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B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E256AE-5047-4645-A75F-73E7B25B600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7F002D-9E9A-4EE8-AC4B-EA2C7DE89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56AE-5047-4645-A75F-73E7B25B600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F002D-9E9A-4EE8-AC4B-EA2C7DE89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56AE-5047-4645-A75F-73E7B25B600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F002D-9E9A-4EE8-AC4B-EA2C7DE89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56AE-5047-4645-A75F-73E7B25B600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F002D-9E9A-4EE8-AC4B-EA2C7DE898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56AE-5047-4645-A75F-73E7B25B600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F002D-9E9A-4EE8-AC4B-EA2C7DE898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56AE-5047-4645-A75F-73E7B25B600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F002D-9E9A-4EE8-AC4B-EA2C7DE898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56AE-5047-4645-A75F-73E7B25B600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F002D-9E9A-4EE8-AC4B-EA2C7DE898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56AE-5047-4645-A75F-73E7B25B600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F002D-9E9A-4EE8-AC4B-EA2C7DE8988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56AE-5047-4645-A75F-73E7B25B600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F002D-9E9A-4EE8-AC4B-EA2C7DE89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EE256AE-5047-4645-A75F-73E7B25B600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F002D-9E9A-4EE8-AC4B-EA2C7DE898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E256AE-5047-4645-A75F-73E7B25B600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7F002D-9E9A-4EE8-AC4B-EA2C7DE8988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EE256AE-5047-4645-A75F-73E7B25B600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87F002D-9E9A-4EE8-AC4B-EA2C7DE898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76400"/>
            <a:ext cx="7772400" cy="472439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3600" dirty="0"/>
              <a:t>SUBJECT:-COMPUTER ORGANISATION AND ARCHITECTURE 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4525963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There are multiple operations performed by the computer/processors.</a:t>
            </a:r>
          </a:p>
          <a:p>
            <a:pPr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</a:t>
            </a:r>
          </a:p>
          <a:p>
            <a:pPr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a. Instruction fetch</a:t>
            </a:r>
          </a:p>
          <a:p>
            <a:pPr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b. Instruction Decode</a:t>
            </a:r>
          </a:p>
          <a:p>
            <a:pPr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c. Instruction Execute</a:t>
            </a:r>
          </a:p>
          <a:p>
            <a:pPr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d. Instruction Store</a:t>
            </a:r>
          </a:p>
          <a:p>
            <a:pPr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e. Read and Write operation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dirty="0"/>
              <a:t>Computer Operations/Processor Operations</a:t>
            </a:r>
          </a:p>
        </p:txBody>
      </p:sp>
    </p:spTree>
  </p:cSld>
  <p:clrMapOvr>
    <a:masterClrMapping/>
  </p:clrMapOvr>
  <p:transition>
    <p:pull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891"/>
          </a:xfrm>
        </p:spPr>
        <p:txBody>
          <a:bodyPr/>
          <a:lstStyle/>
          <a:p>
            <a:pPr>
              <a:buNone/>
            </a:pP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There are five classic components are discussed below</a:t>
            </a:r>
          </a:p>
          <a:p>
            <a:pPr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a. Data path:- through which data is coming to the system.</a:t>
            </a:r>
          </a:p>
          <a:p>
            <a:pPr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</a:t>
            </a:r>
          </a:p>
          <a:p>
            <a:pPr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b. Control:- generate control signals to maintain the system under control.</a:t>
            </a:r>
          </a:p>
          <a:p>
            <a:pPr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c. Memory:- use to store the data.</a:t>
            </a:r>
          </a:p>
          <a:p>
            <a:pPr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d. Input:- External devices to provide instruction to the system.</a:t>
            </a:r>
          </a:p>
          <a:p>
            <a:pPr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e. Output:- Devices use to store the results.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dirty="0"/>
              <a:t>Components of PC</a:t>
            </a:r>
          </a:p>
        </p:txBody>
      </p:sp>
    </p:spTree>
  </p:cSld>
  <p:clrMapOvr>
    <a:masterClrMapping/>
  </p:clrMapOvr>
  <p:transition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Definition</a:t>
            </a:r>
            <a:r>
              <a:rPr lang="en-US" sz="2000" dirty="0">
                <a:solidFill>
                  <a:srgbClr val="C00000"/>
                </a:solidFill>
              </a:rPr>
              <a:t>:-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                           A computer is an electronic device which receives the data from the user as input, process it &amp; give the results as an output. User can store the result or send from one place to another between more than one user.</a:t>
            </a:r>
          </a:p>
          <a:p>
            <a:pPr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Block Diagram</a:t>
            </a:r>
            <a:r>
              <a:rPr lang="en-US" sz="2000" dirty="0">
                <a:solidFill>
                  <a:srgbClr val="C00000"/>
                </a:solidFill>
              </a:rPr>
              <a:t>:-</a:t>
            </a:r>
          </a:p>
          <a:p>
            <a:pPr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>
              <a:buNone/>
            </a:pPr>
            <a:endParaRPr lang="en-US" sz="20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rgbClr val="C00000"/>
                </a:solidFill>
              </a:rPr>
              <a:t>                        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Input Deceives:- mouse, keyboard, joystick, barcode reader etc.</a:t>
            </a:r>
          </a:p>
          <a:p>
            <a:pPr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Output Devices:- monitor, projector, speaker, headphone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dirty="0"/>
              <a:t>COMPUTER AND ITS INTRODUCTION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3276600"/>
          <a:ext cx="16002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</a:t>
                      </a:r>
                      <a:r>
                        <a:rPr lang="en-US" sz="2000" dirty="0"/>
                        <a:t>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581400" y="3200400"/>
          <a:ext cx="1295400" cy="137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399">
                <a:tc>
                  <a:txBody>
                    <a:bodyPr/>
                    <a:lstStyle/>
                    <a:p>
                      <a:r>
                        <a:rPr lang="en-US" dirty="0"/>
                        <a:t>ALU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AB2B6"/>
                          </a:solidFill>
                        </a:rPr>
                        <a:t>CU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AB2B6"/>
                          </a:solidFill>
                        </a:rPr>
                        <a:t>MU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943600" y="3276600"/>
          <a:ext cx="16764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2438400" y="38862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76800" y="38862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It is known as the brain of the computer which Is used for process the input data provided by the user to the computer system.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Before process the input is known as the raw data, but after process it is known as information.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The CPU consist of three component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-e</a:t>
            </a:r>
          </a:p>
          <a:p>
            <a:pPr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 a. ALU(Arithmetic Logic Unit)</a:t>
            </a:r>
          </a:p>
          <a:p>
            <a:pPr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 b. CU(Control Unit) </a:t>
            </a:r>
          </a:p>
          <a:p>
            <a:pPr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 c. MU(Memory Unit)</a:t>
            </a:r>
          </a:p>
          <a:p>
            <a:pPr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ALU(Arithmetic Logic Unit):-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                                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It is responsible for Arithmetic and logical operations. Ex. Add, Sub , Mul , Div(Arithmetic) Compare, Bitwise Operator, And, Or etc.(Logical)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                                   </a:t>
            </a:r>
          </a:p>
          <a:p>
            <a:pPr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                                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>
            <a:normAutofit/>
          </a:bodyPr>
          <a:lstStyle/>
          <a:p>
            <a:r>
              <a:rPr lang="en-US" sz="2400" dirty="0"/>
              <a:t>What is CPU(central processing unit):-</a:t>
            </a:r>
          </a:p>
        </p:txBody>
      </p:sp>
    </p:spTree>
  </p:cSld>
  <p:clrMapOvr>
    <a:masterClrMapping/>
  </p:clrMapOvr>
  <p:transition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CU (Control Unit):-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                  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It is responsible for controlling all the activities whatever is running in to the system. It controls every thing by generating the control signals.</a:t>
            </a:r>
          </a:p>
          <a:p>
            <a:pPr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MU(Memory Unit):-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                   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It is responsible for storing the data whether it is inside or outside of the system. It has following two types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-e Primary memory, Secondary Memory</a:t>
            </a:r>
          </a:p>
          <a:p>
            <a:pPr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                  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3528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</a:t>
                      </a:r>
                      <a:r>
                        <a:rPr lang="en-US" baseline="0" dirty="0"/>
                        <a:t>           </a:t>
                      </a:r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343400"/>
          <a:ext cx="32004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Primary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105400" y="4343400"/>
          <a:ext cx="34290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Secondary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Down Arrow 11"/>
          <p:cNvSpPr/>
          <p:nvPr/>
        </p:nvSpPr>
        <p:spPr>
          <a:xfrm>
            <a:off x="1981200" y="3810000"/>
            <a:ext cx="228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6705600" y="381000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52400" y="5181600"/>
          <a:ext cx="3200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RAM,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181600" y="5181600"/>
          <a:ext cx="3352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DISK,</a:t>
                      </a:r>
                      <a:r>
                        <a:rPr lang="en-US" baseline="0" dirty="0"/>
                        <a:t> PENDRIVE, HARD DISK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>
            <a:off x="1905000" y="48768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781800" y="4800600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05000" y="304800"/>
          <a:ext cx="533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RAM(Random</a:t>
                      </a:r>
                      <a:r>
                        <a:rPr lang="en-US" baseline="0" dirty="0"/>
                        <a:t> Access Memory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Static 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  <a:r>
                        <a:rPr lang="en-US" baseline="0" dirty="0"/>
                        <a:t> RAM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2971800" y="685800"/>
            <a:ext cx="76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943600" y="609600"/>
            <a:ext cx="1524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2362200"/>
          <a:ext cx="609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                  ROM(Read Only Memory)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600200" y="3733800"/>
          <a:ext cx="60960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/>
                        <a:t>P 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 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EEP 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>
            <a:off x="2057400" y="2819400"/>
            <a:ext cx="152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495800" y="2743200"/>
            <a:ext cx="1524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6553200" y="2743200"/>
            <a:ext cx="2286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The computer has many characteristics which is mention below</a:t>
            </a:r>
          </a:p>
          <a:p>
            <a:pPr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           a. Speed</a:t>
            </a:r>
          </a:p>
          <a:p>
            <a:pPr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           b. Accuracy</a:t>
            </a:r>
          </a:p>
          <a:p>
            <a:pPr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           c. Versatility</a:t>
            </a:r>
          </a:p>
          <a:p>
            <a:pPr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           d. Power of Remembering</a:t>
            </a:r>
          </a:p>
          <a:p>
            <a:pPr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           e. No feeling</a:t>
            </a:r>
          </a:p>
          <a:p>
            <a:pPr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           f. No IQ</a:t>
            </a:r>
          </a:p>
          <a:p>
            <a:pPr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           g. Storage</a:t>
            </a:r>
          </a:p>
          <a:p>
            <a:pPr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dirty="0"/>
              <a:t>Characteristics of Computer</a:t>
            </a:r>
          </a:p>
        </p:txBody>
      </p:sp>
    </p:spTree>
  </p:cSld>
  <p:clrMapOvr>
    <a:masterClrMapping/>
  </p:clrMapOvr>
  <p:transition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9091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The first computer system was Abacus(counting device)</a:t>
            </a:r>
          </a:p>
          <a:p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Napier Bones(multiplication)</a:t>
            </a:r>
          </a:p>
          <a:p>
            <a:pPr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Pascaline(1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st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adding device)</a:t>
            </a:r>
          </a:p>
          <a:p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Analytical Engine(1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st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General purpose computer)</a:t>
            </a:r>
          </a:p>
          <a:p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Tabulating Machine(1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st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Electro mechanical machine)</a:t>
            </a:r>
          </a:p>
          <a:p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ENIAC(1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st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digital computer)</a:t>
            </a:r>
          </a:p>
          <a:p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EDSAC(1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st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computer with storage)</a:t>
            </a:r>
          </a:p>
          <a:p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UNIVAC(General Purpose Electricity)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dirty="0"/>
              <a:t>History of computer</a:t>
            </a:r>
          </a:p>
        </p:txBody>
      </p:sp>
    </p:spTree>
  </p:cSld>
  <p:clrMapOvr>
    <a:masterClrMapping/>
  </p:clrMapOvr>
  <p:transition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9091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baseline="30000" dirty="0">
                <a:solidFill>
                  <a:srgbClr val="FF0000"/>
                </a:solidFill>
              </a:rPr>
              <a:t>st</a:t>
            </a:r>
            <a:r>
              <a:rPr lang="en-US" sz="2000" dirty="0">
                <a:solidFill>
                  <a:srgbClr val="FF0000"/>
                </a:solidFill>
              </a:rPr>
              <a:t> Generation(1940-56)-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Made of Vacuum Tubes </a:t>
            </a:r>
          </a:p>
          <a:p>
            <a:pPr algn="just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                                      Ex-  Mark1,ENIAC</a:t>
            </a:r>
          </a:p>
          <a:p>
            <a:pPr algn="just"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algn="just">
              <a:buNone/>
            </a:pPr>
            <a:r>
              <a:rPr lang="en-US" sz="2000" dirty="0">
                <a:solidFill>
                  <a:srgbClr val="FF0000"/>
                </a:solidFill>
              </a:rPr>
              <a:t>2</a:t>
            </a:r>
            <a:r>
              <a:rPr lang="en-US" sz="2000" baseline="30000" dirty="0">
                <a:solidFill>
                  <a:srgbClr val="FF0000"/>
                </a:solidFill>
              </a:rPr>
              <a:t>nd</a:t>
            </a:r>
            <a:r>
              <a:rPr lang="en-US" sz="2000" dirty="0">
                <a:solidFill>
                  <a:srgbClr val="FF0000"/>
                </a:solidFill>
              </a:rPr>
              <a:t> Generation(1956-63)-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Made of Transistors</a:t>
            </a:r>
          </a:p>
          <a:p>
            <a:pPr algn="just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                                       Ex- IBM 1401</a:t>
            </a:r>
          </a:p>
          <a:p>
            <a:pPr algn="just">
              <a:buNone/>
            </a:pPr>
            <a:r>
              <a:rPr lang="en-US" sz="2000" dirty="0">
                <a:solidFill>
                  <a:srgbClr val="FF0000"/>
                </a:solidFill>
              </a:rPr>
              <a:t>3</a:t>
            </a:r>
            <a:r>
              <a:rPr lang="en-US" sz="2000" baseline="30000" dirty="0">
                <a:solidFill>
                  <a:srgbClr val="FF0000"/>
                </a:solidFill>
              </a:rPr>
              <a:t>rd</a:t>
            </a:r>
            <a:r>
              <a:rPr lang="en-US" sz="2000" dirty="0">
                <a:solidFill>
                  <a:srgbClr val="FF0000"/>
                </a:solidFill>
              </a:rPr>
              <a:t> Generation(1963-71)-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Made of IC</a:t>
            </a:r>
          </a:p>
          <a:p>
            <a:pPr algn="just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                                        Ex- FORTRAN,COBOL</a:t>
            </a:r>
          </a:p>
          <a:p>
            <a:pPr algn="just"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algn="just">
              <a:buNone/>
            </a:pPr>
            <a:r>
              <a:rPr lang="en-US" sz="2000" dirty="0">
                <a:solidFill>
                  <a:srgbClr val="FF0000"/>
                </a:solidFill>
              </a:rPr>
              <a:t>4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Generation(1971-present)-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Made of VLSI</a:t>
            </a:r>
          </a:p>
          <a:p>
            <a:pPr algn="just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                                         Ex- Machine tosh</a:t>
            </a:r>
          </a:p>
          <a:p>
            <a:pPr algn="just"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algn="just">
              <a:buNone/>
            </a:pPr>
            <a:r>
              <a:rPr lang="en-US" sz="2000" dirty="0">
                <a:solidFill>
                  <a:srgbClr val="FF0000"/>
                </a:solidFill>
              </a:rPr>
              <a:t>5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Generations-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Parallel processing(Made of SLSI)</a:t>
            </a:r>
          </a:p>
          <a:p>
            <a:pPr algn="just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                                          EX- AI, Robotics</a:t>
            </a:r>
          </a:p>
          <a:p>
            <a:pPr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dirty="0"/>
              <a:t>Generations of Computer</a:t>
            </a:r>
          </a:p>
        </p:txBody>
      </p:sp>
    </p:spTree>
  </p:cSld>
  <p:clrMapOvr>
    <a:masterClrMapping/>
  </p:clrMapOvr>
  <p:transition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762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The Computer are classified on three basis which is mention below.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/>
              <a:t>Classification of Computer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  Classification of 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2209800"/>
          <a:ext cx="65532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 the basis of</a:t>
                      </a:r>
                      <a:r>
                        <a:rPr lang="en-US" baseline="0" dirty="0"/>
                        <a:t>   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 the</a:t>
                      </a:r>
                      <a:r>
                        <a:rPr lang="en-US" baseline="0" dirty="0"/>
                        <a:t> basis of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 the basis of 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3352800"/>
          <a:ext cx="2133600" cy="186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r>
                        <a:rPr lang="en-US" dirty="0"/>
                        <a:t>Mini 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AB2B6"/>
                          </a:solidFill>
                        </a:rPr>
                        <a:t>Micro</a:t>
                      </a:r>
                      <a:r>
                        <a:rPr lang="en-US" baseline="0" dirty="0">
                          <a:solidFill>
                            <a:srgbClr val="0AB2B6"/>
                          </a:solidFill>
                        </a:rPr>
                        <a:t> computer</a:t>
                      </a:r>
                      <a:endParaRPr lang="en-US" dirty="0">
                        <a:solidFill>
                          <a:srgbClr val="0AB2B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AB2B6"/>
                          </a:solidFill>
                        </a:rPr>
                        <a:t>Main Frame 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AB2B6"/>
                          </a:solidFill>
                        </a:rPr>
                        <a:t>Super 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124200" y="3429000"/>
          <a:ext cx="22098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9440">
                <a:tc>
                  <a:txBody>
                    <a:bodyPr/>
                    <a:lstStyle/>
                    <a:p>
                      <a:r>
                        <a:rPr lang="en-US" dirty="0"/>
                        <a:t>Analog 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AB2B6"/>
                          </a:solidFill>
                        </a:rPr>
                        <a:t>Digital 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AB2B6"/>
                          </a:solidFill>
                        </a:rPr>
                        <a:t>Hybrid 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15000" y="3581400"/>
          <a:ext cx="2590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General 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AB2B6"/>
                          </a:solidFill>
                        </a:rPr>
                        <a:t>Special</a:t>
                      </a:r>
                      <a:r>
                        <a:rPr lang="en-US" baseline="0" dirty="0">
                          <a:solidFill>
                            <a:srgbClr val="0AB2B6"/>
                          </a:solidFill>
                        </a:rPr>
                        <a:t> purpose</a:t>
                      </a:r>
                      <a:endParaRPr lang="en-US" dirty="0">
                        <a:solidFill>
                          <a:srgbClr val="0AB2B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Down Arrow 10"/>
          <p:cNvSpPr/>
          <p:nvPr/>
        </p:nvSpPr>
        <p:spPr>
          <a:xfrm>
            <a:off x="2362200" y="17526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267200" y="17526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6705600" y="17526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371600" y="2819400"/>
            <a:ext cx="1524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114800" y="2819400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6858000" y="2819400"/>
            <a:ext cx="2286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ll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144</TotalTime>
  <Words>691</Words>
  <Application>Microsoft Office PowerPoint</Application>
  <PresentationFormat>On-screen Show (4:3)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Lucida Sans Unicode</vt:lpstr>
      <vt:lpstr>Verdana</vt:lpstr>
      <vt:lpstr>Wingdings 2</vt:lpstr>
      <vt:lpstr>Wingdings 3</vt:lpstr>
      <vt:lpstr>Concourse</vt:lpstr>
      <vt:lpstr>  SUBJECT:-COMPUTER ORGANISATION AND ARCHITECTURE       </vt:lpstr>
      <vt:lpstr>COMPUTER AND ITS INTRODUCTION</vt:lpstr>
      <vt:lpstr>What is CPU(central processing unit):-</vt:lpstr>
      <vt:lpstr>PowerPoint Presentation</vt:lpstr>
      <vt:lpstr>PowerPoint Presentation</vt:lpstr>
      <vt:lpstr>Characteristics of Computer</vt:lpstr>
      <vt:lpstr>History of computer</vt:lpstr>
      <vt:lpstr>Generations of Computer</vt:lpstr>
      <vt:lpstr>Classification of Computer</vt:lpstr>
      <vt:lpstr>Computer Operations/Processor Operations</vt:lpstr>
      <vt:lpstr>Components of 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 FROM HOME  SUBJECT:-COMPUTER FUNDAMENTAL  UNIT:-1</dc:title>
  <dc:creator>Admin</dc:creator>
  <cp:lastModifiedBy>Sonam Rewari</cp:lastModifiedBy>
  <cp:revision>16</cp:revision>
  <dcterms:created xsi:type="dcterms:W3CDTF">2020-03-25T05:52:28Z</dcterms:created>
  <dcterms:modified xsi:type="dcterms:W3CDTF">2023-01-17T22:41:29Z</dcterms:modified>
</cp:coreProperties>
</file>