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397" y="3214686"/>
            <a:ext cx="5897206" cy="150019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763-2A46-4F45-B789-35EAF6FF7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C1A-91D1-4016-BFE0-65895F7BFE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763-2A46-4F45-B789-35EAF6FF7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C1A-91D1-4016-BFE0-65895F7BFE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68" y="642918"/>
            <a:ext cx="1543032" cy="5483246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6615130" cy="548324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763-2A46-4F45-B789-35EAF6FF7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C1A-91D1-4016-BFE0-65895F7BFE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50000"/>
              <a:buFont typeface="Wingdings"/>
              <a:buChar char=""/>
              <a:defRPr/>
            </a:lvl1pPr>
            <a:lvl2pPr>
              <a:buSzPct val="50000"/>
              <a:buFont typeface="Wingdings 2"/>
              <a:buChar char=""/>
              <a:defRPr/>
            </a:lvl2pPr>
            <a:lvl3pPr>
              <a:buSzPct val="50000"/>
              <a:buFont typeface="Wingdings"/>
              <a:buChar char="Y"/>
              <a:defRPr/>
            </a:lvl3pPr>
            <a:lvl4pPr>
              <a:buSzPct val="50000"/>
              <a:buFont typeface="Wingdings 2"/>
              <a:buChar char="³"/>
              <a:defRPr/>
            </a:lvl4pPr>
            <a:lvl5pPr>
              <a:buSzPct val="50000"/>
              <a:buFont typeface="Wingdings 2"/>
              <a:buChar char=""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763-2A46-4F45-B789-35EAF6FF7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C1A-91D1-4016-BFE0-65895F7BFE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43183"/>
            <a:ext cx="6457968" cy="1362075"/>
          </a:xfrm>
        </p:spPr>
        <p:txBody>
          <a:bodyPr anchor="ctr"/>
          <a:lstStyle>
            <a:lvl1pPr algn="l">
              <a:defRPr sz="4000" b="0" cap="all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09383"/>
            <a:ext cx="452914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763-2A46-4F45-B789-35EAF6FF7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C1A-91D1-4016-BFE0-65895F7BFE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763-2A46-4F45-B789-35EAF6FF7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C1A-91D1-4016-BFE0-65895F7BFE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effectLst/>
              </a:defRPr>
            </a:lvl1pPr>
            <a:lvl2pPr marL="457200" indent="0">
              <a:buNone/>
              <a:defRPr sz="2000" b="0">
                <a:effectLst/>
              </a:defRPr>
            </a:lvl2pPr>
            <a:lvl3pPr marL="914400" indent="0">
              <a:buNone/>
              <a:defRPr sz="1800" b="0">
                <a:effectLst/>
              </a:defRPr>
            </a:lvl3pPr>
            <a:lvl4pPr marL="1371600" indent="0">
              <a:buNone/>
              <a:defRPr sz="1600" b="0">
                <a:effectLst/>
              </a:defRPr>
            </a:lvl4pPr>
            <a:lvl5pPr marL="1828800" indent="0">
              <a:buNone/>
              <a:defRPr sz="1600" b="0"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763-2A46-4F45-B789-35EAF6FF7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C1A-91D1-4016-BFE0-65895F7BFE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763-2A46-4F45-B789-35EAF6FF7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C1A-91D1-4016-BFE0-65895F7BFE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763-2A46-4F45-B789-35EAF6FF7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C1A-91D1-4016-BFE0-65895F7BFE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571480"/>
            <a:ext cx="3008313" cy="1071570"/>
          </a:xfrm>
        </p:spPr>
        <p:txBody>
          <a:bodyPr anchor="t"/>
          <a:lstStyle>
            <a:lvl1pPr algn="l">
              <a:defRPr sz="2000" b="0"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1481"/>
            <a:ext cx="5111750" cy="55546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43051"/>
            <a:ext cx="3008313" cy="448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763-2A46-4F45-B789-35EAF6FF7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C1A-91D1-4016-BFE0-65895F7BFE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687306"/>
            <a:ext cx="850886" cy="4670520"/>
          </a:xfrm>
        </p:spPr>
        <p:txBody>
          <a:bodyPr vert="eaVert" anchor="ctr"/>
          <a:lstStyle>
            <a:lvl1pPr algn="ctr">
              <a:defRPr sz="2000" b="0"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0166" y="684213"/>
            <a:ext cx="6929486" cy="4673613"/>
          </a:xfrm>
          <a:prstGeom prst="roundRect">
            <a:avLst>
              <a:gd name="adj" fmla="val 5966"/>
            </a:avLst>
          </a:prstGeom>
          <a:solidFill>
            <a:schemeClr val="bg2">
              <a:tint val="60000"/>
              <a:alpha val="50000"/>
            </a:schemeClr>
          </a:solidFill>
          <a:effectLst>
            <a:outerShdw blurRad="127000" dist="101600" dir="2700000" algn="tl" rotWithShape="0">
              <a:srgbClr val="000000">
                <a:alpha val="43137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166" y="5481658"/>
            <a:ext cx="6924037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763-2A46-4F45-B789-35EAF6FF7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C1A-91D1-4016-BFE0-65895F7BFE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E3763-2A46-4F45-B789-35EAF6FF7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1090" y="0"/>
            <a:ext cx="642910" cy="571480"/>
          </a:xfrm>
          <a:prstGeom prst="roundRect">
            <a:avLst>
              <a:gd name="adj" fmla="val 16667"/>
            </a:avLst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40C1A-91D1-4016-BFE0-65895F7BFE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  <a:tileRect/>
          </a:gra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z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Y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³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¹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CLASSIFICATIONS OF COMPUTERS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Albano, Gisela May A., et.al. (2003). </a:t>
            </a:r>
            <a:r>
              <a:rPr lang="en-US" i="1" dirty="0"/>
              <a:t>Introduction to Information Technology. </a:t>
            </a:r>
            <a:r>
              <a:rPr lang="en-US" dirty="0" err="1"/>
              <a:t>Meycauayan</a:t>
            </a:r>
            <a:r>
              <a:rPr lang="en-US" dirty="0"/>
              <a:t>, </a:t>
            </a:r>
            <a:r>
              <a:rPr lang="en-US" dirty="0" err="1"/>
              <a:t>Bulacan</a:t>
            </a:r>
            <a:r>
              <a:rPr lang="en-US" dirty="0"/>
              <a:t>: </a:t>
            </a:r>
            <a:r>
              <a:rPr lang="en-US" dirty="0" err="1"/>
              <a:t>Trinitas</a:t>
            </a:r>
            <a:r>
              <a:rPr lang="en-US" dirty="0"/>
              <a:t> Publishing Inc.</a:t>
            </a:r>
          </a:p>
          <a:p>
            <a:r>
              <a:rPr lang="en-US" dirty="0"/>
              <a:t>2. Andes Sr., Antonio M. (2003). </a:t>
            </a:r>
            <a:r>
              <a:rPr lang="en-US" i="1" dirty="0"/>
              <a:t>Introduction to Computer. </a:t>
            </a:r>
            <a:r>
              <a:rPr lang="en-US" dirty="0"/>
              <a:t>Philippines: World Class Printing and Packaging. </a:t>
            </a:r>
            <a:endParaRPr lang="en-US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CLASSIFICATIONS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	Computers may be classified into three categories namely: </a:t>
            </a:r>
          </a:p>
          <a:p>
            <a:r>
              <a:rPr lang="en-US" dirty="0"/>
              <a:t>	(1) </a:t>
            </a:r>
            <a:r>
              <a:rPr lang="en-US" b="1" dirty="0"/>
              <a:t>According to purpose</a:t>
            </a:r>
            <a:r>
              <a:rPr lang="en-US" dirty="0"/>
              <a:t> – their goals and aims for a variety of tasks</a:t>
            </a:r>
          </a:p>
          <a:p>
            <a:r>
              <a:rPr lang="en-US" dirty="0"/>
              <a:t>	(2) </a:t>
            </a:r>
            <a:r>
              <a:rPr lang="en-US" b="1" dirty="0"/>
              <a:t>According to types of processing</a:t>
            </a:r>
            <a:r>
              <a:rPr lang="en-US" dirty="0"/>
              <a:t> – their special uses in different fields of work, and</a:t>
            </a:r>
          </a:p>
          <a:p>
            <a:r>
              <a:rPr lang="en-US" dirty="0"/>
              <a:t>	(3) </a:t>
            </a:r>
            <a:r>
              <a:rPr lang="en-US" b="1" dirty="0"/>
              <a:t>According to capacity</a:t>
            </a:r>
            <a:r>
              <a:rPr lang="en-US" dirty="0"/>
              <a:t> – with their ability to perform a task, as well as the maximum number of programs they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000" u="sng" dirty="0"/>
              <a:t>CLASSIFICATIONS OF COMPUTERS ACCORDING TO PURPOSE: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1. General Purpose  -	handle variety of tasks, versatile, less efficient, examples are personal computer, PDA</a:t>
            </a:r>
          </a:p>
          <a:p>
            <a:r>
              <a:rPr lang="en-US" dirty="0"/>
              <a:t>	2. Special Purpose	-	dedicated to a specific task, more efficient because of specialized programs, Faster processing, examples are play station, word processor	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300" u="sng" dirty="0"/>
              <a:t>CLASSIFICATIONS OF COMPUTERS ACCORDING TO TYPES OF PROCESSING</a:t>
            </a:r>
            <a:r>
              <a:rPr lang="en-US" sz="23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 Analog	-	Machines that represent variables or quantities using physical analogies, examples are Speedometer, Clock, and Thermometer</a:t>
            </a:r>
          </a:p>
          <a:p>
            <a:r>
              <a:rPr lang="en-US" dirty="0"/>
              <a:t>2. Digital		-   Machines that specialize in counting, Use discrete numbers, result obtained is precise and repeatable, examples are digital clock, digital thermometer, and calculator	</a:t>
            </a:r>
          </a:p>
          <a:p>
            <a:r>
              <a:rPr lang="en-US" dirty="0"/>
              <a:t>	3. Hybrid	-	Machines that incorporate measuring capabilities of the analog devices and the counting capability of the digital devices, examples are Ana-</a:t>
            </a:r>
            <a:r>
              <a:rPr lang="en-US" dirty="0" err="1"/>
              <a:t>Digi</a:t>
            </a:r>
            <a:r>
              <a:rPr lang="en-US" dirty="0"/>
              <a:t> watches (watches with both analog and digital capabilities)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CLASSIFICATIONS OF COMPUTERS ACCORDING TO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MICROCOMPUTER</a:t>
            </a:r>
          </a:p>
          <a:p>
            <a:r>
              <a:rPr lang="en-US" dirty="0"/>
              <a:t>MINI COMPUTER</a:t>
            </a:r>
          </a:p>
          <a:p>
            <a:r>
              <a:rPr lang="en-US" dirty="0"/>
              <a:t>MAINFRAME COMPUTER</a:t>
            </a:r>
          </a:p>
          <a:p>
            <a:r>
              <a:rPr lang="en-US" dirty="0"/>
              <a:t>SUPER COMPUTER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also known as Personal computer</a:t>
            </a:r>
          </a:p>
          <a:p>
            <a:r>
              <a:rPr lang="en-US" dirty="0"/>
              <a:t>used in homes, offices; for individual and corporate uses</a:t>
            </a:r>
          </a:p>
          <a:p>
            <a:r>
              <a:rPr lang="en-US" dirty="0"/>
              <a:t>single users, Usually stand-alone to other computers but generally used to carry out processing for a single user</a:t>
            </a:r>
          </a:p>
          <a:p>
            <a:r>
              <a:rPr lang="en-US" dirty="0"/>
              <a:t>price ranges from 25,000.00 – 250,000.00</a:t>
            </a:r>
          </a:p>
          <a:p>
            <a:r>
              <a:rPr lang="en-US" dirty="0"/>
              <a:t>speed of processor is 5 – 20 MIPS</a:t>
            </a:r>
          </a:p>
          <a:p>
            <a:r>
              <a:rPr lang="en-US" dirty="0"/>
              <a:t>storage capacity is 32 Mb – 256 Mb of primary storage</a:t>
            </a:r>
          </a:p>
          <a:p>
            <a:r>
              <a:rPr lang="en-US" dirty="0"/>
              <a:t>No unusual power required for environment considerations; may fit on top of a table or desk</a:t>
            </a:r>
          </a:p>
          <a:p>
            <a:r>
              <a:rPr lang="en-US" dirty="0"/>
              <a:t>examples are desktop, notebook, laptop, palmtop, personal digital assistant  (PDA), information appliances, network computers, technical workstations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midrange computer</a:t>
            </a:r>
          </a:p>
          <a:p>
            <a:r>
              <a:rPr lang="en-US" dirty="0"/>
              <a:t>For use by companies needing storage and processing requirements, for more computer power</a:t>
            </a:r>
          </a:p>
          <a:p>
            <a:r>
              <a:rPr lang="en-US" dirty="0"/>
              <a:t>Multiple users, less than 100 users</a:t>
            </a:r>
          </a:p>
          <a:p>
            <a:r>
              <a:rPr lang="en-US" dirty="0"/>
              <a:t>price ranges from 250,000 – 10 Million</a:t>
            </a:r>
          </a:p>
          <a:p>
            <a:r>
              <a:rPr lang="en-US" dirty="0"/>
              <a:t>speed of processor is 25 – 100 MIPS</a:t>
            </a:r>
          </a:p>
          <a:p>
            <a:r>
              <a:rPr lang="en-US" dirty="0"/>
              <a:t> storage capacity is 32 Mb – 512 Mb of primary storage</a:t>
            </a:r>
          </a:p>
          <a:p>
            <a:r>
              <a:rPr lang="en-US" dirty="0"/>
              <a:t>Requires controlled environment; Occupies own floor space, like the size of a file cabinet</a:t>
            </a:r>
          </a:p>
          <a:p>
            <a:r>
              <a:rPr lang="en-US" dirty="0"/>
              <a:t>examples are Network servers, web servers, multiple use systems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MAINFRAME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large scale computer</a:t>
            </a:r>
          </a:p>
          <a:p>
            <a:r>
              <a:rPr lang="en-US" dirty="0"/>
              <a:t>for medium to large size business; Used by business and government to provide centralized storage processing and management of data of large amount</a:t>
            </a:r>
          </a:p>
          <a:p>
            <a:r>
              <a:rPr lang="en-US" dirty="0"/>
              <a:t>Multiple users greater than or equal to 100 users</a:t>
            </a:r>
          </a:p>
          <a:p>
            <a:r>
              <a:rPr lang="en-US" dirty="0"/>
              <a:t>price ranges from 10 Million – 50 Million</a:t>
            </a:r>
          </a:p>
          <a:p>
            <a:r>
              <a:rPr lang="en-US" dirty="0"/>
              <a:t>speed of processor is 440 – 4,500 MIPS; May have several processors</a:t>
            </a:r>
          </a:p>
          <a:p>
            <a:r>
              <a:rPr lang="en-US" dirty="0"/>
              <a:t>storage capacity is 50 Mb – several gigabytes of primary storage</a:t>
            </a:r>
          </a:p>
          <a:p>
            <a:r>
              <a:rPr lang="en-US" dirty="0"/>
              <a:t>Requires controlled environment; Requires full time operators; Housed in a cabinet where peripherals are in separate cabinets</a:t>
            </a:r>
          </a:p>
          <a:p>
            <a:r>
              <a:rPr lang="en-US" dirty="0"/>
              <a:t>examples are Enterprise systems, transaction processors, super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Used to compute intensive tasks</a:t>
            </a:r>
          </a:p>
          <a:p>
            <a:r>
              <a:rPr lang="en-US" dirty="0"/>
              <a:t> Designed for large-scale complex and scientific applications</a:t>
            </a:r>
          </a:p>
          <a:p>
            <a:r>
              <a:rPr lang="en-US" dirty="0"/>
              <a:t>Multiple users</a:t>
            </a:r>
          </a:p>
          <a:p>
            <a:r>
              <a:rPr lang="en-US" dirty="0"/>
              <a:t>price ranges from 10 Million – 2.5 Billion</a:t>
            </a:r>
          </a:p>
          <a:p>
            <a:r>
              <a:rPr lang="en-US" dirty="0"/>
              <a:t>speed of processor is 4 – 10 times faster than mainframes, Several processors, 60 Billion – 3 Trillion MIPS, Fastest, most processing power</a:t>
            </a:r>
          </a:p>
          <a:p>
            <a:r>
              <a:rPr lang="en-US" dirty="0"/>
              <a:t>storage capacity is 8,000 Mb+ +</a:t>
            </a:r>
          </a:p>
          <a:p>
            <a:r>
              <a:rPr lang="en-US" dirty="0"/>
              <a:t>Requires controlled environment; Space needed may be the size of a car</a:t>
            </a:r>
          </a:p>
          <a:p>
            <a:r>
              <a:rPr lang="en-US" dirty="0"/>
              <a:t>examples are Scalable servers, Cray Computer, IBM Deep Blue Super Computer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ckyTie">
  <a:themeElements>
    <a:clrScheme name="Lucky Tie">
      <a:dk1>
        <a:sysClr val="windowText" lastClr="000000"/>
      </a:dk1>
      <a:lt1>
        <a:sysClr val="window" lastClr="FFFFFF"/>
      </a:lt1>
      <a:dk2>
        <a:srgbClr val="C80000"/>
      </a:dk2>
      <a:lt2>
        <a:srgbClr val="FFECEC"/>
      </a:lt2>
      <a:accent1>
        <a:srgbClr val="C93131"/>
      </a:accent1>
      <a:accent2>
        <a:srgbClr val="F58C5D"/>
      </a:accent2>
      <a:accent3>
        <a:srgbClr val="EABC33"/>
      </a:accent3>
      <a:accent4>
        <a:srgbClr val="698F9B"/>
      </a:accent4>
      <a:accent5>
        <a:srgbClr val="825397"/>
      </a:accent5>
      <a:accent6>
        <a:srgbClr val="814359"/>
      </a:accent6>
      <a:hlink>
        <a:srgbClr val="03AEC5"/>
      </a:hlink>
      <a:folHlink>
        <a:srgbClr val="8D9B07"/>
      </a:folHlink>
    </a:clrScheme>
    <a:fontScheme name="Lucky Tie">
      <a:majorFont>
        <a:latin typeface="Tahoma"/>
        <a:ea typeface=""/>
        <a:cs typeface=""/>
        <a:font script="Cyrl" typeface="Tahoma"/>
        <a:font script="Grek" typeface="Tahoma"/>
        <a:font script="Jpan" typeface="ＭＳ Ｐ明朝"/>
        <a:font script="Hang" typeface="굴림"/>
        <a:font script="Hans" typeface="黑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Franklin Gothic Book"/>
        <a:ea typeface=""/>
        <a:cs typeface=""/>
        <a:font script="Cyrl" typeface="Arial"/>
        <a:font script="Grek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cky Tie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90000"/>
              </a:schemeClr>
            </a:gs>
            <a:gs pos="50000">
              <a:schemeClr val="phClr">
                <a:tint val="5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90000"/>
              </a:schemeClr>
            </a:gs>
          </a:gsLst>
          <a:lin ang="1800000" scaled="1"/>
        </a:gradFill>
        <a:solidFill>
          <a:schemeClr val="phClr">
            <a:tint val="100000"/>
            <a:shade val="100000"/>
            <a:hueMod val="100000"/>
            <a:satMod val="100000"/>
          </a:schemeClr>
        </a:solidFill>
      </a:fillStyleLst>
      <a:lnStyleLst>
        <a:ln w="20000" cap="flat" cmpd="sng" algn="ctr">
          <a:solidFill>
            <a:schemeClr val="phClr"/>
          </a:solidFill>
          <a:prstDash val="solid"/>
        </a:ln>
        <a:ln w="30000" cap="flat" cmpd="sng" algn="ctr">
          <a:solidFill>
            <a:schemeClr val="phClr"/>
          </a:solidFill>
          <a:prstDash val="solid"/>
        </a:ln>
        <a:ln w="400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12700">
              <a:schemeClr val="phClr">
                <a:tint val="100000"/>
                <a:shade val="100000"/>
                <a:alpha val="50196"/>
                <a:hueMod val="100000"/>
                <a:satMod val="100000"/>
              </a:schemeClr>
            </a:glow>
          </a:effectLst>
        </a:effectStyle>
        <a:effectStyle>
          <a:effectLst>
            <a:innerShdw blurRad="25400" dist="38100" dir="2700000">
              <a:schemeClr val="phClr">
                <a:tint val="90000"/>
                <a:shade val="100000"/>
                <a:hueMod val="100000"/>
                <a:satMod val="100000"/>
              </a:schemeClr>
            </a:innerShdw>
          </a:effectLst>
        </a:effectStyle>
        <a:effectStyle>
          <a:effectLst>
            <a:innerShdw blurRad="25400" dist="38100" dir="2700000">
              <a:schemeClr val="phClr">
                <a:tint val="100000"/>
                <a:shade val="50000"/>
                <a:hueMod val="100000"/>
                <a:satMod val="100000"/>
              </a:schemeClr>
            </a:innerShdw>
          </a:effectLst>
          <a:scene3d>
            <a:camera prst="orthographicFront"/>
            <a:lightRig rig="soft" dir="t"/>
          </a:scene3d>
          <a:sp3d extrusionH="76200" prstMaterial="matte">
            <a:bevelT h="50800"/>
            <a:bevelB w="0" h="0"/>
            <a:extrusionClr>
              <a:schemeClr val="accent3">
                <a:tint val="40000"/>
              </a:schemeClr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50000"/>
                <a:hueMod val="100000"/>
                <a:satMod val="100000"/>
              </a:schemeClr>
            </a:gs>
            <a:gs pos="40000">
              <a:schemeClr val="phClr">
                <a:tint val="8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Lucky Tie</Template>
  <TotalTime>93</TotalTime>
  <Words>678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Franklin Gothic Book</vt:lpstr>
      <vt:lpstr>Tahoma</vt:lpstr>
      <vt:lpstr>Wingdings</vt:lpstr>
      <vt:lpstr>Wingdings 2</vt:lpstr>
      <vt:lpstr>LuckyTie</vt:lpstr>
      <vt:lpstr>CLASSIFICATIONS OF COMPUTERS</vt:lpstr>
      <vt:lpstr>CLASSIFICATIONS OF COMPUTERS</vt:lpstr>
      <vt:lpstr>CLASSIFICATIONS OF COMPUTERS ACCORDING TO PURPOSE: </vt:lpstr>
      <vt:lpstr>CLASSIFICATIONS OF COMPUTERS ACCORDING TO TYPES OF PROCESSING:</vt:lpstr>
      <vt:lpstr>CLASSIFICATIONS OF COMPUTERS ACCORDING TO CAPACITY</vt:lpstr>
      <vt:lpstr>MICRO COMPUTER</vt:lpstr>
      <vt:lpstr>MINI COMPUTER</vt:lpstr>
      <vt:lpstr>MAINFRAME COMPUTER</vt:lpstr>
      <vt:lpstr>SUPER COMPUTER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CLASSIFICATIONS OF COMPUTERS</dc:title>
  <dc:creator>ECDECASTRO</dc:creator>
  <cp:lastModifiedBy>Sonam Rewari</cp:lastModifiedBy>
  <cp:revision>10</cp:revision>
  <dcterms:created xsi:type="dcterms:W3CDTF">2014-06-23T11:39:26Z</dcterms:created>
  <dcterms:modified xsi:type="dcterms:W3CDTF">2023-01-17T22:46:26Z</dcterms:modified>
</cp:coreProperties>
</file>