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5"/>
  </p:notesMasterIdLst>
  <p:sldIdLst>
    <p:sldId id="256" r:id="rId2"/>
    <p:sldId id="257" r:id="rId3"/>
    <p:sldId id="308" r:id="rId4"/>
    <p:sldId id="307" r:id="rId5"/>
    <p:sldId id="258" r:id="rId6"/>
    <p:sldId id="320" r:id="rId7"/>
    <p:sldId id="309" r:id="rId8"/>
    <p:sldId id="262" r:id="rId9"/>
    <p:sldId id="321" r:id="rId10"/>
    <p:sldId id="327" r:id="rId11"/>
    <p:sldId id="328" r:id="rId12"/>
    <p:sldId id="329" r:id="rId13"/>
    <p:sldId id="323" r:id="rId14"/>
    <p:sldId id="331" r:id="rId15"/>
    <p:sldId id="337" r:id="rId16"/>
    <p:sldId id="332" r:id="rId17"/>
    <p:sldId id="333" r:id="rId18"/>
    <p:sldId id="338" r:id="rId19"/>
    <p:sldId id="263" r:id="rId20"/>
    <p:sldId id="336" r:id="rId21"/>
    <p:sldId id="264" r:id="rId22"/>
    <p:sldId id="312" r:id="rId23"/>
    <p:sldId id="269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Arimo" panose="020B0604020202020204" pitchFamily="34" charset="0"/>
      <p:regular r:id="rId27"/>
    </p:embeddedFont>
    <p:embeddedFont>
      <p:font typeface="Asap" panose="020B0604020202020204" charset="0"/>
      <p:regular r:id="rId28"/>
      <p:bold r:id="rId29"/>
      <p:italic r:id="rId30"/>
      <p:boldItalic r:id="rId31"/>
    </p:embeddedFont>
    <p:embeddedFont>
      <p:font typeface="Assistant" pitchFamily="2" charset="-79"/>
      <p:regular r:id="rId32"/>
      <p:bold r:id="rId33"/>
    </p:embeddedFont>
    <p:embeddedFont>
      <p:font typeface="Cambria Math" panose="02040503050406030204" pitchFamily="18" charset="0"/>
      <p:regular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0DF12E-20FF-4C99-BAD7-9BD2619AB47A}">
  <a:tblStyle styleId="{8A0DF12E-20FF-4C99-BAD7-9BD2619AB4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5:09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3762 82 24575,'-29'0'0,"1"-2"0,-1-1 0,1-2 0,-31-8 0,25 7 0,1 1 0,-1 2 0,0 1 0,-41 3 0,42 0 0,-1-1 0,1-2 0,-1-1 0,-44-10 0,39 4 0,0 2 0,-77-4 0,-82 12 0,92 1 0,-565-2 0,642 1 0,0 1 0,1 2 0,0 0 0,-28 10 0,-108 39 0,98-29 0,-71 16 0,-105 30 0,168-46 0,46-17 0,-1-1 0,-37 4 0,36-7 0,2 2 0,-35 9 0,52-11 0,0 1 0,0 0 0,0 0 0,0 1 0,0 1 0,1 0 0,0 0 0,0 1 0,-12 11 0,-33 31 0,-111 78 0,134-106 0,-40 27 0,-112 55 0,160-92 0,2 0 0,0 2 0,0 0 0,1 2 0,-23 20 0,35-26 0,-1 0 0,2 1 0,-1 1 0,1-1 0,1 1 0,0 1 0,0-1 0,1 1 0,1 0 0,0 0 0,-6 24 0,3-3-341,1 1 0,2 0-1,-2 63 1,7-80-6485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5:09:0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24575,'0'12'0,"1"1"0,1-1 0,-1 1 0,2-1 0,0 0 0,0 0 0,1 0 0,1 0 0,0-1 0,0 1 0,1-1 0,12 15 0,-14-20 0,-1 1 0,0-1 0,0 1 0,0 0 0,-1 0 0,0 0 0,-1 0 0,1 0 0,-1 0 0,0 10 0,0-10 0,-1 1 0,1-1 0,1 1 0,-1-1 0,1 0 0,1 0 0,-1 0 0,1 0 0,5 8 0,18 31 0,12 15 0,-35-58 0,0 1 0,0-1 0,0 0 0,0 0 0,1-1 0,-1 1 0,1-1 0,0 0 0,0 0 0,-1 0 0,1 0 0,0-1 0,1 1 0,-1-1 0,0 0 0,0 0 0,0-1 0,1 1 0,-1-1 0,0 0 0,1 0 0,-1 0 0,0-1 0,1 0 0,6-2 0,-4 2 0,0-2 0,0 1 0,-1-1 0,1 0 0,-1-1 0,0 1 0,0-1 0,0-1 0,0 1 0,-1-1 0,0 0 0,0 0 0,0 0 0,7-10 0,18-47 0,-26 52 0,0 0 0,0 0 0,1 1 0,0 0 0,1 0 0,0 0 0,1 0 0,-1 1 0,12-10 0,-7 9 0,1-1 0,-2-1 0,1 0 0,-1 0 0,-1-1 0,0 0 0,7-14 0,-4 8-1365,-2 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28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43cef278c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43cef278c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020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43cef278ce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43cef278ce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93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06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2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6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3cef27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3cef27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-2349001" y="-1850925"/>
            <a:ext cx="13312325" cy="9523425"/>
            <a:chOff x="-2349001" y="-1850925"/>
            <a:chExt cx="13312325" cy="9523425"/>
          </a:xfrm>
        </p:grpSpPr>
        <p:sp>
          <p:nvSpPr>
            <p:cNvPr id="124" name="Google Shape;124;p16"/>
            <p:cNvSpPr/>
            <p:nvPr/>
          </p:nvSpPr>
          <p:spPr>
            <a:xfrm rot="-2700000">
              <a:off x="8343769" y="-1143680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rot="-2700000">
              <a:off x="6524444" y="50529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-2700000">
              <a:off x="-1899556" y="302119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-2700000">
              <a:off x="-1213281" y="-1401480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0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-3872877" y="-2769325"/>
            <a:ext cx="15937775" cy="10869238"/>
            <a:chOff x="-3872877" y="-2769325"/>
            <a:chExt cx="15937775" cy="10869238"/>
          </a:xfrm>
        </p:grpSpPr>
        <p:sp>
          <p:nvSpPr>
            <p:cNvPr id="47" name="Google Shape;47;p6"/>
            <p:cNvSpPr/>
            <p:nvPr/>
          </p:nvSpPr>
          <p:spPr>
            <a:xfrm rot="-2700000">
              <a:off x="8179864" y="-21027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2700000">
              <a:off x="-3206311" y="119680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2700000">
              <a:off x="-2143611" y="421487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 rot="2701">
            <a:off x="2418255" y="1298888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/>
          </p:nvPr>
        </p:nvSpPr>
        <p:spPr>
          <a:xfrm>
            <a:off x="1243944" y="194182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243944" y="2283257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 rot="2701">
            <a:off x="2418255" y="3017839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/>
          </p:nvPr>
        </p:nvSpPr>
        <p:spPr>
          <a:xfrm>
            <a:off x="1243944" y="366107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1243944" y="4002300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 rot="2701">
            <a:off x="5961866" y="1298888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/>
          </p:nvPr>
        </p:nvSpPr>
        <p:spPr>
          <a:xfrm>
            <a:off x="4787556" y="194182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4787556" y="2283257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 rot="2701">
            <a:off x="5961912" y="3017841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/>
          </p:nvPr>
        </p:nvSpPr>
        <p:spPr>
          <a:xfrm>
            <a:off x="4787556" y="3661002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4787556" y="4002300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>
            <a:off x="-3831602" y="-3865575"/>
            <a:ext cx="16127200" cy="12690250"/>
            <a:chOff x="-3831602" y="-3865575"/>
            <a:chExt cx="16127200" cy="12690250"/>
          </a:xfrm>
        </p:grpSpPr>
        <p:sp>
          <p:nvSpPr>
            <p:cNvPr id="103" name="Google Shape;103;p13"/>
            <p:cNvSpPr/>
            <p:nvPr/>
          </p:nvSpPr>
          <p:spPr>
            <a:xfrm rot="-2700000">
              <a:off x="-728711" y="-31990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-2700000">
              <a:off x="8410564" y="13525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-2700000">
              <a:off x="-3165036" y="-46498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-2700000">
              <a:off x="6429689" y="4939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3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-2081401" y="-3910975"/>
            <a:ext cx="13306800" cy="11425975"/>
            <a:chOff x="-2081401" y="-3910975"/>
            <a:chExt cx="13306800" cy="11425975"/>
          </a:xfrm>
        </p:grpSpPr>
        <p:sp>
          <p:nvSpPr>
            <p:cNvPr id="131" name="Google Shape;131;p17"/>
            <p:cNvSpPr/>
            <p:nvPr/>
          </p:nvSpPr>
          <p:spPr>
            <a:xfrm rot="-2700000">
              <a:off x="490789" y="-32444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-2700000">
              <a:off x="8834255" y="-269719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rot="-2700000">
              <a:off x="-1671145" y="2967731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-2700000">
              <a:off x="5338455" y="5123856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1519325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"/>
          </p:nvPr>
        </p:nvSpPr>
        <p:spPr>
          <a:xfrm>
            <a:off x="1519325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 idx="2"/>
          </p:nvPr>
        </p:nvSpPr>
        <p:spPr>
          <a:xfrm>
            <a:off x="5556901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3"/>
          </p:nvPr>
        </p:nvSpPr>
        <p:spPr>
          <a:xfrm>
            <a:off x="5556901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 idx="4"/>
          </p:nvPr>
        </p:nvSpPr>
        <p:spPr>
          <a:xfrm>
            <a:off x="1519300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5"/>
          </p:nvPr>
        </p:nvSpPr>
        <p:spPr>
          <a:xfrm>
            <a:off x="1519325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 idx="6"/>
          </p:nvPr>
        </p:nvSpPr>
        <p:spPr>
          <a:xfrm>
            <a:off x="5556876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7"/>
          </p:nvPr>
        </p:nvSpPr>
        <p:spPr>
          <a:xfrm>
            <a:off x="5556901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4"/>
          <p:cNvGrpSpPr/>
          <p:nvPr/>
        </p:nvGrpSpPr>
        <p:grpSpPr>
          <a:xfrm>
            <a:off x="-3283327" y="-1008375"/>
            <a:ext cx="15635400" cy="8544400"/>
            <a:chOff x="-3283327" y="-1008375"/>
            <a:chExt cx="15635400" cy="8544400"/>
          </a:xfrm>
        </p:grpSpPr>
        <p:sp>
          <p:nvSpPr>
            <p:cNvPr id="202" name="Google Shape;202;p24"/>
            <p:cNvSpPr/>
            <p:nvPr/>
          </p:nvSpPr>
          <p:spPr>
            <a:xfrm rot="-2700000">
              <a:off x="8278338" y="4257739"/>
              <a:ext cx="1731422" cy="17314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2700000">
              <a:off x="-1268756" y="2686120"/>
              <a:ext cx="1507410" cy="15074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2700000">
              <a:off x="8467039" y="-3418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2700000">
              <a:off x="-2616761" y="36509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3" r:id="rId5"/>
    <p:sldLayoutId id="2147483670" r:id="rId6"/>
    <p:sldLayoutId id="2147483677" r:id="rId7"/>
    <p:sldLayoutId id="2147483678" r:id="rId8"/>
    <p:sldLayoutId id="2147483679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 rot="-566">
            <a:off x="2224091" y="2572137"/>
            <a:ext cx="4695814" cy="589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The Art of Memory Management</a:t>
            </a:r>
            <a:endParaRPr sz="2400"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329897" y="1587795"/>
            <a:ext cx="8484205" cy="924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300" b="1" dirty="0"/>
              <a:t>Page Replacement Algorithms </a:t>
            </a:r>
            <a:endParaRPr sz="53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E8EA8-88EB-E3BD-4486-8F5CAB26422A}"/>
              </a:ext>
            </a:extLst>
          </p:cNvPr>
          <p:cNvSpPr txBox="1"/>
          <p:nvPr/>
        </p:nvSpPr>
        <p:spPr>
          <a:xfrm>
            <a:off x="134679" y="4217581"/>
            <a:ext cx="3283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Presented by:</a:t>
            </a:r>
          </a:p>
          <a:p>
            <a:r>
              <a:rPr lang="en-IN" sz="1600" b="1" dirty="0"/>
              <a:t>Sandesh Shrestha 2K21/CO/417</a:t>
            </a:r>
          </a:p>
          <a:p>
            <a:r>
              <a:rPr lang="en-IN" sz="1600" b="1" dirty="0"/>
              <a:t>Sanskar Ojha 2K21/CO/418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B178-4168-CC36-BF3A-76D14F2B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200"/>
            <a:ext cx="7704000" cy="627000"/>
          </a:xfrm>
        </p:spPr>
        <p:txBody>
          <a:bodyPr/>
          <a:lstStyle/>
          <a:p>
            <a:r>
              <a:rPr lang="en-IN" sz="3200" b="1" dirty="0"/>
              <a:t>Belady’s anomaly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9F070-4B6A-0835-4FC7-54DC643F9AEF}"/>
              </a:ext>
            </a:extLst>
          </p:cNvPr>
          <p:cNvSpPr txBox="1"/>
          <p:nvPr/>
        </p:nvSpPr>
        <p:spPr>
          <a:xfrm>
            <a:off x="241003" y="1124795"/>
            <a:ext cx="8182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Reference String : 0 1 5 3 0 1 4 0 1 5 3 4.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78F5F-0B14-9848-2E6D-8848969E72EA}"/>
              </a:ext>
            </a:extLst>
          </p:cNvPr>
          <p:cNvSpPr txBox="1"/>
          <p:nvPr/>
        </p:nvSpPr>
        <p:spPr>
          <a:xfrm>
            <a:off x="241003" y="1626526"/>
            <a:ext cx="6521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Case 1: Number of frames =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CB166D-4865-0051-62C5-6D6C0BCBD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27940"/>
              </p:ext>
            </p:extLst>
          </p:nvPr>
        </p:nvGraphicFramePr>
        <p:xfrm>
          <a:off x="935665" y="2128257"/>
          <a:ext cx="7400262" cy="1676400"/>
        </p:xfrm>
        <a:graphic>
          <a:graphicData uri="http://schemas.openxmlformats.org/drawingml/2006/table">
            <a:tbl>
              <a:tblPr/>
              <a:tblGrid>
                <a:gridCol w="805310">
                  <a:extLst>
                    <a:ext uri="{9D8B030D-6E8A-4147-A177-3AD203B41FA5}">
                      <a16:colId xmlns:a16="http://schemas.microsoft.com/office/drawing/2014/main" val="2616260795"/>
                    </a:ext>
                  </a:extLst>
                </a:gridCol>
                <a:gridCol w="510510">
                  <a:extLst>
                    <a:ext uri="{9D8B030D-6E8A-4147-A177-3AD203B41FA5}">
                      <a16:colId xmlns:a16="http://schemas.microsoft.com/office/drawing/2014/main" val="2290630768"/>
                    </a:ext>
                  </a:extLst>
                </a:gridCol>
                <a:gridCol w="467369">
                  <a:extLst>
                    <a:ext uri="{9D8B030D-6E8A-4147-A177-3AD203B41FA5}">
                      <a16:colId xmlns:a16="http://schemas.microsoft.com/office/drawing/2014/main" val="2577359191"/>
                    </a:ext>
                  </a:extLst>
                </a:gridCol>
                <a:gridCol w="493814">
                  <a:extLst>
                    <a:ext uri="{9D8B030D-6E8A-4147-A177-3AD203B41FA5}">
                      <a16:colId xmlns:a16="http://schemas.microsoft.com/office/drawing/2014/main" val="4235032813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137870818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1616625249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387611647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3681570148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270393548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1526332019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1452404560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1424329197"/>
                    </a:ext>
                  </a:extLst>
                </a:gridCol>
                <a:gridCol w="569251">
                  <a:extLst>
                    <a:ext uri="{9D8B030D-6E8A-4147-A177-3AD203B41FA5}">
                      <a16:colId xmlns:a16="http://schemas.microsoft.com/office/drawing/2014/main" val="3541978579"/>
                    </a:ext>
                  </a:extLst>
                </a:gridCol>
              </a:tblGrid>
              <a:tr h="33280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Request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96656"/>
                  </a:ext>
                </a:extLst>
              </a:tr>
              <a:tr h="33280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Frame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03593"/>
                  </a:ext>
                </a:extLst>
              </a:tr>
              <a:tr h="33280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Frame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24056"/>
                  </a:ext>
                </a:extLst>
              </a:tr>
              <a:tr h="33280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Frame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76941"/>
                  </a:ext>
                </a:extLst>
              </a:tr>
              <a:tr h="33280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Miss/Hit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856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DF684C-C149-E9C2-5019-F470F242A9BF}"/>
              </a:ext>
            </a:extLst>
          </p:cNvPr>
          <p:cNvSpPr txBox="1"/>
          <p:nvPr/>
        </p:nvSpPr>
        <p:spPr>
          <a:xfrm>
            <a:off x="3131022" y="4207955"/>
            <a:ext cx="2402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Number of Page Faults = 9</a:t>
            </a:r>
          </a:p>
          <a:p>
            <a:r>
              <a:rPr lang="en-US" sz="1600" dirty="0">
                <a:solidFill>
                  <a:srgbClr val="333333"/>
                </a:solidFill>
                <a:latin typeface="inter-regular"/>
              </a:rPr>
              <a:t>Page miss ratio = 9/12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8462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B178-4168-CC36-BF3A-76D14F2B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200"/>
            <a:ext cx="7704000" cy="627000"/>
          </a:xfrm>
        </p:spPr>
        <p:txBody>
          <a:bodyPr/>
          <a:lstStyle/>
          <a:p>
            <a:r>
              <a:rPr lang="en-IN" sz="3200" b="1" dirty="0"/>
              <a:t>Belady’s anomaly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9F070-4B6A-0835-4FC7-54DC643F9AEF}"/>
              </a:ext>
            </a:extLst>
          </p:cNvPr>
          <p:cNvSpPr txBox="1"/>
          <p:nvPr/>
        </p:nvSpPr>
        <p:spPr>
          <a:xfrm>
            <a:off x="241003" y="1124795"/>
            <a:ext cx="8182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Reference String : 0 1 5 3 0 1 4 0 1 5 3 4.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78F5F-0B14-9848-2E6D-8848969E72EA}"/>
              </a:ext>
            </a:extLst>
          </p:cNvPr>
          <p:cNvSpPr txBox="1"/>
          <p:nvPr/>
        </p:nvSpPr>
        <p:spPr>
          <a:xfrm>
            <a:off x="241003" y="1626526"/>
            <a:ext cx="6521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Case 2: Number of frames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F684C-C149-E9C2-5019-F470F242A9BF}"/>
              </a:ext>
            </a:extLst>
          </p:cNvPr>
          <p:cNvSpPr txBox="1"/>
          <p:nvPr/>
        </p:nvSpPr>
        <p:spPr>
          <a:xfrm>
            <a:off x="3131022" y="4207955"/>
            <a:ext cx="2575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Number of Page Faults = 10</a:t>
            </a:r>
          </a:p>
          <a:p>
            <a:r>
              <a:rPr lang="en-US" sz="1600" dirty="0">
                <a:solidFill>
                  <a:srgbClr val="333333"/>
                </a:solidFill>
                <a:latin typeface="inter-regular"/>
              </a:rPr>
              <a:t>Page miss ratio = 10/12</a:t>
            </a:r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6EA548-0084-3491-BF1B-854D2E138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42281"/>
              </p:ext>
            </p:extLst>
          </p:nvPr>
        </p:nvGraphicFramePr>
        <p:xfrm>
          <a:off x="503274" y="2007025"/>
          <a:ext cx="8307572" cy="20116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940998199"/>
                    </a:ext>
                  </a:extLst>
                </a:gridCol>
                <a:gridCol w="496186">
                  <a:extLst>
                    <a:ext uri="{9D8B030D-6E8A-4147-A177-3AD203B41FA5}">
                      <a16:colId xmlns:a16="http://schemas.microsoft.com/office/drawing/2014/main" val="922653887"/>
                    </a:ext>
                  </a:extLst>
                </a:gridCol>
                <a:gridCol w="506546">
                  <a:extLst>
                    <a:ext uri="{9D8B030D-6E8A-4147-A177-3AD203B41FA5}">
                      <a16:colId xmlns:a16="http://schemas.microsoft.com/office/drawing/2014/main" val="112608621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3217210538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1488814410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85983422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3457304343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550866570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3326451984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587312066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3353954334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1717867958"/>
                    </a:ext>
                  </a:extLst>
                </a:gridCol>
                <a:gridCol w="639044">
                  <a:extLst>
                    <a:ext uri="{9D8B030D-6E8A-4147-A177-3AD203B41FA5}">
                      <a16:colId xmlns:a16="http://schemas.microsoft.com/office/drawing/2014/main" val="4061002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Request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4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Frame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5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Frame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Frame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31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Frame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32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Miss/Hit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06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3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B178-4168-CC36-BF3A-76D14F2B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200"/>
            <a:ext cx="7704000" cy="627000"/>
          </a:xfrm>
        </p:spPr>
        <p:txBody>
          <a:bodyPr/>
          <a:lstStyle/>
          <a:p>
            <a:r>
              <a:rPr lang="en-IN" sz="3200" b="1" dirty="0"/>
              <a:t>Belady’s anomaly</a:t>
            </a:r>
          </a:p>
        </p:txBody>
      </p:sp>
      <p:pic>
        <p:nvPicPr>
          <p:cNvPr id="5122" name="Picture 2" descr="Page Replacement Algorithms (Virtual Memory) - ppt download">
            <a:extLst>
              <a:ext uri="{FF2B5EF4-FFF2-40B4-BE49-F238E27FC236}">
                <a16:creationId xmlns:a16="http://schemas.microsoft.com/office/drawing/2014/main" id="{B176AC01-C4F6-51AA-12A5-2A1061017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 t="18747" r="10010" b="12108"/>
          <a:stretch/>
        </p:blipFill>
        <p:spPr bwMode="auto">
          <a:xfrm>
            <a:off x="2110474" y="847987"/>
            <a:ext cx="4923052" cy="33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1A1673-3AFA-24AE-6BAB-852701D2A4A4}"/>
              </a:ext>
            </a:extLst>
          </p:cNvPr>
          <p:cNvSpPr txBox="1"/>
          <p:nvPr/>
        </p:nvSpPr>
        <p:spPr>
          <a:xfrm>
            <a:off x="1434866" y="4159279"/>
            <a:ext cx="6989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increasing the number of page frames in a memory can sometimes lead to an increase in the number of page faults in a FIFO page replacement algorithm.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0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B75B21C-C44F-A156-F41A-6C30D60383AE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20000" y="426587"/>
            <a:ext cx="7704000" cy="627000"/>
          </a:xfrm>
        </p:spPr>
        <p:txBody>
          <a:bodyPr/>
          <a:lstStyle/>
          <a:p>
            <a:r>
              <a:rPr lang="en-IN" b="1" dirty="0"/>
              <a:t>LRU Page Replacement Algorithm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1FBD4-07DE-85FC-EFB5-0891844853E1}"/>
              </a:ext>
            </a:extLst>
          </p:cNvPr>
          <p:cNvSpPr txBox="1"/>
          <p:nvPr/>
        </p:nvSpPr>
        <p:spPr>
          <a:xfrm>
            <a:off x="921488" y="1481919"/>
            <a:ext cx="73010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LRU stands for Least Recently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based on the strategy that whenever a page fault occurs, the </a:t>
            </a:r>
            <a:r>
              <a:rPr lang="en-US" sz="2000" b="1" dirty="0"/>
              <a:t>least recently used page will be replaced with a new page</a:t>
            </a:r>
            <a:r>
              <a:rPr lang="en-US" sz="2000" dirty="0"/>
              <a:t>. So, the page not utilized for the longest time in the memory (compared to all other pages) gets replaced.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algorithm works on </a:t>
            </a:r>
            <a:r>
              <a:rPr lang="en-US" sz="2000" b="1" dirty="0"/>
              <a:t>previous data</a:t>
            </a:r>
            <a:r>
              <a:rPr lang="en-US" sz="2000" dirty="0"/>
              <a:t>. The page which is used the </a:t>
            </a:r>
            <a:r>
              <a:rPr lang="en-US" sz="2000" b="1" dirty="0"/>
              <a:t>earliest</a:t>
            </a:r>
            <a:r>
              <a:rPr lang="en-US" sz="2000" dirty="0"/>
              <a:t> is replaced or which appears the earliest in the sequence is replaced.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062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05;p42">
            <a:extLst>
              <a:ext uri="{FF2B5EF4-FFF2-40B4-BE49-F238E27FC236}">
                <a16:creationId xmlns:a16="http://schemas.microsoft.com/office/drawing/2014/main" id="{A0B2D65D-EABE-4D19-CEE1-AF9BDFB08271}"/>
              </a:ext>
            </a:extLst>
          </p:cNvPr>
          <p:cNvSpPr txBox="1">
            <a:spLocks/>
          </p:cNvSpPr>
          <p:nvPr/>
        </p:nvSpPr>
        <p:spPr>
          <a:xfrm>
            <a:off x="457250" y="455444"/>
            <a:ext cx="8513036" cy="104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 system uses 3 page frames for storing process pages in main memory. It uses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the LRU page replacement policy. Assume that all the page frames are initially empty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. What is the total number of page faults  that will occur while processing the page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reference string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given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- 6, 7, 8, 9, 6, 7, 1, 6, 7, 8, 9, 1, 7, 9, 6.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Also calculate the hit ratio and miss ratio.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BB0A1C-26CD-259E-15C2-D2C411D49C04}"/>
                  </a:ext>
                </a:extLst>
              </p:cNvPr>
              <p:cNvSpPr txBox="1"/>
              <p:nvPr/>
            </p:nvSpPr>
            <p:spPr>
              <a:xfrm>
                <a:off x="166626" y="3870966"/>
                <a:ext cx="3576084" cy="1318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 panose="020B0604020202020204" pitchFamily="34" charset="0"/>
                  </a:rPr>
                  <a:t>Hit ratio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𝑝𝑎𝑔𝑒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𝑟𝑒𝑓𝑒𝑟𝑒𝑛𝑐𝑒𝑠</m:t>
                        </m:r>
                      </m:den>
                    </m:f>
                  </m:oMath>
                </a14:m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fontAlgn="base"/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303030"/>
                  </a:solidFill>
                  <a:effectLst/>
                  <a:latin typeface="Arimo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BB0A1C-26CD-259E-15C2-D2C411D49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6" y="3870966"/>
                <a:ext cx="3576084" cy="1318951"/>
              </a:xfrm>
              <a:prstGeom prst="rect">
                <a:avLst/>
              </a:prstGeom>
              <a:blipFill>
                <a:blip r:embed="rId2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1E8C5-E79F-8072-C704-F6EE79968189}"/>
                  </a:ext>
                </a:extLst>
              </p:cNvPr>
              <p:cNvSpPr txBox="1"/>
              <p:nvPr/>
            </p:nvSpPr>
            <p:spPr>
              <a:xfrm>
                <a:off x="3650510" y="3870966"/>
                <a:ext cx="5401342" cy="97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 panose="020B0604020202020204" pitchFamily="34" charset="0"/>
                  </a:rPr>
                  <a:t>Page fault/miss ratio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𝑝𝑎𝑔𝑒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𝑓𝑎𝑢𝑙𝑡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𝑚𝑖𝑠𝑠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𝑟𝑒𝑓𝑒𝑟𝑒𝑛𝑐𝑒𝑠</m:t>
                        </m:r>
                      </m:den>
                    </m:f>
                  </m:oMath>
                </a14:m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303030"/>
                  </a:solidFill>
                  <a:effectLst/>
                  <a:latin typeface="Arimo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1E8C5-E79F-8072-C704-F6EE79968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510" y="3870966"/>
                <a:ext cx="5401342" cy="970779"/>
              </a:xfrm>
              <a:prstGeom prst="rect">
                <a:avLst/>
              </a:prstGeom>
              <a:blipFill>
                <a:blip r:embed="rId3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699C0012-D57B-46B3-2520-80ACEEC1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4" y="1731438"/>
            <a:ext cx="8832112" cy="16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9A865-7DB1-D223-53D1-97362F557295}"/>
              </a:ext>
            </a:extLst>
          </p:cNvPr>
          <p:cNvSpPr txBox="1"/>
          <p:nvPr/>
        </p:nvSpPr>
        <p:spPr>
          <a:xfrm>
            <a:off x="647700" y="541624"/>
            <a:ext cx="78486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dirty="0">
                <a:latin typeface="Source Sans Pro" panose="020B0503030403020204" pitchFamily="34" charset="0"/>
              </a:rPr>
              <a:t>Advantages of LRU Page Replacement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Performs well in many scenarios, particularly when there is a high degree of locality in the memory access pattern.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Can work well with large numbers of pages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Source Sans Pro" panose="020B0503030403020204" pitchFamily="34" charset="0"/>
            </a:endParaRPr>
          </a:p>
          <a:p>
            <a:r>
              <a:rPr lang="en-US" sz="2300" b="1" dirty="0">
                <a:latin typeface="Source Sans Pro" panose="020B0503030403020204" pitchFamily="34" charset="0"/>
              </a:rPr>
              <a:t>Disadvantages of LRU Page Replacement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Requires tracking every memory access to determine which page is least recently used, which can be computationally expensive.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May require specialized hardware support to implement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9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B75B21C-C44F-A156-F41A-6C30D60383AE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20000" y="426587"/>
            <a:ext cx="7704000" cy="627000"/>
          </a:xfrm>
        </p:spPr>
        <p:txBody>
          <a:bodyPr/>
          <a:lstStyle/>
          <a:p>
            <a:r>
              <a:rPr lang="en-IN" b="1" dirty="0"/>
              <a:t>MRU Page Replacement Algorithm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1FBD4-07DE-85FC-EFB5-0891844853E1}"/>
              </a:ext>
            </a:extLst>
          </p:cNvPr>
          <p:cNvSpPr txBox="1"/>
          <p:nvPr/>
        </p:nvSpPr>
        <p:spPr>
          <a:xfrm>
            <a:off x="1063255" y="1474831"/>
            <a:ext cx="73010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MRU stands for Most Recently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selects the page that was most recently accessed for replacement when a page fault occurs, rather than the least recently used page as in the LRU algorithm..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implement the MRU algorithm, the page table keeps track of the timestamp of the last access for each page in memory.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015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05;p42">
            <a:extLst>
              <a:ext uri="{FF2B5EF4-FFF2-40B4-BE49-F238E27FC236}">
                <a16:creationId xmlns:a16="http://schemas.microsoft.com/office/drawing/2014/main" id="{A0B2D65D-EABE-4D19-CEE1-AF9BDFB08271}"/>
              </a:ext>
            </a:extLst>
          </p:cNvPr>
          <p:cNvSpPr txBox="1">
            <a:spLocks/>
          </p:cNvSpPr>
          <p:nvPr/>
        </p:nvSpPr>
        <p:spPr>
          <a:xfrm>
            <a:off x="457250" y="455444"/>
            <a:ext cx="8513036" cy="104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 system uses 3 page frames for storing process pages in main memory. It uses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the LRU page replacement policy. Assume that all the page frames are initially empty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. What is the total number of page faults  that will occur while processing the page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reference string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given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- 1, 2, 3, 4, 5, 6, 1, 2, 3, 4, 5, 6, 1, 2, 3, 4, 5, 6, 1, 2, 3, 4, 5, 6. </a:t>
            </a:r>
            <a:r>
              <a:rPr lang="en-US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lso calculate the hit ratio and miss ratio.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BB0A1C-26CD-259E-15C2-D2C411D49C04}"/>
                  </a:ext>
                </a:extLst>
              </p:cNvPr>
              <p:cNvSpPr txBox="1"/>
              <p:nvPr/>
            </p:nvSpPr>
            <p:spPr>
              <a:xfrm>
                <a:off x="166574" y="4045051"/>
                <a:ext cx="3576084" cy="1318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 panose="020B0604020202020204" pitchFamily="34" charset="0"/>
                  </a:rPr>
                  <a:t>Hit ratio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𝑝𝑎𝑔𝑒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𝑟𝑒𝑓𝑒𝑟𝑒𝑛𝑐𝑒𝑠</m:t>
                        </m:r>
                      </m:den>
                    </m:f>
                  </m:oMath>
                </a14:m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fontAlgn="base"/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303030"/>
                  </a:solidFill>
                  <a:effectLst/>
                  <a:latin typeface="Arimo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BB0A1C-26CD-259E-15C2-D2C411D49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74" y="4045051"/>
                <a:ext cx="3576084" cy="1318951"/>
              </a:xfrm>
              <a:prstGeom prst="rect">
                <a:avLst/>
              </a:prstGeom>
              <a:blipFill>
                <a:blip r:embed="rId2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1E8C5-E79F-8072-C704-F6EE79968189}"/>
                  </a:ext>
                </a:extLst>
              </p:cNvPr>
              <p:cNvSpPr txBox="1"/>
              <p:nvPr/>
            </p:nvSpPr>
            <p:spPr>
              <a:xfrm>
                <a:off x="3742658" y="4045051"/>
                <a:ext cx="5401342" cy="97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 panose="020B0604020202020204" pitchFamily="34" charset="0"/>
                  </a:rPr>
                  <a:t>Page fault/miss ratio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𝑝𝑎𝑔𝑒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𝑓𝑎𝑢𝑙𝑡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𝑚𝑖𝑠𝑠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𝑟𝑒𝑓𝑒𝑟𝑒𝑛𝑐𝑒𝑠</m:t>
                        </m:r>
                      </m:den>
                    </m:f>
                  </m:oMath>
                </a14:m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303030"/>
                  </a:solidFill>
                  <a:effectLst/>
                  <a:latin typeface="Arimo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1E8C5-E79F-8072-C704-F6EE79968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58" y="4045051"/>
                <a:ext cx="5401342" cy="970779"/>
              </a:xfrm>
              <a:prstGeom prst="rect">
                <a:avLst/>
              </a:prstGeom>
              <a:blipFill>
                <a:blip r:embed="rId3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F028CF-6EA8-A145-AD8F-4E2A87840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724" y="1461162"/>
            <a:ext cx="5540018" cy="26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1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9A865-7DB1-D223-53D1-97362F557295}"/>
              </a:ext>
            </a:extLst>
          </p:cNvPr>
          <p:cNvSpPr txBox="1"/>
          <p:nvPr/>
        </p:nvSpPr>
        <p:spPr>
          <a:xfrm>
            <a:off x="647700" y="541624"/>
            <a:ext cx="784860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dirty="0">
                <a:latin typeface="Source Sans Pro" panose="020B0503030403020204" pitchFamily="34" charset="0"/>
              </a:rPr>
              <a:t>Advantages of MRU Page Replacement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Can perform well in situations where a small number of pages are accessed frequently and need to be kept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Source Sans Pro" panose="020B0503030403020204" pitchFamily="34" charset="0"/>
            </a:endParaRPr>
          </a:p>
          <a:p>
            <a:r>
              <a:rPr lang="en-US" sz="2300" b="1" dirty="0">
                <a:latin typeface="Source Sans Pro" panose="020B0503030403020204" pitchFamily="34" charset="0"/>
              </a:rPr>
              <a:t>Disadvantages of MRU Page Replacement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Can suffer from the same computational overhead as LRU, as it also requires tracking every memory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May perform poorly in scenarios where there is a low degree of locality in the memory access pattern, as it may </a:t>
            </a:r>
            <a:r>
              <a:rPr lang="en-US" sz="2300" b="1" dirty="0">
                <a:latin typeface="Source Sans Pro" panose="020B0503030403020204" pitchFamily="34" charset="0"/>
              </a:rPr>
              <a:t>replace pages that are likely to be needed again soon.</a:t>
            </a:r>
          </a:p>
        </p:txBody>
      </p:sp>
    </p:spTree>
    <p:extLst>
      <p:ext uri="{BB962C8B-B14F-4D97-AF65-F5344CB8AC3E}">
        <p14:creationId xmlns:p14="http://schemas.microsoft.com/office/powerpoint/2010/main" val="150117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>
            <a:spLocks noGrp="1"/>
          </p:cNvSpPr>
          <p:nvPr>
            <p:ph type="title" idx="8"/>
          </p:nvPr>
        </p:nvSpPr>
        <p:spPr>
          <a:xfrm>
            <a:off x="589377" y="608521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Optimal Page Replacement Algorithm</a:t>
            </a:r>
            <a:endParaRPr b="1" dirty="0"/>
          </a:p>
        </p:txBody>
      </p:sp>
      <p:sp>
        <p:nvSpPr>
          <p:cNvPr id="19" name="Google Shape;405;p42">
            <a:extLst>
              <a:ext uri="{FF2B5EF4-FFF2-40B4-BE49-F238E27FC236}">
                <a16:creationId xmlns:a16="http://schemas.microsoft.com/office/drawing/2014/main" id="{AEB0312F-754E-EF1C-7EB4-861387B715DC}"/>
              </a:ext>
            </a:extLst>
          </p:cNvPr>
          <p:cNvSpPr txBox="1">
            <a:spLocks/>
          </p:cNvSpPr>
          <p:nvPr/>
        </p:nvSpPr>
        <p:spPr>
          <a:xfrm>
            <a:off x="273624" y="1547053"/>
            <a:ext cx="8596752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ource Sans Pro" panose="020B0503030403020204" pitchFamily="34" charset="0"/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he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most desirable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page replacement algorithm for replacing pages.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the page which would be used after the longest interval is replaced. In other words, the page which is farthest to come in the upcoming sequence is replaced.</a:t>
            </a:r>
          </a:p>
        </p:txBody>
      </p:sp>
    </p:spTree>
    <p:extLst>
      <p:ext uri="{BB962C8B-B14F-4D97-AF65-F5344CB8AC3E}">
        <p14:creationId xmlns:p14="http://schemas.microsoft.com/office/powerpoint/2010/main" val="38901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647CA-5871-C968-3058-17A1069A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1249"/>
            <a:ext cx="7704000" cy="627000"/>
          </a:xfrm>
        </p:spPr>
        <p:txBody>
          <a:bodyPr/>
          <a:lstStyle/>
          <a:p>
            <a:r>
              <a:rPr lang="en-IN" b="1" dirty="0"/>
              <a:t>Page Replacement Algorithms </a:t>
            </a:r>
          </a:p>
        </p:txBody>
      </p:sp>
      <p:sp>
        <p:nvSpPr>
          <p:cNvPr id="5" name="Google Shape;405;p42">
            <a:extLst>
              <a:ext uri="{FF2B5EF4-FFF2-40B4-BE49-F238E27FC236}">
                <a16:creationId xmlns:a16="http://schemas.microsoft.com/office/drawing/2014/main" id="{A2825C28-9ECC-A5FA-1939-C29ADFFB9036}"/>
              </a:ext>
            </a:extLst>
          </p:cNvPr>
          <p:cNvSpPr txBox="1">
            <a:spLocks/>
          </p:cNvSpPr>
          <p:nvPr/>
        </p:nvSpPr>
        <p:spPr>
          <a:xfrm>
            <a:off x="64318" y="1615662"/>
            <a:ext cx="5649185" cy="1436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Lower Page-fault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determines which pages should be removed from memory when there is no more space available in main memory for new pages.</a:t>
            </a:r>
            <a:endParaRPr lang="en-US" sz="2400" b="1" dirty="0">
              <a:solidFill>
                <a:schemeClr val="tx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26" name="Picture 2" descr="Page Replacement Algorithm in Operating System | Engineer's Portal">
            <a:extLst>
              <a:ext uri="{FF2B5EF4-FFF2-40B4-BE49-F238E27FC236}">
                <a16:creationId xmlns:a16="http://schemas.microsoft.com/office/drawing/2014/main" id="{601D8897-3548-84F6-C99A-53EBA40E3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11" y="1509823"/>
            <a:ext cx="3502371" cy="268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05;p42">
            <a:extLst>
              <a:ext uri="{FF2B5EF4-FFF2-40B4-BE49-F238E27FC236}">
                <a16:creationId xmlns:a16="http://schemas.microsoft.com/office/drawing/2014/main" id="{A0B2D65D-EABE-4D19-CEE1-AF9BDFB08271}"/>
              </a:ext>
            </a:extLst>
          </p:cNvPr>
          <p:cNvSpPr txBox="1">
            <a:spLocks/>
          </p:cNvSpPr>
          <p:nvPr/>
        </p:nvSpPr>
        <p:spPr>
          <a:xfrm>
            <a:off x="457250" y="455444"/>
            <a:ext cx="8513036" cy="104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 system uses 3 page frames for storing process pages in main memory. It uses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the Optimal page replacement algorithm. Assume that all the page frames are initially empty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. What is the total number of page faults  that will occur while processing the page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reference string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given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- 6, 7, 8, 9, 6, 7, 1, 6, 7, 8, 9, 1, 7, 9, 6.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Also calculate the hit ratio and miss ratio.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BB0A1C-26CD-259E-15C2-D2C411D49C04}"/>
                  </a:ext>
                </a:extLst>
              </p:cNvPr>
              <p:cNvSpPr txBox="1"/>
              <p:nvPr/>
            </p:nvSpPr>
            <p:spPr>
              <a:xfrm>
                <a:off x="166626" y="3870966"/>
                <a:ext cx="3576084" cy="1342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 panose="020B0604020202020204" pitchFamily="34" charset="0"/>
                  </a:rPr>
                  <a:t>Hit ratio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𝑝𝑎𝑔𝑒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𝑟𝑒𝑓𝑒𝑟𝑒𝑛𝑐𝑒𝑠</m:t>
                        </m:r>
                      </m:den>
                    </m:f>
                  </m:oMath>
                </a14:m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fontAlgn="base"/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303030"/>
                  </a:solidFill>
                  <a:effectLst/>
                  <a:latin typeface="Arimo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BB0A1C-26CD-259E-15C2-D2C411D49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6" y="3870966"/>
                <a:ext cx="3576084" cy="1342291"/>
              </a:xfrm>
              <a:prstGeom prst="rect">
                <a:avLst/>
              </a:prstGeom>
              <a:blipFill>
                <a:blip r:embed="rId2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1E8C5-E79F-8072-C704-F6EE79968189}"/>
                  </a:ext>
                </a:extLst>
              </p:cNvPr>
              <p:cNvSpPr txBox="1"/>
              <p:nvPr/>
            </p:nvSpPr>
            <p:spPr>
              <a:xfrm>
                <a:off x="3650510" y="3870966"/>
                <a:ext cx="5401342" cy="97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 panose="020B0604020202020204" pitchFamily="34" charset="0"/>
                  </a:rPr>
                  <a:t>Page fault/miss ratio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𝑝𝑎𝑔𝑒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𝑓𝑎𝑢𝑙𝑡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𝑚𝑖𝑠𝑠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𝑟𝑒𝑓𝑒𝑟𝑒𝑛𝑐𝑒𝑠</m:t>
                        </m:r>
                      </m:den>
                    </m:f>
                  </m:oMath>
                </a14:m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303030"/>
                  </a:solidFill>
                  <a:effectLst/>
                  <a:latin typeface="Arimo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1E8C5-E79F-8072-C704-F6EE79968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510" y="3870966"/>
                <a:ext cx="5401342" cy="970779"/>
              </a:xfrm>
              <a:prstGeom prst="rect">
                <a:avLst/>
              </a:prstGeom>
              <a:blipFill>
                <a:blip r:embed="rId3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F0DCCD25-BFF9-1F7D-84F7-3B62A48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" y="1719210"/>
            <a:ext cx="9051852" cy="170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4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E3BB3D-8C08-AFAA-64AF-9865CFAB54FD}"/>
              </a:ext>
            </a:extLst>
          </p:cNvPr>
          <p:cNvSpPr txBox="1"/>
          <p:nvPr/>
        </p:nvSpPr>
        <p:spPr>
          <a:xfrm>
            <a:off x="480349" y="832812"/>
            <a:ext cx="8183301" cy="347787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Asap" panose="020B0604020202020204" charset="0"/>
                <a:ea typeface="Asap" panose="020B0604020202020204" charset="0"/>
                <a:cs typeface="Asap" panose="020B0604020202020204" charset="0"/>
              </a:rPr>
              <a:t> 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Asap" panose="020B0604020202020204" charset="0"/>
                <a:ea typeface="Asap" panose="020B0604020202020204" charset="0"/>
                <a:cs typeface="Asap" panose="020B0604020202020204" charset="0"/>
              </a:rPr>
              <a:t>Advantages of Optimal Page  Replacement Algorithm:</a:t>
            </a:r>
          </a:p>
          <a:p>
            <a:endParaRPr lang="en-US" sz="2600" b="0" i="0" dirty="0">
              <a:solidFill>
                <a:schemeClr val="tx1"/>
              </a:solidFill>
              <a:effectLst/>
              <a:latin typeface="Asap" panose="020B0604020202020204" charset="0"/>
              <a:ea typeface="Asap" panose="020B0604020202020204" charset="0"/>
              <a:cs typeface="Asap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sap" panose="020B0604020202020204" charset="0"/>
                <a:ea typeface="Asap" panose="020B0604020202020204" charset="0"/>
                <a:cs typeface="Asap" panose="020B0604020202020204" charset="0"/>
              </a:rPr>
              <a:t>Least page fault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sap" panose="020B0604020202020204" charset="0"/>
                <a:ea typeface="Asap" panose="020B0604020202020204" charset="0"/>
                <a:cs typeface="Asap" panose="020B0604020202020204" charset="0"/>
              </a:rPr>
              <a:t>occurs as this algorithm replaces the page that is not going to be used for the longest time in the future.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sap" panose="020B0604020202020204" charset="0"/>
                <a:ea typeface="Asap" panose="020B0604020202020204" charset="0"/>
                <a:cs typeface="Asap" panose="020B0604020202020204" charset="0"/>
              </a:rPr>
              <a:t>Belady's Anomaly does not occur in  this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Optimal page replacement algorithm always gives </a:t>
            </a:r>
            <a:r>
              <a:rPr lang="en-US" sz="24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the best performance in every scenario.</a:t>
            </a:r>
          </a:p>
          <a:p>
            <a:r>
              <a:rPr lang="en-US" sz="2400" b="1" i="0" dirty="0">
                <a:solidFill>
                  <a:srgbClr val="353738"/>
                </a:solidFill>
                <a:effectLst/>
                <a:latin typeface="Asap" panose="020B0604020202020204" charset="0"/>
                <a:ea typeface="Asap" panose="020B0604020202020204" charset="0"/>
                <a:cs typeface="Asap" panose="020B0604020202020204" charset="0"/>
              </a:rPr>
              <a:t>   </a:t>
            </a:r>
            <a:endParaRPr lang="en-IN" sz="2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>
            <a:spLocks noGrp="1"/>
          </p:cNvSpPr>
          <p:nvPr>
            <p:ph type="title" idx="8"/>
          </p:nvPr>
        </p:nvSpPr>
        <p:spPr>
          <a:xfrm>
            <a:off x="589377" y="537637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Optimal PR Algorithm: Setbacks</a:t>
            </a:r>
            <a:endParaRPr b="1" dirty="0"/>
          </a:p>
        </p:txBody>
      </p:sp>
      <p:sp>
        <p:nvSpPr>
          <p:cNvPr id="19" name="Google Shape;405;p42">
            <a:extLst>
              <a:ext uri="{FF2B5EF4-FFF2-40B4-BE49-F238E27FC236}">
                <a16:creationId xmlns:a16="http://schemas.microsoft.com/office/drawing/2014/main" id="{AEB0312F-754E-EF1C-7EB4-861387B715DC}"/>
              </a:ext>
            </a:extLst>
          </p:cNvPr>
          <p:cNvSpPr txBox="1">
            <a:spLocks/>
          </p:cNvSpPr>
          <p:nvPr/>
        </p:nvSpPr>
        <p:spPr>
          <a:xfrm>
            <a:off x="273624" y="1472581"/>
            <a:ext cx="8596752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not practical </a:t>
            </a:r>
            <a:r>
              <a:rPr lang="en-US" sz="2800" dirty="0">
                <a:solidFill>
                  <a:schemeClr val="tx1"/>
                </a:solidFill>
                <a:latin typeface="Source Sans Pro" panose="020B0503030403020204" pitchFamily="34" charset="0"/>
              </a:rPr>
              <a:t>because it </a:t>
            </a:r>
            <a:r>
              <a:rPr lang="en-US" sz="28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cannot predict whether the page it is going to remove will not be used in the future.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ource Sans Pro" panose="020B0503030403020204" pitchFamily="34" charset="0"/>
              </a:rPr>
              <a:t>Maybe it removes a page and then immediately after an iteration we will again need that removed page in a frame. </a:t>
            </a:r>
            <a:endParaRPr lang="en-US" sz="2000" b="0" i="0" dirty="0">
              <a:solidFill>
                <a:schemeClr val="tx1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2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BB3E96-54A2-6272-649B-746FFF95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3100"/>
            <a:ext cx="7704000" cy="627000"/>
          </a:xfrm>
        </p:spPr>
        <p:txBody>
          <a:bodyPr/>
          <a:lstStyle/>
          <a:p>
            <a:r>
              <a:rPr lang="en-IN" b="1" dirty="0"/>
              <a:t>Important Results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2EE39-BBB6-BF1B-CF3D-226A2AC2CF28}"/>
              </a:ext>
            </a:extLst>
          </p:cNvPr>
          <p:cNvSpPr txBox="1"/>
          <p:nvPr/>
        </p:nvSpPr>
        <p:spPr>
          <a:xfrm>
            <a:off x="399443" y="1121513"/>
            <a:ext cx="85836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Optimal page replacement algorithm always gives 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the best performance in every scenario.</a:t>
            </a:r>
          </a:p>
          <a:p>
            <a:pPr fontAlgn="base"/>
            <a:endParaRPr lang="en-US" sz="20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Result 1: For a Reference String Consisting Of 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Repeated Sequence 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Of Page Numbers, </a:t>
            </a:r>
            <a:r>
              <a:rPr lang="en-IN" sz="20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MRU</a:t>
            </a:r>
            <a:r>
              <a:rPr lang="en-IN" sz="20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 page replacement algorithm will behave as Optimal page replacement algorithm.</a:t>
            </a:r>
          </a:p>
          <a:p>
            <a:pPr algn="l" fontAlgn="base"/>
            <a:endParaRPr lang="en-IN" sz="20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fontAlgn="base"/>
            <a:r>
              <a:rPr lang="en-US" sz="20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Result 2: For a Reference String Where First Half String Is a 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Mirror Image 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Of Other Half - 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LRU and FIFO 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page replacement algorithm will behave as Optimal page replacement algorithm.</a:t>
            </a:r>
          </a:p>
          <a:p>
            <a:pPr fontAlgn="base"/>
            <a:endParaRPr lang="en-IN" sz="20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algn="l" fontAlgn="base"/>
            <a:endParaRPr lang="en-IN" sz="20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647CA-5871-C968-3058-17A1069A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42" y="364923"/>
            <a:ext cx="7704000" cy="627000"/>
          </a:xfrm>
        </p:spPr>
        <p:txBody>
          <a:bodyPr/>
          <a:lstStyle/>
          <a:p>
            <a:r>
              <a:rPr lang="en-IN" b="1"/>
              <a:t>Page Replacement Algorithms 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87ED5-591E-5837-0B65-8376C848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37" y="1198775"/>
            <a:ext cx="6273210" cy="39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647CA-5871-C968-3058-17A1069A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1249"/>
            <a:ext cx="7704000" cy="627000"/>
          </a:xfrm>
        </p:spPr>
        <p:txBody>
          <a:bodyPr/>
          <a:lstStyle/>
          <a:p>
            <a:r>
              <a:rPr lang="en-IN" b="1" dirty="0"/>
              <a:t>Page Replacement Algorithms </a:t>
            </a:r>
          </a:p>
        </p:txBody>
      </p:sp>
      <p:sp>
        <p:nvSpPr>
          <p:cNvPr id="5" name="Google Shape;405;p42">
            <a:extLst>
              <a:ext uri="{FF2B5EF4-FFF2-40B4-BE49-F238E27FC236}">
                <a16:creationId xmlns:a16="http://schemas.microsoft.com/office/drawing/2014/main" id="{A2825C28-9ECC-A5FA-1939-C29ADFFB9036}"/>
              </a:ext>
            </a:extLst>
          </p:cNvPr>
          <p:cNvSpPr txBox="1">
            <a:spLocks/>
          </p:cNvSpPr>
          <p:nvPr/>
        </p:nvSpPr>
        <p:spPr>
          <a:xfrm>
            <a:off x="437311" y="1392888"/>
            <a:ext cx="8544129" cy="40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FIFO (First In First Out):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the page that has been in memory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the longest is replaced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LRU (Least Recently Used):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page that has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not been accessed for the longest time is replaced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Optimal Page Replacement: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replaces the page that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will not be used for the longest time in the future.</a:t>
            </a:r>
            <a:endParaRPr lang="en-US" sz="2400" b="1" dirty="0">
              <a:solidFill>
                <a:schemeClr val="tx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5315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1F55A63-FAE1-7960-863D-A9B71552627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00" y="306320"/>
            <a:ext cx="7704000" cy="627000"/>
          </a:xfrm>
        </p:spPr>
        <p:txBody>
          <a:bodyPr/>
          <a:lstStyle/>
          <a:p>
            <a:r>
              <a:rPr lang="en-IN" b="1" dirty="0"/>
              <a:t>FIFO Page Replacement Algorithm </a:t>
            </a:r>
          </a:p>
        </p:txBody>
      </p:sp>
      <p:sp>
        <p:nvSpPr>
          <p:cNvPr id="28" name="Google Shape;405;p42">
            <a:extLst>
              <a:ext uri="{FF2B5EF4-FFF2-40B4-BE49-F238E27FC236}">
                <a16:creationId xmlns:a16="http://schemas.microsoft.com/office/drawing/2014/main" id="{EF270174-8BDC-4BD3-2924-3E74D50DF39F}"/>
              </a:ext>
            </a:extLst>
          </p:cNvPr>
          <p:cNvSpPr txBox="1">
            <a:spLocks/>
          </p:cNvSpPr>
          <p:nvPr/>
        </p:nvSpPr>
        <p:spPr>
          <a:xfrm>
            <a:off x="219838" y="1313137"/>
            <a:ext cx="5430305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 FIFO algorithm replaces the </a:t>
            </a:r>
            <a:r>
              <a:rPr lang="en-US" sz="23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oldest (First)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23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page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which has been present for the </a:t>
            </a:r>
            <a:r>
              <a:rPr lang="en-US" sz="23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longest time 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in the main memory.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In simple words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When a new page comes in from secondary memory to main memory, It selects the </a:t>
            </a:r>
            <a:r>
              <a:rPr lang="en-US" sz="23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front of the queue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which is the oldest page present, and replaces it with a new page.</a:t>
            </a:r>
          </a:p>
        </p:txBody>
      </p:sp>
      <p:pic>
        <p:nvPicPr>
          <p:cNvPr id="2050" name="Picture 2" descr="How Does FIFO Page Replacement Work? | Baeldung on Computer Science">
            <a:extLst>
              <a:ext uri="{FF2B5EF4-FFF2-40B4-BE49-F238E27FC236}">
                <a16:creationId xmlns:a16="http://schemas.microsoft.com/office/drawing/2014/main" id="{11BA25B5-D073-6157-925D-CDDDCE09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95" y="933320"/>
            <a:ext cx="3394134" cy="399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8E03CE7-300B-9111-0348-96D1D2798319}"/>
              </a:ext>
            </a:extLst>
          </p:cNvPr>
          <p:cNvGrpSpPr/>
          <p:nvPr/>
        </p:nvGrpSpPr>
        <p:grpSpPr>
          <a:xfrm>
            <a:off x="4850145" y="4069869"/>
            <a:ext cx="1446480" cy="521280"/>
            <a:chOff x="4883807" y="4103018"/>
            <a:chExt cx="144648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536564-030D-2D3F-7805-B5233343197D}"/>
                    </a:ext>
                  </a:extLst>
                </p14:cNvPr>
                <p14:cNvContentPartPr/>
                <p14:nvPr/>
              </p14:nvContentPartPr>
              <p14:xfrm>
                <a:off x="4975607" y="4103018"/>
                <a:ext cx="1354680" cy="419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536564-030D-2D3F-7805-B523334319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66607" y="4094018"/>
                  <a:ext cx="13723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79F440-F801-9DAE-61DE-48A049C55A22}"/>
                    </a:ext>
                  </a:extLst>
                </p14:cNvPr>
                <p14:cNvContentPartPr/>
                <p14:nvPr/>
              </p14:nvContentPartPr>
              <p14:xfrm>
                <a:off x="4883807" y="4451138"/>
                <a:ext cx="208080" cy="173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79F440-F801-9DAE-61DE-48A049C55A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4807" y="4442498"/>
                  <a:ext cx="225720" cy="190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2EBC55-030E-02D9-E778-9EE6B76B9949}"/>
              </a:ext>
            </a:extLst>
          </p:cNvPr>
          <p:cNvSpPr txBox="1"/>
          <p:nvPr/>
        </p:nvSpPr>
        <p:spPr>
          <a:xfrm>
            <a:off x="4417819" y="455341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Run page fault </a:t>
            </a:r>
          </a:p>
          <a:p>
            <a:r>
              <a:rPr lang="en-IN" sz="1100" dirty="0">
                <a:solidFill>
                  <a:srgbClr val="FF0000"/>
                </a:solidFill>
              </a:rPr>
              <a:t>service routine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05;p42">
            <a:extLst>
              <a:ext uri="{FF2B5EF4-FFF2-40B4-BE49-F238E27FC236}">
                <a16:creationId xmlns:a16="http://schemas.microsoft.com/office/drawing/2014/main" id="{A0B2D65D-EABE-4D19-CEE1-AF9BDFB08271}"/>
              </a:ext>
            </a:extLst>
          </p:cNvPr>
          <p:cNvSpPr txBox="1">
            <a:spLocks/>
          </p:cNvSpPr>
          <p:nvPr/>
        </p:nvSpPr>
        <p:spPr>
          <a:xfrm>
            <a:off x="457250" y="455444"/>
            <a:ext cx="8513036" cy="104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 system uses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3 page frames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for storing process pages in main memory. It uses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the First in First out (FIFO) page replacement policy.</a:t>
            </a:r>
            <a:r>
              <a:rPr lang="en-US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 Assume that all the page frames are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initially empty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. What is the total number of page faults  that will occur while processing the page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reference string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given 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- 6, 7, 8, 9, 6, 7, 1, 6, 7, 8, 9, 1.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Also calculate the hit ratio and miss ratio.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6F05F7-5E8C-318D-3540-B29817E5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662112"/>
            <a:ext cx="74390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BB0A1C-26CD-259E-15C2-D2C411D49C04}"/>
                  </a:ext>
                </a:extLst>
              </p:cNvPr>
              <p:cNvSpPr txBox="1"/>
              <p:nvPr/>
            </p:nvSpPr>
            <p:spPr>
              <a:xfrm>
                <a:off x="166626" y="3870966"/>
                <a:ext cx="3576084" cy="1318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 panose="020B0604020202020204" pitchFamily="34" charset="0"/>
                  </a:rPr>
                  <a:t>Hit ratio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𝑝𝑎𝑔𝑒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𝑟𝑒𝑓𝑒𝑟𝑒𝑛𝑐𝑒𝑠</m:t>
                        </m:r>
                      </m:den>
                    </m:f>
                  </m:oMath>
                </a14:m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fontAlgn="base"/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303030"/>
                  </a:solidFill>
                  <a:effectLst/>
                  <a:latin typeface="Arimo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BB0A1C-26CD-259E-15C2-D2C411D49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6" y="3870966"/>
                <a:ext cx="3576084" cy="1318951"/>
              </a:xfrm>
              <a:prstGeom prst="rect">
                <a:avLst/>
              </a:prstGeom>
              <a:blipFill>
                <a:blip r:embed="rId3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1E8C5-E79F-8072-C704-F6EE79968189}"/>
                  </a:ext>
                </a:extLst>
              </p:cNvPr>
              <p:cNvSpPr txBox="1"/>
              <p:nvPr/>
            </p:nvSpPr>
            <p:spPr>
              <a:xfrm>
                <a:off x="3650510" y="3870966"/>
                <a:ext cx="5401342" cy="97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 panose="020B0604020202020204" pitchFamily="34" charset="0"/>
                  </a:rPr>
                  <a:t>Page fault/miss ratio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𝑝𝑎𝑔𝑒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𝑓𝑎𝑢𝑙𝑡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𝑚𝑖𝑠𝑠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𝑟𝑒𝑓𝑒𝑟𝑒𝑛𝑐𝑒𝑠</m:t>
                        </m:r>
                      </m:den>
                    </m:f>
                  </m:oMath>
                </a14:m>
                <a:r>
                  <a:rPr lang="en-IN" sz="1600" b="0" i="1" dirty="0">
                    <a:solidFill>
                      <a:srgbClr val="30303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rgbClr val="30303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:endParaRPr lang="en-IN" sz="1600" b="0" i="1" dirty="0">
                  <a:solidFill>
                    <a:srgbClr val="303030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30303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0" dirty="0">
                  <a:solidFill>
                    <a:srgbClr val="303030"/>
                  </a:solidFill>
                  <a:effectLst/>
                  <a:latin typeface="Arimo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71E8C5-E79F-8072-C704-F6EE79968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510" y="3870966"/>
                <a:ext cx="5401342" cy="970779"/>
              </a:xfrm>
              <a:prstGeom prst="rect">
                <a:avLst/>
              </a:prstGeom>
              <a:blipFill>
                <a:blip r:embed="rId4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35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1F55A63-FAE1-7960-863D-A9B71552627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00" y="306320"/>
            <a:ext cx="7704000" cy="627000"/>
          </a:xfrm>
        </p:spPr>
        <p:txBody>
          <a:bodyPr/>
          <a:lstStyle/>
          <a:p>
            <a:r>
              <a:rPr lang="en-IN" b="1" dirty="0"/>
              <a:t>FIFO Page Replacement Algorithm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EC3F2-301B-0664-64D6-C5B0B1F74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3"/>
          <a:stretch/>
        </p:blipFill>
        <p:spPr>
          <a:xfrm>
            <a:off x="1965960" y="933320"/>
            <a:ext cx="5212080" cy="41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9A865-7DB1-D223-53D1-97362F557295}"/>
              </a:ext>
            </a:extLst>
          </p:cNvPr>
          <p:cNvSpPr txBox="1"/>
          <p:nvPr/>
        </p:nvSpPr>
        <p:spPr>
          <a:xfrm>
            <a:off x="718584" y="784692"/>
            <a:ext cx="784860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dirty="0">
                <a:latin typeface="Source Sans Pro" panose="020B0503030403020204" pitchFamily="34" charset="0"/>
              </a:rPr>
              <a:t>Advantages of FIFO Page Replacement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commonly known for its </a:t>
            </a:r>
            <a:r>
              <a:rPr lang="en-US" sz="2300" b="1" dirty="0">
                <a:latin typeface="Source Sans Pro" panose="020B0503030403020204" pitchFamily="34" charset="0"/>
              </a:rPr>
              <a:t>simplicity</a:t>
            </a:r>
            <a:r>
              <a:rPr lang="en-US" sz="2300" dirty="0">
                <a:latin typeface="Source Sans Pro" panose="020B05030304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much easy to implement as well as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Small systems can use the FIFO algorithm efficiently.</a:t>
            </a:r>
          </a:p>
          <a:p>
            <a:endParaRPr lang="en-US" sz="2300" dirty="0">
              <a:latin typeface="Source Sans Pro" panose="020B0503030403020204" pitchFamily="34" charset="0"/>
            </a:endParaRPr>
          </a:p>
          <a:p>
            <a:r>
              <a:rPr lang="en-US" sz="2300" b="1" dirty="0">
                <a:latin typeface="Source Sans Pro" panose="020B0503030403020204" pitchFamily="34" charset="0"/>
              </a:rPr>
              <a:t>Disadvantages of FIFO Page Replacement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Uses an additional </a:t>
            </a:r>
            <a:r>
              <a:rPr lang="en-US" sz="2300" b="1" dirty="0">
                <a:latin typeface="Source Sans Pro" panose="020B0503030403020204" pitchFamily="34" charset="0"/>
              </a:rPr>
              <a:t>Queue</a:t>
            </a:r>
            <a:r>
              <a:rPr lang="en-US" sz="2300" dirty="0">
                <a:latin typeface="Source Sans Pro" panose="020B0503030403020204" pitchFamily="34" charset="0"/>
              </a:rPr>
              <a:t> 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ource Sans Pro" panose="020B0503030403020204" pitchFamily="34" charset="0"/>
              </a:rPr>
              <a:t>It suffers from </a:t>
            </a:r>
            <a:r>
              <a:rPr lang="en-US" sz="2300" b="1" dirty="0">
                <a:latin typeface="Source Sans Pro" panose="020B0503030403020204" pitchFamily="34" charset="0"/>
              </a:rPr>
              <a:t>Belady's anomaly</a:t>
            </a:r>
            <a:r>
              <a:rPr lang="en-US" sz="2300" dirty="0">
                <a:latin typeface="Source Sans Pro" panose="020B0503030403020204" pitchFamily="34" charset="0"/>
              </a:rPr>
              <a:t> problem </a:t>
            </a:r>
            <a:r>
              <a:rPr lang="en-US" sz="2300" dirty="0" err="1">
                <a:latin typeface="Source Sans Pro" panose="020B0503030403020204" pitchFamily="34" charset="0"/>
              </a:rPr>
              <a:t>i.e</a:t>
            </a:r>
            <a:r>
              <a:rPr lang="en-US" sz="2300" dirty="0">
                <a:latin typeface="Source Sans Pro" panose="020B0503030403020204" pitchFamily="34" charset="0"/>
              </a:rPr>
              <a:t> when the number of page frames increases, more memory is given to processes, but instead of decreasing, the number of page faults increases.</a:t>
            </a:r>
            <a:endParaRPr lang="en-IN" sz="2300" dirty="0">
              <a:latin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B178-4168-CC36-BF3A-76D14F2B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200"/>
            <a:ext cx="7704000" cy="627000"/>
          </a:xfrm>
        </p:spPr>
        <p:txBody>
          <a:bodyPr/>
          <a:lstStyle/>
          <a:p>
            <a:r>
              <a:rPr lang="en-IN" sz="3200" b="1" dirty="0"/>
              <a:t>Belady’s anomaly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9F070-4B6A-0835-4FC7-54DC643F9AEF}"/>
              </a:ext>
            </a:extLst>
          </p:cNvPr>
          <p:cNvSpPr txBox="1"/>
          <p:nvPr/>
        </p:nvSpPr>
        <p:spPr>
          <a:xfrm>
            <a:off x="415198" y="1602254"/>
            <a:ext cx="81829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For LRU and optimal page replacement algorithms,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increasing </a:t>
            </a:r>
            <a:r>
              <a:rPr lang="en-US" sz="2000" i="0" dirty="0">
                <a:solidFill>
                  <a:srgbClr val="333333"/>
                </a:solidFill>
                <a:effectLst/>
                <a:latin typeface="inter-regular"/>
              </a:rPr>
              <a:t>the number of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frames</a:t>
            </a:r>
            <a:r>
              <a:rPr lang="en-US" sz="2000" i="0" dirty="0">
                <a:solidFill>
                  <a:srgbClr val="333333"/>
                </a:solidFill>
                <a:effectLst/>
                <a:latin typeface="inter-regular"/>
              </a:rPr>
              <a:t> generally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reduces </a:t>
            </a:r>
            <a:r>
              <a:rPr lang="en-US" sz="2000" i="0" dirty="0">
                <a:solidFill>
                  <a:srgbClr val="333333"/>
                </a:solidFill>
                <a:effectLst/>
                <a:latin typeface="inter-regular"/>
              </a:rPr>
              <a:t>the number of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page</a:t>
            </a:r>
            <a:r>
              <a:rPr lang="en-US" sz="200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faults</a:t>
            </a:r>
            <a:r>
              <a:rPr lang="en-US" sz="200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However, Belady found that , for the FIFO page replacement algorithm,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increasing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2000" i="0" dirty="0">
                <a:solidFill>
                  <a:srgbClr val="333333"/>
                </a:solidFill>
                <a:effectLst/>
                <a:latin typeface="inter-regular"/>
              </a:rPr>
              <a:t>number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of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frames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can actually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 increases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number of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page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faults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0330296"/>
      </p:ext>
    </p:extLst>
  </p:cSld>
  <p:clrMapOvr>
    <a:masterClrMapping/>
  </p:clrMapOvr>
</p:sld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1557</Words>
  <Application>Microsoft Office PowerPoint</Application>
  <PresentationFormat>On-screen Show (16:9)</PresentationFormat>
  <Paragraphs>255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Söhne</vt:lpstr>
      <vt:lpstr>Arimo</vt:lpstr>
      <vt:lpstr>Arial</vt:lpstr>
      <vt:lpstr>Source Sans Pro</vt:lpstr>
      <vt:lpstr>erdana</vt:lpstr>
      <vt:lpstr>Assistant</vt:lpstr>
      <vt:lpstr>Asap</vt:lpstr>
      <vt:lpstr>inter-regular</vt:lpstr>
      <vt:lpstr>Anaheim</vt:lpstr>
      <vt:lpstr>Cambria Math</vt:lpstr>
      <vt:lpstr>Quality Management Consulting by Slidesgo</vt:lpstr>
      <vt:lpstr>Page Replacement Algorithms </vt:lpstr>
      <vt:lpstr>Page Replacement Algorithms </vt:lpstr>
      <vt:lpstr>Page Replacement Algorithms </vt:lpstr>
      <vt:lpstr>Page Replacement Algorithms </vt:lpstr>
      <vt:lpstr>FIFO Page Replacement Algorithm </vt:lpstr>
      <vt:lpstr>PowerPoint Presentation</vt:lpstr>
      <vt:lpstr>FIFO Page Replacement Algorithm </vt:lpstr>
      <vt:lpstr>PowerPoint Presentation</vt:lpstr>
      <vt:lpstr>Belady’s anomaly</vt:lpstr>
      <vt:lpstr>Belady’s anomaly</vt:lpstr>
      <vt:lpstr>Belady’s anomaly</vt:lpstr>
      <vt:lpstr>Belady’s anomaly</vt:lpstr>
      <vt:lpstr>LRU Page Replacement Algorithm </vt:lpstr>
      <vt:lpstr>PowerPoint Presentation</vt:lpstr>
      <vt:lpstr>PowerPoint Presentation</vt:lpstr>
      <vt:lpstr>MRU Page Replacement Algorithm </vt:lpstr>
      <vt:lpstr>PowerPoint Presentation</vt:lpstr>
      <vt:lpstr>PowerPoint Presentation</vt:lpstr>
      <vt:lpstr>Optimal Page Replacement Algorithm</vt:lpstr>
      <vt:lpstr>PowerPoint Presentation</vt:lpstr>
      <vt:lpstr>PowerPoint Presentation</vt:lpstr>
      <vt:lpstr>Optimal PR Algorithm: Setbacks</vt:lpstr>
      <vt:lpstr>Important Results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Replacement Policy</dc:title>
  <dc:creator>Sandesh Shrestha</dc:creator>
  <cp:lastModifiedBy>Sandesh Shrestha</cp:lastModifiedBy>
  <cp:revision>19</cp:revision>
  <dcterms:modified xsi:type="dcterms:W3CDTF">2023-04-17T06:03:43Z</dcterms:modified>
</cp:coreProperties>
</file>