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6" r:id="rId2"/>
    <p:sldId id="257" r:id="rId3"/>
    <p:sldId id="319" r:id="rId4"/>
    <p:sldId id="320" r:id="rId5"/>
    <p:sldId id="321" r:id="rId6"/>
    <p:sldId id="322" r:id="rId7"/>
    <p:sldId id="333" r:id="rId8"/>
    <p:sldId id="323" r:id="rId9"/>
    <p:sldId id="325" r:id="rId10"/>
    <p:sldId id="324" r:id="rId11"/>
    <p:sldId id="328" r:id="rId12"/>
    <p:sldId id="329" r:id="rId13"/>
    <p:sldId id="332" r:id="rId14"/>
    <p:sldId id="330" r:id="rId15"/>
    <p:sldId id="331" r:id="rId16"/>
    <p:sldId id="32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1D1D1"/>
    <a:srgbClr val="00B050"/>
    <a:srgbClr val="002060"/>
    <a:srgbClr val="042433"/>
    <a:srgbClr val="DCEAF7"/>
    <a:srgbClr val="46B1E1"/>
    <a:srgbClr val="FFFFFF"/>
    <a:srgbClr val="A6CAEC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4EAF-CEF6-99BC-C83A-5B70D57D4E0F}" v="336" dt="2024-10-07T08:22:27.169"/>
    <p1510:client id="{FE0F61A4-7D99-4B1C-A018-C17BD08C430A}" v="1301" dt="2024-10-07T08:22:01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0" autoAdjust="0"/>
  </p:normalViewPr>
  <p:slideViewPr>
    <p:cSldViewPr snapToGrid="0">
      <p:cViewPr varScale="1">
        <p:scale>
          <a:sx n="99" d="100"/>
          <a:sy n="99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69F-1566-45EE-9949-D149651A1CC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6491-8475-4986-B018-C3AF76986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6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643B-61C9-C6D1-F67C-36D5A8E1E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A8F21E-DA65-5C1E-5230-708F80B18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4AE2FB-A1F9-0290-72BA-62E5647F1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EF7E4B-0F0F-BF7E-D7BE-879D339AC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8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81F2F-C055-DAF4-C17E-E7E8157C0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BC6479-2393-DABC-6454-FFBC3F0D8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D91FB-9EEE-1C10-70E6-F41F5F2A8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29104-3D29-5FE2-34DE-804B3EFF3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50104-0C35-C600-8737-BE7EAF72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2A7B4-88A1-2AE8-4C80-8350CE4F0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90EA51-16F5-298C-1479-CF5E3F63F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83684-4AF3-1AC0-63CB-8F5D707D0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0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39D4B-14A2-BEC2-1758-5BD12DC1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7787D1-A700-7697-5033-98C2FE412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B62C70-CE16-F0C0-D1AE-101168B54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9918D-6BCC-F4E1-2DDD-A9C10E979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4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EB80-D97B-DEF1-DA92-01BDE5515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D29DCC-7271-225D-94D6-7F52B7D89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6E1BB2-2EB8-F286-E9C2-FF346160B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801CD-0D4D-97EE-8868-54DB75CF4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2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4C43-65F6-24A6-F64D-396801BC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E7CE60-3DF5-E410-A3DC-0A03DE9DE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BBBDF7-7C8F-F7ED-BD81-B62444E1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48D39-D185-D757-EE94-AC908D5A9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1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A39F8-4679-0A5E-15B1-4D019B457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9B4541-B109-5DE7-6E9B-F2284AA5C0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096E50-27DD-918A-6266-85B8F09EA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D3969-B0D2-5377-82BE-9B1418BCF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2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FF6B3-79BF-E0FE-212B-5B9244368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988D8B-AC72-94DF-001F-9EF1B1618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A06AA5-397E-6117-048E-7EB453106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608CF-1CCB-7E31-3AB5-1A1C5F13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AD59-D7D3-1E27-CC7A-A514D7E8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48ADDF-E027-276C-4E8E-5E611240E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893E6B-7ACD-6C54-4792-3A0AAFF9D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FF459-7B0A-61E0-CB96-0E7C8767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8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9F541-80DE-2D2D-A1BE-58CAF3EF2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FCA8EB-1822-9A4E-8FB1-9E695BB1E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E42190-E9B8-C660-C9F0-7D947DF49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F5902-CB6C-2F84-E19E-DEDD27210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5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57F7-C8CA-C7CB-B463-9A73758E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FA17E2-4395-5924-FFB9-11652E387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6B8D10-4D65-76FA-CE91-69ECDA51C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7869C-C9FF-36B3-4793-8571301E6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1CA8E-BB56-14A4-FCB4-9FBBD82D8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733831-7EE3-3F2A-EA09-FAB8D7451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E87745-1FEA-F1F0-E8A9-01672185E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7A6DA-E834-9709-B49B-257C082E5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5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F76C-8F60-B00C-618C-0F95FF1E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07039A-F41D-5D5D-B6E0-AC3FD9FF9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B5AA50-3ACC-892D-3DD3-C5C361BE4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01F11-EF6B-15B7-B0D2-B40AE1DA7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2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2A27F-FA7D-262A-58D4-BF63627C8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A89074-3A92-301F-50A4-D8DA84B06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EA96D2-54E2-C8FB-1D1C-4016BC790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9C5CD-C7AE-B16C-A524-E270C2D7A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3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8DCDE-B166-69CE-DA2C-171DE5F4E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2A361-22F6-0457-7841-379B3F127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22B2A-44EA-0236-F325-CF1D5565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7256-8C72-D2D6-D057-7296FFD0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486F7-3DDA-6044-8A38-4C34377E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142B-ECA2-D088-9AB9-F7F50A4B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B6478-CDEA-8A20-E2E5-D03719D6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B21CF-1E42-9EC3-063D-191BD243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9C7FF-F8A6-5A46-D585-8635B1D8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8290-CC34-2997-D8DA-DEDF0C41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4874E-BC79-52DB-48B0-1917081F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0E3ED-1B4F-B104-C7C9-A7A75563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315A7-6CB5-BD50-2E79-5D748077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2F9CC-C92E-2496-EF95-D6AF7A12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4E55A-A4A5-DD53-0B81-7EB0EBBB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3225B-799B-E941-C6A8-FB9F5920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7639-BB4F-3AEC-5D01-9F5311FFE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013AB-D513-8161-2882-478C8319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98394-D5AE-B306-8D7F-F34698CF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D1253-6BB3-0EBB-3B40-4E72F47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2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106D1-F7EE-A8E7-0D74-6764A45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366FD-C977-99D0-F9EC-108EAF8A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5A612-9652-1B67-B34B-7975936A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6A3B2-2B0F-5D06-D5F4-DEC79F74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C8A84-F8F6-10E0-FC50-4F99E0EF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4AEC2-4B6F-0A83-1079-D4F25C8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D9325-C8C6-C64C-D923-2507920E4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CB2D7A-58C8-7514-BC91-40FD2EA4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921C9-8F23-F971-645B-B91E75CF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7C02D-D816-26E0-312F-5F3C65D3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9B549-5DAD-2D2B-536E-87B3051A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86C9-3AC4-F6E4-0768-D34D9B97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B58DB-A9E3-2E35-BB63-BF7AB1AA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A98FB-AA0F-0B52-108C-A0E147795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9BF313-21F2-54BC-A25C-2FD6DB0C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1C6F8B-0A38-FD90-548E-0E43241A0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079BB-DE46-5B57-6F94-6E2CE46C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870837-74E7-3CE3-A6F9-B302AF75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521DE-17DD-B6D9-E322-E83F9210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05A8-FCDC-EC57-3912-4ECCFED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3A1C37-87B5-A11E-B4EF-DB1DA252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E2A5E-34BA-F056-FDE0-9E893FBB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EEC6CA-2EAB-BF73-DD74-90B3A92A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6BF316-4587-E271-4FF4-FBA1E20C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6B7C92-AF73-5DD7-F400-058CD304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5348C-5282-BDB5-28E3-550297CD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89B2B-ED55-4499-1169-1FEADCA5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23332-868B-D2F6-D8C8-C1A66486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90F6A-9B7E-74B4-AE62-C053EB36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81F3E-2FC8-96ED-7570-2F793A9B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C3621-FE55-858E-7FA4-D169A762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71C-67CE-8524-3E68-FA7757AD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5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238A5-AC36-1B24-ED2B-8D8CF4EC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BBB46E-CFAE-E5F7-F6BE-0619B6927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366ED-07EF-E951-2ACE-15FE5F252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6FA32-14A2-D751-0D5D-CB7FAF71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3D711-CA1E-17A9-0F98-67CBEAE6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60E27-D1E3-19C3-689A-70C56D24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89B743-F1AA-BCCE-655E-11D2EB97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C1B81-8BD7-4E31-0BDE-6C8A96E3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749A7-CD83-D993-2F69-B64AD90B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0141B-E6F0-77D5-BBEE-4F1105216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70ED0-5204-6C45-8701-2EE14B8E4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3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DCFF1-DED1-4D03-D57C-841FBE340A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69660A-F006-0BC2-4382-3CB5314C4F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298BF-0C5B-6E82-A295-C0350127A40F}"/>
              </a:ext>
            </a:extLst>
          </p:cNvPr>
          <p:cNvSpPr txBox="1"/>
          <p:nvPr/>
        </p:nvSpPr>
        <p:spPr>
          <a:xfrm>
            <a:off x="831251" y="2486639"/>
            <a:ext cx="579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[24-2 </a:t>
            </a:r>
            <a:r>
              <a:rPr lang="ko-KR" altLang="en-US" sz="3200" b="1" dirty="0"/>
              <a:t>학기 </a:t>
            </a:r>
            <a:r>
              <a:rPr lang="en-US" altLang="ko-KR" sz="3200" b="1" dirty="0"/>
              <a:t>R </a:t>
            </a:r>
            <a:r>
              <a:rPr lang="ko-KR" altLang="en-US" sz="3200" b="1" dirty="0"/>
              <a:t>프로그래밍</a:t>
            </a:r>
            <a:r>
              <a:rPr lang="en-US" altLang="ko-KR" sz="3200" b="1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7E194-BD0B-937C-3AF1-1A1A347C7EAA}"/>
              </a:ext>
            </a:extLst>
          </p:cNvPr>
          <p:cNvSpPr txBox="1"/>
          <p:nvPr/>
        </p:nvSpPr>
        <p:spPr>
          <a:xfrm>
            <a:off x="831251" y="3013501"/>
            <a:ext cx="1082132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800" b="1" dirty="0">
                <a:ea typeface="맑은 고딕"/>
              </a:rPr>
              <a:t>R</a:t>
            </a:r>
            <a:r>
              <a:rPr lang="ko-KR" altLang="en-US" sz="4800" b="1" dirty="0">
                <a:ea typeface="맑은 고딕"/>
              </a:rPr>
              <a:t>을 이용한 축구 데이터 분석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7EDD7-C6D1-ABB8-25ED-C9F3F1F7F3B0}"/>
              </a:ext>
            </a:extLst>
          </p:cNvPr>
          <p:cNvSpPr txBox="1"/>
          <p:nvPr/>
        </p:nvSpPr>
        <p:spPr>
          <a:xfrm>
            <a:off x="8092077" y="4131274"/>
            <a:ext cx="3279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   </a:t>
            </a:r>
            <a:r>
              <a:rPr lang="en-US" altLang="ko-KR" sz="2400" dirty="0">
                <a:latin typeface="+mj-lt"/>
                <a:ea typeface="맑은 고딕"/>
              </a:rPr>
              <a:t> </a:t>
            </a:r>
            <a:r>
              <a:rPr lang="ko-KR" altLang="en-US" sz="2400" b="1" dirty="0">
                <a:latin typeface="+mj-lt"/>
                <a:ea typeface="맑은 고딕"/>
              </a:rPr>
              <a:t>양인성   </a:t>
            </a:r>
            <a:r>
              <a:rPr lang="ko-KR" altLang="en-US" sz="2400" b="1" dirty="0" err="1">
                <a:latin typeface="+mj-lt"/>
                <a:ea typeface="맑은 고딕"/>
              </a:rPr>
              <a:t>이규현</a:t>
            </a:r>
            <a:endParaRPr lang="ko-KR" altLang="en-US" sz="2400" b="1" dirty="0">
              <a:latin typeface="+mj-l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996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6DC0-B413-6346-0EC3-14C60B6C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918823-0169-55F7-FAA9-A249DC15AB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8329-013C-9DE6-B5BB-494393DFC6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450DD7-CC47-F9B0-4531-FBB53CE5DEE9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6D926-A50C-215E-849C-7C47BFC4C3E3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2078AD-FAFA-8A28-A710-490044BCEB94}"/>
              </a:ext>
            </a:extLst>
          </p:cNvPr>
          <p:cNvGrpSpPr/>
          <p:nvPr/>
        </p:nvGrpSpPr>
        <p:grpSpPr>
          <a:xfrm>
            <a:off x="724735" y="1474252"/>
            <a:ext cx="3788632" cy="461665"/>
            <a:chOff x="667865" y="1572482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85AF83A-13F7-FE96-99AB-3A859D5FE2E2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171CF6-6E16-349F-3915-3C1E87E1AC20}"/>
                </a:ext>
              </a:extLst>
            </p:cNvPr>
            <p:cNvSpPr txBox="1"/>
            <p:nvPr/>
          </p:nvSpPr>
          <p:spPr>
            <a:xfrm>
              <a:off x="857959" y="1572482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DBB084-B188-47CC-4C0F-0582E576774A}"/>
              </a:ext>
            </a:extLst>
          </p:cNvPr>
          <p:cNvSpPr txBox="1"/>
          <p:nvPr/>
        </p:nvSpPr>
        <p:spPr>
          <a:xfrm>
            <a:off x="1260382" y="2042925"/>
            <a:ext cx="32529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Heatmap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C410FF2-24BA-F518-94FA-92A6D4294D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457" b="28280"/>
          <a:stretch/>
        </p:blipFill>
        <p:spPr>
          <a:xfrm>
            <a:off x="2012144" y="2560659"/>
            <a:ext cx="8167712" cy="25607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B04F58-2656-948D-66C1-DC9CC3CB9AB5}"/>
              </a:ext>
            </a:extLst>
          </p:cNvPr>
          <p:cNvSpPr txBox="1"/>
          <p:nvPr/>
        </p:nvSpPr>
        <p:spPr>
          <a:xfrm>
            <a:off x="3448059" y="5383748"/>
            <a:ext cx="48243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>
                <a:latin typeface="Cambria Math" panose="02040503050406030204" pitchFamily="18" charset="0"/>
              </a:rPr>
              <a:t>→ </a:t>
            </a:r>
            <a:r>
              <a:rPr lang="ko-KR" altLang="en-US" sz="2000" b="1" dirty="0"/>
              <a:t>중원에서 </a:t>
            </a:r>
            <a:r>
              <a:rPr lang="ko-KR" altLang="en-US" sz="2000" b="1" dirty="0" err="1"/>
              <a:t>승팀의</a:t>
            </a:r>
            <a:r>
              <a:rPr lang="ko-KR" altLang="en-US" sz="2000" b="1" dirty="0"/>
              <a:t> 패스 수가 더 많음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0821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175E-F52B-DBE3-85BC-2FF78FA6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A19A24-3330-65FA-8666-D41364B717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EF825-EE15-C836-1EC3-5AAF54E2ED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25FEE3-4A86-AB5D-9202-CBAEEE7ADDEC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6E3119-303D-60F8-5199-E377B8451DC3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A394E-AC82-7BC7-D8B9-BE4CBFA388EE}"/>
              </a:ext>
            </a:extLst>
          </p:cNvPr>
          <p:cNvSpPr txBox="1"/>
          <p:nvPr/>
        </p:nvSpPr>
        <p:spPr>
          <a:xfrm>
            <a:off x="667865" y="1949117"/>
            <a:ext cx="32688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구역별 점유율 </a:t>
            </a:r>
            <a:r>
              <a:rPr lang="en-US" altLang="ko-KR" sz="2000" b="1" dirty="0"/>
              <a:t>Box Plot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E48467-AF9D-C931-3F87-0AF869AB34DB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89688D-DB7D-2E47-C58F-9153A443F483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558EA-E93C-5BFA-2684-78E27B6A71FD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1EB0E7-C294-BD2F-DD3F-205EFD5A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65" y="2713835"/>
            <a:ext cx="3833026" cy="2595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380D99-CAAB-0BED-B76C-351F70C3A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331" y="2713835"/>
            <a:ext cx="3833026" cy="25955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DE82C4-B8CA-AD5F-8A9D-8CDA46CA6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795" y="2713835"/>
            <a:ext cx="3833025" cy="2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4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56A73-5C6F-5016-7B7B-202A1B6E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706B67-562C-F34B-951D-325E4989E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17E88A-C8F3-D2C3-2824-7BC32DD2D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0DF0E-D10C-99C4-0C2A-323B779BCD76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681994-D620-C5B6-6A5F-3DFE292ECA50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CA1D-DEA0-BEFC-2A57-E86971547E39}"/>
              </a:ext>
            </a:extLst>
          </p:cNvPr>
          <p:cNvSpPr txBox="1"/>
          <p:nvPr/>
        </p:nvSpPr>
        <p:spPr>
          <a:xfrm>
            <a:off x="667865" y="1949117"/>
            <a:ext cx="32688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구역별 점유율 </a:t>
            </a:r>
            <a:r>
              <a:rPr lang="en-US" altLang="ko-KR" sz="2000" b="1" dirty="0"/>
              <a:t>Box Plot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464545-1F56-F20A-7820-BF637D348BEC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38CF012-9FF9-053E-AAB8-AAAF7DCFCEF8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92054-4ECA-34A8-AA21-DCDA4C0FBC96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4F0873B-DA08-B2A6-8EDA-49364BF1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73" y="2514454"/>
            <a:ext cx="6149647" cy="1389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923739-8C55-5AB1-2389-E62820C894EE}"/>
              </a:ext>
            </a:extLst>
          </p:cNvPr>
          <p:cNvSpPr txBox="1"/>
          <p:nvPr/>
        </p:nvSpPr>
        <p:spPr>
          <a:xfrm>
            <a:off x="857959" y="4145792"/>
            <a:ext cx="686150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Mann-Whitney U </a:t>
            </a:r>
            <a:r>
              <a:rPr lang="ko-KR" altLang="en-US" sz="2000" b="1" dirty="0"/>
              <a:t>검정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두 그룹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승리팀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패배팀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중앙값 차이가 있는지</a:t>
            </a:r>
            <a:endParaRPr lang="en-US" altLang="ko-KR" sz="2000" b="1" dirty="0"/>
          </a:p>
          <a:p>
            <a:pPr marL="182563"/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>
                <a:latin typeface="Cambria Math" panose="02040503050406030204" pitchFamily="18" charset="0"/>
              </a:rPr>
              <a:t> 공격진영과 수비진영에서의 차이가 통계적으로 </a:t>
            </a:r>
            <a:r>
              <a:rPr lang="ko-KR" altLang="en-US" sz="2000" b="1" dirty="0" err="1">
                <a:latin typeface="Cambria Math" panose="02040503050406030204" pitchFamily="18" charset="0"/>
              </a:rPr>
              <a:t>유의미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9138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4B39-4043-0A2E-FCE2-FF1B9BC8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0819CB-A3E9-09EA-6D3F-9BF4D045E1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42C091-A3A6-ED72-59BE-F9EE6729A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9D9B7B-0E41-E9AB-7FE1-9FFA03D871BE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9BB5DA-FA7A-0B92-15C3-DA9DB79B752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18658B-96B9-B779-EACD-076D81971C4F}"/>
              </a:ext>
            </a:extLst>
          </p:cNvPr>
          <p:cNvGrpSpPr/>
          <p:nvPr/>
        </p:nvGrpSpPr>
        <p:grpSpPr>
          <a:xfrm>
            <a:off x="667865" y="1562857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42A895-6A5E-6ED7-C9AA-204B9190F1AA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DC7909-4A77-4D9D-2C0E-7D199C3B595D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53004E-A803-CC94-DEB3-0B9B75730FDA}"/>
              </a:ext>
            </a:extLst>
          </p:cNvPr>
          <p:cNvSpPr txBox="1"/>
          <p:nvPr/>
        </p:nvSpPr>
        <p:spPr>
          <a:xfrm>
            <a:off x="857958" y="2217995"/>
            <a:ext cx="46573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승리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패배팀간 </a:t>
            </a:r>
            <a:r>
              <a:rPr lang="ko-KR" altLang="en-US" sz="2000" b="1" dirty="0" err="1"/>
              <a:t>유효슛</a:t>
            </a:r>
            <a:r>
              <a:rPr lang="ko-KR" altLang="en-US" sz="2000" b="1" dirty="0"/>
              <a:t> 수와 승리 관계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72E85B-1F79-C0C6-86C9-2DBAE122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83" y="2706668"/>
            <a:ext cx="2514970" cy="37724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D2F246-09D6-4EF9-8343-3D309910A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97" y="3170397"/>
            <a:ext cx="6132604" cy="16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5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5369-8AD0-CDAB-14CB-CFA3B27B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C6EE87-01FF-140F-4E2F-B24FE64886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AAAEB0-0D05-5C24-1B7B-E5347B2DA7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FB466D-CE41-E90C-E8A8-F55C28E76D55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573C98-8C18-89BC-5B2A-68398A43551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5840B-17CD-E71B-160B-80437CC2DC67}"/>
              </a:ext>
            </a:extLst>
          </p:cNvPr>
          <p:cNvSpPr txBox="1"/>
          <p:nvPr/>
        </p:nvSpPr>
        <p:spPr>
          <a:xfrm>
            <a:off x="667865" y="1949117"/>
            <a:ext cx="48566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승리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패배팀간 패스 수와 승리 관계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87D156-5BAD-E42D-BF02-5B0A334AB28A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1C89B2-5982-BF25-A16B-3D4574533B0E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9F141A-E877-91C7-D55D-B80CA38BE6FA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DFA52B-CDCF-478B-6822-7A4257B9C6EA}"/>
              </a:ext>
            </a:extLst>
          </p:cNvPr>
          <p:cNvSpPr txBox="1"/>
          <p:nvPr/>
        </p:nvSpPr>
        <p:spPr>
          <a:xfrm>
            <a:off x="857959" y="5021770"/>
            <a:ext cx="686150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T-test </a:t>
            </a:r>
            <a:r>
              <a:rPr lang="ko-KR" altLang="en-US" sz="2000" b="1" dirty="0"/>
              <a:t>결과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두 그룹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승리팀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패배팀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평균값 차이가 있다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P-value 0.05 </a:t>
            </a:r>
            <a:r>
              <a:rPr lang="ko-KR" altLang="en-US" sz="2000" b="1" dirty="0"/>
              <a:t>미안에서 통계적으로 유의미함을 확인</a:t>
            </a:r>
            <a:endParaRPr lang="en-US" altLang="ko-KR" sz="2000" b="1" dirty="0"/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2B6EF538-6644-1415-C7DF-64783777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616" y="2388952"/>
            <a:ext cx="7157139" cy="24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34EB4-660F-2F16-5BA5-1935E8B5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1C22F9-4264-8355-BBC2-16D321DB0A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FA04BF-5373-C8AD-2D66-452DCDF99C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6EA354-FDEF-D485-6E8A-0A103CBDC4BD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243BA-EC90-EADB-711D-D6BFA48A9F61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1ED3B-8B07-8592-07F7-C5EF9F1B58D0}"/>
              </a:ext>
            </a:extLst>
          </p:cNvPr>
          <p:cNvSpPr txBox="1"/>
          <p:nvPr/>
        </p:nvSpPr>
        <p:spPr>
          <a:xfrm>
            <a:off x="667865" y="1949117"/>
            <a:ext cx="48566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승리팀</a:t>
            </a:r>
            <a:r>
              <a:rPr lang="ko-KR" altLang="en-US" sz="2000" b="1" dirty="0"/>
              <a:t> 패배팀간 </a:t>
            </a:r>
            <a:r>
              <a:rPr lang="ko-KR" altLang="en-US" sz="2000" b="1" dirty="0" err="1"/>
              <a:t>패스수와</a:t>
            </a:r>
            <a:r>
              <a:rPr lang="ko-KR" altLang="en-US" sz="2000" b="1" dirty="0"/>
              <a:t> 승리 관계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9D1460-1AD3-3EF5-951B-91464BFB7D1A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DD73ED-E05F-6CA6-9433-82CD53113D21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B258AD-EE8B-9842-A45E-14B1BCAA9C52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A74E25-B963-A136-182B-FB423895EC4C}"/>
              </a:ext>
            </a:extLst>
          </p:cNvPr>
          <p:cNvSpPr txBox="1"/>
          <p:nvPr/>
        </p:nvSpPr>
        <p:spPr>
          <a:xfrm>
            <a:off x="5991224" y="2894688"/>
            <a:ext cx="5947811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로지스틱 회귀분석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결과</a:t>
            </a:r>
            <a:endParaRPr lang="en-US" altLang="ko-KR" sz="2000" b="1" dirty="0"/>
          </a:p>
          <a:p>
            <a:pPr marL="182563"/>
            <a:r>
              <a:rPr lang="ko-KR" altLang="en-US" b="1" dirty="0" err="1"/>
              <a:t>패스수는</a:t>
            </a:r>
            <a:r>
              <a:rPr lang="ko-KR" altLang="en-US" b="1" dirty="0"/>
              <a:t> 유의 수준 </a:t>
            </a:r>
            <a:r>
              <a:rPr lang="en-US" altLang="ko-KR" b="1" dirty="0"/>
              <a:t>0.05</a:t>
            </a:r>
            <a:r>
              <a:rPr lang="ko-KR" altLang="en-US" b="1" dirty="0"/>
              <a:t>내에서 통계적으로 </a:t>
            </a:r>
            <a:endParaRPr lang="en-US" altLang="ko-KR" b="1" dirty="0"/>
          </a:p>
          <a:p>
            <a:pPr marL="182563"/>
            <a:r>
              <a:rPr lang="ko-KR" altLang="en-US" b="1" dirty="0"/>
              <a:t>승리에 유의미한 변수임을 확인</a:t>
            </a:r>
            <a:endParaRPr lang="en-US" altLang="ko-KR" b="1" dirty="0"/>
          </a:p>
          <a:p>
            <a:pPr marL="182563"/>
            <a:endParaRPr lang="en-US" altLang="ko-KR" b="1" dirty="0"/>
          </a:p>
          <a:p>
            <a:pPr marL="182563"/>
            <a:r>
              <a:rPr lang="ko-KR" altLang="en-US" b="1" dirty="0"/>
              <a:t>오지비를 계산 했을 때</a:t>
            </a:r>
            <a:r>
              <a:rPr lang="en-US" altLang="ko-KR" b="1" dirty="0"/>
              <a:t>, </a:t>
            </a:r>
            <a:r>
              <a:rPr lang="ko-KR" altLang="en-US" b="1" dirty="0"/>
              <a:t>패스가 </a:t>
            </a:r>
            <a:r>
              <a:rPr lang="en-US" altLang="ko-KR" b="1" dirty="0"/>
              <a:t>1</a:t>
            </a:r>
            <a:r>
              <a:rPr lang="ko-KR" altLang="en-US" b="1" dirty="0"/>
              <a:t>개 성공할 때 승리 확률이 </a:t>
            </a:r>
            <a:r>
              <a:rPr lang="en-US" altLang="ko-KR" b="1" dirty="0"/>
              <a:t>0.6% </a:t>
            </a:r>
            <a:r>
              <a:rPr lang="ko-KR" altLang="en-US" b="1" dirty="0"/>
              <a:t>증가하는 것을 확인</a:t>
            </a:r>
            <a:endParaRPr lang="en-US" altLang="ko-KR" b="1" dirty="0"/>
          </a:p>
        </p:txBody>
      </p:sp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088C157-A4BA-C5F9-88E7-CFC8C386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3" y="2497373"/>
            <a:ext cx="4856635" cy="38805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A9D94A-D1DA-9B16-9B13-AF90C60D0ECC}"/>
              </a:ext>
            </a:extLst>
          </p:cNvPr>
          <p:cNvSpPr/>
          <p:nvPr/>
        </p:nvSpPr>
        <p:spPr>
          <a:xfrm>
            <a:off x="977163" y="3974971"/>
            <a:ext cx="3137637" cy="180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9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94CC-EAB8-2181-6F00-99C40951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9A79A-AF35-2DE5-AA84-9AFF79CD50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27AB72-8ADD-A89B-6DB6-6CBE3B8CD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5267D19-6537-3E55-53CF-3DA6A49F2184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37416D-8151-4707-BAD1-EB872671D202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결론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4236A-6EFD-F6C8-27C9-2600A842CE71}"/>
              </a:ext>
            </a:extLst>
          </p:cNvPr>
          <p:cNvSpPr txBox="1"/>
          <p:nvPr/>
        </p:nvSpPr>
        <p:spPr>
          <a:xfrm>
            <a:off x="744864" y="2181427"/>
            <a:ext cx="865631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한 경기 결과에 대한 시각화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공격 진영에서의 점유율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유효슛과</a:t>
            </a:r>
            <a:r>
              <a:rPr lang="ko-KR" altLang="en-US" sz="2000" b="1" dirty="0"/>
              <a:t> 패스 수를 높이는 것이 승리에 유리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781E3A-FF8C-AD97-C538-3254D1C42254}"/>
              </a:ext>
            </a:extLst>
          </p:cNvPr>
          <p:cNvGrpSpPr/>
          <p:nvPr/>
        </p:nvGrpSpPr>
        <p:grpSpPr>
          <a:xfrm>
            <a:off x="667865" y="1562857"/>
            <a:ext cx="3162990" cy="830997"/>
            <a:chOff x="492600" y="1296157"/>
            <a:chExt cx="1509455" cy="8309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BAFC71-8A6B-C968-ABD0-95561E530188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F3DA70-5F73-08AF-32FC-5DF6C8FF7834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 인사이트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AFB826-ACF2-381A-7DA2-0E6490FEEED2}"/>
              </a:ext>
            </a:extLst>
          </p:cNvPr>
          <p:cNvGrpSpPr/>
          <p:nvPr/>
        </p:nvGrpSpPr>
        <p:grpSpPr>
          <a:xfrm>
            <a:off x="667865" y="3646367"/>
            <a:ext cx="3162990" cy="461665"/>
            <a:chOff x="492600" y="1296157"/>
            <a:chExt cx="1509455" cy="4616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44BD7E-1082-3FB1-ED5B-E07F8CFD1FB6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F624B8-2715-DA6A-28FD-F578C7377EC2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아쉬운 점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0F1165-E7FA-06D8-CF2C-67708F9F1F8F}"/>
              </a:ext>
            </a:extLst>
          </p:cNvPr>
          <p:cNvSpPr txBox="1"/>
          <p:nvPr/>
        </p:nvSpPr>
        <p:spPr>
          <a:xfrm>
            <a:off x="757821" y="4338696"/>
            <a:ext cx="959896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선수의 </a:t>
            </a:r>
            <a:r>
              <a:rPr lang="ko-KR" altLang="en-US" sz="2000" b="1" dirty="0" err="1"/>
              <a:t>오프더볼</a:t>
            </a:r>
            <a:r>
              <a:rPr lang="ko-KR" altLang="en-US" sz="2000" b="1" dirty="0"/>
              <a:t> 움직임에 대한 데이터가 없어 더 구체적인 분석 불가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더 다양한 지표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패스 정확도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수비와 관련된 데이터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 통계적으로 검증하지 못함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598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DCFF1-DED1-4D03-D57C-841FBE340A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69660A-F006-0BC2-4382-3CB5314C4F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384F4-D06F-A118-CB44-D03639642717}"/>
              </a:ext>
            </a:extLst>
          </p:cNvPr>
          <p:cNvSpPr txBox="1"/>
          <p:nvPr/>
        </p:nvSpPr>
        <p:spPr>
          <a:xfrm>
            <a:off x="264160" y="695960"/>
            <a:ext cx="1569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목차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9AF3A9-2B69-351F-1F8A-4F4FA3DD899D}"/>
              </a:ext>
            </a:extLst>
          </p:cNvPr>
          <p:cNvGrpSpPr/>
          <p:nvPr/>
        </p:nvGrpSpPr>
        <p:grpSpPr>
          <a:xfrm>
            <a:off x="749116" y="1996496"/>
            <a:ext cx="2451355" cy="542781"/>
            <a:chOff x="211803" y="1996496"/>
            <a:chExt cx="2451355" cy="54278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319633-15D3-BE6D-F7D1-62F442BF97C4}"/>
                </a:ext>
              </a:extLst>
            </p:cNvPr>
            <p:cNvCxnSpPr>
              <a:cxnSpLocks/>
            </p:cNvCxnSpPr>
            <p:nvPr/>
          </p:nvCxnSpPr>
          <p:spPr>
            <a:xfrm>
              <a:off x="211803" y="2539277"/>
              <a:ext cx="2451355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8B577D-A048-BE14-7700-3C001BC8D171}"/>
                </a:ext>
              </a:extLst>
            </p:cNvPr>
            <p:cNvSpPr txBox="1"/>
            <p:nvPr/>
          </p:nvSpPr>
          <p:spPr>
            <a:xfrm>
              <a:off x="264757" y="1996496"/>
              <a:ext cx="2345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/>
                <a:t>Introduction</a:t>
              </a:r>
              <a:endParaRPr lang="ko-KR" altLang="en-US" sz="2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F5617C-7641-1231-5F91-35AE3DB56925}"/>
              </a:ext>
            </a:extLst>
          </p:cNvPr>
          <p:cNvGrpSpPr/>
          <p:nvPr/>
        </p:nvGrpSpPr>
        <p:grpSpPr>
          <a:xfrm>
            <a:off x="749116" y="2844049"/>
            <a:ext cx="1738983" cy="369332"/>
            <a:chOff x="367655" y="2844049"/>
            <a:chExt cx="173898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9BC28C-79DC-71D0-9B1D-C600587F1BC0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목적</a:t>
              </a:r>
              <a:endParaRPr lang="en-US" altLang="ko-KR" b="1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1E50DE2-483C-2CC8-2575-767598137EB2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8E1F4DE-732C-0A21-159C-573332E958E0}"/>
              </a:ext>
            </a:extLst>
          </p:cNvPr>
          <p:cNvGrpSpPr/>
          <p:nvPr/>
        </p:nvGrpSpPr>
        <p:grpSpPr>
          <a:xfrm>
            <a:off x="749116" y="3354316"/>
            <a:ext cx="1738983" cy="369332"/>
            <a:chOff x="367655" y="3354316"/>
            <a:chExt cx="1738983" cy="369332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2BE5E9-3FA9-462A-3EC7-A38884613CA6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3F574C1-F871-938A-0BE1-1273AAA8959B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데이터 설명</a:t>
              </a:r>
              <a:endParaRPr lang="en-US" altLang="ko-KR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794FC1A-38AB-B041-3559-988BE5EDE3E4}"/>
              </a:ext>
            </a:extLst>
          </p:cNvPr>
          <p:cNvGrpSpPr/>
          <p:nvPr/>
        </p:nvGrpSpPr>
        <p:grpSpPr>
          <a:xfrm>
            <a:off x="6619812" y="1996496"/>
            <a:ext cx="1974266" cy="542781"/>
            <a:chOff x="5108867" y="1996496"/>
            <a:chExt cx="1974266" cy="542781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4CA2BA3-0CD0-7757-8EE1-429002DB011D}"/>
                </a:ext>
              </a:extLst>
            </p:cNvPr>
            <p:cNvCxnSpPr>
              <a:cxnSpLocks/>
            </p:cNvCxnSpPr>
            <p:nvPr/>
          </p:nvCxnSpPr>
          <p:spPr>
            <a:xfrm>
              <a:off x="5108867" y="2539277"/>
              <a:ext cx="1974266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DCBF75-D57F-DCCA-FFCE-9B5C5A637459}"/>
                </a:ext>
              </a:extLst>
            </p:cNvPr>
            <p:cNvSpPr txBox="1"/>
            <p:nvPr/>
          </p:nvSpPr>
          <p:spPr>
            <a:xfrm>
              <a:off x="5118347" y="1996496"/>
              <a:ext cx="195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분석 결과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63DB31-D1DE-1F6A-FCA4-393058C955CC}"/>
              </a:ext>
            </a:extLst>
          </p:cNvPr>
          <p:cNvGrpSpPr/>
          <p:nvPr/>
        </p:nvGrpSpPr>
        <p:grpSpPr>
          <a:xfrm>
            <a:off x="4043151" y="1996496"/>
            <a:ext cx="1824855" cy="542781"/>
            <a:chOff x="3428878" y="1996496"/>
            <a:chExt cx="1824855" cy="542781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BD80193-0D8C-89B3-04B3-1776F519CAA6}"/>
                </a:ext>
              </a:extLst>
            </p:cNvPr>
            <p:cNvCxnSpPr>
              <a:cxnSpLocks/>
            </p:cNvCxnSpPr>
            <p:nvPr/>
          </p:nvCxnSpPr>
          <p:spPr>
            <a:xfrm>
              <a:off x="3446962" y="2539277"/>
              <a:ext cx="1788687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402564D-F8A8-4563-3532-83A32F585440}"/>
                </a:ext>
              </a:extLst>
            </p:cNvPr>
            <p:cNvSpPr txBox="1"/>
            <p:nvPr/>
          </p:nvSpPr>
          <p:spPr>
            <a:xfrm>
              <a:off x="3428878" y="1996496"/>
              <a:ext cx="1824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분석 방법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F5E17C-3148-1404-FD8E-66B9DB86F1D9}"/>
              </a:ext>
            </a:extLst>
          </p:cNvPr>
          <p:cNvGrpSpPr/>
          <p:nvPr/>
        </p:nvGrpSpPr>
        <p:grpSpPr>
          <a:xfrm>
            <a:off x="9391321" y="1996496"/>
            <a:ext cx="1955307" cy="542781"/>
            <a:chOff x="9001479" y="1996496"/>
            <a:chExt cx="1955307" cy="54278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AF5F0BF-1FA0-9735-13C4-F2878D132585}"/>
                </a:ext>
              </a:extLst>
            </p:cNvPr>
            <p:cNvCxnSpPr>
              <a:cxnSpLocks/>
            </p:cNvCxnSpPr>
            <p:nvPr/>
          </p:nvCxnSpPr>
          <p:spPr>
            <a:xfrm>
              <a:off x="9279289" y="2539277"/>
              <a:ext cx="1399686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F54574-89FC-3F12-11F0-C9AB7EEF4B94}"/>
                </a:ext>
              </a:extLst>
            </p:cNvPr>
            <p:cNvSpPr txBox="1"/>
            <p:nvPr/>
          </p:nvSpPr>
          <p:spPr>
            <a:xfrm>
              <a:off x="9001479" y="1996496"/>
              <a:ext cx="195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결론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00A28D-5FD0-6D6E-8557-295C55833825}"/>
              </a:ext>
            </a:extLst>
          </p:cNvPr>
          <p:cNvGrpSpPr/>
          <p:nvPr/>
        </p:nvGrpSpPr>
        <p:grpSpPr>
          <a:xfrm>
            <a:off x="4043151" y="2874024"/>
            <a:ext cx="1738983" cy="369332"/>
            <a:chOff x="367655" y="2844049"/>
            <a:chExt cx="173898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AE21E6-D85B-D990-789F-F06013CA0D1C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전처리</a:t>
              </a:r>
              <a:r>
                <a:rPr lang="ko-KR" altLang="en-US" b="1" dirty="0"/>
                <a:t> 함수</a:t>
              </a:r>
              <a:endParaRPr lang="en-US" altLang="ko-KR" b="1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5D1E148-8D44-798F-960B-8012C5CEA679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730CE1F-585E-B2B3-4A9A-D79568DAE8E7}"/>
              </a:ext>
            </a:extLst>
          </p:cNvPr>
          <p:cNvGrpSpPr/>
          <p:nvPr/>
        </p:nvGrpSpPr>
        <p:grpSpPr>
          <a:xfrm>
            <a:off x="4043151" y="3384291"/>
            <a:ext cx="1738983" cy="369332"/>
            <a:chOff x="367655" y="3354316"/>
            <a:chExt cx="1738983" cy="369332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E5EC4D5-12E9-E528-98BF-4DC34827F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0540C1-53FA-BEB2-808D-9AA21958F9D6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함수</a:t>
              </a:r>
              <a:endParaRPr lang="en-US" altLang="ko-KR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AA7572B-9748-471D-DB06-9304C4A33A3F}"/>
              </a:ext>
            </a:extLst>
          </p:cNvPr>
          <p:cNvGrpSpPr/>
          <p:nvPr/>
        </p:nvGrpSpPr>
        <p:grpSpPr>
          <a:xfrm>
            <a:off x="6619812" y="2874024"/>
            <a:ext cx="1738983" cy="369332"/>
            <a:chOff x="367655" y="2844049"/>
            <a:chExt cx="173898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77CB9-5CE2-8C02-37EF-C007B032C733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한 경기 분석</a:t>
              </a:r>
              <a:endParaRPr lang="en-US" altLang="ko-KR" b="1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35080D-21BC-57BE-1FA8-0A4ADDE86782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93F4F8-56B4-E754-2762-7609C9294AE0}"/>
              </a:ext>
            </a:extLst>
          </p:cNvPr>
          <p:cNvGrpSpPr/>
          <p:nvPr/>
        </p:nvGrpSpPr>
        <p:grpSpPr>
          <a:xfrm>
            <a:off x="6619812" y="4404572"/>
            <a:ext cx="2569954" cy="369332"/>
            <a:chOff x="367655" y="3354316"/>
            <a:chExt cx="1738983" cy="369332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2B9B970-D7C4-AB8C-7010-E760A9DB1F3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21E5AD-BAD8-440B-5677-294BF79C1554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여러 경기에 대한 분석</a:t>
              </a:r>
              <a:endParaRPr lang="en-US" altLang="ko-KR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0104B13-2CC6-F2F8-4305-24BE368A6DEC}"/>
              </a:ext>
            </a:extLst>
          </p:cNvPr>
          <p:cNvSpPr txBox="1"/>
          <p:nvPr/>
        </p:nvSpPr>
        <p:spPr>
          <a:xfrm>
            <a:off x="6619812" y="3324341"/>
            <a:ext cx="2242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Network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Shot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Match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 Heat Map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B70A41-89A0-96CF-4FA3-39783F48F1DF}"/>
              </a:ext>
            </a:extLst>
          </p:cNvPr>
          <p:cNvSpPr txBox="1"/>
          <p:nvPr/>
        </p:nvSpPr>
        <p:spPr>
          <a:xfrm>
            <a:off x="6619812" y="4825253"/>
            <a:ext cx="2569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 Heat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구역별 점유율 </a:t>
            </a:r>
            <a:r>
              <a:rPr lang="en-US" altLang="ko-KR" sz="1400" b="1" dirty="0"/>
              <a:t>Box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여러 지표에 대한 </a:t>
            </a:r>
            <a:r>
              <a:rPr lang="en-US" altLang="ko-KR" sz="1400" b="1" dirty="0"/>
              <a:t>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endParaRPr lang="en-US" altLang="ko-KR" sz="1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360487-4F51-0B2D-26B3-571EE3FFCDBA}"/>
              </a:ext>
            </a:extLst>
          </p:cNvPr>
          <p:cNvGrpSpPr/>
          <p:nvPr/>
        </p:nvGrpSpPr>
        <p:grpSpPr>
          <a:xfrm>
            <a:off x="9607645" y="2844049"/>
            <a:ext cx="1738983" cy="369332"/>
            <a:chOff x="367655" y="2844049"/>
            <a:chExt cx="17389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8F05B-7277-90D1-7483-DFD8E7197D7D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인사이트</a:t>
              </a:r>
              <a:endParaRPr lang="en-US" altLang="ko-KR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9175819-D1D8-5285-D42E-2788CC8195A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EB3CD0-1909-7D50-0300-004A0419521B}"/>
              </a:ext>
            </a:extLst>
          </p:cNvPr>
          <p:cNvGrpSpPr/>
          <p:nvPr/>
        </p:nvGrpSpPr>
        <p:grpSpPr>
          <a:xfrm>
            <a:off x="9597990" y="3384291"/>
            <a:ext cx="1738983" cy="369332"/>
            <a:chOff x="367655" y="2844049"/>
            <a:chExt cx="173898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7A97F-88B1-7D34-4B5E-35269B7B2720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아쉬운 점</a:t>
              </a:r>
              <a:endParaRPr lang="en-US" altLang="ko-KR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476B757-81E2-2E0B-BC4C-A09389559641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44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4321-C7CF-FD69-E647-288383E0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8EB1D6-58AB-816B-68A3-C7E8813F13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BBC0DD-D95F-83A7-F6B3-64C21C134E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0D143C-C82F-1E21-CBF4-A06C71430DDE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D43A6F-D882-99D3-105F-BDE25CDEE019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22963-49CD-C457-9767-8F0C685C7650}"/>
              </a:ext>
            </a:extLst>
          </p:cNvPr>
          <p:cNvSpPr txBox="1"/>
          <p:nvPr/>
        </p:nvSpPr>
        <p:spPr>
          <a:xfrm>
            <a:off x="744864" y="2199877"/>
            <a:ext cx="535113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복잡한 데이터 분석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/>
              <a:t> 통계적으로 유의미한 결과 도출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73C3AB-8D19-C2FB-85CE-C432355177D1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A07C68-8DF7-6863-8FDC-8B9437ACD2DF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7A4AC2-AE12-D493-847F-A0AABFE4B728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분석목적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0C2A31-ADC3-A016-5B96-02648DACA437}"/>
              </a:ext>
            </a:extLst>
          </p:cNvPr>
          <p:cNvSpPr txBox="1"/>
          <p:nvPr/>
        </p:nvSpPr>
        <p:spPr>
          <a:xfrm>
            <a:off x="710793" y="3402864"/>
            <a:ext cx="982310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매우 다양한 정보가 담겨 있는 축구 경기 데이터 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 </a:t>
            </a:r>
            <a:r>
              <a:rPr lang="en-US" altLang="ko-KR" sz="2000" b="1" dirty="0">
                <a:latin typeface="Cambria Math" panose="02040503050406030204" pitchFamily="18" charset="0"/>
              </a:rPr>
              <a:t> </a:t>
            </a:r>
            <a:r>
              <a:rPr lang="ko-KR" altLang="en-US" sz="2000" b="1" dirty="0"/>
              <a:t>필요한 정보만 추출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 </a:t>
            </a:r>
            <a:r>
              <a:rPr lang="en-US" altLang="ko-KR" sz="2000" b="1" dirty="0">
                <a:latin typeface="Cambria Math" panose="02040503050406030204" pitchFamily="18" charset="0"/>
              </a:rPr>
              <a:t> </a:t>
            </a:r>
            <a:r>
              <a:rPr lang="ko-KR" altLang="en-US" sz="2000" b="1" dirty="0"/>
              <a:t>경기의 내용을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통합</a:t>
            </a:r>
            <a:r>
              <a:rPr lang="ko-KR" altLang="ko-KR" sz="2000" b="1" dirty="0">
                <a:latin typeface="Cambria Math" panose="02040503050406030204" pitchFamily="18" charset="0"/>
              </a:rPr>
              <a:t> </a:t>
            </a:r>
            <a:endParaRPr lang="en-US" altLang="ko-KR" sz="2000" b="1" dirty="0">
              <a:latin typeface="Cambria Math" panose="02040503050406030204" pitchFamily="18" charset="0"/>
            </a:endParaRPr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/>
              <a:t> 여러가지 지표와 경기의 승패 사이의 연관성 통계적으로 검증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3562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05DA-542E-F0CA-C226-1E91A440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180D18-0537-BA29-2CFA-3637EACE15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2D869-E12C-E022-080A-AB918550CF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A599A2-620E-6D3A-5AFD-AD703B396408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AC26F6-9456-794B-5D1F-0F44BE06A3C6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C31DA-DC55-81BB-FB25-3DD797AB284C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6EEA8C-958A-1CF7-5517-E6343D4EE05D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E7DC75-C8F9-DA2F-2D11-1C53D2F62332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데이터 설명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22FE80-2B78-BFBF-BA7D-55C18BD55016}"/>
              </a:ext>
            </a:extLst>
          </p:cNvPr>
          <p:cNvGrpSpPr/>
          <p:nvPr/>
        </p:nvGrpSpPr>
        <p:grpSpPr>
          <a:xfrm>
            <a:off x="676666" y="2335463"/>
            <a:ext cx="3923226" cy="3391195"/>
            <a:chOff x="3846796" y="1166579"/>
            <a:chExt cx="3923226" cy="339119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B857C70-5CB8-DAD1-C335-7422A58DACDF}"/>
                </a:ext>
              </a:extLst>
            </p:cNvPr>
            <p:cNvSpPr/>
            <p:nvPr/>
          </p:nvSpPr>
          <p:spPr>
            <a:xfrm>
              <a:off x="4391023" y="1733374"/>
              <a:ext cx="2705101" cy="2654571"/>
            </a:xfrm>
            <a:prstGeom prst="ellipse">
              <a:avLst/>
            </a:prstGeom>
            <a:noFill/>
            <a:ln w="47625"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029ECD7-B8BD-8BC5-5E8C-822262C9D1B0}"/>
                </a:ext>
              </a:extLst>
            </p:cNvPr>
            <p:cNvSpPr/>
            <p:nvPr/>
          </p:nvSpPr>
          <p:spPr>
            <a:xfrm>
              <a:off x="4984862" y="1166579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matches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2B4F077-B52A-6B9B-B261-6ED4F6936D2B}"/>
                </a:ext>
              </a:extLst>
            </p:cNvPr>
            <p:cNvSpPr/>
            <p:nvPr/>
          </p:nvSpPr>
          <p:spPr>
            <a:xfrm>
              <a:off x="3846796" y="3060659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lineups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CAC76-05E9-35D9-5A37-4D03F731757C}"/>
                </a:ext>
              </a:extLst>
            </p:cNvPr>
            <p:cNvSpPr/>
            <p:nvPr/>
          </p:nvSpPr>
          <p:spPr>
            <a:xfrm>
              <a:off x="6252600" y="3060658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events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A84DAC4-A3A3-E855-93B0-1D67A4FDC7E9}"/>
              </a:ext>
            </a:extLst>
          </p:cNvPr>
          <p:cNvSpPr txBox="1"/>
          <p:nvPr/>
        </p:nvSpPr>
        <p:spPr>
          <a:xfrm>
            <a:off x="4814376" y="2635423"/>
            <a:ext cx="6620558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matches</a:t>
            </a:r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리그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시즌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match_id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match_id.json</a:t>
            </a:r>
            <a:r>
              <a:rPr lang="en-US" altLang="ko-KR" sz="2000" b="1" dirty="0"/>
              <a:t>), </a:t>
            </a:r>
          </a:p>
          <a:p>
            <a:pPr marL="182563"/>
            <a:r>
              <a:rPr lang="en-US" altLang="ko-KR" sz="2000" b="1"/>
              <a:t>  home</a:t>
            </a:r>
            <a:r>
              <a:rPr lang="en-US" altLang="ko-KR" sz="2000" b="1" dirty="0" err="1"/>
              <a:t>_score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away_score</a:t>
            </a:r>
            <a:endParaRPr lang="en-US" altLang="ko-KR" sz="2000" b="1" dirty="0"/>
          </a:p>
          <a:p>
            <a:pPr marL="182563"/>
            <a:endParaRPr lang="en-US" altLang="ko-K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lineups</a:t>
            </a:r>
          </a:p>
          <a:p>
            <a:pPr marL="180975"/>
            <a:r>
              <a:rPr lang="en-US" altLang="ko-KR" sz="2000" b="1" dirty="0"/>
              <a:t>: lineup, </a:t>
            </a:r>
            <a:r>
              <a:rPr lang="en-US" altLang="ko-KR" sz="2000" b="1" dirty="0" err="1"/>
              <a:t>starting_Xi</a:t>
            </a:r>
            <a:r>
              <a:rPr lang="en-US" altLang="ko-KR" sz="2000" b="1" dirty="0"/>
              <a:t>, player[</a:t>
            </a:r>
            <a:r>
              <a:rPr lang="en-US" altLang="ko-KR" sz="2000" b="1" dirty="0" err="1"/>
              <a:t>player_name</a:t>
            </a:r>
            <a:r>
              <a:rPr lang="en-US" altLang="ko-KR" sz="2000" b="1" dirty="0"/>
              <a:t>]</a:t>
            </a:r>
          </a:p>
          <a:p>
            <a:pPr marL="180975"/>
            <a:endParaRPr lang="en-US" altLang="ko-K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dirty="0"/>
              <a:t> events</a:t>
            </a:r>
          </a:p>
          <a:p>
            <a:pPr marL="180975"/>
            <a:r>
              <a:rPr lang="en-US" altLang="ko-KR" sz="2000" b="1" dirty="0"/>
              <a:t>: </a:t>
            </a:r>
            <a:r>
              <a:rPr lang="ko-KR" altLang="en-US" sz="2000" b="1" dirty="0"/>
              <a:t>한 경기에 대한 상세정보</a:t>
            </a:r>
            <a:r>
              <a:rPr lang="en-US" altLang="ko-KR" sz="2000" b="1" dirty="0"/>
              <a:t>(time,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location,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pass,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shot)</a:t>
            </a:r>
          </a:p>
        </p:txBody>
      </p:sp>
    </p:spTree>
    <p:extLst>
      <p:ext uri="{BB962C8B-B14F-4D97-AF65-F5344CB8AC3E}">
        <p14:creationId xmlns:p14="http://schemas.microsoft.com/office/powerpoint/2010/main" val="189982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8E77-0F66-2B73-1DF4-023D064B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DBB534-43FF-5402-CB44-6FB3BFB06F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20F83F-0D6C-E015-330C-1C87CB1232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59C35B-C3DE-44F0-692F-F3E7B041586A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56C8CB-60E1-664B-7E92-BEE037E2EB46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444AE-C4D0-2315-3F3C-E3E276F3B5E2}"/>
              </a:ext>
            </a:extLst>
          </p:cNvPr>
          <p:cNvSpPr txBox="1"/>
          <p:nvPr/>
        </p:nvSpPr>
        <p:spPr>
          <a:xfrm>
            <a:off x="744864" y="2123677"/>
            <a:ext cx="86563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데이터 프레임 안에 또 다른 데이터 프레임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리스트 등이 중첩된 형태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4070BA-2474-3D18-E6FB-7204C374DBF2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89CD8D-BE88-44F6-2198-C74B4F75883D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91528D-31A2-7A7F-3003-49E8FCDD93F5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데이터 설명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24C974-2DBE-5E6E-3EE9-645E55D8FE5D}"/>
              </a:ext>
            </a:extLst>
          </p:cNvPr>
          <p:cNvSpPr txBox="1"/>
          <p:nvPr/>
        </p:nvSpPr>
        <p:spPr>
          <a:xfrm>
            <a:off x="744863" y="2755665"/>
            <a:ext cx="372236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Ex)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matches </a:t>
            </a:r>
            <a:r>
              <a:rPr lang="ko-KR" altLang="en-US" sz="2000" b="1" dirty="0"/>
              <a:t>데이터의 일부분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0C9291-C154-8EAB-E601-19FECB76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89" y="3254930"/>
            <a:ext cx="5886769" cy="2747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E9860D-4917-9B18-47C9-84C491E0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224" y="3254930"/>
            <a:ext cx="502990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81585-D4C0-CDB0-9CA3-187E0EF4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865AB3-BD83-2226-7DE1-1EE24EC953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06CB1-27BF-98B4-C376-3CB9DA9B2F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68EAE8-9453-B362-3F68-4D9918AF9C93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A97617-624F-D45A-991E-753F482B415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방법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3465C-CC80-8152-CDAB-2A46B1A4DD33}"/>
              </a:ext>
            </a:extLst>
          </p:cNvPr>
          <p:cNvSpPr txBox="1"/>
          <p:nvPr/>
        </p:nvSpPr>
        <p:spPr>
          <a:xfrm>
            <a:off x="744864" y="2373930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events_data</a:t>
            </a:r>
            <a:r>
              <a:rPr lang="en-US" altLang="ko-KR" sz="2400" b="1" dirty="0"/>
              <a:t> &lt;- </a:t>
            </a:r>
            <a:r>
              <a:rPr lang="en-US" altLang="ko-KR" sz="2400" b="1" dirty="0" err="1"/>
              <a:t>fromJSON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events_file_path</a:t>
            </a:r>
            <a:r>
              <a:rPr lang="en-US" altLang="ko-KR" sz="2400" b="1" dirty="0"/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F170DD-5885-664D-A5EC-FD3F9C5551CD}"/>
              </a:ext>
            </a:extLst>
          </p:cNvPr>
          <p:cNvGrpSpPr/>
          <p:nvPr/>
        </p:nvGrpSpPr>
        <p:grpSpPr>
          <a:xfrm>
            <a:off x="667865" y="1639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3A63AF1-FFA9-D0C6-4671-F9D3542AB33A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4CA7DE-F1D8-CDD6-04C8-7C98D1E1581D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 err="1">
                  <a:ea typeface="맑은 고딕"/>
                </a:rPr>
                <a:t>전처리</a:t>
              </a:r>
              <a:r>
                <a:rPr lang="ko-KR" altLang="en-US" sz="2400" b="1" dirty="0">
                  <a:ea typeface="맑은 고딕"/>
                </a:rPr>
                <a:t> 함수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CFD8D35-A3D3-AD26-ED56-04ABA4FBAC06}"/>
              </a:ext>
            </a:extLst>
          </p:cNvPr>
          <p:cNvSpPr txBox="1"/>
          <p:nvPr/>
        </p:nvSpPr>
        <p:spPr>
          <a:xfrm>
            <a:off x="792427" y="2873257"/>
            <a:ext cx="451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en-US" altLang="ko-KR" b="1" dirty="0" err="1"/>
              <a:t>jsonlite</a:t>
            </a:r>
            <a:r>
              <a:rPr lang="en-US" altLang="ko-KR" b="1" dirty="0"/>
              <a:t> </a:t>
            </a:r>
            <a:r>
              <a:rPr lang="ko-KR" altLang="en-US" b="1" dirty="0"/>
              <a:t>패키지</a:t>
            </a:r>
            <a:r>
              <a:rPr lang="en-US" altLang="ko-KR" b="1" dirty="0"/>
              <a:t> </a:t>
            </a:r>
          </a:p>
          <a:p>
            <a:pPr marL="180975"/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파일 →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/list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3D940-8516-FA30-C3EA-20644433221C}"/>
              </a:ext>
            </a:extLst>
          </p:cNvPr>
          <p:cNvSpPr txBox="1"/>
          <p:nvPr/>
        </p:nvSpPr>
        <p:spPr>
          <a:xfrm>
            <a:off x="667865" y="3785131"/>
            <a:ext cx="972131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/>
              <a:t>for (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 in 1:nrow(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)) { </a:t>
            </a:r>
          </a:p>
          <a:p>
            <a:pPr marL="628650"/>
            <a:r>
              <a:rPr lang="en-US" altLang="ko-KR" sz="2400" b="1" dirty="0"/>
              <a:t>event &lt;- 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,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298DF-E3A6-AF85-1CF7-FFAD95897DCE}"/>
              </a:ext>
            </a:extLst>
          </p:cNvPr>
          <p:cNvSpPr txBox="1"/>
          <p:nvPr/>
        </p:nvSpPr>
        <p:spPr>
          <a:xfrm>
            <a:off x="792426" y="4691458"/>
            <a:ext cx="5483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en-US" altLang="ko-KR" b="1" dirty="0" err="1"/>
              <a:t>events_data</a:t>
            </a:r>
            <a:r>
              <a:rPr lang="ko-KR" altLang="en-US" b="1" dirty="0"/>
              <a:t>의 첫번째</a:t>
            </a:r>
            <a:r>
              <a:rPr lang="en-US" altLang="ko-KR" b="1" dirty="0"/>
              <a:t>~</a:t>
            </a:r>
            <a:r>
              <a:rPr lang="ko-KR" altLang="en-US" b="1" dirty="0"/>
              <a:t>마지막 행을 </a:t>
            </a:r>
            <a:r>
              <a:rPr lang="ko-KR" altLang="en-US" b="1" dirty="0" err="1"/>
              <a:t>읽어들임</a:t>
            </a:r>
            <a:endParaRPr lang="en-US" altLang="ko-KR" b="1" dirty="0"/>
          </a:p>
          <a:p>
            <a:pPr marL="180975"/>
            <a:r>
              <a:rPr lang="en-US" altLang="ko-KR" b="1" dirty="0" err="1"/>
              <a:t>dataframe</a:t>
            </a:r>
            <a:r>
              <a:rPr lang="ko-KR" altLang="en-US" b="1" dirty="0"/>
              <a:t>으로 접근</a:t>
            </a:r>
            <a:endParaRPr lang="en-US" altLang="ko-KR" b="1" dirty="0"/>
          </a:p>
          <a:p>
            <a:pPr marL="180975"/>
            <a:r>
              <a:rPr lang="en-US" altLang="ko-KR" b="1" dirty="0"/>
              <a:t>‘$’ </a:t>
            </a:r>
            <a:r>
              <a:rPr lang="ko-KR" altLang="en-US" b="1" dirty="0"/>
              <a:t>사용의 용이성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509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14ACB-3076-877F-D556-8BA69A2F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365E26-8DDD-E736-6D03-5D905AE481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5F98C9-07B7-5BDE-9C55-F02C3B5100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E27026-A48C-C0D1-B14C-7835C17C47AC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87D65-6A5E-53A5-BB3A-B836D610EBB9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방법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432D1-4434-B60E-F545-BA1B9EEA3EF1}"/>
              </a:ext>
            </a:extLst>
          </p:cNvPr>
          <p:cNvSpPr txBox="1"/>
          <p:nvPr/>
        </p:nvSpPr>
        <p:spPr>
          <a:xfrm>
            <a:off x="667865" y="2373930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extract_match_data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FE4D1F-665B-0B9C-266B-0575E9FCE64D}"/>
              </a:ext>
            </a:extLst>
          </p:cNvPr>
          <p:cNvGrpSpPr/>
          <p:nvPr/>
        </p:nvGrpSpPr>
        <p:grpSpPr>
          <a:xfrm>
            <a:off x="667865" y="1639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8490B0-9DD5-6CC3-A60D-CBF63C175486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F13A11-8E39-CF15-3B43-A233243A64D8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 함수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01B137-2F84-F435-BDE3-987D86CC78E6}"/>
              </a:ext>
            </a:extLst>
          </p:cNvPr>
          <p:cNvSpPr txBox="1"/>
          <p:nvPr/>
        </p:nvSpPr>
        <p:spPr>
          <a:xfrm>
            <a:off x="792427" y="2873257"/>
            <a:ext cx="72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경기 결과 정보를 추출 </a:t>
            </a:r>
            <a:r>
              <a:rPr lang="en-US" altLang="ko-KR" b="1" dirty="0"/>
              <a:t>(</a:t>
            </a:r>
            <a:r>
              <a:rPr lang="ko-KR" altLang="en-US" b="1" dirty="0" err="1"/>
              <a:t>유효슛</a:t>
            </a:r>
            <a:r>
              <a:rPr lang="ko-KR" altLang="en-US" b="1" dirty="0"/>
              <a:t> 개수</a:t>
            </a:r>
            <a:r>
              <a:rPr lang="en-US" altLang="ko-KR" b="1" dirty="0"/>
              <a:t>, </a:t>
            </a:r>
            <a:r>
              <a:rPr lang="ko-KR" altLang="en-US" b="1" dirty="0"/>
              <a:t>점유율</a:t>
            </a:r>
            <a:r>
              <a:rPr lang="en-US" altLang="ko-KR" b="1" dirty="0"/>
              <a:t>,  </a:t>
            </a:r>
            <a:r>
              <a:rPr lang="ko-KR" altLang="en-US" b="1" dirty="0"/>
              <a:t>패스 수</a:t>
            </a:r>
            <a:r>
              <a:rPr lang="en-US" altLang="ko-KR" b="1" dirty="0"/>
              <a:t> …)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DC106-55A7-C8DA-2B80-57A293DA8892}"/>
              </a:ext>
            </a:extLst>
          </p:cNvPr>
          <p:cNvSpPr txBox="1"/>
          <p:nvPr/>
        </p:nvSpPr>
        <p:spPr>
          <a:xfrm>
            <a:off x="667865" y="3685839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draw_pass_network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lineup_data</a:t>
            </a:r>
            <a:r>
              <a:rPr lang="en-US" altLang="ko-KR" sz="2400" b="1" dirty="0"/>
              <a:t>, side)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36949-D2A4-CFF5-3E53-C840D446663A}"/>
              </a:ext>
            </a:extLst>
          </p:cNvPr>
          <p:cNvSpPr txBox="1"/>
          <p:nvPr/>
        </p:nvSpPr>
        <p:spPr>
          <a:xfrm>
            <a:off x="792427" y="4156777"/>
            <a:ext cx="54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선발 선수 </a:t>
            </a:r>
            <a:r>
              <a:rPr lang="en-US" altLang="ko-KR" b="1" dirty="0"/>
              <a:t>: </a:t>
            </a:r>
            <a:r>
              <a:rPr lang="ko-KR" altLang="en-US" b="1" dirty="0"/>
              <a:t>노드 </a:t>
            </a:r>
            <a:r>
              <a:rPr lang="en-US" altLang="ko-KR" b="1" dirty="0"/>
              <a:t>-&gt; </a:t>
            </a:r>
            <a:r>
              <a:rPr lang="ko-KR" altLang="en-US" b="1" dirty="0"/>
              <a:t>각 노드들을 연결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A9F6E-D07C-3C30-E320-3933A9E9D7E1}"/>
              </a:ext>
            </a:extLst>
          </p:cNvPr>
          <p:cNvSpPr txBox="1"/>
          <p:nvPr/>
        </p:nvSpPr>
        <p:spPr>
          <a:xfrm>
            <a:off x="667865" y="4997748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draw_shot_map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lineup_data</a:t>
            </a:r>
            <a:r>
              <a:rPr lang="en-US" altLang="ko-KR" sz="2400" b="1" dirty="0"/>
              <a:t>, side)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448CF-0425-0555-B377-43B873F5721D}"/>
              </a:ext>
            </a:extLst>
          </p:cNvPr>
          <p:cNvSpPr txBox="1"/>
          <p:nvPr/>
        </p:nvSpPr>
        <p:spPr>
          <a:xfrm>
            <a:off x="792427" y="5540534"/>
            <a:ext cx="54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슈팅 위치를 점으로 표현하고 골</a:t>
            </a:r>
            <a:r>
              <a:rPr lang="en-US" altLang="ko-KR" b="1" dirty="0"/>
              <a:t>, </a:t>
            </a:r>
            <a:r>
              <a:rPr lang="ko-KR" altLang="en-US" b="1" dirty="0" err="1"/>
              <a:t>유효슛</a:t>
            </a:r>
            <a:r>
              <a:rPr lang="ko-KR" altLang="en-US" b="1" dirty="0"/>
              <a:t> 구분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53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E67FE-7AD6-0E3B-0AFF-2CFB2B6C5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AB85F5-F5C0-8F6F-5A4C-51D64E77C3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B3B43E-8160-E71C-B18A-CA131801C2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5D9687-5A6C-8EE6-0844-FF82EA5DBDF5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B82EEF-232F-E523-AD92-37575857DEDB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51331-CDB5-488D-0F77-33CBF6B5D40E}"/>
              </a:ext>
            </a:extLst>
          </p:cNvPr>
          <p:cNvSpPr txBox="1"/>
          <p:nvPr/>
        </p:nvSpPr>
        <p:spPr>
          <a:xfrm>
            <a:off x="1249167" y="2107841"/>
            <a:ext cx="202721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table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F1DAF3-13F3-3BB9-2EB5-E284B05A1337}"/>
              </a:ext>
            </a:extLst>
          </p:cNvPr>
          <p:cNvGrpSpPr/>
          <p:nvPr/>
        </p:nvGrpSpPr>
        <p:grpSpPr>
          <a:xfrm>
            <a:off x="667865" y="1562857"/>
            <a:ext cx="3230368" cy="461665"/>
            <a:chOff x="667865" y="1562857"/>
            <a:chExt cx="3230368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992092-6D10-DD1A-EB4A-3F17BF09C032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8704DD-3107-EBD4-5354-572E847A5DC9}"/>
                </a:ext>
              </a:extLst>
            </p:cNvPr>
            <p:cNvSpPr txBox="1"/>
            <p:nvPr/>
          </p:nvSpPr>
          <p:spPr>
            <a:xfrm>
              <a:off x="857959" y="1562857"/>
              <a:ext cx="30402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한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C2F524-CC6B-1196-8844-6EC225693DBC}"/>
              </a:ext>
            </a:extLst>
          </p:cNvPr>
          <p:cNvSpPr txBox="1"/>
          <p:nvPr/>
        </p:nvSpPr>
        <p:spPr>
          <a:xfrm>
            <a:off x="5666509" y="2107841"/>
            <a:ext cx="202721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Shot map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B51360-FDC4-0C74-4C9A-49E2CDA9C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7" t="19510" r="30189" b="21038"/>
          <a:stretch/>
        </p:blipFill>
        <p:spPr>
          <a:xfrm>
            <a:off x="1436861" y="2691156"/>
            <a:ext cx="2883859" cy="3218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E93339-8764-2722-6054-1ED7DF746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03" y="2755435"/>
            <a:ext cx="4632158" cy="31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0FC8C-CA09-AA68-9566-4F3112B8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552558-F6DF-364B-1BFF-E3488E8111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E7E3D-5BBE-6D54-FDC5-CADE61538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F057C2-9916-35E1-8BCB-4CC38CC8F943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CC485D-67A7-0032-B042-11621E93D0FF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F8371-DDFE-021B-949C-DA893EF97495}"/>
              </a:ext>
            </a:extLst>
          </p:cNvPr>
          <p:cNvGrpSpPr/>
          <p:nvPr/>
        </p:nvGrpSpPr>
        <p:grpSpPr>
          <a:xfrm>
            <a:off x="667865" y="1562857"/>
            <a:ext cx="3230368" cy="461665"/>
            <a:chOff x="667865" y="1562857"/>
            <a:chExt cx="3230368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ED1BE3-5681-24EB-C409-9E81CB4B9533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66ACFE-78C0-8D16-AB28-5F0BF77C5E7A}"/>
                </a:ext>
              </a:extLst>
            </p:cNvPr>
            <p:cNvSpPr txBox="1"/>
            <p:nvPr/>
          </p:nvSpPr>
          <p:spPr>
            <a:xfrm>
              <a:off x="857959" y="1562857"/>
              <a:ext cx="30402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한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055977-80A8-5A29-D896-117590701222}"/>
              </a:ext>
            </a:extLst>
          </p:cNvPr>
          <p:cNvSpPr txBox="1"/>
          <p:nvPr/>
        </p:nvSpPr>
        <p:spPr>
          <a:xfrm>
            <a:off x="6610081" y="2302440"/>
            <a:ext cx="33042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4A657-FA1D-2E13-2D56-9F1E8C6A949D}"/>
              </a:ext>
            </a:extLst>
          </p:cNvPr>
          <p:cNvSpPr txBox="1"/>
          <p:nvPr/>
        </p:nvSpPr>
        <p:spPr>
          <a:xfrm>
            <a:off x="751603" y="2296614"/>
            <a:ext cx="32529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 network map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0A73C9-3903-1861-A4CC-B7179F43D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4" y="2939751"/>
            <a:ext cx="4515202" cy="27211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9C4CAD-C3CF-0C22-E005-146B63D7AC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224" b="24058"/>
          <a:stretch/>
        </p:blipFill>
        <p:spPr>
          <a:xfrm>
            <a:off x="4631139" y="3068333"/>
            <a:ext cx="7262127" cy="23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543</Words>
  <Application>Microsoft Office PowerPoint</Application>
  <PresentationFormat>와이드스크린</PresentationFormat>
  <Paragraphs>129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양인성</dc:creator>
  <cp:lastModifiedBy>규현 이</cp:lastModifiedBy>
  <cp:revision>382</cp:revision>
  <dcterms:created xsi:type="dcterms:W3CDTF">2024-09-12T23:48:07Z</dcterms:created>
  <dcterms:modified xsi:type="dcterms:W3CDTF">2024-12-09T00:57:17Z</dcterms:modified>
</cp:coreProperties>
</file>