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7" r:id="rId9"/>
    <p:sldId id="264" r:id="rId10"/>
    <p:sldId id="265" r:id="rId11"/>
    <p:sldId id="266" r:id="rId12"/>
    <p:sldId id="267" r:id="rId13"/>
    <p:sldId id="268" r:id="rId14"/>
    <p:sldId id="276" r:id="rId15"/>
    <p:sldId id="271" r:id="rId16"/>
    <p:sldId id="279" r:id="rId17"/>
    <p:sldId id="269" r:id="rId18"/>
    <p:sldId id="270" r:id="rId19"/>
    <p:sldId id="272" r:id="rId20"/>
    <p:sldId id="273" r:id="rId21"/>
    <p:sldId id="274" r:id="rId22"/>
    <p:sldId id="275" r:id="rId23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846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3"/>
          <p:cNvSpPr/>
          <p:nvPr/>
        </p:nvSpPr>
        <p:spPr>
          <a:xfrm>
            <a:off x="0" y="0"/>
            <a:ext cx="18287996" cy="1780877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Freeform 5"/>
          <p:cNvSpPr/>
          <p:nvPr/>
        </p:nvSpPr>
        <p:spPr>
          <a:xfrm>
            <a:off x="16706625" y="176120"/>
            <a:ext cx="1428634" cy="14286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" name="AutoShape 6"/>
          <p:cNvSpPr/>
          <p:nvPr/>
        </p:nvSpPr>
        <p:spPr>
          <a:xfrm>
            <a:off x="0" y="9542329"/>
            <a:ext cx="18288000" cy="1"/>
          </a:xfrm>
          <a:prstGeom prst="line">
            <a:avLst/>
          </a:prstGeom>
          <a:ln w="38100">
            <a:solidFill>
              <a:srgbClr val="214A8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7" name="TextBox 10"/>
          <p:cNvSpPr txBox="1"/>
          <p:nvPr/>
        </p:nvSpPr>
        <p:spPr>
          <a:xfrm>
            <a:off x="1028700" y="2381230"/>
            <a:ext cx="10096500" cy="2057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6800"/>
              </a:lnSpc>
              <a:defRPr sz="12000" b="1" spc="-636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defRPr>
            </a:lvl1pPr>
          </a:lstStyle>
          <a:p>
            <a:r>
              <a:t>Introduction to</a:t>
            </a:r>
          </a:p>
        </p:txBody>
      </p:sp>
      <p:sp>
        <p:nvSpPr>
          <p:cNvPr id="98" name="TextBox 11"/>
          <p:cNvSpPr txBox="1"/>
          <p:nvPr/>
        </p:nvSpPr>
        <p:spPr>
          <a:xfrm>
            <a:off x="1028700" y="6111652"/>
            <a:ext cx="12285892" cy="88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7200"/>
              </a:lnSpc>
              <a:defRPr sz="5100" b="1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t>PRIT</a:t>
            </a:r>
          </a:p>
        </p:txBody>
      </p:sp>
      <p:sp>
        <p:nvSpPr>
          <p:cNvPr id="99" name="TextBox 12"/>
          <p:cNvSpPr txBox="1"/>
          <p:nvPr/>
        </p:nvSpPr>
        <p:spPr>
          <a:xfrm>
            <a:off x="1028700" y="7500197"/>
            <a:ext cx="12285892" cy="1088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900"/>
              </a:lnSpc>
              <a:defRPr sz="6300">
                <a:solidFill>
                  <a:srgbClr val="496A9E"/>
                </a:solidFill>
                <a:latin typeface="Futura Display"/>
                <a:ea typeface="Futura Display"/>
                <a:cs typeface="Futura Display"/>
                <a:sym typeface="Futura Display"/>
              </a:defRPr>
            </a:lvl1pPr>
          </a:lstStyle>
          <a:p>
            <a:r>
              <a:t>CS-CLUB</a:t>
            </a:r>
          </a:p>
        </p:txBody>
      </p:sp>
      <p:sp>
        <p:nvSpPr>
          <p:cNvPr id="100" name="Freeform 13"/>
          <p:cNvSpPr/>
          <p:nvPr/>
        </p:nvSpPr>
        <p:spPr>
          <a:xfrm>
            <a:off x="136648" y="0"/>
            <a:ext cx="8422834" cy="17808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1" name="TextBox 10"/>
          <p:cNvSpPr txBox="1"/>
          <p:nvPr/>
        </p:nvSpPr>
        <p:spPr>
          <a:xfrm>
            <a:off x="1033615" y="3802486"/>
            <a:ext cx="10096501" cy="2057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6800"/>
              </a:lnSpc>
              <a:defRPr sz="12000" b="1" spc="-636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defRPr>
            </a:lvl1pPr>
          </a:lstStyle>
          <a:p>
            <a:r>
              <a:t>Git and GitHub</a:t>
            </a:r>
          </a:p>
        </p:txBody>
      </p:sp>
      <p:pic>
        <p:nvPicPr>
          <p:cNvPr id="2" name="logo.png" descr="logo.png">
            <a:extLst>
              <a:ext uri="{FF2B5EF4-FFF2-40B4-BE49-F238E27FC236}">
                <a16:creationId xmlns:a16="http://schemas.microsoft.com/office/drawing/2014/main" id="{36A93AE2-3C88-5D1E-87F4-B5260D29F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4462" y="8828012"/>
            <a:ext cx="1112959" cy="1428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AutoShape 7"/>
          <p:cNvSpPr/>
          <p:nvPr/>
        </p:nvSpPr>
        <p:spPr>
          <a:xfrm>
            <a:off x="0" y="9542329"/>
            <a:ext cx="18288000" cy="1"/>
          </a:xfrm>
          <a:prstGeom prst="line">
            <a:avLst/>
          </a:prstGeom>
          <a:ln w="38100">
            <a:solidFill>
              <a:srgbClr val="214A8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4" name="Text 0"/>
          <p:cNvSpPr txBox="1"/>
          <p:nvPr/>
        </p:nvSpPr>
        <p:spPr>
          <a:xfrm>
            <a:off x="762000" y="2176226"/>
            <a:ext cx="4160875" cy="681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5500"/>
              </a:lnSpc>
              <a:defRPr sz="4200" b="1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defRPr>
            </a:lvl1pPr>
          </a:lstStyle>
          <a:p>
            <a:r>
              <a:t>What is GitHub?</a:t>
            </a:r>
          </a:p>
        </p:txBody>
      </p:sp>
      <p:sp>
        <p:nvSpPr>
          <p:cNvPr id="225" name="Text 1"/>
          <p:cNvSpPr txBox="1"/>
          <p:nvPr/>
        </p:nvSpPr>
        <p:spPr>
          <a:xfrm>
            <a:off x="933633" y="3229510"/>
            <a:ext cx="7556421" cy="1065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lnSpc>
                <a:spcPts val="2800"/>
              </a:lnSpc>
              <a:defRPr sz="2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GitHub is a leading cloud-based platform for hosting Git repositories and enabling collaborative software development.</a:t>
            </a:r>
          </a:p>
        </p:txBody>
      </p:sp>
      <p:sp>
        <p:nvSpPr>
          <p:cNvPr id="226" name="Text 3"/>
          <p:cNvSpPr txBox="1"/>
          <p:nvPr/>
        </p:nvSpPr>
        <p:spPr>
          <a:xfrm>
            <a:off x="1026445" y="5880153"/>
            <a:ext cx="2475112" cy="36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700"/>
              </a:lnSpc>
              <a:defRPr sz="32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t>Code Hosting</a:t>
            </a:r>
          </a:p>
        </p:txBody>
      </p:sp>
      <p:sp>
        <p:nvSpPr>
          <p:cNvPr id="227" name="Text 4"/>
          <p:cNvSpPr txBox="1"/>
          <p:nvPr/>
        </p:nvSpPr>
        <p:spPr>
          <a:xfrm>
            <a:off x="1026445" y="6370572"/>
            <a:ext cx="3195997" cy="71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lnSpc>
                <a:spcPts val="2800"/>
              </a:lnSpc>
              <a:defRPr sz="2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Store and manage Git repositories.</a:t>
            </a:r>
          </a:p>
        </p:txBody>
      </p:sp>
      <p:sp>
        <p:nvSpPr>
          <p:cNvPr id="228" name="Text 5"/>
          <p:cNvSpPr txBox="1"/>
          <p:nvPr/>
        </p:nvSpPr>
        <p:spPr>
          <a:xfrm>
            <a:off x="1026445" y="7232464"/>
            <a:ext cx="3654823" cy="354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2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Accessible from anywhere.</a:t>
            </a:r>
          </a:p>
        </p:txBody>
      </p:sp>
      <p:sp>
        <p:nvSpPr>
          <p:cNvPr id="229" name="Text 7"/>
          <p:cNvSpPr txBox="1"/>
          <p:nvPr/>
        </p:nvSpPr>
        <p:spPr>
          <a:xfrm>
            <a:off x="7009650" y="5880153"/>
            <a:ext cx="3461941" cy="36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700"/>
              </a:lnSpc>
              <a:defRPr sz="32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rPr dirty="0"/>
              <a:t>Collaboration Tools</a:t>
            </a:r>
          </a:p>
        </p:txBody>
      </p:sp>
      <p:sp>
        <p:nvSpPr>
          <p:cNvPr id="230" name="Text 8"/>
          <p:cNvSpPr txBox="1"/>
          <p:nvPr/>
        </p:nvSpPr>
        <p:spPr>
          <a:xfrm>
            <a:off x="7009650" y="6370571"/>
            <a:ext cx="3195996" cy="710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lnSpc>
                <a:spcPts val="2800"/>
              </a:lnSpc>
              <a:defRPr sz="2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Pull requests, issues, code review.</a:t>
            </a:r>
          </a:p>
        </p:txBody>
      </p:sp>
      <p:sp>
        <p:nvSpPr>
          <p:cNvPr id="231" name="Text 11"/>
          <p:cNvSpPr txBox="1"/>
          <p:nvPr/>
        </p:nvSpPr>
        <p:spPr>
          <a:xfrm>
            <a:off x="13258800" y="5880153"/>
            <a:ext cx="2067719" cy="3677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700"/>
              </a:lnSpc>
              <a:defRPr sz="32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t>Community</a:t>
            </a:r>
          </a:p>
        </p:txBody>
      </p:sp>
      <p:sp>
        <p:nvSpPr>
          <p:cNvPr id="232" name="Text 12"/>
          <p:cNvSpPr txBox="1"/>
          <p:nvPr/>
        </p:nvSpPr>
        <p:spPr>
          <a:xfrm>
            <a:off x="13258800" y="6370570"/>
            <a:ext cx="4073178" cy="354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2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Largest developer community.</a:t>
            </a:r>
          </a:p>
        </p:txBody>
      </p:sp>
      <p:sp>
        <p:nvSpPr>
          <p:cNvPr id="233" name="Freeform 3"/>
          <p:cNvSpPr/>
          <p:nvPr/>
        </p:nvSpPr>
        <p:spPr>
          <a:xfrm>
            <a:off x="0" y="0"/>
            <a:ext cx="18287996" cy="1780877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4" name="Freeform 6"/>
          <p:cNvSpPr/>
          <p:nvPr/>
        </p:nvSpPr>
        <p:spPr>
          <a:xfrm>
            <a:off x="16706625" y="176120"/>
            <a:ext cx="1428634" cy="14286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5" name="Freeform 5"/>
          <p:cNvSpPr/>
          <p:nvPr/>
        </p:nvSpPr>
        <p:spPr>
          <a:xfrm>
            <a:off x="136649" y="0"/>
            <a:ext cx="8005056" cy="17808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36" name="logo.png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4462" y="8828012"/>
            <a:ext cx="1112959" cy="1428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AutoShape 7"/>
          <p:cNvSpPr/>
          <p:nvPr/>
        </p:nvSpPr>
        <p:spPr>
          <a:xfrm>
            <a:off x="0" y="9542329"/>
            <a:ext cx="18288001" cy="1"/>
          </a:xfrm>
          <a:prstGeom prst="line">
            <a:avLst/>
          </a:prstGeom>
          <a:ln w="38100">
            <a:solidFill>
              <a:srgbClr val="214A8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9" name="Text 0"/>
          <p:cNvSpPr txBox="1"/>
          <p:nvPr/>
        </p:nvSpPr>
        <p:spPr>
          <a:xfrm>
            <a:off x="533400" y="2387026"/>
            <a:ext cx="7302414" cy="681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200" b="1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defRPr>
            </a:lvl1pPr>
          </a:lstStyle>
          <a:p>
            <a:r>
              <a:t>Cloning a GitHub Repository</a:t>
            </a:r>
          </a:p>
        </p:txBody>
      </p:sp>
      <p:pic>
        <p:nvPicPr>
          <p:cNvPr id="24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435968"/>
            <a:ext cx="1134071" cy="1360885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Text 1"/>
          <p:cNvSpPr txBox="1"/>
          <p:nvPr/>
        </p:nvSpPr>
        <p:spPr>
          <a:xfrm>
            <a:off x="2007631" y="3662781"/>
            <a:ext cx="4256089" cy="369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600"/>
              </a:lnSpc>
              <a:defRPr sz="36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t>Find Repository URL</a:t>
            </a:r>
          </a:p>
        </p:txBody>
      </p:sp>
      <p:sp>
        <p:nvSpPr>
          <p:cNvPr id="242" name="Text 2"/>
          <p:cNvSpPr txBox="1"/>
          <p:nvPr/>
        </p:nvSpPr>
        <p:spPr>
          <a:xfrm>
            <a:off x="2007631" y="4153199"/>
            <a:ext cx="6613874" cy="36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Locate the HTTPS or SSH link on GitHub.</a:t>
            </a:r>
          </a:p>
        </p:txBody>
      </p:sp>
      <p:pic>
        <p:nvPicPr>
          <p:cNvPr id="243" name="Image 1" descr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4" y="5184349"/>
            <a:ext cx="1134071" cy="1360885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Text 3"/>
          <p:cNvSpPr txBox="1"/>
          <p:nvPr/>
        </p:nvSpPr>
        <p:spPr>
          <a:xfrm>
            <a:off x="2015006" y="5411163"/>
            <a:ext cx="4924425" cy="376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700"/>
              </a:lnSpc>
              <a:defRPr sz="36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pPr>
            <a:r>
              <a:rPr dirty="0"/>
              <a:t>Run</a:t>
            </a:r>
            <a:r>
              <a:rPr sz="2200" dirty="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dirty="0">
                <a:solidFill>
                  <a:srgbClr val="3C3939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git clone</a:t>
            </a:r>
            <a:r>
              <a:rPr lang="en-US" dirty="0">
                <a:solidFill>
                  <a:srgbClr val="3C3939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&lt;URL&gt;</a:t>
            </a:r>
            <a:endParaRPr dirty="0">
              <a:solidFill>
                <a:srgbClr val="3C3939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Text 4"/>
          <p:cNvSpPr txBox="1"/>
          <p:nvPr/>
        </p:nvSpPr>
        <p:spPr>
          <a:xfrm>
            <a:off x="2015005" y="5909202"/>
            <a:ext cx="5586141" cy="36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Execute command in your terminal.</a:t>
            </a:r>
          </a:p>
        </p:txBody>
      </p:sp>
      <p:pic>
        <p:nvPicPr>
          <p:cNvPr id="246" name="Image 2" descr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74" y="6932055"/>
            <a:ext cx="1134071" cy="1360885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Text 5"/>
          <p:cNvSpPr txBox="1"/>
          <p:nvPr/>
        </p:nvSpPr>
        <p:spPr>
          <a:xfrm>
            <a:off x="2015006" y="7158869"/>
            <a:ext cx="4053607" cy="369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600"/>
              </a:lnSpc>
              <a:defRPr sz="36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t>Local Copy Created</a:t>
            </a:r>
          </a:p>
        </p:txBody>
      </p:sp>
      <p:sp>
        <p:nvSpPr>
          <p:cNvPr id="248" name="Text 6"/>
          <p:cNvSpPr txBox="1"/>
          <p:nvPr/>
        </p:nvSpPr>
        <p:spPr>
          <a:xfrm>
            <a:off x="2015005" y="7649287"/>
            <a:ext cx="5290097" cy="36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Repository now on your machine.</a:t>
            </a:r>
          </a:p>
        </p:txBody>
      </p:sp>
      <p:sp>
        <p:nvSpPr>
          <p:cNvPr id="249" name="Freeform 3"/>
          <p:cNvSpPr/>
          <p:nvPr/>
        </p:nvSpPr>
        <p:spPr>
          <a:xfrm>
            <a:off x="0" y="0"/>
            <a:ext cx="18287996" cy="1780877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0" name="Freeform 6"/>
          <p:cNvSpPr/>
          <p:nvPr/>
        </p:nvSpPr>
        <p:spPr>
          <a:xfrm>
            <a:off x="16706625" y="176120"/>
            <a:ext cx="1428634" cy="142863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1" name="Freeform 5"/>
          <p:cNvSpPr/>
          <p:nvPr/>
        </p:nvSpPr>
        <p:spPr>
          <a:xfrm>
            <a:off x="136649" y="0"/>
            <a:ext cx="8005056" cy="178087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52" name="logo.png" descr="log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64462" y="8828012"/>
            <a:ext cx="1112959" cy="1428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AutoShape 7"/>
          <p:cNvSpPr/>
          <p:nvPr/>
        </p:nvSpPr>
        <p:spPr>
          <a:xfrm>
            <a:off x="0" y="9542329"/>
            <a:ext cx="18288001" cy="1"/>
          </a:xfrm>
          <a:prstGeom prst="line">
            <a:avLst/>
          </a:prstGeom>
          <a:ln w="38100">
            <a:solidFill>
              <a:srgbClr val="214A8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5" name="Text 0"/>
          <p:cNvSpPr txBox="1"/>
          <p:nvPr/>
        </p:nvSpPr>
        <p:spPr>
          <a:xfrm>
            <a:off x="618619" y="2347235"/>
            <a:ext cx="8754131" cy="681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500"/>
              </a:lnSpc>
              <a:defRPr sz="4200" b="1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defRPr>
            </a:lvl1pPr>
          </a:lstStyle>
          <a:p>
            <a:r>
              <a:rPr dirty="0"/>
              <a:t>Pushing Your Code to GitHub</a:t>
            </a:r>
          </a:p>
        </p:txBody>
      </p:sp>
      <p:sp>
        <p:nvSpPr>
          <p:cNvPr id="256" name="Shape 1"/>
          <p:cNvSpPr/>
          <p:nvPr/>
        </p:nvSpPr>
        <p:spPr>
          <a:xfrm>
            <a:off x="794712" y="3603764"/>
            <a:ext cx="510302" cy="510303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57" name="Image 1" descr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81" y="3646270"/>
            <a:ext cx="340163" cy="425292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Text 2"/>
          <p:cNvSpPr txBox="1"/>
          <p:nvPr/>
        </p:nvSpPr>
        <p:spPr>
          <a:xfrm>
            <a:off x="1531827" y="3681631"/>
            <a:ext cx="3164658" cy="369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600"/>
              </a:lnSpc>
              <a:defRPr sz="36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rPr dirty="0"/>
              <a:t>Stage Changes</a:t>
            </a:r>
          </a:p>
        </p:txBody>
      </p:sp>
      <p:sp>
        <p:nvSpPr>
          <p:cNvPr id="259" name="Text 3"/>
          <p:cNvSpPr txBox="1"/>
          <p:nvPr/>
        </p:nvSpPr>
        <p:spPr>
          <a:xfrm>
            <a:off x="1531827" y="4172049"/>
            <a:ext cx="3589364" cy="36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Select files for commit.</a:t>
            </a:r>
          </a:p>
        </p:txBody>
      </p:sp>
      <p:sp>
        <p:nvSpPr>
          <p:cNvPr id="260" name="Shape 4"/>
          <p:cNvSpPr/>
          <p:nvPr/>
        </p:nvSpPr>
        <p:spPr>
          <a:xfrm>
            <a:off x="794712" y="5433459"/>
            <a:ext cx="510302" cy="510303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61" name="Image 2" descr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83" y="5475964"/>
            <a:ext cx="340163" cy="425292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Text 5"/>
          <p:cNvSpPr txBox="1"/>
          <p:nvPr/>
        </p:nvSpPr>
        <p:spPr>
          <a:xfrm>
            <a:off x="1531827" y="5511326"/>
            <a:ext cx="2807470" cy="369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600"/>
              </a:lnSpc>
              <a:defRPr sz="36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t>Commit Code</a:t>
            </a:r>
          </a:p>
        </p:txBody>
      </p:sp>
      <p:sp>
        <p:nvSpPr>
          <p:cNvPr id="263" name="Text 6"/>
          <p:cNvSpPr txBox="1"/>
          <p:nvPr/>
        </p:nvSpPr>
        <p:spPr>
          <a:xfrm>
            <a:off x="1531827" y="6001744"/>
            <a:ext cx="5097574" cy="72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Save changes locally with a message.</a:t>
            </a:r>
          </a:p>
        </p:txBody>
      </p:sp>
      <p:sp>
        <p:nvSpPr>
          <p:cNvPr id="264" name="Shape 7"/>
          <p:cNvSpPr/>
          <p:nvPr/>
        </p:nvSpPr>
        <p:spPr>
          <a:xfrm>
            <a:off x="794712" y="7776502"/>
            <a:ext cx="510302" cy="510303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65" name="Image 3" descr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81" y="7819007"/>
            <a:ext cx="340163" cy="425292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Text 8"/>
          <p:cNvSpPr txBox="1"/>
          <p:nvPr/>
        </p:nvSpPr>
        <p:spPr>
          <a:xfrm>
            <a:off x="1531827" y="7854368"/>
            <a:ext cx="3291013" cy="369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600"/>
              </a:lnSpc>
              <a:defRPr sz="36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t>Push to Remote</a:t>
            </a:r>
          </a:p>
        </p:txBody>
      </p:sp>
      <p:sp>
        <p:nvSpPr>
          <p:cNvPr id="267" name="Text 9"/>
          <p:cNvSpPr txBox="1"/>
          <p:nvPr/>
        </p:nvSpPr>
        <p:spPr>
          <a:xfrm>
            <a:off x="1531828" y="8344786"/>
            <a:ext cx="5448102" cy="36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Upload committed code to GitHub.</a:t>
            </a:r>
          </a:p>
        </p:txBody>
      </p:sp>
      <p:sp>
        <p:nvSpPr>
          <p:cNvPr id="268" name="Freeform 3"/>
          <p:cNvSpPr/>
          <p:nvPr/>
        </p:nvSpPr>
        <p:spPr>
          <a:xfrm>
            <a:off x="0" y="0"/>
            <a:ext cx="18287996" cy="1780877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9" name="Freeform 6"/>
          <p:cNvSpPr/>
          <p:nvPr/>
        </p:nvSpPr>
        <p:spPr>
          <a:xfrm>
            <a:off x="16706625" y="176120"/>
            <a:ext cx="1428634" cy="142863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0" name="Freeform 5"/>
          <p:cNvSpPr/>
          <p:nvPr/>
        </p:nvSpPr>
        <p:spPr>
          <a:xfrm>
            <a:off x="136649" y="0"/>
            <a:ext cx="8005056" cy="178087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71" name="logo.png" descr="log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64462" y="8828012"/>
            <a:ext cx="1112959" cy="1428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AutoShape 7"/>
          <p:cNvSpPr/>
          <p:nvPr/>
        </p:nvSpPr>
        <p:spPr>
          <a:xfrm>
            <a:off x="0" y="9542329"/>
            <a:ext cx="18288001" cy="1"/>
          </a:xfrm>
          <a:prstGeom prst="line">
            <a:avLst/>
          </a:prstGeom>
          <a:ln w="38100">
            <a:solidFill>
              <a:srgbClr val="214A8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4" name="Text 0"/>
          <p:cNvSpPr txBox="1"/>
          <p:nvPr/>
        </p:nvSpPr>
        <p:spPr>
          <a:xfrm>
            <a:off x="6982062" y="2181603"/>
            <a:ext cx="5189130" cy="681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200" b="1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defRPr>
            </a:lvl1pPr>
          </a:lstStyle>
          <a:p>
            <a:r>
              <a:rPr dirty="0"/>
              <a:t>Branching Workflow</a:t>
            </a:r>
          </a:p>
        </p:txBody>
      </p:sp>
      <p:sp>
        <p:nvSpPr>
          <p:cNvPr id="275" name="Text 1"/>
          <p:cNvSpPr txBox="1"/>
          <p:nvPr/>
        </p:nvSpPr>
        <p:spPr>
          <a:xfrm>
            <a:off x="3806666" y="4344589"/>
            <a:ext cx="2579316" cy="369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600"/>
              </a:lnSpc>
              <a:defRPr sz="36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rPr dirty="0"/>
              <a:t>Main Branch</a:t>
            </a:r>
          </a:p>
        </p:txBody>
      </p:sp>
      <p:sp>
        <p:nvSpPr>
          <p:cNvPr id="276" name="Text 2"/>
          <p:cNvSpPr txBox="1"/>
          <p:nvPr/>
        </p:nvSpPr>
        <p:spPr>
          <a:xfrm>
            <a:off x="4377685" y="4911511"/>
            <a:ext cx="2088481" cy="36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lnSpc>
                <a:spcPts val="28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Stable, code.</a:t>
            </a:r>
          </a:p>
        </p:txBody>
      </p:sp>
      <p:pic>
        <p:nvPicPr>
          <p:cNvPr id="277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062" y="3715106"/>
            <a:ext cx="4564976" cy="4564976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Text 3"/>
          <p:cNvSpPr txBox="1"/>
          <p:nvPr/>
        </p:nvSpPr>
        <p:spPr>
          <a:xfrm>
            <a:off x="8176141" y="4478178"/>
            <a:ext cx="196342" cy="502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200"/>
              </a:lnSpc>
              <a:defRPr sz="26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1</a:t>
            </a:r>
          </a:p>
        </p:txBody>
      </p:sp>
      <p:sp>
        <p:nvSpPr>
          <p:cNvPr id="279" name="Text 4"/>
          <p:cNvSpPr txBox="1"/>
          <p:nvPr/>
        </p:nvSpPr>
        <p:spPr>
          <a:xfrm>
            <a:off x="11887200" y="4344589"/>
            <a:ext cx="4663282" cy="369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600"/>
              </a:lnSpc>
              <a:defRPr sz="36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t>Create Feature Branch</a:t>
            </a:r>
          </a:p>
        </p:txBody>
      </p:sp>
      <p:sp>
        <p:nvSpPr>
          <p:cNvPr id="280" name="Text 5"/>
          <p:cNvSpPr txBox="1"/>
          <p:nvPr/>
        </p:nvSpPr>
        <p:spPr>
          <a:xfrm>
            <a:off x="12383978" y="4794379"/>
            <a:ext cx="4142731" cy="36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lnSpc>
                <a:spcPts val="28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Start new work from main.</a:t>
            </a:r>
          </a:p>
        </p:txBody>
      </p:sp>
      <p:pic>
        <p:nvPicPr>
          <p:cNvPr id="281" name="Image 1" descr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062" y="3715106"/>
            <a:ext cx="4564976" cy="4564976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Text 6"/>
          <p:cNvSpPr txBox="1"/>
          <p:nvPr/>
        </p:nvSpPr>
        <p:spPr>
          <a:xfrm>
            <a:off x="10402013" y="4866678"/>
            <a:ext cx="196343" cy="502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200"/>
              </a:lnSpc>
              <a:defRPr sz="26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2</a:t>
            </a:r>
          </a:p>
        </p:txBody>
      </p:sp>
      <p:sp>
        <p:nvSpPr>
          <p:cNvPr id="283" name="Text 7"/>
          <p:cNvSpPr txBox="1"/>
          <p:nvPr/>
        </p:nvSpPr>
        <p:spPr>
          <a:xfrm>
            <a:off x="11887199" y="6797158"/>
            <a:ext cx="3823892" cy="369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600"/>
              </a:lnSpc>
              <a:defRPr sz="36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t>Develop &amp; Commit</a:t>
            </a:r>
          </a:p>
        </p:txBody>
      </p:sp>
      <p:sp>
        <p:nvSpPr>
          <p:cNvPr id="284" name="Text 8"/>
          <p:cNvSpPr txBox="1"/>
          <p:nvPr/>
        </p:nvSpPr>
        <p:spPr>
          <a:xfrm>
            <a:off x="11893053" y="7262632"/>
            <a:ext cx="5310586" cy="36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lnSpc>
                <a:spcPts val="28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Make changes on feature branch.</a:t>
            </a:r>
          </a:p>
        </p:txBody>
      </p:sp>
      <p:pic>
        <p:nvPicPr>
          <p:cNvPr id="285" name="Image 2" descr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062" y="3715106"/>
            <a:ext cx="4564976" cy="4564976"/>
          </a:xfrm>
          <a:prstGeom prst="rect">
            <a:avLst/>
          </a:prstGeom>
          <a:ln w="12700">
            <a:miter lim="400000"/>
          </a:ln>
        </p:spPr>
      </p:pic>
      <p:sp>
        <p:nvSpPr>
          <p:cNvPr id="286" name="Text 9"/>
          <p:cNvSpPr txBox="1"/>
          <p:nvPr/>
        </p:nvSpPr>
        <p:spPr>
          <a:xfrm>
            <a:off x="10013512" y="7092553"/>
            <a:ext cx="196343" cy="50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200"/>
              </a:lnSpc>
              <a:defRPr sz="26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3</a:t>
            </a:r>
          </a:p>
        </p:txBody>
      </p:sp>
      <p:sp>
        <p:nvSpPr>
          <p:cNvPr id="287" name="Text 10"/>
          <p:cNvSpPr txBox="1"/>
          <p:nvPr/>
        </p:nvSpPr>
        <p:spPr>
          <a:xfrm>
            <a:off x="2663090" y="6997562"/>
            <a:ext cx="4078388" cy="369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600"/>
              </a:lnSpc>
              <a:defRPr sz="36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t>Merge Back to Main</a:t>
            </a:r>
          </a:p>
        </p:txBody>
      </p:sp>
      <p:sp>
        <p:nvSpPr>
          <p:cNvPr id="288" name="Text 11"/>
          <p:cNvSpPr txBox="1"/>
          <p:nvPr/>
        </p:nvSpPr>
        <p:spPr>
          <a:xfrm>
            <a:off x="2987198" y="7564488"/>
            <a:ext cx="4460479" cy="36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lnSpc>
                <a:spcPts val="28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Integrate completed feature.</a:t>
            </a:r>
          </a:p>
        </p:txBody>
      </p:sp>
      <p:pic>
        <p:nvPicPr>
          <p:cNvPr id="289" name="Image 3" descr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062" y="3715106"/>
            <a:ext cx="4564976" cy="4564976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ext 12"/>
          <p:cNvSpPr txBox="1"/>
          <p:nvPr/>
        </p:nvSpPr>
        <p:spPr>
          <a:xfrm>
            <a:off x="7787640" y="6704052"/>
            <a:ext cx="196342" cy="502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4200"/>
              </a:lnSpc>
              <a:defRPr sz="2600">
                <a:solidFill>
                  <a:srgbClr val="3C3939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t>4</a:t>
            </a:r>
          </a:p>
        </p:txBody>
      </p:sp>
      <p:sp>
        <p:nvSpPr>
          <p:cNvPr id="291" name="Freeform 3"/>
          <p:cNvSpPr/>
          <p:nvPr/>
        </p:nvSpPr>
        <p:spPr>
          <a:xfrm>
            <a:off x="0" y="0"/>
            <a:ext cx="18287996" cy="1780877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2" name="Freeform 6"/>
          <p:cNvSpPr/>
          <p:nvPr/>
        </p:nvSpPr>
        <p:spPr>
          <a:xfrm>
            <a:off x="16706625" y="176120"/>
            <a:ext cx="1428634" cy="1428636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3" name="Freeform 5"/>
          <p:cNvSpPr/>
          <p:nvPr/>
        </p:nvSpPr>
        <p:spPr>
          <a:xfrm>
            <a:off x="136649" y="0"/>
            <a:ext cx="8005056" cy="1780877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94" name="logo.png" descr="log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64462" y="8828012"/>
            <a:ext cx="1112959" cy="1428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CD117-32EE-137E-4AD9-C363220A1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AutoShape 7">
            <a:extLst>
              <a:ext uri="{FF2B5EF4-FFF2-40B4-BE49-F238E27FC236}">
                <a16:creationId xmlns:a16="http://schemas.microsoft.com/office/drawing/2014/main" id="{08736453-AC85-B4BD-8B57-2014BBEA732C}"/>
              </a:ext>
            </a:extLst>
          </p:cNvPr>
          <p:cNvSpPr/>
          <p:nvPr/>
        </p:nvSpPr>
        <p:spPr>
          <a:xfrm>
            <a:off x="0" y="9542329"/>
            <a:ext cx="18288001" cy="1"/>
          </a:xfrm>
          <a:prstGeom prst="line">
            <a:avLst/>
          </a:prstGeom>
          <a:ln w="38100">
            <a:solidFill>
              <a:srgbClr val="214A8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7" name="Freeform 3">
            <a:extLst>
              <a:ext uri="{FF2B5EF4-FFF2-40B4-BE49-F238E27FC236}">
                <a16:creationId xmlns:a16="http://schemas.microsoft.com/office/drawing/2014/main" id="{90E9AEF6-E6C1-432A-BE18-05A369259370}"/>
              </a:ext>
            </a:extLst>
          </p:cNvPr>
          <p:cNvSpPr/>
          <p:nvPr/>
        </p:nvSpPr>
        <p:spPr>
          <a:xfrm>
            <a:off x="0" y="0"/>
            <a:ext cx="18287996" cy="1780877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8" name="Freeform 6">
            <a:extLst>
              <a:ext uri="{FF2B5EF4-FFF2-40B4-BE49-F238E27FC236}">
                <a16:creationId xmlns:a16="http://schemas.microsoft.com/office/drawing/2014/main" id="{2C54EC50-C9EE-4A5F-7D88-828E32E8AC3D}"/>
              </a:ext>
            </a:extLst>
          </p:cNvPr>
          <p:cNvSpPr/>
          <p:nvPr/>
        </p:nvSpPr>
        <p:spPr>
          <a:xfrm>
            <a:off x="16706625" y="176120"/>
            <a:ext cx="1428634" cy="14286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9" name="Freeform 5">
            <a:extLst>
              <a:ext uri="{FF2B5EF4-FFF2-40B4-BE49-F238E27FC236}">
                <a16:creationId xmlns:a16="http://schemas.microsoft.com/office/drawing/2014/main" id="{5655BFC3-2EBB-56FC-895B-3BA0D22645C4}"/>
              </a:ext>
            </a:extLst>
          </p:cNvPr>
          <p:cNvSpPr/>
          <p:nvPr/>
        </p:nvSpPr>
        <p:spPr>
          <a:xfrm>
            <a:off x="136649" y="0"/>
            <a:ext cx="8005056" cy="178087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30" name="logo.png" descr="logo.png">
            <a:extLst>
              <a:ext uri="{FF2B5EF4-FFF2-40B4-BE49-F238E27FC236}">
                <a16:creationId xmlns:a16="http://schemas.microsoft.com/office/drawing/2014/main" id="{C9298DB1-4B90-6C1A-B9CC-D19875E83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64462" y="8828012"/>
            <a:ext cx="1112959" cy="142863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B9F498-8D96-FFD0-F684-3748AE6463E0}"/>
              </a:ext>
            </a:extLst>
          </p:cNvPr>
          <p:cNvSpPr txBox="1"/>
          <p:nvPr/>
        </p:nvSpPr>
        <p:spPr>
          <a:xfrm>
            <a:off x="403614" y="2093128"/>
            <a:ext cx="9158748" cy="80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5500"/>
              </a:lnSpc>
            </a:pPr>
            <a:r>
              <a:rPr lang="en-US" sz="5400" b="1" dirty="0">
                <a:solidFill>
                  <a:srgbClr val="214A8C"/>
                </a:solidFill>
                <a:latin typeface="Open Sauce Bold"/>
                <a:sym typeface="Open Sauce Bold"/>
              </a:rPr>
              <a:t>What is a Pull Request?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C7134-0E60-F71B-C513-F90F63DE1EE4}"/>
              </a:ext>
            </a:extLst>
          </p:cNvPr>
          <p:cNvSpPr txBox="1"/>
          <p:nvPr/>
        </p:nvSpPr>
        <p:spPr>
          <a:xfrm>
            <a:off x="647700" y="3302918"/>
            <a:ext cx="155067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Cooper Hewitt"/>
              </a:rPr>
              <a:t>A Pull Request (PR) is a request to merge changes from one branch into another in a remote Git repository.</a:t>
            </a:r>
            <a:endParaRPr lang="en-IN" sz="3600" dirty="0">
              <a:solidFill>
                <a:srgbClr val="3C3939"/>
              </a:solidFill>
              <a:latin typeface="Roboto"/>
              <a:ea typeface="Roboto"/>
              <a:cs typeface="Roboto"/>
              <a:sym typeface="Cooper Hewit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2EFEF-DAE6-4A1D-3F6E-770F29ED4323}"/>
              </a:ext>
            </a:extLst>
          </p:cNvPr>
          <p:cNvSpPr txBox="1"/>
          <p:nvPr/>
        </p:nvSpPr>
        <p:spPr>
          <a:xfrm>
            <a:off x="647700" y="5564922"/>
            <a:ext cx="1392367" cy="4257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>
              <a:lnSpc>
                <a:spcPts val="2600"/>
              </a:lnSpc>
            </a:pPr>
            <a:r>
              <a:rPr lang="en-IN" sz="3600" dirty="0">
                <a:solidFill>
                  <a:srgbClr val="496A9E"/>
                </a:solidFill>
                <a:latin typeface="Cooper Hewitt"/>
                <a:sym typeface="Cooper Hewitt"/>
              </a:rPr>
              <a:t>Why?</a:t>
            </a:r>
            <a:endParaRPr lang="en-IN" sz="3600" dirty="0">
              <a:solidFill>
                <a:srgbClr val="496A9E"/>
              </a:solidFill>
              <a:latin typeface="Cooper Hewitt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37D326D-C145-CA5D-048C-3AC874877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6448910"/>
            <a:ext cx="1186895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Facilitate code review before merging.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Enable collaboration in teams and open-source projects.</a:t>
            </a:r>
          </a:p>
          <a:p>
            <a:pPr lvl="0" eaLnBrk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Maintain code quality and avoid conflicts.</a:t>
            </a:r>
          </a:p>
        </p:txBody>
      </p:sp>
    </p:spTree>
    <p:extLst>
      <p:ext uri="{BB962C8B-B14F-4D97-AF65-F5344CB8AC3E}">
        <p14:creationId xmlns:p14="http://schemas.microsoft.com/office/powerpoint/2010/main" val="308800095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AutoShape 7"/>
          <p:cNvSpPr/>
          <p:nvPr/>
        </p:nvSpPr>
        <p:spPr>
          <a:xfrm>
            <a:off x="0" y="9542329"/>
            <a:ext cx="18288000" cy="1"/>
          </a:xfrm>
          <a:prstGeom prst="line">
            <a:avLst/>
          </a:prstGeom>
          <a:ln w="38100">
            <a:solidFill>
              <a:srgbClr val="214A8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5" name="Freeform 3"/>
          <p:cNvSpPr/>
          <p:nvPr/>
        </p:nvSpPr>
        <p:spPr>
          <a:xfrm>
            <a:off x="0" y="0"/>
            <a:ext cx="18287996" cy="1780877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6" name="Freeform 6"/>
          <p:cNvSpPr/>
          <p:nvPr/>
        </p:nvSpPr>
        <p:spPr>
          <a:xfrm>
            <a:off x="16706625" y="176120"/>
            <a:ext cx="1428634" cy="14286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7" name="Freeform 5"/>
          <p:cNvSpPr/>
          <p:nvPr/>
        </p:nvSpPr>
        <p:spPr>
          <a:xfrm>
            <a:off x="136649" y="0"/>
            <a:ext cx="8005056" cy="17808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38" name="logo.png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4462" y="8828012"/>
            <a:ext cx="1112959" cy="142863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5212B37B-8D05-08B2-4DF6-033EFA00ECAC}"/>
              </a:ext>
            </a:extLst>
          </p:cNvPr>
          <p:cNvSpPr txBox="1"/>
          <p:nvPr/>
        </p:nvSpPr>
        <p:spPr>
          <a:xfrm>
            <a:off x="363258" y="2159589"/>
            <a:ext cx="1864293" cy="67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5500"/>
              </a:lnSpc>
              <a:defRPr sz="4200" b="1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defRPr>
            </a:lvl1pPr>
          </a:lstStyle>
          <a:p>
            <a:r>
              <a:rPr lang="en-US" dirty="0"/>
              <a:t>Merging</a:t>
            </a:r>
            <a:endParaRPr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1A837771-AEB4-B10C-4EA9-485410DB2F5D}"/>
              </a:ext>
            </a:extLst>
          </p:cNvPr>
          <p:cNvSpPr txBox="1"/>
          <p:nvPr/>
        </p:nvSpPr>
        <p:spPr>
          <a:xfrm>
            <a:off x="1617839" y="3341171"/>
            <a:ext cx="3568285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600"/>
              </a:lnSpc>
              <a:defRPr sz="32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rPr lang="en-IN" dirty="0"/>
              <a:t>What is Merging?</a:t>
            </a:r>
            <a:endParaRPr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2E4CD7E-96FD-503B-23FA-715E31D59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839" y="3813258"/>
            <a:ext cx="1371360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defTabSz="457200" eaLnBrk="0"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Merging is combining changes from different branches into one.</a:t>
            </a:r>
          </a:p>
          <a:p>
            <a:pPr marL="457200" lvl="0" indent="-457200" defTabSz="457200" eaLnBrk="0"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Helps bring features or fixes developed in separate branches back into main branch.</a:t>
            </a: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215CA84F-033B-3AE6-F50B-C6783074F0A8}"/>
              </a:ext>
            </a:extLst>
          </p:cNvPr>
          <p:cNvSpPr txBox="1"/>
          <p:nvPr/>
        </p:nvSpPr>
        <p:spPr>
          <a:xfrm>
            <a:off x="1724519" y="6012349"/>
            <a:ext cx="4595810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600"/>
              </a:lnSpc>
              <a:defRPr sz="32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rPr lang="en-IN" b="1" dirty="0"/>
              <a:t>How is Merging Done?</a:t>
            </a: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5601BBB-FF6A-50DC-EE70-4ECA06595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519" y="6458095"/>
            <a:ext cx="1219115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457200" eaLnBrk="0"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Switch to the branch you want to merge into (e.g., main):</a:t>
            </a:r>
            <a:br>
              <a:rPr lang="en-US" altLang="en-US" sz="3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</a:br>
            <a:r>
              <a:rPr lang="en-US" altLang="en-US" sz="3600" dirty="0">
                <a:solidFill>
                  <a:srgbClr val="3C3939"/>
                </a:solidFill>
                <a:highlight>
                  <a:srgbClr val="C0C0C0"/>
                </a:highlight>
                <a:latin typeface="Roboto"/>
                <a:ea typeface="Roboto"/>
                <a:cs typeface="Roboto"/>
              </a:rPr>
              <a:t>git checkout main</a:t>
            </a:r>
          </a:p>
          <a:p>
            <a:pPr marL="457200" indent="-457200" defTabSz="457200" eaLnBrk="0">
              <a:buFont typeface="Arial" panose="020B0604020202020204" pitchFamily="34" charset="0"/>
              <a:buChar char="•"/>
            </a:pPr>
            <a:r>
              <a:rPr lang="en-US" altLang="en-US" sz="3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Merge the other branch:</a:t>
            </a:r>
            <a:br>
              <a:rPr lang="en-US" altLang="en-US" sz="3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</a:br>
            <a:r>
              <a:rPr lang="en-US" altLang="en-US" sz="3600" dirty="0">
                <a:solidFill>
                  <a:srgbClr val="3C3939"/>
                </a:solidFill>
                <a:highlight>
                  <a:srgbClr val="C0C0C0"/>
                </a:highlight>
                <a:latin typeface="Roboto"/>
                <a:ea typeface="Roboto"/>
                <a:cs typeface="Roboto"/>
              </a:rPr>
              <a:t>git merge &lt;branch-name&gt;</a:t>
            </a:r>
          </a:p>
          <a:p>
            <a:pPr marL="457200" lvl="2" indent="-457200" defTabSz="457200" eaLnBrk="0">
              <a:buFont typeface="Arial" panose="020B0604020202020204" pitchFamily="34" charset="0"/>
              <a:buChar char="•"/>
            </a:pPr>
            <a:r>
              <a:rPr lang="en-US" sz="3600" dirty="0"/>
              <a:t>Git tries to combine changes automatically.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33141-7055-2111-CCB7-509167AD8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AutoShape 7">
            <a:extLst>
              <a:ext uri="{FF2B5EF4-FFF2-40B4-BE49-F238E27FC236}">
                <a16:creationId xmlns:a16="http://schemas.microsoft.com/office/drawing/2014/main" id="{A7DC7107-829A-9E4B-BE45-8C3AA5E01449}"/>
              </a:ext>
            </a:extLst>
          </p:cNvPr>
          <p:cNvSpPr/>
          <p:nvPr/>
        </p:nvSpPr>
        <p:spPr>
          <a:xfrm>
            <a:off x="0" y="9542329"/>
            <a:ext cx="18288000" cy="1"/>
          </a:xfrm>
          <a:prstGeom prst="line">
            <a:avLst/>
          </a:prstGeom>
          <a:ln w="38100">
            <a:solidFill>
              <a:srgbClr val="214A8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5" name="Freeform 3">
            <a:extLst>
              <a:ext uri="{FF2B5EF4-FFF2-40B4-BE49-F238E27FC236}">
                <a16:creationId xmlns:a16="http://schemas.microsoft.com/office/drawing/2014/main" id="{61DAD0DC-6465-0B95-B07B-6813E40D00B0}"/>
              </a:ext>
            </a:extLst>
          </p:cNvPr>
          <p:cNvSpPr/>
          <p:nvPr/>
        </p:nvSpPr>
        <p:spPr>
          <a:xfrm>
            <a:off x="0" y="0"/>
            <a:ext cx="18287996" cy="1780877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6" name="Freeform 6">
            <a:extLst>
              <a:ext uri="{FF2B5EF4-FFF2-40B4-BE49-F238E27FC236}">
                <a16:creationId xmlns:a16="http://schemas.microsoft.com/office/drawing/2014/main" id="{99F72C93-EA20-103C-578E-98DF9680D2C5}"/>
              </a:ext>
            </a:extLst>
          </p:cNvPr>
          <p:cNvSpPr/>
          <p:nvPr/>
        </p:nvSpPr>
        <p:spPr>
          <a:xfrm>
            <a:off x="16706625" y="176120"/>
            <a:ext cx="1428634" cy="14286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7" name="Freeform 5">
            <a:extLst>
              <a:ext uri="{FF2B5EF4-FFF2-40B4-BE49-F238E27FC236}">
                <a16:creationId xmlns:a16="http://schemas.microsoft.com/office/drawing/2014/main" id="{807E84C0-F554-B17F-DBEB-82AF8EF92AD5}"/>
              </a:ext>
            </a:extLst>
          </p:cNvPr>
          <p:cNvSpPr/>
          <p:nvPr/>
        </p:nvSpPr>
        <p:spPr>
          <a:xfrm>
            <a:off x="136649" y="0"/>
            <a:ext cx="8005056" cy="17808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38" name="logo.png" descr="logo.png">
            <a:extLst>
              <a:ext uri="{FF2B5EF4-FFF2-40B4-BE49-F238E27FC236}">
                <a16:creationId xmlns:a16="http://schemas.microsoft.com/office/drawing/2014/main" id="{F9DC281B-A274-02EA-D9AC-339FDABEA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4462" y="8828012"/>
            <a:ext cx="1112959" cy="142863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05B1E46B-20C5-EBE7-58FF-AC50DD14789A}"/>
              </a:ext>
            </a:extLst>
          </p:cNvPr>
          <p:cNvSpPr txBox="1"/>
          <p:nvPr/>
        </p:nvSpPr>
        <p:spPr>
          <a:xfrm>
            <a:off x="363258" y="2159589"/>
            <a:ext cx="3507370" cy="67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5500"/>
              </a:lnSpc>
              <a:defRPr sz="4200" b="1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defRPr>
            </a:lvl1pPr>
          </a:lstStyle>
          <a:p>
            <a:r>
              <a:rPr lang="en-US" dirty="0"/>
              <a:t>Merge Conflicts</a:t>
            </a:r>
            <a:endParaRPr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494969BD-6DB6-2CF6-12B7-7083C0A6B5DA}"/>
              </a:ext>
            </a:extLst>
          </p:cNvPr>
          <p:cNvSpPr txBox="1"/>
          <p:nvPr/>
        </p:nvSpPr>
        <p:spPr>
          <a:xfrm>
            <a:off x="1617839" y="3256370"/>
            <a:ext cx="5451813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600"/>
              </a:lnSpc>
              <a:defRPr sz="32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rPr lang="en-IN" b="1" dirty="0"/>
              <a:t>What are Merge Conflicts?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58501-623F-6A9B-D176-EFE1A2782C41}"/>
              </a:ext>
            </a:extLst>
          </p:cNvPr>
          <p:cNvSpPr txBox="1"/>
          <p:nvPr/>
        </p:nvSpPr>
        <p:spPr>
          <a:xfrm>
            <a:off x="1617839" y="3698098"/>
            <a:ext cx="14170801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Occur when two branches change the same part of a file differently.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Git cannot decide automatically which change to keep.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DEF53D1-FFBB-2481-9C77-37A5CCCEC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839" y="5749380"/>
            <a:ext cx="1279068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Git marks conflicts in files using &lt;&lt;&lt;&lt;&lt;&lt;&lt;, =======, &gt;&gt;&gt;&gt;&gt;&gt;&gt;.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Manually edit the file to keep desired changes.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Mark as resolved by adding the file:</a:t>
            </a:r>
            <a:br>
              <a:rPr lang="en-US" altLang="en-US" sz="3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</a:br>
            <a:r>
              <a:rPr lang="en-US" altLang="en-US" sz="3600" dirty="0">
                <a:solidFill>
                  <a:srgbClr val="3C3939"/>
                </a:solidFill>
                <a:highlight>
                  <a:srgbClr val="C0C0C0"/>
                </a:highlight>
                <a:latin typeface="Roboto"/>
                <a:ea typeface="Roboto"/>
                <a:cs typeface="Roboto"/>
              </a:rPr>
              <a:t>git add &lt;file&gt;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Complete the merge with:</a:t>
            </a:r>
            <a:br>
              <a:rPr lang="en-US" altLang="en-US" sz="3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</a:br>
            <a:r>
              <a:rPr lang="en-US" altLang="en-US" sz="3600" dirty="0">
                <a:solidFill>
                  <a:srgbClr val="3C3939"/>
                </a:solidFill>
                <a:highlight>
                  <a:srgbClr val="C0C0C0"/>
                </a:highlight>
                <a:latin typeface="Roboto"/>
                <a:ea typeface="Roboto"/>
                <a:cs typeface="Roboto"/>
              </a:rPr>
              <a:t>git commit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solidFill>
                <a:srgbClr val="3C3939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7070F51-B7F6-D7D2-C5D1-C72E38DD7966}"/>
              </a:ext>
            </a:extLst>
          </p:cNvPr>
          <p:cNvSpPr txBox="1"/>
          <p:nvPr/>
        </p:nvSpPr>
        <p:spPr>
          <a:xfrm>
            <a:off x="1617839" y="5244896"/>
            <a:ext cx="6705362" cy="681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600"/>
              </a:lnSpc>
              <a:defRPr sz="32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rPr lang="en-US" altLang="en-US" b="1" dirty="0"/>
              <a:t>How to Resolve Merge Conflicts: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6703193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AutoShape 7"/>
          <p:cNvSpPr/>
          <p:nvPr/>
        </p:nvSpPr>
        <p:spPr>
          <a:xfrm>
            <a:off x="0" y="9542329"/>
            <a:ext cx="18288000" cy="1"/>
          </a:xfrm>
          <a:prstGeom prst="line">
            <a:avLst/>
          </a:prstGeom>
          <a:ln w="38100">
            <a:solidFill>
              <a:srgbClr val="214A8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7" name="Text 0"/>
          <p:cNvSpPr txBox="1"/>
          <p:nvPr/>
        </p:nvSpPr>
        <p:spPr>
          <a:xfrm>
            <a:off x="533400" y="1948889"/>
            <a:ext cx="11422199" cy="65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5200"/>
              </a:lnSpc>
              <a:spcBef>
                <a:spcPts val="2400"/>
              </a:spcBef>
              <a:defRPr sz="4200" b="1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defRPr>
            </a:lvl1pPr>
          </a:lstStyle>
          <a:p>
            <a:r>
              <a:t>Git Collaboration and Branching Commands </a:t>
            </a:r>
          </a:p>
        </p:txBody>
      </p:sp>
      <p:sp>
        <p:nvSpPr>
          <p:cNvPr id="298" name="Shape 1"/>
          <p:cNvSpPr/>
          <p:nvPr/>
        </p:nvSpPr>
        <p:spPr>
          <a:xfrm>
            <a:off x="933633" y="3390899"/>
            <a:ext cx="10439401" cy="5676899"/>
          </a:xfrm>
          <a:prstGeom prst="roundRect">
            <a:avLst>
              <a:gd name="adj" fmla="val 1774"/>
            </a:avLst>
          </a:prstGeom>
          <a:ln w="7620">
            <a:solidFill>
              <a:srgbClr val="000000">
                <a:alpha val="8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9" name="Text 3"/>
          <p:cNvSpPr txBox="1"/>
          <p:nvPr/>
        </p:nvSpPr>
        <p:spPr>
          <a:xfrm>
            <a:off x="1168066" y="3539321"/>
            <a:ext cx="1573487" cy="36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2800" b="1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git clone </a:t>
            </a:r>
          </a:p>
        </p:txBody>
      </p:sp>
      <p:sp>
        <p:nvSpPr>
          <p:cNvPr id="300" name="Text 4"/>
          <p:cNvSpPr txBox="1"/>
          <p:nvPr/>
        </p:nvSpPr>
        <p:spPr>
          <a:xfrm>
            <a:off x="4942466" y="3539321"/>
            <a:ext cx="5885757" cy="354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2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Creates a local copy of a remote repository.</a:t>
            </a:r>
          </a:p>
        </p:txBody>
      </p:sp>
      <p:sp>
        <p:nvSpPr>
          <p:cNvPr id="301" name="Shape 5"/>
          <p:cNvSpPr/>
          <p:nvPr/>
        </p:nvSpPr>
        <p:spPr>
          <a:xfrm>
            <a:off x="941253" y="4045932"/>
            <a:ext cx="10439401" cy="1073246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2" name="Text 6"/>
          <p:cNvSpPr txBox="1"/>
          <p:nvPr/>
        </p:nvSpPr>
        <p:spPr>
          <a:xfrm>
            <a:off x="1175441" y="4395487"/>
            <a:ext cx="1177950" cy="36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2800" b="1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git pull</a:t>
            </a:r>
          </a:p>
        </p:txBody>
      </p:sp>
      <p:sp>
        <p:nvSpPr>
          <p:cNvPr id="303" name="Text 7"/>
          <p:cNvSpPr txBox="1"/>
          <p:nvPr/>
        </p:nvSpPr>
        <p:spPr>
          <a:xfrm>
            <a:off x="4942466" y="4189641"/>
            <a:ext cx="5772648" cy="71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ts val="2800"/>
              </a:lnSpc>
              <a:defRPr sz="2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Fetches and merges changes from the </a:t>
            </a:r>
          </a:p>
          <a:p>
            <a:pPr defTabSz="457200">
              <a:lnSpc>
                <a:spcPts val="2800"/>
              </a:lnSpc>
              <a:defRPr sz="2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t>remote repository into your current branch.</a:t>
            </a:r>
          </a:p>
        </p:txBody>
      </p:sp>
      <p:sp>
        <p:nvSpPr>
          <p:cNvPr id="304" name="Text 9"/>
          <p:cNvSpPr txBox="1"/>
          <p:nvPr/>
        </p:nvSpPr>
        <p:spPr>
          <a:xfrm>
            <a:off x="1141028" y="5525880"/>
            <a:ext cx="1395339" cy="36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2800" b="1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git push</a:t>
            </a:r>
          </a:p>
        </p:txBody>
      </p:sp>
      <p:sp>
        <p:nvSpPr>
          <p:cNvPr id="305" name="Text 10"/>
          <p:cNvSpPr txBox="1"/>
          <p:nvPr/>
        </p:nvSpPr>
        <p:spPr>
          <a:xfrm>
            <a:off x="4942466" y="5305238"/>
            <a:ext cx="4373167" cy="710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lnSpc>
                <a:spcPts val="2800"/>
              </a:lnSpc>
              <a:defRPr sz="2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Uploads local commits to the remote repository.</a:t>
            </a:r>
          </a:p>
        </p:txBody>
      </p:sp>
      <p:sp>
        <p:nvSpPr>
          <p:cNvPr id="306" name="Shape 11"/>
          <p:cNvSpPr/>
          <p:nvPr/>
        </p:nvSpPr>
        <p:spPr>
          <a:xfrm>
            <a:off x="966432" y="6299375"/>
            <a:ext cx="10439401" cy="1013223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7" name="Text 12"/>
          <p:cNvSpPr txBox="1"/>
          <p:nvPr/>
        </p:nvSpPr>
        <p:spPr>
          <a:xfrm>
            <a:off x="1175441" y="6654651"/>
            <a:ext cx="1830289" cy="36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2800" b="1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dirty="0"/>
              <a:t>git branch </a:t>
            </a:r>
          </a:p>
        </p:txBody>
      </p:sp>
      <p:sp>
        <p:nvSpPr>
          <p:cNvPr id="308" name="Text 13"/>
          <p:cNvSpPr txBox="1"/>
          <p:nvPr/>
        </p:nvSpPr>
        <p:spPr>
          <a:xfrm>
            <a:off x="4942466" y="6446632"/>
            <a:ext cx="3313153" cy="71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lnSpc>
                <a:spcPts val="2800"/>
              </a:lnSpc>
              <a:defRPr sz="2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Lists, creates, or deletes branches.  </a:t>
            </a:r>
          </a:p>
        </p:txBody>
      </p:sp>
      <p:sp>
        <p:nvSpPr>
          <p:cNvPr id="309" name="Text 15"/>
          <p:cNvSpPr txBox="1"/>
          <p:nvPr/>
        </p:nvSpPr>
        <p:spPr>
          <a:xfrm>
            <a:off x="1141028" y="7632313"/>
            <a:ext cx="2205857" cy="36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2800" b="1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git checkout </a:t>
            </a:r>
          </a:p>
        </p:txBody>
      </p:sp>
      <p:sp>
        <p:nvSpPr>
          <p:cNvPr id="310" name="Text 16"/>
          <p:cNvSpPr txBox="1"/>
          <p:nvPr/>
        </p:nvSpPr>
        <p:spPr>
          <a:xfrm>
            <a:off x="4942466" y="7505569"/>
            <a:ext cx="5744767" cy="354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lnSpc>
                <a:spcPts val="2800"/>
              </a:lnSpc>
              <a:defRPr sz="2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Switches between branches.</a:t>
            </a:r>
          </a:p>
        </p:txBody>
      </p:sp>
      <p:sp>
        <p:nvSpPr>
          <p:cNvPr id="311" name="Freeform 3"/>
          <p:cNvSpPr/>
          <p:nvPr/>
        </p:nvSpPr>
        <p:spPr>
          <a:xfrm>
            <a:off x="0" y="0"/>
            <a:ext cx="18287996" cy="1780877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2" name="Freeform 6"/>
          <p:cNvSpPr/>
          <p:nvPr/>
        </p:nvSpPr>
        <p:spPr>
          <a:xfrm>
            <a:off x="16706625" y="176120"/>
            <a:ext cx="1428634" cy="14286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3" name="Freeform 5"/>
          <p:cNvSpPr/>
          <p:nvPr/>
        </p:nvSpPr>
        <p:spPr>
          <a:xfrm>
            <a:off x="136649" y="0"/>
            <a:ext cx="8005056" cy="17808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14" name="logo.png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4462" y="8828012"/>
            <a:ext cx="1112959" cy="142863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11">
            <a:extLst>
              <a:ext uri="{FF2B5EF4-FFF2-40B4-BE49-F238E27FC236}">
                <a16:creationId xmlns:a16="http://schemas.microsoft.com/office/drawing/2014/main" id="{6660B931-5CC2-3EE3-8569-0B8D8BA1DB71}"/>
              </a:ext>
            </a:extLst>
          </p:cNvPr>
          <p:cNvSpPr/>
          <p:nvPr/>
        </p:nvSpPr>
        <p:spPr>
          <a:xfrm>
            <a:off x="966432" y="8321400"/>
            <a:ext cx="10439401" cy="1013223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Text 12">
            <a:extLst>
              <a:ext uri="{FF2B5EF4-FFF2-40B4-BE49-F238E27FC236}">
                <a16:creationId xmlns:a16="http://schemas.microsoft.com/office/drawing/2014/main" id="{78B68598-1A5D-2F1D-25C6-0D8DF833195D}"/>
              </a:ext>
            </a:extLst>
          </p:cNvPr>
          <p:cNvSpPr txBox="1"/>
          <p:nvPr/>
        </p:nvSpPr>
        <p:spPr>
          <a:xfrm>
            <a:off x="1175441" y="8676676"/>
            <a:ext cx="1755289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2800" b="1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dirty="0"/>
              <a:t>git </a:t>
            </a:r>
            <a:r>
              <a:rPr lang="en-US" dirty="0"/>
              <a:t>remote</a:t>
            </a:r>
            <a:r>
              <a:rPr dirty="0"/>
              <a:t> </a:t>
            </a:r>
          </a:p>
        </p:txBody>
      </p:sp>
      <p:sp>
        <p:nvSpPr>
          <p:cNvPr id="5" name="Text 13">
            <a:extLst>
              <a:ext uri="{FF2B5EF4-FFF2-40B4-BE49-F238E27FC236}">
                <a16:creationId xmlns:a16="http://schemas.microsoft.com/office/drawing/2014/main" id="{24241091-D8AD-09F8-9641-51A9738F2CA1}"/>
              </a:ext>
            </a:extLst>
          </p:cNvPr>
          <p:cNvSpPr txBox="1"/>
          <p:nvPr/>
        </p:nvSpPr>
        <p:spPr>
          <a:xfrm>
            <a:off x="4942466" y="8468657"/>
            <a:ext cx="437316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defTabSz="457200">
              <a:lnSpc>
                <a:spcPts val="2800"/>
              </a:lnSpc>
              <a:defRPr sz="24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lang="en-US" dirty="0"/>
              <a:t>Lists the names of remote repositories. </a:t>
            </a:r>
            <a:endParaRPr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AutoShape 7"/>
          <p:cNvSpPr/>
          <p:nvPr/>
        </p:nvSpPr>
        <p:spPr>
          <a:xfrm>
            <a:off x="0" y="9542329"/>
            <a:ext cx="18288001" cy="1"/>
          </a:xfrm>
          <a:prstGeom prst="line">
            <a:avLst/>
          </a:prstGeom>
          <a:ln w="38100">
            <a:solidFill>
              <a:srgbClr val="214A8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7" name="Text 0"/>
          <p:cNvSpPr txBox="1"/>
          <p:nvPr/>
        </p:nvSpPr>
        <p:spPr>
          <a:xfrm>
            <a:off x="165138" y="2069066"/>
            <a:ext cx="6682285" cy="681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5500"/>
              </a:lnSpc>
              <a:defRPr sz="4200" b="1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defRPr>
            </a:lvl1pPr>
          </a:lstStyle>
          <a:p>
            <a:r>
              <a:rPr dirty="0"/>
              <a:t>GitHub Features Overview</a:t>
            </a:r>
          </a:p>
        </p:txBody>
      </p:sp>
      <p:pic>
        <p:nvPicPr>
          <p:cNvPr id="318" name="Image 1" descr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769" y="3342237"/>
            <a:ext cx="541497" cy="541497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Text 1"/>
          <p:cNvSpPr txBox="1"/>
          <p:nvPr/>
        </p:nvSpPr>
        <p:spPr>
          <a:xfrm>
            <a:off x="1617839" y="3432962"/>
            <a:ext cx="984251" cy="357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600"/>
              </a:lnSpc>
              <a:defRPr sz="32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rPr dirty="0"/>
              <a:t>Code</a:t>
            </a:r>
          </a:p>
        </p:txBody>
      </p:sp>
      <p:sp>
        <p:nvSpPr>
          <p:cNvPr id="320" name="Text 2"/>
          <p:cNvSpPr txBox="1"/>
          <p:nvPr/>
        </p:nvSpPr>
        <p:spPr>
          <a:xfrm>
            <a:off x="1617839" y="3901235"/>
            <a:ext cx="5090976" cy="699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lnSpc>
                <a:spcPts val="27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dirty="0"/>
              <a:t>Stores source files and version history.</a:t>
            </a:r>
          </a:p>
        </p:txBody>
      </p:sp>
      <p:pic>
        <p:nvPicPr>
          <p:cNvPr id="321" name="Image 2" descr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69" y="5190340"/>
            <a:ext cx="541497" cy="541497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Text 4"/>
          <p:cNvSpPr txBox="1"/>
          <p:nvPr/>
        </p:nvSpPr>
        <p:spPr>
          <a:xfrm>
            <a:off x="1617839" y="5281066"/>
            <a:ext cx="1187253" cy="357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600"/>
              </a:lnSpc>
              <a:defRPr sz="32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t>Issues</a:t>
            </a:r>
          </a:p>
        </p:txBody>
      </p:sp>
      <p:sp>
        <p:nvSpPr>
          <p:cNvPr id="323" name="Text 5"/>
          <p:cNvSpPr txBox="1"/>
          <p:nvPr/>
        </p:nvSpPr>
        <p:spPr>
          <a:xfrm>
            <a:off x="1617839" y="5749338"/>
            <a:ext cx="5090976" cy="356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lnSpc>
                <a:spcPts val="27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Track bugs and enhancements.</a:t>
            </a:r>
          </a:p>
        </p:txBody>
      </p:sp>
      <p:pic>
        <p:nvPicPr>
          <p:cNvPr id="324" name="Image 4" descr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69" y="6914825"/>
            <a:ext cx="541497" cy="541497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Text 10"/>
          <p:cNvSpPr txBox="1"/>
          <p:nvPr/>
        </p:nvSpPr>
        <p:spPr>
          <a:xfrm>
            <a:off x="1617839" y="7005550"/>
            <a:ext cx="2271912" cy="357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600"/>
              </a:lnSpc>
              <a:defRPr sz="32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t>Codespaces</a:t>
            </a:r>
          </a:p>
        </p:txBody>
      </p:sp>
      <p:sp>
        <p:nvSpPr>
          <p:cNvPr id="326" name="Text 11"/>
          <p:cNvSpPr txBox="1"/>
          <p:nvPr/>
        </p:nvSpPr>
        <p:spPr>
          <a:xfrm>
            <a:off x="1617839" y="7473823"/>
            <a:ext cx="5090976" cy="699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lnSpc>
                <a:spcPts val="27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dirty="0"/>
              <a:t>Cloud-based development environment.</a:t>
            </a:r>
          </a:p>
        </p:txBody>
      </p:sp>
      <p:sp>
        <p:nvSpPr>
          <p:cNvPr id="327" name="Freeform 3"/>
          <p:cNvSpPr/>
          <p:nvPr/>
        </p:nvSpPr>
        <p:spPr>
          <a:xfrm>
            <a:off x="0" y="0"/>
            <a:ext cx="18287996" cy="1780877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8" name="Freeform 6"/>
          <p:cNvSpPr/>
          <p:nvPr/>
        </p:nvSpPr>
        <p:spPr>
          <a:xfrm>
            <a:off x="16706625" y="176120"/>
            <a:ext cx="1428634" cy="142863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9" name="Freeform 5"/>
          <p:cNvSpPr/>
          <p:nvPr/>
        </p:nvSpPr>
        <p:spPr>
          <a:xfrm>
            <a:off x="136649" y="0"/>
            <a:ext cx="8005056" cy="1780877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30" name="logo.png" descr="log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64462" y="8828012"/>
            <a:ext cx="1112959" cy="1428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AutoShape 7"/>
          <p:cNvSpPr/>
          <p:nvPr/>
        </p:nvSpPr>
        <p:spPr>
          <a:xfrm>
            <a:off x="0" y="9542329"/>
            <a:ext cx="18288000" cy="1"/>
          </a:xfrm>
          <a:prstGeom prst="line">
            <a:avLst/>
          </a:prstGeom>
          <a:ln w="38100">
            <a:solidFill>
              <a:srgbClr val="214A8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1" name="TextBox 8"/>
          <p:cNvSpPr txBox="1"/>
          <p:nvPr/>
        </p:nvSpPr>
        <p:spPr>
          <a:xfrm>
            <a:off x="1028700" y="2085729"/>
            <a:ext cx="16230600" cy="1046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000"/>
              </a:lnSpc>
              <a:defRPr sz="8000" b="1" spc="-423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defRPr>
            </a:lvl1pPr>
          </a:lstStyle>
          <a:p>
            <a:r>
              <a:rPr dirty="0"/>
              <a:t>Roadmap to Learning</a:t>
            </a:r>
          </a:p>
        </p:txBody>
      </p:sp>
      <p:sp>
        <p:nvSpPr>
          <p:cNvPr id="343" name="Freeform 3"/>
          <p:cNvSpPr/>
          <p:nvPr/>
        </p:nvSpPr>
        <p:spPr>
          <a:xfrm>
            <a:off x="3" y="-4798"/>
            <a:ext cx="18287994" cy="1780878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4" name="Freeform 6"/>
          <p:cNvSpPr/>
          <p:nvPr/>
        </p:nvSpPr>
        <p:spPr>
          <a:xfrm>
            <a:off x="16706627" y="51479"/>
            <a:ext cx="1428634" cy="142863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5" name="Freeform 5"/>
          <p:cNvSpPr/>
          <p:nvPr/>
        </p:nvSpPr>
        <p:spPr>
          <a:xfrm>
            <a:off x="136651" y="-124642"/>
            <a:ext cx="8005057" cy="178087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6" name="logo.png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4464" y="8828012"/>
            <a:ext cx="1112960" cy="142863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F6AE4E4-BE87-D7CA-9931-3710E93E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576" y="3364487"/>
            <a:ext cx="5811206" cy="355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defTabSz="457200" eaLnBrk="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Introduction to Version Control</a:t>
            </a:r>
          </a:p>
          <a:p>
            <a:pPr marL="457200" lvl="0" indent="-457200" defTabSz="457200" eaLnBrk="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Installing &amp; Configuring Git</a:t>
            </a:r>
          </a:p>
          <a:p>
            <a:pPr marL="457200" lvl="0" indent="-457200" defTabSz="457200" eaLnBrk="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Initializing Local Repository</a:t>
            </a:r>
          </a:p>
          <a:p>
            <a:pPr marL="457200" lvl="0" indent="-457200" defTabSz="457200" eaLnBrk="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Basic Commands</a:t>
            </a:r>
          </a:p>
          <a:p>
            <a:pPr marL="457200" lvl="0" indent="-457200" defTabSz="457200" eaLnBrk="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Viewing Commit Logs</a:t>
            </a:r>
          </a:p>
          <a:p>
            <a:pPr marL="457200" lvl="0" indent="-457200" defTabSz="457200" eaLnBrk="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Rollback to Previous Versions</a:t>
            </a:r>
          </a:p>
          <a:p>
            <a:pPr marL="457200" lvl="0" indent="-457200" defTabSz="457200" eaLnBrk="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Git Workflow</a:t>
            </a:r>
          </a:p>
          <a:p>
            <a:pPr marL="457200" lvl="0" indent="-457200" defTabSz="457200" eaLnBrk="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Remote Repositories </a:t>
            </a:r>
          </a:p>
          <a:p>
            <a:pPr marL="457200" lvl="0" indent="-457200" defTabSz="457200" eaLnBrk="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Cloning Remote Repositories</a:t>
            </a:r>
          </a:p>
          <a:p>
            <a:pPr marL="457200" lvl="0" indent="-457200" defTabSz="457200" eaLnBrk="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Branching &amp; Switching Branches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D8B46-F008-6FED-5E2B-EAFDB5F7FE00}"/>
              </a:ext>
            </a:extLst>
          </p:cNvPr>
          <p:cNvSpPr txBox="1"/>
          <p:nvPr/>
        </p:nvSpPr>
        <p:spPr>
          <a:xfrm>
            <a:off x="8976021" y="3364487"/>
            <a:ext cx="9159240" cy="28655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lvl="0" indent="-457200" defTabSz="457200" eaLnBrk="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Merging Branches</a:t>
            </a:r>
          </a:p>
          <a:p>
            <a:pPr marL="457200" lvl="0" indent="-457200" defTabSz="457200" eaLnBrk="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Handling Merge Conflicts</a:t>
            </a:r>
          </a:p>
          <a:p>
            <a:pPr marL="457200" lvl="0" indent="-457200" defTabSz="457200" eaLnBrk="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Pushing Code to Remote Repositories</a:t>
            </a:r>
          </a:p>
          <a:p>
            <a:pPr marL="457200" lvl="0" indent="-457200" defTabSz="457200" eaLnBrk="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Pulling Updates from Remote</a:t>
            </a:r>
          </a:p>
          <a:p>
            <a:pPr marL="457200" lvl="0" indent="-457200" defTabSz="457200" eaLnBrk="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Forking &amp; Pull Requests</a:t>
            </a:r>
          </a:p>
          <a:p>
            <a:pPr marL="457200" lvl="0" indent="-457200" defTabSz="457200" eaLnBrk="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Collaborating with Teams</a:t>
            </a:r>
          </a:p>
          <a:p>
            <a:pPr marL="457200" lvl="0" indent="-457200" defTabSz="457200" eaLnBrk="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Tagging Versions &amp; Releases</a:t>
            </a:r>
          </a:p>
          <a:p>
            <a:pPr marL="457200" lvl="0" indent="-457200" defTabSz="457200" eaLnBrk="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Undoing Mistakes (reset, revert, stash)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2A1349B4-CBF0-7543-1B41-0449FD51F1EC}"/>
              </a:ext>
            </a:extLst>
          </p:cNvPr>
          <p:cNvSpPr txBox="1"/>
          <p:nvPr/>
        </p:nvSpPr>
        <p:spPr>
          <a:xfrm>
            <a:off x="1434959" y="7241764"/>
            <a:ext cx="9319859" cy="3007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600"/>
              </a:lnSpc>
              <a:defRPr sz="32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rPr lang="en-IN" dirty="0"/>
              <a:t>References:</a:t>
            </a:r>
            <a:br>
              <a:rPr lang="en-IN" dirty="0"/>
            </a:br>
            <a:br>
              <a:rPr lang="en-IN" dirty="0"/>
            </a:br>
            <a:r>
              <a:rPr 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Calibri"/>
              </a:rPr>
              <a:t>Pro Git</a:t>
            </a:r>
          </a:p>
          <a:p>
            <a:r>
              <a:rPr 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Calibri"/>
              </a:rPr>
              <a:t>Book by Ben Straub and Scott Chacon( free online version)</a:t>
            </a:r>
          </a:p>
          <a:p>
            <a:br>
              <a:rPr 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Calibri"/>
              </a:rPr>
            </a:br>
            <a:r>
              <a:rPr 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Calibri"/>
              </a:rPr>
              <a:t>https://git-scm.com/book/en/v2</a:t>
            </a:r>
            <a:br>
              <a:rPr 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Calibri"/>
              </a:rPr>
            </a:br>
            <a:endParaRPr lang="en-US" sz="2800" dirty="0">
              <a:solidFill>
                <a:srgbClr val="3C3939"/>
              </a:solidFill>
              <a:latin typeface="Roboto"/>
              <a:ea typeface="Roboto"/>
              <a:cs typeface="Roboto"/>
              <a:sym typeface="Calibri"/>
            </a:endParaRPr>
          </a:p>
          <a:p>
            <a:br>
              <a:rPr lang="en-US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Calibri"/>
              </a:rPr>
            </a:br>
            <a:endParaRPr sz="2800" dirty="0">
              <a:solidFill>
                <a:srgbClr val="3C3939"/>
              </a:solidFill>
              <a:latin typeface="Roboto"/>
              <a:ea typeface="Roboto"/>
              <a:cs typeface="Roboto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DDA01-9E02-C4DA-5FC5-E042F7E0D27C}"/>
              </a:ext>
            </a:extLst>
          </p:cNvPr>
          <p:cNvSpPr txBox="1"/>
          <p:nvPr/>
        </p:nvSpPr>
        <p:spPr>
          <a:xfrm>
            <a:off x="11666220" y="7818422"/>
            <a:ext cx="9159240" cy="11076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defTabSz="457200">
              <a:lnSpc>
                <a:spcPts val="2600"/>
              </a:lnSpc>
            </a:pPr>
            <a:r>
              <a:rPr lang="en-IN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Cooper Hewitt"/>
              </a:rPr>
              <a:t>Git Reference Manual</a:t>
            </a:r>
            <a:br>
              <a:rPr lang="en-IN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Cooper Hewitt"/>
              </a:rPr>
            </a:br>
            <a:br>
              <a:rPr lang="en-IN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Cooper Hewitt"/>
              </a:rPr>
            </a:br>
            <a:r>
              <a:rPr lang="en-IN"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Cooper Hewitt"/>
              </a:rPr>
              <a:t>https://git-scm.com/docs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5"/>
          <p:cNvSpPr/>
          <p:nvPr/>
        </p:nvSpPr>
        <p:spPr>
          <a:xfrm>
            <a:off x="136649" y="0"/>
            <a:ext cx="1593969" cy="178087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Freeform 6"/>
          <p:cNvSpPr/>
          <p:nvPr/>
        </p:nvSpPr>
        <p:spPr>
          <a:xfrm>
            <a:off x="16706625" y="176120"/>
            <a:ext cx="1428634" cy="14286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TextBox 7"/>
          <p:cNvSpPr txBox="1"/>
          <p:nvPr/>
        </p:nvSpPr>
        <p:spPr>
          <a:xfrm>
            <a:off x="3629863" y="3929389"/>
            <a:ext cx="11028274" cy="2428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z="8000" b="1" spc="-423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defRPr>
            </a:lvl1pPr>
          </a:lstStyle>
          <a:p>
            <a:r>
              <a:t>How Was Life Before Version Control System?</a:t>
            </a:r>
          </a:p>
        </p:txBody>
      </p:sp>
      <p:sp>
        <p:nvSpPr>
          <p:cNvPr id="107" name="AutoShape 9"/>
          <p:cNvSpPr/>
          <p:nvPr/>
        </p:nvSpPr>
        <p:spPr>
          <a:xfrm>
            <a:off x="0" y="9542329"/>
            <a:ext cx="18288000" cy="1"/>
          </a:xfrm>
          <a:prstGeom prst="line">
            <a:avLst/>
          </a:prstGeom>
          <a:ln w="38100">
            <a:solidFill>
              <a:srgbClr val="214A8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Freeform 3"/>
          <p:cNvSpPr/>
          <p:nvPr/>
        </p:nvSpPr>
        <p:spPr>
          <a:xfrm>
            <a:off x="0" y="0"/>
            <a:ext cx="18287996" cy="1780877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" name="Freeform 6"/>
          <p:cNvSpPr/>
          <p:nvPr/>
        </p:nvSpPr>
        <p:spPr>
          <a:xfrm>
            <a:off x="16706625" y="176120"/>
            <a:ext cx="1428634" cy="14286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0" name="Freeform 5"/>
          <p:cNvSpPr/>
          <p:nvPr/>
        </p:nvSpPr>
        <p:spPr>
          <a:xfrm>
            <a:off x="136649" y="0"/>
            <a:ext cx="8005056" cy="178087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1" name="logo.png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4462" y="8828012"/>
            <a:ext cx="1112959" cy="1428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AutoShape 7"/>
          <p:cNvSpPr/>
          <p:nvPr/>
        </p:nvSpPr>
        <p:spPr>
          <a:xfrm>
            <a:off x="0" y="9542329"/>
            <a:ext cx="18288000" cy="1"/>
          </a:xfrm>
          <a:prstGeom prst="line">
            <a:avLst/>
          </a:prstGeom>
          <a:ln w="38100">
            <a:solidFill>
              <a:srgbClr val="214A8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9" name="TextBox 8"/>
          <p:cNvSpPr txBox="1"/>
          <p:nvPr/>
        </p:nvSpPr>
        <p:spPr>
          <a:xfrm>
            <a:off x="1028700" y="4041864"/>
            <a:ext cx="16230600" cy="1569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0"/>
              </a:lnSpc>
              <a:defRPr sz="12000" b="1" spc="-636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defRPr>
            </a:lvl1pPr>
          </a:lstStyle>
          <a:p>
            <a:r>
              <a:t>QnA</a:t>
            </a:r>
          </a:p>
        </p:txBody>
      </p:sp>
      <p:sp>
        <p:nvSpPr>
          <p:cNvPr id="350" name="Freeform 3"/>
          <p:cNvSpPr/>
          <p:nvPr/>
        </p:nvSpPr>
        <p:spPr>
          <a:xfrm>
            <a:off x="0" y="0"/>
            <a:ext cx="18287996" cy="1780877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1" name="Freeform 6"/>
          <p:cNvSpPr/>
          <p:nvPr/>
        </p:nvSpPr>
        <p:spPr>
          <a:xfrm>
            <a:off x="16706625" y="176120"/>
            <a:ext cx="1428634" cy="14286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2" name="Freeform 5"/>
          <p:cNvSpPr/>
          <p:nvPr/>
        </p:nvSpPr>
        <p:spPr>
          <a:xfrm>
            <a:off x="136649" y="0"/>
            <a:ext cx="8005056" cy="17808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53" name="logo.png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4462" y="8828012"/>
            <a:ext cx="1112959" cy="1428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Freeform 3"/>
          <p:cNvSpPr/>
          <p:nvPr/>
        </p:nvSpPr>
        <p:spPr>
          <a:xfrm>
            <a:off x="0" y="0"/>
            <a:ext cx="18287996" cy="1780877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6" name="Freeform 5"/>
          <p:cNvSpPr/>
          <p:nvPr/>
        </p:nvSpPr>
        <p:spPr>
          <a:xfrm>
            <a:off x="136649" y="0"/>
            <a:ext cx="1593969" cy="178087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7" name="Freeform 9"/>
          <p:cNvSpPr/>
          <p:nvPr/>
        </p:nvSpPr>
        <p:spPr>
          <a:xfrm>
            <a:off x="16706625" y="176120"/>
            <a:ext cx="1428634" cy="14286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8" name="AutoShape 10"/>
          <p:cNvSpPr/>
          <p:nvPr/>
        </p:nvSpPr>
        <p:spPr>
          <a:xfrm>
            <a:off x="0" y="9542329"/>
            <a:ext cx="18288000" cy="1"/>
          </a:xfrm>
          <a:prstGeom prst="line">
            <a:avLst/>
          </a:prstGeom>
          <a:ln w="38100">
            <a:solidFill>
              <a:srgbClr val="214A8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1" name="TextBox 23"/>
          <p:cNvSpPr txBox="1"/>
          <p:nvPr/>
        </p:nvSpPr>
        <p:spPr>
          <a:xfrm>
            <a:off x="1028699" y="2774405"/>
            <a:ext cx="12856689" cy="1046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8000"/>
              </a:lnSpc>
              <a:defRPr sz="8000" b="1" spc="-423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defRPr>
            </a:lvl1pPr>
          </a:lstStyle>
          <a:p>
            <a:r>
              <a:t>Connect with us</a:t>
            </a:r>
          </a:p>
        </p:txBody>
      </p:sp>
      <p:pic>
        <p:nvPicPr>
          <p:cNvPr id="372" name="logo.png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03507" y="2368065"/>
            <a:ext cx="1931915" cy="247987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9">
            <a:extLst>
              <a:ext uri="{FF2B5EF4-FFF2-40B4-BE49-F238E27FC236}">
                <a16:creationId xmlns:a16="http://schemas.microsoft.com/office/drawing/2014/main" id="{79F75B68-CF63-DDAA-C296-87B815344A11}"/>
              </a:ext>
            </a:extLst>
          </p:cNvPr>
          <p:cNvSpPr txBox="1"/>
          <p:nvPr/>
        </p:nvSpPr>
        <p:spPr>
          <a:xfrm>
            <a:off x="1028699" y="4602828"/>
            <a:ext cx="16230600" cy="2899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300"/>
              </a:lnSpc>
              <a:defRPr sz="24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rPr lang="en-US" sz="3600" dirty="0"/>
              <a:t>Instagram – </a:t>
            </a:r>
            <a:r>
              <a:rPr lang="en-IN" sz="3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cs.club.iiitdm</a:t>
            </a:r>
          </a:p>
          <a:p>
            <a:endParaRPr lang="en-US" sz="3600" dirty="0"/>
          </a:p>
          <a:p>
            <a:pPr defTabSz="457200" eaLnBrk="0">
              <a:lnSpc>
                <a:spcPct val="100000"/>
              </a:lnSpc>
            </a:pPr>
            <a:r>
              <a:rPr lang="en-US" sz="3600" dirty="0"/>
              <a:t>LinkedIn – </a:t>
            </a:r>
            <a:r>
              <a:rPr lang="en-IN" sz="3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CS Club IIITDM Kancheepuram</a:t>
            </a:r>
          </a:p>
          <a:p>
            <a:pPr defTabSz="457200" eaLnBrk="0">
              <a:lnSpc>
                <a:spcPct val="100000"/>
              </a:lnSpc>
            </a:pPr>
            <a:endParaRPr lang="en-US" sz="3600" dirty="0"/>
          </a:p>
          <a:p>
            <a:pPr defTabSz="457200" eaLnBrk="0">
              <a:lnSpc>
                <a:spcPct val="100000"/>
              </a:lnSpc>
            </a:pPr>
            <a:r>
              <a:rPr lang="en-US" sz="3600" dirty="0"/>
              <a:t>Email – </a:t>
            </a:r>
            <a:r>
              <a:rPr lang="en-US" sz="3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csclub@iiitdm.ac.in</a:t>
            </a:r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AutoShape 7"/>
          <p:cNvSpPr/>
          <p:nvPr/>
        </p:nvSpPr>
        <p:spPr>
          <a:xfrm>
            <a:off x="0" y="9542329"/>
            <a:ext cx="18288000" cy="1"/>
          </a:xfrm>
          <a:prstGeom prst="line">
            <a:avLst/>
          </a:prstGeom>
          <a:ln w="38100">
            <a:solidFill>
              <a:srgbClr val="214A8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5" name="TextBox 8"/>
          <p:cNvSpPr txBox="1"/>
          <p:nvPr/>
        </p:nvSpPr>
        <p:spPr>
          <a:xfrm>
            <a:off x="1028700" y="3174066"/>
            <a:ext cx="16230600" cy="1569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2000"/>
              </a:lnSpc>
              <a:defRPr sz="12000" b="1" spc="-636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defRPr>
            </a:lvl1pPr>
          </a:lstStyle>
          <a:p>
            <a:r>
              <a:t>Thank You</a:t>
            </a:r>
          </a:p>
        </p:txBody>
      </p:sp>
      <p:pic>
        <p:nvPicPr>
          <p:cNvPr id="377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884" y="5781753"/>
            <a:ext cx="2288232" cy="2937258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Freeform 3"/>
          <p:cNvSpPr/>
          <p:nvPr/>
        </p:nvSpPr>
        <p:spPr>
          <a:xfrm>
            <a:off x="0" y="0"/>
            <a:ext cx="18287996" cy="1780877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9" name="Freeform 6"/>
          <p:cNvSpPr/>
          <p:nvPr/>
        </p:nvSpPr>
        <p:spPr>
          <a:xfrm>
            <a:off x="16706625" y="176120"/>
            <a:ext cx="1428634" cy="14286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0" name="Freeform 5"/>
          <p:cNvSpPr/>
          <p:nvPr/>
        </p:nvSpPr>
        <p:spPr>
          <a:xfrm>
            <a:off x="136649" y="0"/>
            <a:ext cx="8005056" cy="1780877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Freeform 5"/>
          <p:cNvSpPr/>
          <p:nvPr/>
        </p:nvSpPr>
        <p:spPr>
          <a:xfrm>
            <a:off x="136649" y="0"/>
            <a:ext cx="1593969" cy="178087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4" name="Freeform 6"/>
          <p:cNvSpPr/>
          <p:nvPr/>
        </p:nvSpPr>
        <p:spPr>
          <a:xfrm>
            <a:off x="16706625" y="176120"/>
            <a:ext cx="1428634" cy="14286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TextBox 7"/>
          <p:cNvSpPr txBox="1"/>
          <p:nvPr/>
        </p:nvSpPr>
        <p:spPr>
          <a:xfrm>
            <a:off x="485857" y="1983701"/>
            <a:ext cx="16230601" cy="1209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sz="8000" b="1" spc="-423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defRPr>
            </a:lvl1pPr>
          </a:lstStyle>
          <a:p>
            <a:r>
              <a:t>Life Before Version Control System?</a:t>
            </a:r>
          </a:p>
        </p:txBody>
      </p:sp>
      <p:sp>
        <p:nvSpPr>
          <p:cNvPr id="116" name="AutoShape 9"/>
          <p:cNvSpPr/>
          <p:nvPr/>
        </p:nvSpPr>
        <p:spPr>
          <a:xfrm>
            <a:off x="0" y="9542329"/>
            <a:ext cx="18288000" cy="1"/>
          </a:xfrm>
          <a:prstGeom prst="line">
            <a:avLst/>
          </a:prstGeom>
          <a:ln w="38100">
            <a:solidFill>
              <a:srgbClr val="214A8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Text 1"/>
          <p:cNvSpPr txBox="1"/>
          <p:nvPr/>
        </p:nvSpPr>
        <p:spPr>
          <a:xfrm>
            <a:off x="384208" y="5092218"/>
            <a:ext cx="5046253" cy="696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6100"/>
              </a:lnSpc>
              <a:defRPr sz="2400"/>
            </a:pPr>
            <a:r>
              <a:rPr sz="3600" dirty="0">
                <a:solidFill>
                  <a:srgbClr val="496A9E"/>
                </a:solidFill>
                <a:latin typeface="Cooper Hewitt"/>
                <a:sym typeface="Helvetica"/>
              </a:rPr>
              <a:t>📁</a:t>
            </a:r>
            <a:r>
              <a:rPr sz="3600" dirty="0">
                <a:solidFill>
                  <a:srgbClr val="496A9E"/>
                </a:solidFill>
                <a:latin typeface="Cooper Hewitt"/>
                <a:sym typeface="Cooper Hewitt"/>
              </a:rPr>
              <a:t>Manual Versioning</a:t>
            </a:r>
          </a:p>
        </p:txBody>
      </p:sp>
      <p:sp>
        <p:nvSpPr>
          <p:cNvPr id="118" name="Text 2"/>
          <p:cNvSpPr txBox="1"/>
          <p:nvPr/>
        </p:nvSpPr>
        <p:spPr>
          <a:xfrm>
            <a:off x="896787" y="6067900"/>
            <a:ext cx="4304063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ts val="2800"/>
              </a:lnSpc>
              <a:defRPr sz="1700">
                <a:latin typeface="Roboto"/>
                <a:ea typeface="Roboto"/>
                <a:cs typeface="Roboto"/>
                <a:sym typeface="Roboto"/>
              </a:defRPr>
            </a:pPr>
            <a:r>
              <a:rPr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Developers renamed files </a:t>
            </a:r>
            <a:endParaRPr lang="en-US" sz="2800" dirty="0">
              <a:solidFill>
                <a:srgbClr val="3C3939"/>
              </a:solidFill>
              <a:latin typeface="Roboto"/>
              <a:ea typeface="Roboto"/>
              <a:cs typeface="Roboto"/>
              <a:sym typeface="Roboto"/>
            </a:endParaRPr>
          </a:p>
          <a:p>
            <a:pPr defTabSz="457200">
              <a:lnSpc>
                <a:spcPts val="2800"/>
              </a:lnSpc>
              <a:defRPr sz="1700">
                <a:latin typeface="Roboto"/>
                <a:ea typeface="Roboto"/>
                <a:cs typeface="Roboto"/>
                <a:sym typeface="Roboto"/>
              </a:defRPr>
            </a:pPr>
            <a:r>
              <a:rPr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or folders to save versions.</a:t>
            </a:r>
          </a:p>
        </p:txBody>
      </p:sp>
      <p:sp>
        <p:nvSpPr>
          <p:cNvPr id="119" name="Text 3"/>
          <p:cNvSpPr txBox="1"/>
          <p:nvPr/>
        </p:nvSpPr>
        <p:spPr>
          <a:xfrm>
            <a:off x="897605" y="7328853"/>
            <a:ext cx="5762796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7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sz="2800" dirty="0">
                <a:solidFill>
                  <a:srgbClr val="3C3939"/>
                </a:solidFill>
              </a:rPr>
              <a:t>No structured way to track changes.</a:t>
            </a:r>
          </a:p>
        </p:txBody>
      </p:sp>
      <p:sp>
        <p:nvSpPr>
          <p:cNvPr id="120" name="Text 4"/>
          <p:cNvSpPr txBox="1"/>
          <p:nvPr/>
        </p:nvSpPr>
        <p:spPr>
          <a:xfrm>
            <a:off x="7380745" y="5074307"/>
            <a:ext cx="3882473" cy="696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6100"/>
              </a:lnSpc>
              <a:defRPr sz="2400"/>
            </a:pPr>
            <a:r>
              <a:rPr sz="3600" dirty="0">
                <a:solidFill>
                  <a:srgbClr val="496A9E"/>
                </a:solidFill>
                <a:latin typeface="Cooper Hewitt"/>
                <a:sym typeface="Helvetica"/>
              </a:rPr>
              <a:t>📤</a:t>
            </a:r>
            <a:r>
              <a:rPr sz="3600" dirty="0">
                <a:solidFill>
                  <a:srgbClr val="496A9E"/>
                </a:solidFill>
                <a:latin typeface="Cooper Hewitt"/>
                <a:sym typeface="Cooper Hewitt"/>
              </a:rPr>
              <a:t>Collaboration</a:t>
            </a:r>
          </a:p>
        </p:txBody>
      </p:sp>
      <p:sp>
        <p:nvSpPr>
          <p:cNvPr id="121" name="Text 5"/>
          <p:cNvSpPr txBox="1"/>
          <p:nvPr/>
        </p:nvSpPr>
        <p:spPr>
          <a:xfrm>
            <a:off x="8012539" y="6070040"/>
            <a:ext cx="3978118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lnSpc>
                <a:spcPts val="2800"/>
              </a:lnSpc>
              <a:defRPr sz="17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sz="2800" dirty="0">
                <a:solidFill>
                  <a:srgbClr val="3C3939"/>
                </a:solidFill>
              </a:rPr>
              <a:t>Code was shared via email, USB drives, or network folders.</a:t>
            </a:r>
          </a:p>
        </p:txBody>
      </p:sp>
      <p:sp>
        <p:nvSpPr>
          <p:cNvPr id="122" name="Text 6"/>
          <p:cNvSpPr txBox="1"/>
          <p:nvPr/>
        </p:nvSpPr>
        <p:spPr>
          <a:xfrm>
            <a:off x="8014142" y="7322966"/>
            <a:ext cx="460222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lnSpc>
                <a:spcPts val="2800"/>
              </a:lnSpc>
              <a:defRPr sz="1700">
                <a:latin typeface="Roboto"/>
                <a:ea typeface="Roboto"/>
                <a:cs typeface="Roboto"/>
                <a:sym typeface="Roboto"/>
              </a:defRPr>
            </a:pPr>
            <a:r>
              <a:rPr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Team members avoided </a:t>
            </a:r>
            <a:endParaRPr lang="en-US" sz="2800" dirty="0">
              <a:solidFill>
                <a:srgbClr val="3C3939"/>
              </a:solidFill>
              <a:latin typeface="Roboto"/>
              <a:ea typeface="Roboto"/>
              <a:cs typeface="Roboto"/>
              <a:sym typeface="Roboto"/>
            </a:endParaRPr>
          </a:p>
          <a:p>
            <a:pPr defTabSz="457200">
              <a:lnSpc>
                <a:spcPts val="2800"/>
              </a:lnSpc>
              <a:defRPr sz="1700">
                <a:latin typeface="Roboto"/>
                <a:ea typeface="Roboto"/>
                <a:cs typeface="Roboto"/>
                <a:sym typeface="Roboto"/>
              </a:defRPr>
            </a:pPr>
            <a:r>
              <a:rPr sz="28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editing the same file at once.</a:t>
            </a:r>
          </a:p>
        </p:txBody>
      </p:sp>
      <p:sp>
        <p:nvSpPr>
          <p:cNvPr id="123" name="Text 7"/>
          <p:cNvSpPr txBox="1"/>
          <p:nvPr/>
        </p:nvSpPr>
        <p:spPr>
          <a:xfrm>
            <a:off x="12954012" y="5045469"/>
            <a:ext cx="4802597" cy="696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6100"/>
              </a:lnSpc>
              <a:defRPr sz="2400"/>
            </a:pPr>
            <a:r>
              <a:rPr sz="3600" dirty="0">
                <a:solidFill>
                  <a:srgbClr val="496A9E"/>
                </a:solidFill>
                <a:latin typeface="Cooper Hewitt"/>
                <a:sym typeface="Helvetica"/>
              </a:rPr>
              <a:t>❌</a:t>
            </a:r>
            <a:r>
              <a:rPr sz="3600" dirty="0">
                <a:solidFill>
                  <a:srgbClr val="496A9E"/>
                </a:solidFill>
                <a:latin typeface="Cooper Hewitt"/>
                <a:sym typeface="Cooper Hewitt"/>
              </a:rPr>
              <a:t>No Easy Recovery</a:t>
            </a:r>
          </a:p>
        </p:txBody>
      </p:sp>
      <p:sp>
        <p:nvSpPr>
          <p:cNvPr id="124" name="Text 8"/>
          <p:cNvSpPr txBox="1"/>
          <p:nvPr/>
        </p:nvSpPr>
        <p:spPr>
          <a:xfrm>
            <a:off x="13309973" y="6067900"/>
            <a:ext cx="4975721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7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sz="2800" dirty="0">
                <a:solidFill>
                  <a:srgbClr val="3C3939"/>
                </a:solidFill>
              </a:rPr>
              <a:t>Changes were logged manually</a:t>
            </a:r>
            <a:endParaRPr lang="en-US" sz="2800" dirty="0">
              <a:solidFill>
                <a:srgbClr val="3C3939"/>
              </a:solidFill>
            </a:endParaRPr>
          </a:p>
          <a:p>
            <a:r>
              <a:rPr sz="2800" dirty="0">
                <a:solidFill>
                  <a:srgbClr val="3C3939"/>
                </a:solidFill>
              </a:rPr>
              <a:t> in text files.</a:t>
            </a:r>
          </a:p>
        </p:txBody>
      </p:sp>
      <p:sp>
        <p:nvSpPr>
          <p:cNvPr id="125" name="Text 9"/>
          <p:cNvSpPr txBox="1"/>
          <p:nvPr/>
        </p:nvSpPr>
        <p:spPr>
          <a:xfrm>
            <a:off x="13309973" y="7359258"/>
            <a:ext cx="5107167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700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sz="2800" dirty="0">
                <a:solidFill>
                  <a:srgbClr val="3C3939"/>
                </a:solidFill>
              </a:rPr>
              <a:t>Rolling back was unreliable and </a:t>
            </a:r>
            <a:endParaRPr lang="en-US" sz="2800" dirty="0">
              <a:solidFill>
                <a:srgbClr val="3C3939"/>
              </a:solidFill>
            </a:endParaRPr>
          </a:p>
          <a:p>
            <a:r>
              <a:rPr sz="2800" dirty="0">
                <a:solidFill>
                  <a:srgbClr val="3C3939"/>
                </a:solidFill>
              </a:rPr>
              <a:t>error-prone.</a:t>
            </a:r>
          </a:p>
        </p:txBody>
      </p:sp>
      <p:sp>
        <p:nvSpPr>
          <p:cNvPr id="126" name="Freeform 3"/>
          <p:cNvSpPr/>
          <p:nvPr/>
        </p:nvSpPr>
        <p:spPr>
          <a:xfrm>
            <a:off x="0" y="0"/>
            <a:ext cx="18287996" cy="1780877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7" name="Freeform 6"/>
          <p:cNvSpPr/>
          <p:nvPr/>
        </p:nvSpPr>
        <p:spPr>
          <a:xfrm>
            <a:off x="16706625" y="176120"/>
            <a:ext cx="1428634" cy="142863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8" name="Freeform 5"/>
          <p:cNvSpPr/>
          <p:nvPr/>
        </p:nvSpPr>
        <p:spPr>
          <a:xfrm>
            <a:off x="136649" y="0"/>
            <a:ext cx="8005056" cy="178087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9" name="logo.png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4462" y="8828012"/>
            <a:ext cx="1112959" cy="1428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utoShape 7"/>
          <p:cNvSpPr/>
          <p:nvPr/>
        </p:nvSpPr>
        <p:spPr>
          <a:xfrm>
            <a:off x="0" y="9542329"/>
            <a:ext cx="18288000" cy="1"/>
          </a:xfrm>
          <a:prstGeom prst="line">
            <a:avLst/>
          </a:prstGeom>
          <a:ln w="38100">
            <a:solidFill>
              <a:srgbClr val="214A8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2" name="Text 0"/>
          <p:cNvSpPr txBox="1"/>
          <p:nvPr/>
        </p:nvSpPr>
        <p:spPr>
          <a:xfrm>
            <a:off x="457199" y="2705100"/>
            <a:ext cx="15060241" cy="792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5500"/>
              </a:lnSpc>
              <a:defRPr sz="8000" b="1" spc="-423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defRPr>
            </a:lvl1pPr>
          </a:lstStyle>
          <a:p>
            <a:r>
              <a:t>What is a Version Control System?</a:t>
            </a:r>
          </a:p>
        </p:txBody>
      </p:sp>
      <p:sp>
        <p:nvSpPr>
          <p:cNvPr id="133" name="Text 1"/>
          <p:cNvSpPr txBox="1"/>
          <p:nvPr/>
        </p:nvSpPr>
        <p:spPr>
          <a:xfrm>
            <a:off x="472327" y="4868521"/>
            <a:ext cx="3553323" cy="762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6100"/>
              </a:lnSpc>
              <a:defRPr sz="36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rPr dirty="0"/>
              <a:t>📝Track Changes</a:t>
            </a:r>
          </a:p>
        </p:txBody>
      </p:sp>
      <p:sp>
        <p:nvSpPr>
          <p:cNvPr id="134" name="Text 2"/>
          <p:cNvSpPr txBox="1"/>
          <p:nvPr/>
        </p:nvSpPr>
        <p:spPr>
          <a:xfrm>
            <a:off x="640854" y="6035971"/>
            <a:ext cx="5348959" cy="36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rPr dirty="0"/>
              <a:t>Record every modification to files.</a:t>
            </a:r>
          </a:p>
        </p:txBody>
      </p:sp>
      <p:sp>
        <p:nvSpPr>
          <p:cNvPr id="135" name="Text 3"/>
          <p:cNvSpPr txBox="1"/>
          <p:nvPr/>
        </p:nvSpPr>
        <p:spPr>
          <a:xfrm>
            <a:off x="571269" y="6988887"/>
            <a:ext cx="5449492" cy="36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See who changed what and when.</a:t>
            </a:r>
          </a:p>
        </p:txBody>
      </p:sp>
      <p:sp>
        <p:nvSpPr>
          <p:cNvPr id="136" name="Text 4"/>
          <p:cNvSpPr txBox="1"/>
          <p:nvPr/>
        </p:nvSpPr>
        <p:spPr>
          <a:xfrm>
            <a:off x="6553200" y="4909865"/>
            <a:ext cx="5272733" cy="762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6100"/>
              </a:lnSpc>
              <a:defRPr sz="36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rPr dirty="0"/>
              <a:t>🤝Collaborate Seamlessly</a:t>
            </a:r>
          </a:p>
        </p:txBody>
      </p:sp>
      <p:sp>
        <p:nvSpPr>
          <p:cNvPr id="137" name="Text 5"/>
          <p:cNvSpPr txBox="1"/>
          <p:nvPr/>
        </p:nvSpPr>
        <p:spPr>
          <a:xfrm>
            <a:off x="6919072" y="6059010"/>
            <a:ext cx="3978117" cy="72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Multiple developers work on same project.</a:t>
            </a:r>
          </a:p>
        </p:txBody>
      </p:sp>
      <p:sp>
        <p:nvSpPr>
          <p:cNvPr id="138" name="Text 6"/>
          <p:cNvSpPr txBox="1"/>
          <p:nvPr/>
        </p:nvSpPr>
        <p:spPr>
          <a:xfrm>
            <a:off x="6919072" y="6988888"/>
            <a:ext cx="5567214" cy="36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Integrate changes without conflicts.</a:t>
            </a:r>
          </a:p>
        </p:txBody>
      </p:sp>
      <p:sp>
        <p:nvSpPr>
          <p:cNvPr id="139" name="Text 7"/>
          <p:cNvSpPr txBox="1"/>
          <p:nvPr/>
        </p:nvSpPr>
        <p:spPr>
          <a:xfrm>
            <a:off x="13030200" y="4868521"/>
            <a:ext cx="3747319" cy="762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6100"/>
              </a:lnSpc>
              <a:defRPr sz="36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t>↩️Revert Mistakes</a:t>
            </a:r>
          </a:p>
        </p:txBody>
      </p:sp>
      <p:sp>
        <p:nvSpPr>
          <p:cNvPr id="140" name="Text 8"/>
          <p:cNvSpPr txBox="1"/>
          <p:nvPr/>
        </p:nvSpPr>
        <p:spPr>
          <a:xfrm>
            <a:off x="13245838" y="6059010"/>
            <a:ext cx="4696967" cy="36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Go back to previous versions.</a:t>
            </a:r>
          </a:p>
        </p:txBody>
      </p:sp>
      <p:sp>
        <p:nvSpPr>
          <p:cNvPr id="141" name="Text 9"/>
          <p:cNvSpPr txBox="1"/>
          <p:nvPr/>
        </p:nvSpPr>
        <p:spPr>
          <a:xfrm>
            <a:off x="13279164" y="6990115"/>
            <a:ext cx="5027564" cy="36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Undo unwanted changes easily.</a:t>
            </a:r>
          </a:p>
        </p:txBody>
      </p:sp>
      <p:sp>
        <p:nvSpPr>
          <p:cNvPr id="142" name="Freeform 3"/>
          <p:cNvSpPr/>
          <p:nvPr/>
        </p:nvSpPr>
        <p:spPr>
          <a:xfrm>
            <a:off x="0" y="0"/>
            <a:ext cx="18287996" cy="1780877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Freeform 6"/>
          <p:cNvSpPr/>
          <p:nvPr/>
        </p:nvSpPr>
        <p:spPr>
          <a:xfrm>
            <a:off x="16706625" y="176120"/>
            <a:ext cx="1428634" cy="14286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" name="Freeform 5"/>
          <p:cNvSpPr/>
          <p:nvPr/>
        </p:nvSpPr>
        <p:spPr>
          <a:xfrm>
            <a:off x="136649" y="0"/>
            <a:ext cx="8005056" cy="17808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5" name="logo.png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4462" y="8828012"/>
            <a:ext cx="1112959" cy="1428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AutoShape 7"/>
          <p:cNvSpPr/>
          <p:nvPr/>
        </p:nvSpPr>
        <p:spPr>
          <a:xfrm>
            <a:off x="0" y="9542329"/>
            <a:ext cx="18288000" cy="1"/>
          </a:xfrm>
          <a:prstGeom prst="line">
            <a:avLst/>
          </a:prstGeom>
          <a:ln w="38100">
            <a:solidFill>
              <a:srgbClr val="214A8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Text 0"/>
          <p:cNvSpPr txBox="1"/>
          <p:nvPr/>
        </p:nvSpPr>
        <p:spPr>
          <a:xfrm>
            <a:off x="761999" y="1973939"/>
            <a:ext cx="6296039" cy="650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5200"/>
              </a:lnSpc>
              <a:spcBef>
                <a:spcPts val="2400"/>
              </a:spcBef>
              <a:defRPr sz="4200" b="1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defRPr>
            </a:lvl1pPr>
          </a:lstStyle>
          <a:p>
            <a:r>
              <a:t>File Update Stages in Git</a:t>
            </a:r>
          </a:p>
        </p:txBody>
      </p:sp>
      <p:pic>
        <p:nvPicPr>
          <p:cNvPr id="149" name="Image 1" descr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966802"/>
            <a:ext cx="1073469" cy="1708905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ext 1"/>
          <p:cNvSpPr txBox="1"/>
          <p:nvPr/>
        </p:nvSpPr>
        <p:spPr>
          <a:xfrm>
            <a:off x="2157413" y="3181470"/>
            <a:ext cx="3637484" cy="369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600"/>
              </a:lnSpc>
              <a:defRPr sz="36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t>Working Directory</a:t>
            </a:r>
          </a:p>
        </p:txBody>
      </p:sp>
      <p:sp>
        <p:nvSpPr>
          <p:cNvPr id="151" name="Text 2"/>
          <p:cNvSpPr txBox="1"/>
          <p:nvPr/>
        </p:nvSpPr>
        <p:spPr>
          <a:xfrm>
            <a:off x="2157413" y="3645577"/>
            <a:ext cx="3932809" cy="35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7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Your current project files.</a:t>
            </a:r>
          </a:p>
        </p:txBody>
      </p:sp>
      <p:sp>
        <p:nvSpPr>
          <p:cNvPr id="152" name="Text 3"/>
          <p:cNvSpPr txBox="1"/>
          <p:nvPr/>
        </p:nvSpPr>
        <p:spPr>
          <a:xfrm>
            <a:off x="2157413" y="4117659"/>
            <a:ext cx="3649440" cy="35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7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Uncommitted changes.</a:t>
            </a:r>
          </a:p>
        </p:txBody>
      </p:sp>
      <p:pic>
        <p:nvPicPr>
          <p:cNvPr id="153" name="Image 2" descr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5216007"/>
            <a:ext cx="1073469" cy="1708906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Text 4"/>
          <p:cNvSpPr txBox="1"/>
          <p:nvPr/>
        </p:nvSpPr>
        <p:spPr>
          <a:xfrm>
            <a:off x="2157413" y="5430677"/>
            <a:ext cx="2631108" cy="369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600"/>
              </a:lnSpc>
              <a:defRPr sz="36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t>Staging Area</a:t>
            </a:r>
          </a:p>
        </p:txBody>
      </p:sp>
      <p:sp>
        <p:nvSpPr>
          <p:cNvPr id="155" name="Text 5"/>
          <p:cNvSpPr txBox="1"/>
          <p:nvPr/>
        </p:nvSpPr>
        <p:spPr>
          <a:xfrm>
            <a:off x="2157413" y="5894782"/>
            <a:ext cx="4815558" cy="35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7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Changes prepared for commit.</a:t>
            </a:r>
          </a:p>
        </p:txBody>
      </p:sp>
      <p:sp>
        <p:nvSpPr>
          <p:cNvPr id="156" name="Text 6"/>
          <p:cNvSpPr txBox="1"/>
          <p:nvPr/>
        </p:nvSpPr>
        <p:spPr>
          <a:xfrm>
            <a:off x="2157413" y="6366866"/>
            <a:ext cx="3452019" cy="35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7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Select files to include.</a:t>
            </a:r>
          </a:p>
        </p:txBody>
      </p:sp>
      <p:pic>
        <p:nvPicPr>
          <p:cNvPr id="157" name="Image 3" descr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23" y="7457237"/>
            <a:ext cx="1073469" cy="1708905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Text 7"/>
          <p:cNvSpPr txBox="1"/>
          <p:nvPr/>
        </p:nvSpPr>
        <p:spPr>
          <a:xfrm>
            <a:off x="2179535" y="7671906"/>
            <a:ext cx="3418038" cy="3693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600"/>
              </a:lnSpc>
              <a:defRPr sz="36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t>Local Repository</a:t>
            </a:r>
          </a:p>
        </p:txBody>
      </p:sp>
      <p:sp>
        <p:nvSpPr>
          <p:cNvPr id="159" name="Text 8"/>
          <p:cNvSpPr txBox="1"/>
          <p:nvPr/>
        </p:nvSpPr>
        <p:spPr>
          <a:xfrm>
            <a:off x="2179535" y="8136011"/>
            <a:ext cx="3550470" cy="35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7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Committed snapshots.</a:t>
            </a:r>
          </a:p>
        </p:txBody>
      </p:sp>
      <p:sp>
        <p:nvSpPr>
          <p:cNvPr id="160" name="Text 9"/>
          <p:cNvSpPr txBox="1"/>
          <p:nvPr/>
        </p:nvSpPr>
        <p:spPr>
          <a:xfrm>
            <a:off x="2179535" y="8608094"/>
            <a:ext cx="4591746" cy="356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7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Version history stored locally.</a:t>
            </a:r>
          </a:p>
        </p:txBody>
      </p:sp>
      <p:pic>
        <p:nvPicPr>
          <p:cNvPr id="161" name="Picture 8" descr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400" y="2680199"/>
            <a:ext cx="8711111" cy="5028572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Freeform 3"/>
          <p:cNvSpPr/>
          <p:nvPr/>
        </p:nvSpPr>
        <p:spPr>
          <a:xfrm>
            <a:off x="0" y="0"/>
            <a:ext cx="18287996" cy="1780877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3" name="Freeform 6"/>
          <p:cNvSpPr/>
          <p:nvPr/>
        </p:nvSpPr>
        <p:spPr>
          <a:xfrm>
            <a:off x="16706625" y="176120"/>
            <a:ext cx="1428634" cy="1428636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" name="Freeform 5"/>
          <p:cNvSpPr/>
          <p:nvPr/>
        </p:nvSpPr>
        <p:spPr>
          <a:xfrm>
            <a:off x="136649" y="0"/>
            <a:ext cx="8005056" cy="1780877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65" name="logo.png" descr="log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64462" y="8828012"/>
            <a:ext cx="1112959" cy="1428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AutoShape 7"/>
          <p:cNvSpPr/>
          <p:nvPr/>
        </p:nvSpPr>
        <p:spPr>
          <a:xfrm>
            <a:off x="0" y="9542329"/>
            <a:ext cx="18288000" cy="1"/>
          </a:xfrm>
          <a:prstGeom prst="line">
            <a:avLst/>
          </a:prstGeom>
          <a:ln w="38100">
            <a:solidFill>
              <a:srgbClr val="214A8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8" name="Text 0"/>
          <p:cNvSpPr txBox="1"/>
          <p:nvPr/>
        </p:nvSpPr>
        <p:spPr>
          <a:xfrm>
            <a:off x="533400" y="1948889"/>
            <a:ext cx="5377694" cy="65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5200"/>
              </a:lnSpc>
              <a:spcBef>
                <a:spcPts val="2400"/>
              </a:spcBef>
              <a:defRPr sz="4200" b="1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defRPr>
            </a:lvl1pPr>
          </a:lstStyle>
          <a:p>
            <a:r>
              <a:t>Basic Git Commands</a:t>
            </a:r>
          </a:p>
        </p:txBody>
      </p:sp>
      <p:sp>
        <p:nvSpPr>
          <p:cNvPr id="169" name="Shape 1"/>
          <p:cNvSpPr/>
          <p:nvPr/>
        </p:nvSpPr>
        <p:spPr>
          <a:xfrm>
            <a:off x="533400" y="3058790"/>
            <a:ext cx="7556421" cy="5368767"/>
          </a:xfrm>
          <a:prstGeom prst="roundRect">
            <a:avLst>
              <a:gd name="adj" fmla="val 1774"/>
            </a:avLst>
          </a:prstGeom>
          <a:ln w="7620">
            <a:solidFill>
              <a:srgbClr val="000000">
                <a:alpha val="8000"/>
              </a:srgbClr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0" name="Shape 2"/>
          <p:cNvSpPr/>
          <p:nvPr/>
        </p:nvSpPr>
        <p:spPr>
          <a:xfrm>
            <a:off x="541020" y="3066410"/>
            <a:ext cx="7541181" cy="650320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1" name="Text 3"/>
          <p:cNvSpPr txBox="1"/>
          <p:nvPr/>
        </p:nvSpPr>
        <p:spPr>
          <a:xfrm>
            <a:off x="767833" y="3210118"/>
            <a:ext cx="660191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700" b="1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git init</a:t>
            </a:r>
          </a:p>
        </p:txBody>
      </p:sp>
      <p:sp>
        <p:nvSpPr>
          <p:cNvPr id="172" name="Text 4"/>
          <p:cNvSpPr txBox="1"/>
          <p:nvPr/>
        </p:nvSpPr>
        <p:spPr>
          <a:xfrm>
            <a:off x="4542233" y="3210118"/>
            <a:ext cx="2924611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Initializes a new Git repository.</a:t>
            </a:r>
          </a:p>
        </p:txBody>
      </p:sp>
      <p:sp>
        <p:nvSpPr>
          <p:cNvPr id="173" name="Shape 5"/>
          <p:cNvSpPr/>
          <p:nvPr/>
        </p:nvSpPr>
        <p:spPr>
          <a:xfrm>
            <a:off x="541020" y="3716729"/>
            <a:ext cx="7541181" cy="650320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4" name="Text 6"/>
          <p:cNvSpPr txBox="1"/>
          <p:nvPr/>
        </p:nvSpPr>
        <p:spPr>
          <a:xfrm>
            <a:off x="767833" y="3860438"/>
            <a:ext cx="972339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700" b="1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git status</a:t>
            </a:r>
          </a:p>
        </p:txBody>
      </p:sp>
      <p:sp>
        <p:nvSpPr>
          <p:cNvPr id="175" name="Text 7"/>
          <p:cNvSpPr txBox="1"/>
          <p:nvPr/>
        </p:nvSpPr>
        <p:spPr>
          <a:xfrm>
            <a:off x="4542233" y="3860438"/>
            <a:ext cx="3096550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Shows current repository status.</a:t>
            </a:r>
          </a:p>
        </p:txBody>
      </p:sp>
      <p:sp>
        <p:nvSpPr>
          <p:cNvPr id="176" name="Shape 8"/>
          <p:cNvSpPr/>
          <p:nvPr/>
        </p:nvSpPr>
        <p:spPr>
          <a:xfrm>
            <a:off x="541020" y="4367049"/>
            <a:ext cx="7541181" cy="1013223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7" name="Text 9"/>
          <p:cNvSpPr txBox="1"/>
          <p:nvPr/>
        </p:nvSpPr>
        <p:spPr>
          <a:xfrm>
            <a:off x="767833" y="4510756"/>
            <a:ext cx="720280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700" b="1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git add</a:t>
            </a:r>
          </a:p>
        </p:txBody>
      </p:sp>
      <p:sp>
        <p:nvSpPr>
          <p:cNvPr id="178" name="Text 10"/>
          <p:cNvSpPr txBox="1"/>
          <p:nvPr/>
        </p:nvSpPr>
        <p:spPr>
          <a:xfrm>
            <a:off x="4542233" y="4510756"/>
            <a:ext cx="3313154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Adds file changes to staging area.</a:t>
            </a:r>
          </a:p>
        </p:txBody>
      </p:sp>
      <p:sp>
        <p:nvSpPr>
          <p:cNvPr id="179" name="Shape 11"/>
          <p:cNvSpPr/>
          <p:nvPr/>
        </p:nvSpPr>
        <p:spPr>
          <a:xfrm>
            <a:off x="541020" y="5380270"/>
            <a:ext cx="7541181" cy="1013223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0" name="Text 12"/>
          <p:cNvSpPr txBox="1"/>
          <p:nvPr/>
        </p:nvSpPr>
        <p:spPr>
          <a:xfrm>
            <a:off x="767833" y="5523978"/>
            <a:ext cx="1104219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700" b="1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git commit</a:t>
            </a:r>
          </a:p>
        </p:txBody>
      </p:sp>
      <p:sp>
        <p:nvSpPr>
          <p:cNvPr id="181" name="Text 13"/>
          <p:cNvSpPr txBox="1"/>
          <p:nvPr/>
        </p:nvSpPr>
        <p:spPr>
          <a:xfrm>
            <a:off x="4542233" y="5523978"/>
            <a:ext cx="3313154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Saves staged changes to repository.</a:t>
            </a:r>
          </a:p>
        </p:txBody>
      </p:sp>
      <p:sp>
        <p:nvSpPr>
          <p:cNvPr id="182" name="Shape 14"/>
          <p:cNvSpPr/>
          <p:nvPr/>
        </p:nvSpPr>
        <p:spPr>
          <a:xfrm>
            <a:off x="541020" y="6393492"/>
            <a:ext cx="7541181" cy="1013223"/>
          </a:xfrm>
          <a:prstGeom prst="rect">
            <a:avLst/>
          </a:prstGeom>
          <a:solidFill>
            <a:srgbClr val="FFFFFF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3" name="Text 15"/>
          <p:cNvSpPr txBox="1"/>
          <p:nvPr/>
        </p:nvSpPr>
        <p:spPr>
          <a:xfrm>
            <a:off x="767833" y="6537201"/>
            <a:ext cx="888214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700" b="1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git show</a:t>
            </a:r>
          </a:p>
        </p:txBody>
      </p:sp>
      <p:sp>
        <p:nvSpPr>
          <p:cNvPr id="184" name="Text 16"/>
          <p:cNvSpPr txBox="1"/>
          <p:nvPr/>
        </p:nvSpPr>
        <p:spPr>
          <a:xfrm>
            <a:off x="4542233" y="6537201"/>
            <a:ext cx="3313154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Displays object types and contents.</a:t>
            </a:r>
          </a:p>
        </p:txBody>
      </p:sp>
      <p:sp>
        <p:nvSpPr>
          <p:cNvPr id="185" name="Shape 17"/>
          <p:cNvSpPr/>
          <p:nvPr/>
        </p:nvSpPr>
        <p:spPr>
          <a:xfrm>
            <a:off x="541020" y="7406714"/>
            <a:ext cx="7541181" cy="1013223"/>
          </a:xfrm>
          <a:prstGeom prst="rect">
            <a:avLst/>
          </a:prstGeom>
          <a:solidFill>
            <a:srgbClr val="000000">
              <a:alpha val="4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6" name="Text 18"/>
          <p:cNvSpPr txBox="1"/>
          <p:nvPr/>
        </p:nvSpPr>
        <p:spPr>
          <a:xfrm>
            <a:off x="767833" y="7550423"/>
            <a:ext cx="1068482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2800"/>
              </a:lnSpc>
              <a:defRPr sz="1700" b="1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git restore</a:t>
            </a:r>
          </a:p>
        </p:txBody>
      </p:sp>
      <p:sp>
        <p:nvSpPr>
          <p:cNvPr id="187" name="Text 19"/>
          <p:cNvSpPr txBox="1"/>
          <p:nvPr/>
        </p:nvSpPr>
        <p:spPr>
          <a:xfrm>
            <a:off x="4542233" y="7550423"/>
            <a:ext cx="3313154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lnSpc>
                <a:spcPts val="2800"/>
              </a:lnSpc>
              <a:defRPr sz="17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r>
              <a:t>Discards changes in working directory.</a:t>
            </a:r>
          </a:p>
        </p:txBody>
      </p:sp>
      <p:sp>
        <p:nvSpPr>
          <p:cNvPr id="188" name="Freeform 3"/>
          <p:cNvSpPr/>
          <p:nvPr/>
        </p:nvSpPr>
        <p:spPr>
          <a:xfrm>
            <a:off x="0" y="0"/>
            <a:ext cx="18287996" cy="1780877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9" name="Freeform 6"/>
          <p:cNvSpPr/>
          <p:nvPr/>
        </p:nvSpPr>
        <p:spPr>
          <a:xfrm>
            <a:off x="16706625" y="176120"/>
            <a:ext cx="1428634" cy="14286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0" name="Freeform 5"/>
          <p:cNvSpPr/>
          <p:nvPr/>
        </p:nvSpPr>
        <p:spPr>
          <a:xfrm>
            <a:off x="136649" y="0"/>
            <a:ext cx="8005056" cy="17808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91" name="logo.png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4462" y="8828012"/>
            <a:ext cx="1112959" cy="1428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AutoShape 7"/>
          <p:cNvSpPr/>
          <p:nvPr/>
        </p:nvSpPr>
        <p:spPr>
          <a:xfrm>
            <a:off x="0" y="9542329"/>
            <a:ext cx="18288000" cy="1"/>
          </a:xfrm>
          <a:prstGeom prst="line">
            <a:avLst/>
          </a:prstGeom>
          <a:ln w="38100">
            <a:solidFill>
              <a:srgbClr val="214A8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TextBox 9"/>
          <p:cNvSpPr txBox="1"/>
          <p:nvPr/>
        </p:nvSpPr>
        <p:spPr>
          <a:xfrm>
            <a:off x="7717920" y="2399409"/>
            <a:ext cx="4108319" cy="70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ts val="12000"/>
              </a:lnSpc>
              <a:defRPr sz="12000" b="1" spc="-636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defRPr>
            </a:lvl1pPr>
          </a:lstStyle>
          <a:p>
            <a:pPr defTabSz="457200">
              <a:lnSpc>
                <a:spcPts val="5200"/>
              </a:lnSpc>
              <a:spcBef>
                <a:spcPts val="2400"/>
              </a:spcBef>
            </a:pPr>
            <a:r>
              <a:rPr sz="6000" spc="0" dirty="0"/>
              <a:t>Quick Quiz?</a:t>
            </a:r>
          </a:p>
        </p:txBody>
      </p:sp>
      <p:sp>
        <p:nvSpPr>
          <p:cNvPr id="203" name="TextBox 10"/>
          <p:cNvSpPr txBox="1"/>
          <p:nvPr/>
        </p:nvSpPr>
        <p:spPr>
          <a:xfrm>
            <a:off x="486518" y="4283021"/>
            <a:ext cx="11339721" cy="1504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ts val="6100"/>
              </a:lnSpc>
              <a:defRPr sz="4400" b="1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rPr dirty="0"/>
              <a:t>Which git command is used to untrack a file?</a:t>
            </a:r>
          </a:p>
        </p:txBody>
      </p:sp>
      <p:sp>
        <p:nvSpPr>
          <p:cNvPr id="204" name="TextBox 10"/>
          <p:cNvSpPr txBox="1"/>
          <p:nvPr/>
        </p:nvSpPr>
        <p:spPr>
          <a:xfrm>
            <a:off x="958958" y="6152814"/>
            <a:ext cx="9779342" cy="727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ts val="6100"/>
              </a:lnSpc>
              <a:defRPr sz="44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rPr dirty="0">
                <a:solidFill>
                  <a:srgbClr val="3C3939"/>
                </a:solidFill>
                <a:latin typeface="Roboto"/>
                <a:ea typeface="Roboto"/>
                <a:cs typeface="Roboto"/>
                <a:sym typeface="Calibri"/>
              </a:rPr>
              <a:t>git rm -r --cached  </a:t>
            </a:r>
            <a:r>
              <a:rPr dirty="0" err="1">
                <a:solidFill>
                  <a:srgbClr val="3C3939"/>
                </a:solidFill>
                <a:latin typeface="Roboto"/>
                <a:ea typeface="Roboto"/>
                <a:cs typeface="Roboto"/>
                <a:sym typeface="Calibri"/>
              </a:rPr>
              <a:t>file_name</a:t>
            </a:r>
            <a:endParaRPr dirty="0">
              <a:solidFill>
                <a:srgbClr val="3C3939"/>
              </a:solidFill>
              <a:latin typeface="Roboto"/>
              <a:ea typeface="Roboto"/>
              <a:cs typeface="Roboto"/>
              <a:sym typeface="Calibri"/>
            </a:endParaRPr>
          </a:p>
        </p:txBody>
      </p:sp>
      <p:sp>
        <p:nvSpPr>
          <p:cNvPr id="205" name="Freeform 3"/>
          <p:cNvSpPr/>
          <p:nvPr/>
        </p:nvSpPr>
        <p:spPr>
          <a:xfrm>
            <a:off x="0" y="0"/>
            <a:ext cx="18287996" cy="1780877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6" name="Freeform 6"/>
          <p:cNvSpPr/>
          <p:nvPr/>
        </p:nvSpPr>
        <p:spPr>
          <a:xfrm>
            <a:off x="16706625" y="176120"/>
            <a:ext cx="1428634" cy="14286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7" name="Freeform 5"/>
          <p:cNvSpPr/>
          <p:nvPr/>
        </p:nvSpPr>
        <p:spPr>
          <a:xfrm>
            <a:off x="136649" y="0"/>
            <a:ext cx="8005056" cy="17808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08" name="logo.png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4462" y="8828012"/>
            <a:ext cx="1112960" cy="1428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FC861-534E-4986-EF41-EE453CCBA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AutoShape 7">
            <a:extLst>
              <a:ext uri="{FF2B5EF4-FFF2-40B4-BE49-F238E27FC236}">
                <a16:creationId xmlns:a16="http://schemas.microsoft.com/office/drawing/2014/main" id="{0B43B482-5376-1F99-73EC-E685172087DA}"/>
              </a:ext>
            </a:extLst>
          </p:cNvPr>
          <p:cNvSpPr/>
          <p:nvPr/>
        </p:nvSpPr>
        <p:spPr>
          <a:xfrm>
            <a:off x="0" y="9542329"/>
            <a:ext cx="18288000" cy="1"/>
          </a:xfrm>
          <a:prstGeom prst="line">
            <a:avLst/>
          </a:prstGeom>
          <a:ln w="38100">
            <a:solidFill>
              <a:srgbClr val="214A8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2" name="TextBox 9">
            <a:extLst>
              <a:ext uri="{FF2B5EF4-FFF2-40B4-BE49-F238E27FC236}">
                <a16:creationId xmlns:a16="http://schemas.microsoft.com/office/drawing/2014/main" id="{A6E918F1-F3AD-9316-D347-5D59BFB8C270}"/>
              </a:ext>
            </a:extLst>
          </p:cNvPr>
          <p:cNvSpPr txBox="1"/>
          <p:nvPr/>
        </p:nvSpPr>
        <p:spPr>
          <a:xfrm>
            <a:off x="738000" y="2495194"/>
            <a:ext cx="7049640" cy="70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lnSpc>
                <a:spcPts val="12000"/>
              </a:lnSpc>
              <a:defRPr sz="12000" b="1" spc="-636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defRPr>
            </a:lvl1pPr>
          </a:lstStyle>
          <a:p>
            <a:pPr defTabSz="457200">
              <a:lnSpc>
                <a:spcPts val="5200"/>
              </a:lnSpc>
              <a:spcBef>
                <a:spcPts val="2400"/>
              </a:spcBef>
            </a:pPr>
            <a:r>
              <a:rPr lang="en-US" sz="6000" spc="0" dirty="0"/>
              <a:t>Remote Repositories</a:t>
            </a:r>
            <a:endParaRPr sz="6000" spc="0" dirty="0"/>
          </a:p>
        </p:txBody>
      </p:sp>
      <p:sp>
        <p:nvSpPr>
          <p:cNvPr id="205" name="Freeform 3">
            <a:extLst>
              <a:ext uri="{FF2B5EF4-FFF2-40B4-BE49-F238E27FC236}">
                <a16:creationId xmlns:a16="http://schemas.microsoft.com/office/drawing/2014/main" id="{388C1A09-3350-CB1C-472C-802C38E86552}"/>
              </a:ext>
            </a:extLst>
          </p:cNvPr>
          <p:cNvSpPr/>
          <p:nvPr/>
        </p:nvSpPr>
        <p:spPr>
          <a:xfrm>
            <a:off x="0" y="0"/>
            <a:ext cx="18287996" cy="1780877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6" name="Freeform 6">
            <a:extLst>
              <a:ext uri="{FF2B5EF4-FFF2-40B4-BE49-F238E27FC236}">
                <a16:creationId xmlns:a16="http://schemas.microsoft.com/office/drawing/2014/main" id="{FA1D20F8-FDE2-4260-87C2-1AC343FA7C80}"/>
              </a:ext>
            </a:extLst>
          </p:cNvPr>
          <p:cNvSpPr/>
          <p:nvPr/>
        </p:nvSpPr>
        <p:spPr>
          <a:xfrm>
            <a:off x="16706625" y="176120"/>
            <a:ext cx="1428634" cy="14286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7" name="Freeform 5">
            <a:extLst>
              <a:ext uri="{FF2B5EF4-FFF2-40B4-BE49-F238E27FC236}">
                <a16:creationId xmlns:a16="http://schemas.microsoft.com/office/drawing/2014/main" id="{15CD06CB-A485-A2EA-2B87-77028E3B931D}"/>
              </a:ext>
            </a:extLst>
          </p:cNvPr>
          <p:cNvSpPr/>
          <p:nvPr/>
        </p:nvSpPr>
        <p:spPr>
          <a:xfrm>
            <a:off x="136649" y="0"/>
            <a:ext cx="8005056" cy="17808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08" name="logo.png" descr="logo.png">
            <a:extLst>
              <a:ext uri="{FF2B5EF4-FFF2-40B4-BE49-F238E27FC236}">
                <a16:creationId xmlns:a16="http://schemas.microsoft.com/office/drawing/2014/main" id="{3B819289-A746-4BAF-48D1-D4F894C01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4462" y="8828012"/>
            <a:ext cx="1112960" cy="142863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1">
            <a:extLst>
              <a:ext uri="{FF2B5EF4-FFF2-40B4-BE49-F238E27FC236}">
                <a16:creationId xmlns:a16="http://schemas.microsoft.com/office/drawing/2014/main" id="{00ABFC8B-F3FD-CE57-81BA-44D0B128962A}"/>
              </a:ext>
            </a:extLst>
          </p:cNvPr>
          <p:cNvSpPr txBox="1"/>
          <p:nvPr/>
        </p:nvSpPr>
        <p:spPr>
          <a:xfrm>
            <a:off x="1126704" y="3550326"/>
            <a:ext cx="6979475" cy="697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6100"/>
              </a:lnSpc>
              <a:defRPr sz="36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rPr lang="en-US" dirty="0"/>
              <a:t>What is a Remote Repository?</a:t>
            </a:r>
            <a:endParaRPr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3F84584-BDC1-C7AB-46C7-9C702DE42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784" y="4288782"/>
            <a:ext cx="1695368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6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Cooper Hewitt"/>
              </a:rPr>
              <a:t>A remote repository is a version of your project hosted on the internet or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6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Cooper Hewitt"/>
              </a:rPr>
              <a:t>Used for collaborating with others by sharing code and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600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Cooper Hewitt"/>
              </a:rPr>
              <a:t>Common default name for remote is origin.</a:t>
            </a:r>
          </a:p>
        </p:txBody>
      </p:sp>
    </p:spTree>
    <p:extLst>
      <p:ext uri="{BB962C8B-B14F-4D97-AF65-F5344CB8AC3E}">
        <p14:creationId xmlns:p14="http://schemas.microsoft.com/office/powerpoint/2010/main" val="25496903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AutoShape 7"/>
          <p:cNvSpPr/>
          <p:nvPr/>
        </p:nvSpPr>
        <p:spPr>
          <a:xfrm>
            <a:off x="0" y="9542329"/>
            <a:ext cx="18288000" cy="1"/>
          </a:xfrm>
          <a:prstGeom prst="line">
            <a:avLst/>
          </a:prstGeom>
          <a:ln w="38100">
            <a:solidFill>
              <a:srgbClr val="214A8C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1" name="Text 0"/>
          <p:cNvSpPr txBox="1"/>
          <p:nvPr/>
        </p:nvSpPr>
        <p:spPr>
          <a:xfrm>
            <a:off x="6896097" y="2162611"/>
            <a:ext cx="4251773" cy="65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457200">
              <a:lnSpc>
                <a:spcPts val="5200"/>
              </a:lnSpc>
              <a:spcBef>
                <a:spcPts val="2400"/>
              </a:spcBef>
              <a:defRPr sz="4200" b="1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defRPr>
            </a:lvl1pPr>
          </a:lstStyle>
          <a:p>
            <a:r>
              <a:rPr dirty="0"/>
              <a:t>Local vs Remote</a:t>
            </a:r>
          </a:p>
        </p:txBody>
      </p:sp>
      <p:sp>
        <p:nvSpPr>
          <p:cNvPr id="212" name="Text 1"/>
          <p:cNvSpPr txBox="1"/>
          <p:nvPr/>
        </p:nvSpPr>
        <p:spPr>
          <a:xfrm>
            <a:off x="3336504" y="4499807"/>
            <a:ext cx="3418038" cy="724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6100"/>
              </a:lnSpc>
              <a:defRPr sz="36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rPr dirty="0"/>
              <a:t>Local Repository</a:t>
            </a:r>
          </a:p>
        </p:txBody>
      </p:sp>
      <p:sp>
        <p:nvSpPr>
          <p:cNvPr id="213" name="Text 2"/>
          <p:cNvSpPr txBox="1"/>
          <p:nvPr/>
        </p:nvSpPr>
        <p:spPr>
          <a:xfrm>
            <a:off x="609601" y="5864580"/>
            <a:ext cx="8428187" cy="3962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457200" defTabSz="457200">
              <a:buSzPct val="100000"/>
              <a:buFont typeface="Arial"/>
              <a:buChar char="•"/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dirty="0"/>
              <a:t>Exists on your machine with the working directory, </a:t>
            </a:r>
          </a:p>
          <a:p>
            <a:pPr defTabSz="457200"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dirty="0"/>
              <a:t>	staging area, and local Git history.</a:t>
            </a:r>
          </a:p>
          <a:p>
            <a:pPr defTabSz="457200">
              <a:lnSpc>
                <a:spcPts val="27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dirty="0"/>
          </a:p>
          <a:p>
            <a:pPr marL="457200" indent="-457200" defTabSz="457200">
              <a:lnSpc>
                <a:spcPts val="2700"/>
              </a:lnSpc>
              <a:buSzPct val="100000"/>
              <a:buFont typeface="Arial"/>
              <a:buChar char="•"/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dirty="0"/>
              <a:t>Allows you to make commits, check logs, create </a:t>
            </a:r>
          </a:p>
          <a:p>
            <a:pPr defTabSz="457200">
              <a:lnSpc>
                <a:spcPts val="27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dirty="0"/>
              <a:t>	branches, and test changes offline.</a:t>
            </a:r>
          </a:p>
          <a:p>
            <a:pPr defTabSz="457200">
              <a:lnSpc>
                <a:spcPts val="27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dirty="0"/>
          </a:p>
          <a:p>
            <a:pPr marL="457200" indent="-457200" defTabSz="457200">
              <a:lnSpc>
                <a:spcPts val="2700"/>
              </a:lnSpc>
              <a:buSzPct val="100000"/>
              <a:buFont typeface="Arial"/>
              <a:buChar char="•"/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dirty="0"/>
              <a:t>Work offline, commit often.</a:t>
            </a:r>
          </a:p>
          <a:p>
            <a:pPr defTabSz="457200">
              <a:lnSpc>
                <a:spcPts val="27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dirty="0"/>
          </a:p>
          <a:p>
            <a:pPr defTabSz="457200">
              <a:lnSpc>
                <a:spcPts val="27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pPr>
            <a:br>
              <a:rPr dirty="0"/>
            </a:br>
            <a:endParaRPr dirty="0"/>
          </a:p>
        </p:txBody>
      </p:sp>
      <p:sp>
        <p:nvSpPr>
          <p:cNvPr id="214" name="Text 5"/>
          <p:cNvSpPr txBox="1"/>
          <p:nvPr/>
        </p:nvSpPr>
        <p:spPr>
          <a:xfrm>
            <a:off x="12116259" y="4499807"/>
            <a:ext cx="3925913" cy="724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6100"/>
              </a:lnSpc>
              <a:defRPr sz="3600">
                <a:solidFill>
                  <a:srgbClr val="496A9E"/>
                </a:solidFill>
                <a:latin typeface="Cooper Hewitt"/>
                <a:ea typeface="Cooper Hewitt"/>
                <a:cs typeface="Cooper Hewitt"/>
                <a:sym typeface="Cooper Hewitt"/>
              </a:defRPr>
            </a:lvl1pPr>
          </a:lstStyle>
          <a:p>
            <a:r>
              <a:t>Remote Repository</a:t>
            </a:r>
          </a:p>
        </p:txBody>
      </p:sp>
      <p:sp>
        <p:nvSpPr>
          <p:cNvPr id="215" name="Text 6"/>
          <p:cNvSpPr txBox="1"/>
          <p:nvPr/>
        </p:nvSpPr>
        <p:spPr>
          <a:xfrm>
            <a:off x="9768006" y="5873182"/>
            <a:ext cx="8489504" cy="3465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457200" defTabSz="457200">
              <a:lnSpc>
                <a:spcPts val="2700"/>
              </a:lnSpc>
              <a:buSzPct val="100000"/>
              <a:buFont typeface="Arial"/>
              <a:buChar char="•"/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dirty="0"/>
              <a:t>Remote repositories are stored on servers, </a:t>
            </a:r>
          </a:p>
          <a:p>
            <a:pPr defTabSz="457200">
              <a:lnSpc>
                <a:spcPts val="27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dirty="0"/>
              <a:t>	enabling collaboration and access from anywhere.</a:t>
            </a:r>
          </a:p>
          <a:p>
            <a:pPr marL="457200" indent="-457200" defTabSz="457200">
              <a:lnSpc>
                <a:spcPts val="2700"/>
              </a:lnSpc>
              <a:buSzPct val="100000"/>
              <a:buFont typeface="Arial"/>
              <a:buChar char="•"/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dirty="0"/>
          </a:p>
          <a:p>
            <a:pPr marL="457200" indent="-457200" defTabSz="457200">
              <a:lnSpc>
                <a:spcPts val="2700"/>
              </a:lnSpc>
              <a:buSzPct val="100000"/>
              <a:buFont typeface="Arial"/>
              <a:buChar char="•"/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dirty="0"/>
              <a:t>Receives updates through git push.</a:t>
            </a:r>
          </a:p>
          <a:p>
            <a:pPr defTabSz="457200">
              <a:lnSpc>
                <a:spcPts val="27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dirty="0"/>
          </a:p>
          <a:p>
            <a:pPr marL="457200" indent="-457200" defTabSz="457200">
              <a:lnSpc>
                <a:spcPts val="2700"/>
              </a:lnSpc>
              <a:buSzPct val="100000"/>
              <a:buFont typeface="Arial"/>
              <a:buChar char="•"/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dirty="0"/>
              <a:t> Repository can be </a:t>
            </a:r>
            <a:r>
              <a:rPr lang="en-IN" dirty="0"/>
              <a:t>shared and updated through</a:t>
            </a:r>
          </a:p>
          <a:p>
            <a:pPr defTabSz="457200">
              <a:lnSpc>
                <a:spcPts val="2700"/>
              </a:lnSpc>
              <a:buSzPct val="100000"/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lang="en-IN" dirty="0"/>
              <a:t>	 pull requests</a:t>
            </a:r>
            <a:endParaRPr dirty="0"/>
          </a:p>
          <a:p>
            <a:pPr defTabSz="457200">
              <a:lnSpc>
                <a:spcPts val="27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dirty="0"/>
          </a:p>
          <a:p>
            <a:pPr marL="457200" indent="-457200" defTabSz="457200">
              <a:lnSpc>
                <a:spcPts val="2700"/>
              </a:lnSpc>
              <a:buSzPct val="100000"/>
              <a:buFont typeface="Arial"/>
              <a:buChar char="•"/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dirty="0"/>
          </a:p>
          <a:p>
            <a:pPr defTabSz="457200">
              <a:lnSpc>
                <a:spcPts val="2700"/>
              </a:lnSpc>
              <a:defRPr sz="280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defRPr>
            </a:pPr>
            <a:endParaRPr dirty="0"/>
          </a:p>
        </p:txBody>
      </p:sp>
      <p:sp>
        <p:nvSpPr>
          <p:cNvPr id="216" name="TextBox 8"/>
          <p:cNvSpPr txBox="1"/>
          <p:nvPr/>
        </p:nvSpPr>
        <p:spPr>
          <a:xfrm>
            <a:off x="7359994" y="2871391"/>
            <a:ext cx="3568007" cy="72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4200" b="1">
                <a:solidFill>
                  <a:srgbClr val="214A8C"/>
                </a:solidFill>
                <a:latin typeface="Open Sauce Bold"/>
                <a:ea typeface="Open Sauce Bold"/>
                <a:cs typeface="Open Sauce Bold"/>
                <a:sym typeface="Open Sauce Bold"/>
              </a:defRPr>
            </a:lvl1pPr>
          </a:lstStyle>
          <a:p>
            <a:r>
              <a:t>Repositories</a:t>
            </a:r>
          </a:p>
        </p:txBody>
      </p:sp>
      <p:sp>
        <p:nvSpPr>
          <p:cNvPr id="217" name="Rectangle 1"/>
          <p:cNvSpPr txBox="1"/>
          <p:nvPr/>
        </p:nvSpPr>
        <p:spPr>
          <a:xfrm>
            <a:off x="45719" y="-308046"/>
            <a:ext cx="10696537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>
              <a:buSzPct val="100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Exists on your personal machine and contains your working directory, staging area, and local Git history.</a:t>
            </a:r>
          </a:p>
        </p:txBody>
      </p:sp>
      <p:sp>
        <p:nvSpPr>
          <p:cNvPr id="218" name="Freeform 3"/>
          <p:cNvSpPr/>
          <p:nvPr/>
        </p:nvSpPr>
        <p:spPr>
          <a:xfrm>
            <a:off x="0" y="12700"/>
            <a:ext cx="18287996" cy="1780877"/>
          </a:xfrm>
          <a:prstGeom prst="rect">
            <a:avLst/>
          </a:prstGeom>
          <a:solidFill>
            <a:srgbClr val="214B8C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9" name="Freeform 6"/>
          <p:cNvSpPr/>
          <p:nvPr/>
        </p:nvSpPr>
        <p:spPr>
          <a:xfrm>
            <a:off x="16706625" y="188820"/>
            <a:ext cx="1428634" cy="142863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0" name="Freeform 5"/>
          <p:cNvSpPr/>
          <p:nvPr/>
        </p:nvSpPr>
        <p:spPr>
          <a:xfrm>
            <a:off x="136649" y="12700"/>
            <a:ext cx="8005056" cy="178087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221" name="logo.png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4462" y="8840712"/>
            <a:ext cx="1112959" cy="14286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972</Words>
  <Application>Microsoft Office PowerPoint</Application>
  <PresentationFormat>Custom</PresentationFormat>
  <Paragraphs>194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Consolas</vt:lpstr>
      <vt:lpstr>Cooper Hewitt</vt:lpstr>
      <vt:lpstr>Open Sauce Bold</vt:lpstr>
      <vt:lpstr>Raleway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Shishir Ambala</cp:lastModifiedBy>
  <cp:revision>5</cp:revision>
  <dcterms:modified xsi:type="dcterms:W3CDTF">2025-06-09T15:12:27Z</dcterms:modified>
</cp:coreProperties>
</file>