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8" r:id="rId4"/>
    <p:sldId id="275" r:id="rId5"/>
    <p:sldId id="258" r:id="rId6"/>
    <p:sldId id="269" r:id="rId7"/>
    <p:sldId id="259" r:id="rId8"/>
    <p:sldId id="268" r:id="rId9"/>
    <p:sldId id="260" r:id="rId10"/>
    <p:sldId id="270" r:id="rId11"/>
    <p:sldId id="271" r:id="rId12"/>
    <p:sldId id="272" r:id="rId13"/>
    <p:sldId id="273" r:id="rId14"/>
    <p:sldId id="274" r:id="rId15"/>
    <p:sldId id="277" r:id="rId16"/>
    <p:sldId id="261" r:id="rId17"/>
    <p:sldId id="276" r:id="rId18"/>
    <p:sldId id="262" r:id="rId19"/>
    <p:sldId id="264" r:id="rId20"/>
    <p:sldId id="265" r:id="rId21"/>
    <p:sldId id="266" r:id="rId22"/>
  </p:sldIdLst>
  <p:sldSz cx="18288000" cy="10287000"/>
  <p:notesSz cx="6858000" cy="9144000"/>
  <p:embeddedFontLst>
    <p:embeddedFont>
      <p:font typeface="Canva Sans" panose="020B0604020202020204" charset="0"/>
      <p:regular r:id="rId23"/>
    </p:embeddedFont>
    <p:embeddedFont>
      <p:font typeface="Cooper Hewitt" panose="020B0604020202020204" charset="0"/>
      <p:regular r:id="rId24"/>
    </p:embeddedFont>
    <p:embeddedFont>
      <p:font typeface="Futura Display" panose="020B0604020202020204" charset="0"/>
      <p:regular r:id="rId25"/>
    </p:embeddedFont>
    <p:embeddedFont>
      <p:font typeface="Open Sauce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32E5D-2C87-4FA5-900B-4DBBA16BAB07}" v="17" dt="2025-06-11T07:17:55.585"/>
    <p1510:client id="{B938FD0B-3980-4AA5-949E-BAFBE6A8A2D8}" v="58" dt="2025-06-10T17:24:10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45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1492005@gmail.com" userId="36dde7e2a9a497f3" providerId="LiveId" clId="{31D32E5D-2C87-4FA5-900B-4DBBA16BAB07}"/>
    <pc:docChg chg="undo custSel addSld delSld modSld">
      <pc:chgData name="bj1492005@gmail.com" userId="36dde7e2a9a497f3" providerId="LiveId" clId="{31D32E5D-2C87-4FA5-900B-4DBBA16BAB07}" dt="2025-06-11T10:27:36.493" v="303" actId="1076"/>
      <pc:docMkLst>
        <pc:docMk/>
      </pc:docMkLst>
      <pc:sldChg chg="modSp mod">
        <pc:chgData name="bj1492005@gmail.com" userId="36dde7e2a9a497f3" providerId="LiveId" clId="{31D32E5D-2C87-4FA5-900B-4DBBA16BAB07}" dt="2025-06-11T07:07:59.386" v="143"/>
        <pc:sldMkLst>
          <pc:docMk/>
          <pc:sldMk cId="0" sldId="257"/>
        </pc:sldMkLst>
        <pc:spChg chg="mod">
          <ac:chgData name="bj1492005@gmail.com" userId="36dde7e2a9a497f3" providerId="LiveId" clId="{31D32E5D-2C87-4FA5-900B-4DBBA16BAB07}" dt="2025-06-11T07:07:59.386" v="143"/>
          <ac:spMkLst>
            <pc:docMk/>
            <pc:sldMk cId="0" sldId="257"/>
            <ac:spMk id="8" creationId="{00000000-0000-0000-0000-000000000000}"/>
          </ac:spMkLst>
        </pc:spChg>
      </pc:sldChg>
      <pc:sldChg chg="modSp mod">
        <pc:chgData name="bj1492005@gmail.com" userId="36dde7e2a9a497f3" providerId="LiveId" clId="{31D32E5D-2C87-4FA5-900B-4DBBA16BAB07}" dt="2025-06-11T07:04:50.841" v="114"/>
        <pc:sldMkLst>
          <pc:docMk/>
          <pc:sldMk cId="0" sldId="258"/>
        </pc:sldMkLst>
        <pc:spChg chg="mod">
          <ac:chgData name="bj1492005@gmail.com" userId="36dde7e2a9a497f3" providerId="LiveId" clId="{31D32E5D-2C87-4FA5-900B-4DBBA16BAB07}" dt="2025-06-11T07:04:08.764" v="110" actId="58"/>
          <ac:spMkLst>
            <pc:docMk/>
            <pc:sldMk cId="0" sldId="258"/>
            <ac:spMk id="8" creationId="{00000000-0000-0000-0000-000000000000}"/>
          </ac:spMkLst>
        </pc:spChg>
        <pc:spChg chg="mod">
          <ac:chgData name="bj1492005@gmail.com" userId="36dde7e2a9a497f3" providerId="LiveId" clId="{31D32E5D-2C87-4FA5-900B-4DBBA16BAB07}" dt="2025-06-11T07:04:50.841" v="114"/>
          <ac:spMkLst>
            <pc:docMk/>
            <pc:sldMk cId="0" sldId="258"/>
            <ac:spMk id="15" creationId="{1DF18D30-EC95-F2F1-61D4-0E63B729EAA9}"/>
          </ac:spMkLst>
        </pc:spChg>
      </pc:sldChg>
      <pc:sldChg chg="addSp modSp add mod">
        <pc:chgData name="bj1492005@gmail.com" userId="36dde7e2a9a497f3" providerId="LiveId" clId="{31D32E5D-2C87-4FA5-900B-4DBBA16BAB07}" dt="2025-06-11T10:27:36.493" v="303" actId="1076"/>
        <pc:sldMkLst>
          <pc:docMk/>
          <pc:sldMk cId="0" sldId="262"/>
        </pc:sldMkLst>
        <pc:spChg chg="mod">
          <ac:chgData name="bj1492005@gmail.com" userId="36dde7e2a9a497f3" providerId="LiveId" clId="{31D32E5D-2C87-4FA5-900B-4DBBA16BAB07}" dt="2025-06-11T10:27:36.493" v="303" actId="1076"/>
          <ac:spMkLst>
            <pc:docMk/>
            <pc:sldMk cId="0" sldId="262"/>
            <ac:spMk id="8" creationId="{00000000-0000-0000-0000-000000000000}"/>
          </ac:spMkLst>
        </pc:spChg>
        <pc:spChg chg="mod">
          <ac:chgData name="bj1492005@gmail.com" userId="36dde7e2a9a497f3" providerId="LiveId" clId="{31D32E5D-2C87-4FA5-900B-4DBBA16BAB07}" dt="2025-06-11T10:27:19.663" v="301" actId="1076"/>
          <ac:spMkLst>
            <pc:docMk/>
            <pc:sldMk cId="0" sldId="262"/>
            <ac:spMk id="9" creationId="{00000000-0000-0000-0000-000000000000}"/>
          </ac:spMkLst>
        </pc:spChg>
        <pc:spChg chg="add mod">
          <ac:chgData name="bj1492005@gmail.com" userId="36dde7e2a9a497f3" providerId="LiveId" clId="{31D32E5D-2C87-4FA5-900B-4DBBA16BAB07}" dt="2025-06-11T10:27:25.172" v="302" actId="1076"/>
          <ac:spMkLst>
            <pc:docMk/>
            <pc:sldMk cId="0" sldId="262"/>
            <ac:spMk id="15" creationId="{237C381B-60AC-7E7A-A76A-FCB91DD0DFE2}"/>
          </ac:spMkLst>
        </pc:spChg>
        <pc:picChg chg="add mod">
          <ac:chgData name="bj1492005@gmail.com" userId="36dde7e2a9a497f3" providerId="LiveId" clId="{31D32E5D-2C87-4FA5-900B-4DBBA16BAB07}" dt="2025-06-11T07:17:55.585" v="170"/>
          <ac:picMkLst>
            <pc:docMk/>
            <pc:sldMk cId="0" sldId="262"/>
            <ac:picMk id="13" creationId="{60277300-6610-CBDB-BE0A-7CCA86B008C1}"/>
          </ac:picMkLst>
        </pc:picChg>
      </pc:sldChg>
      <pc:sldChg chg="addSp delSp modSp add mod">
        <pc:chgData name="bj1492005@gmail.com" userId="36dde7e2a9a497f3" providerId="LiveId" clId="{31D32E5D-2C87-4FA5-900B-4DBBA16BAB07}" dt="2025-06-11T06:57:17.367" v="66" actId="14100"/>
        <pc:sldMkLst>
          <pc:docMk/>
          <pc:sldMk cId="0" sldId="265"/>
        </pc:sldMkLst>
        <pc:spChg chg="mod">
          <ac:chgData name="bj1492005@gmail.com" userId="36dde7e2a9a497f3" providerId="LiveId" clId="{31D32E5D-2C87-4FA5-900B-4DBBA16BAB07}" dt="2025-06-11T06:54:13.485" v="60" actId="6549"/>
          <ac:spMkLst>
            <pc:docMk/>
            <pc:sldMk cId="0" sldId="265"/>
            <ac:spMk id="22" creationId="{00000000-0000-0000-0000-000000000000}"/>
          </ac:spMkLst>
        </pc:spChg>
        <pc:spChg chg="mod">
          <ac:chgData name="bj1492005@gmail.com" userId="36dde7e2a9a497f3" providerId="LiveId" clId="{31D32E5D-2C87-4FA5-900B-4DBBA16BAB07}" dt="2025-06-11T06:53:06.233" v="49" actId="20577"/>
          <ac:spMkLst>
            <pc:docMk/>
            <pc:sldMk cId="0" sldId="265"/>
            <ac:spMk id="24" creationId="{00000000-0000-0000-0000-000000000000}"/>
          </ac:spMkLst>
        </pc:spChg>
        <pc:grpChg chg="del">
          <ac:chgData name="bj1492005@gmail.com" userId="36dde7e2a9a497f3" providerId="LiveId" clId="{31D32E5D-2C87-4FA5-900B-4DBBA16BAB07}" dt="2025-06-11T06:53:58" v="57" actId="478"/>
          <ac:grpSpMkLst>
            <pc:docMk/>
            <pc:sldMk cId="0" sldId="265"/>
            <ac:grpSpMk id="11" creationId="{00000000-0000-0000-0000-000000000000}"/>
          </ac:grpSpMkLst>
        </pc:grpChg>
        <pc:grpChg chg="del">
          <ac:chgData name="bj1492005@gmail.com" userId="36dde7e2a9a497f3" providerId="LiveId" clId="{31D32E5D-2C87-4FA5-900B-4DBBA16BAB07}" dt="2025-06-11T06:53:35.354" v="53" actId="478"/>
          <ac:grpSpMkLst>
            <pc:docMk/>
            <pc:sldMk cId="0" sldId="265"/>
            <ac:grpSpMk id="14" creationId="{00000000-0000-0000-0000-000000000000}"/>
          </ac:grpSpMkLst>
        </pc:grpChg>
        <pc:grpChg chg="del mod">
          <ac:chgData name="bj1492005@gmail.com" userId="36dde7e2a9a497f3" providerId="LiveId" clId="{31D32E5D-2C87-4FA5-900B-4DBBA16BAB07}" dt="2025-06-11T06:53:37.058" v="54" actId="478"/>
          <ac:grpSpMkLst>
            <pc:docMk/>
            <pc:sldMk cId="0" sldId="265"/>
            <ac:grpSpMk id="17" creationId="{00000000-0000-0000-0000-000000000000}"/>
          </ac:grpSpMkLst>
        </pc:grpChg>
        <pc:grpChg chg="del">
          <ac:chgData name="bj1492005@gmail.com" userId="36dde7e2a9a497f3" providerId="LiveId" clId="{31D32E5D-2C87-4FA5-900B-4DBBA16BAB07}" dt="2025-06-11T06:54:15.444" v="61" actId="478"/>
          <ac:grpSpMkLst>
            <pc:docMk/>
            <pc:sldMk cId="0" sldId="265"/>
            <ac:grpSpMk id="20" creationId="{00000000-0000-0000-0000-000000000000}"/>
          </ac:grpSpMkLst>
        </pc:grpChg>
        <pc:picChg chg="add mod">
          <ac:chgData name="bj1492005@gmail.com" userId="36dde7e2a9a497f3" providerId="LiveId" clId="{31D32E5D-2C87-4FA5-900B-4DBBA16BAB07}" dt="2025-06-11T06:52:42.580" v="4" actId="1076"/>
          <ac:picMkLst>
            <pc:docMk/>
            <pc:sldMk cId="0" sldId="265"/>
            <ac:picMk id="25" creationId="{AC355E18-5361-6FF6-F45C-AF371CB08229}"/>
          </ac:picMkLst>
        </pc:picChg>
        <pc:picChg chg="add mod">
          <ac:chgData name="bj1492005@gmail.com" userId="36dde7e2a9a497f3" providerId="LiveId" clId="{31D32E5D-2C87-4FA5-900B-4DBBA16BAB07}" dt="2025-06-11T06:57:17.367" v="66" actId="14100"/>
          <ac:picMkLst>
            <pc:docMk/>
            <pc:sldMk cId="0" sldId="265"/>
            <ac:picMk id="27" creationId="{C6C205FA-F4BE-F6B7-99FB-5EDB8D52A147}"/>
          </ac:picMkLst>
        </pc:picChg>
        <pc:picChg chg="add mod">
          <ac:chgData name="bj1492005@gmail.com" userId="36dde7e2a9a497f3" providerId="LiveId" clId="{31D32E5D-2C87-4FA5-900B-4DBBA16BAB07}" dt="2025-06-11T06:56:57.502" v="62" actId="1076"/>
          <ac:picMkLst>
            <pc:docMk/>
            <pc:sldMk cId="0" sldId="265"/>
            <ac:picMk id="29" creationId="{11D54EB3-7B66-F857-2341-E4FF029DC962}"/>
          </ac:picMkLst>
        </pc:picChg>
      </pc:sldChg>
      <pc:sldChg chg="addSp delSp modSp mod">
        <pc:chgData name="bj1492005@gmail.com" userId="36dde7e2a9a497f3" providerId="LiveId" clId="{31D32E5D-2C87-4FA5-900B-4DBBA16BAB07}" dt="2025-06-11T07:15:13.254" v="168" actId="1076"/>
        <pc:sldMkLst>
          <pc:docMk/>
          <pc:sldMk cId="0" sldId="266"/>
        </pc:sldMkLst>
        <pc:spChg chg="del mod">
          <ac:chgData name="bj1492005@gmail.com" userId="36dde7e2a9a497f3" providerId="LiveId" clId="{31D32E5D-2C87-4FA5-900B-4DBBA16BAB07}" dt="2025-06-11T07:14:25.338" v="157"/>
          <ac:spMkLst>
            <pc:docMk/>
            <pc:sldMk cId="0" sldId="266"/>
            <ac:spMk id="9" creationId="{00000000-0000-0000-0000-000000000000}"/>
          </ac:spMkLst>
        </pc:spChg>
        <pc:spChg chg="del topLvl">
          <ac:chgData name="bj1492005@gmail.com" userId="36dde7e2a9a497f3" providerId="LiveId" clId="{31D32E5D-2C87-4FA5-900B-4DBBA16BAB07}" dt="2025-06-11T07:14:07.886" v="152" actId="478"/>
          <ac:spMkLst>
            <pc:docMk/>
            <pc:sldMk cId="0" sldId="266"/>
            <ac:spMk id="11" creationId="{00000000-0000-0000-0000-000000000000}"/>
          </ac:spMkLst>
        </pc:spChg>
        <pc:spChg chg="del mod topLvl">
          <ac:chgData name="bj1492005@gmail.com" userId="36dde7e2a9a497f3" providerId="LiveId" clId="{31D32E5D-2C87-4FA5-900B-4DBBA16BAB07}" dt="2025-06-11T07:15:09.648" v="167" actId="478"/>
          <ac:spMkLst>
            <pc:docMk/>
            <pc:sldMk cId="0" sldId="266"/>
            <ac:spMk id="12" creationId="{00000000-0000-0000-0000-000000000000}"/>
          </ac:spMkLst>
        </pc:spChg>
        <pc:spChg chg="add mod">
          <ac:chgData name="bj1492005@gmail.com" userId="36dde7e2a9a497f3" providerId="LiveId" clId="{31D32E5D-2C87-4FA5-900B-4DBBA16BAB07}" dt="2025-06-11T07:15:02.327" v="163" actId="1076"/>
          <ac:spMkLst>
            <pc:docMk/>
            <pc:sldMk cId="0" sldId="266"/>
            <ac:spMk id="17" creationId="{94132C01-0608-F87C-04F5-BFACBBEA9046}"/>
          </ac:spMkLst>
        </pc:spChg>
        <pc:grpChg chg="del">
          <ac:chgData name="bj1492005@gmail.com" userId="36dde7e2a9a497f3" providerId="LiveId" clId="{31D32E5D-2C87-4FA5-900B-4DBBA16BAB07}" dt="2025-06-11T07:14:07.886" v="152" actId="478"/>
          <ac:grpSpMkLst>
            <pc:docMk/>
            <pc:sldMk cId="0" sldId="266"/>
            <ac:grpSpMk id="10" creationId="{00000000-0000-0000-0000-000000000000}"/>
          </ac:grpSpMkLst>
        </pc:grpChg>
        <pc:picChg chg="del">
          <ac:chgData name="bj1492005@gmail.com" userId="36dde7e2a9a497f3" providerId="LiveId" clId="{31D32E5D-2C87-4FA5-900B-4DBBA16BAB07}" dt="2025-06-11T07:13:45.696" v="144" actId="478"/>
          <ac:picMkLst>
            <pc:docMk/>
            <pc:sldMk cId="0" sldId="266"/>
            <ac:picMk id="13" creationId="{7FE23FE3-B5F7-956C-9545-5BFCB39318CD}"/>
          </ac:picMkLst>
        </pc:picChg>
        <pc:picChg chg="add mod">
          <ac:chgData name="bj1492005@gmail.com" userId="36dde7e2a9a497f3" providerId="LiveId" clId="{31D32E5D-2C87-4FA5-900B-4DBBA16BAB07}" dt="2025-06-11T07:15:13.254" v="168" actId="1076"/>
          <ac:picMkLst>
            <pc:docMk/>
            <pc:sldMk cId="0" sldId="266"/>
            <ac:picMk id="15" creationId="{BC1F1F21-FAE5-B7AC-CCB5-6F37159511BF}"/>
          </ac:picMkLst>
        </pc:picChg>
      </pc:sldChg>
      <pc:sldChg chg="modSp add mod">
        <pc:chgData name="bj1492005@gmail.com" userId="36dde7e2a9a497f3" providerId="LiveId" clId="{31D32E5D-2C87-4FA5-900B-4DBBA16BAB07}" dt="2025-06-11T07:05:20.574" v="138" actId="20577"/>
        <pc:sldMkLst>
          <pc:docMk/>
          <pc:sldMk cId="1107668217" sldId="278"/>
        </pc:sldMkLst>
        <pc:spChg chg="mod">
          <ac:chgData name="bj1492005@gmail.com" userId="36dde7e2a9a497f3" providerId="LiveId" clId="{31D32E5D-2C87-4FA5-900B-4DBBA16BAB07}" dt="2025-06-11T07:05:20.574" v="138" actId="20577"/>
          <ac:spMkLst>
            <pc:docMk/>
            <pc:sldMk cId="1107668217" sldId="278"/>
            <ac:spMk id="7" creationId="{AED128BD-5E10-E626-673A-AD7DB04AB792}"/>
          </ac:spMkLst>
        </pc:spChg>
      </pc:sldChg>
      <pc:sldChg chg="new del">
        <pc:chgData name="bj1492005@gmail.com" userId="36dde7e2a9a497f3" providerId="LiveId" clId="{31D32E5D-2C87-4FA5-900B-4DBBA16BAB07}" dt="2025-06-11T07:20:54.623" v="297" actId="680"/>
        <pc:sldMkLst>
          <pc:docMk/>
          <pc:sldMk cId="2930988297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theTechnowright/PID-Line-Follower-Robot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AutoShape 6"/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3989644" y="5446142"/>
            <a:ext cx="3269656" cy="3158320"/>
            <a:chOff x="0" y="0"/>
            <a:chExt cx="861144" cy="83182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61144" cy="831821"/>
            </a:xfrm>
            <a:custGeom>
              <a:avLst/>
              <a:gdLst/>
              <a:ahLst/>
              <a:cxnLst/>
              <a:rect l="l" t="t" r="r" b="b"/>
              <a:pathLst>
                <a:path w="861144" h="831821">
                  <a:moveTo>
                    <a:pt x="0" y="0"/>
                  </a:moveTo>
                  <a:lnTo>
                    <a:pt x="861144" y="0"/>
                  </a:lnTo>
                  <a:lnTo>
                    <a:pt x="861144" y="831821"/>
                  </a:lnTo>
                  <a:lnTo>
                    <a:pt x="0" y="831821"/>
                  </a:lnTo>
                  <a:close/>
                </a:path>
              </a:pathLst>
            </a:custGeom>
            <a:solidFill>
              <a:srgbClr val="214A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61144" cy="888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</a:t>
              </a:r>
            </a:p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logo</a:t>
              </a:r>
            </a:p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here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3400" y="2139558"/>
            <a:ext cx="12077700" cy="18133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IN" sz="6000" i="1" dirty="0">
                <a:solidFill>
                  <a:schemeClr val="tx2"/>
                </a:solidFill>
              </a:rPr>
              <a:t>Microcontroller &amp; Sensor Integration</a:t>
            </a:r>
            <a:endParaRPr lang="en-US" sz="6000" b="1" spc="-636" dirty="0">
              <a:solidFill>
                <a:schemeClr val="tx2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14400" y="5371412"/>
            <a:ext cx="12285892" cy="886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dirty="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rPr>
              <a:t>PID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7500197"/>
            <a:ext cx="12285892" cy="1050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dirty="0">
                <a:solidFill>
                  <a:srgbClr val="496A9E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SYSTEM CODING CLUB</a:t>
            </a:r>
          </a:p>
        </p:txBody>
      </p:sp>
      <p:sp>
        <p:nvSpPr>
          <p:cNvPr id="13" name="Freeform 13"/>
          <p:cNvSpPr/>
          <p:nvPr/>
        </p:nvSpPr>
        <p:spPr>
          <a:xfrm>
            <a:off x="-69519" y="-79824"/>
            <a:ext cx="8422831" cy="1780877"/>
          </a:xfrm>
          <a:custGeom>
            <a:avLst/>
            <a:gdLst/>
            <a:ahLst/>
            <a:cxnLst/>
            <a:rect l="l" t="t" r="r" b="b"/>
            <a:pathLst>
              <a:path w="8422831" h="1780877">
                <a:moveTo>
                  <a:pt x="0" y="0"/>
                </a:moveTo>
                <a:lnTo>
                  <a:pt x="8422832" y="0"/>
                </a:lnTo>
                <a:lnTo>
                  <a:pt x="8422832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88" t="-15035" r="-123" b="-11629"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15" name="Picture 14" descr="A white circle with black text and blue and pink logo&#10;&#10;AI-generated content may be incorrect.">
            <a:extLst>
              <a:ext uri="{FF2B5EF4-FFF2-40B4-BE49-F238E27FC236}">
                <a16:creationId xmlns:a16="http://schemas.microsoft.com/office/drawing/2014/main" id="{D355FB40-5495-65D6-70B5-4EEA46E2A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947" y="5376855"/>
            <a:ext cx="3829050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D9053-C5F9-04F2-C6B1-D4B554E5C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4AD79EA-F750-A8D5-BB59-42D594B09192}"/>
              </a:ext>
            </a:extLst>
          </p:cNvPr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617E9BB-67FC-F211-03A9-E01BAA291168}"/>
                </a:ext>
              </a:extLst>
            </p:cNvPr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31CD429-0FBD-ABB4-41F6-33E7AB42BCBF}"/>
                </a:ext>
              </a:extLst>
            </p:cNvPr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DF174C3D-995B-7936-5529-0DAAA985BE4E}"/>
              </a:ext>
            </a:extLst>
          </p:cNvPr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332CE2C-B402-6A6C-5E4F-C17035AD09C7}"/>
              </a:ext>
            </a:extLst>
          </p:cNvPr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F63727E-B461-3F82-52DD-A616466CAF9C}"/>
              </a:ext>
            </a:extLst>
          </p:cNvPr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A3EDFC6E-7AB4-02D4-08B3-323EFDA5B65D}"/>
              </a:ext>
            </a:extLst>
          </p:cNvPr>
          <p:cNvGrpSpPr/>
          <p:nvPr/>
        </p:nvGrpSpPr>
        <p:grpSpPr>
          <a:xfrm>
            <a:off x="1889946" y="224486"/>
            <a:ext cx="1331904" cy="1331904"/>
            <a:chOff x="0" y="0"/>
            <a:chExt cx="350790" cy="35079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EC423AF-A672-52FF-E08B-E803808365D1}"/>
                </a:ext>
              </a:extLst>
            </p:cNvPr>
            <p:cNvSpPr/>
            <p:nvPr/>
          </p:nvSpPr>
          <p:spPr>
            <a:xfrm>
              <a:off x="0" y="0"/>
              <a:ext cx="350790" cy="350790"/>
            </a:xfrm>
            <a:custGeom>
              <a:avLst/>
              <a:gdLst/>
              <a:ahLst/>
              <a:cxnLst/>
              <a:rect l="l" t="t" r="r" b="b"/>
              <a:pathLst>
                <a:path w="350790" h="350790">
                  <a:moveTo>
                    <a:pt x="0" y="0"/>
                  </a:moveTo>
                  <a:lnTo>
                    <a:pt x="350790" y="0"/>
                  </a:lnTo>
                  <a:lnTo>
                    <a:pt x="350790" y="350790"/>
                  </a:lnTo>
                  <a:lnTo>
                    <a:pt x="0" y="350790"/>
                  </a:lnTo>
                  <a:close/>
                </a:path>
              </a:pathLst>
            </a:custGeom>
            <a:solidFill>
              <a:srgbClr val="496A9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D8CD5217-158B-1339-C9CC-A97DAB86A79B}"/>
                </a:ext>
              </a:extLst>
            </p:cNvPr>
            <p:cNvSpPr txBox="1"/>
            <p:nvPr/>
          </p:nvSpPr>
          <p:spPr>
            <a:xfrm>
              <a:off x="0" y="-28575"/>
              <a:ext cx="350790" cy="379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logo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here</a:t>
              </a:r>
            </a:p>
          </p:txBody>
        </p:sp>
      </p:grpSp>
      <p:pic>
        <p:nvPicPr>
          <p:cNvPr id="14" name="Picture 13" descr="A white circle with black text and blue and pink logo&#10;&#10;AI-generated content may be incorrect.">
            <a:extLst>
              <a:ext uri="{FF2B5EF4-FFF2-40B4-BE49-F238E27FC236}">
                <a16:creationId xmlns:a16="http://schemas.microsoft.com/office/drawing/2014/main" id="{EA46911C-F559-467C-316F-2EEAA3C694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18" y="224486"/>
            <a:ext cx="1610596" cy="13982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2B58F4-E0A0-A02D-DF3E-22ADEA3FEDE7}"/>
              </a:ext>
            </a:extLst>
          </p:cNvPr>
          <p:cNvSpPr txBox="1"/>
          <p:nvPr/>
        </p:nvSpPr>
        <p:spPr>
          <a:xfrm>
            <a:off x="1219200" y="5107790"/>
            <a:ext cx="1089183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A) React to future error</a:t>
            </a:r>
            <a:br>
              <a:rPr lang="en-US" sz="4400" dirty="0"/>
            </a:br>
            <a:r>
              <a:rPr lang="en-US" sz="4400" dirty="0"/>
              <a:t>B) Eliminate steady-state error over time</a:t>
            </a:r>
            <a:br>
              <a:rPr lang="en-US" sz="4400" dirty="0"/>
            </a:br>
            <a:r>
              <a:rPr lang="en-US" sz="4400" dirty="0"/>
              <a:t>C) Increase speed only</a:t>
            </a:r>
            <a:br>
              <a:rPr lang="en-US" sz="4400" dirty="0"/>
            </a:br>
            <a:r>
              <a:rPr lang="en-US" sz="4400" dirty="0"/>
              <a:t>D) Reduce noise</a:t>
            </a:r>
            <a:endParaRPr lang="en-IN" sz="4400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DAB38F87-E48D-E0EC-E2BC-BD3875E5C131}"/>
              </a:ext>
            </a:extLst>
          </p:cNvPr>
          <p:cNvSpPr txBox="1"/>
          <p:nvPr/>
        </p:nvSpPr>
        <p:spPr>
          <a:xfrm>
            <a:off x="914583" y="2540739"/>
            <a:ext cx="9359057" cy="71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60"/>
              </a:lnSpc>
            </a:pPr>
            <a:r>
              <a:rPr lang="en-US" sz="3400" dirty="0"/>
              <a:t>What is the main function of the Integral (I) term?</a:t>
            </a:r>
            <a:endParaRPr lang="en-US" sz="3400" dirty="0">
              <a:solidFill>
                <a:srgbClr val="496A9E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</p:spTree>
    <p:extLst>
      <p:ext uri="{BB962C8B-B14F-4D97-AF65-F5344CB8AC3E}">
        <p14:creationId xmlns:p14="http://schemas.microsoft.com/office/powerpoint/2010/main" val="307363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D9814-D02E-728F-45D4-814672479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A7CC65D-E84A-581E-4D41-876FF1971FA2}"/>
              </a:ext>
            </a:extLst>
          </p:cNvPr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CA0297D-D25B-1879-909D-AA873DAF65A4}"/>
                </a:ext>
              </a:extLst>
            </p:cNvPr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603C657-4B9D-5535-E9C4-71D2D632D7F6}"/>
                </a:ext>
              </a:extLst>
            </p:cNvPr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415D7994-330F-895A-3EBD-3C5F3A8B4AE3}"/>
              </a:ext>
            </a:extLst>
          </p:cNvPr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F4409F1-7B06-BBA6-58AA-1C477BF85E86}"/>
              </a:ext>
            </a:extLst>
          </p:cNvPr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077C0DD-B6E6-46E8-5E5E-AA1AC5CF5F7A}"/>
              </a:ext>
            </a:extLst>
          </p:cNvPr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F2AA6462-A411-0D3F-0310-2D998B6C719A}"/>
              </a:ext>
            </a:extLst>
          </p:cNvPr>
          <p:cNvGrpSpPr/>
          <p:nvPr/>
        </p:nvGrpSpPr>
        <p:grpSpPr>
          <a:xfrm>
            <a:off x="1889946" y="224486"/>
            <a:ext cx="1331904" cy="1331904"/>
            <a:chOff x="0" y="0"/>
            <a:chExt cx="350790" cy="35079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DF9C05CD-2FC8-3AAB-1EF3-C5FF925184D8}"/>
                </a:ext>
              </a:extLst>
            </p:cNvPr>
            <p:cNvSpPr/>
            <p:nvPr/>
          </p:nvSpPr>
          <p:spPr>
            <a:xfrm>
              <a:off x="0" y="0"/>
              <a:ext cx="350790" cy="350790"/>
            </a:xfrm>
            <a:custGeom>
              <a:avLst/>
              <a:gdLst/>
              <a:ahLst/>
              <a:cxnLst/>
              <a:rect l="l" t="t" r="r" b="b"/>
              <a:pathLst>
                <a:path w="350790" h="350790">
                  <a:moveTo>
                    <a:pt x="0" y="0"/>
                  </a:moveTo>
                  <a:lnTo>
                    <a:pt x="350790" y="0"/>
                  </a:lnTo>
                  <a:lnTo>
                    <a:pt x="350790" y="350790"/>
                  </a:lnTo>
                  <a:lnTo>
                    <a:pt x="0" y="350790"/>
                  </a:lnTo>
                  <a:close/>
                </a:path>
              </a:pathLst>
            </a:custGeom>
            <a:solidFill>
              <a:srgbClr val="496A9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2F160311-1572-EA1D-CD9B-A82C27DEC755}"/>
                </a:ext>
              </a:extLst>
            </p:cNvPr>
            <p:cNvSpPr txBox="1"/>
            <p:nvPr/>
          </p:nvSpPr>
          <p:spPr>
            <a:xfrm>
              <a:off x="0" y="-28575"/>
              <a:ext cx="350790" cy="379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logo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here</a:t>
              </a:r>
            </a:p>
          </p:txBody>
        </p:sp>
      </p:grpSp>
      <p:pic>
        <p:nvPicPr>
          <p:cNvPr id="14" name="Picture 13" descr="A white circle with black text and blue and pink logo&#10;&#10;AI-generated content may be incorrect.">
            <a:extLst>
              <a:ext uri="{FF2B5EF4-FFF2-40B4-BE49-F238E27FC236}">
                <a16:creationId xmlns:a16="http://schemas.microsoft.com/office/drawing/2014/main" id="{A6A550B3-AADA-83FF-7832-8EB28B0900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18" y="224486"/>
            <a:ext cx="1610596" cy="13982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789046-DA9D-3DAB-7D7C-5D6673FF47AA}"/>
              </a:ext>
            </a:extLst>
          </p:cNvPr>
          <p:cNvSpPr txBox="1"/>
          <p:nvPr/>
        </p:nvSpPr>
        <p:spPr>
          <a:xfrm>
            <a:off x="933633" y="2628900"/>
            <a:ext cx="121298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What does the Derivative (D) term respond to?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79646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7A9E9-C6DB-1D6F-B85B-83C441C28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773E51E-5ABA-E9E8-D26D-8CCF67A19D5D}"/>
              </a:ext>
            </a:extLst>
          </p:cNvPr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EB64425-50DB-FC82-0E63-F80EB8957723}"/>
                </a:ext>
              </a:extLst>
            </p:cNvPr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1BDE35D-20A2-AF83-F737-FAC4389596D9}"/>
                </a:ext>
              </a:extLst>
            </p:cNvPr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0B7E0336-9C8F-9927-1EC9-2C91E9B58038}"/>
              </a:ext>
            </a:extLst>
          </p:cNvPr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77FB219-9546-391B-137B-E574B1F69349}"/>
              </a:ext>
            </a:extLst>
          </p:cNvPr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69CE8FE-0E30-7F32-1FDB-AF7C10C6214D}"/>
              </a:ext>
            </a:extLst>
          </p:cNvPr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B62D15B1-AA53-6107-F1AD-3319D1036176}"/>
              </a:ext>
            </a:extLst>
          </p:cNvPr>
          <p:cNvGrpSpPr/>
          <p:nvPr/>
        </p:nvGrpSpPr>
        <p:grpSpPr>
          <a:xfrm>
            <a:off x="1889946" y="224486"/>
            <a:ext cx="1331904" cy="1331904"/>
            <a:chOff x="0" y="0"/>
            <a:chExt cx="350790" cy="35079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854006F-C540-13E2-1C6F-C5E78051E103}"/>
                </a:ext>
              </a:extLst>
            </p:cNvPr>
            <p:cNvSpPr/>
            <p:nvPr/>
          </p:nvSpPr>
          <p:spPr>
            <a:xfrm>
              <a:off x="0" y="0"/>
              <a:ext cx="350790" cy="350790"/>
            </a:xfrm>
            <a:custGeom>
              <a:avLst/>
              <a:gdLst/>
              <a:ahLst/>
              <a:cxnLst/>
              <a:rect l="l" t="t" r="r" b="b"/>
              <a:pathLst>
                <a:path w="350790" h="350790">
                  <a:moveTo>
                    <a:pt x="0" y="0"/>
                  </a:moveTo>
                  <a:lnTo>
                    <a:pt x="350790" y="0"/>
                  </a:lnTo>
                  <a:lnTo>
                    <a:pt x="350790" y="350790"/>
                  </a:lnTo>
                  <a:lnTo>
                    <a:pt x="0" y="350790"/>
                  </a:lnTo>
                  <a:close/>
                </a:path>
              </a:pathLst>
            </a:custGeom>
            <a:solidFill>
              <a:srgbClr val="496A9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0407F79C-A6CB-6073-F1EC-CB8DF07E6CDC}"/>
                </a:ext>
              </a:extLst>
            </p:cNvPr>
            <p:cNvSpPr txBox="1"/>
            <p:nvPr/>
          </p:nvSpPr>
          <p:spPr>
            <a:xfrm>
              <a:off x="0" y="-28575"/>
              <a:ext cx="350790" cy="379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logo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here</a:t>
              </a:r>
            </a:p>
          </p:txBody>
        </p:sp>
      </p:grpSp>
      <p:pic>
        <p:nvPicPr>
          <p:cNvPr id="14" name="Picture 13" descr="A white circle with black text and blue and pink logo&#10;&#10;AI-generated content may be incorrect.">
            <a:extLst>
              <a:ext uri="{FF2B5EF4-FFF2-40B4-BE49-F238E27FC236}">
                <a16:creationId xmlns:a16="http://schemas.microsoft.com/office/drawing/2014/main" id="{525E6CA5-E909-1362-45F2-9214D3F9DA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18" y="224486"/>
            <a:ext cx="1610596" cy="13982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E48D45-AF08-87B4-EA87-259152D76754}"/>
              </a:ext>
            </a:extLst>
          </p:cNvPr>
          <p:cNvSpPr txBox="1"/>
          <p:nvPr/>
        </p:nvSpPr>
        <p:spPr>
          <a:xfrm>
            <a:off x="933633" y="5124450"/>
            <a:ext cx="915352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/>
              <a:t>A) Current error</a:t>
            </a:r>
            <a:br>
              <a:rPr lang="en-US" sz="4400"/>
            </a:br>
            <a:r>
              <a:rPr lang="en-US" sz="4400"/>
              <a:t>B) Accumulated error</a:t>
            </a:r>
            <a:br>
              <a:rPr lang="en-US" sz="4400"/>
            </a:br>
            <a:r>
              <a:rPr lang="en-US" sz="4400"/>
              <a:t>C) Rate of change of error</a:t>
            </a:r>
            <a:br>
              <a:rPr lang="en-US" sz="4400"/>
            </a:br>
            <a:r>
              <a:rPr lang="en-US" sz="4400"/>
              <a:t>D) Noise only</a:t>
            </a:r>
            <a:endParaRPr lang="en-IN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4D8732-FC67-3D37-8295-BE1E2584A565}"/>
              </a:ext>
            </a:extLst>
          </p:cNvPr>
          <p:cNvSpPr txBox="1"/>
          <p:nvPr/>
        </p:nvSpPr>
        <p:spPr>
          <a:xfrm>
            <a:off x="933633" y="2470411"/>
            <a:ext cx="112728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What does the Derivative (D) term respond to?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03371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FF78E-3F28-3775-2AA3-9FA7575BE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0F0EC43-831F-D574-B372-5BCE6F341EBE}"/>
              </a:ext>
            </a:extLst>
          </p:cNvPr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A95D0F6-2EB1-5311-0CAE-1307DD3184A7}"/>
                </a:ext>
              </a:extLst>
            </p:cNvPr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FFCC1FC-03C9-49C3-0EA3-669C1C71DD88}"/>
                </a:ext>
              </a:extLst>
            </p:cNvPr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2CA6B18D-9868-A599-1F9C-3BB28F74AF35}"/>
              </a:ext>
            </a:extLst>
          </p:cNvPr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A52EC64-B50E-C9A8-7235-39062C041AFC}"/>
              </a:ext>
            </a:extLst>
          </p:cNvPr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1BC972F-7935-7006-C4B8-6C681E6D763A}"/>
              </a:ext>
            </a:extLst>
          </p:cNvPr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74841334-59C9-026B-3637-45A52B858198}"/>
              </a:ext>
            </a:extLst>
          </p:cNvPr>
          <p:cNvGrpSpPr/>
          <p:nvPr/>
        </p:nvGrpSpPr>
        <p:grpSpPr>
          <a:xfrm>
            <a:off x="1889946" y="224486"/>
            <a:ext cx="1331904" cy="1331904"/>
            <a:chOff x="0" y="0"/>
            <a:chExt cx="350790" cy="35079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45471C1-E73D-7343-D963-224211AE364A}"/>
                </a:ext>
              </a:extLst>
            </p:cNvPr>
            <p:cNvSpPr/>
            <p:nvPr/>
          </p:nvSpPr>
          <p:spPr>
            <a:xfrm>
              <a:off x="0" y="0"/>
              <a:ext cx="350790" cy="350790"/>
            </a:xfrm>
            <a:custGeom>
              <a:avLst/>
              <a:gdLst/>
              <a:ahLst/>
              <a:cxnLst/>
              <a:rect l="l" t="t" r="r" b="b"/>
              <a:pathLst>
                <a:path w="350790" h="350790">
                  <a:moveTo>
                    <a:pt x="0" y="0"/>
                  </a:moveTo>
                  <a:lnTo>
                    <a:pt x="350790" y="0"/>
                  </a:lnTo>
                  <a:lnTo>
                    <a:pt x="350790" y="350790"/>
                  </a:lnTo>
                  <a:lnTo>
                    <a:pt x="0" y="350790"/>
                  </a:lnTo>
                  <a:close/>
                </a:path>
              </a:pathLst>
            </a:custGeom>
            <a:solidFill>
              <a:srgbClr val="496A9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C19B91AF-6006-1366-6C16-67380551304C}"/>
                </a:ext>
              </a:extLst>
            </p:cNvPr>
            <p:cNvSpPr txBox="1"/>
            <p:nvPr/>
          </p:nvSpPr>
          <p:spPr>
            <a:xfrm>
              <a:off x="0" y="-28575"/>
              <a:ext cx="350790" cy="379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logo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here</a:t>
              </a:r>
            </a:p>
          </p:txBody>
        </p:sp>
      </p:grpSp>
      <p:pic>
        <p:nvPicPr>
          <p:cNvPr id="14" name="Picture 13" descr="A white circle with black text and blue and pink logo&#10;&#10;AI-generated content may be incorrect.">
            <a:extLst>
              <a:ext uri="{FF2B5EF4-FFF2-40B4-BE49-F238E27FC236}">
                <a16:creationId xmlns:a16="http://schemas.microsoft.com/office/drawing/2014/main" id="{BB8DBCD7-45E1-5B7B-495C-DE0259C719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18" y="224486"/>
            <a:ext cx="1610596" cy="13982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0BACF7-52DE-2F85-5FC0-8A89F93EC69F}"/>
              </a:ext>
            </a:extLst>
          </p:cNvPr>
          <p:cNvSpPr txBox="1"/>
          <p:nvPr/>
        </p:nvSpPr>
        <p:spPr>
          <a:xfrm>
            <a:off x="685800" y="2247900"/>
            <a:ext cx="1310163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Which of the following is a </a:t>
            </a:r>
            <a:r>
              <a:rPr lang="en-US" sz="4400" b="1" dirty="0"/>
              <a:t>disadvantage</a:t>
            </a:r>
            <a:r>
              <a:rPr lang="en-US" sz="4400" dirty="0"/>
              <a:t> of using only Proportional control?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60638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06B29-7B77-6AA8-FC59-0CFE820A9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2BA1394-E935-1A6C-B0D3-A6647F21A0A6}"/>
              </a:ext>
            </a:extLst>
          </p:cNvPr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5665BE0-F4E6-5F34-722D-D95BB8375348}"/>
                </a:ext>
              </a:extLst>
            </p:cNvPr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A424421-8603-C655-2B99-126DEF57FBC2}"/>
                </a:ext>
              </a:extLst>
            </p:cNvPr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2F7E332B-2E88-C781-4594-6FBF9D2A81AF}"/>
              </a:ext>
            </a:extLst>
          </p:cNvPr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91BEA84-631A-68E8-C3DA-575CFD32C174}"/>
              </a:ext>
            </a:extLst>
          </p:cNvPr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12401D4-9995-CD5A-7AAC-53E7F9652C28}"/>
              </a:ext>
            </a:extLst>
          </p:cNvPr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3A6E5D4F-8D1B-2239-2A27-57C629AE8AC9}"/>
              </a:ext>
            </a:extLst>
          </p:cNvPr>
          <p:cNvGrpSpPr/>
          <p:nvPr/>
        </p:nvGrpSpPr>
        <p:grpSpPr>
          <a:xfrm>
            <a:off x="1889946" y="224486"/>
            <a:ext cx="1331904" cy="1331904"/>
            <a:chOff x="0" y="0"/>
            <a:chExt cx="350790" cy="35079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D231A25-B298-0BBA-FD08-B79D467CA7E0}"/>
                </a:ext>
              </a:extLst>
            </p:cNvPr>
            <p:cNvSpPr/>
            <p:nvPr/>
          </p:nvSpPr>
          <p:spPr>
            <a:xfrm>
              <a:off x="0" y="0"/>
              <a:ext cx="350790" cy="350790"/>
            </a:xfrm>
            <a:custGeom>
              <a:avLst/>
              <a:gdLst/>
              <a:ahLst/>
              <a:cxnLst/>
              <a:rect l="l" t="t" r="r" b="b"/>
              <a:pathLst>
                <a:path w="350790" h="350790">
                  <a:moveTo>
                    <a:pt x="0" y="0"/>
                  </a:moveTo>
                  <a:lnTo>
                    <a:pt x="350790" y="0"/>
                  </a:lnTo>
                  <a:lnTo>
                    <a:pt x="350790" y="350790"/>
                  </a:lnTo>
                  <a:lnTo>
                    <a:pt x="0" y="350790"/>
                  </a:lnTo>
                  <a:close/>
                </a:path>
              </a:pathLst>
            </a:custGeom>
            <a:solidFill>
              <a:srgbClr val="496A9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D124F442-BA89-D4EB-1E51-B19958DAA9FC}"/>
                </a:ext>
              </a:extLst>
            </p:cNvPr>
            <p:cNvSpPr txBox="1"/>
            <p:nvPr/>
          </p:nvSpPr>
          <p:spPr>
            <a:xfrm>
              <a:off x="0" y="-28575"/>
              <a:ext cx="350790" cy="379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logo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here</a:t>
              </a:r>
            </a:p>
          </p:txBody>
        </p:sp>
      </p:grpSp>
      <p:pic>
        <p:nvPicPr>
          <p:cNvPr id="14" name="Picture 13" descr="A white circle with black text and blue and pink logo&#10;&#10;AI-generated content may be incorrect.">
            <a:extLst>
              <a:ext uri="{FF2B5EF4-FFF2-40B4-BE49-F238E27FC236}">
                <a16:creationId xmlns:a16="http://schemas.microsoft.com/office/drawing/2014/main" id="{7488F4A4-434D-94A0-7FD1-EE5C65C84C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18" y="224486"/>
            <a:ext cx="1610596" cy="13982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87E656-CC8B-5328-2AE4-71AFB5DC0A3E}"/>
              </a:ext>
            </a:extLst>
          </p:cNvPr>
          <p:cNvSpPr txBox="1"/>
          <p:nvPr/>
        </p:nvSpPr>
        <p:spPr>
          <a:xfrm>
            <a:off x="685800" y="2247900"/>
            <a:ext cx="1310163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Which of the following is a </a:t>
            </a:r>
            <a:r>
              <a:rPr lang="en-US" sz="4400" b="1" dirty="0"/>
              <a:t>disadvantage</a:t>
            </a:r>
            <a:r>
              <a:rPr lang="en-US" sz="4400" dirty="0"/>
              <a:t> of using only Proportional control?</a:t>
            </a:r>
            <a:endParaRPr lang="en-IN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65765-3241-A29A-FD96-2D9891B0E112}"/>
              </a:ext>
            </a:extLst>
          </p:cNvPr>
          <p:cNvSpPr txBox="1"/>
          <p:nvPr/>
        </p:nvSpPr>
        <p:spPr>
          <a:xfrm>
            <a:off x="1143000" y="5238333"/>
            <a:ext cx="915352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A) Too slow</a:t>
            </a:r>
            <a:br>
              <a:rPr lang="en-US" sz="4400" dirty="0"/>
            </a:br>
            <a:r>
              <a:rPr lang="en-US" sz="4400" dirty="0"/>
              <a:t>B) Oscillates forever</a:t>
            </a:r>
            <a:br>
              <a:rPr lang="en-US" sz="4400" dirty="0"/>
            </a:br>
            <a:r>
              <a:rPr lang="en-US" sz="4400" dirty="0"/>
              <a:t>C) Cannot eliminate steady-state error</a:t>
            </a:r>
            <a:br>
              <a:rPr lang="en-US" sz="4400" dirty="0"/>
            </a:br>
            <a:r>
              <a:rPr lang="en-US" sz="4400" dirty="0"/>
              <a:t>D) Very expensive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25051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A4A46-56DE-D562-C031-92D634F76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D46A68F-305E-426B-C296-4DAB8ED43378}"/>
              </a:ext>
            </a:extLst>
          </p:cNvPr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A78F3D0-D813-0CB5-B319-A25D824E596F}"/>
                </a:ext>
              </a:extLst>
            </p:cNvPr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C0CA6BB-5ED9-6956-996B-A76F406E9044}"/>
                </a:ext>
              </a:extLst>
            </p:cNvPr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AA876252-C885-E08C-EEFB-B24961182330}"/>
              </a:ext>
            </a:extLst>
          </p:cNvPr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FE837C9-C471-C48B-83CC-F45B182D600C}"/>
              </a:ext>
            </a:extLst>
          </p:cNvPr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E77AAF4E-C85A-F034-49DC-1883A8B29AC6}"/>
              </a:ext>
            </a:extLst>
          </p:cNvPr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25F21E5-C120-7222-878B-CEC125B4431A}"/>
              </a:ext>
            </a:extLst>
          </p:cNvPr>
          <p:cNvSpPr txBox="1"/>
          <p:nvPr/>
        </p:nvSpPr>
        <p:spPr>
          <a:xfrm>
            <a:off x="685800" y="1947927"/>
            <a:ext cx="16230600" cy="133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6000" b="1" spc="-636" dirty="0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CODE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3C3E9044-EF73-F1A3-F08F-C20B2915691C}"/>
              </a:ext>
            </a:extLst>
          </p:cNvPr>
          <p:cNvGrpSpPr/>
          <p:nvPr/>
        </p:nvGrpSpPr>
        <p:grpSpPr>
          <a:xfrm>
            <a:off x="1889946" y="224486"/>
            <a:ext cx="1331904" cy="1331904"/>
            <a:chOff x="0" y="0"/>
            <a:chExt cx="350790" cy="35079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3A5EDB3-5477-41C9-BF24-F4B68B09D249}"/>
                </a:ext>
              </a:extLst>
            </p:cNvPr>
            <p:cNvSpPr/>
            <p:nvPr/>
          </p:nvSpPr>
          <p:spPr>
            <a:xfrm>
              <a:off x="0" y="0"/>
              <a:ext cx="350790" cy="350790"/>
            </a:xfrm>
            <a:custGeom>
              <a:avLst/>
              <a:gdLst/>
              <a:ahLst/>
              <a:cxnLst/>
              <a:rect l="l" t="t" r="r" b="b"/>
              <a:pathLst>
                <a:path w="350790" h="350790">
                  <a:moveTo>
                    <a:pt x="0" y="0"/>
                  </a:moveTo>
                  <a:lnTo>
                    <a:pt x="350790" y="0"/>
                  </a:lnTo>
                  <a:lnTo>
                    <a:pt x="350790" y="350790"/>
                  </a:lnTo>
                  <a:lnTo>
                    <a:pt x="0" y="350790"/>
                  </a:lnTo>
                  <a:close/>
                </a:path>
              </a:pathLst>
            </a:custGeom>
            <a:solidFill>
              <a:srgbClr val="496A9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39D44FBC-E7DB-01E6-03B6-9DCD669B77CD}"/>
                </a:ext>
              </a:extLst>
            </p:cNvPr>
            <p:cNvSpPr txBox="1"/>
            <p:nvPr/>
          </p:nvSpPr>
          <p:spPr>
            <a:xfrm>
              <a:off x="0" y="-28575"/>
              <a:ext cx="350790" cy="379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logo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here</a:t>
              </a:r>
            </a:p>
          </p:txBody>
        </p:sp>
      </p:grpSp>
      <p:pic>
        <p:nvPicPr>
          <p:cNvPr id="13" name="Picture 12" descr="A white circle with black text and blue and pink logo&#10;&#10;AI-generated content may be incorrect.">
            <a:extLst>
              <a:ext uri="{FF2B5EF4-FFF2-40B4-BE49-F238E27FC236}">
                <a16:creationId xmlns:a16="http://schemas.microsoft.com/office/drawing/2014/main" id="{8A91AD2E-24D0-4E9F-5693-FE7B606D6A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18" y="224486"/>
            <a:ext cx="1610596" cy="13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7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028700" y="2795271"/>
            <a:ext cx="16230600" cy="106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 spc="-424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Project Ideas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09392" y="4428364"/>
            <a:ext cx="16230600" cy="451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0" lvl="1" algn="l">
              <a:lnSpc>
                <a:spcPts val="3359"/>
              </a:lnSpc>
            </a:pPr>
            <a:r>
              <a:rPr lang="en-US" sz="3500" dirty="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rPr>
              <a:t>drones , robotic arms , line following bot , </a:t>
            </a:r>
            <a:r>
              <a:rPr lang="en-US" sz="3500" dirty="0" err="1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rPr>
              <a:t>micromouse</a:t>
            </a:r>
            <a:endParaRPr lang="en-US" sz="3500" dirty="0">
              <a:solidFill>
                <a:srgbClr val="496A9E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889946" y="224486"/>
            <a:ext cx="1331904" cy="1331904"/>
            <a:chOff x="0" y="0"/>
            <a:chExt cx="350790" cy="3507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0790" cy="350790"/>
            </a:xfrm>
            <a:custGeom>
              <a:avLst/>
              <a:gdLst/>
              <a:ahLst/>
              <a:cxnLst/>
              <a:rect l="l" t="t" r="r" b="b"/>
              <a:pathLst>
                <a:path w="350790" h="350790">
                  <a:moveTo>
                    <a:pt x="0" y="0"/>
                  </a:moveTo>
                  <a:lnTo>
                    <a:pt x="350790" y="0"/>
                  </a:lnTo>
                  <a:lnTo>
                    <a:pt x="350790" y="350790"/>
                  </a:lnTo>
                  <a:lnTo>
                    <a:pt x="0" y="350790"/>
                  </a:lnTo>
                  <a:close/>
                </a:path>
              </a:pathLst>
            </a:custGeom>
            <a:solidFill>
              <a:srgbClr val="496A9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50790" cy="379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logo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here</a:t>
              </a:r>
            </a:p>
          </p:txBody>
        </p:sp>
      </p:grpSp>
      <p:pic>
        <p:nvPicPr>
          <p:cNvPr id="13" name="Picture 12" descr="A white circle with black text and blue and pink logo&#10;&#10;AI-generated content may be incorrect.">
            <a:extLst>
              <a:ext uri="{FF2B5EF4-FFF2-40B4-BE49-F238E27FC236}">
                <a16:creationId xmlns:a16="http://schemas.microsoft.com/office/drawing/2014/main" id="{EFEADE96-DDBD-932E-B4B1-D7472C4EDF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18" y="224486"/>
            <a:ext cx="1610596" cy="1398254"/>
          </a:xfrm>
          <a:prstGeom prst="rect">
            <a:avLst/>
          </a:prstGeom>
        </p:spPr>
      </p:pic>
      <p:pic>
        <p:nvPicPr>
          <p:cNvPr id="6146" name="Picture 2" descr="Embedded Systems — Blog — Drishti Works">
            <a:extLst>
              <a:ext uri="{FF2B5EF4-FFF2-40B4-BE49-F238E27FC236}">
                <a16:creationId xmlns:a16="http://schemas.microsoft.com/office/drawing/2014/main" id="{058740F3-979F-FF37-1EEF-F99202FA9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475" y="5143500"/>
            <a:ext cx="5791199" cy="3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icromouse design deals">
            <a:extLst>
              <a:ext uri="{FF2B5EF4-FFF2-40B4-BE49-F238E27FC236}">
                <a16:creationId xmlns:a16="http://schemas.microsoft.com/office/drawing/2014/main" id="{7A060F36-7883-1A18-31D1-D89DEF0F3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692" y="5143499"/>
            <a:ext cx="5077108" cy="38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096F4-7D71-C22A-EA9B-BB87574D3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F69B0A8-5BD8-3C5E-26C5-CF1D899D39B3}"/>
              </a:ext>
            </a:extLst>
          </p:cNvPr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781D2F4-C15A-4DB9-882E-0CE782901642}"/>
                </a:ext>
              </a:extLst>
            </p:cNvPr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3E5DF25-A221-A90A-7146-F047A15DB413}"/>
                </a:ext>
              </a:extLst>
            </p:cNvPr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40AD07F5-5727-4FA1-3CDE-EF5825D37C90}"/>
              </a:ext>
            </a:extLst>
          </p:cNvPr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2590EF0-5CBE-F9FE-9497-EFC17721DB6A}"/>
              </a:ext>
            </a:extLst>
          </p:cNvPr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9EF7C72-1C59-75E8-0F1B-C01A0442D8B8}"/>
              </a:ext>
            </a:extLst>
          </p:cNvPr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8117BB5-C586-1F67-60C5-596D0622D92B}"/>
              </a:ext>
            </a:extLst>
          </p:cNvPr>
          <p:cNvSpPr txBox="1"/>
          <p:nvPr/>
        </p:nvSpPr>
        <p:spPr>
          <a:xfrm>
            <a:off x="1028700" y="2795271"/>
            <a:ext cx="16230600" cy="966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IN" sz="6000" b="1" dirty="0">
                <a:solidFill>
                  <a:schemeClr val="tx2"/>
                </a:solidFill>
              </a:rPr>
              <a:t>Career Prospects in Embedded Systems</a:t>
            </a:r>
            <a:endParaRPr lang="en-US" sz="6000" b="1" spc="-424" dirty="0">
              <a:solidFill>
                <a:schemeClr val="tx2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951006F-A5BA-00CD-0150-77099A21D457}"/>
              </a:ext>
            </a:extLst>
          </p:cNvPr>
          <p:cNvGrpSpPr/>
          <p:nvPr/>
        </p:nvGrpSpPr>
        <p:grpSpPr>
          <a:xfrm>
            <a:off x="1889946" y="224486"/>
            <a:ext cx="1331904" cy="1331904"/>
            <a:chOff x="0" y="0"/>
            <a:chExt cx="350790" cy="35079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E328A4B4-70D6-0ED1-B416-0F0C7D953B77}"/>
                </a:ext>
              </a:extLst>
            </p:cNvPr>
            <p:cNvSpPr/>
            <p:nvPr/>
          </p:nvSpPr>
          <p:spPr>
            <a:xfrm>
              <a:off x="0" y="0"/>
              <a:ext cx="350790" cy="350790"/>
            </a:xfrm>
            <a:custGeom>
              <a:avLst/>
              <a:gdLst/>
              <a:ahLst/>
              <a:cxnLst/>
              <a:rect l="l" t="t" r="r" b="b"/>
              <a:pathLst>
                <a:path w="350790" h="350790">
                  <a:moveTo>
                    <a:pt x="0" y="0"/>
                  </a:moveTo>
                  <a:lnTo>
                    <a:pt x="350790" y="0"/>
                  </a:lnTo>
                  <a:lnTo>
                    <a:pt x="350790" y="350790"/>
                  </a:lnTo>
                  <a:lnTo>
                    <a:pt x="0" y="350790"/>
                  </a:lnTo>
                  <a:close/>
                </a:path>
              </a:pathLst>
            </a:custGeom>
            <a:solidFill>
              <a:srgbClr val="496A9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1A7B4E94-BAC1-980A-9BBA-C2F8CCA5D3EB}"/>
                </a:ext>
              </a:extLst>
            </p:cNvPr>
            <p:cNvSpPr txBox="1"/>
            <p:nvPr/>
          </p:nvSpPr>
          <p:spPr>
            <a:xfrm>
              <a:off x="0" y="-28575"/>
              <a:ext cx="350790" cy="379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logo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here</a:t>
              </a:r>
            </a:p>
          </p:txBody>
        </p:sp>
      </p:grpSp>
      <p:pic>
        <p:nvPicPr>
          <p:cNvPr id="13" name="Picture 12" descr="A white circle with black text and blue and pink logo&#10;&#10;AI-generated content may be incorrect.">
            <a:extLst>
              <a:ext uri="{FF2B5EF4-FFF2-40B4-BE49-F238E27FC236}">
                <a16:creationId xmlns:a16="http://schemas.microsoft.com/office/drawing/2014/main" id="{ED77BD74-F1E2-B1A1-43BC-9C613C9ED5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18" y="224486"/>
            <a:ext cx="1610596" cy="13982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7AF409-DDEF-EFE9-00CA-EDC0AEC4130A}"/>
              </a:ext>
            </a:extLst>
          </p:cNvPr>
          <p:cNvSpPr txBox="1"/>
          <p:nvPr/>
        </p:nvSpPr>
        <p:spPr>
          <a:xfrm>
            <a:off x="1219200" y="4390111"/>
            <a:ext cx="12344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000" b="1" dirty="0"/>
              <a:t>Embedded Software Developer:</a:t>
            </a:r>
            <a:r>
              <a:rPr lang="en-IN" sz="3000" dirty="0"/>
              <a:t> Writing firmware for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b="1" dirty="0"/>
              <a:t>Hardware Engineer:</a:t>
            </a:r>
            <a:r>
              <a:rPr lang="en-IN" sz="3000" dirty="0"/>
              <a:t> Designing embedded circuits.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b="1" dirty="0"/>
              <a:t>IoT Engineer:</a:t>
            </a:r>
            <a:r>
              <a:rPr lang="en-IN" sz="3000" dirty="0"/>
              <a:t> Building smart connected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b="1" dirty="0"/>
              <a:t>Robotics Engineer:</a:t>
            </a:r>
            <a:r>
              <a:rPr lang="en-IN" sz="3000" dirty="0"/>
              <a:t> Creating autonomous robots.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b="1" dirty="0"/>
              <a:t>Automotive Engineer:</a:t>
            </a:r>
            <a:r>
              <a:rPr lang="en-IN" sz="3000" dirty="0"/>
              <a:t> Working on vehicle control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b="1" dirty="0"/>
              <a:t>Medical Device Developer:</a:t>
            </a:r>
            <a:r>
              <a:rPr lang="en-IN" sz="3000" dirty="0"/>
              <a:t> Developing healthcare gadgets.</a:t>
            </a:r>
          </a:p>
        </p:txBody>
      </p:sp>
    </p:spTree>
    <p:extLst>
      <p:ext uri="{BB962C8B-B14F-4D97-AF65-F5344CB8AC3E}">
        <p14:creationId xmlns:p14="http://schemas.microsoft.com/office/powerpoint/2010/main" val="2513782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057453" y="2297350"/>
            <a:ext cx="16230600" cy="106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 spc="-424" dirty="0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Roadmap to Learning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84591" y="3944239"/>
            <a:ext cx="16230600" cy="3935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3359"/>
              </a:lnSpc>
              <a:buAutoNum type="arabicParenR"/>
            </a:pPr>
            <a:r>
              <a:rPr lang="en-US" sz="3400" dirty="0">
                <a:latin typeface="Cooper Hewitt"/>
                <a:ea typeface="Cooper Hewitt"/>
                <a:cs typeface="Cooper Hewitt"/>
                <a:sym typeface="Cooper Hewitt"/>
              </a:rPr>
              <a:t>C programing </a:t>
            </a:r>
          </a:p>
          <a:p>
            <a:pPr marL="457200" indent="-457200" algn="l">
              <a:lnSpc>
                <a:spcPts val="3359"/>
              </a:lnSpc>
              <a:buAutoNum type="arabicParenR"/>
            </a:pPr>
            <a:endParaRPr lang="en-US" sz="3400" dirty="0">
              <a:latin typeface="Cooper Hewitt"/>
              <a:ea typeface="Cooper Hewitt"/>
              <a:cs typeface="Cooper Hewitt"/>
              <a:sym typeface="Cooper Hewitt"/>
            </a:endParaRPr>
          </a:p>
          <a:p>
            <a:pPr marL="457200" indent="-457200" algn="l">
              <a:lnSpc>
                <a:spcPts val="3359"/>
              </a:lnSpc>
              <a:buAutoNum type="arabicParenR"/>
            </a:pPr>
            <a:r>
              <a:rPr lang="en-US" sz="3400" dirty="0">
                <a:latin typeface="Cooper Hewitt"/>
                <a:ea typeface="Cooper Hewitt"/>
                <a:cs typeface="Cooper Hewitt"/>
                <a:sym typeface="Cooper Hewitt"/>
              </a:rPr>
              <a:t> RTOS</a:t>
            </a:r>
          </a:p>
          <a:p>
            <a:pPr marL="457200" indent="-457200" algn="l">
              <a:lnSpc>
                <a:spcPts val="3359"/>
              </a:lnSpc>
              <a:buAutoNum type="arabicParenR"/>
            </a:pPr>
            <a:endParaRPr lang="en-US" sz="3400" dirty="0">
              <a:latin typeface="Cooper Hewitt"/>
              <a:ea typeface="Cooper Hewitt"/>
              <a:cs typeface="Cooper Hewitt"/>
              <a:sym typeface="Cooper Hewitt"/>
            </a:endParaRPr>
          </a:p>
          <a:p>
            <a:pPr marL="457200" indent="-457200" algn="l">
              <a:lnSpc>
                <a:spcPts val="3359"/>
              </a:lnSpc>
              <a:buAutoNum type="arabicParenR"/>
            </a:pPr>
            <a:r>
              <a:rPr lang="en-US" sz="3400" dirty="0">
                <a:latin typeface="Cooper Hewitt"/>
                <a:ea typeface="Cooper Hewitt"/>
                <a:cs typeface="Cooper Hewitt"/>
                <a:sym typeface="Cooper Hewitt"/>
              </a:rPr>
              <a:t> Digital electronics</a:t>
            </a:r>
          </a:p>
          <a:p>
            <a:pPr marL="457200" indent="-457200" algn="l">
              <a:lnSpc>
                <a:spcPts val="3359"/>
              </a:lnSpc>
              <a:buAutoNum type="arabicParenR"/>
            </a:pPr>
            <a:endParaRPr lang="en-US" sz="3400" dirty="0">
              <a:latin typeface="Cooper Hewitt"/>
              <a:ea typeface="Cooper Hewitt"/>
              <a:cs typeface="Cooper Hewitt"/>
              <a:sym typeface="Cooper Hewitt"/>
            </a:endParaRPr>
          </a:p>
          <a:p>
            <a:pPr marL="457200" indent="-457200" algn="l">
              <a:lnSpc>
                <a:spcPts val="3359"/>
              </a:lnSpc>
              <a:buAutoNum type="arabicParenR"/>
            </a:pPr>
            <a:r>
              <a:rPr lang="en-US" sz="3400" dirty="0">
                <a:latin typeface="Cooper Hewitt"/>
                <a:ea typeface="Cooper Hewitt"/>
                <a:cs typeface="Cooper Hewitt"/>
                <a:sym typeface="Cooper Hewitt"/>
              </a:rPr>
              <a:t> Computer architecture</a:t>
            </a:r>
          </a:p>
          <a:p>
            <a:pPr marL="457200" indent="-457200" algn="l">
              <a:lnSpc>
                <a:spcPts val="3359"/>
              </a:lnSpc>
              <a:buAutoNum type="arabicParenR"/>
            </a:pPr>
            <a:endParaRPr lang="en-US" sz="3400" dirty="0">
              <a:latin typeface="Cooper Hewitt"/>
              <a:ea typeface="Cooper Hewitt"/>
              <a:cs typeface="Cooper Hewitt"/>
              <a:sym typeface="Cooper Hewitt"/>
            </a:endParaRPr>
          </a:p>
          <a:p>
            <a:pPr marL="457200" indent="-457200" algn="l">
              <a:lnSpc>
                <a:spcPts val="3359"/>
              </a:lnSpc>
              <a:buAutoNum type="arabicParenR"/>
            </a:pPr>
            <a:r>
              <a:rPr lang="en-US" sz="3400" dirty="0">
                <a:latin typeface="Cooper Hewitt"/>
                <a:ea typeface="Cooper Hewitt"/>
                <a:cs typeface="Cooper Hewitt"/>
                <a:sym typeface="Cooper Hewitt"/>
              </a:rPr>
              <a:t> Projects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889946" y="224486"/>
            <a:ext cx="1331904" cy="1331904"/>
            <a:chOff x="0" y="0"/>
            <a:chExt cx="350790" cy="3507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0790" cy="350790"/>
            </a:xfrm>
            <a:custGeom>
              <a:avLst/>
              <a:gdLst/>
              <a:ahLst/>
              <a:cxnLst/>
              <a:rect l="l" t="t" r="r" b="b"/>
              <a:pathLst>
                <a:path w="350790" h="350790">
                  <a:moveTo>
                    <a:pt x="0" y="0"/>
                  </a:moveTo>
                  <a:lnTo>
                    <a:pt x="350790" y="0"/>
                  </a:lnTo>
                  <a:lnTo>
                    <a:pt x="350790" y="350790"/>
                  </a:lnTo>
                  <a:lnTo>
                    <a:pt x="0" y="350790"/>
                  </a:lnTo>
                  <a:close/>
                </a:path>
              </a:pathLst>
            </a:custGeom>
            <a:solidFill>
              <a:srgbClr val="496A9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50790" cy="379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logo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here</a:t>
              </a:r>
            </a:p>
          </p:txBody>
        </p:sp>
      </p:grpSp>
      <p:pic>
        <p:nvPicPr>
          <p:cNvPr id="13" name="Picture 12" descr="A white circle with black text and blue and pink logo&#10;&#10;AI-generated content may be incorrect.">
            <a:extLst>
              <a:ext uri="{FF2B5EF4-FFF2-40B4-BE49-F238E27FC236}">
                <a16:creationId xmlns:a16="http://schemas.microsoft.com/office/drawing/2014/main" id="{60277300-6610-CBDB-BE0A-7CCA86B008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18" y="224486"/>
            <a:ext cx="1610596" cy="13982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7C381B-60AC-7E7A-A76A-FCB91DD0DFE2}"/>
              </a:ext>
            </a:extLst>
          </p:cNvPr>
          <p:cNvSpPr txBox="1"/>
          <p:nvPr/>
        </p:nvSpPr>
        <p:spPr>
          <a:xfrm>
            <a:off x="1047389" y="8267700"/>
            <a:ext cx="9152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/>
              <a:t>https://youtu.be/D7L1SmjQ3fo?si=UPlyELQ3NC0j2PZP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028700" y="4041865"/>
            <a:ext cx="16230600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b="1" spc="-636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QnA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889946" y="224486"/>
            <a:ext cx="1331904" cy="1331904"/>
            <a:chOff x="0" y="0"/>
            <a:chExt cx="350790" cy="3507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0790" cy="350790"/>
            </a:xfrm>
            <a:custGeom>
              <a:avLst/>
              <a:gdLst/>
              <a:ahLst/>
              <a:cxnLst/>
              <a:rect l="l" t="t" r="r" b="b"/>
              <a:pathLst>
                <a:path w="350790" h="350790">
                  <a:moveTo>
                    <a:pt x="0" y="0"/>
                  </a:moveTo>
                  <a:lnTo>
                    <a:pt x="350790" y="0"/>
                  </a:lnTo>
                  <a:lnTo>
                    <a:pt x="350790" y="350790"/>
                  </a:lnTo>
                  <a:lnTo>
                    <a:pt x="0" y="350790"/>
                  </a:lnTo>
                  <a:close/>
                </a:path>
              </a:pathLst>
            </a:custGeom>
            <a:solidFill>
              <a:srgbClr val="496A9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50790" cy="379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logo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here</a:t>
              </a:r>
            </a:p>
          </p:txBody>
        </p:sp>
      </p:grpSp>
      <p:pic>
        <p:nvPicPr>
          <p:cNvPr id="13" name="Picture 12" descr="A white circle with black text and blue and pink logo&#10;&#10;AI-generated content may be incorrect.">
            <a:extLst>
              <a:ext uri="{FF2B5EF4-FFF2-40B4-BE49-F238E27FC236}">
                <a16:creationId xmlns:a16="http://schemas.microsoft.com/office/drawing/2014/main" id="{B6F47E7C-0B5B-4DAB-C77A-C7A2F7A7F9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18" y="224486"/>
            <a:ext cx="1610596" cy="13982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1028700" y="2795271"/>
            <a:ext cx="16230600" cy="106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 spc="-424" dirty="0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Motivation?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7262" y="4466680"/>
            <a:ext cx="16230600" cy="1353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600" dirty="0"/>
              <a:t>"What makes a pacemaker keep a heart beating or a drone balance in mid-air?"</a:t>
            </a:r>
          </a:p>
          <a:p>
            <a:pPr>
              <a:lnSpc>
                <a:spcPts val="3359"/>
              </a:lnSpc>
            </a:pPr>
            <a:endParaRPr lang="en-US" sz="3600" dirty="0"/>
          </a:p>
          <a:p>
            <a:pPr>
              <a:lnSpc>
                <a:spcPts val="3359"/>
              </a:lnSpc>
            </a:pPr>
            <a:r>
              <a:rPr lang="en-US" sz="3600" dirty="0"/>
              <a:t> </a:t>
            </a:r>
            <a:endParaRPr lang="en-US" sz="3600" dirty="0">
              <a:solidFill>
                <a:srgbClr val="496A9E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1889946" y="224486"/>
            <a:ext cx="1331904" cy="1331904"/>
            <a:chOff x="0" y="0"/>
            <a:chExt cx="350790" cy="3507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0790" cy="350790"/>
            </a:xfrm>
            <a:custGeom>
              <a:avLst/>
              <a:gdLst/>
              <a:ahLst/>
              <a:cxnLst/>
              <a:rect l="l" t="t" r="r" b="b"/>
              <a:pathLst>
                <a:path w="350790" h="350790">
                  <a:moveTo>
                    <a:pt x="0" y="0"/>
                  </a:moveTo>
                  <a:lnTo>
                    <a:pt x="350790" y="0"/>
                  </a:lnTo>
                  <a:lnTo>
                    <a:pt x="350790" y="350790"/>
                  </a:lnTo>
                  <a:lnTo>
                    <a:pt x="0" y="350790"/>
                  </a:lnTo>
                  <a:close/>
                </a:path>
              </a:pathLst>
            </a:custGeom>
            <a:solidFill>
              <a:srgbClr val="496A9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50790" cy="379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logo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here</a:t>
              </a:r>
            </a:p>
          </p:txBody>
        </p:sp>
      </p:grpSp>
      <p:pic>
        <p:nvPicPr>
          <p:cNvPr id="14" name="Picture 13" descr="A white circle with black text and blue and pink logo&#10;&#10;AI-generated content may be incorrect.">
            <a:extLst>
              <a:ext uri="{FF2B5EF4-FFF2-40B4-BE49-F238E27FC236}">
                <a16:creationId xmlns:a16="http://schemas.microsoft.com/office/drawing/2014/main" id="{0CA84E92-D909-3A1F-18D9-9430D3C5E7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18" y="224486"/>
            <a:ext cx="1610596" cy="139825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14375046" y="2631530"/>
            <a:ext cx="2418806" cy="2418806"/>
            <a:chOff x="0" y="0"/>
            <a:chExt cx="637052" cy="63705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7052" cy="637052"/>
            </a:xfrm>
            <a:custGeom>
              <a:avLst/>
              <a:gdLst/>
              <a:ahLst/>
              <a:cxnLst/>
              <a:rect l="l" t="t" r="r" b="b"/>
              <a:pathLst>
                <a:path w="637052" h="637052">
                  <a:moveTo>
                    <a:pt x="0" y="0"/>
                  </a:moveTo>
                  <a:lnTo>
                    <a:pt x="637052" y="0"/>
                  </a:lnTo>
                  <a:lnTo>
                    <a:pt x="637052" y="637052"/>
                  </a:lnTo>
                  <a:lnTo>
                    <a:pt x="0" y="637052"/>
                  </a:lnTo>
                  <a:close/>
                </a:path>
              </a:pathLst>
            </a:custGeom>
            <a:solidFill>
              <a:srgbClr val="496A9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37052" cy="6942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</a:t>
              </a:r>
            </a:p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logo</a:t>
              </a:r>
            </a:p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here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AutoShape 10"/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3" name="TextBox 23"/>
          <p:cNvSpPr txBox="1"/>
          <p:nvPr/>
        </p:nvSpPr>
        <p:spPr>
          <a:xfrm>
            <a:off x="1028700" y="2774405"/>
            <a:ext cx="12856687" cy="106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 spc="-424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Connect with us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3865758"/>
            <a:ext cx="12856687" cy="546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rPr>
              <a:t>paparazzi time (System coding club)</a:t>
            </a:r>
          </a:p>
        </p:txBody>
      </p:sp>
      <p:pic>
        <p:nvPicPr>
          <p:cNvPr id="25" name="Picture 24" descr="A white circle with black text and blue and pink logo&#10;&#10;AI-generated content may be incorrect.">
            <a:extLst>
              <a:ext uri="{FF2B5EF4-FFF2-40B4-BE49-F238E27FC236}">
                <a16:creationId xmlns:a16="http://schemas.microsoft.com/office/drawing/2014/main" id="{AC355E18-5361-6FF6-F45C-AF371CB082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420" y="2617872"/>
            <a:ext cx="2786130" cy="24188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6C205FA-F4BE-F6B7-99FB-5EDB8D52A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322" y="4906847"/>
            <a:ext cx="2323795" cy="344318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D54EB3-7B66-F857-2341-E4FF029DC9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4627" y="4873826"/>
            <a:ext cx="3315163" cy="363905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028700" y="3174067"/>
            <a:ext cx="16230600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b="1" spc="-636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Thank You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1F1F21-FAE5-B7AC-CCB5-6F3715951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234" y="5027068"/>
            <a:ext cx="2519525" cy="25195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132C01-0608-F87C-04F5-BFACBBEA9046}"/>
              </a:ext>
            </a:extLst>
          </p:cNvPr>
          <p:cNvSpPr txBox="1"/>
          <p:nvPr/>
        </p:nvSpPr>
        <p:spPr>
          <a:xfrm>
            <a:off x="4567684" y="7762553"/>
            <a:ext cx="9152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Share your feedback about this session</a:t>
            </a:r>
            <a:endParaRPr lang="en-IN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73D70-245C-3E1E-41DE-B335FB42B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09A5598-FED7-667A-9642-20A37E44573E}"/>
              </a:ext>
            </a:extLst>
          </p:cNvPr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D39F0CE-324D-F817-5DB1-55B5CA2ADF3C}"/>
                </a:ext>
              </a:extLst>
            </p:cNvPr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F9CA36B-7BB2-86DE-B229-A96A0BBA6B6D}"/>
                </a:ext>
              </a:extLst>
            </p:cNvPr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CEE80AAD-B306-B99A-801B-E08E0F2C2ACC}"/>
              </a:ext>
            </a:extLst>
          </p:cNvPr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421ED35-1E0F-A510-770D-9405878E0B97}"/>
              </a:ext>
            </a:extLst>
          </p:cNvPr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AED128BD-5E10-E626-673A-AD7DB04AB792}"/>
              </a:ext>
            </a:extLst>
          </p:cNvPr>
          <p:cNvSpPr txBox="1"/>
          <p:nvPr/>
        </p:nvSpPr>
        <p:spPr>
          <a:xfrm>
            <a:off x="1028700" y="2795271"/>
            <a:ext cx="16230600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 spc="-424" dirty="0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Introduction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9389A56-F2F4-8BB6-C402-2704F7335442}"/>
              </a:ext>
            </a:extLst>
          </p:cNvPr>
          <p:cNvSpPr txBox="1"/>
          <p:nvPr/>
        </p:nvSpPr>
        <p:spPr>
          <a:xfrm>
            <a:off x="1028700" y="4544382"/>
            <a:ext cx="16230600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500" dirty="0"/>
              <a:t>An </a:t>
            </a:r>
            <a:r>
              <a:rPr lang="en-US" sz="3500" b="1" dirty="0"/>
              <a:t>embedded system</a:t>
            </a:r>
            <a:r>
              <a:rPr lang="en-US" sz="3500" dirty="0"/>
              <a:t> is a small, specialized computer built into a device to perform specific tasks. </a:t>
            </a:r>
            <a:r>
              <a:rPr lang="en-US" sz="3500" b="1" dirty="0"/>
              <a:t>Sensor integration</a:t>
            </a:r>
            <a:r>
              <a:rPr lang="en-US" sz="3500" dirty="0"/>
              <a:t> involves connecting sensors to the embedded system so it can </a:t>
            </a:r>
            <a:r>
              <a:rPr lang="en-US" sz="3500" b="1" dirty="0"/>
              <a:t>collect data from the environment</a:t>
            </a:r>
            <a:r>
              <a:rPr lang="en-US" sz="3500" dirty="0"/>
              <a:t> (like temperature, light, or motion) and respond accordingly.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7DC7BC2C-1182-5B17-B351-49394E471AF1}"/>
              </a:ext>
            </a:extLst>
          </p:cNvPr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D84E7B8D-E0AB-73FC-6A34-868EFB0A77DF}"/>
              </a:ext>
            </a:extLst>
          </p:cNvPr>
          <p:cNvGrpSpPr/>
          <p:nvPr/>
        </p:nvGrpSpPr>
        <p:grpSpPr>
          <a:xfrm>
            <a:off x="1889946" y="224486"/>
            <a:ext cx="1331904" cy="1331904"/>
            <a:chOff x="0" y="0"/>
            <a:chExt cx="350790" cy="35079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B3FF482-00D2-FAFB-7BC3-2F58E82EBD0A}"/>
                </a:ext>
              </a:extLst>
            </p:cNvPr>
            <p:cNvSpPr/>
            <p:nvPr/>
          </p:nvSpPr>
          <p:spPr>
            <a:xfrm>
              <a:off x="0" y="0"/>
              <a:ext cx="350790" cy="350790"/>
            </a:xfrm>
            <a:custGeom>
              <a:avLst/>
              <a:gdLst/>
              <a:ahLst/>
              <a:cxnLst/>
              <a:rect l="l" t="t" r="r" b="b"/>
              <a:pathLst>
                <a:path w="350790" h="350790">
                  <a:moveTo>
                    <a:pt x="0" y="0"/>
                  </a:moveTo>
                  <a:lnTo>
                    <a:pt x="350790" y="0"/>
                  </a:lnTo>
                  <a:lnTo>
                    <a:pt x="350790" y="350790"/>
                  </a:lnTo>
                  <a:lnTo>
                    <a:pt x="0" y="350790"/>
                  </a:lnTo>
                  <a:close/>
                </a:path>
              </a:pathLst>
            </a:custGeom>
            <a:solidFill>
              <a:srgbClr val="496A9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7768E9E6-3102-86C4-6AB1-38E80B6D6B65}"/>
                </a:ext>
              </a:extLst>
            </p:cNvPr>
            <p:cNvSpPr txBox="1"/>
            <p:nvPr/>
          </p:nvSpPr>
          <p:spPr>
            <a:xfrm>
              <a:off x="0" y="-28575"/>
              <a:ext cx="350790" cy="379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logo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here</a:t>
              </a:r>
            </a:p>
          </p:txBody>
        </p:sp>
      </p:grpSp>
      <p:pic>
        <p:nvPicPr>
          <p:cNvPr id="14" name="Picture 13" descr="A white circle with black text and blue and pink logo&#10;&#10;AI-generated content may be incorrect.">
            <a:extLst>
              <a:ext uri="{FF2B5EF4-FFF2-40B4-BE49-F238E27FC236}">
                <a16:creationId xmlns:a16="http://schemas.microsoft.com/office/drawing/2014/main" id="{8944444A-A035-AF1C-135F-40F12C3078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18" y="224486"/>
            <a:ext cx="1610596" cy="13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6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4375C-7E88-8234-F20F-0BED8F58F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7FD86CF-4958-959F-3507-40FBAEFFD06D}"/>
              </a:ext>
            </a:extLst>
          </p:cNvPr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A82CD00-10DA-67C5-6C92-43460A7C0218}"/>
                </a:ext>
              </a:extLst>
            </p:cNvPr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7289AC4-DF17-73E5-D92F-D288DE578568}"/>
                </a:ext>
              </a:extLst>
            </p:cNvPr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86E9D6E0-F439-46D8-E7CB-5A98F3A8E897}"/>
              </a:ext>
            </a:extLst>
          </p:cNvPr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4464B2F-D26C-E8DD-C82F-5CE32AE0FE34}"/>
              </a:ext>
            </a:extLst>
          </p:cNvPr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806CF2B-FF2E-F76F-9B73-EDFE36385E7C}"/>
              </a:ext>
            </a:extLst>
          </p:cNvPr>
          <p:cNvSpPr txBox="1"/>
          <p:nvPr/>
        </p:nvSpPr>
        <p:spPr>
          <a:xfrm>
            <a:off x="1028700" y="2795271"/>
            <a:ext cx="16230600" cy="928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5400" b="1" spc="-424" dirty="0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Example : line following bot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31DD63D-B203-7298-70C4-25D1D6E1B653}"/>
              </a:ext>
            </a:extLst>
          </p:cNvPr>
          <p:cNvSpPr txBox="1"/>
          <p:nvPr/>
        </p:nvSpPr>
        <p:spPr>
          <a:xfrm>
            <a:off x="1028700" y="3948390"/>
            <a:ext cx="16230600" cy="412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rPr>
              <a:t>Why do we need this type of bot?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F989F3D8-0A18-C83D-95AD-294F279B034E}"/>
              </a:ext>
            </a:extLst>
          </p:cNvPr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F5E32D65-8CE0-BBD9-CFD7-C1775387C181}"/>
              </a:ext>
            </a:extLst>
          </p:cNvPr>
          <p:cNvGrpSpPr/>
          <p:nvPr/>
        </p:nvGrpSpPr>
        <p:grpSpPr>
          <a:xfrm>
            <a:off x="1889946" y="224486"/>
            <a:ext cx="1331904" cy="1331904"/>
            <a:chOff x="0" y="0"/>
            <a:chExt cx="350790" cy="35079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C7DA8A5-19A2-AB5B-141C-3C380B77DFD1}"/>
                </a:ext>
              </a:extLst>
            </p:cNvPr>
            <p:cNvSpPr/>
            <p:nvPr/>
          </p:nvSpPr>
          <p:spPr>
            <a:xfrm>
              <a:off x="0" y="0"/>
              <a:ext cx="350790" cy="350790"/>
            </a:xfrm>
            <a:custGeom>
              <a:avLst/>
              <a:gdLst/>
              <a:ahLst/>
              <a:cxnLst/>
              <a:rect l="l" t="t" r="r" b="b"/>
              <a:pathLst>
                <a:path w="350790" h="350790">
                  <a:moveTo>
                    <a:pt x="0" y="0"/>
                  </a:moveTo>
                  <a:lnTo>
                    <a:pt x="350790" y="0"/>
                  </a:lnTo>
                  <a:lnTo>
                    <a:pt x="350790" y="350790"/>
                  </a:lnTo>
                  <a:lnTo>
                    <a:pt x="0" y="350790"/>
                  </a:lnTo>
                  <a:close/>
                </a:path>
              </a:pathLst>
            </a:custGeom>
            <a:solidFill>
              <a:srgbClr val="496A9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F03F13A1-7560-4E04-7AA8-DD24CCED0BD2}"/>
                </a:ext>
              </a:extLst>
            </p:cNvPr>
            <p:cNvSpPr txBox="1"/>
            <p:nvPr/>
          </p:nvSpPr>
          <p:spPr>
            <a:xfrm>
              <a:off x="0" y="-28575"/>
              <a:ext cx="350790" cy="379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logo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here</a:t>
              </a:r>
            </a:p>
          </p:txBody>
        </p:sp>
      </p:grpSp>
      <p:pic>
        <p:nvPicPr>
          <p:cNvPr id="14" name="Picture 13" descr="A white circle with black text and blue and pink logo&#10;&#10;AI-generated content may be incorrect.">
            <a:extLst>
              <a:ext uri="{FF2B5EF4-FFF2-40B4-BE49-F238E27FC236}">
                <a16:creationId xmlns:a16="http://schemas.microsoft.com/office/drawing/2014/main" id="{2AB5CB15-FB38-717E-42B0-0A48323C05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18" y="224486"/>
            <a:ext cx="1610596" cy="1398254"/>
          </a:xfrm>
          <a:prstGeom prst="rect">
            <a:avLst/>
          </a:prstGeom>
        </p:spPr>
      </p:pic>
      <p:pic>
        <p:nvPicPr>
          <p:cNvPr id="1026" name="Picture 2" descr="Amazon fulfillment center deals robots">
            <a:extLst>
              <a:ext uri="{FF2B5EF4-FFF2-40B4-BE49-F238E27FC236}">
                <a16:creationId xmlns:a16="http://schemas.microsoft.com/office/drawing/2014/main" id="{775085DE-2E71-AF2B-1765-C04D59961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4042814"/>
            <a:ext cx="7182381" cy="477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37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028700" y="2795271"/>
            <a:ext cx="16230600" cy="106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 spc="-424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Prerequisites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948390"/>
            <a:ext cx="16230600" cy="848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endParaRPr lang="en-US" sz="2400" dirty="0">
              <a:solidFill>
                <a:srgbClr val="496A9E"/>
              </a:solidFill>
              <a:latin typeface="Cooper Hewitt"/>
              <a:ea typeface="Cooper Hewitt"/>
              <a:cs typeface="Cooper Hewitt"/>
              <a:sym typeface="Cooper Hewitt"/>
            </a:endParaRP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496A9E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889946" y="224486"/>
            <a:ext cx="1331904" cy="1331904"/>
            <a:chOff x="0" y="0"/>
            <a:chExt cx="350790" cy="3507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0790" cy="350790"/>
            </a:xfrm>
            <a:custGeom>
              <a:avLst/>
              <a:gdLst/>
              <a:ahLst/>
              <a:cxnLst/>
              <a:rect l="l" t="t" r="r" b="b"/>
              <a:pathLst>
                <a:path w="350790" h="350790">
                  <a:moveTo>
                    <a:pt x="0" y="0"/>
                  </a:moveTo>
                  <a:lnTo>
                    <a:pt x="350790" y="0"/>
                  </a:lnTo>
                  <a:lnTo>
                    <a:pt x="350790" y="350790"/>
                  </a:lnTo>
                  <a:lnTo>
                    <a:pt x="0" y="350790"/>
                  </a:lnTo>
                  <a:close/>
                </a:path>
              </a:pathLst>
            </a:custGeom>
            <a:solidFill>
              <a:srgbClr val="496A9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50790" cy="379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logo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here</a:t>
              </a:r>
            </a:p>
          </p:txBody>
        </p:sp>
      </p:grpSp>
      <p:pic>
        <p:nvPicPr>
          <p:cNvPr id="13" name="Picture 12" descr="A white circle with black text and blue and pink logo&#10;&#10;AI-generated content may be incorrect.">
            <a:extLst>
              <a:ext uri="{FF2B5EF4-FFF2-40B4-BE49-F238E27FC236}">
                <a16:creationId xmlns:a16="http://schemas.microsoft.com/office/drawing/2014/main" id="{3432A0C0-3A90-838F-7CC4-9972D49BF2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18" y="224486"/>
            <a:ext cx="1610596" cy="13982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F18D30-EC95-F2F1-61D4-0E63B729EAA9}"/>
              </a:ext>
            </a:extLst>
          </p:cNvPr>
          <p:cNvSpPr txBox="1"/>
          <p:nvPr/>
        </p:nvSpPr>
        <p:spPr>
          <a:xfrm>
            <a:off x="933632" y="4244203"/>
            <a:ext cx="1720162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This project is beginner-friendly</a:t>
            </a:r>
          </a:p>
          <a:p>
            <a:endParaRPr lang="en-IN" sz="4400" dirty="0"/>
          </a:p>
          <a:p>
            <a:r>
              <a:rPr lang="en-IN" sz="5400" dirty="0">
                <a:solidFill>
                  <a:schemeClr val="tx2"/>
                </a:solidFill>
              </a:rPr>
              <a:t>Resources:</a:t>
            </a:r>
          </a:p>
          <a:p>
            <a:r>
              <a:rPr lang="en-IN" sz="4400" dirty="0">
                <a:solidFill>
                  <a:schemeClr val="tx2"/>
                </a:solidFill>
                <a:hlinkClick r:id="rId5"/>
              </a:rPr>
              <a:t> https://github.com/theTechnowright/PID-Line-Follower-Robot</a:t>
            </a:r>
            <a:endParaRPr lang="en-IN" sz="4400" dirty="0">
              <a:solidFill>
                <a:schemeClr val="tx2"/>
              </a:solidFill>
            </a:endParaRPr>
          </a:p>
          <a:p>
            <a:endParaRPr lang="en-IN" sz="4400" dirty="0">
              <a:solidFill>
                <a:schemeClr val="tx2"/>
              </a:solidFill>
            </a:endParaRPr>
          </a:p>
          <a:p>
            <a:r>
              <a:rPr lang="en-IN" sz="4400" dirty="0">
                <a:solidFill>
                  <a:schemeClr val="tx2"/>
                </a:solidFill>
              </a:rPr>
              <a:t>https://github.com/Pranjal-R-Agrawal/Techfest_Meshmerize_2021_Arduino_Maze_Solver</a:t>
            </a:r>
          </a:p>
          <a:p>
            <a:endParaRPr lang="en-IN" sz="4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AAD58-0C7E-5F3C-7905-51BB06BAE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EE27C12-EAB5-733F-F7CA-971A2939A390}"/>
              </a:ext>
            </a:extLst>
          </p:cNvPr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9C9A7B7-514D-A8F3-5335-83DF36989AE2}"/>
                </a:ext>
              </a:extLst>
            </p:cNvPr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3F95AFB-4A5E-38B8-FB31-9A699D7B5D6C}"/>
                </a:ext>
              </a:extLst>
            </p:cNvPr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A95C43C6-AE80-62CC-06FD-80FC678B29CB}"/>
              </a:ext>
            </a:extLst>
          </p:cNvPr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8CD79DA-0ACD-3AF1-C5B5-EE8FBECF6F48}"/>
              </a:ext>
            </a:extLst>
          </p:cNvPr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AF74AF8-C305-78F6-C3E1-CF936A46F2F1}"/>
              </a:ext>
            </a:extLst>
          </p:cNvPr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024FDB4-1DF8-2444-F6EC-5691F618CB3A}"/>
              </a:ext>
            </a:extLst>
          </p:cNvPr>
          <p:cNvSpPr txBox="1"/>
          <p:nvPr/>
        </p:nvSpPr>
        <p:spPr>
          <a:xfrm>
            <a:off x="762000" y="2049335"/>
            <a:ext cx="16230600" cy="916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5000" b="1" spc="-424" dirty="0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CIRCUIT DIAGRAM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73D2EA57-1B79-8860-026A-A12D197997BF}"/>
              </a:ext>
            </a:extLst>
          </p:cNvPr>
          <p:cNvGrpSpPr/>
          <p:nvPr/>
        </p:nvGrpSpPr>
        <p:grpSpPr>
          <a:xfrm>
            <a:off x="1889946" y="224486"/>
            <a:ext cx="1331904" cy="1331904"/>
            <a:chOff x="0" y="0"/>
            <a:chExt cx="350790" cy="35079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B0B7598-11D6-BDFE-8B06-28D5F34F63A6}"/>
                </a:ext>
              </a:extLst>
            </p:cNvPr>
            <p:cNvSpPr/>
            <p:nvPr/>
          </p:nvSpPr>
          <p:spPr>
            <a:xfrm>
              <a:off x="0" y="0"/>
              <a:ext cx="350790" cy="350790"/>
            </a:xfrm>
            <a:custGeom>
              <a:avLst/>
              <a:gdLst/>
              <a:ahLst/>
              <a:cxnLst/>
              <a:rect l="l" t="t" r="r" b="b"/>
              <a:pathLst>
                <a:path w="350790" h="350790">
                  <a:moveTo>
                    <a:pt x="0" y="0"/>
                  </a:moveTo>
                  <a:lnTo>
                    <a:pt x="350790" y="0"/>
                  </a:lnTo>
                  <a:lnTo>
                    <a:pt x="350790" y="350790"/>
                  </a:lnTo>
                  <a:lnTo>
                    <a:pt x="0" y="350790"/>
                  </a:lnTo>
                  <a:close/>
                </a:path>
              </a:pathLst>
            </a:custGeom>
            <a:solidFill>
              <a:srgbClr val="496A9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8E4C5D5E-228F-86EE-3D0C-C8ED4293385F}"/>
                </a:ext>
              </a:extLst>
            </p:cNvPr>
            <p:cNvSpPr txBox="1"/>
            <p:nvPr/>
          </p:nvSpPr>
          <p:spPr>
            <a:xfrm>
              <a:off x="0" y="-28575"/>
              <a:ext cx="350790" cy="379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logo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here</a:t>
              </a:r>
            </a:p>
          </p:txBody>
        </p:sp>
      </p:grpSp>
      <p:pic>
        <p:nvPicPr>
          <p:cNvPr id="13" name="Picture 12" descr="A white circle with black text and blue and pink logo&#10;&#10;AI-generated content may be incorrect.">
            <a:extLst>
              <a:ext uri="{FF2B5EF4-FFF2-40B4-BE49-F238E27FC236}">
                <a16:creationId xmlns:a16="http://schemas.microsoft.com/office/drawing/2014/main" id="{03C95923-628B-802B-FD83-0177380C10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18" y="224486"/>
            <a:ext cx="1610596" cy="1398254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A597AA0F-4112-3C27-440A-30FB0A3F5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30D8D62-E555-4E68-4C82-C6A620798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00AC83-88B8-2776-A049-408D72A6D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982" y="2985239"/>
            <a:ext cx="9304836" cy="62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028700" y="2795271"/>
            <a:ext cx="16230600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 spc="-424" dirty="0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PID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889946" y="224486"/>
            <a:ext cx="1331904" cy="1331904"/>
            <a:chOff x="0" y="0"/>
            <a:chExt cx="350790" cy="35079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0790" cy="350790"/>
            </a:xfrm>
            <a:custGeom>
              <a:avLst/>
              <a:gdLst/>
              <a:ahLst/>
              <a:cxnLst/>
              <a:rect l="l" t="t" r="r" b="b"/>
              <a:pathLst>
                <a:path w="350790" h="350790">
                  <a:moveTo>
                    <a:pt x="0" y="0"/>
                  </a:moveTo>
                  <a:lnTo>
                    <a:pt x="350790" y="0"/>
                  </a:lnTo>
                  <a:lnTo>
                    <a:pt x="350790" y="350790"/>
                  </a:lnTo>
                  <a:lnTo>
                    <a:pt x="0" y="350790"/>
                  </a:lnTo>
                  <a:close/>
                </a:path>
              </a:pathLst>
            </a:custGeom>
            <a:solidFill>
              <a:srgbClr val="496A9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350790" cy="379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logo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here</a:t>
              </a:r>
            </a:p>
          </p:txBody>
        </p:sp>
      </p:grpSp>
      <p:pic>
        <p:nvPicPr>
          <p:cNvPr id="14" name="Picture 13" descr="A white circle with black text and blue and pink logo&#10;&#10;AI-generated content may be incorrect.">
            <a:extLst>
              <a:ext uri="{FF2B5EF4-FFF2-40B4-BE49-F238E27FC236}">
                <a16:creationId xmlns:a16="http://schemas.microsoft.com/office/drawing/2014/main" id="{99BEC7AC-9B35-1BD3-541D-75F5EB5C3B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18" y="224486"/>
            <a:ext cx="1610596" cy="1398254"/>
          </a:xfrm>
          <a:prstGeom prst="rect">
            <a:avLst/>
          </a:prstGeom>
        </p:spPr>
      </p:pic>
      <p:pic>
        <p:nvPicPr>
          <p:cNvPr id="2050" name="Picture 2" descr="PID Controller Explained: Types, Uses &amp; Operations | Wattco">
            <a:extLst>
              <a:ext uri="{FF2B5EF4-FFF2-40B4-BE49-F238E27FC236}">
                <a16:creationId xmlns:a16="http://schemas.microsoft.com/office/drawing/2014/main" id="{088181E9-CB63-360F-0147-3EBF3EE9C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3308232"/>
            <a:ext cx="87439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math equation on a black background&#10;&#10;AI-generated content may be incorrect.">
            <a:extLst>
              <a:ext uri="{FF2B5EF4-FFF2-40B4-BE49-F238E27FC236}">
                <a16:creationId xmlns:a16="http://schemas.microsoft.com/office/drawing/2014/main" id="{5AAD7178-3E27-9F9E-A47D-18228A867A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86" y="3786901"/>
            <a:ext cx="7367654" cy="53578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862DC-6791-FBD6-D5FB-32ED2DF8D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2681E3A-AC6E-A8EE-A253-9F34DB575494}"/>
              </a:ext>
            </a:extLst>
          </p:cNvPr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2809C73-1492-2051-618C-435B94D9F36E}"/>
                </a:ext>
              </a:extLst>
            </p:cNvPr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CD8B20B-514C-B8AE-EE43-049C668D2106}"/>
                </a:ext>
              </a:extLst>
            </p:cNvPr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78BD2BD2-D428-4E0E-0B3D-689CEE212519}"/>
              </a:ext>
            </a:extLst>
          </p:cNvPr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9D01A79-DF56-C264-8ACD-844710D3A87D}"/>
              </a:ext>
            </a:extLst>
          </p:cNvPr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3D7D28B-FEC2-2B8A-5F70-B1C569CE7449}"/>
              </a:ext>
            </a:extLst>
          </p:cNvPr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610648A7-0A13-7472-08C8-989888083202}"/>
              </a:ext>
            </a:extLst>
          </p:cNvPr>
          <p:cNvGrpSpPr/>
          <p:nvPr/>
        </p:nvGrpSpPr>
        <p:grpSpPr>
          <a:xfrm>
            <a:off x="1889946" y="224486"/>
            <a:ext cx="1331904" cy="1331904"/>
            <a:chOff x="0" y="0"/>
            <a:chExt cx="350790" cy="35079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9699AFF-2F47-DC72-4921-663A6C54E594}"/>
                </a:ext>
              </a:extLst>
            </p:cNvPr>
            <p:cNvSpPr/>
            <p:nvPr/>
          </p:nvSpPr>
          <p:spPr>
            <a:xfrm>
              <a:off x="0" y="0"/>
              <a:ext cx="350790" cy="350790"/>
            </a:xfrm>
            <a:custGeom>
              <a:avLst/>
              <a:gdLst/>
              <a:ahLst/>
              <a:cxnLst/>
              <a:rect l="l" t="t" r="r" b="b"/>
              <a:pathLst>
                <a:path w="350790" h="350790">
                  <a:moveTo>
                    <a:pt x="0" y="0"/>
                  </a:moveTo>
                  <a:lnTo>
                    <a:pt x="350790" y="0"/>
                  </a:lnTo>
                  <a:lnTo>
                    <a:pt x="350790" y="350790"/>
                  </a:lnTo>
                  <a:lnTo>
                    <a:pt x="0" y="350790"/>
                  </a:lnTo>
                  <a:close/>
                </a:path>
              </a:pathLst>
            </a:custGeom>
            <a:solidFill>
              <a:srgbClr val="496A9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514162B8-5723-6564-6C9A-15E2CD819085}"/>
                </a:ext>
              </a:extLst>
            </p:cNvPr>
            <p:cNvSpPr txBox="1"/>
            <p:nvPr/>
          </p:nvSpPr>
          <p:spPr>
            <a:xfrm>
              <a:off x="0" y="-28575"/>
              <a:ext cx="350790" cy="379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logo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here</a:t>
              </a:r>
            </a:p>
          </p:txBody>
        </p:sp>
      </p:grpSp>
      <p:pic>
        <p:nvPicPr>
          <p:cNvPr id="14" name="Picture 13" descr="A white circle with black text and blue and pink logo&#10;&#10;AI-generated content may be incorrect.">
            <a:extLst>
              <a:ext uri="{FF2B5EF4-FFF2-40B4-BE49-F238E27FC236}">
                <a16:creationId xmlns:a16="http://schemas.microsoft.com/office/drawing/2014/main" id="{5A506505-C04F-DE6F-4CBC-01A9F67F63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18" y="224486"/>
            <a:ext cx="1610596" cy="13982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4AA2D0-0E59-C5F2-FFB7-BCCA3FE16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899" y="2247899"/>
            <a:ext cx="5391902" cy="44964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8E635C-0A95-4A16-3C57-827246F6EF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0359" y="2247899"/>
            <a:ext cx="5429940" cy="44964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ED200C-A9B8-BBB4-EAEE-1A2110E61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80118" y="2295332"/>
            <a:ext cx="5251512" cy="440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9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80877"/>
            <a:chOff x="0" y="0"/>
            <a:chExt cx="4816593" cy="469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9037"/>
            </a:xfrm>
            <a:custGeom>
              <a:avLst/>
              <a:gdLst/>
              <a:ahLst/>
              <a:cxnLst/>
              <a:rect l="l" t="t" r="r" b="b"/>
              <a:pathLst>
                <a:path w="4816592" h="469037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6649" y="0"/>
            <a:ext cx="1593969" cy="1780877"/>
          </a:xfrm>
          <a:custGeom>
            <a:avLst/>
            <a:gdLst/>
            <a:ahLst/>
            <a:cxnLst/>
            <a:rect l="l" t="t" r="r" b="b"/>
            <a:pathLst>
              <a:path w="1593969" h="1780877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2" t="-15035" r="-429070" b="-11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706625" y="176121"/>
            <a:ext cx="1428634" cy="1428634"/>
          </a:xfrm>
          <a:custGeom>
            <a:avLst/>
            <a:gdLst/>
            <a:ahLst/>
            <a:cxnLst/>
            <a:rect l="l" t="t" r="r" b="b"/>
            <a:pathLst>
              <a:path w="1428634" h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>
            <a:off x="0" y="9542329"/>
            <a:ext cx="18288000" cy="0"/>
          </a:xfrm>
          <a:prstGeom prst="line">
            <a:avLst/>
          </a:prstGeom>
          <a:ln w="38100" cap="flat">
            <a:solidFill>
              <a:srgbClr val="214A8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933633" y="1664886"/>
            <a:ext cx="9359057" cy="130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5000" b="1" spc="-636" dirty="0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Quick Quiz?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33632" y="3445763"/>
            <a:ext cx="9359057" cy="71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60"/>
              </a:lnSpc>
            </a:pPr>
            <a:r>
              <a:rPr lang="en-US" sz="3400" dirty="0"/>
              <a:t>What is the main function of the Integral (I) term?</a:t>
            </a:r>
            <a:endParaRPr lang="en-US" sz="3400" dirty="0">
              <a:solidFill>
                <a:srgbClr val="496A9E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889946" y="224486"/>
            <a:ext cx="1331904" cy="1331904"/>
            <a:chOff x="0" y="0"/>
            <a:chExt cx="350790" cy="35079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0790" cy="350790"/>
            </a:xfrm>
            <a:custGeom>
              <a:avLst/>
              <a:gdLst/>
              <a:ahLst/>
              <a:cxnLst/>
              <a:rect l="l" t="t" r="r" b="b"/>
              <a:pathLst>
                <a:path w="350790" h="350790">
                  <a:moveTo>
                    <a:pt x="0" y="0"/>
                  </a:moveTo>
                  <a:lnTo>
                    <a:pt x="350790" y="0"/>
                  </a:lnTo>
                  <a:lnTo>
                    <a:pt x="350790" y="350790"/>
                  </a:lnTo>
                  <a:lnTo>
                    <a:pt x="0" y="350790"/>
                  </a:lnTo>
                  <a:close/>
                </a:path>
              </a:pathLst>
            </a:custGeom>
            <a:solidFill>
              <a:srgbClr val="496A9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350790" cy="379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logo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here</a:t>
              </a:r>
            </a:p>
          </p:txBody>
        </p:sp>
      </p:grpSp>
      <p:pic>
        <p:nvPicPr>
          <p:cNvPr id="14" name="Picture 13" descr="A white circle with black text and blue and pink logo&#10;&#10;AI-generated content may be incorrect.">
            <a:extLst>
              <a:ext uri="{FF2B5EF4-FFF2-40B4-BE49-F238E27FC236}">
                <a16:creationId xmlns:a16="http://schemas.microsoft.com/office/drawing/2014/main" id="{0D32F784-A13F-E627-BD81-70A27DC85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18" y="224486"/>
            <a:ext cx="1610596" cy="13982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445</Words>
  <Application>Microsoft Office PowerPoint</Application>
  <PresentationFormat>Custom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Cooper Hewitt</vt:lpstr>
      <vt:lpstr>Open Sauce Bold</vt:lpstr>
      <vt:lpstr>Arial</vt:lpstr>
      <vt:lpstr>Futura Display</vt:lpstr>
      <vt:lpstr>Canva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CLub Session Template</dc:title>
  <cp:lastModifiedBy>bj1492005@gmail.com</cp:lastModifiedBy>
  <cp:revision>2</cp:revision>
  <dcterms:created xsi:type="dcterms:W3CDTF">2006-08-16T00:00:00Z</dcterms:created>
  <dcterms:modified xsi:type="dcterms:W3CDTF">2025-06-11T10:27:38Z</dcterms:modified>
  <dc:identifier>DAGpgvsCYiQ</dc:identifier>
</cp:coreProperties>
</file>