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Play"/>
      <p:regular r:id="rId22"/>
      <p:bold r:id="rId23"/>
    </p:embeddedFont>
    <p:embeddedFont>
      <p:font typeface="Inter SemiBold"/>
      <p:regular r:id="rId24"/>
      <p:bold r:id="rId25"/>
      <p:italic r:id="rId26"/>
      <p:boldItalic r:id="rId27"/>
    </p:embeddedFont>
    <p:embeddedFont>
      <p:font typeface="Inter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Poppins Medium"/>
      <p:regular r:id="rId36"/>
      <p:bold r:id="rId37"/>
      <p:italic r:id="rId38"/>
      <p:boldItalic r:id="rId39"/>
    </p:embeddedFont>
    <p:embeddedFont>
      <p:font typeface="Poppins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jwtsq3jsw6uiRVLdA6kr3j0vHm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regular.fntdata"/><Relationship Id="rId20" Type="http://schemas.openxmlformats.org/officeDocument/2006/relationships/slide" Target="slides/slide15.xml"/><Relationship Id="rId42" Type="http://schemas.openxmlformats.org/officeDocument/2006/relationships/font" Target="fonts/PoppinsSemiBold-italic.fntdata"/><Relationship Id="rId41" Type="http://schemas.openxmlformats.org/officeDocument/2006/relationships/font" Target="fonts/PoppinsSemiBold-bold.fntdata"/><Relationship Id="rId22" Type="http://schemas.openxmlformats.org/officeDocument/2006/relationships/font" Target="fonts/Play-regular.fntdata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PoppinsSemiBold-boldItalic.fntdata"/><Relationship Id="rId24" Type="http://schemas.openxmlformats.org/officeDocument/2006/relationships/font" Target="fonts/InterSemiBold-regular.fntdata"/><Relationship Id="rId23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SemiBold-italic.fntdata"/><Relationship Id="rId25" Type="http://schemas.openxmlformats.org/officeDocument/2006/relationships/font" Target="fonts/InterSemiBold-bold.fntdata"/><Relationship Id="rId28" Type="http://schemas.openxmlformats.org/officeDocument/2006/relationships/font" Target="fonts/Inter-regular.fntdata"/><Relationship Id="rId27" Type="http://schemas.openxmlformats.org/officeDocument/2006/relationships/font" Target="fonts/Inter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PoppinsMedium-bold.fntdata"/><Relationship Id="rId14" Type="http://schemas.openxmlformats.org/officeDocument/2006/relationships/slide" Target="slides/slide9.xml"/><Relationship Id="rId36" Type="http://schemas.openxmlformats.org/officeDocument/2006/relationships/font" Target="fonts/PoppinsMedium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github.com/firstcontributions/first-contributions" TargetMode="External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goodfirstissue.dev/" TargetMode="External"/><Relationship Id="rId6" Type="http://schemas.openxmlformats.org/officeDocument/2006/relationships/hyperlink" Target="http://up-for-grabs.net" TargetMode="External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88" name="Google Shape;88;p1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"/>
          <p:cNvSpPr txBox="1"/>
          <p:nvPr/>
        </p:nvSpPr>
        <p:spPr>
          <a:xfrm>
            <a:off x="970255" y="2402355"/>
            <a:ext cx="13019400" cy="3653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0B539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Getting Started with</a:t>
            </a:r>
            <a:r>
              <a:rPr b="1" i="0" lang="en-US" sz="9600" u="none" cap="none" strike="noStrike">
                <a:solidFill>
                  <a:srgbClr val="0B539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endParaRPr b="1" i="0" sz="9600" u="none" cap="none" strike="noStrike">
              <a:solidFill>
                <a:srgbClr val="0B539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1155C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Source</a:t>
            </a:r>
            <a:endParaRPr b="1" i="0" sz="9600" u="none" cap="none" strike="noStrike">
              <a:solidFill>
                <a:srgbClr val="1155C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28700" y="7500197"/>
            <a:ext cx="12285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496A9E"/>
                </a:solidFill>
                <a:latin typeface="Play"/>
                <a:ea typeface="Play"/>
                <a:cs typeface="Play"/>
                <a:sym typeface="Play"/>
              </a:rPr>
              <a:t>CS Club - EdITH Wing</a:t>
            </a:r>
            <a:endParaRPr b="0" i="0" sz="6400" u="none" cap="none" strike="noStrike">
              <a:solidFill>
                <a:srgbClr val="496A9E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36649" y="0"/>
            <a:ext cx="8422831" cy="1780877"/>
          </a:xfrm>
          <a:custGeom>
            <a:rect b="b" l="l" r="r" t="t"/>
            <a:pathLst>
              <a:path extrusionOk="0" h="1780877" w="8422831">
                <a:moveTo>
                  <a:pt x="0" y="0"/>
                </a:moveTo>
                <a:lnTo>
                  <a:pt x="8422832" y="0"/>
                </a:lnTo>
                <a:lnTo>
                  <a:pt x="8422832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624" l="-2386" r="-120" t="-15031"/>
            </a:stretch>
          </a:blipFill>
          <a:ln>
            <a:noFill/>
          </a:ln>
        </p:spPr>
      </p:sp>
      <p:pic>
        <p:nvPicPr>
          <p:cNvPr id="92" name="Google Shape;92;p1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00055" y="5505437"/>
            <a:ext cx="2448872" cy="3143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0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206" name="Google Shape;206;p10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207" name="Google Shape;207;p10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0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209" name="Google Shape;209;p10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10" name="Google Shape;210;p10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0"/>
          <p:cNvSpPr txBox="1"/>
          <p:nvPr/>
        </p:nvSpPr>
        <p:spPr>
          <a:xfrm>
            <a:off x="1028700" y="4170520"/>
            <a:ext cx="16230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Inter SemiBold"/>
              <a:buChar char="❏"/>
            </a:pPr>
            <a:r>
              <a:rPr b="0" i="0" lang="en-US" sz="32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Read the project’s README and CONTRIBUTING.md</a:t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Inter SemiBold"/>
              <a:buChar char="❏"/>
            </a:pPr>
            <a:r>
              <a:rPr b="0" i="0" lang="en-US" sz="32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Always be respectful</a:t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Inter SemiBold"/>
              <a:buChar char="❏"/>
            </a:pPr>
            <a:r>
              <a:rPr b="0" i="0" lang="en-US" sz="32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Don’t submit spammy PRs just for events</a:t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Inter SemiBold"/>
              <a:buChar char="❏"/>
            </a:pPr>
            <a:r>
              <a:rPr b="0" i="0" lang="en-US" sz="32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Ask doubts—community is there to help!</a:t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823595" y="2126615"/>
            <a:ext cx="1632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to Be a Great Contributor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13" name="Google Shape;213;p10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1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219" name="Google Shape;219;p11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220" name="Google Shape;220;p11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1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222" name="Google Shape;222;p11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3" name="Google Shape;223;p11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11"/>
          <p:cNvSpPr txBox="1"/>
          <p:nvPr/>
        </p:nvSpPr>
        <p:spPr>
          <a:xfrm>
            <a:off x="1028700" y="4066113"/>
            <a:ext cx="16230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500"/>
              <a:buFont typeface="Inter SemiBold"/>
              <a:buChar char="•"/>
            </a:pPr>
            <a:r>
              <a:rPr b="1" i="0" lang="en-US" sz="3500" u="none" cap="none" strike="noStrike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GSSoC</a:t>
            </a:r>
            <a:r>
              <a:rPr b="0" i="0" lang="en-US" sz="35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– India, beginner-friendly</a:t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1143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500"/>
              <a:buFont typeface="Inter SemiBold"/>
              <a:buChar char="•"/>
            </a:pPr>
            <a:r>
              <a:rPr b="1" i="0" lang="en-US" sz="3500" u="none" cap="none" strike="noStrike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Hacktoberfest</a:t>
            </a:r>
            <a:r>
              <a:rPr b="0" i="0" lang="en-US" sz="35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– Every October</a:t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1143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500"/>
              <a:buFont typeface="Inter SemiBold"/>
              <a:buChar char="•"/>
            </a:pPr>
            <a:r>
              <a:rPr b="1" i="0" lang="en-US" sz="3500" u="none" cap="none" strike="noStrike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GSoC</a:t>
            </a:r>
            <a:r>
              <a:rPr b="0" i="0" lang="en-US" sz="35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– Global, with stipend</a:t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1143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500"/>
              <a:buFont typeface="Inter SemiBold"/>
              <a:buChar char="•"/>
            </a:pPr>
            <a:r>
              <a:rPr b="1" i="0" lang="en-US" sz="3500" u="none" cap="none" strike="noStrike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Outreachy </a:t>
            </a:r>
            <a:r>
              <a:rPr b="0" i="0" lang="en-US" sz="35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– For underrepresented groups</a:t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1143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500"/>
              <a:buFont typeface="Inter"/>
              <a:buChar char="•"/>
            </a:pPr>
            <a:r>
              <a:rPr b="1" i="0" lang="en-US" sz="3500" u="none" cap="none" strike="noStrike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KWoC, SWoC, MLH Fellowship</a:t>
            </a:r>
            <a:endParaRPr b="1" i="0" sz="3500" u="none" cap="none" strike="noStrike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823595" y="2126615"/>
            <a:ext cx="1632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Source Programs for Students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26" name="Google Shape;226;p11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2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232" name="Google Shape;232;p12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233" name="Google Shape;233;p12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2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235" name="Google Shape;235;p12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6" name="Google Shape;236;p12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12"/>
          <p:cNvSpPr txBox="1"/>
          <p:nvPr/>
        </p:nvSpPr>
        <p:spPr>
          <a:xfrm>
            <a:off x="990600" y="2408721"/>
            <a:ext cx="16230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1" i="0" lang="en-US" sz="67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Cool Project Ideas for Beginners</a:t>
            </a:r>
            <a:endParaRPr b="1" i="0" sz="67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990600" y="4457660"/>
            <a:ext cx="162306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69900" lvl="1" marL="7162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400"/>
              <a:buFont typeface="Inter SemiBold"/>
              <a:buChar char="❑"/>
            </a:pPr>
            <a:r>
              <a:rPr b="0" i="0" lang="en-US" sz="34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Fix small bugs &amp; earn your first PR</a:t>
            </a:r>
            <a:endParaRPr b="0" i="0" sz="34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69900" lvl="1" marL="7162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400"/>
              <a:buFont typeface="Inter SemiBold"/>
              <a:buChar char="❑"/>
            </a:pPr>
            <a:r>
              <a:rPr b="0" i="0" lang="en-US" sz="34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Help improve docs for fellow learners</a:t>
            </a:r>
            <a:endParaRPr b="0" i="0" sz="34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69900" lvl="1" marL="7162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400"/>
              <a:buFont typeface="Inter SemiBold"/>
              <a:buChar char="❑"/>
            </a:pPr>
            <a:r>
              <a:rPr b="0" i="0" lang="en-US" sz="34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Design simple web pages or tweak UI</a:t>
            </a:r>
            <a:endParaRPr b="0" i="0" sz="34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69900" lvl="1" marL="7162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400"/>
              <a:buFont typeface="Inter SemiBold"/>
              <a:buChar char="❑"/>
            </a:pPr>
            <a:r>
              <a:rPr b="0" i="0" lang="en-US" sz="34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Build fun scripts to automate tasks</a:t>
            </a:r>
            <a:endParaRPr b="0" i="0" sz="34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69900" lvl="1" marL="7162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400"/>
              <a:buFont typeface="Inter SemiBold"/>
              <a:buChar char="❑"/>
            </a:pPr>
            <a:r>
              <a:rPr b="0" i="0" lang="en-US" sz="34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Translate docs to reach more people</a:t>
            </a:r>
            <a:endParaRPr b="0" i="0" sz="34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39" name="Google Shape;239;p12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3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245" name="Google Shape;245;p13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246" name="Google Shape;246;p13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248" name="Google Shape;248;p13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9" name="Google Shape;249;p13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13"/>
          <p:cNvSpPr txBox="1"/>
          <p:nvPr/>
        </p:nvSpPr>
        <p:spPr>
          <a:xfrm>
            <a:off x="658975" y="2730021"/>
            <a:ext cx="16230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259080" marR="0" rtl="0" algn="l">
              <a:lnSpc>
                <a:spcPct val="5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Balthazar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Source = Career Power-Up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919975" y="3440125"/>
            <a:ext cx="16230600" cy="6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9700" lvl="1" marL="601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6019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Inter SemiBold"/>
              <a:buChar char="⮚"/>
            </a:pPr>
            <a:r>
              <a:rPr b="0" i="0" lang="en-US" sz="33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Your GitHub is your tech resume — recruiters love seeing real code, not just marks.</a:t>
            </a:r>
            <a:endParaRPr b="0" i="0" sz="33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9250" lvl="1" marL="6019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Inter SemiBold"/>
              <a:buChar char="⮚"/>
            </a:pPr>
            <a:r>
              <a:rPr b="0" i="0" lang="en-US" sz="33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Contributions show you're a team player, problem solver, and self-starter.</a:t>
            </a:r>
            <a:endParaRPr b="0" i="0" sz="33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9250" lvl="1" marL="6019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Inter SemiBold"/>
              <a:buChar char="⮚"/>
            </a:pPr>
            <a:r>
              <a:rPr b="0" i="0" lang="en-US" sz="33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Opens doors to internships at the big leagues:</a:t>
            </a:r>
            <a:endParaRPr b="0" i="0" sz="33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9250" lvl="1" marL="60198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300"/>
              <a:buFont typeface="Inter SemiBold"/>
              <a:buChar char="⮚"/>
            </a:pPr>
            <a:r>
              <a:rPr b="0" i="0" lang="en-US" sz="33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Google • Microsoft • Red Hat • Cool Startups</a:t>
            </a:r>
            <a:endParaRPr b="0" i="0" sz="33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1" marL="2590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4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90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6A9E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79" lvl="1" marL="51816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79" lvl="1" marL="51816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/>
          <p:nvPr/>
        </p:nvSpPr>
        <p:spPr>
          <a:xfrm>
            <a:off x="896025" y="8603675"/>
            <a:ext cx="16254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2590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6A9E"/>
              </a:buClr>
              <a:buSzPts val="2800"/>
              <a:buFont typeface="Arial"/>
              <a:buNone/>
            </a:pPr>
            <a:r>
              <a:rPr b="0" i="1" lang="en-US" sz="3000" u="none" cap="none" strike="noStrike">
                <a:solidFill>
                  <a:srgbClr val="496A9E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Build in public. Be seen. Get hired. </a:t>
            </a:r>
            <a:endParaRPr b="0" i="1" sz="3000" u="none" cap="none" strike="noStrike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53" name="Google Shape;253;p13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4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259" name="Google Shape;259;p14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260" name="Google Shape;260;p1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4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262" name="Google Shape;262;p14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3" name="Google Shape;263;p14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14"/>
          <p:cNvSpPr txBox="1"/>
          <p:nvPr/>
        </p:nvSpPr>
        <p:spPr>
          <a:xfrm>
            <a:off x="1028700" y="2795271"/>
            <a:ext cx="162306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259080" marR="0" rtl="0" algn="l">
              <a:lnSpc>
                <a:spcPct val="5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Balthazar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"/>
                <a:ea typeface="Poppins"/>
                <a:cs typeface="Poppins"/>
                <a:sym typeface="Poppins"/>
              </a:rPr>
              <a:t>Q &amp; A : Ask Us Anything</a:t>
            </a:r>
            <a:endParaRPr b="1" i="0" sz="6600" u="none" cap="none" strike="noStrike">
              <a:solidFill>
                <a:srgbClr val="214A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1028700" y="3948390"/>
            <a:ext cx="16230600" cy="6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9700" lvl="1" marL="601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908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908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496A9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The floor’s yours — no question is too small!</a:t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1" marL="25908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57200" lvl="1" marL="71628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200"/>
              <a:buFont typeface="Inter SemiBold"/>
              <a:buChar char="○"/>
            </a:pPr>
            <a:r>
              <a:rPr b="0" i="0" lang="en-US" sz="32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Curious minds welcome — let’s explore together!</a:t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1" marL="2590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1" sz="28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90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1" sz="28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90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1" sz="28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1" sz="28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90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96A9E"/>
              </a:buClr>
              <a:buSzPts val="2800"/>
              <a:buFont typeface="Balthazar"/>
              <a:buNone/>
            </a:pPr>
            <a:r>
              <a:rPr b="0" i="1" lang="en-US" sz="2800" u="none" cap="none" strike="noStrike">
                <a:solidFill>
                  <a:srgbClr val="496A9E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Every great journey starts with a question. </a:t>
            </a:r>
            <a:endParaRPr b="0" i="1" sz="2800" u="none" cap="none" strike="noStrike">
              <a:solidFill>
                <a:srgbClr val="496A9E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106679" lvl="1" marL="51816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679" lvl="1" marL="51816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14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5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272" name="Google Shape;272;p15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273" name="Google Shape;273;p15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9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15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6" l="-12620" r="-429032" t="-15033"/>
            </a:stretch>
          </a:blipFill>
          <a:ln>
            <a:noFill/>
          </a:ln>
        </p:spPr>
      </p:sp>
      <p:sp>
        <p:nvSpPr>
          <p:cNvPr id="275" name="Google Shape;275;p15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6" name="Google Shape;276;p15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7" name="Google Shape;277;p15"/>
          <p:cNvGrpSpPr/>
          <p:nvPr/>
        </p:nvGrpSpPr>
        <p:grpSpPr>
          <a:xfrm>
            <a:off x="1028700" y="5655196"/>
            <a:ext cx="2868341" cy="3070021"/>
            <a:chOff x="0" y="-57150"/>
            <a:chExt cx="812800" cy="869950"/>
          </a:xfrm>
        </p:grpSpPr>
        <p:sp>
          <p:nvSpPr>
            <p:cNvPr id="278" name="Google Shape;278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6B3D0"/>
            </a:solidFill>
            <a:ln>
              <a:noFill/>
            </a:ln>
          </p:spPr>
        </p:sp>
        <p:sp>
          <p:nvSpPr>
            <p:cNvPr id="279" name="Google Shape;279;p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Instagram</a:t>
              </a:r>
              <a:endParaRPr/>
            </a:p>
          </p:txBody>
        </p:sp>
      </p:grpSp>
      <p:grpSp>
        <p:nvGrpSpPr>
          <p:cNvPr id="280" name="Google Shape;280;p15"/>
          <p:cNvGrpSpPr/>
          <p:nvPr/>
        </p:nvGrpSpPr>
        <p:grpSpPr>
          <a:xfrm>
            <a:off x="13925510" y="5655196"/>
            <a:ext cx="2868341" cy="3070021"/>
            <a:chOff x="0" y="-57150"/>
            <a:chExt cx="812800" cy="869950"/>
          </a:xfrm>
        </p:grpSpPr>
        <p:sp>
          <p:nvSpPr>
            <p:cNvPr id="281" name="Google Shape;281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6B3D0"/>
            </a:solidFill>
            <a:ln>
              <a:noFill/>
            </a:ln>
          </p:spPr>
        </p:sp>
        <p:sp>
          <p:nvSpPr>
            <p:cNvPr id="282" name="Google Shape;282;p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emails</a:t>
              </a:r>
              <a:endParaRPr/>
            </a:p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or linktree</a:t>
              </a:r>
              <a:endParaRPr/>
            </a:p>
          </p:txBody>
        </p:sp>
      </p:grpSp>
      <p:grpSp>
        <p:nvGrpSpPr>
          <p:cNvPr id="283" name="Google Shape;283;p15"/>
          <p:cNvGrpSpPr/>
          <p:nvPr/>
        </p:nvGrpSpPr>
        <p:grpSpPr>
          <a:xfrm>
            <a:off x="9626654" y="5655196"/>
            <a:ext cx="2868341" cy="3070021"/>
            <a:chOff x="0" y="-57150"/>
            <a:chExt cx="812800" cy="869950"/>
          </a:xfrm>
        </p:grpSpPr>
        <p:sp>
          <p:nvSpPr>
            <p:cNvPr id="284" name="Google Shape;284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6B3D0"/>
            </a:solidFill>
            <a:ln>
              <a:noFill/>
            </a:ln>
          </p:spPr>
        </p:sp>
        <p:sp>
          <p:nvSpPr>
            <p:cNvPr id="285" name="Google Shape;285;p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Whatsapp</a:t>
              </a:r>
              <a:endParaRPr/>
            </a:p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GC</a:t>
              </a:r>
              <a:endParaRPr/>
            </a:p>
          </p:txBody>
        </p:sp>
      </p:grpSp>
      <p:grpSp>
        <p:nvGrpSpPr>
          <p:cNvPr id="286" name="Google Shape;286;p15"/>
          <p:cNvGrpSpPr/>
          <p:nvPr/>
        </p:nvGrpSpPr>
        <p:grpSpPr>
          <a:xfrm>
            <a:off x="5327798" y="5655196"/>
            <a:ext cx="2868341" cy="3070021"/>
            <a:chOff x="0" y="-57150"/>
            <a:chExt cx="812800" cy="869950"/>
          </a:xfrm>
        </p:grpSpPr>
        <p:sp>
          <p:nvSpPr>
            <p:cNvPr id="287" name="Google Shape;28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6B3D0"/>
            </a:solidFill>
            <a:ln>
              <a:noFill/>
            </a:ln>
          </p:spPr>
        </p:sp>
        <p:sp>
          <p:nvSpPr>
            <p:cNvPr id="288" name="Google Shape;288;p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LinkedIn</a:t>
              </a:r>
              <a:endParaRPr/>
            </a:p>
          </p:txBody>
        </p:sp>
      </p:grpSp>
      <p:sp>
        <p:nvSpPr>
          <p:cNvPr id="289" name="Google Shape;289;p15"/>
          <p:cNvSpPr txBox="1"/>
          <p:nvPr/>
        </p:nvSpPr>
        <p:spPr>
          <a:xfrm>
            <a:off x="1028700" y="2774405"/>
            <a:ext cx="12856687" cy="1069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214A8C"/>
                </a:solidFill>
                <a:latin typeface="Arial"/>
                <a:ea typeface="Arial"/>
                <a:cs typeface="Arial"/>
                <a:sym typeface="Arial"/>
              </a:rPr>
              <a:t>Connect with us</a:t>
            </a:r>
            <a:endParaRPr/>
          </a:p>
        </p:txBody>
      </p:sp>
      <p:pic>
        <p:nvPicPr>
          <p:cNvPr id="290" name="Google Shape;290;p15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54050" y="2629925"/>
            <a:ext cx="2239826" cy="241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27556" y="5856876"/>
            <a:ext cx="2868341" cy="286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4984" y="5835502"/>
            <a:ext cx="2908463" cy="290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26412" y="5856876"/>
            <a:ext cx="2868341" cy="286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885387" y="5835503"/>
            <a:ext cx="2908464" cy="290846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1730618" y="8743965"/>
            <a:ext cx="24924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club Insta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5938825" y="8733792"/>
            <a:ext cx="24924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club LinkedIn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9704113" y="8701782"/>
            <a:ext cx="29084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Affairs WhatsApp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14341497" y="8743964"/>
            <a:ext cx="24924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Affairs Linktree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6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304" name="Google Shape;304;p16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305" name="Google Shape;305;p16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307" name="Google Shape;307;p16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08" name="Google Shape;308;p16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16"/>
          <p:cNvSpPr txBox="1"/>
          <p:nvPr/>
        </p:nvSpPr>
        <p:spPr>
          <a:xfrm>
            <a:off x="1028700" y="2934192"/>
            <a:ext cx="1623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 b="1" i="0" sz="120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1028700" y="4708046"/>
            <a:ext cx="16230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“Start small, start today “</a:t>
            </a:r>
            <a:endParaRPr b="0" i="0" sz="44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311" name="Google Shape;311;p16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51260" y="2608322"/>
            <a:ext cx="2000851" cy="20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93623" y="7011718"/>
            <a:ext cx="2300749" cy="230074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 txBox="1"/>
          <p:nvPr/>
        </p:nvSpPr>
        <p:spPr>
          <a:xfrm>
            <a:off x="6327055" y="6151847"/>
            <a:ext cx="56338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 your valuable feedback with us regarding this session by scanning the QR below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101" name="Google Shape;101;p2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2"/>
          <p:cNvSpPr txBox="1"/>
          <p:nvPr/>
        </p:nvSpPr>
        <p:spPr>
          <a:xfrm>
            <a:off x="1028700" y="2795271"/>
            <a:ext cx="1623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Motivation?</a:t>
            </a:r>
            <a:endParaRPr b="1" i="0" sz="80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990600" y="4834850"/>
            <a:ext cx="16230600" cy="27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Ever used a free tool or app and thought, ‘How is this even made?’ </a:t>
            </a:r>
            <a:endParaRPr b="0" i="0" sz="40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40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Surprise —</a:t>
            </a:r>
            <a:r>
              <a:rPr b="0" i="0" lang="en-US" sz="40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many are built by</a:t>
            </a:r>
            <a:r>
              <a:rPr b="0" i="0" lang="en-US" sz="4000" u="none" cap="none" strike="noStrike">
                <a:solidFill>
                  <a:srgbClr val="0B539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b="0" i="0" lang="en-US" sz="4000" u="none" cap="none" strike="noStrike">
                <a:solidFill>
                  <a:srgbClr val="496A9E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everyday people</a:t>
            </a:r>
            <a:r>
              <a:rPr b="0" i="0" lang="en-US" sz="40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, including students like you, through something called </a:t>
            </a:r>
            <a:r>
              <a:rPr b="1" i="0" lang="en-US" sz="4000" u="none" cap="none" strike="noStrike">
                <a:solidFill>
                  <a:srgbClr val="496A9E"/>
                </a:solidFill>
                <a:latin typeface="Inter"/>
                <a:ea typeface="Inter"/>
                <a:cs typeface="Inter"/>
                <a:sym typeface="Inter"/>
              </a:rPr>
              <a:t>OPEN SOURCE</a:t>
            </a:r>
            <a:r>
              <a:rPr b="0" i="0" lang="en-US" sz="4000" u="none" cap="none" strike="noStrike">
                <a:solidFill>
                  <a:srgbClr val="496A9E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!</a:t>
            </a:r>
            <a:endParaRPr b="0" i="0" sz="4000" u="none" cap="none" strike="noStrike">
              <a:solidFill>
                <a:srgbClr val="496A9E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2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3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112" name="Google Shape;112;p3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5" name="Google Shape;115;p3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"/>
          <p:cNvSpPr txBox="1"/>
          <p:nvPr/>
        </p:nvSpPr>
        <p:spPr>
          <a:xfrm>
            <a:off x="1028700" y="2095501"/>
            <a:ext cx="1623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Prerequisites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028700" y="3650400"/>
            <a:ext cx="16949400" cy="6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Nope. Just Curiosity!</a:t>
            </a:r>
            <a:endParaRPr b="1" i="0" sz="3500" u="none" cap="none" strike="noStrike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But if you want to explore a bit more after the session:</a:t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🛠  Git Basics – Learn the magic behind version control [GitHub Docs]</a:t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💻  Basic Coding Skills – Any language you love (Python, C++, JS — all welcome!)</a:t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🌐  Create a GitHub Account – It’s free and your new tech resume!</a:t>
            </a:r>
            <a:endParaRPr b="0" i="0" sz="35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124" name="Google Shape;124;p4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125" name="Google Shape;125;p4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127" name="Google Shape;127;p4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8" name="Google Shape;128;p4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/>
        </p:nvSpPr>
        <p:spPr>
          <a:xfrm>
            <a:off x="823600" y="3703025"/>
            <a:ext cx="7945500" cy="5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214A8C"/>
                </a:solidFill>
                <a:latin typeface="Inter"/>
                <a:ea typeface="Inter"/>
                <a:cs typeface="Inter"/>
                <a:sym typeface="Inter"/>
              </a:rPr>
              <a:t>What is it?</a:t>
            </a:r>
            <a:endParaRPr b="1" i="0" sz="3700" u="none" cap="none" strike="noStrike">
              <a:solidFill>
                <a:srgbClr val="214A8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Free to view, use, edit, and share code.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Built by people like you, not just big tech!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🛠️ Used in tools like Linux, VSCode, Firefox, OBS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823595" y="2126615"/>
            <a:ext cx="1632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Open Source: What &amp; Why?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073450" y="3580575"/>
            <a:ext cx="8808000" cy="54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214A8C"/>
                </a:solidFill>
                <a:latin typeface="Inter"/>
                <a:ea typeface="Inter"/>
                <a:cs typeface="Inter"/>
                <a:sym typeface="Inter"/>
              </a:rPr>
              <a:t>Why should you care?</a:t>
            </a:r>
            <a:endParaRPr b="1" i="0" sz="3700" u="none" cap="none" strike="noStrike">
              <a:solidFill>
                <a:srgbClr val="214A8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254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Inter SemiBold"/>
              <a:buChar char="➢"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Learn real-world skills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254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Inter SemiBold"/>
              <a:buChar char="➢"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Build your GitHub profile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254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Inter SemiBold"/>
              <a:buChar char="➢"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Join programs like GSSoC &amp; Hacktoberfest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254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Inter SemiBold"/>
              <a:buChar char="➢"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 experience? No problem!</a:t>
            </a:r>
            <a:endParaRPr b="0" i="0" sz="39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656800" y="8721125"/>
            <a:ext cx="16898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496A9E"/>
                </a:solidFill>
                <a:latin typeface="Arial"/>
                <a:ea typeface="Arial"/>
                <a:cs typeface="Arial"/>
                <a:sym typeface="Arial"/>
              </a:rPr>
              <a:t>“Anyone can start. Even you.”</a:t>
            </a:r>
            <a:endParaRPr b="0" i="1" sz="28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5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139" name="Google Shape;139;p5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140" name="Google Shape;140;p5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5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142" name="Google Shape;142;p5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3" name="Google Shape;143;p5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5"/>
          <p:cNvSpPr txBox="1"/>
          <p:nvPr/>
        </p:nvSpPr>
        <p:spPr>
          <a:xfrm>
            <a:off x="747450" y="4772500"/>
            <a:ext cx="17025300" cy="4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 Code lives on GitHub – it’s like a home for projects.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 Issues are created when bugs or ideas pop up.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 You fix something (code, docs, anything!) and suggest a change via a Pull Request (PR).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- Maintainers review your work — if it looks good, it's merged into the project!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823595" y="2126615"/>
            <a:ext cx="1632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Do Open Source Projects   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Work?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46" name="Google Shape;146;p5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6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152" name="Google Shape;152;p6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153" name="Google Shape;153;p6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6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155" name="Google Shape;155;p6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6" name="Google Shape;156;p6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6"/>
          <p:cNvSpPr txBox="1"/>
          <p:nvPr/>
        </p:nvSpPr>
        <p:spPr>
          <a:xfrm>
            <a:off x="869050" y="3344900"/>
            <a:ext cx="16230600" cy="5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Git: Your code’s time machine — tracks every change.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Key Commands: git clone, git commit -m "message", git push.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GitHub: The social hub to share &amp; collaborate on projects.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823595" y="2126615"/>
            <a:ext cx="1632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Git &amp; GitHub Basics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9" name="Google Shape;159;p6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9175" y="5998225"/>
            <a:ext cx="9113451" cy="31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7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166" name="Google Shape;166;p7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167" name="Google Shape;167;p7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7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169" name="Google Shape;169;p7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7"/>
          <p:cNvSpPr txBox="1"/>
          <p:nvPr/>
        </p:nvSpPr>
        <p:spPr>
          <a:xfrm>
            <a:off x="593725" y="2218330"/>
            <a:ext cx="1623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Workflow</a:t>
            </a:r>
            <a:endParaRPr b="1" i="0" sz="55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028700" y="3948390"/>
            <a:ext cx="1623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96A9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72" name="Google Shape;172;p7" title="cs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725" y="2783800"/>
            <a:ext cx="10045600" cy="73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/>
        </p:nvSpPr>
        <p:spPr>
          <a:xfrm>
            <a:off x="10965550" y="2903388"/>
            <a:ext cx="7046400" cy="7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14A8C"/>
                </a:solidFill>
                <a:latin typeface="Poppins"/>
                <a:ea typeface="Poppins"/>
                <a:cs typeface="Poppins"/>
                <a:sym typeface="Poppins"/>
              </a:rPr>
              <a:t>Forking:</a:t>
            </a:r>
            <a:r>
              <a:rPr b="0" i="0" lang="en-US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Making a copy of someone else's repo under your GitHub account. Useful for open-source projects where you don't have direct access to the main repo.</a:t>
            </a:r>
            <a:endParaRPr b="0" i="0" sz="3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14A8C"/>
                </a:solidFill>
                <a:latin typeface="Poppins"/>
                <a:ea typeface="Poppins"/>
                <a:cs typeface="Poppins"/>
                <a:sym typeface="Poppins"/>
              </a:rPr>
              <a:t>Cloning:</a:t>
            </a:r>
            <a:r>
              <a:rPr b="0" i="0" lang="en-US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Copying the forked repository from GitHub to your local machine so you can work on it locally.</a:t>
            </a:r>
            <a:endParaRPr b="0" i="0" sz="3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214A8C"/>
                </a:solidFill>
                <a:latin typeface="Poppins"/>
                <a:ea typeface="Poppins"/>
                <a:cs typeface="Poppins"/>
                <a:sym typeface="Poppins"/>
              </a:rPr>
              <a:t>Branching:</a:t>
            </a:r>
            <a:r>
              <a:rPr b="0" i="0" lang="en-US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3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Creating separate "work areas" within the repository. Branches allow working on new features without affecting the main code.</a:t>
            </a:r>
            <a:endParaRPr b="0" i="0" sz="3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8"/>
          <p:cNvGrpSpPr/>
          <p:nvPr/>
        </p:nvGrpSpPr>
        <p:grpSpPr>
          <a:xfrm>
            <a:off x="0" y="-144662"/>
            <a:ext cx="18288118" cy="1925548"/>
            <a:chOff x="0" y="-38100"/>
            <a:chExt cx="4816592" cy="507137"/>
          </a:xfrm>
        </p:grpSpPr>
        <p:sp>
          <p:nvSpPr>
            <p:cNvPr id="180" name="Google Shape;180;p8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181" name="Google Shape;181;p8"/>
            <p:cNvSpPr txBox="1"/>
            <p:nvPr/>
          </p:nvSpPr>
          <p:spPr>
            <a:xfrm>
              <a:off x="0" y="-38100"/>
              <a:ext cx="4816500" cy="5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8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8" l="-12607" r="-428957" t="-15027"/>
            </a:stretch>
          </a:blipFill>
          <a:ln>
            <a:noFill/>
          </a:ln>
        </p:spPr>
      </p:sp>
      <p:sp>
        <p:nvSpPr>
          <p:cNvPr id="183" name="Google Shape;183;p8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4" name="Google Shape;184;p8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8"/>
          <p:cNvSpPr txBox="1"/>
          <p:nvPr/>
        </p:nvSpPr>
        <p:spPr>
          <a:xfrm>
            <a:off x="869050" y="3870399"/>
            <a:ext cx="16230600" cy="4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6666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Let’s see the Open Source workflow in action!</a:t>
            </a:r>
            <a:br>
              <a:rPr b="0" i="0" lang="en-US" sz="3200" u="none" cap="none" strike="noStrike">
                <a:solidFill>
                  <a:srgbClr val="666666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b="0" i="0" lang="en-US" sz="3200" u="none" cap="none" strike="noStrike">
                <a:solidFill>
                  <a:srgbClr val="6666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⚙️ Fork → Clone → Branch → Commit → Push → Pull Request</a:t>
            </a:r>
            <a:endParaRPr b="0" i="0" sz="3200" u="none" cap="none" strike="noStrike">
              <a:solidFill>
                <a:srgbClr val="66666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6666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6666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I'll walk you through how to make your first open source contribution — live!</a:t>
            </a:r>
            <a:endParaRPr b="0" i="0" sz="3200" u="none" cap="none" strike="noStrike">
              <a:solidFill>
                <a:srgbClr val="66666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66666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200" u="none" cap="none" strike="noStrike">
                <a:solidFill>
                  <a:srgbClr val="6666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Still confused? </a:t>
            </a:r>
            <a:br>
              <a:rPr b="0" i="0" lang="en-US" sz="3200" u="none" cap="none" strike="noStrike">
                <a:solidFill>
                  <a:srgbClr val="666666"/>
                </a:solidFill>
                <a:latin typeface="Poppins Medium"/>
                <a:ea typeface="Poppins Medium"/>
                <a:cs typeface="Poppins Medium"/>
                <a:sym typeface="Poppins Medium"/>
              </a:rPr>
            </a:br>
            <a:r>
              <a:rPr b="0" i="0" lang="en-US" sz="3200" u="none" cap="none" strike="noStrike">
                <a:solidFill>
                  <a:srgbClr val="6666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Once go through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Poppins Medium"/>
                <a:ea typeface="Poppins Medium"/>
                <a:cs typeface="Poppins Medium"/>
                <a:sym typeface="Poppins Medium"/>
                <a:hlinkClick r:id="rId5"/>
              </a:rPr>
              <a:t>https://github.com/firstcontributions/first-contributions</a:t>
            </a:r>
            <a:endParaRPr b="0" i="0" sz="3200" u="none" cap="none" strike="noStrike">
              <a:solidFill>
                <a:srgbClr val="666666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214A8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823595" y="2126615"/>
            <a:ext cx="1632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Live Demo 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87" name="Google Shape;187;p8" title="cs logo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9"/>
          <p:cNvGrpSpPr/>
          <p:nvPr/>
        </p:nvGrpSpPr>
        <p:grpSpPr>
          <a:xfrm>
            <a:off x="0" y="-144661"/>
            <a:ext cx="18288000" cy="1925538"/>
            <a:chOff x="0" y="-38100"/>
            <a:chExt cx="4816593" cy="507137"/>
          </a:xfrm>
        </p:grpSpPr>
        <p:sp>
          <p:nvSpPr>
            <p:cNvPr id="193" name="Google Shape;193;p9"/>
            <p:cNvSpPr/>
            <p:nvPr/>
          </p:nvSpPr>
          <p:spPr>
            <a:xfrm>
              <a:off x="0" y="0"/>
              <a:ext cx="4816592" cy="469037"/>
            </a:xfrm>
            <a:custGeom>
              <a:rect b="b" l="l" r="r" t="t"/>
              <a:pathLst>
                <a:path extrusionOk="0" h="469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9037"/>
                  </a:lnTo>
                  <a:lnTo>
                    <a:pt x="0" y="469037"/>
                  </a:lnTo>
                  <a:close/>
                </a:path>
              </a:pathLst>
            </a:custGeom>
            <a:solidFill>
              <a:srgbClr val="214B8C"/>
            </a:solidFill>
            <a:ln>
              <a:noFill/>
            </a:ln>
          </p:spPr>
        </p:sp>
        <p:sp>
          <p:nvSpPr>
            <p:cNvPr id="194" name="Google Shape;194;p9"/>
            <p:cNvSpPr txBox="1"/>
            <p:nvPr/>
          </p:nvSpPr>
          <p:spPr>
            <a:xfrm>
              <a:off x="0" y="-38100"/>
              <a:ext cx="4816593" cy="507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7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136649" y="0"/>
            <a:ext cx="1593969" cy="1780877"/>
          </a:xfrm>
          <a:custGeom>
            <a:rect b="b" l="l" r="r" t="t"/>
            <a:pathLst>
              <a:path extrusionOk="0" h="1780877" w="1593969">
                <a:moveTo>
                  <a:pt x="0" y="0"/>
                </a:moveTo>
                <a:lnTo>
                  <a:pt x="1593969" y="0"/>
                </a:lnTo>
                <a:lnTo>
                  <a:pt x="1593969" y="1780877"/>
                </a:lnTo>
                <a:lnTo>
                  <a:pt x="0" y="1780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24" l="-12614" r="-429009" t="-15031"/>
            </a:stretch>
          </a:blipFill>
          <a:ln>
            <a:noFill/>
          </a:ln>
        </p:spPr>
      </p:sp>
      <p:sp>
        <p:nvSpPr>
          <p:cNvPr id="196" name="Google Shape;196;p9"/>
          <p:cNvSpPr/>
          <p:nvPr/>
        </p:nvSpPr>
        <p:spPr>
          <a:xfrm>
            <a:off x="16706625" y="176121"/>
            <a:ext cx="1428634" cy="1428634"/>
          </a:xfrm>
          <a:custGeom>
            <a:rect b="b" l="l" r="r" t="t"/>
            <a:pathLst>
              <a:path extrusionOk="0" h="1428634" w="1428634">
                <a:moveTo>
                  <a:pt x="0" y="0"/>
                </a:moveTo>
                <a:lnTo>
                  <a:pt x="1428633" y="0"/>
                </a:lnTo>
                <a:lnTo>
                  <a:pt x="1428633" y="1428634"/>
                </a:lnTo>
                <a:lnTo>
                  <a:pt x="0" y="1428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7" name="Google Shape;197;p9"/>
          <p:cNvCxnSpPr/>
          <p:nvPr/>
        </p:nvCxnSpPr>
        <p:spPr>
          <a:xfrm>
            <a:off x="0" y="9542329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214A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9"/>
          <p:cNvSpPr txBox="1"/>
          <p:nvPr/>
        </p:nvSpPr>
        <p:spPr>
          <a:xfrm>
            <a:off x="1028700" y="3580585"/>
            <a:ext cx="16230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214A8C"/>
                </a:solidFill>
                <a:latin typeface="Inter"/>
                <a:ea typeface="Inter"/>
                <a:cs typeface="Inter"/>
                <a:sym typeface="Inter"/>
              </a:rPr>
              <a:t>Look for tags like:</a:t>
            </a:r>
            <a:endParaRPr b="1" i="0" sz="3100" u="none" cap="none" strike="noStrike">
              <a:solidFill>
                <a:srgbClr val="214A8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794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254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Inter SemiBold"/>
              <a:buChar char="●"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good first issue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254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Inter SemiBold"/>
              <a:buChar char="●"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beginner friendly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214A8C"/>
                </a:solidFill>
                <a:latin typeface="Inter"/>
                <a:ea typeface="Inter"/>
                <a:cs typeface="Inter"/>
                <a:sym typeface="Inter"/>
              </a:rPr>
              <a:t>Websites:</a:t>
            </a:r>
            <a:endParaRPr b="1" i="0" sz="3100" u="none" cap="none" strike="noStrike">
              <a:solidFill>
                <a:srgbClr val="214A8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214A8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Inter SemiBold"/>
              <a:buChar char="●"/>
            </a:pPr>
            <a:r>
              <a:rPr b="0" i="0" lang="en-US" sz="3100" u="sng" cap="none" strike="noStrike">
                <a:solidFill>
                  <a:srgbClr val="214A8C"/>
                </a:solidFill>
                <a:latin typeface="Inter SemiBold"/>
                <a:ea typeface="Inter SemiBold"/>
                <a:cs typeface="Inter SemiBold"/>
                <a:sym typeface="Inter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goodfirstissue.dev</a:t>
            </a:r>
            <a:endParaRPr b="0" i="0" sz="3100" u="none" cap="none" strike="noStrike">
              <a:solidFill>
                <a:srgbClr val="214A8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214A8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Inter SemiBold"/>
              <a:buChar char="●"/>
            </a:pPr>
            <a:r>
              <a:rPr b="0" i="0" lang="en-US" sz="3100" u="sng" cap="none" strike="noStrike">
                <a:solidFill>
                  <a:srgbClr val="214A8C"/>
                </a:solidFill>
                <a:latin typeface="Inter SemiBold"/>
                <a:ea typeface="Inter SemiBold"/>
                <a:cs typeface="Inter SemiBold"/>
                <a:sym typeface="Inter Semi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up-for-grabs.net</a:t>
            </a:r>
            <a:endParaRPr b="0" i="0" sz="3100" u="none" cap="none" strike="noStrike">
              <a:solidFill>
                <a:srgbClr val="214A8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100"/>
              <a:buFont typeface="Inter SemiBold"/>
              <a:buChar char="●"/>
            </a:pPr>
            <a:r>
              <a:rPr b="0" i="0" lang="en-US" sz="3100" u="none" cap="none" strike="noStrike">
                <a:solidFill>
                  <a:srgbClr val="66666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Start with docs or UI if you’re nervous to code</a:t>
            </a:r>
            <a:endParaRPr b="0" i="0" sz="3100" u="none" cap="none" strike="noStrike">
              <a:solidFill>
                <a:srgbClr val="666666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823595" y="2126615"/>
            <a:ext cx="1632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214A8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Finding Projects</a:t>
            </a:r>
            <a:endParaRPr b="1" i="0" sz="6600" u="none" cap="none" strike="noStrike">
              <a:solidFill>
                <a:srgbClr val="214A8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00" name="Google Shape;200;p9" title="cs logo.pn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92275" y="176125"/>
            <a:ext cx="1112950" cy="14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