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1D4F3-1EBA-4F11-B3B8-5137F48EA7AA}" v="10" dt="2020-11-01T16:33:06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jit Sahu" userId="4f120548575355b2" providerId="Windows Live" clId="Web-{2191D4F3-1EBA-4F11-B3B8-5137F48EA7AA}"/>
    <pc:docChg chg="addSld delSld">
      <pc:chgData name="Subhajit Sahu" userId="4f120548575355b2" providerId="Windows Live" clId="Web-{2191D4F3-1EBA-4F11-B3B8-5137F48EA7AA}" dt="2020-11-01T16:33:06.640" v="9"/>
      <pc:docMkLst>
        <pc:docMk/>
      </pc:docMkLst>
      <pc:sldChg chg="del">
        <pc:chgData name="Subhajit Sahu" userId="4f120548575355b2" providerId="Windows Live" clId="Web-{2191D4F3-1EBA-4F11-B3B8-5137F48EA7AA}" dt="2020-11-01T16:33:06.640" v="9"/>
        <pc:sldMkLst>
          <pc:docMk/>
          <pc:sldMk cId="109857222" sldId="256"/>
        </pc:sldMkLst>
      </pc:sldChg>
      <pc:sldChg chg="add">
        <pc:chgData name="Subhajit Sahu" userId="4f120548575355b2" providerId="Windows Live" clId="Web-{2191D4F3-1EBA-4F11-B3B8-5137F48EA7AA}" dt="2020-11-01T16:33:02.827" v="0"/>
        <pc:sldMkLst>
          <pc:docMk/>
          <pc:sldMk cId="112124992" sldId="257"/>
        </pc:sldMkLst>
      </pc:sldChg>
      <pc:sldChg chg="add">
        <pc:chgData name="Subhajit Sahu" userId="4f120548575355b2" providerId="Windows Live" clId="Web-{2191D4F3-1EBA-4F11-B3B8-5137F48EA7AA}" dt="2020-11-01T16:33:02.921" v="1"/>
        <pc:sldMkLst>
          <pc:docMk/>
          <pc:sldMk cId="1191501042" sldId="258"/>
        </pc:sldMkLst>
      </pc:sldChg>
      <pc:sldChg chg="add">
        <pc:chgData name="Subhajit Sahu" userId="4f120548575355b2" providerId="Windows Live" clId="Web-{2191D4F3-1EBA-4F11-B3B8-5137F48EA7AA}" dt="2020-11-01T16:33:03.046" v="2"/>
        <pc:sldMkLst>
          <pc:docMk/>
          <pc:sldMk cId="477484932" sldId="259"/>
        </pc:sldMkLst>
      </pc:sldChg>
      <pc:sldChg chg="add">
        <pc:chgData name="Subhajit Sahu" userId="4f120548575355b2" providerId="Windows Live" clId="Web-{2191D4F3-1EBA-4F11-B3B8-5137F48EA7AA}" dt="2020-11-01T16:33:03.155" v="3"/>
        <pc:sldMkLst>
          <pc:docMk/>
          <pc:sldMk cId="3384455382" sldId="260"/>
        </pc:sldMkLst>
      </pc:sldChg>
      <pc:sldChg chg="add">
        <pc:chgData name="Subhajit Sahu" userId="4f120548575355b2" providerId="Windows Live" clId="Web-{2191D4F3-1EBA-4F11-B3B8-5137F48EA7AA}" dt="2020-11-01T16:33:03.249" v="4"/>
        <pc:sldMkLst>
          <pc:docMk/>
          <pc:sldMk cId="1317061779" sldId="261"/>
        </pc:sldMkLst>
      </pc:sldChg>
      <pc:sldChg chg="add">
        <pc:chgData name="Subhajit Sahu" userId="4f120548575355b2" providerId="Windows Live" clId="Web-{2191D4F3-1EBA-4F11-B3B8-5137F48EA7AA}" dt="2020-11-01T16:33:03.343" v="5"/>
        <pc:sldMkLst>
          <pc:docMk/>
          <pc:sldMk cId="3901619577" sldId="262"/>
        </pc:sldMkLst>
      </pc:sldChg>
      <pc:sldChg chg="add">
        <pc:chgData name="Subhajit Sahu" userId="4f120548575355b2" providerId="Windows Live" clId="Web-{2191D4F3-1EBA-4F11-B3B8-5137F48EA7AA}" dt="2020-11-01T16:33:03.437" v="6"/>
        <pc:sldMkLst>
          <pc:docMk/>
          <pc:sldMk cId="663598669" sldId="263"/>
        </pc:sldMkLst>
      </pc:sldChg>
      <pc:sldChg chg="add">
        <pc:chgData name="Subhajit Sahu" userId="4f120548575355b2" providerId="Windows Live" clId="Web-{2191D4F3-1EBA-4F11-B3B8-5137F48EA7AA}" dt="2020-11-01T16:33:03.562" v="7"/>
        <pc:sldMkLst>
          <pc:docMk/>
          <pc:sldMk cId="3217715857" sldId="264"/>
        </pc:sldMkLst>
      </pc:sldChg>
      <pc:sldChg chg="add">
        <pc:chgData name="Subhajit Sahu" userId="4f120548575355b2" providerId="Windows Live" clId="Web-{2191D4F3-1EBA-4F11-B3B8-5137F48EA7AA}" dt="2020-11-01T16:33:03.640" v="8"/>
        <pc:sldMkLst>
          <pc:docMk/>
          <pc:sldMk cId="416786543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C365-8BAF-4927-9B50-1DBA9C42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Distance Vector Multicast Routing Protocol (DVMRP)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E4F6-50DF-4022-84A7-D389F13BE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Multicast routing protocol, </a:t>
            </a:r>
            <a:r>
              <a:rPr lang="en-US" sz="1600" b="1" dirty="0">
                <a:cs typeface="Calibri"/>
              </a:rPr>
              <a:t>RFC1075</a:t>
            </a:r>
            <a:r>
              <a:rPr lang="en-US" sz="1600" dirty="0">
                <a:cs typeface="Calibri"/>
              </a:rPr>
              <a:t> (1988).</a:t>
            </a:r>
          </a:p>
          <a:p>
            <a:r>
              <a:rPr lang="en-US" sz="1600" dirty="0">
                <a:cs typeface="Calibri"/>
              </a:rPr>
              <a:t>Used in first internet multicast backbone (</a:t>
            </a:r>
            <a:r>
              <a:rPr lang="en-US" sz="1600" b="1" dirty="0">
                <a:cs typeface="Calibri"/>
              </a:rPr>
              <a:t>MBONE</a:t>
            </a:r>
            <a:r>
              <a:rPr lang="en-US" sz="1600" dirty="0">
                <a:cs typeface="Calibri"/>
              </a:rPr>
              <a:t>, 1992).</a:t>
            </a:r>
          </a:p>
          <a:p>
            <a:r>
              <a:rPr lang="en-US" sz="1600" dirty="0">
                <a:cs typeface="Calibri"/>
              </a:rPr>
              <a:t>IPv4 address types: unicast, broadcast, </a:t>
            </a:r>
            <a:r>
              <a:rPr lang="en-US" sz="1600" b="1" dirty="0">
                <a:cs typeface="Calibri"/>
              </a:rPr>
              <a:t>multicast</a:t>
            </a:r>
            <a:r>
              <a:rPr lang="en-US" sz="1600" dirty="0">
                <a:cs typeface="Calibri"/>
              </a:rPr>
              <a:t>.</a:t>
            </a:r>
          </a:p>
          <a:p>
            <a:r>
              <a:rPr lang="en-US" sz="1600" b="1" dirty="0">
                <a:cs typeface="Calibri"/>
              </a:rPr>
              <a:t>Not connection-oriented</a:t>
            </a:r>
            <a:r>
              <a:rPr lang="en-US" sz="1600" dirty="0">
                <a:cs typeface="Calibri"/>
              </a:rPr>
              <a:t>, best-effort delivery (IP).</a:t>
            </a:r>
          </a:p>
          <a:p>
            <a:r>
              <a:rPr lang="en-US" sz="1600" dirty="0">
                <a:cs typeface="Calibri"/>
              </a:rPr>
              <a:t>Not </a:t>
            </a:r>
            <a:r>
              <a:rPr lang="en-US" sz="1600" dirty="0" err="1">
                <a:cs typeface="Calibri"/>
              </a:rPr>
              <a:t>guarenteed</a:t>
            </a:r>
            <a:r>
              <a:rPr lang="en-US" sz="1600" dirty="0">
                <a:cs typeface="Calibri"/>
              </a:rPr>
              <a:t> to reach all group members.</a:t>
            </a:r>
          </a:p>
          <a:p>
            <a:r>
              <a:rPr lang="en-US" sz="1600" dirty="0">
                <a:cs typeface="Calibri"/>
              </a:rPr>
              <a:t>Hosts are </a:t>
            </a:r>
            <a:r>
              <a:rPr lang="en-US" sz="1600" b="1" dirty="0">
                <a:cs typeface="Calibri"/>
              </a:rPr>
              <a:t>free to join or leave</a:t>
            </a:r>
            <a:r>
              <a:rPr lang="en-US" sz="1600" dirty="0">
                <a:cs typeface="Calibri"/>
              </a:rPr>
              <a:t> a group at any time.</a:t>
            </a:r>
          </a:p>
          <a:p>
            <a:r>
              <a:rPr lang="en-US" sz="1600" dirty="0">
                <a:cs typeface="Calibri"/>
              </a:rPr>
              <a:t>Sender need to be aware of group members.</a:t>
            </a:r>
          </a:p>
          <a:p>
            <a:r>
              <a:rPr lang="en-US" sz="1600" dirty="0">
                <a:cs typeface="Calibri"/>
              </a:rPr>
              <a:t>Multicast </a:t>
            </a:r>
            <a:r>
              <a:rPr lang="en-US" sz="1600" b="1" dirty="0">
                <a:cs typeface="Calibri"/>
              </a:rPr>
              <a:t>conserves bandwidth</a:t>
            </a:r>
            <a:r>
              <a:rPr lang="en-US" sz="1600" dirty="0">
                <a:cs typeface="Calibri"/>
              </a:rPr>
              <a:t> by forcing network to do packet replication.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dirty="0">
                <a:cs typeface="Calibri"/>
              </a:rPr>
              <a:t>Radio / </a:t>
            </a:r>
            <a:r>
              <a:rPr lang="en-US" sz="1200" dirty="0" err="1">
                <a:cs typeface="Calibri"/>
              </a:rPr>
              <a:t>VIdeo</a:t>
            </a:r>
            <a:r>
              <a:rPr lang="en-US" sz="1200" dirty="0">
                <a:cs typeface="Calibri"/>
              </a:rPr>
              <a:t> broadcasts, Video conferencing, Distance learning</a:t>
            </a:r>
          </a:p>
          <a:p>
            <a:r>
              <a:rPr lang="en-US" sz="1200" dirty="0">
                <a:cs typeface="Calibri"/>
              </a:rPr>
              <a:t>Shared applications, Multiplayer gaming, Chat rooms</a:t>
            </a:r>
          </a:p>
          <a:p>
            <a:r>
              <a:rPr lang="en-US" sz="1200" dirty="0">
                <a:cs typeface="Calibri"/>
              </a:rPr>
              <a:t>Advertisements, Stocks, Distributed databases</a:t>
            </a:r>
          </a:p>
        </p:txBody>
      </p:sp>
      <p:pic>
        <p:nvPicPr>
          <p:cNvPr id="11" name="Picture 11" descr="Diagram&#10;&#10;Description automatically generated">
            <a:extLst>
              <a:ext uri="{FF2B5EF4-FFF2-40B4-BE49-F238E27FC236}">
                <a16:creationId xmlns:a16="http://schemas.microsoft.com/office/drawing/2014/main" id="{C205CB96-7DF7-4010-AB3A-D359D4B0C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459" y="1768828"/>
            <a:ext cx="5980470" cy="4464931"/>
          </a:xfrm>
        </p:spPr>
      </p:pic>
    </p:spTree>
    <p:extLst>
      <p:ext uri="{BB962C8B-B14F-4D97-AF65-F5344CB8AC3E}">
        <p14:creationId xmlns:p14="http://schemas.microsoft.com/office/powerpoint/2010/main" val="416786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DEE73282-44C3-414F-987B-F35AAEA34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1" y="2633160"/>
            <a:ext cx="7430727" cy="4137364"/>
          </a:xfr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AFDBABF2-2C13-47A6-B78C-FBC43025F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5" y="71746"/>
            <a:ext cx="2352675" cy="1552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64FFFC-BE22-41A2-A61D-6599E602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cs typeface="Calibri Light"/>
              </a:rPr>
              <a:t>Multicast Backbone (MBONE)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02FB-4612-43CA-9D8A-900336B8D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Interconnected subnetworks and </a:t>
            </a:r>
            <a:r>
              <a:rPr lang="en-US" sz="1600" b="1" dirty="0">
                <a:cs typeface="Calibri"/>
              </a:rPr>
              <a:t>multicast routers</a:t>
            </a:r>
            <a:r>
              <a:rPr lang="en-US" sz="1600" dirty="0">
                <a:cs typeface="Calibri"/>
              </a:rPr>
              <a:t>.</a:t>
            </a:r>
          </a:p>
          <a:p>
            <a:r>
              <a:rPr lang="en-US" sz="1600" dirty="0">
                <a:cs typeface="Calibri"/>
              </a:rPr>
              <a:t>Created by Jacobson, Deering, Casner (1992).</a:t>
            </a:r>
          </a:p>
          <a:p>
            <a:r>
              <a:rPr lang="en-US" sz="1600" dirty="0">
                <a:cs typeface="Calibri"/>
              </a:rPr>
              <a:t>Uses </a:t>
            </a:r>
            <a:r>
              <a:rPr lang="en-US" sz="1600" b="1" dirty="0">
                <a:cs typeface="Calibri"/>
              </a:rPr>
              <a:t>tunnels</a:t>
            </a:r>
            <a:r>
              <a:rPr lang="en-US" sz="1600" dirty="0">
                <a:cs typeface="Calibri"/>
              </a:rPr>
              <a:t> for connecting through unicast routers.</a:t>
            </a:r>
          </a:p>
          <a:p>
            <a:r>
              <a:rPr lang="en-US" sz="1600" dirty="0">
                <a:cs typeface="Calibri"/>
              </a:rPr>
              <a:t>Uses </a:t>
            </a:r>
            <a:r>
              <a:rPr lang="en-US" sz="1600" b="1" dirty="0">
                <a:cs typeface="Calibri"/>
              </a:rPr>
              <a:t>DVMRP</a:t>
            </a:r>
            <a:r>
              <a:rPr lang="en-US" sz="1600" dirty="0">
                <a:cs typeface="Calibri"/>
              </a:rPr>
              <a:t>, MOSPF for routing along with </a:t>
            </a:r>
            <a:r>
              <a:rPr lang="en-US" sz="1600" b="1" dirty="0">
                <a:cs typeface="Calibri"/>
              </a:rPr>
              <a:t>IGMP</a:t>
            </a:r>
            <a:r>
              <a:rPr lang="en-US" sz="1600" dirty="0">
                <a:cs typeface="Calibri"/>
              </a:rPr>
              <a:t>.</a:t>
            </a:r>
          </a:p>
          <a:p>
            <a:r>
              <a:rPr lang="en-US" sz="1600" dirty="0">
                <a:cs typeface="Calibri"/>
              </a:rPr>
              <a:t>IP Address: 224.2.0.0 </a:t>
            </a:r>
            <a:r>
              <a:rPr lang="en-US" sz="1200" dirty="0">
                <a:cs typeface="Calibri"/>
              </a:rPr>
              <a:t>(audio 64kbps, video 120 kbps)</a:t>
            </a:r>
          </a:p>
          <a:p>
            <a:endParaRPr lang="en-US" sz="1600" dirty="0">
              <a:cs typeface="Calibri"/>
            </a:endParaRPr>
          </a:p>
          <a:p>
            <a:r>
              <a:rPr lang="en-US" sz="1200" dirty="0">
                <a:cs typeface="Calibri"/>
              </a:rPr>
              <a:t>IETF meetings, US House &amp; Senate sessions</a:t>
            </a:r>
            <a:endParaRPr lang="en-US" sz="1600" dirty="0">
              <a:cs typeface="Calibri"/>
            </a:endParaRPr>
          </a:p>
          <a:p>
            <a:r>
              <a:rPr lang="en-US" sz="1200" dirty="0">
                <a:cs typeface="Calibri"/>
              </a:rPr>
              <a:t>NASA Space shuttle missions, Satellite weather photos</a:t>
            </a:r>
            <a:endParaRPr lang="en-US" sz="1600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1992</a:t>
            </a:r>
            <a:r>
              <a:rPr lang="en-US" sz="1200" dirty="0">
                <a:ea typeface="+mn-lt"/>
                <a:cs typeface="+mn-lt"/>
              </a:rPr>
              <a:t>: 40 subnets in 4 countries</a:t>
            </a:r>
          </a:p>
          <a:p>
            <a:r>
              <a:rPr lang="en-US" sz="1200" b="1" dirty="0">
                <a:ea typeface="+mn-lt"/>
                <a:cs typeface="+mn-lt"/>
              </a:rPr>
              <a:t>1993</a:t>
            </a:r>
            <a:r>
              <a:rPr lang="en-US" sz="1200" dirty="0">
                <a:ea typeface="+mn-lt"/>
                <a:cs typeface="+mn-lt"/>
              </a:rPr>
              <a:t>: Live band performance by Severe Tire Damage</a:t>
            </a:r>
          </a:p>
          <a:p>
            <a:r>
              <a:rPr lang="en-US" sz="1200" b="1" dirty="0">
                <a:ea typeface="+mn-lt"/>
                <a:cs typeface="+mn-lt"/>
              </a:rPr>
              <a:t>1995</a:t>
            </a:r>
            <a:r>
              <a:rPr lang="en-US" sz="1200" dirty="0">
                <a:ea typeface="+mn-lt"/>
                <a:cs typeface="+mn-lt"/>
              </a:rPr>
              <a:t>: M-bone links in Russia, Antarctica</a:t>
            </a:r>
          </a:p>
          <a:p>
            <a:r>
              <a:rPr lang="en-US" sz="1200" b="1" dirty="0">
                <a:ea typeface="+mn-lt"/>
                <a:cs typeface="+mn-lt"/>
              </a:rPr>
              <a:t>1996</a:t>
            </a:r>
            <a:r>
              <a:rPr lang="en-US" sz="1200" dirty="0">
                <a:ea typeface="+mn-lt"/>
                <a:cs typeface="+mn-lt"/>
              </a:rPr>
              <a:t>: 2800 subnets in 25 countries</a:t>
            </a:r>
          </a:p>
          <a:p>
            <a:r>
              <a:rPr lang="en-US" sz="1200" b="1" dirty="0">
                <a:cs typeface="Calibri"/>
              </a:rPr>
              <a:t>2008</a:t>
            </a:r>
            <a:r>
              <a:rPr lang="en-US" sz="1200" dirty="0">
                <a:cs typeface="Calibri"/>
              </a:rPr>
              <a:t>: Virtual video conferencing system in use</a:t>
            </a:r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</p:txBody>
      </p:sp>
      <p:pic>
        <p:nvPicPr>
          <p:cNvPr id="4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B5AFD66-3990-4A33-B7C9-E54C8B382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175" y="78638"/>
            <a:ext cx="3197940" cy="2411400"/>
          </a:xfrm>
          <a:prstGeom prst="rect">
            <a:avLst/>
          </a:prstGeom>
        </p:spPr>
      </p:pic>
      <p:pic>
        <p:nvPicPr>
          <p:cNvPr id="6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FB4850C-C58F-4C73-922C-64490B3271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948" y="71247"/>
            <a:ext cx="2079523" cy="24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1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E6B0-2C07-4658-A658-14DA9DA6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a typeface="+mj-lt"/>
                <a:cs typeface="+mj-lt"/>
              </a:rPr>
              <a:t>Multicast Addressing</a:t>
            </a:r>
            <a:endParaRPr lang="en-US" sz="360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C917-91BD-4958-A4BC-E14ED3DA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4373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ea typeface="+mn-lt"/>
                <a:cs typeface="+mn-lt"/>
              </a:rPr>
              <a:t>Class D</a:t>
            </a:r>
            <a:r>
              <a:rPr lang="en-US" sz="1600" dirty="0">
                <a:ea typeface="+mn-lt"/>
                <a:cs typeface="+mn-lt"/>
              </a:rPr>
              <a:t> IP addresses are used for multicast.</a:t>
            </a:r>
            <a:endParaRPr lang="en-US" dirty="0"/>
          </a:p>
          <a:p>
            <a:r>
              <a:rPr lang="en-US" sz="1600" dirty="0">
                <a:ea typeface="+mn-lt"/>
                <a:cs typeface="+mn-lt"/>
              </a:rPr>
              <a:t>Start with "</a:t>
            </a:r>
            <a:r>
              <a:rPr lang="en-US" sz="1600" b="1" dirty="0">
                <a:ea typeface="+mn-lt"/>
                <a:cs typeface="+mn-lt"/>
              </a:rPr>
              <a:t>1110</a:t>
            </a:r>
            <a:r>
              <a:rPr lang="en-US" sz="1600" dirty="0">
                <a:ea typeface="+mn-lt"/>
                <a:cs typeface="+mn-lt"/>
              </a:rPr>
              <a:t>" followed by </a:t>
            </a:r>
            <a:r>
              <a:rPr lang="en-US" sz="1600" b="1" dirty="0">
                <a:ea typeface="+mn-lt"/>
                <a:cs typeface="+mn-lt"/>
              </a:rPr>
              <a:t>28-bit group ID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r>
              <a:rPr lang="en-US" sz="1600" b="1" dirty="0">
                <a:ea typeface="+mn-lt"/>
                <a:cs typeface="+mn-lt"/>
              </a:rPr>
              <a:t>Fixed</a:t>
            </a:r>
            <a:r>
              <a:rPr lang="en-US" sz="1600" dirty="0">
                <a:ea typeface="+mn-lt"/>
                <a:cs typeface="+mn-lt"/>
              </a:rPr>
              <a:t> vs </a:t>
            </a:r>
            <a:r>
              <a:rPr lang="en-US" sz="1600" b="1" dirty="0">
                <a:ea typeface="+mn-lt"/>
                <a:cs typeface="+mn-lt"/>
              </a:rPr>
              <a:t>Transient</a:t>
            </a:r>
            <a:r>
              <a:rPr lang="en-US" sz="1600" dirty="0">
                <a:ea typeface="+mn-lt"/>
                <a:cs typeface="+mn-lt"/>
              </a:rPr>
              <a:t> multicast IP (</a:t>
            </a:r>
            <a:r>
              <a:rPr lang="en-US" sz="1600" b="1" dirty="0">
                <a:ea typeface="+mn-lt"/>
                <a:cs typeface="+mn-lt"/>
              </a:rPr>
              <a:t>logical address</a:t>
            </a:r>
            <a:r>
              <a:rPr lang="en-US" sz="1600" dirty="0">
                <a:ea typeface="+mn-lt"/>
                <a:cs typeface="+mn-lt"/>
              </a:rPr>
              <a:t>).</a:t>
            </a:r>
          </a:p>
          <a:p>
            <a:endParaRPr lang="en-US" sz="1200" dirty="0">
              <a:ea typeface="+mn-lt"/>
              <a:cs typeface="+mn-lt"/>
            </a:endParaRPr>
          </a:p>
          <a:p>
            <a:r>
              <a:rPr lang="en-US" sz="1200" dirty="0">
                <a:ea typeface="+mn-lt"/>
                <a:cs typeface="+mn-lt"/>
              </a:rPr>
              <a:t>224.0.0.0: Reserved Class D</a:t>
            </a:r>
            <a:endParaRPr lang="en-US" sz="1200" dirty="0">
              <a:cs typeface="Calibri"/>
            </a:endParaRPr>
          </a:p>
          <a:p>
            <a:r>
              <a:rPr lang="en-US" sz="1200" b="1" dirty="0">
                <a:ea typeface="+mn-lt"/>
                <a:cs typeface="+mn-lt"/>
              </a:rPr>
              <a:t>224.0.0.1</a:t>
            </a:r>
            <a:r>
              <a:rPr lang="en-US" sz="1200" dirty="0">
                <a:ea typeface="+mn-lt"/>
                <a:cs typeface="+mn-lt"/>
              </a:rPr>
              <a:t>: All multicast devices</a:t>
            </a:r>
          </a:p>
          <a:p>
            <a:r>
              <a:rPr lang="en-US" sz="1200" b="1" dirty="0">
                <a:ea typeface="+mn-lt"/>
                <a:cs typeface="+mn-lt"/>
              </a:rPr>
              <a:t>224.0.0.2</a:t>
            </a:r>
            <a:r>
              <a:rPr lang="en-US" sz="1200" dirty="0">
                <a:ea typeface="+mn-lt"/>
                <a:cs typeface="+mn-lt"/>
              </a:rPr>
              <a:t>: All multicast routers</a:t>
            </a:r>
          </a:p>
          <a:p>
            <a:r>
              <a:rPr lang="en-US" sz="1200" b="1" dirty="0">
                <a:ea typeface="+mn-lt"/>
                <a:cs typeface="+mn-lt"/>
              </a:rPr>
              <a:t>224.0.0.4</a:t>
            </a:r>
            <a:r>
              <a:rPr lang="en-US" sz="1200" dirty="0">
                <a:ea typeface="+mn-lt"/>
                <a:cs typeface="+mn-lt"/>
              </a:rPr>
              <a:t>: All DVMRP routers</a:t>
            </a:r>
          </a:p>
          <a:p>
            <a:r>
              <a:rPr lang="en-US" sz="1200" dirty="0">
                <a:ea typeface="+mn-lt"/>
                <a:cs typeface="+mn-lt"/>
              </a:rPr>
              <a:t>224.0.0.5: All OSPF routers</a:t>
            </a:r>
          </a:p>
          <a:p>
            <a:r>
              <a:rPr lang="en-US" sz="1200" dirty="0">
                <a:ea typeface="+mn-lt"/>
                <a:cs typeface="+mn-lt"/>
              </a:rPr>
              <a:t>224.0.1.11: IETF-1-Audio</a:t>
            </a:r>
          </a:p>
          <a:p>
            <a:r>
              <a:rPr lang="en-US" sz="1200" dirty="0">
                <a:ea typeface="+mn-lt"/>
                <a:cs typeface="+mn-lt"/>
              </a:rPr>
              <a:t>224.0.1.12: IETF-1-Video</a:t>
            </a:r>
          </a:p>
          <a:p>
            <a:r>
              <a:rPr lang="en-US" sz="1200" dirty="0">
                <a:ea typeface="+mn-lt"/>
                <a:cs typeface="+mn-lt"/>
              </a:rPr>
              <a:t>224.0.0.255: Last reserved for routing</a:t>
            </a:r>
          </a:p>
          <a:p>
            <a:r>
              <a:rPr lang="en-US" sz="1200" dirty="0">
                <a:ea typeface="+mn-lt"/>
                <a:cs typeface="+mn-lt"/>
              </a:rPr>
              <a:t>239.0.0.0: Site-local applications</a:t>
            </a:r>
          </a:p>
          <a:p>
            <a:r>
              <a:rPr lang="en-US" sz="1200" dirty="0">
                <a:ea typeface="+mn-lt"/>
                <a:cs typeface="+mn-lt"/>
              </a:rPr>
              <a:t>239.255.255.255: Last Class D</a:t>
            </a: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</p:txBody>
      </p:sp>
      <p:pic>
        <p:nvPicPr>
          <p:cNvPr id="6" name="Picture 5" descr="A close up of a scoreboard&#10;&#10;Description automatically generated">
            <a:extLst>
              <a:ext uri="{FF2B5EF4-FFF2-40B4-BE49-F238E27FC236}">
                <a16:creationId xmlns:a16="http://schemas.microsoft.com/office/drawing/2014/main" id="{D23CBD03-4879-4BAA-96A3-76CDDBC1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315" y="-763"/>
            <a:ext cx="5876192" cy="6858563"/>
          </a:xfrm>
          <a:prstGeom prst="rect">
            <a:avLst/>
          </a:prstGeom>
        </p:spPr>
      </p:pic>
      <p:pic>
        <p:nvPicPr>
          <p:cNvPr id="9" name="Picture 7" descr="Table&#10;&#10;Description automatically generated">
            <a:extLst>
              <a:ext uri="{FF2B5EF4-FFF2-40B4-BE49-F238E27FC236}">
                <a16:creationId xmlns:a16="http://schemas.microsoft.com/office/drawing/2014/main" id="{3A465355-9789-46AF-BE51-E2432FE6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9" y="6028253"/>
            <a:ext cx="3124199" cy="5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24F4-31D9-4670-B85A-07A8CA17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 Light"/>
              </a:rPr>
              <a:t>Distance Vector Routing (</a:t>
            </a:r>
            <a:r>
              <a:rPr lang="en-US" sz="3600" b="1" dirty="0" err="1">
                <a:cs typeface="Calibri Light"/>
              </a:rPr>
              <a:t>eg.</a:t>
            </a:r>
            <a:r>
              <a:rPr lang="en-US" sz="3600" b="1" dirty="0">
                <a:cs typeface="Calibri Light"/>
              </a:rPr>
              <a:t> RIP)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99D3F-4ECF-432A-8E9F-E6BEF7E7C5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Find the </a:t>
            </a:r>
            <a:r>
              <a:rPr lang="en-US" sz="1600" b="1" dirty="0">
                <a:cs typeface="Calibri"/>
              </a:rPr>
              <a:t>least cost path</a:t>
            </a:r>
            <a:r>
              <a:rPr lang="en-US" sz="1600" dirty="0">
                <a:cs typeface="Calibri"/>
              </a:rPr>
              <a:t> between 2 nodes.</a:t>
            </a:r>
          </a:p>
          <a:p>
            <a:r>
              <a:rPr lang="en-US" sz="1600" dirty="0">
                <a:cs typeface="Calibri"/>
              </a:rPr>
              <a:t>Also called </a:t>
            </a:r>
            <a:r>
              <a:rPr lang="en-US" sz="1600" b="1" dirty="0">
                <a:cs typeface="Calibri"/>
              </a:rPr>
              <a:t>Bellman-Ford</a:t>
            </a:r>
            <a:r>
              <a:rPr lang="en-US" sz="1600" dirty="0">
                <a:cs typeface="Calibri"/>
              </a:rPr>
              <a:t> algorithm (distributed).</a:t>
            </a:r>
          </a:p>
          <a:p>
            <a:r>
              <a:rPr lang="en-US" sz="1600" dirty="0">
                <a:cs typeface="Calibri"/>
              </a:rPr>
              <a:t>Each node maintains a routing table.</a:t>
            </a:r>
          </a:p>
          <a:p>
            <a:r>
              <a:rPr lang="en-US" sz="1600" dirty="0">
                <a:cs typeface="Calibri"/>
              </a:rPr>
              <a:t>Originally used in </a:t>
            </a:r>
            <a:r>
              <a:rPr lang="en-US" sz="1600" b="1" dirty="0">
                <a:cs typeface="Calibri"/>
              </a:rPr>
              <a:t>ARPAnet, RIP</a:t>
            </a:r>
            <a:r>
              <a:rPr lang="en-US" sz="1600" dirty="0">
                <a:cs typeface="Calibri"/>
              </a:rPr>
              <a:t> (now used rarely).</a:t>
            </a:r>
          </a:p>
          <a:p>
            <a:endParaRPr lang="en-US" sz="1600" b="1" dirty="0">
              <a:cs typeface="Calibri"/>
            </a:endParaRPr>
          </a:p>
          <a:p>
            <a:r>
              <a:rPr lang="en-US" sz="1200" b="1" dirty="0">
                <a:cs typeface="Calibri"/>
              </a:rPr>
              <a:t>Initial</a:t>
            </a:r>
            <a:r>
              <a:rPr lang="en-US" sz="1200" dirty="0">
                <a:cs typeface="Calibri"/>
              </a:rPr>
              <a:t>: Distance (cost) to its </a:t>
            </a:r>
            <a:r>
              <a:rPr lang="en-US" sz="1200" dirty="0" err="1">
                <a:cs typeface="Calibri"/>
              </a:rPr>
              <a:t>neighbours</a:t>
            </a:r>
            <a:r>
              <a:rPr lang="en-US" sz="1200" dirty="0">
                <a:cs typeface="Calibri"/>
              </a:rPr>
              <a:t> is known.</a:t>
            </a:r>
            <a:endParaRPr lang="en-US" sz="1200">
              <a:cs typeface="Calibri"/>
            </a:endParaRPr>
          </a:p>
          <a:p>
            <a:r>
              <a:rPr lang="en-US" sz="1200" b="1" dirty="0">
                <a:cs typeface="Calibri"/>
              </a:rPr>
              <a:t>Goal</a:t>
            </a:r>
            <a:r>
              <a:rPr lang="en-US" sz="1200" dirty="0">
                <a:cs typeface="Calibri"/>
              </a:rPr>
              <a:t>: Distance to all </a:t>
            </a:r>
            <a:r>
              <a:rPr lang="en-US" sz="1200" dirty="0" err="1">
                <a:cs typeface="Calibri"/>
              </a:rPr>
              <a:t>neighbours</a:t>
            </a:r>
            <a:r>
              <a:rPr lang="en-US" sz="1200" dirty="0">
                <a:cs typeface="Calibri"/>
              </a:rPr>
              <a:t> &amp; next-hop known.</a:t>
            </a:r>
          </a:p>
          <a:p>
            <a:r>
              <a:rPr lang="en-US" sz="1200" dirty="0">
                <a:cs typeface="Calibri"/>
              </a:rPr>
              <a:t>Routing table info is shared with </a:t>
            </a:r>
            <a:r>
              <a:rPr lang="en-US" sz="1200" dirty="0" err="1">
                <a:cs typeface="Calibri"/>
              </a:rPr>
              <a:t>neighbours</a:t>
            </a:r>
            <a:r>
              <a:rPr lang="en-US" sz="1200" dirty="0">
                <a:cs typeface="Calibri"/>
              </a:rPr>
              <a:t> (except next-hop).</a:t>
            </a:r>
          </a:p>
          <a:p>
            <a:r>
              <a:rPr lang="en-US" sz="1200" dirty="0">
                <a:cs typeface="Calibri"/>
              </a:rPr>
              <a:t>On receiving message, routing table updated with min-cost path.</a:t>
            </a:r>
          </a:p>
          <a:p>
            <a:r>
              <a:rPr lang="en-US" sz="1200" dirty="0">
                <a:cs typeface="Calibri"/>
              </a:rPr>
              <a:t>After N rounds, N+1 hop paths become known.</a:t>
            </a:r>
          </a:p>
          <a:p>
            <a:endParaRPr lang="en-US" sz="1200" dirty="0">
              <a:cs typeface="Calibri"/>
            </a:endParaRPr>
          </a:p>
          <a:p>
            <a:r>
              <a:rPr lang="en-US" sz="1200" b="1" dirty="0">
                <a:cs typeface="Calibri"/>
              </a:rPr>
              <a:t>Triggered update</a:t>
            </a:r>
            <a:r>
              <a:rPr lang="en-US" sz="1200" dirty="0">
                <a:cs typeface="Calibri"/>
              </a:rPr>
              <a:t>: link / node failure or cost change</a:t>
            </a:r>
          </a:p>
          <a:p>
            <a:r>
              <a:rPr lang="en-US" sz="1200" b="1" dirty="0">
                <a:cs typeface="Calibri"/>
              </a:rPr>
              <a:t>Periodic update</a:t>
            </a:r>
            <a:r>
              <a:rPr lang="en-US" sz="1200" dirty="0">
                <a:cs typeface="Calibri"/>
              </a:rPr>
              <a:t>: Still alive, update DV if some route becomes invalid</a:t>
            </a:r>
          </a:p>
        </p:txBody>
      </p:sp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896906CC-1FB7-4C98-BDC2-36987B599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67" y="1576644"/>
            <a:ext cx="3357715" cy="2057809"/>
          </a:xfrm>
          <a:prstGeom prst="rect">
            <a:avLst/>
          </a:prstGeom>
        </p:spPr>
      </p:pic>
      <p:pic>
        <p:nvPicPr>
          <p:cNvPr id="11" name="Picture 11" descr="Table&#10;&#10;Description automatically generated">
            <a:extLst>
              <a:ext uri="{FF2B5EF4-FFF2-40B4-BE49-F238E27FC236}">
                <a16:creationId xmlns:a16="http://schemas.microsoft.com/office/drawing/2014/main" id="{A864D8D5-BDD4-42EF-8238-EF2B9013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3798707"/>
            <a:ext cx="2743200" cy="2751038"/>
          </a:xfrm>
          <a:prstGeom prst="rect">
            <a:avLst/>
          </a:prstGeom>
        </p:spPr>
      </p:pic>
      <p:pic>
        <p:nvPicPr>
          <p:cNvPr id="14" name="Picture 14" descr="Table, Teams&#10;&#10;Description automatically generated">
            <a:extLst>
              <a:ext uri="{FF2B5EF4-FFF2-40B4-BE49-F238E27FC236}">
                <a16:creationId xmlns:a16="http://schemas.microsoft.com/office/drawing/2014/main" id="{1235BA1F-8B05-411B-B969-8CD7A492A8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4356" y="1573494"/>
            <a:ext cx="2653482" cy="2188600"/>
          </a:xfrm>
        </p:spPr>
      </p:pic>
      <p:pic>
        <p:nvPicPr>
          <p:cNvPr id="16" name="Picture 16" descr="A picture containing clock&#10;&#10;Description automatically generated">
            <a:extLst>
              <a:ext uri="{FF2B5EF4-FFF2-40B4-BE49-F238E27FC236}">
                <a16:creationId xmlns:a16="http://schemas.microsoft.com/office/drawing/2014/main" id="{5B5F08A3-8833-42C5-93A8-24EF05178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851" y="5864943"/>
            <a:ext cx="2743200" cy="265471"/>
          </a:xfrm>
          <a:prstGeom prst="rect">
            <a:avLst/>
          </a:prstGeom>
        </p:spPr>
      </p:pic>
      <p:pic>
        <p:nvPicPr>
          <p:cNvPr id="18" name="Picture 1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3D905E4-0E2A-44CA-A028-4D781EBB4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7075" y="3875139"/>
            <a:ext cx="2609850" cy="1295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5BB2728-8CFD-4524-A01B-9F4DD136C6EE}"/>
              </a:ext>
            </a:extLst>
          </p:cNvPr>
          <p:cNvSpPr txBox="1"/>
          <p:nvPr/>
        </p:nvSpPr>
        <p:spPr>
          <a:xfrm>
            <a:off x="2593565" y="5174532"/>
            <a:ext cx="38247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Periodic update helps when a route becomes invalid</a:t>
            </a:r>
            <a:endParaRPr lang="en-US" sz="1200" dirty="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23BB38-48D8-44D4-9AFF-D1F6D48B14AC}"/>
              </a:ext>
            </a:extLst>
          </p:cNvPr>
          <p:cNvSpPr txBox="1"/>
          <p:nvPr/>
        </p:nvSpPr>
        <p:spPr>
          <a:xfrm>
            <a:off x="2593564" y="6133176"/>
            <a:ext cx="38247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Bellman-Ford distance update equation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1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EF4CABC-B4ED-4033-A770-4BF61DF5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466" y="3090866"/>
            <a:ext cx="3124199" cy="5779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8D5393-F59B-43BA-881E-F0F67F6D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 Light"/>
              </a:rPr>
              <a:t>Multicast Flooding</a:t>
            </a:r>
            <a:endParaRPr lang="en-US" dirty="0"/>
          </a:p>
        </p:txBody>
      </p:sp>
      <p:pic>
        <p:nvPicPr>
          <p:cNvPr id="9" name="Picture 9" descr="Diagram&#10;&#10;Description automatically generated">
            <a:extLst>
              <a:ext uri="{FF2B5EF4-FFF2-40B4-BE49-F238E27FC236}">
                <a16:creationId xmlns:a16="http://schemas.microsoft.com/office/drawing/2014/main" id="{5A958930-E350-4DA5-A6CA-37B2BEFCB0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4606" y="1527253"/>
            <a:ext cx="4140302" cy="233024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40718-B1DD-4EA0-8203-F079747E13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Router / Host sends packet on </a:t>
            </a:r>
            <a:r>
              <a:rPr lang="en-US" sz="1600" b="1" dirty="0">
                <a:cs typeface="Calibri"/>
              </a:rPr>
              <a:t>all interfaces</a:t>
            </a:r>
            <a:r>
              <a:rPr lang="en-US" sz="1600" dirty="0">
                <a:cs typeface="Calibri"/>
              </a:rPr>
              <a:t>.</a:t>
            </a:r>
          </a:p>
          <a:p>
            <a:r>
              <a:rPr lang="en-US" sz="1600" dirty="0">
                <a:cs typeface="Calibri"/>
              </a:rPr>
              <a:t>If router has been seen packet before, its discarded.</a:t>
            </a:r>
          </a:p>
          <a:p>
            <a:r>
              <a:rPr lang="en-US" sz="1600" dirty="0">
                <a:cs typeface="Calibri"/>
              </a:rPr>
              <a:t>Used on </a:t>
            </a:r>
            <a:r>
              <a:rPr lang="en-US" sz="1600" b="1" dirty="0">
                <a:cs typeface="Calibri"/>
              </a:rPr>
              <a:t>local network</a:t>
            </a:r>
            <a:r>
              <a:rPr lang="en-US" sz="1600" dirty="0">
                <a:cs typeface="Calibri"/>
              </a:rPr>
              <a:t> for multicast communication.</a:t>
            </a:r>
          </a:p>
          <a:p>
            <a:r>
              <a:rPr lang="en-US" sz="1600" dirty="0">
                <a:cs typeface="Calibri"/>
              </a:rPr>
              <a:t>Filtering can be done with </a:t>
            </a:r>
            <a:r>
              <a:rPr lang="en-US" sz="1600" b="1" dirty="0">
                <a:cs typeface="Calibri"/>
              </a:rPr>
              <a:t>Multicast MAC address</a:t>
            </a:r>
            <a:r>
              <a:rPr lang="en-US" sz="1600" dirty="0">
                <a:cs typeface="Calibri"/>
              </a:rPr>
              <a:t>.</a:t>
            </a:r>
          </a:p>
        </p:txBody>
      </p:sp>
      <p:pic>
        <p:nvPicPr>
          <p:cNvPr id="6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E803D7AF-23A0-41FA-8FDC-9738473FC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374" y="3602933"/>
            <a:ext cx="5540477" cy="3242495"/>
          </a:xfrm>
          <a:prstGeom prst="rect">
            <a:avLst/>
          </a:prstGeo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00B50AC1-EA8D-48E7-9968-208E44C49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755" y="4229845"/>
            <a:ext cx="4132007" cy="2331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38CACC-697F-4D61-A3E7-43CB1FCAF5D3}"/>
              </a:ext>
            </a:extLst>
          </p:cNvPr>
          <p:cNvSpPr txBox="1"/>
          <p:nvPr/>
        </p:nvSpPr>
        <p:spPr>
          <a:xfrm>
            <a:off x="1627239" y="3864076"/>
            <a:ext cx="30627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Each Host Receives the Multicast Stream</a:t>
            </a:r>
            <a:endParaRPr lang="en-US" sz="12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36E2D-4E9A-4F94-A79A-EB93D21338E5}"/>
              </a:ext>
            </a:extLst>
          </p:cNvPr>
          <p:cNvSpPr txBox="1"/>
          <p:nvPr/>
        </p:nvSpPr>
        <p:spPr>
          <a:xfrm>
            <a:off x="398206" y="6567946"/>
            <a:ext cx="552081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Multicast Stream is filtered by Switch through Multicast MAC address </a:t>
            </a:r>
            <a:endParaRPr lang="en-US" sz="1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706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AF5AB869-A594-46BB-910A-7976A61D57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0555" y="1203593"/>
            <a:ext cx="4997245" cy="262114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9EA1B-3174-458E-B6B7-10EB9ECD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Internet Group Management Protocol (IGMP)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43C79-AC88-4770-8CB9-BA2DB7B34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Hosts tell router about group membership (</a:t>
            </a:r>
            <a:r>
              <a:rPr lang="en-US" sz="1600" dirty="0">
                <a:ea typeface="+mn-lt"/>
                <a:cs typeface="+mn-lt"/>
              </a:rPr>
              <a:t>RFC 1112</a:t>
            </a:r>
            <a:r>
              <a:rPr lang="en-US" sz="1600" dirty="0">
                <a:cs typeface="Calibri"/>
              </a:rPr>
              <a:t>).</a:t>
            </a:r>
            <a:endParaRPr lang="en-US" sz="1600">
              <a:cs typeface="Calibri"/>
            </a:endParaRPr>
          </a:p>
          <a:p>
            <a:r>
              <a:rPr lang="en-US" sz="1600" dirty="0">
                <a:cs typeface="Calibri"/>
              </a:rPr>
              <a:t>Router uses this to help route multicast packets.</a:t>
            </a:r>
          </a:p>
          <a:p>
            <a:r>
              <a:rPr lang="en-US" sz="1600">
                <a:cs typeface="Calibri"/>
              </a:rPr>
              <a:t>Filtering can be done with </a:t>
            </a:r>
            <a:r>
              <a:rPr lang="en-US" sz="1600" b="1">
                <a:cs typeface="Calibri"/>
              </a:rPr>
              <a:t>IGMP snooping</a:t>
            </a:r>
            <a:r>
              <a:rPr lang="en-US" sz="1600">
                <a:cs typeface="Calibri"/>
              </a:rPr>
              <a:t> by switch.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200" b="1" dirty="0">
                <a:cs typeface="Calibri"/>
              </a:rPr>
              <a:t>Report</a:t>
            </a:r>
            <a:r>
              <a:rPr lang="en-US" sz="1200" dirty="0">
                <a:cs typeface="Calibri"/>
              </a:rPr>
              <a:t>: Host says to router, "I want to receive multicast data for X.X.X.X".</a:t>
            </a:r>
            <a:endParaRPr lang="en-US" sz="1600" dirty="0">
              <a:cs typeface="Calibri"/>
            </a:endParaRPr>
          </a:p>
          <a:p>
            <a:r>
              <a:rPr lang="en-US" sz="1200" b="1" dirty="0">
                <a:cs typeface="Calibri"/>
              </a:rPr>
              <a:t>Query</a:t>
            </a:r>
            <a:r>
              <a:rPr lang="en-US" sz="1200" dirty="0">
                <a:cs typeface="Calibri"/>
              </a:rPr>
              <a:t>: Router asks hosts, "Is </a:t>
            </a:r>
            <a:r>
              <a:rPr lang="en-US" sz="1200" dirty="0" err="1">
                <a:cs typeface="Calibri"/>
              </a:rPr>
              <a:t>anone</a:t>
            </a:r>
            <a:r>
              <a:rPr lang="en-US" sz="1200" dirty="0">
                <a:cs typeface="Calibri"/>
              </a:rPr>
              <a:t> still interested in data for X.X.X.X"?</a:t>
            </a:r>
          </a:p>
          <a:p>
            <a:r>
              <a:rPr lang="en-US" sz="1200">
                <a:cs typeface="Calibri"/>
              </a:rPr>
              <a:t>Report is sent to address X.X.X.X, and received by other members &amp; router.</a:t>
            </a:r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  <a:p>
            <a:endParaRPr lang="en-US" sz="1200" dirty="0">
              <a:cs typeface="Calibri"/>
            </a:endParaRPr>
          </a:p>
        </p:txBody>
      </p:sp>
      <p:pic>
        <p:nvPicPr>
          <p:cNvPr id="3" name="Picture 4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97A1EA4E-B93B-49CA-9E69-AEE44D56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563" y="4037518"/>
            <a:ext cx="6000134" cy="2777323"/>
          </a:xfrm>
          <a:prstGeom prst="rect">
            <a:avLst/>
          </a:prstGeom>
        </p:spPr>
      </p:pic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5810E689-B53C-4B31-A020-8378C927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9" y="3825143"/>
            <a:ext cx="5090651" cy="2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5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EB2E-980F-40FD-BB80-C9970C2A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cs typeface="Calibri Light"/>
              </a:rPr>
              <a:t>Reverse Path Multicasting (RPM)</a:t>
            </a:r>
            <a:endParaRPr lang="en-US" dirty="0"/>
          </a:p>
        </p:txBody>
      </p:sp>
      <p:pic>
        <p:nvPicPr>
          <p:cNvPr id="14" name="Picture 14" descr="Diagram&#10;&#10;Description automatically generated">
            <a:extLst>
              <a:ext uri="{FF2B5EF4-FFF2-40B4-BE49-F238E27FC236}">
                <a16:creationId xmlns:a16="http://schemas.microsoft.com/office/drawing/2014/main" id="{457A434F-5927-4B3D-B772-ABDD147454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8296" y="1607139"/>
            <a:ext cx="4377506" cy="19000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B9FAD-F820-4A9A-BB75-3540E0063D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Forward packet that arrives on </a:t>
            </a:r>
            <a:r>
              <a:rPr lang="en-US" sz="1600" b="1" dirty="0">
                <a:cs typeface="Calibri"/>
              </a:rPr>
              <a:t>shortest path to source</a:t>
            </a:r>
            <a:r>
              <a:rPr lang="en-US" sz="1600" dirty="0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r>
              <a:rPr lang="en-US" sz="1600" dirty="0">
                <a:cs typeface="Calibri"/>
              </a:rPr>
              <a:t>Router discards packet if it arrives on any other interface.</a:t>
            </a:r>
          </a:p>
          <a:p>
            <a:r>
              <a:rPr lang="en-US" sz="1600" dirty="0">
                <a:cs typeface="Calibri"/>
              </a:rPr>
              <a:t>Delivery tree is </a:t>
            </a:r>
            <a:r>
              <a:rPr lang="en-US" sz="1600" b="1" dirty="0">
                <a:cs typeface="Calibri"/>
              </a:rPr>
              <a:t>truncated</a:t>
            </a:r>
            <a:r>
              <a:rPr lang="en-US" sz="1600" dirty="0">
                <a:cs typeface="Calibri"/>
              </a:rPr>
              <a:t> if leaf subnet has no members.</a:t>
            </a:r>
          </a:p>
          <a:p>
            <a:r>
              <a:rPr lang="en-US" sz="1600" b="1" dirty="0">
                <a:cs typeface="Calibri"/>
              </a:rPr>
              <a:t>Prune message</a:t>
            </a:r>
            <a:r>
              <a:rPr lang="en-US" sz="1600" dirty="0">
                <a:cs typeface="Calibri"/>
              </a:rPr>
              <a:t> is sent if all child links are truncated.</a:t>
            </a:r>
          </a:p>
          <a:p>
            <a:endParaRPr lang="en-US" sz="1200" b="1" dirty="0">
              <a:cs typeface="Calibri"/>
            </a:endParaRPr>
          </a:p>
          <a:p>
            <a:r>
              <a:rPr lang="en-US" sz="1200" b="1" dirty="0" err="1">
                <a:cs typeface="Calibri"/>
              </a:rPr>
              <a:t>Opt</a:t>
            </a:r>
            <a:r>
              <a:rPr lang="en-US" sz="1200" dirty="0">
                <a:cs typeface="Calibri"/>
              </a:rPr>
              <a:t>: Forward only if on downstream router's shortest path.</a:t>
            </a:r>
          </a:p>
          <a:p>
            <a:r>
              <a:rPr lang="en-US" sz="1200" b="1" dirty="0">
                <a:cs typeface="Calibri"/>
              </a:rPr>
              <a:t>Duplicates are possible</a:t>
            </a:r>
            <a:r>
              <a:rPr lang="en-US" sz="1200" dirty="0">
                <a:cs typeface="Calibri"/>
              </a:rPr>
              <a:t> since shortest path is source-based.</a:t>
            </a:r>
          </a:p>
          <a:p>
            <a:endParaRPr lang="en-US" sz="16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6533F-0356-42C7-90E6-F7680C1EE2F6}"/>
              </a:ext>
            </a:extLst>
          </p:cNvPr>
          <p:cNvSpPr txBox="1"/>
          <p:nvPr/>
        </p:nvSpPr>
        <p:spPr>
          <a:xfrm>
            <a:off x="11176819" y="2204883"/>
            <a:ext cx="6907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/>
              <a:t>RPB</a:t>
            </a:r>
            <a:endParaRPr lang="en-US" b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86CCE-D798-4805-9AD3-5E469B916BE4}"/>
              </a:ext>
            </a:extLst>
          </p:cNvPr>
          <p:cNvSpPr txBox="1"/>
          <p:nvPr/>
        </p:nvSpPr>
        <p:spPr>
          <a:xfrm>
            <a:off x="11139947" y="2549011"/>
            <a:ext cx="6907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/>
              <a:t>TRPB</a:t>
            </a:r>
            <a:endParaRPr lang="en-US" b="1" dirty="0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1AC3D-9161-4992-B488-5F12EE8F3E9D}"/>
              </a:ext>
            </a:extLst>
          </p:cNvPr>
          <p:cNvSpPr txBox="1"/>
          <p:nvPr/>
        </p:nvSpPr>
        <p:spPr>
          <a:xfrm>
            <a:off x="10746656" y="2905431"/>
            <a:ext cx="6907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/>
              <a:t>RPM</a:t>
            </a:r>
            <a:endParaRPr lang="en-US" dirty="0"/>
          </a:p>
        </p:txBody>
      </p:sp>
      <p:pic>
        <p:nvPicPr>
          <p:cNvPr id="10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94F6E0AA-086B-4784-B0DD-85D724A5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514" y="4378735"/>
            <a:ext cx="2767780" cy="1320595"/>
          </a:xfrm>
          <a:prstGeom prst="rect">
            <a:avLst/>
          </a:prstGeom>
        </p:spPr>
      </p:pic>
      <p:pic>
        <p:nvPicPr>
          <p:cNvPr id="11" name="Picture 11" descr="Diagram, schematic&#10;&#10;Description automatically generated">
            <a:extLst>
              <a:ext uri="{FF2B5EF4-FFF2-40B4-BE49-F238E27FC236}">
                <a16:creationId xmlns:a16="http://schemas.microsoft.com/office/drawing/2014/main" id="{3959EFF8-01B2-4180-BA78-C3255096F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849" y="4384112"/>
            <a:ext cx="3071044" cy="16662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8FC9C6-AC68-4BE6-8720-C703491C54C4}"/>
              </a:ext>
            </a:extLst>
          </p:cNvPr>
          <p:cNvSpPr txBox="1"/>
          <p:nvPr/>
        </p:nvSpPr>
        <p:spPr>
          <a:xfrm>
            <a:off x="6100915" y="5707624"/>
            <a:ext cx="27063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Reverse </a:t>
            </a:r>
            <a:r>
              <a:rPr lang="en-US" sz="1200" dirty="0">
                <a:cs typeface="Calibri"/>
              </a:rPr>
              <a:t>Path Broadcasting (</a:t>
            </a:r>
            <a:r>
              <a:rPr lang="en-US" sz="1200" b="1" dirty="0">
                <a:cs typeface="Calibri"/>
              </a:rPr>
              <a:t>RPB</a:t>
            </a:r>
            <a:r>
              <a:rPr lang="en-US" sz="1200" dirty="0">
                <a:cs typeface="Calibri"/>
              </a:rPr>
              <a:t>)</a:t>
            </a:r>
            <a:endParaRPr lang="en-US" sz="1200" b="1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9348EF-A0A3-4D77-9944-32E27A83E265}"/>
              </a:ext>
            </a:extLst>
          </p:cNvPr>
          <p:cNvSpPr txBox="1"/>
          <p:nvPr/>
        </p:nvSpPr>
        <p:spPr>
          <a:xfrm>
            <a:off x="8767914" y="5990301"/>
            <a:ext cx="33454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Truncated Reverse </a:t>
            </a:r>
            <a:r>
              <a:rPr lang="en-US" sz="1200" dirty="0">
                <a:cs typeface="Calibri"/>
              </a:rPr>
              <a:t>Path Broadcasting (</a:t>
            </a:r>
            <a:r>
              <a:rPr lang="en-US" sz="1200" b="1" dirty="0">
                <a:cs typeface="Calibri"/>
              </a:rPr>
              <a:t>TRPB</a:t>
            </a:r>
            <a:r>
              <a:rPr lang="en-US" sz="1200" dirty="0">
                <a:cs typeface="Calibri"/>
              </a:rPr>
              <a:t>)</a:t>
            </a:r>
            <a:endParaRPr lang="en-US" sz="1200" b="1" dirty="0">
              <a:cs typeface="Calibri"/>
            </a:endParaRPr>
          </a:p>
        </p:txBody>
      </p:sp>
      <p:pic>
        <p:nvPicPr>
          <p:cNvPr id="15" name="Picture 15" descr="Diagram&#10;&#10;Description automatically generated">
            <a:extLst>
              <a:ext uri="{FF2B5EF4-FFF2-40B4-BE49-F238E27FC236}">
                <a16:creationId xmlns:a16="http://schemas.microsoft.com/office/drawing/2014/main" id="{407B3425-B6E0-4C5F-AD7F-C640418BA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52" y="3998107"/>
            <a:ext cx="5176684" cy="23399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B4BE20-74B2-481D-9F34-0281CDF21C35}"/>
              </a:ext>
            </a:extLst>
          </p:cNvPr>
          <p:cNvSpPr txBox="1"/>
          <p:nvPr/>
        </p:nvSpPr>
        <p:spPr>
          <a:xfrm>
            <a:off x="1074173" y="3495365"/>
            <a:ext cx="27063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Opt. Reverse </a:t>
            </a:r>
            <a:r>
              <a:rPr lang="en-US" sz="1200" dirty="0">
                <a:cs typeface="Calibri"/>
              </a:rPr>
              <a:t>Path Broadcasting (</a:t>
            </a:r>
            <a:r>
              <a:rPr lang="en-US" sz="1200" b="1" dirty="0">
                <a:cs typeface="Calibri"/>
              </a:rPr>
              <a:t>RPB</a:t>
            </a:r>
            <a:r>
              <a:rPr lang="en-US" sz="1200" dirty="0">
                <a:cs typeface="Calibri"/>
              </a:rPr>
              <a:t>)</a:t>
            </a:r>
            <a:endParaRPr lang="en-US" sz="1200" b="1" dirty="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CE1711-189E-4213-9FB2-933AB8096B10}"/>
              </a:ext>
            </a:extLst>
          </p:cNvPr>
          <p:cNvSpPr txBox="1"/>
          <p:nvPr/>
        </p:nvSpPr>
        <p:spPr>
          <a:xfrm>
            <a:off x="10095270" y="3495366"/>
            <a:ext cx="6907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b="1" dirty="0"/>
              <a:t>RPB</a:t>
            </a:r>
            <a:endParaRPr lang="en-US" b="1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F9E2CE-EE0E-4872-B715-51EEC8BC1461}"/>
              </a:ext>
            </a:extLst>
          </p:cNvPr>
          <p:cNvSpPr txBox="1"/>
          <p:nvPr/>
        </p:nvSpPr>
        <p:spPr>
          <a:xfrm>
            <a:off x="680882" y="6272977"/>
            <a:ext cx="27063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Reverse </a:t>
            </a:r>
            <a:r>
              <a:rPr lang="en-US" sz="1200" dirty="0">
                <a:cs typeface="Calibri"/>
              </a:rPr>
              <a:t>Path Multicasting (</a:t>
            </a:r>
            <a:r>
              <a:rPr lang="en-US" sz="1200" b="1" dirty="0">
                <a:cs typeface="Calibri"/>
              </a:rPr>
              <a:t>RPM</a:t>
            </a:r>
            <a:r>
              <a:rPr lang="en-US" sz="1200" dirty="0">
                <a:cs typeface="Calibri"/>
              </a:rPr>
              <a:t>)</a:t>
            </a:r>
            <a:endParaRPr lang="en-US" sz="1200" b="1" dirty="0">
              <a:cs typeface="Calibri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D78478A1-59A5-4C8C-9A61-988A88FC6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433" y="38663"/>
            <a:ext cx="2706329" cy="17785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D732759-5213-42A9-9C27-0729EFEABACE}"/>
              </a:ext>
            </a:extLst>
          </p:cNvPr>
          <p:cNvSpPr txBox="1"/>
          <p:nvPr/>
        </p:nvSpPr>
        <p:spPr>
          <a:xfrm>
            <a:off x="9898624" y="1086462"/>
            <a:ext cx="16862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Net3 recieves 2 packets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8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31D3-82B1-42AE-8E25-C7635AE1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cs typeface="Calibri Light"/>
              </a:rPr>
              <a:t>DVMRP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538D-92BF-4256-9AFB-04A36CB72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It is a </a:t>
            </a:r>
            <a:r>
              <a:rPr lang="en-US" sz="1600" b="1">
                <a:cs typeface="Calibri"/>
              </a:rPr>
              <a:t>distance vector</a:t>
            </a:r>
            <a:r>
              <a:rPr lang="en-US" sz="1600">
                <a:cs typeface="Calibri"/>
              </a:rPr>
              <a:t> multicast protocol, like RIP.</a:t>
            </a:r>
          </a:p>
          <a:p>
            <a:r>
              <a:rPr lang="en-US" sz="1600">
                <a:cs typeface="Calibri"/>
              </a:rPr>
              <a:t>Suitable for use </a:t>
            </a:r>
            <a:r>
              <a:rPr lang="en-US" sz="1600" b="1">
                <a:cs typeface="Calibri"/>
              </a:rPr>
              <a:t>within</a:t>
            </a:r>
            <a:r>
              <a:rPr lang="en-US" sz="1600">
                <a:cs typeface="Calibri"/>
              </a:rPr>
              <a:t> autonomous system.</a:t>
            </a:r>
            <a:endParaRPr lang="en-US" sz="1600" dirty="0">
              <a:cs typeface="Calibri"/>
            </a:endParaRPr>
          </a:p>
          <a:p>
            <a:r>
              <a:rPr lang="en-US" sz="1600" b="1">
                <a:cs typeface="Calibri"/>
              </a:rPr>
              <a:t>Tunnels</a:t>
            </a:r>
            <a:r>
              <a:rPr lang="en-US" sz="1600">
                <a:cs typeface="Calibri"/>
              </a:rPr>
              <a:t> are used between non-multicast routers.</a:t>
            </a:r>
            <a:endParaRPr lang="en-US" sz="1600" dirty="0">
              <a:cs typeface="Calibri"/>
            </a:endParaRPr>
          </a:p>
          <a:p>
            <a:r>
              <a:rPr lang="en-US" sz="1600">
                <a:cs typeface="Calibri"/>
              </a:rPr>
              <a:t>Routers need to run a unicast protocol too.</a:t>
            </a:r>
            <a:endParaRPr lang="en-US" sz="1600" dirty="0">
              <a:cs typeface="Calibri"/>
            </a:endParaRPr>
          </a:p>
          <a:p>
            <a:r>
              <a:rPr lang="en-US" sz="1600">
                <a:cs typeface="Calibri"/>
              </a:rPr>
              <a:t>Reverse path multicasting (</a:t>
            </a:r>
            <a:r>
              <a:rPr lang="en-US" sz="1600" b="1">
                <a:cs typeface="Calibri"/>
              </a:rPr>
              <a:t>RPM</a:t>
            </a:r>
            <a:r>
              <a:rPr lang="en-US" sz="1600">
                <a:cs typeface="Calibri"/>
              </a:rPr>
              <a:t>) used between routers.</a:t>
            </a:r>
            <a:endParaRPr lang="en-US" sz="1600" dirty="0">
              <a:cs typeface="Calibri"/>
            </a:endParaRPr>
          </a:p>
          <a:p>
            <a:pPr>
              <a:buFont typeface="Arial"/>
            </a:pPr>
            <a:endParaRPr lang="en-US" sz="1200" dirty="0">
              <a:cs typeface="Calibri"/>
            </a:endParaRPr>
          </a:p>
          <a:p>
            <a:pPr>
              <a:buFont typeface="Arial"/>
            </a:pPr>
            <a:r>
              <a:rPr lang="en-US" sz="1200">
                <a:cs typeface="Calibri"/>
              </a:rPr>
              <a:t>Intially (S,G) packet is broadcasted using </a:t>
            </a:r>
            <a:r>
              <a:rPr lang="en-US" sz="1200" b="1">
                <a:cs typeface="Calibri"/>
              </a:rPr>
              <a:t>TRPB</a:t>
            </a:r>
            <a:r>
              <a:rPr lang="en-US" sz="1200">
                <a:cs typeface="Calibri"/>
              </a:rPr>
              <a:t>.</a:t>
            </a:r>
            <a:endParaRPr lang="en-US" sz="1200" dirty="0">
              <a:cs typeface="Calibri"/>
            </a:endParaRPr>
          </a:p>
          <a:p>
            <a:pPr>
              <a:buFont typeface="Arial"/>
            </a:pPr>
            <a:r>
              <a:rPr lang="en-US" sz="1200" b="1">
                <a:ea typeface="+mn-lt"/>
                <a:cs typeface="+mn-lt"/>
              </a:rPr>
              <a:t>IGMP</a:t>
            </a:r>
            <a:r>
              <a:rPr lang="en-US" sz="1200">
                <a:ea typeface="+mn-lt"/>
                <a:cs typeface="+mn-lt"/>
              </a:rPr>
              <a:t> is used to find group members in subnets.</a:t>
            </a:r>
          </a:p>
          <a:p>
            <a:pPr>
              <a:buFont typeface="Arial"/>
            </a:pPr>
            <a:r>
              <a:rPr lang="en-US" sz="1200">
                <a:cs typeface="Calibri"/>
              </a:rPr>
              <a:t>Routers send </a:t>
            </a:r>
            <a:r>
              <a:rPr lang="en-US" sz="1200" b="1">
                <a:cs typeface="Calibri"/>
              </a:rPr>
              <a:t>prune</a:t>
            </a:r>
            <a:r>
              <a:rPr lang="en-US" sz="1200">
                <a:cs typeface="Calibri"/>
              </a:rPr>
              <a:t> message</a:t>
            </a:r>
            <a:r>
              <a:rPr lang="en-US" sz="1200" dirty="0">
                <a:cs typeface="Calibri"/>
              </a:rPr>
              <a:t> </a:t>
            </a:r>
            <a:r>
              <a:rPr lang="en-US" sz="1200">
                <a:cs typeface="Calibri"/>
              </a:rPr>
              <a:t>to parent if subnet has no group member.</a:t>
            </a:r>
            <a:endParaRPr lang="en-US" sz="1200" dirty="0">
              <a:cs typeface="Calibri"/>
            </a:endParaRPr>
          </a:p>
          <a:p>
            <a:pPr>
              <a:buFont typeface="Arial"/>
            </a:pPr>
            <a:r>
              <a:rPr lang="en-US" sz="1200">
                <a:ea typeface="+mn-lt"/>
                <a:cs typeface="+mn-lt"/>
              </a:rPr>
              <a:t>Routers send </a:t>
            </a:r>
            <a:r>
              <a:rPr lang="en-US" sz="1200" b="1">
                <a:ea typeface="+mn-lt"/>
                <a:cs typeface="+mn-lt"/>
              </a:rPr>
              <a:t>graft</a:t>
            </a:r>
            <a:r>
              <a:rPr lang="en-US" sz="1200">
                <a:ea typeface="+mn-lt"/>
                <a:cs typeface="+mn-lt"/>
              </a:rPr>
              <a:t> message to parent if subnet has new group member.</a:t>
            </a:r>
          </a:p>
          <a:p>
            <a:r>
              <a:rPr lang="en-US" sz="1200" b="1">
                <a:ea typeface="+mn-lt"/>
                <a:cs typeface="+mn-lt"/>
              </a:rPr>
              <a:t>DVMRP</a:t>
            </a:r>
            <a:r>
              <a:rPr lang="en-US" sz="1200">
                <a:ea typeface="+mn-lt"/>
                <a:cs typeface="+mn-lt"/>
              </a:rPr>
              <a:t>, MOSPF, PIM: within Autonomous System </a:t>
            </a:r>
          </a:p>
          <a:p>
            <a:r>
              <a:rPr lang="en-US" sz="1200">
                <a:ea typeface="+mn-lt"/>
                <a:cs typeface="+mn-lt"/>
              </a:rPr>
              <a:t>MBGP: between Autonomous Systems </a:t>
            </a:r>
            <a:endParaRPr lang="en-US" sz="1200">
              <a:cs typeface="Calibri"/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38C8DE74-10D3-4BEC-B5F1-1C668A606D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2586" y="2172666"/>
            <a:ext cx="4972665" cy="3104193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D53B991-76D8-40FC-9BE8-AE8872B3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703" y="64180"/>
            <a:ext cx="3124200" cy="1935023"/>
          </a:xfrm>
          <a:prstGeom prst="rect">
            <a:avLst/>
          </a:prstGeom>
        </p:spPr>
      </p:pic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F06FFD45-29C2-4C15-AC46-55B46623B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1272" y="63375"/>
            <a:ext cx="3566651" cy="1938023"/>
          </a:xfrm>
          <a:prstGeom prst="rect">
            <a:avLst/>
          </a:prstGeom>
        </p:spPr>
      </p:pic>
      <p:pic>
        <p:nvPicPr>
          <p:cNvPr id="8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14E97B44-993C-41DA-9BB6-CF8D49276C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5207" y="5699878"/>
            <a:ext cx="5422489" cy="890568"/>
          </a:xfrm>
          <a:prstGeom prst="rect">
            <a:avLst/>
          </a:prstGeom>
        </p:spPr>
      </p:pic>
      <p:pic>
        <p:nvPicPr>
          <p:cNvPr id="9" name="Picture 9" descr="Table&#10;&#10;Description automatically generated">
            <a:extLst>
              <a:ext uri="{FF2B5EF4-FFF2-40B4-BE49-F238E27FC236}">
                <a16:creationId xmlns:a16="http://schemas.microsoft.com/office/drawing/2014/main" id="{9405084C-44B3-4A89-A402-11A98C260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529" y="5696924"/>
            <a:ext cx="3603522" cy="896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9A483F-6057-4F20-88F5-5DB3661EDFD4}"/>
              </a:ext>
            </a:extLst>
          </p:cNvPr>
          <p:cNvSpPr txBox="1"/>
          <p:nvPr/>
        </p:nvSpPr>
        <p:spPr>
          <a:xfrm>
            <a:off x="4073013" y="6580237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DVMRP Routing table</a:t>
            </a:r>
            <a:endParaRPr lang="en-US"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89CB3-AF6C-41F8-816F-823B02D88B8E}"/>
              </a:ext>
            </a:extLst>
          </p:cNvPr>
          <p:cNvSpPr txBox="1"/>
          <p:nvPr/>
        </p:nvSpPr>
        <p:spPr>
          <a:xfrm>
            <a:off x="8927690" y="6580236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DVMRP Forwarding table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9150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5A69-78B4-42CC-8BC5-0EFB940A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cs typeface="Calibri Light"/>
              </a:rPr>
              <a:t>DVMRP Datagrams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3FC5-2F0D-4E67-B1B1-15170CACE2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cs typeface="Calibri"/>
              </a:rPr>
              <a:t>DVMRP uses </a:t>
            </a:r>
            <a:r>
              <a:rPr lang="en-US" sz="1600" b="1">
                <a:cs typeface="Calibri"/>
              </a:rPr>
              <a:t>IGMP</a:t>
            </a:r>
            <a:r>
              <a:rPr lang="en-US" sz="1600">
                <a:cs typeface="Calibri"/>
              </a:rPr>
              <a:t> to exchange routing datagrams </a:t>
            </a:r>
            <a:r>
              <a:rPr lang="en-US" sz="1200">
                <a:cs typeface="Calibri"/>
              </a:rPr>
              <a:t>(type 3)</a:t>
            </a:r>
            <a:r>
              <a:rPr lang="en-US" sz="1600" dirty="0">
                <a:cs typeface="Calibri"/>
              </a:rPr>
              <a:t>.</a:t>
            </a:r>
          </a:p>
          <a:p>
            <a:r>
              <a:rPr lang="en-US" sz="1600">
                <a:cs typeface="Calibri"/>
              </a:rPr>
              <a:t>Message is a stream of </a:t>
            </a:r>
            <a:r>
              <a:rPr lang="en-US" sz="1600" b="1">
                <a:cs typeface="Calibri"/>
              </a:rPr>
              <a:t>tagged data</a:t>
            </a:r>
            <a:r>
              <a:rPr lang="en-US" sz="1600" dirty="0">
                <a:cs typeface="Calibri"/>
              </a:rPr>
              <a:t> </a:t>
            </a:r>
            <a:r>
              <a:rPr lang="en-US" sz="1200">
                <a:cs typeface="Calibri"/>
              </a:rPr>
              <a:t>(key=value, … max 512B)</a:t>
            </a:r>
            <a:r>
              <a:rPr lang="en-US" sz="1600" dirty="0">
                <a:cs typeface="Calibri"/>
              </a:rPr>
              <a:t>.</a:t>
            </a:r>
          </a:p>
          <a:p>
            <a:r>
              <a:rPr lang="en-US" sz="1600">
                <a:cs typeface="Calibri"/>
              </a:rPr>
              <a:t>Routers provide </a:t>
            </a:r>
            <a:r>
              <a:rPr lang="en-US" sz="1600" b="1">
                <a:cs typeface="Calibri"/>
              </a:rPr>
              <a:t>periodic</a:t>
            </a:r>
            <a:r>
              <a:rPr lang="en-US" sz="1600">
                <a:cs typeface="Calibri"/>
              </a:rPr>
              <a:t> and </a:t>
            </a:r>
            <a:r>
              <a:rPr lang="en-US" sz="1600" b="1">
                <a:cs typeface="Calibri"/>
              </a:rPr>
              <a:t>triggered</a:t>
            </a:r>
            <a:r>
              <a:rPr lang="en-US" sz="1600" dirty="0">
                <a:cs typeface="Calibri"/>
              </a:rPr>
              <a:t> </a:t>
            </a:r>
            <a:r>
              <a:rPr lang="en-US" sz="1600">
                <a:cs typeface="Calibri"/>
              </a:rPr>
              <a:t>updates.</a:t>
            </a:r>
            <a:endParaRPr lang="en-US" sz="1600" dirty="0">
              <a:cs typeface="Calibri"/>
            </a:endParaRPr>
          </a:p>
          <a:p>
            <a:r>
              <a:rPr lang="en-US" sz="1600">
                <a:cs typeface="Calibri"/>
              </a:rPr>
              <a:t>Messages sent to multicast address </a:t>
            </a:r>
            <a:r>
              <a:rPr lang="en-US" sz="1600" b="1">
                <a:cs typeface="Calibri"/>
              </a:rPr>
              <a:t>224.0.0.4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200">
                <a:ea typeface="+mn-lt"/>
                <a:cs typeface="+mn-lt"/>
              </a:rPr>
              <a:t>(TTL=1)</a:t>
            </a:r>
            <a:r>
              <a:rPr lang="en-US" sz="1600">
                <a:cs typeface="Calibri"/>
              </a:rPr>
              <a:t>.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200" b="1">
                <a:cs typeface="Calibri"/>
              </a:rPr>
              <a:t>Request</a:t>
            </a:r>
            <a:r>
              <a:rPr lang="en-US" sz="1200">
                <a:cs typeface="Calibri"/>
              </a:rPr>
              <a:t>: request route to sources</a:t>
            </a:r>
          </a:p>
          <a:p>
            <a:r>
              <a:rPr lang="en-US" sz="1200" b="1">
                <a:cs typeface="Calibri"/>
              </a:rPr>
              <a:t>Response</a:t>
            </a:r>
            <a:r>
              <a:rPr lang="en-US" sz="1200">
                <a:cs typeface="Calibri"/>
              </a:rPr>
              <a:t>: provide route to sources</a:t>
            </a:r>
          </a:p>
          <a:p>
            <a:r>
              <a:rPr lang="en-US" sz="1200" b="1">
                <a:cs typeface="Calibri"/>
              </a:rPr>
              <a:t>Non-membership report</a:t>
            </a:r>
            <a:r>
              <a:rPr lang="en-US" sz="1200">
                <a:cs typeface="Calibri"/>
              </a:rPr>
              <a:t>: prune path for T seconds (no member)</a:t>
            </a:r>
          </a:p>
          <a:p>
            <a:r>
              <a:rPr lang="en-US" sz="1200" b="1">
                <a:cs typeface="Calibri"/>
              </a:rPr>
              <a:t>Non-membership cancellation</a:t>
            </a:r>
            <a:r>
              <a:rPr lang="en-US" sz="1200">
                <a:cs typeface="Calibri"/>
              </a:rPr>
              <a:t>: graft path (new member)</a:t>
            </a:r>
          </a:p>
          <a:p>
            <a:endParaRPr lang="en-US" sz="1200" b="1" dirty="0"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1200">
                <a:cs typeface="Calibri"/>
              </a:rPr>
              <a:t>NULL</a:t>
            </a:r>
            <a:r>
              <a:rPr lang="en-US" sz="1200">
                <a:ea typeface="+mn-lt"/>
                <a:cs typeface="+mn-lt"/>
              </a:rPr>
              <a:t>, Flags0, Infinity, Metric</a:t>
            </a:r>
          </a:p>
          <a:p>
            <a:pPr>
              <a:spcBef>
                <a:spcPts val="0"/>
              </a:spcBef>
            </a:pPr>
            <a:r>
              <a:rPr lang="en-US" sz="1200">
                <a:cs typeface="Calibri"/>
              </a:rPr>
              <a:t>Address Family Indicator (AFI), Subnet mask</a:t>
            </a:r>
            <a:endParaRPr lang="en-US"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1200">
                <a:cs typeface="Calibri"/>
              </a:rPr>
              <a:t>Destination Address (DA)</a:t>
            </a:r>
            <a:endParaRPr lang="en-US"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1200">
                <a:cs typeface="Calibri"/>
              </a:rPr>
              <a:t>Requested Destination Address (RDA)</a:t>
            </a:r>
            <a:endParaRPr lang="en-US"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1200">
                <a:cs typeface="Calibri"/>
              </a:rPr>
              <a:t>Non Membership Report (NMR)</a:t>
            </a:r>
            <a:endParaRPr lang="en-US">
              <a:cs typeface="Calibri"/>
            </a:endParaRPr>
          </a:p>
          <a:p>
            <a:pPr>
              <a:spcBef>
                <a:spcPts val="0"/>
              </a:spcBef>
            </a:pPr>
            <a:r>
              <a:rPr lang="en-US" sz="1200">
                <a:cs typeface="Calibri"/>
              </a:rPr>
              <a:t>Non Membership Report Cancel (NMR Cancel)</a:t>
            </a:r>
            <a:endParaRPr lang="en-US">
              <a:cs typeface="Calibri"/>
            </a:endParaRPr>
          </a:p>
        </p:txBody>
      </p:sp>
      <p:pic>
        <p:nvPicPr>
          <p:cNvPr id="8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0E3FF2B-602A-4785-94CA-58A3AC84E5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24716" y="79964"/>
            <a:ext cx="6029632" cy="88633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7CA471-7E30-4CFD-B348-68599AB225DD}"/>
              </a:ext>
            </a:extLst>
          </p:cNvPr>
          <p:cNvSpPr txBox="1"/>
          <p:nvPr/>
        </p:nvSpPr>
        <p:spPr>
          <a:xfrm rot="-5400000">
            <a:off x="275303" y="5252884"/>
            <a:ext cx="10348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/>
              <a:t>Commands</a:t>
            </a:r>
            <a:endParaRPr lang="en-US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2936-B9AE-4A2F-9B5A-948A860092B1}"/>
              </a:ext>
            </a:extLst>
          </p:cNvPr>
          <p:cNvSpPr txBox="1"/>
          <p:nvPr/>
        </p:nvSpPr>
        <p:spPr>
          <a:xfrm rot="-5400000">
            <a:off x="275302" y="3962400"/>
            <a:ext cx="103484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/>
              <a:t>Subtypes</a:t>
            </a:r>
            <a:endParaRPr lang="en-US" sz="1200" b="1">
              <a:cs typeface="Calibri"/>
            </a:endParaRPr>
          </a:p>
        </p:txBody>
      </p:sp>
      <p:pic>
        <p:nvPicPr>
          <p:cNvPr id="9" name="Picture 9" descr="Text, letter&#10;&#10;Description automatically generated">
            <a:extLst>
              <a:ext uri="{FF2B5EF4-FFF2-40B4-BE49-F238E27FC236}">
                <a16:creationId xmlns:a16="http://schemas.microsoft.com/office/drawing/2014/main" id="{DBBC8B0D-01A5-4703-881C-724FA03BB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74" y="1207133"/>
            <a:ext cx="6098457" cy="1235958"/>
          </a:xfrm>
          <a:prstGeom prst="rect">
            <a:avLst/>
          </a:prstGeom>
        </p:spPr>
      </p:pic>
      <p:pic>
        <p:nvPicPr>
          <p:cNvPr id="10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86C73FD2-BABF-4A9B-976B-5E8D42A5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174" y="2909650"/>
            <a:ext cx="6098456" cy="119847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2FB193B7-042B-487A-8FCF-E8961C923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174" y="4542459"/>
            <a:ext cx="2878394" cy="341760"/>
          </a:xfrm>
          <a:prstGeom prst="rect">
            <a:avLst/>
          </a:prstGeom>
        </p:spPr>
      </p:pic>
      <p:pic>
        <p:nvPicPr>
          <p:cNvPr id="12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3527D099-353F-4473-B461-7E594681D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174" y="5499884"/>
            <a:ext cx="6098457" cy="10693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CDB832-A42D-46C0-943B-EABB46CD28E8}"/>
              </a:ext>
            </a:extLst>
          </p:cNvPr>
          <p:cNvSpPr txBox="1"/>
          <p:nvPr/>
        </p:nvSpPr>
        <p:spPr>
          <a:xfrm>
            <a:off x="6022565" y="6575628"/>
            <a:ext cx="39845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NMR</a:t>
            </a:r>
            <a:r>
              <a:rPr lang="en-US" sz="1200" dirty="0"/>
              <a:t> for groups </a:t>
            </a:r>
            <a:r>
              <a:rPr lang="en-US" sz="1200" b="1" dirty="0"/>
              <a:t>224.2.3.1</a:t>
            </a:r>
            <a:r>
              <a:rPr lang="en-US" sz="1200" dirty="0"/>
              <a:t> &amp; </a:t>
            </a:r>
            <a:r>
              <a:rPr lang="en-US" sz="1200" b="1" dirty="0"/>
              <a:t>224.5.4.6</a:t>
            </a:r>
            <a:r>
              <a:rPr lang="en-US" sz="1200" dirty="0"/>
              <a:t> </a:t>
            </a:r>
            <a:r>
              <a:rPr lang="en-US" sz="1200"/>
              <a:t>(20s), </a:t>
            </a:r>
            <a:r>
              <a:rPr lang="en-US" sz="1200" b="1"/>
              <a:t>224.7.8.5</a:t>
            </a:r>
            <a:r>
              <a:rPr lang="en-US" sz="1200"/>
              <a:t> (40s)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FEF23-B9D0-46EC-9647-BF215FFBF599}"/>
              </a:ext>
            </a:extLst>
          </p:cNvPr>
          <p:cNvSpPr txBox="1"/>
          <p:nvPr/>
        </p:nvSpPr>
        <p:spPr>
          <a:xfrm>
            <a:off x="6022564" y="4879563"/>
            <a:ext cx="398452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Request</a:t>
            </a:r>
            <a:r>
              <a:rPr lang="en-US" sz="1200"/>
              <a:t> all routes (to source).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4AA4E-2740-4DDA-846D-E24399412184}"/>
              </a:ext>
            </a:extLst>
          </p:cNvPr>
          <p:cNvSpPr txBox="1"/>
          <p:nvPr/>
        </p:nvSpPr>
        <p:spPr>
          <a:xfrm>
            <a:off x="6022563" y="4105272"/>
            <a:ext cx="61107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Response</a:t>
            </a:r>
            <a:r>
              <a:rPr lang="en-US" sz="1200"/>
              <a:t> of route for </a:t>
            </a:r>
            <a:r>
              <a:rPr lang="en-US" sz="1200" b="1"/>
              <a:t>128.2.251.231</a:t>
            </a:r>
            <a:r>
              <a:rPr lang="en-US" sz="1200"/>
              <a:t> &amp; </a:t>
            </a:r>
            <a:r>
              <a:rPr lang="en-US" sz="1200" b="1"/>
              <a:t>128.2.236.2</a:t>
            </a:r>
            <a:r>
              <a:rPr lang="en-US" sz="1200"/>
              <a:t> with metric </a:t>
            </a:r>
            <a:r>
              <a:rPr lang="en-US" sz="1200" b="1"/>
              <a:t>2</a:t>
            </a:r>
            <a:r>
              <a:rPr lang="en-US" sz="1200"/>
              <a:t>, INF=16, SM=255.255.255.0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C853D3-86C0-49E7-87E8-E869C6AC3FB2}"/>
              </a:ext>
            </a:extLst>
          </p:cNvPr>
          <p:cNvSpPr txBox="1"/>
          <p:nvPr/>
        </p:nvSpPr>
        <p:spPr>
          <a:xfrm>
            <a:off x="6022562" y="2446078"/>
            <a:ext cx="61107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Response</a:t>
            </a:r>
            <a:r>
              <a:rPr lang="en-US" sz="1200"/>
              <a:t> of route for </a:t>
            </a:r>
            <a:r>
              <a:rPr lang="en-US" sz="1200" b="1"/>
              <a:t>128.2.251.231</a:t>
            </a:r>
            <a:r>
              <a:rPr lang="en-US" sz="1200"/>
              <a:t> with metric </a:t>
            </a:r>
            <a:r>
              <a:rPr lang="en-US" sz="1200" b="1"/>
              <a:t>2</a:t>
            </a:r>
            <a:r>
              <a:rPr lang="en-US" sz="1200"/>
              <a:t>, INF=16, SM=255.255.255.0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D43022-82EA-4230-9396-CFC891CB58B1}"/>
              </a:ext>
            </a:extLst>
          </p:cNvPr>
          <p:cNvSpPr txBox="1"/>
          <p:nvPr/>
        </p:nvSpPr>
        <p:spPr>
          <a:xfrm>
            <a:off x="5985690" y="885206"/>
            <a:ext cx="61107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/>
              <a:t>DVMRP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Distance Vector Multicast Routing Protocol (DVMRP)</vt:lpstr>
      <vt:lpstr>Multicast Backbone (MBONE)</vt:lpstr>
      <vt:lpstr>Multicast Addressing</vt:lpstr>
      <vt:lpstr>Distance Vector Routing (eg. RIP)</vt:lpstr>
      <vt:lpstr>Multicast Flooding</vt:lpstr>
      <vt:lpstr>Internet Group Management Protocol (IGMP)</vt:lpstr>
      <vt:lpstr>Reverse Path Multicasting (RPM)</vt:lpstr>
      <vt:lpstr>DVMRP</vt:lpstr>
      <vt:lpstr>DVMRP Datagrams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2020-11-01T16:32:47Z</dcterms:created>
  <dcterms:modified xsi:type="dcterms:W3CDTF">2020-11-01T16:33:09Z</dcterms:modified>
</cp:coreProperties>
</file>