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451" r:id="rId3"/>
    <p:sldId id="447" r:id="rId4"/>
    <p:sldId id="452" r:id="rId5"/>
    <p:sldId id="453" r:id="rId6"/>
    <p:sldId id="454" r:id="rId7"/>
    <p:sldId id="45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E32"/>
    <a:srgbClr val="89C3C3"/>
    <a:srgbClr val="292D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9" autoAdjust="0"/>
    <p:restoredTop sz="96433" autoAdjust="0"/>
  </p:normalViewPr>
  <p:slideViewPr>
    <p:cSldViewPr snapToGrid="0">
      <p:cViewPr varScale="1">
        <p:scale>
          <a:sx n="105" d="100"/>
          <a:sy n="105" d="100"/>
        </p:scale>
        <p:origin x="16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ez.zimerman\Dropbox\Massivit\Sales\2016%20Sales%20Revi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ez.zimerman\Dropbox\Massivit\Sales\2016%20Sales%20Revi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ez.zimerman\Dropbox\Massivit\Sales\2016%20Sales%20Revi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36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2.4108923737779196E-2"/>
                  <c:y val="-2.176917701654857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9287138990223357E-2"/>
                  <c:y val="-0.2273669599506184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1351816886535223E-2"/>
                  <c:y val="-5.80511387107961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3.0342055575602687E-2"/>
                  <c:y val="-1.209398723141587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Orederd!$I$9:$I$12</c:f>
              <c:strCache>
                <c:ptCount val="4"/>
                <c:pt idx="0">
                  <c:v>EMEA</c:v>
                </c:pt>
                <c:pt idx="1">
                  <c:v>Asia Pacific</c:v>
                </c:pt>
                <c:pt idx="2">
                  <c:v>USA</c:v>
                </c:pt>
                <c:pt idx="3">
                  <c:v>LATAM</c:v>
                </c:pt>
              </c:strCache>
            </c:strRef>
          </c:cat>
          <c:val>
            <c:numRef>
              <c:f>Orederd!$J$9:$J$12</c:f>
              <c:numCache>
                <c:formatCode>General</c:formatCode>
                <c:ptCount val="4"/>
                <c:pt idx="0">
                  <c:v>14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Orederd!$M$15</c:f>
              <c:strCache>
                <c:ptCount val="1"/>
                <c:pt idx="0">
                  <c:v>Quantities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dLbl>
              <c:idx val="0"/>
              <c:layout>
                <c:manualLayout>
                  <c:x val="1.5724899353551912E-16"/>
                  <c:y val="0.1009501158441264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443292284906048E-3"/>
                  <c:y val="0.132182533946468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1443292284906048E-3"/>
                  <c:y val="9.053930981001234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"/>
                  <c:y val="0.1217717279123545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Orederd!$L$16:$L$19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Orederd!$M$16:$M$19</c:f>
              <c:numCache>
                <c:formatCode>General</c:formatCode>
                <c:ptCount val="4"/>
                <c:pt idx="0">
                  <c:v>3</c:v>
                </c:pt>
                <c:pt idx="1">
                  <c:v>12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1472315984"/>
        <c:axId val="-1472338288"/>
      </c:barChart>
      <c:catAx>
        <c:axId val="-147231598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2338288"/>
        <c:crosses val="autoZero"/>
        <c:auto val="1"/>
        <c:lblAlgn val="ctr"/>
        <c:lblOffset val="100"/>
        <c:noMultiLvlLbl val="0"/>
      </c:catAx>
      <c:valAx>
        <c:axId val="-1472338288"/>
        <c:scaling>
          <c:orientation val="minMax"/>
          <c:max val="12"/>
        </c:scaling>
        <c:delete val="1"/>
        <c:axPos val="r"/>
        <c:numFmt formatCode="General" sourceLinked="1"/>
        <c:majorTickMark val="none"/>
        <c:minorTickMark val="none"/>
        <c:tickLblPos val="nextTo"/>
        <c:crossAx val="-147231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Orederd!$C$29:$C$40</c:f>
              <c:strCache>
                <c:ptCount val="12"/>
                <c:pt idx="0">
                  <c:v>UK</c:v>
                </c:pt>
                <c:pt idx="1">
                  <c:v>Australia</c:v>
                </c:pt>
                <c:pt idx="2">
                  <c:v>USA</c:v>
                </c:pt>
                <c:pt idx="3">
                  <c:v>Russia</c:v>
                </c:pt>
                <c:pt idx="4">
                  <c:v>France</c:v>
                </c:pt>
                <c:pt idx="5">
                  <c:v>Israel</c:v>
                </c:pt>
                <c:pt idx="6">
                  <c:v>Turkey</c:v>
                </c:pt>
                <c:pt idx="7">
                  <c:v>Sweden</c:v>
                </c:pt>
                <c:pt idx="8">
                  <c:v>Mexico</c:v>
                </c:pt>
                <c:pt idx="9">
                  <c:v>Italy</c:v>
                </c:pt>
                <c:pt idx="10">
                  <c:v>Hong Kong</c:v>
                </c:pt>
                <c:pt idx="11">
                  <c:v>Japan</c:v>
                </c:pt>
              </c:strCache>
            </c:strRef>
          </c:cat>
          <c:val>
            <c:numRef>
              <c:f>Orederd!$D$29:$D$40</c:f>
              <c:numCache>
                <c:formatCode>General</c:formatCode>
                <c:ptCount val="12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1269132128"/>
        <c:axId val="-1269130496"/>
      </c:barChart>
      <c:catAx>
        <c:axId val="-126913212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9130496"/>
        <c:crosses val="autoZero"/>
        <c:auto val="1"/>
        <c:lblAlgn val="ctr"/>
        <c:lblOffset val="100"/>
        <c:noMultiLvlLbl val="0"/>
      </c:catAx>
      <c:valAx>
        <c:axId val="-1269130496"/>
        <c:scaling>
          <c:orientation val="minMax"/>
          <c:max val="4"/>
        </c:scaling>
        <c:delete val="1"/>
        <c:axPos val="r"/>
        <c:numFmt formatCode="General" sourceLinked="1"/>
        <c:majorTickMark val="none"/>
        <c:minorTickMark val="none"/>
        <c:tickLblPos val="nextTo"/>
        <c:crossAx val="-126913212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9B645-2584-4840-8E5C-1626AA1FB111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00C87-8E0B-45FA-B227-232C6B0A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0" y="0"/>
            <a:ext cx="12192000" cy="1540730"/>
          </a:xfrm>
          <a:solidFill>
            <a:srgbClr val="89C3C3"/>
          </a:solidFill>
        </p:spPr>
        <p:txBody>
          <a:bodyPr anchor="ctr">
            <a:noAutofit/>
          </a:bodyPr>
          <a:lstStyle>
            <a:lvl1pPr marL="360000" algn="l">
              <a:defRPr lang="en-US" sz="6600" b="1" i="0" u="none" strike="noStrike" baseline="0" smtClean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Massivit 3D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" y="5049660"/>
            <a:ext cx="2712618" cy="125034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2090" y="1540730"/>
            <a:ext cx="12192000" cy="736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1560649"/>
            <a:ext cx="12192000" cy="717045"/>
          </a:xfrm>
        </p:spPr>
        <p:txBody>
          <a:bodyPr anchor="ctr">
            <a:normAutofit/>
          </a:bodyPr>
          <a:lstStyle>
            <a:lvl1pPr marL="360000" indent="0" algn="l">
              <a:buNone/>
              <a:defRPr lang="en-US" sz="3600" b="0" i="0" u="none" strike="noStrike" baseline="0" smtClean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Example of presentation header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8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1/3/2017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3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62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2563586"/>
            <a:ext cx="7707086" cy="113483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72000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presentation segment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1/3/2017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1/3/2017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"/>
          <a:stretch/>
        </p:blipFill>
        <p:spPr>
          <a:xfrm>
            <a:off x="3529584" y="1499587"/>
            <a:ext cx="8662416" cy="471833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600"/>
            <a:ext cx="9595757" cy="1339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886" y="2948364"/>
            <a:ext cx="5195098" cy="663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622" y="5305223"/>
            <a:ext cx="2526984" cy="1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1617"/>
            <a:ext cx="10515600" cy="4239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838200" y="1026318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0" i="0" u="none" strike="noStrike" kern="1200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67393" y="6532498"/>
            <a:ext cx="1151164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601967"/>
            <a:ext cx="3023616" cy="1800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22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091057" y="35800"/>
            <a:ext cx="2100943" cy="11459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1103"/>
            <a:ext cx="8943975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dirty="0" smtClean="0"/>
              <a:t>Example of Header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601967"/>
            <a:ext cx="1621536" cy="1800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1/3/2017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9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85" r:id="rId3"/>
    <p:sldLayoutId id="2147483676" r:id="rId4"/>
    <p:sldLayoutId id="2147483680" r:id="rId5"/>
    <p:sldLayoutId id="2147483684" r:id="rId6"/>
    <p:sldLayoutId id="2147483674" r:id="rId7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4800" b="0" i="0" u="none" strike="noStrike" kern="1200" baseline="0" smtClean="0">
          <a:solidFill>
            <a:schemeClr val="bg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Massivit 3D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450889" y="1540730"/>
            <a:ext cx="12192000" cy="717045"/>
          </a:xfrm>
        </p:spPr>
        <p:txBody>
          <a:bodyPr/>
          <a:lstStyle/>
          <a:p>
            <a:pPr algn="r"/>
            <a:r>
              <a:rPr lang="he-IL" dirty="0" smtClean="0"/>
              <a:t>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47"/>
          <a:stretch/>
        </p:blipFill>
        <p:spPr>
          <a:xfrm>
            <a:off x="6907160" y="1540730"/>
            <a:ext cx="5296930" cy="51422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2768" y="3234692"/>
            <a:ext cx="429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Company Confidential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44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600" dirty="0" smtClean="0"/>
              <a:t>22</a:t>
            </a:r>
            <a:endParaRPr lang="en-US" sz="28600" dirty="0"/>
          </a:p>
        </p:txBody>
      </p:sp>
      <p:sp>
        <p:nvSpPr>
          <p:cNvPr id="4" name="Rectangle 3"/>
          <p:cNvSpPr/>
          <p:nvPr/>
        </p:nvSpPr>
        <p:spPr>
          <a:xfrm>
            <a:off x="674194" y="5240560"/>
            <a:ext cx="52298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T</a:t>
            </a:r>
            <a:r>
              <a:rPr lang="en-US" sz="6000" dirty="0" smtClean="0"/>
              <a:t>hank you all !!!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372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608" y="274649"/>
            <a:ext cx="9687897" cy="663575"/>
          </a:xfrm>
        </p:spPr>
        <p:txBody>
          <a:bodyPr>
            <a:normAutofit fontScale="90000"/>
          </a:bodyPr>
          <a:lstStyle/>
          <a:p>
            <a:pPr rtl="1"/>
            <a:r>
              <a:rPr lang="en-US" dirty="0" smtClean="0"/>
              <a:t>2016 Main Achievements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Sale 22 printers </a:t>
            </a:r>
          </a:p>
          <a:p>
            <a:pPr lvl="1"/>
            <a:r>
              <a:rPr lang="en-US" sz="2800" dirty="0" smtClean="0"/>
              <a:t>Effectively start selling </a:t>
            </a:r>
            <a:r>
              <a:rPr lang="en-US" sz="2800" dirty="0" smtClean="0"/>
              <a:t>at Drupa June 2016</a:t>
            </a:r>
            <a:endParaRPr lang="he-IL" sz="2800" dirty="0" smtClean="0"/>
          </a:p>
          <a:p>
            <a:pPr algn="l"/>
            <a:r>
              <a:rPr lang="en-US" sz="3600" dirty="0" smtClean="0"/>
              <a:t>Building sales distribution network of 23 dealers</a:t>
            </a:r>
            <a:endParaRPr lang="he-IL" sz="3600" dirty="0" smtClean="0"/>
          </a:p>
          <a:p>
            <a:pPr algn="l"/>
            <a:r>
              <a:rPr lang="en-US" sz="3600" dirty="0" smtClean="0"/>
              <a:t>Today Massivit has more than 100 sales people WW promoting our product</a:t>
            </a:r>
            <a:endParaRPr lang="he-IL" sz="3600" dirty="0" smtClean="0"/>
          </a:p>
        </p:txBody>
      </p:sp>
    </p:spTree>
    <p:extLst>
      <p:ext uri="{BB962C8B-B14F-4D97-AF65-F5344CB8AC3E}">
        <p14:creationId xmlns:p14="http://schemas.microsoft.com/office/powerpoint/2010/main" val="6107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Sales by Region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036959"/>
              </p:ext>
            </p:extLst>
          </p:nvPr>
        </p:nvGraphicFramePr>
        <p:xfrm>
          <a:off x="-164757" y="1886464"/>
          <a:ext cx="9471562" cy="4139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67328"/>
              </p:ext>
            </p:extLst>
          </p:nvPr>
        </p:nvGraphicFramePr>
        <p:xfrm>
          <a:off x="8885646" y="2853896"/>
          <a:ext cx="2400192" cy="2011680"/>
        </p:xfrm>
        <a:graphic>
          <a:graphicData uri="http://schemas.openxmlformats.org/drawingml/2006/table">
            <a:tbl>
              <a:tblPr firstRow="1" lastRow="1" bandRow="1">
                <a:tableStyleId>{073A0DAA-6AF3-43AB-8588-CEC1D06C72B9}</a:tableStyleId>
              </a:tblPr>
              <a:tblGrid>
                <a:gridCol w="1139082"/>
                <a:gridCol w="126111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Quantities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EMEA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Asia Pacific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LATAM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0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Sales by Quarter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40877"/>
              </p:ext>
            </p:extLst>
          </p:nvPr>
        </p:nvGraphicFramePr>
        <p:xfrm>
          <a:off x="1664451" y="2065636"/>
          <a:ext cx="5922598" cy="3659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35893"/>
              </p:ext>
            </p:extLst>
          </p:nvPr>
        </p:nvGraphicFramePr>
        <p:xfrm>
          <a:off x="9077324" y="3214116"/>
          <a:ext cx="1999679" cy="20116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893191"/>
                <a:gridCol w="110648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Quarter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Quantities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73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Sales by Country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8776" y="5905238"/>
            <a:ext cx="421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UK Leading wit 4 printers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37708"/>
              </p:ext>
            </p:extLst>
          </p:nvPr>
        </p:nvGraphicFramePr>
        <p:xfrm>
          <a:off x="9126792" y="1594416"/>
          <a:ext cx="226040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42"/>
                <a:gridCol w="125526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Quantities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Australia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Russia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Israel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Turkey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Sweden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Mexico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Italy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Hong Kong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Japan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619106"/>
              </p:ext>
            </p:extLst>
          </p:nvPr>
        </p:nvGraphicFramePr>
        <p:xfrm>
          <a:off x="1046702" y="1594416"/>
          <a:ext cx="7018306" cy="4495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803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 – conference call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have a conference call with the sales team on the 2</a:t>
            </a:r>
            <a:r>
              <a:rPr lang="en-US" baseline="30000" dirty="0" smtClean="0"/>
              <a:t>nd</a:t>
            </a:r>
            <a:r>
              <a:rPr lang="en-US" dirty="0" smtClean="0"/>
              <a:t> week of Jan</a:t>
            </a:r>
          </a:p>
          <a:p>
            <a:r>
              <a:rPr lang="en-US" dirty="0" smtClean="0"/>
              <a:t>Each sales person need to prepare:</a:t>
            </a:r>
          </a:p>
          <a:p>
            <a:pPr lvl="1"/>
            <a:r>
              <a:rPr lang="en-US" dirty="0" smtClean="0"/>
              <a:t>Win /Loss analysis</a:t>
            </a:r>
          </a:p>
          <a:p>
            <a:pPr lvl="1"/>
            <a:r>
              <a:rPr lang="en-US" dirty="0" smtClean="0"/>
              <a:t>What do we need in order to meet the 2017 goals</a:t>
            </a:r>
          </a:p>
          <a:p>
            <a:pPr lvl="1"/>
            <a:r>
              <a:rPr lang="en-US" dirty="0" smtClean="0"/>
              <a:t>Your needs</a:t>
            </a:r>
          </a:p>
          <a:p>
            <a:pPr lvl="1"/>
            <a:r>
              <a:rPr lang="en-US" dirty="0" smtClean="0"/>
              <a:t>Your wish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0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2198" y="2948364"/>
            <a:ext cx="4472722" cy="663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</a:t>
            </a:r>
            <a:r>
              <a:rPr lang="en-US" dirty="0" smtClean="0"/>
              <a:t>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D printing technologies">
  <a:themeElements>
    <a:clrScheme name="massivi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21E32"/>
      </a:accent1>
      <a:accent2>
        <a:srgbClr val="89C3C3"/>
      </a:accent2>
      <a:accent3>
        <a:srgbClr val="00A79D"/>
      </a:accent3>
      <a:accent4>
        <a:srgbClr val="ED1067"/>
      </a:accent4>
      <a:accent5>
        <a:srgbClr val="B1B3B6"/>
      </a:accent5>
      <a:accent6>
        <a:srgbClr val="FF0000"/>
      </a:accent6>
      <a:hlink>
        <a:srgbClr val="121E32"/>
      </a:hlink>
      <a:folHlink>
        <a:srgbClr val="B1B3B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sivit template 2017" id="{CD7ACC7C-B685-42EA-935E-34F01A41F5BD}" vid="{ED0C8B25-9690-4682-B745-2605242654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Massivit template 2017</Template>
  <TotalTime>4123</TotalTime>
  <Words>174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3D printing technologies</vt:lpstr>
      <vt:lpstr>Massivit 3D</vt:lpstr>
      <vt:lpstr>PowerPoint Presentation</vt:lpstr>
      <vt:lpstr>2016 Main Achievements</vt:lpstr>
      <vt:lpstr>Sales by Region</vt:lpstr>
      <vt:lpstr>Sales by Quarter</vt:lpstr>
      <vt:lpstr>Sales by Country</vt:lpstr>
      <vt:lpstr>Next step – conference call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Massivit 3D</dc:title>
  <dc:creator>Erez Zimerman</dc:creator>
  <cp:lastModifiedBy>Erez Zimerman</cp:lastModifiedBy>
  <cp:revision>27</cp:revision>
  <dcterms:created xsi:type="dcterms:W3CDTF">2016-12-22T16:14:58Z</dcterms:created>
  <dcterms:modified xsi:type="dcterms:W3CDTF">2017-01-03T08:38:32Z</dcterms:modified>
</cp:coreProperties>
</file>