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4"/>
  </p:notesMasterIdLst>
  <p:sldIdLst>
    <p:sldId id="258" r:id="rId4"/>
    <p:sldId id="267" r:id="rId5"/>
    <p:sldId id="271" r:id="rId6"/>
    <p:sldId id="261" r:id="rId7"/>
    <p:sldId id="262" r:id="rId8"/>
    <p:sldId id="268" r:id="rId9"/>
    <p:sldId id="269" r:id="rId10"/>
    <p:sldId id="270" r:id="rId11"/>
    <p:sldId id="25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AC3C3"/>
    <a:srgbClr val="101E32"/>
    <a:srgbClr val="121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8D9E3-6527-4AA2-9106-B19903886500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7630E-E1BD-4523-B48B-C4040D6CC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8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" y="1696104"/>
            <a:ext cx="12184888" cy="2387600"/>
          </a:xfrm>
          <a:solidFill>
            <a:schemeClr val="accent2"/>
          </a:solidFill>
        </p:spPr>
        <p:txBody>
          <a:bodyPr bIns="9144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7" y="4221182"/>
            <a:ext cx="12184888" cy="1140291"/>
          </a:xfrm>
          <a:solidFill>
            <a:schemeClr val="accent4"/>
          </a:solidFill>
        </p:spPr>
        <p:txBody>
          <a:bodyPr tIns="18288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" y="6478270"/>
            <a:ext cx="899160" cy="365125"/>
          </a:xfrm>
        </p:spPr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000" y="6356350"/>
            <a:ext cx="1143000" cy="487045"/>
          </a:xfrm>
        </p:spPr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" y="0"/>
            <a:ext cx="2745232" cy="162889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112" y="4038302"/>
            <a:ext cx="12184888" cy="274320"/>
          </a:xfrm>
          <a:prstGeom prst="rect">
            <a:avLst/>
          </a:prstGeom>
          <a:solidFill>
            <a:srgbClr val="ED0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90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7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6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13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9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8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43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72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67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9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22544"/>
            <a:ext cx="685800" cy="365125"/>
          </a:xfrm>
        </p:spPr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550894"/>
            <a:ext cx="12192000" cy="1703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741" y="5843434"/>
            <a:ext cx="1476117" cy="87586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675437"/>
            <a:ext cx="12192000" cy="1703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92000" cy="1550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30" y="201706"/>
            <a:ext cx="9350188" cy="1147481"/>
          </a:xfrm>
          <a:noFill/>
        </p:spPr>
        <p:txBody>
          <a:bodyPr wrap="square" lIns="182880"/>
          <a:lstStyle>
            <a:lvl1pPr>
              <a:defRPr b="1">
                <a:solidFill>
                  <a:schemeClr val="bg1"/>
                </a:solidFill>
                <a:latin typeface="Helvetica" panose="020B0500000000000000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64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45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12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4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1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6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2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70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185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060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3953"/>
            <a:ext cx="10241280" cy="2455767"/>
          </a:xfrm>
          <a:solidFill>
            <a:schemeClr val="accent2"/>
          </a:solidFill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241280" cy="1500187"/>
          </a:xfrm>
          <a:solidFill>
            <a:schemeClr val="accent4"/>
          </a:solidFill>
        </p:spPr>
        <p:txBody>
          <a:bodyPr tIns="18288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18565" cy="365125"/>
          </a:xfrm>
        </p:spPr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29235" y="4464424"/>
            <a:ext cx="10241280" cy="19722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6" y="114987"/>
            <a:ext cx="2268898" cy="134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96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62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793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1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3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9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0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8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342D-D162-4949-9D7C-358B63A50A5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AA81A-5FCC-4B6C-91D8-DF4473219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0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" y="0"/>
            <a:ext cx="2745232" cy="16288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" y="1808163"/>
            <a:ext cx="12184888" cy="2387600"/>
          </a:xfrm>
          <a:solidFill>
            <a:srgbClr val="101E3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Road map to 2018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" y="4287838"/>
            <a:ext cx="12184888" cy="1125410"/>
          </a:xfrm>
          <a:solidFill>
            <a:srgbClr val="8AC3C3"/>
          </a:solidFill>
        </p:spPr>
        <p:txBody>
          <a:bodyPr anchor="ctr">
            <a:normAutofit/>
          </a:bodyPr>
          <a:lstStyle/>
          <a:p>
            <a:r>
              <a:rPr lang="en-US" sz="2800" dirty="0" smtClean="0"/>
              <a:t>August 2016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7112" y="4130811"/>
            <a:ext cx="12184888" cy="182880"/>
          </a:xfrm>
          <a:prstGeom prst="rect">
            <a:avLst/>
          </a:prstGeom>
          <a:solidFill>
            <a:srgbClr val="ED0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4500979" y="6427433"/>
            <a:ext cx="300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7650" y="19780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features we could “play” with in defining our next generations of materials are:</a:t>
            </a: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Enhance surface quality of objects: prevent shrinkage; “dripping” material that will disguise the layers</a:t>
            </a:r>
          </a:p>
          <a:p>
            <a:pPr lvl="1"/>
            <a:r>
              <a:rPr lang="en-US" sz="2800" dirty="0" smtClean="0">
                <a:solidFill>
                  <a:schemeClr val="accent3"/>
                </a:solidFill>
              </a:rPr>
              <a:t>Flame retardant capabilities</a:t>
            </a: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Different mechanical properties: Higher TG (resistance to heat); higher resistance to impact ; Flexibility / elongation</a:t>
            </a:r>
          </a:p>
          <a:p>
            <a:pPr lvl="1"/>
            <a:r>
              <a:rPr lang="en-US" sz="2800" dirty="0" smtClean="0">
                <a:solidFill>
                  <a:schemeClr val="accent3"/>
                </a:solidFill>
              </a:rPr>
              <a:t>Color and look: stone like, marble like; silver…</a:t>
            </a: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Non plastic: metal, concrete, marble</a:t>
            </a:r>
          </a:p>
          <a:p>
            <a:pPr lvl="1"/>
            <a:r>
              <a:rPr lang="en-US" sz="2800" dirty="0" smtClean="0">
                <a:solidFill>
                  <a:schemeClr val="accent3"/>
                </a:solidFill>
              </a:rPr>
              <a:t>Conductivity</a:t>
            </a: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Support material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Consumables ‘knobs’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7512" y="6347531"/>
            <a:ext cx="300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8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1835150"/>
            <a:ext cx="10515600" cy="4351338"/>
          </a:xfrm>
        </p:spPr>
        <p:txBody>
          <a:bodyPr/>
          <a:lstStyle/>
          <a:p>
            <a:r>
              <a:rPr lang="en-US" dirty="0" smtClean="0"/>
              <a:t>Define the next generation products of the company</a:t>
            </a:r>
          </a:p>
          <a:p>
            <a:r>
              <a:rPr lang="en-US" dirty="0" smtClean="0"/>
              <a:t>Ensure the company has a variety of products, indifferent positioning, in its offering within each of the markets and segments</a:t>
            </a:r>
          </a:p>
          <a:p>
            <a:r>
              <a:rPr lang="en-US" dirty="0" smtClean="0"/>
              <a:t>Serve as the lead timeline for all activities – marketing, operation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 targets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0979" y="6356409"/>
            <a:ext cx="300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5625"/>
            <a:ext cx="11049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Timing:</a:t>
            </a:r>
          </a:p>
          <a:p>
            <a:r>
              <a:rPr lang="en-US" sz="2600" dirty="0" smtClean="0"/>
              <a:t>The road map (for now) is showing 2 years forward</a:t>
            </a:r>
          </a:p>
          <a:p>
            <a:r>
              <a:rPr lang="en-US" sz="2600" dirty="0" smtClean="0"/>
              <a:t>Hardware beta to announcement (not necessarily beta duration) – 3 months</a:t>
            </a:r>
          </a:p>
          <a:p>
            <a:r>
              <a:rPr lang="en-US" sz="2600" dirty="0" smtClean="0"/>
              <a:t>Consumables beta to announcement – 2 months</a:t>
            </a:r>
          </a:p>
          <a:p>
            <a:r>
              <a:rPr lang="en-US" sz="2600" dirty="0" smtClean="0"/>
              <a:t>Software &amp; workflow solutions beta to announcement – 2 months</a:t>
            </a:r>
          </a:p>
          <a:p>
            <a:pPr marL="0" indent="0">
              <a:buNone/>
            </a:pPr>
            <a:r>
              <a:rPr lang="en-US" dirty="0" smtClean="0"/>
              <a:t>Naming:</a:t>
            </a:r>
          </a:p>
          <a:p>
            <a:r>
              <a:rPr lang="en-US" sz="2600" dirty="0" smtClean="0"/>
              <a:t>Products in development have code names</a:t>
            </a:r>
          </a:p>
          <a:p>
            <a:r>
              <a:rPr lang="en-US" sz="2600" dirty="0" smtClean="0"/>
              <a:t>Hardware code names are animals by A-Z (preferably big animals)</a:t>
            </a:r>
          </a:p>
          <a:p>
            <a:r>
              <a:rPr lang="en-US" sz="2600" dirty="0" smtClean="0"/>
              <a:t>Consumables code names are cadies by A-Z</a:t>
            </a:r>
          </a:p>
          <a:p>
            <a:r>
              <a:rPr lang="en-US" sz="2600" dirty="0" smtClean="0"/>
              <a:t>Software packs will be numbered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0979" y="6383043"/>
            <a:ext cx="300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4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priorities (within GA)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825625"/>
            <a:ext cx="99917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quality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Economical value proposition for the customer – less material; low cost easy finishing capabilities;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Enlarging the variety of objects possible to print – ‘lace like’ objects; ‘engineering’ types of geometries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0979" y="6383043"/>
            <a:ext cx="300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מעוגל 8"/>
          <p:cNvSpPr/>
          <p:nvPr/>
        </p:nvSpPr>
        <p:spPr>
          <a:xfrm>
            <a:off x="8789579" y="5067343"/>
            <a:ext cx="1886400" cy="14636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16000" rIns="0" rtlCol="1" anchor="ctr"/>
          <a:lstStyle/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1.5m z-axis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Camel</a:t>
            </a:r>
          </a:p>
        </p:txBody>
      </p:sp>
      <p:sp>
        <p:nvSpPr>
          <p:cNvPr id="11" name="מלבן מעוגל 8"/>
          <p:cNvSpPr/>
          <p:nvPr/>
        </p:nvSpPr>
        <p:spPr>
          <a:xfrm>
            <a:off x="6120960" y="2952325"/>
            <a:ext cx="2161906" cy="20617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rtlCol="1" anchor="t"/>
          <a:lstStyle/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1.8m z-axis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2 heads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Printing with 2 materials &amp;  </a:t>
            </a:r>
            <a:r>
              <a:rPr lang="en-US" sz="1400" dirty="0" smtClean="0">
                <a:ln w="0"/>
                <a:solidFill>
                  <a:schemeClr val="tx1"/>
                </a:solidFill>
              </a:rPr>
              <a:t>switch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Smoothening </a:t>
            </a:r>
            <a:r>
              <a:rPr lang="en-US" sz="1400" dirty="0" smtClean="0">
                <a:ln w="0"/>
                <a:solidFill>
                  <a:schemeClr val="tx1"/>
                </a:solidFill>
              </a:rPr>
              <a:t>surface</a:t>
            </a:r>
            <a:endParaRPr lang="en-US" sz="1400" dirty="0" smtClean="0">
              <a:ln w="0"/>
              <a:solidFill>
                <a:schemeClr val="tx1"/>
              </a:solidFill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Unattended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Low shrink material</a:t>
            </a:r>
            <a:endParaRPr lang="en-US" sz="1400" dirty="0" smtClean="0">
              <a:ln w="0"/>
              <a:solidFill>
                <a:schemeClr val="tx1"/>
              </a:solidFill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SW NEW</a:t>
            </a:r>
            <a:endParaRPr lang="en-US" sz="1400" dirty="0" smtClean="0">
              <a:ln w="0"/>
              <a:solidFill>
                <a:schemeClr val="tx1"/>
              </a:solidFill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מלבן מעוגל 8"/>
          <p:cNvSpPr/>
          <p:nvPr/>
        </p:nvSpPr>
        <p:spPr>
          <a:xfrm>
            <a:off x="3735671" y="5089554"/>
            <a:ext cx="1886400" cy="156849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16000" rIns="0" rtlCol="1" anchor="t"/>
          <a:lstStyle/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1.5m z-axis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Single head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Linear </a:t>
            </a:r>
            <a:r>
              <a:rPr lang="en-US" sz="1400" dirty="0">
                <a:ln w="0"/>
                <a:solidFill>
                  <a:schemeClr val="tx1"/>
                </a:solidFill>
              </a:rPr>
              <a:t>motors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1"/>
                </a:solidFill>
              </a:rPr>
              <a:t>New material delivery system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1"/>
                </a:solidFill>
              </a:rPr>
              <a:t>S/W pack #</a:t>
            </a:r>
            <a:r>
              <a:rPr lang="en-US" sz="1400" dirty="0" smtClean="0">
                <a:ln w="0"/>
                <a:solidFill>
                  <a:schemeClr val="tx1"/>
                </a:solidFill>
              </a:rPr>
              <a:t>1-3</a:t>
            </a:r>
            <a:endParaRPr lang="en-US" sz="1400" dirty="0">
              <a:ln w="0"/>
              <a:solidFill>
                <a:schemeClr val="tx1"/>
              </a:solidFill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76497" y="305498"/>
            <a:ext cx="9183189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cs typeface="Arial" panose="020B0604020202020204" pitchFamily="34" charset="0"/>
              </a:rPr>
              <a:t>Hardware road map overview (GA)</a:t>
            </a:r>
            <a:endParaRPr lang="en-US" dirty="0" smtClean="0">
              <a:cs typeface="Times New Roman" panose="02020603050405020304" pitchFamily="18" charset="0"/>
            </a:endParaRPr>
          </a:p>
        </p:txBody>
      </p:sp>
      <p:sp>
        <p:nvSpPr>
          <p:cNvPr id="74" name="מלבן מעוגל 8"/>
          <p:cNvSpPr/>
          <p:nvPr/>
        </p:nvSpPr>
        <p:spPr>
          <a:xfrm>
            <a:off x="3650943" y="4351125"/>
            <a:ext cx="2127600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Buffalo </a:t>
            </a:r>
            <a:br>
              <a:rPr lang="en-US" sz="20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(1500)</a:t>
            </a:r>
            <a:endParaRPr lang="en-US" sz="1600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72591" y="2558550"/>
            <a:ext cx="1558410" cy="562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end</a:t>
            </a:r>
            <a:endParaRPr lang="en-US" sz="1400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מלבן מעוגל 8"/>
          <p:cNvSpPr/>
          <p:nvPr/>
        </p:nvSpPr>
        <p:spPr>
          <a:xfrm>
            <a:off x="6036233" y="2213896"/>
            <a:ext cx="2437894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Camel </a:t>
            </a:r>
            <a:r>
              <a:rPr lang="en-US" sz="16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6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400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1800 DLX)</a:t>
            </a:r>
            <a:endParaRPr lang="en-US" sz="1600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2591" y="4527097"/>
            <a:ext cx="1558410" cy="562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 level</a:t>
            </a:r>
            <a:endParaRPr lang="en-US" sz="1400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מלבן מעוגל 8"/>
          <p:cNvSpPr/>
          <p:nvPr/>
        </p:nvSpPr>
        <p:spPr>
          <a:xfrm>
            <a:off x="8704851" y="4328915"/>
            <a:ext cx="2127600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</a:t>
            </a:r>
            <a:r>
              <a:rPr lang="en-US" sz="20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(1500 </a:t>
            </a:r>
            <a:r>
              <a:rPr lang="en-US" sz="1400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DLX)</a:t>
            </a:r>
            <a:endParaRPr lang="en-US" sz="1600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חץ ימינה 2"/>
          <p:cNvSpPr/>
          <p:nvPr/>
        </p:nvSpPr>
        <p:spPr>
          <a:xfrm>
            <a:off x="566057" y="1190248"/>
            <a:ext cx="11434599" cy="69750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344613" algn="ctr"/>
                <a:tab pos="3767138" algn="ctr"/>
                <a:tab pos="4665663" algn="ctr"/>
                <a:tab pos="6373813" algn="ctr"/>
                <a:tab pos="8067675" algn="ctr"/>
                <a:tab pos="9775825" algn="ctr"/>
              </a:tabLst>
            </a:pPr>
            <a:r>
              <a:rPr lang="en-US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Beta	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	 </a:t>
            </a:r>
            <a:r>
              <a:rPr lang="he-IL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/2017</a:t>
            </a:r>
            <a:r>
              <a:rPr lang="en-US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	2/2018</a:t>
            </a:r>
            <a:r>
              <a:rPr lang="en-US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6/2018	</a:t>
            </a:r>
            <a:endParaRPr lang="en-US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חץ ימינה 2"/>
          <p:cNvSpPr/>
          <p:nvPr/>
        </p:nvSpPr>
        <p:spPr>
          <a:xfrm>
            <a:off x="566057" y="1641524"/>
            <a:ext cx="11434599" cy="69750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344613" algn="ctr"/>
                <a:tab pos="3052763" algn="ctr"/>
                <a:tab pos="4665663" algn="ctr"/>
                <a:tab pos="5294313" algn="l"/>
                <a:tab pos="6373813" algn="ctr"/>
                <a:tab pos="8067675" algn="ctr"/>
                <a:tab pos="8342313" algn="l"/>
                <a:tab pos="9775825" algn="ctr"/>
              </a:tabLst>
            </a:pP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     		                         SGIA 9/17</a:t>
            </a:r>
            <a:r>
              <a:rPr lang="en-US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 4/18 &amp; </a:t>
            </a:r>
            <a:r>
              <a:rPr lang="en-US" b="1" dirty="0" err="1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Fespa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5/18</a:t>
            </a:r>
            <a:r>
              <a:rPr lang="he-IL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SGIA 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9/18  	</a:t>
            </a:r>
            <a:endParaRPr lang="en-US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מלבן מעוגל 8"/>
          <p:cNvSpPr/>
          <p:nvPr/>
        </p:nvSpPr>
        <p:spPr>
          <a:xfrm>
            <a:off x="6191703" y="5816656"/>
            <a:ext cx="2055656" cy="8413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16000" rIns="0" rtlCol="1" anchor="ctr"/>
          <a:lstStyle/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1.2m z-axis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Camel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מלבן מעוגל 8"/>
          <p:cNvSpPr/>
          <p:nvPr/>
        </p:nvSpPr>
        <p:spPr>
          <a:xfrm>
            <a:off x="6074581" y="5067343"/>
            <a:ext cx="2318498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0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odo </a:t>
            </a:r>
            <a:br>
              <a:rPr lang="en-US" sz="20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</a:t>
            </a:r>
            <a:r>
              <a:rPr lang="he-IL" sz="14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4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 </a:t>
            </a:r>
            <a:r>
              <a:rPr lang="en-US" sz="1400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DLX)</a:t>
            </a:r>
            <a:endParaRPr lang="en-US" sz="1600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504" y="6365287"/>
            <a:ext cx="300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מעוגל 8"/>
          <p:cNvSpPr/>
          <p:nvPr/>
        </p:nvSpPr>
        <p:spPr>
          <a:xfrm>
            <a:off x="8852975" y="3278949"/>
            <a:ext cx="1836000" cy="22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16000" rIns="0" rtlCol="1" anchor="ctr"/>
          <a:lstStyle/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rgbClr val="0070C0"/>
                </a:solidFill>
              </a:rPr>
              <a:t>Mold Mode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rgbClr val="0070C0"/>
                </a:solidFill>
              </a:rPr>
              <a:t>Smart </a:t>
            </a:r>
            <a:r>
              <a:rPr lang="en-US" sz="1400" dirty="0" smtClean="0">
                <a:ln w="0"/>
                <a:solidFill>
                  <a:srgbClr val="0070C0"/>
                </a:solidFill>
              </a:rPr>
              <a:t>cutting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rgbClr val="0070C0"/>
                </a:solidFill>
              </a:rPr>
              <a:t>Smart connectors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rgbClr val="0070C0"/>
                </a:solidFill>
              </a:rPr>
              <a:t>Material </a:t>
            </a:r>
            <a:r>
              <a:rPr lang="en-US" sz="1400" dirty="0" smtClean="0">
                <a:ln w="0"/>
                <a:solidFill>
                  <a:srgbClr val="0070C0"/>
                </a:solidFill>
              </a:rPr>
              <a:t>switch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rgbClr val="0070C0"/>
                </a:solidFill>
              </a:rPr>
              <a:t>Dual head for the same object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rgbClr val="0070C0"/>
                </a:solidFill>
              </a:rPr>
              <a:t>Dual head with different materials</a:t>
            </a:r>
            <a:endParaRPr lang="en-US" sz="1400" dirty="0">
              <a:ln w="0"/>
              <a:solidFill>
                <a:srgbClr val="0070C0"/>
              </a:solidFill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ln w="0"/>
              <a:solidFill>
                <a:srgbClr val="0070C0"/>
              </a:solidFill>
            </a:endParaRPr>
          </a:p>
        </p:txBody>
      </p:sp>
      <p:sp>
        <p:nvSpPr>
          <p:cNvPr id="10" name="מלבן מעוגל 8"/>
          <p:cNvSpPr/>
          <p:nvPr/>
        </p:nvSpPr>
        <p:spPr>
          <a:xfrm>
            <a:off x="6605591" y="3162390"/>
            <a:ext cx="1836000" cy="23845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16000" rIns="0" rtlCol="1" anchor="ctr"/>
          <a:lstStyle/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rgbClr val="FF0000"/>
                </a:solidFill>
              </a:rPr>
              <a:t>‘Engineering models’ – donut shape &amp; very small &amp; thin features 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Small z corrections for 2 different objects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rgbClr val="FF0000"/>
                </a:solidFill>
              </a:rPr>
              <a:t>Elective support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76497" y="305498"/>
            <a:ext cx="9183189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cs typeface="Arial" panose="020B0604020202020204" pitchFamily="34" charset="0"/>
              </a:rPr>
              <a:t>Software road map overview (GA)</a:t>
            </a:r>
            <a:endParaRPr lang="en-US" dirty="0" smtClean="0">
              <a:cs typeface="Times New Roman" panose="02020603050405020304" pitchFamily="18" charset="0"/>
            </a:endParaRPr>
          </a:p>
        </p:txBody>
      </p:sp>
      <p:sp>
        <p:nvSpPr>
          <p:cNvPr id="3" name="חץ ימינה 2"/>
          <p:cNvSpPr/>
          <p:nvPr/>
        </p:nvSpPr>
        <p:spPr>
          <a:xfrm>
            <a:off x="566057" y="1190248"/>
            <a:ext cx="11434599" cy="69750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11313" algn="l"/>
                <a:tab pos="2333625" algn="ctr"/>
                <a:tab pos="3767138" algn="ctr"/>
                <a:tab pos="4572000" algn="ctr"/>
                <a:tab pos="6723063" algn="ctr"/>
                <a:tab pos="9056688" algn="ctr"/>
              </a:tabLst>
            </a:pP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Beta                       12/2016            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3/2017	 7/2017         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3/2018</a:t>
            </a:r>
            <a:endParaRPr lang="en-US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מלבן מעוגל 8"/>
          <p:cNvSpPr/>
          <p:nvPr/>
        </p:nvSpPr>
        <p:spPr>
          <a:xfrm>
            <a:off x="6479591" y="2540520"/>
            <a:ext cx="2088000" cy="914400"/>
          </a:xfrm>
          <a:prstGeom prst="round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 #3</a:t>
            </a:r>
            <a:r>
              <a:rPr lang="en-US" sz="20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מלבן מעוגל 8"/>
          <p:cNvSpPr/>
          <p:nvPr/>
        </p:nvSpPr>
        <p:spPr>
          <a:xfrm>
            <a:off x="8748282" y="2540520"/>
            <a:ext cx="2088000" cy="914400"/>
          </a:xfrm>
          <a:prstGeom prst="round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</a:p>
        </p:txBody>
      </p:sp>
      <p:sp>
        <p:nvSpPr>
          <p:cNvPr id="13" name="חץ ימינה 2"/>
          <p:cNvSpPr/>
          <p:nvPr/>
        </p:nvSpPr>
        <p:spPr>
          <a:xfrm>
            <a:off x="566057" y="1703670"/>
            <a:ext cx="11434599" cy="69750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524000" algn="l"/>
                <a:tab pos="3052763" algn="ctr"/>
                <a:tab pos="4127500" algn="l"/>
                <a:tab pos="4665663" algn="ctr"/>
                <a:tab pos="6278563" algn="l"/>
                <a:tab pos="6373813" algn="ctr"/>
                <a:tab pos="8067675" algn="ctr"/>
                <a:tab pos="8159750" algn="l"/>
                <a:tab pos="9775825" algn="ctr"/>
              </a:tabLst>
            </a:pP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	</a:t>
            </a:r>
            <a:r>
              <a:rPr lang="en-US" b="1" dirty="0" err="1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Fespa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Asia 2/17       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5/2017</a:t>
            </a:r>
            <a:r>
              <a:rPr lang="en-US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SGIA 9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/17		ISA 4/18 / </a:t>
            </a:r>
            <a:r>
              <a:rPr lang="en-US" b="1" dirty="0" err="1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Fespa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5/18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מלבן מעוגל 8"/>
          <p:cNvSpPr/>
          <p:nvPr/>
        </p:nvSpPr>
        <p:spPr>
          <a:xfrm>
            <a:off x="2202582" y="3278949"/>
            <a:ext cx="1836000" cy="17805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16000" rIns="0" rtlCol="1" anchor="ctr"/>
          <a:lstStyle/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rgbClr val="FF0000"/>
                </a:solidFill>
              </a:rPr>
              <a:t>Smart infill 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rgbClr val="FF0000"/>
                </a:solidFill>
              </a:rPr>
              <a:t>Mega layers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Set the print modes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High quality print mode 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15" name="מלבן מעוגל 8"/>
          <p:cNvSpPr/>
          <p:nvPr/>
        </p:nvSpPr>
        <p:spPr>
          <a:xfrm>
            <a:off x="2075771" y="2540520"/>
            <a:ext cx="2088000" cy="914400"/>
          </a:xfrm>
          <a:prstGeom prst="round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 #1</a:t>
            </a:r>
            <a:endParaRPr lang="en-US" sz="1600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מלבן מעוגל 8"/>
          <p:cNvSpPr/>
          <p:nvPr/>
        </p:nvSpPr>
        <p:spPr>
          <a:xfrm>
            <a:off x="4396094" y="3278949"/>
            <a:ext cx="1836000" cy="226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16000" rIns="0" rtlCol="1" anchor="ctr"/>
          <a:lstStyle/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ln w="0"/>
              <a:solidFill>
                <a:schemeClr val="tx1"/>
              </a:solidFill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rgbClr val="FF0000"/>
                </a:solidFill>
              </a:rPr>
              <a:t>Changeable quality along model (manual)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Auto cleaning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err="1" smtClean="0">
                <a:ln w="0"/>
                <a:solidFill>
                  <a:schemeClr val="tx1"/>
                </a:solidFill>
              </a:rPr>
              <a:t>Unti</a:t>
            </a:r>
            <a:r>
              <a:rPr lang="en-US" sz="1400" dirty="0" smtClean="0">
                <a:ln w="0"/>
                <a:solidFill>
                  <a:schemeClr val="tx1"/>
                </a:solidFill>
              </a:rPr>
              <a:t>-deformations algorithms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1"/>
                </a:solidFill>
              </a:rPr>
              <a:t>Accurate estimations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ln w="0"/>
              <a:solidFill>
                <a:schemeClr val="tx1"/>
              </a:solidFill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מלבן מעוגל 8"/>
          <p:cNvSpPr/>
          <p:nvPr/>
        </p:nvSpPr>
        <p:spPr>
          <a:xfrm>
            <a:off x="4260287" y="2540519"/>
            <a:ext cx="2088000" cy="914400"/>
          </a:xfrm>
          <a:prstGeom prst="round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 #2</a:t>
            </a:r>
            <a:endParaRPr lang="en-US" sz="2000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047" y="4612119"/>
            <a:ext cx="3760838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n w="0"/>
              </a:rPr>
              <a:t>Not allocated: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</a:rPr>
              <a:t>Multi / on roofs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n w="0"/>
              </a:rPr>
              <a:t>Enhanced print </a:t>
            </a:r>
            <a:r>
              <a:rPr lang="en-US" sz="1600" dirty="0" smtClean="0">
                <a:ln w="0"/>
              </a:rPr>
              <a:t>care &amp; data collection</a:t>
            </a:r>
            <a:endParaRPr lang="en-US" sz="1600" dirty="0">
              <a:ln w="0"/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n w="0"/>
              </a:rPr>
              <a:t>Business </a:t>
            </a:r>
            <a:r>
              <a:rPr lang="en-US" sz="1600" dirty="0" smtClean="0">
                <a:ln w="0"/>
              </a:rPr>
              <a:t>reporting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</a:rPr>
              <a:t>Look &amp; feel upgrade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</a:rPr>
              <a:t>Mobile app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Smoothness mode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Physics </a:t>
            </a:r>
            <a:r>
              <a:rPr lang="en-US" sz="1600" dirty="0" smtClean="0"/>
              <a:t>engine</a:t>
            </a:r>
            <a:r>
              <a:rPr lang="en-US" sz="1600" dirty="0">
                <a:ln w="0"/>
              </a:rPr>
              <a:t> </a:t>
            </a:r>
            <a:r>
              <a:rPr lang="en-US" sz="1600" dirty="0" smtClean="0">
                <a:ln w="0"/>
              </a:rPr>
              <a:t>/ print fit analysis</a:t>
            </a: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7058" y="2119870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Buffalo</a:t>
            </a:r>
            <a:endParaRPr lang="en-US" b="1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89966" y="2119870"/>
            <a:ext cx="176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Camel &amp; Dodo</a:t>
            </a:r>
            <a:endParaRPr lang="en-US" b="1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6094" y="6366446"/>
            <a:ext cx="4228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Red – can be licensed separately and sold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00004" y="6335668"/>
            <a:ext cx="300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מעוגל 8"/>
          <p:cNvSpPr/>
          <p:nvPr/>
        </p:nvSpPr>
        <p:spPr>
          <a:xfrm>
            <a:off x="1139007" y="3263921"/>
            <a:ext cx="1596008" cy="921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16000" rIns="0" rtlCol="1" anchor="t"/>
          <a:lstStyle/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High Impact</a:t>
            </a:r>
            <a:endParaRPr lang="en-US" sz="1400" dirty="0">
              <a:ln w="0"/>
              <a:solidFill>
                <a:schemeClr val="tx1"/>
              </a:solidFill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38150" y="327483"/>
            <a:ext cx="9943331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cs typeface="Arial" panose="020B0604020202020204" pitchFamily="34" charset="0"/>
              </a:rPr>
              <a:t>Consumables road map overview (GA)</a:t>
            </a:r>
            <a:endParaRPr lang="en-US" dirty="0" smtClean="0">
              <a:cs typeface="Times New Roman" panose="02020603050405020304" pitchFamily="18" charset="0"/>
            </a:endParaRPr>
          </a:p>
        </p:txBody>
      </p:sp>
      <p:sp>
        <p:nvSpPr>
          <p:cNvPr id="74" name="מלבן מעוגל 8"/>
          <p:cNvSpPr/>
          <p:nvPr/>
        </p:nvSpPr>
        <p:spPr>
          <a:xfrm>
            <a:off x="1001011" y="2525493"/>
            <a:ext cx="1872000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Bazooka</a:t>
            </a:r>
            <a:endParaRPr lang="en-US" sz="1600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חץ ימינה 2"/>
          <p:cNvSpPr/>
          <p:nvPr/>
        </p:nvSpPr>
        <p:spPr>
          <a:xfrm>
            <a:off x="119465" y="1190248"/>
            <a:ext cx="11434599" cy="69750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344613" algn="ctr"/>
                <a:tab pos="3767138" algn="ctr"/>
                <a:tab pos="4665663" algn="ctr"/>
                <a:tab pos="6373813" algn="ctr"/>
                <a:tab pos="8067675" algn="ctr"/>
                <a:tab pos="9775825" algn="ctr"/>
              </a:tabLst>
            </a:pPr>
            <a:r>
              <a:rPr lang="en-US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Beta	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12/2016            	             7/2017</a:t>
            </a:r>
            <a:r>
              <a:rPr lang="en-US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11/2017    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3/2018                         7/2018	</a:t>
            </a:r>
            <a:endParaRPr lang="en-US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מלבן מעוגל 8"/>
          <p:cNvSpPr/>
          <p:nvPr/>
        </p:nvSpPr>
        <p:spPr>
          <a:xfrm>
            <a:off x="1139007" y="5095591"/>
            <a:ext cx="1596008" cy="9223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16000" rIns="0" rtlCol="1" anchor="t"/>
          <a:lstStyle/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High TG (70-90)</a:t>
            </a:r>
            <a:endParaRPr lang="en-US" sz="1400" dirty="0">
              <a:ln w="0"/>
              <a:solidFill>
                <a:schemeClr val="tx1"/>
              </a:solidFill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19" name="מלבן מעוגל 8"/>
          <p:cNvSpPr/>
          <p:nvPr/>
        </p:nvSpPr>
        <p:spPr>
          <a:xfrm>
            <a:off x="1001011" y="4357163"/>
            <a:ext cx="1872000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Cupcake</a:t>
            </a:r>
            <a:endParaRPr lang="en-US" sz="1600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מלבן מעוגל 8"/>
          <p:cNvSpPr/>
          <p:nvPr/>
        </p:nvSpPr>
        <p:spPr>
          <a:xfrm>
            <a:off x="5479428" y="3317751"/>
            <a:ext cx="1596008" cy="921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16000" rIns="0" rtlCol="1" anchor="t"/>
          <a:lstStyle/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Low shrinkage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High impact</a:t>
            </a:r>
            <a:endParaRPr lang="en-US" sz="1400" dirty="0">
              <a:ln w="0"/>
              <a:solidFill>
                <a:schemeClr val="tx1"/>
              </a:solidFill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21" name="מלבן מעוגל 8"/>
          <p:cNvSpPr/>
          <p:nvPr/>
        </p:nvSpPr>
        <p:spPr>
          <a:xfrm>
            <a:off x="5341432" y="2579323"/>
            <a:ext cx="1872000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Donut</a:t>
            </a:r>
          </a:p>
        </p:txBody>
      </p:sp>
      <p:sp>
        <p:nvSpPr>
          <p:cNvPr id="22" name="מלבן מעוגל 8"/>
          <p:cNvSpPr/>
          <p:nvPr/>
        </p:nvSpPr>
        <p:spPr>
          <a:xfrm>
            <a:off x="3640495" y="5095592"/>
            <a:ext cx="1596008" cy="9223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16000" rIns="0" rtlCol="1" anchor="t"/>
          <a:lstStyle/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Flame retardant – B1 / 0 (high impact)</a:t>
            </a:r>
            <a:endParaRPr lang="en-US" sz="1400" dirty="0">
              <a:ln w="0"/>
              <a:solidFill>
                <a:schemeClr val="tx1"/>
              </a:solidFill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23" name="מלבן מעוגל 8"/>
          <p:cNvSpPr/>
          <p:nvPr/>
        </p:nvSpPr>
        <p:spPr>
          <a:xfrm>
            <a:off x="3502499" y="4357164"/>
            <a:ext cx="1872000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Eclair</a:t>
            </a:r>
          </a:p>
        </p:txBody>
      </p:sp>
      <p:sp>
        <p:nvSpPr>
          <p:cNvPr id="24" name="מלבן מעוגל 8"/>
          <p:cNvSpPr/>
          <p:nvPr/>
        </p:nvSpPr>
        <p:spPr>
          <a:xfrm>
            <a:off x="9574663" y="3259999"/>
            <a:ext cx="1596008" cy="921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16000" rIns="0" rtlCol="1" anchor="t"/>
          <a:lstStyle/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Flexible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25" name="מלבן מעוגל 8"/>
          <p:cNvSpPr/>
          <p:nvPr/>
        </p:nvSpPr>
        <p:spPr>
          <a:xfrm>
            <a:off x="9436667" y="2521570"/>
            <a:ext cx="1872000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Gummi</a:t>
            </a:r>
            <a:endParaRPr lang="en-US" sz="2000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מלבן מעוגל 8"/>
          <p:cNvSpPr/>
          <p:nvPr/>
        </p:nvSpPr>
        <p:spPr>
          <a:xfrm>
            <a:off x="10457996" y="5095590"/>
            <a:ext cx="1596008" cy="9223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16000" rIns="0" rtlCol="1" anchor="t"/>
          <a:lstStyle/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Color effects (stone / marble/ clear..) TBD </a:t>
            </a: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27" name="מלבן מעוגל 8"/>
          <p:cNvSpPr/>
          <p:nvPr/>
        </p:nvSpPr>
        <p:spPr>
          <a:xfrm>
            <a:off x="10320000" y="4357162"/>
            <a:ext cx="1872000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Honey</a:t>
            </a:r>
            <a:endParaRPr lang="en-US" sz="2000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מלבן מעוגל 8"/>
          <p:cNvSpPr/>
          <p:nvPr/>
        </p:nvSpPr>
        <p:spPr>
          <a:xfrm>
            <a:off x="7213432" y="5095593"/>
            <a:ext cx="1596008" cy="9223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16000" rIns="0" rtlCol="1" anchor="t"/>
          <a:lstStyle/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n w="0"/>
                <a:solidFill>
                  <a:schemeClr val="tx1"/>
                </a:solidFill>
              </a:rPr>
              <a:t>Support</a:t>
            </a:r>
            <a:endParaRPr lang="en-US" sz="1400" dirty="0">
              <a:ln w="0"/>
              <a:solidFill>
                <a:schemeClr val="tx1"/>
              </a:solidFill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29" name="מלבן מעוגל 8"/>
          <p:cNvSpPr/>
          <p:nvPr/>
        </p:nvSpPr>
        <p:spPr>
          <a:xfrm>
            <a:off x="7075436" y="4357164"/>
            <a:ext cx="1872000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Froyo</a:t>
            </a:r>
            <a:endParaRPr lang="en-US" sz="2000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512" y="6334125"/>
            <a:ext cx="64226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Demand for all: 12 months shelf life; printable in the machine; REACH &amp; TSCA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3935034" y="197591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Buffalo</a:t>
            </a:r>
            <a:endParaRPr lang="en-US" b="1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74456" y="1975914"/>
            <a:ext cx="1762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Camel &amp; Dodo</a:t>
            </a:r>
            <a:endParaRPr lang="en-US" b="1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884686" y="1955334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</a:t>
            </a:r>
            <a:endParaRPr lang="en-US" b="1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070954" y="2486040"/>
            <a:ext cx="703663" cy="575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High risk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9135142" y="6347531"/>
            <a:ext cx="300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76497" y="305498"/>
            <a:ext cx="9183189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cs typeface="Arial" panose="020B0604020202020204" pitchFamily="34" charset="0"/>
              </a:rPr>
              <a:t>Workflow road map overview (GA)</a:t>
            </a:r>
            <a:endParaRPr lang="en-US" dirty="0" smtClean="0">
              <a:cs typeface="Times New Roman" panose="02020603050405020304" pitchFamily="18" charset="0"/>
            </a:endParaRPr>
          </a:p>
        </p:txBody>
      </p:sp>
      <p:sp>
        <p:nvSpPr>
          <p:cNvPr id="3" name="חץ ימינה 2"/>
          <p:cNvSpPr/>
          <p:nvPr/>
        </p:nvSpPr>
        <p:spPr>
          <a:xfrm>
            <a:off x="566057" y="1190248"/>
            <a:ext cx="11434599" cy="69750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344613" algn="ctr"/>
                <a:tab pos="3767138" algn="ctr"/>
                <a:tab pos="4665663" algn="ctr"/>
                <a:tab pos="6373813" algn="ctr"/>
                <a:tab pos="8067675" algn="ctr"/>
                <a:tab pos="9775825" algn="ctr"/>
              </a:tabLst>
            </a:pPr>
            <a:r>
              <a:rPr lang="en-US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Beta	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12/2016            	 </a:t>
            </a:r>
            <a:r>
              <a:rPr lang="en-US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/2017</a:t>
            </a:r>
            <a:r>
              <a:rPr lang="en-US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	3/2018</a:t>
            </a:r>
            <a:r>
              <a:rPr lang="en-US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7/2018</a:t>
            </a:r>
            <a:endParaRPr lang="en-US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חץ ימינה 2"/>
          <p:cNvSpPr/>
          <p:nvPr/>
        </p:nvSpPr>
        <p:spPr>
          <a:xfrm>
            <a:off x="566057" y="1703670"/>
            <a:ext cx="11434599" cy="69750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344613" algn="ctr"/>
                <a:tab pos="3052763" algn="ctr"/>
                <a:tab pos="4665663" algn="ctr"/>
                <a:tab pos="6373813" algn="ctr"/>
                <a:tab pos="8067675" algn="ctr"/>
                <a:tab pos="9775825" algn="ctr"/>
              </a:tabLst>
            </a:pP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     	</a:t>
            </a:r>
            <a:r>
              <a:rPr lang="en-US" b="1" dirty="0" err="1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Fespa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Asia 2/17       SGIA 9/17</a:t>
            </a:r>
            <a:r>
              <a:rPr lang="en-US" b="1" dirty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</a:t>
            </a:r>
            <a:r>
              <a:rPr lang="en-US" b="1" dirty="0" err="1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Fespa</a:t>
            </a:r>
            <a:r>
              <a:rPr lang="en-US" b="1" dirty="0" smtClean="0">
                <a:ln w="0"/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5/18                      SGIA 9/18  	</a:t>
            </a:r>
            <a:endParaRPr lang="en-US" b="1" dirty="0">
              <a:ln w="0"/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8864" y="5091614"/>
            <a:ext cx="18811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</a:rPr>
              <a:t>Wizards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</a:rPr>
              <a:t>Cloud services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n w="0"/>
              </a:rPr>
              <a:t>Caldera</a:t>
            </a:r>
            <a:endParaRPr lang="en-US" dirty="0">
              <a:ln w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n w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6412" y="2734491"/>
            <a:ext cx="530352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solidFill>
                  <a:srgbClr val="0070C0"/>
                </a:solidFill>
              </a:rPr>
              <a:t>TBD</a:t>
            </a:r>
            <a:endParaRPr lang="en-US" sz="199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504" y="6365287"/>
            <a:ext cx="300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101E32"/>
          </a:solidFill>
        </p:spPr>
        <p:txBody>
          <a:bodyPr bIns="9144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solidFill>
            <a:srgbClr val="8AC3C3"/>
          </a:solidFill>
        </p:spPr>
        <p:txBody>
          <a:bodyPr tIns="182880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850" y="4533146"/>
            <a:ext cx="10515600" cy="91440"/>
          </a:xfrm>
          <a:prstGeom prst="rect">
            <a:avLst/>
          </a:prstGeom>
          <a:solidFill>
            <a:srgbClr val="ED0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142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ssivi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79D"/>
      </a:accent1>
      <a:accent2>
        <a:srgbClr val="121E32"/>
      </a:accent2>
      <a:accent3>
        <a:srgbClr val="ED1067"/>
      </a:accent3>
      <a:accent4>
        <a:srgbClr val="89C3C3"/>
      </a:accent4>
      <a:accent5>
        <a:srgbClr val="B1B3B6"/>
      </a:accent5>
      <a:accent6>
        <a:srgbClr val="000000"/>
      </a:accent6>
      <a:hlink>
        <a:srgbClr val="0563C1"/>
      </a:hlink>
      <a:folHlink>
        <a:srgbClr val="954F72"/>
      </a:folHlink>
    </a:clrScheme>
    <a:fontScheme name="Massivit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192B924-10B8-4C47-A5C0-BEA74591615F}" vid="{3CA1021D-F5D6-479F-ADC4-7BF58C890A97}"/>
    </a:ext>
  </a:extLst>
</a:theme>
</file>

<file path=ppt/theme/theme2.xml><?xml version="1.0" encoding="utf-8"?>
<a:theme xmlns:a="http://schemas.openxmlformats.org/drawingml/2006/main" name="2_Office Theme">
  <a:themeElements>
    <a:clrScheme name="Massivi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79D"/>
      </a:accent1>
      <a:accent2>
        <a:srgbClr val="121E32"/>
      </a:accent2>
      <a:accent3>
        <a:srgbClr val="ED1067"/>
      </a:accent3>
      <a:accent4>
        <a:srgbClr val="89C3C3"/>
      </a:accent4>
      <a:accent5>
        <a:srgbClr val="B1B3B6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192B924-10B8-4C47-A5C0-BEA74591615F}" vid="{A3875DD6-7453-41C1-BDA8-71C8CC2DFF62}"/>
    </a:ext>
  </a:extLst>
</a:theme>
</file>

<file path=ppt/theme/theme3.xml><?xml version="1.0" encoding="utf-8"?>
<a:theme xmlns:a="http://schemas.openxmlformats.org/drawingml/2006/main" name="1_Office Theme">
  <a:themeElements>
    <a:clrScheme name="Massivi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79D"/>
      </a:accent1>
      <a:accent2>
        <a:srgbClr val="121E32"/>
      </a:accent2>
      <a:accent3>
        <a:srgbClr val="ED1067"/>
      </a:accent3>
      <a:accent4>
        <a:srgbClr val="89C3C3"/>
      </a:accent4>
      <a:accent5>
        <a:srgbClr val="B1B3B6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3192B924-10B8-4C47-A5C0-BEA74591615F}" vid="{0EE45727-8B83-4469-9CF1-D16DF458F73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Massivit PPT new</Template>
  <TotalTime>11337</TotalTime>
  <Words>537</Words>
  <Application>Microsoft Office PowerPoint</Application>
  <PresentationFormat>Widescreen</PresentationFormat>
  <Paragraphs>130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Times New Roman</vt:lpstr>
      <vt:lpstr>Office Theme</vt:lpstr>
      <vt:lpstr>2_Office Theme</vt:lpstr>
      <vt:lpstr>1_Office Theme</vt:lpstr>
      <vt:lpstr>Road map to 2018</vt:lpstr>
      <vt:lpstr>Road map targets</vt:lpstr>
      <vt:lpstr>Assumptions</vt:lpstr>
      <vt:lpstr>Progress priorities (within GA)</vt:lpstr>
      <vt:lpstr>Hardware road map overview (GA)</vt:lpstr>
      <vt:lpstr>Software road map overview (GA)</vt:lpstr>
      <vt:lpstr>Consumables road map overview (GA)</vt:lpstr>
      <vt:lpstr>Workflow road map overview (GA)</vt:lpstr>
      <vt:lpstr>PowerPoint Presentation</vt:lpstr>
      <vt:lpstr>Consumables ‘knobs’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Lilach Sapir</dc:creator>
  <cp:lastModifiedBy>Lilach Sapir</cp:lastModifiedBy>
  <cp:revision>76</cp:revision>
  <dcterms:created xsi:type="dcterms:W3CDTF">2016-08-25T09:09:26Z</dcterms:created>
  <dcterms:modified xsi:type="dcterms:W3CDTF">2016-09-08T15:43:10Z</dcterms:modified>
</cp:coreProperties>
</file>