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5" r:id="rId3"/>
    <p:sldId id="319" r:id="rId4"/>
    <p:sldId id="307" r:id="rId5"/>
    <p:sldId id="320" r:id="rId6"/>
    <p:sldId id="325" r:id="rId7"/>
    <p:sldId id="326" r:id="rId8"/>
    <p:sldId id="321" r:id="rId9"/>
    <p:sldId id="327" r:id="rId10"/>
    <p:sldId id="328" r:id="rId11"/>
    <p:sldId id="306" r:id="rId12"/>
    <p:sldId id="322" r:id="rId13"/>
    <p:sldId id="323" r:id="rId14"/>
    <p:sldId id="329"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Stijl, thema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533"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EB0EA522-8371-46B7-A3D8-41A3881F2409}" type="datetimeFigureOut">
              <a:rPr lang="nl-NL" smtClean="0"/>
              <a:t>12-9-2022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11021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EB0EA522-8371-46B7-A3D8-41A3881F2409}" type="datetimeFigureOut">
              <a:rPr lang="nl-NL" smtClean="0"/>
              <a:t>12-9-2022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356088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EB0EA522-8371-46B7-A3D8-41A3881F2409}" type="datetimeFigureOut">
              <a:rPr lang="nl-NL" smtClean="0"/>
              <a:t>12-9-2022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19807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EB0EA522-8371-46B7-A3D8-41A3881F2409}" type="datetimeFigureOut">
              <a:rPr lang="nl-NL" smtClean="0"/>
              <a:t>12-9-2022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268761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EB0EA522-8371-46B7-A3D8-41A3881F2409}" type="datetimeFigureOut">
              <a:rPr lang="nl-NL" smtClean="0"/>
              <a:t>12-9-2022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16502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EB0EA522-8371-46B7-A3D8-41A3881F2409}" type="datetimeFigureOut">
              <a:rPr lang="nl-NL" smtClean="0"/>
              <a:t>12-9-2022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384846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EB0EA522-8371-46B7-A3D8-41A3881F2409}" type="datetimeFigureOut">
              <a:rPr lang="nl-NL" smtClean="0"/>
              <a:t>12-9-2022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24772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EB0EA522-8371-46B7-A3D8-41A3881F2409}" type="datetimeFigureOut">
              <a:rPr lang="nl-NL" smtClean="0"/>
              <a:t>12-9-2022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53169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EB0EA522-8371-46B7-A3D8-41A3881F2409}" type="datetimeFigureOut">
              <a:rPr lang="nl-NL" smtClean="0"/>
              <a:t>12-9-2022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261030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B0EA522-8371-46B7-A3D8-41A3881F2409}" type="datetimeFigureOut">
              <a:rPr lang="nl-NL" smtClean="0"/>
              <a:t>12-9-2022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147215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B0EA522-8371-46B7-A3D8-41A3881F2409}" type="datetimeFigureOut">
              <a:rPr lang="nl-NL" smtClean="0"/>
              <a:t>12-9-2022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9D888EF1-48C9-4915-8B7A-ACB604F33941}" type="slidenum">
              <a:rPr lang="nl-NL" smtClean="0"/>
              <a:t>‹nr.›</a:t>
            </a:fld>
            <a:endParaRPr lang="nl-NL"/>
          </a:p>
        </p:txBody>
      </p:sp>
    </p:spTree>
    <p:extLst>
      <p:ext uri="{BB962C8B-B14F-4D97-AF65-F5344CB8AC3E}">
        <p14:creationId xmlns:p14="http://schemas.microsoft.com/office/powerpoint/2010/main" val="263300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EA522-8371-46B7-A3D8-41A3881F2409}" type="datetimeFigureOut">
              <a:rPr lang="nl-NL" smtClean="0"/>
              <a:t>12-9-2022</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88EF1-48C9-4915-8B7A-ACB604F33941}" type="slidenum">
              <a:rPr lang="nl-NL" smtClean="0"/>
              <a:t>‹nr.›</a:t>
            </a:fld>
            <a:endParaRPr lang="nl-NL"/>
          </a:p>
        </p:txBody>
      </p:sp>
    </p:spTree>
    <p:extLst>
      <p:ext uri="{BB962C8B-B14F-4D97-AF65-F5344CB8AC3E}">
        <p14:creationId xmlns:p14="http://schemas.microsoft.com/office/powerpoint/2010/main" val="251099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Vrije vorm: vorm 14">
            <a:extLst>
              <a:ext uri="{FF2B5EF4-FFF2-40B4-BE49-F238E27FC236}">
                <a16:creationId xmlns:a16="http://schemas.microsoft.com/office/drawing/2014/main" id="{146FA334-A31D-4A9D-9B4C-9A7EE5B48C98}"/>
              </a:ext>
            </a:extLst>
          </p:cNvPr>
          <p:cNvSpPr/>
          <p:nvPr/>
        </p:nvSpPr>
        <p:spPr>
          <a:xfrm>
            <a:off x="2495931" y="1200036"/>
            <a:ext cx="1553687" cy="1627321"/>
          </a:xfrm>
          <a:custGeom>
            <a:avLst/>
            <a:gdLst>
              <a:gd name="connsiteX0" fmla="*/ 822423 w 1553686"/>
              <a:gd name="connsiteY0" fmla="*/ 1628867 h 1627321"/>
              <a:gd name="connsiteX1" fmla="*/ 0 w 1553686"/>
              <a:gd name="connsiteY1" fmla="*/ 816017 h 1627321"/>
              <a:gd name="connsiteX2" fmla="*/ 822423 w 1553686"/>
              <a:gd name="connsiteY2" fmla="*/ 0 h 1627321"/>
              <a:gd name="connsiteX3" fmla="*/ 1510979 w 1553686"/>
              <a:gd name="connsiteY3" fmla="*/ 385697 h 1627321"/>
              <a:gd name="connsiteX4" fmla="*/ 1131614 w 1553686"/>
              <a:gd name="connsiteY4" fmla="*/ 602477 h 1627321"/>
              <a:gd name="connsiteX5" fmla="*/ 822423 w 1553686"/>
              <a:gd name="connsiteY5" fmla="*/ 430320 h 1627321"/>
              <a:gd name="connsiteX6" fmla="*/ 439892 w 1553686"/>
              <a:gd name="connsiteY6" fmla="*/ 816017 h 1627321"/>
              <a:gd name="connsiteX7" fmla="*/ 822423 w 1553686"/>
              <a:gd name="connsiteY7" fmla="*/ 1198548 h 1627321"/>
              <a:gd name="connsiteX8" fmla="*/ 1160332 w 1553686"/>
              <a:gd name="connsiteY8" fmla="*/ 1000913 h 1627321"/>
              <a:gd name="connsiteX9" fmla="*/ 1558767 w 1553686"/>
              <a:gd name="connsiteY9" fmla="*/ 1179403 h 1627321"/>
              <a:gd name="connsiteX10" fmla="*/ 822423 w 1553686"/>
              <a:gd name="connsiteY10" fmla="*/ 1628867 h 162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3686" h="1627321">
                <a:moveTo>
                  <a:pt x="822423" y="1628867"/>
                </a:moveTo>
                <a:cubicBezTo>
                  <a:pt x="353813" y="1628867"/>
                  <a:pt x="0" y="1281386"/>
                  <a:pt x="0" y="816017"/>
                </a:cubicBezTo>
                <a:cubicBezTo>
                  <a:pt x="0" y="350574"/>
                  <a:pt x="353813" y="0"/>
                  <a:pt x="822423" y="0"/>
                </a:cubicBezTo>
                <a:cubicBezTo>
                  <a:pt x="1128448" y="0"/>
                  <a:pt x="1386610" y="153012"/>
                  <a:pt x="1510979" y="385697"/>
                </a:cubicBezTo>
                <a:lnTo>
                  <a:pt x="1131614" y="602477"/>
                </a:lnTo>
                <a:cubicBezTo>
                  <a:pt x="1074253" y="497253"/>
                  <a:pt x="959457" y="430320"/>
                  <a:pt x="822423" y="430320"/>
                </a:cubicBezTo>
                <a:cubicBezTo>
                  <a:pt x="599311" y="430320"/>
                  <a:pt x="439892" y="596071"/>
                  <a:pt x="439892" y="816017"/>
                </a:cubicBezTo>
                <a:cubicBezTo>
                  <a:pt x="439892" y="1032797"/>
                  <a:pt x="599237" y="1198548"/>
                  <a:pt x="822423" y="1198548"/>
                </a:cubicBezTo>
                <a:cubicBezTo>
                  <a:pt x="975435" y="1198548"/>
                  <a:pt x="1099730" y="1125282"/>
                  <a:pt x="1160332" y="1000913"/>
                </a:cubicBezTo>
                <a:lnTo>
                  <a:pt x="1558767" y="1179403"/>
                </a:lnTo>
                <a:cubicBezTo>
                  <a:pt x="1440805" y="1450304"/>
                  <a:pt x="1157092" y="1628867"/>
                  <a:pt x="822423" y="1628867"/>
                </a:cubicBezTo>
                <a:close/>
              </a:path>
            </a:pathLst>
          </a:custGeom>
          <a:solidFill>
            <a:srgbClr val="004C35"/>
          </a:solidFill>
          <a:ln w="7360" cap="flat">
            <a:noFill/>
            <a:prstDash val="solid"/>
            <a:miter/>
          </a:ln>
        </p:spPr>
        <p:txBody>
          <a:bodyPr rtlCol="0" anchor="ctr"/>
          <a:lstStyle/>
          <a:p>
            <a:endParaRPr lang="nl-NL" dirty="0">
              <a:solidFill>
                <a:srgbClr val="004C35"/>
              </a:solidFill>
            </a:endParaRPr>
          </a:p>
        </p:txBody>
      </p:sp>
      <p:sp>
        <p:nvSpPr>
          <p:cNvPr id="16" name="Vrije vorm: vorm 15">
            <a:extLst>
              <a:ext uri="{FF2B5EF4-FFF2-40B4-BE49-F238E27FC236}">
                <a16:creationId xmlns:a16="http://schemas.microsoft.com/office/drawing/2014/main" id="{E3DFE1CD-50D5-4378-BB08-C12506B0DFA7}"/>
              </a:ext>
            </a:extLst>
          </p:cNvPr>
          <p:cNvSpPr/>
          <p:nvPr/>
        </p:nvSpPr>
        <p:spPr>
          <a:xfrm>
            <a:off x="4163898" y="1200036"/>
            <a:ext cx="1487416" cy="3203099"/>
          </a:xfrm>
          <a:custGeom>
            <a:avLst/>
            <a:gdLst>
              <a:gd name="connsiteX0" fmla="*/ 1488594 w 1487415"/>
              <a:gd name="connsiteY0" fmla="*/ 2448861 h 3203097"/>
              <a:gd name="connsiteX1" fmla="*/ 742677 w 1487415"/>
              <a:gd name="connsiteY1" fmla="*/ 3207516 h 3203097"/>
              <a:gd name="connsiteX2" fmla="*/ 0 w 1487415"/>
              <a:gd name="connsiteY2" fmla="*/ 2448861 h 3203097"/>
              <a:gd name="connsiteX3" fmla="*/ 0 w 1487415"/>
              <a:gd name="connsiteY3" fmla="*/ 0 h 3203097"/>
              <a:gd name="connsiteX4" fmla="*/ 446225 w 1487415"/>
              <a:gd name="connsiteY4" fmla="*/ 0 h 3203097"/>
              <a:gd name="connsiteX5" fmla="*/ 446225 w 1487415"/>
              <a:gd name="connsiteY5" fmla="*/ 2448934 h 3203097"/>
              <a:gd name="connsiteX6" fmla="*/ 742677 w 1487415"/>
              <a:gd name="connsiteY6" fmla="*/ 2777270 h 3203097"/>
              <a:gd name="connsiteX7" fmla="*/ 1039129 w 1487415"/>
              <a:gd name="connsiteY7" fmla="*/ 2448934 h 3203097"/>
              <a:gd name="connsiteX8" fmla="*/ 1039129 w 1487415"/>
              <a:gd name="connsiteY8" fmla="*/ 0 h 3203097"/>
              <a:gd name="connsiteX9" fmla="*/ 1488594 w 1487415"/>
              <a:gd name="connsiteY9" fmla="*/ 0 h 3203097"/>
              <a:gd name="connsiteX10" fmla="*/ 1488594 w 1487415"/>
              <a:gd name="connsiteY10" fmla="*/ 2448861 h 320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7415" h="3203097">
                <a:moveTo>
                  <a:pt x="1488594" y="2448861"/>
                </a:moveTo>
                <a:cubicBezTo>
                  <a:pt x="1488594" y="2895159"/>
                  <a:pt x="1182569" y="3207516"/>
                  <a:pt x="742677" y="3207516"/>
                </a:cubicBezTo>
                <a:cubicBezTo>
                  <a:pt x="306025" y="3207516"/>
                  <a:pt x="0" y="2895159"/>
                  <a:pt x="0" y="2448861"/>
                </a:cubicBezTo>
                <a:lnTo>
                  <a:pt x="0" y="0"/>
                </a:lnTo>
                <a:lnTo>
                  <a:pt x="446225" y="0"/>
                </a:lnTo>
                <a:lnTo>
                  <a:pt x="446225" y="2448934"/>
                </a:lnTo>
                <a:cubicBezTo>
                  <a:pt x="446225" y="2649735"/>
                  <a:pt x="560947" y="2777270"/>
                  <a:pt x="742677" y="2777270"/>
                </a:cubicBezTo>
                <a:cubicBezTo>
                  <a:pt x="924407" y="2777270"/>
                  <a:pt x="1039129" y="2649735"/>
                  <a:pt x="1039129" y="2448934"/>
                </a:cubicBezTo>
                <a:lnTo>
                  <a:pt x="1039129" y="0"/>
                </a:lnTo>
                <a:lnTo>
                  <a:pt x="1488594" y="0"/>
                </a:lnTo>
                <a:lnTo>
                  <a:pt x="1488594" y="2448861"/>
                </a:lnTo>
                <a:close/>
              </a:path>
            </a:pathLst>
          </a:custGeom>
          <a:solidFill>
            <a:srgbClr val="004C35"/>
          </a:solidFill>
          <a:ln w="7360" cap="flat">
            <a:noFill/>
            <a:prstDash val="solid"/>
            <a:miter/>
          </a:ln>
        </p:spPr>
        <p:txBody>
          <a:bodyPr rtlCol="0" anchor="ctr"/>
          <a:lstStyle/>
          <a:p>
            <a:endParaRPr lang="nl-NL" dirty="0">
              <a:solidFill>
                <a:srgbClr val="004C35"/>
              </a:solidFill>
            </a:endParaRPr>
          </a:p>
        </p:txBody>
      </p:sp>
      <p:sp>
        <p:nvSpPr>
          <p:cNvPr id="17" name="Vrije vorm: vorm 16">
            <a:extLst>
              <a:ext uri="{FF2B5EF4-FFF2-40B4-BE49-F238E27FC236}">
                <a16:creationId xmlns:a16="http://schemas.microsoft.com/office/drawing/2014/main" id="{4F1C5ADA-7AE8-4606-AB6C-C7F133E4705C}"/>
              </a:ext>
            </a:extLst>
          </p:cNvPr>
          <p:cNvSpPr/>
          <p:nvPr/>
        </p:nvSpPr>
        <p:spPr>
          <a:xfrm>
            <a:off x="5859994" y="2960951"/>
            <a:ext cx="957248" cy="1583140"/>
          </a:xfrm>
          <a:custGeom>
            <a:avLst/>
            <a:gdLst>
              <a:gd name="connsiteX0" fmla="*/ 959457 w 957247"/>
              <a:gd name="connsiteY0" fmla="*/ 427080 h 1583140"/>
              <a:gd name="connsiteX1" fmla="*/ 446225 w 957247"/>
              <a:gd name="connsiteY1" fmla="*/ 427080 h 1583140"/>
              <a:gd name="connsiteX2" fmla="*/ 446225 w 957247"/>
              <a:gd name="connsiteY2" fmla="*/ 1588442 h 1583140"/>
              <a:gd name="connsiteX3" fmla="*/ 0 w 957247"/>
              <a:gd name="connsiteY3" fmla="*/ 1588442 h 1583140"/>
              <a:gd name="connsiteX4" fmla="*/ 0 w 957247"/>
              <a:gd name="connsiteY4" fmla="*/ 0 h 1583140"/>
              <a:gd name="connsiteX5" fmla="*/ 959457 w 957247"/>
              <a:gd name="connsiteY5" fmla="*/ 0 h 1583140"/>
              <a:gd name="connsiteX6" fmla="*/ 959457 w 957247"/>
              <a:gd name="connsiteY6" fmla="*/ 427080 h 158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247" h="1583140">
                <a:moveTo>
                  <a:pt x="959457" y="427080"/>
                </a:moveTo>
                <a:lnTo>
                  <a:pt x="446225" y="427080"/>
                </a:lnTo>
                <a:lnTo>
                  <a:pt x="446225" y="1588442"/>
                </a:lnTo>
                <a:lnTo>
                  <a:pt x="0" y="1588442"/>
                </a:lnTo>
                <a:lnTo>
                  <a:pt x="0" y="0"/>
                </a:lnTo>
                <a:lnTo>
                  <a:pt x="959457" y="0"/>
                </a:lnTo>
                <a:lnTo>
                  <a:pt x="959457" y="427080"/>
                </a:lnTo>
                <a:close/>
              </a:path>
            </a:pathLst>
          </a:custGeom>
          <a:solidFill>
            <a:srgbClr val="004C35"/>
          </a:solidFill>
          <a:ln w="7360" cap="flat">
            <a:noFill/>
            <a:prstDash val="solid"/>
            <a:miter/>
          </a:ln>
        </p:spPr>
        <p:txBody>
          <a:bodyPr rtlCol="0" anchor="ctr"/>
          <a:lstStyle/>
          <a:p>
            <a:endParaRPr lang="nl-NL" dirty="0">
              <a:solidFill>
                <a:srgbClr val="004C35"/>
              </a:solidFill>
            </a:endParaRPr>
          </a:p>
        </p:txBody>
      </p:sp>
      <p:sp>
        <p:nvSpPr>
          <p:cNvPr id="18" name="Vrije vorm: vorm 17">
            <a:extLst>
              <a:ext uri="{FF2B5EF4-FFF2-40B4-BE49-F238E27FC236}">
                <a16:creationId xmlns:a16="http://schemas.microsoft.com/office/drawing/2014/main" id="{B0258199-041B-4B38-9C1C-635C31D3A119}"/>
              </a:ext>
            </a:extLst>
          </p:cNvPr>
          <p:cNvSpPr/>
          <p:nvPr/>
        </p:nvSpPr>
        <p:spPr>
          <a:xfrm>
            <a:off x="6960019" y="2201715"/>
            <a:ext cx="544895" cy="3210461"/>
          </a:xfrm>
          <a:custGeom>
            <a:avLst/>
            <a:gdLst>
              <a:gd name="connsiteX0" fmla="*/ 548282 w 544894"/>
              <a:gd name="connsiteY0" fmla="*/ 270901 h 3210461"/>
              <a:gd name="connsiteX1" fmla="*/ 274141 w 544894"/>
              <a:gd name="connsiteY1" fmla="*/ 545042 h 3210461"/>
              <a:gd name="connsiteX2" fmla="*/ 0 w 544894"/>
              <a:gd name="connsiteY2" fmla="*/ 270901 h 3210461"/>
              <a:gd name="connsiteX3" fmla="*/ 274215 w 544894"/>
              <a:gd name="connsiteY3" fmla="*/ 0 h 3210461"/>
              <a:gd name="connsiteX4" fmla="*/ 548282 w 544894"/>
              <a:gd name="connsiteY4" fmla="*/ 270901 h 3210461"/>
              <a:gd name="connsiteX5" fmla="*/ 500493 w 544894"/>
              <a:gd name="connsiteY5" fmla="*/ 758582 h 3210461"/>
              <a:gd name="connsiteX6" fmla="*/ 500493 w 544894"/>
              <a:gd name="connsiteY6" fmla="*/ 3215690 h 3210461"/>
              <a:gd name="connsiteX7" fmla="*/ 51029 w 544894"/>
              <a:gd name="connsiteY7" fmla="*/ 3215690 h 3210461"/>
              <a:gd name="connsiteX8" fmla="*/ 51029 w 544894"/>
              <a:gd name="connsiteY8" fmla="*/ 758582 h 3210461"/>
              <a:gd name="connsiteX9" fmla="*/ 500493 w 544894"/>
              <a:gd name="connsiteY9" fmla="*/ 758582 h 321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4894" h="3210461">
                <a:moveTo>
                  <a:pt x="548282" y="270901"/>
                </a:moveTo>
                <a:cubicBezTo>
                  <a:pt x="548282" y="420747"/>
                  <a:pt x="423987" y="545042"/>
                  <a:pt x="274141" y="545042"/>
                </a:cubicBezTo>
                <a:cubicBezTo>
                  <a:pt x="124295" y="545042"/>
                  <a:pt x="0" y="420747"/>
                  <a:pt x="0" y="270901"/>
                </a:cubicBezTo>
                <a:cubicBezTo>
                  <a:pt x="74" y="124295"/>
                  <a:pt x="124369" y="0"/>
                  <a:pt x="274215" y="0"/>
                </a:cubicBezTo>
                <a:cubicBezTo>
                  <a:pt x="423987" y="0"/>
                  <a:pt x="548282" y="124295"/>
                  <a:pt x="548282" y="270901"/>
                </a:cubicBezTo>
                <a:close/>
                <a:moveTo>
                  <a:pt x="500493" y="758582"/>
                </a:moveTo>
                <a:lnTo>
                  <a:pt x="500493" y="3215690"/>
                </a:lnTo>
                <a:lnTo>
                  <a:pt x="51029" y="3215690"/>
                </a:lnTo>
                <a:lnTo>
                  <a:pt x="51029" y="758582"/>
                </a:lnTo>
                <a:lnTo>
                  <a:pt x="500493" y="758582"/>
                </a:lnTo>
                <a:close/>
              </a:path>
            </a:pathLst>
          </a:custGeom>
          <a:solidFill>
            <a:srgbClr val="004C35"/>
          </a:solidFill>
          <a:ln w="7360" cap="flat">
            <a:noFill/>
            <a:prstDash val="solid"/>
            <a:miter/>
          </a:ln>
        </p:spPr>
        <p:txBody>
          <a:bodyPr rtlCol="0" anchor="ctr"/>
          <a:lstStyle/>
          <a:p>
            <a:endParaRPr lang="nl-NL" dirty="0">
              <a:solidFill>
                <a:srgbClr val="004C35"/>
              </a:solidFill>
            </a:endParaRPr>
          </a:p>
        </p:txBody>
      </p:sp>
      <p:sp>
        <p:nvSpPr>
          <p:cNvPr id="19" name="Vrije vorm: vorm 18">
            <a:extLst>
              <a:ext uri="{FF2B5EF4-FFF2-40B4-BE49-F238E27FC236}">
                <a16:creationId xmlns:a16="http://schemas.microsoft.com/office/drawing/2014/main" id="{381E1B96-2F54-41B4-B111-13CC31243AFC}"/>
              </a:ext>
            </a:extLst>
          </p:cNvPr>
          <p:cNvSpPr/>
          <p:nvPr/>
        </p:nvSpPr>
        <p:spPr>
          <a:xfrm>
            <a:off x="7671180" y="3806945"/>
            <a:ext cx="1619958" cy="1627321"/>
          </a:xfrm>
          <a:custGeom>
            <a:avLst/>
            <a:gdLst>
              <a:gd name="connsiteX0" fmla="*/ 1625701 w 1619957"/>
              <a:gd name="connsiteY0" fmla="*/ 816017 h 1627321"/>
              <a:gd name="connsiteX1" fmla="*/ 812850 w 1619957"/>
              <a:gd name="connsiteY1" fmla="*/ 1628867 h 1627321"/>
              <a:gd name="connsiteX2" fmla="*/ 0 w 1619957"/>
              <a:gd name="connsiteY2" fmla="*/ 816017 h 1627321"/>
              <a:gd name="connsiteX3" fmla="*/ 812850 w 1619957"/>
              <a:gd name="connsiteY3" fmla="*/ 0 h 1627321"/>
              <a:gd name="connsiteX4" fmla="*/ 1625701 w 1619957"/>
              <a:gd name="connsiteY4" fmla="*/ 816017 h 1627321"/>
              <a:gd name="connsiteX5" fmla="*/ 439966 w 1619957"/>
              <a:gd name="connsiteY5" fmla="*/ 816017 h 1627321"/>
              <a:gd name="connsiteX6" fmla="*/ 812924 w 1619957"/>
              <a:gd name="connsiteY6" fmla="*/ 1198548 h 1627321"/>
              <a:gd name="connsiteX7" fmla="*/ 1185883 w 1619957"/>
              <a:gd name="connsiteY7" fmla="*/ 816017 h 1627321"/>
              <a:gd name="connsiteX8" fmla="*/ 812924 w 1619957"/>
              <a:gd name="connsiteY8" fmla="*/ 430320 h 1627321"/>
              <a:gd name="connsiteX9" fmla="*/ 439966 w 1619957"/>
              <a:gd name="connsiteY9" fmla="*/ 816017 h 162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957" h="1627321">
                <a:moveTo>
                  <a:pt x="1625701" y="816017"/>
                </a:moveTo>
                <a:cubicBezTo>
                  <a:pt x="1625701" y="1281386"/>
                  <a:pt x="1271888" y="1628867"/>
                  <a:pt x="812850" y="1628867"/>
                </a:cubicBezTo>
                <a:cubicBezTo>
                  <a:pt x="350647" y="1628867"/>
                  <a:pt x="0" y="1281386"/>
                  <a:pt x="0" y="816017"/>
                </a:cubicBezTo>
                <a:cubicBezTo>
                  <a:pt x="0" y="350574"/>
                  <a:pt x="350647" y="0"/>
                  <a:pt x="812850" y="0"/>
                </a:cubicBezTo>
                <a:cubicBezTo>
                  <a:pt x="1271888" y="0"/>
                  <a:pt x="1625701" y="350647"/>
                  <a:pt x="1625701" y="816017"/>
                </a:cubicBezTo>
                <a:close/>
                <a:moveTo>
                  <a:pt x="439966" y="816017"/>
                </a:moveTo>
                <a:cubicBezTo>
                  <a:pt x="439966" y="1032797"/>
                  <a:pt x="599310" y="1198548"/>
                  <a:pt x="812924" y="1198548"/>
                </a:cubicBezTo>
                <a:cubicBezTo>
                  <a:pt x="1023298" y="1198548"/>
                  <a:pt x="1185883" y="1032797"/>
                  <a:pt x="1185883" y="816017"/>
                </a:cubicBezTo>
                <a:cubicBezTo>
                  <a:pt x="1185883" y="592904"/>
                  <a:pt x="1023298" y="430320"/>
                  <a:pt x="812924" y="430320"/>
                </a:cubicBezTo>
                <a:cubicBezTo>
                  <a:pt x="599310" y="430320"/>
                  <a:pt x="439966" y="592904"/>
                  <a:pt x="439966" y="816017"/>
                </a:cubicBezTo>
                <a:close/>
              </a:path>
            </a:pathLst>
          </a:custGeom>
          <a:solidFill>
            <a:srgbClr val="004C35"/>
          </a:solidFill>
          <a:ln w="7360" cap="flat">
            <a:noFill/>
            <a:prstDash val="solid"/>
            <a:miter/>
          </a:ln>
        </p:spPr>
        <p:txBody>
          <a:bodyPr rtlCol="0" anchor="ctr"/>
          <a:lstStyle/>
          <a:p>
            <a:endParaRPr lang="nl-NL" dirty="0">
              <a:solidFill>
                <a:srgbClr val="004C35"/>
              </a:solidFill>
            </a:endParaRPr>
          </a:p>
        </p:txBody>
      </p:sp>
      <p:sp>
        <p:nvSpPr>
          <p:cNvPr id="21" name="Tekstvak 20">
            <a:extLst>
              <a:ext uri="{FF2B5EF4-FFF2-40B4-BE49-F238E27FC236}">
                <a16:creationId xmlns:a16="http://schemas.microsoft.com/office/drawing/2014/main" id="{33CD28A0-E119-4DAD-8639-729E7D71EA26}"/>
              </a:ext>
            </a:extLst>
          </p:cNvPr>
          <p:cNvSpPr txBox="1"/>
          <p:nvPr/>
        </p:nvSpPr>
        <p:spPr>
          <a:xfrm>
            <a:off x="6096000" y="805449"/>
            <a:ext cx="4520820" cy="1623060"/>
          </a:xfrm>
          <a:prstGeom prst="rect">
            <a:avLst/>
          </a:prstGeom>
          <a:noFill/>
        </p:spPr>
        <p:txBody>
          <a:bodyPr wrap="square" lIns="0" rIns="0" rtlCol="0">
            <a:noAutofit/>
          </a:bodyPr>
          <a:lstStyle/>
          <a:p>
            <a:pPr>
              <a:lnSpc>
                <a:spcPct val="90000"/>
              </a:lnSpc>
            </a:pPr>
            <a:r>
              <a:rPr lang="nl-NL" sz="3600" b="1" dirty="0">
                <a:solidFill>
                  <a:srgbClr val="004C35"/>
                </a:solidFill>
                <a:latin typeface="Arial" panose="020B0604020202020204" pitchFamily="34" charset="0"/>
                <a:cs typeface="Arial" panose="020B0604020202020204" pitchFamily="34" charset="0"/>
              </a:rPr>
              <a:t>De beroepsopleider van de regio</a:t>
            </a:r>
          </a:p>
        </p:txBody>
      </p:sp>
      <p:sp>
        <p:nvSpPr>
          <p:cNvPr id="22" name="Tekstvak 21">
            <a:extLst>
              <a:ext uri="{FF2B5EF4-FFF2-40B4-BE49-F238E27FC236}">
                <a16:creationId xmlns:a16="http://schemas.microsoft.com/office/drawing/2014/main" id="{29698E83-ED9A-449F-BCDC-188994F04448}"/>
              </a:ext>
            </a:extLst>
          </p:cNvPr>
          <p:cNvSpPr txBox="1"/>
          <p:nvPr/>
        </p:nvSpPr>
        <p:spPr>
          <a:xfrm>
            <a:off x="2495931" y="5327336"/>
            <a:ext cx="3673580" cy="507831"/>
          </a:xfrm>
          <a:prstGeom prst="rect">
            <a:avLst/>
          </a:prstGeom>
          <a:noFill/>
        </p:spPr>
        <p:txBody>
          <a:bodyPr wrap="square" lIns="0" tIns="0" rIns="0" bIns="0" rtlCol="0">
            <a:noAutofit/>
          </a:bodyPr>
          <a:lstStyle/>
          <a:p>
            <a:pPr>
              <a:lnSpc>
                <a:spcPct val="90000"/>
              </a:lnSpc>
            </a:pPr>
            <a:r>
              <a:rPr lang="nl-NL" sz="3000" b="1" dirty="0" err="1">
                <a:solidFill>
                  <a:srgbClr val="004C35"/>
                </a:solidFill>
                <a:latin typeface="Arial" panose="020B0604020202020204" pitchFamily="34" charset="0"/>
                <a:cs typeface="Arial" panose="020B0604020202020204" pitchFamily="34" charset="0"/>
              </a:rPr>
              <a:t>Curio</a:t>
            </a:r>
            <a:r>
              <a:rPr lang="nl-NL" sz="3000" b="1" dirty="0">
                <a:solidFill>
                  <a:srgbClr val="004C35"/>
                </a:solidFill>
                <a:latin typeface="Arial" panose="020B0604020202020204" pitchFamily="34" charset="0"/>
                <a:cs typeface="Arial" panose="020B0604020202020204" pitchFamily="34" charset="0"/>
              </a:rPr>
              <a:t> techniek </a:t>
            </a:r>
          </a:p>
          <a:p>
            <a:pPr>
              <a:lnSpc>
                <a:spcPct val="90000"/>
              </a:lnSpc>
            </a:pPr>
            <a:r>
              <a:rPr lang="nl-NL" sz="3000" b="1" dirty="0">
                <a:solidFill>
                  <a:srgbClr val="004C35"/>
                </a:solidFill>
                <a:latin typeface="Arial" panose="020B0604020202020204" pitchFamily="34" charset="0"/>
                <a:cs typeface="Arial" panose="020B0604020202020204" pitchFamily="34" charset="0"/>
              </a:rPr>
              <a:t>en technologie</a:t>
            </a:r>
            <a:endParaRPr lang="nl-NL" sz="3000" b="1" noProof="1">
              <a:solidFill>
                <a:srgbClr val="004C3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90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Praktijkvoorbeelden van zaken die je moet kunnen bouwen</a:t>
            </a:r>
            <a:endParaRPr lang="nl-NL" sz="2800" b="1" dirty="0">
              <a:solidFill>
                <a:srgbClr val="FF0000"/>
              </a:solidFill>
              <a:latin typeface="Arial" panose="020B0604020202020204" pitchFamily="34" charset="0"/>
              <a:cs typeface="Arial" panose="020B0604020202020204" pitchFamily="34" charset="0"/>
            </a:endParaRPr>
          </a:p>
        </p:txBody>
      </p:sp>
      <p:sp>
        <p:nvSpPr>
          <p:cNvPr id="13" name="Tekstvak 12">
            <a:extLst>
              <a:ext uri="{FF2B5EF4-FFF2-40B4-BE49-F238E27FC236}">
                <a16:creationId xmlns:a16="http://schemas.microsoft.com/office/drawing/2014/main" id="{F2A6F20A-F22E-4FB3-BA83-63C115F53234}"/>
              </a:ext>
            </a:extLst>
          </p:cNvPr>
          <p:cNvSpPr txBox="1"/>
          <p:nvPr/>
        </p:nvSpPr>
        <p:spPr>
          <a:xfrm>
            <a:off x="305333" y="2441237"/>
            <a:ext cx="11398454" cy="3874587"/>
          </a:xfrm>
          <a:prstGeom prst="rect">
            <a:avLst/>
          </a:prstGeom>
          <a:noFill/>
        </p:spPr>
        <p:txBody>
          <a:bodyPr wrap="square">
            <a:spAutoFit/>
          </a:bodyPr>
          <a:lstStyle/>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website opleveren die door middel van een CMS zelf te beheren valt voor de klant.</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overzicht van bepaalde data (bijvoorbeeld een factuuroverzicht, of betalingsoverzicht ) exporteren naar een PDF bestand. </a:t>
            </a:r>
            <a:endParaRPr lang="en-GB" sz="2000" b="1">
              <a:solidFill>
                <a:srgbClr val="3A6054"/>
              </a:solidFill>
              <a:latin typeface="Arial" panose="020B0604020202020204" pitchFamily="34" charset="0"/>
              <a:cs typeface="Arial" panose="020B0604020202020204" pitchFamily="34" charset="0"/>
            </a:endParaRP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script schrijven om alle images in een folder te verkleinen (thumbnails te maken) en in een nieuwe folder zetten.</a:t>
            </a:r>
            <a:endParaRPr lang="en-GB" sz="2000" b="1">
              <a:solidFill>
                <a:srgbClr val="3A6054"/>
              </a:solidFill>
              <a:latin typeface="Arial" panose="020B0604020202020204" pitchFamily="34" charset="0"/>
              <a:cs typeface="Arial" panose="020B0604020202020204" pitchFamily="34" charset="0"/>
            </a:endParaRP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dropdown menu implementeren op een website.</a:t>
            </a:r>
            <a:endParaRPr lang="en-GB" sz="2000" b="1">
              <a:solidFill>
                <a:srgbClr val="3A6054"/>
              </a:solidFill>
              <a:latin typeface="Arial" panose="020B0604020202020204" pitchFamily="34" charset="0"/>
              <a:cs typeface="Arial" panose="020B0604020202020204" pitchFamily="34" charset="0"/>
            </a:endParaRP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zoekfunctie creeëren op een site om op basis van zoekwoord een overzicht van data te genereren.</a:t>
            </a:r>
          </a:p>
          <a:p>
            <a:pPr>
              <a:lnSpc>
                <a:spcPct val="107000"/>
              </a:lnSpc>
              <a:spcAft>
                <a:spcPts val="800"/>
              </a:spcAft>
            </a:pPr>
            <a:endParaRPr lang="nl-NL" sz="2000" b="1">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18049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Inhoud tijdens SPEC-WEB</a:t>
            </a: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66293" y="2008431"/>
            <a:ext cx="10797007" cy="1158972"/>
          </a:xfrm>
          <a:prstGeom prst="rect">
            <a:avLst/>
          </a:prstGeom>
          <a:noFill/>
        </p:spPr>
        <p:txBody>
          <a:bodyPr wrap="square">
            <a:spAutoFit/>
          </a:bodyPr>
          <a:lstStyle/>
          <a:p>
            <a:pPr>
              <a:lnSpc>
                <a:spcPct val="107000"/>
              </a:lnSpc>
              <a:spcAft>
                <a:spcPts val="800"/>
              </a:spcAft>
            </a:pPr>
            <a:r>
              <a:rPr lang="nl-NL" sz="2000" b="1">
                <a:solidFill>
                  <a:srgbClr val="3A6054"/>
                </a:solidFill>
                <a:latin typeface="Arial" panose="020B0604020202020204" pitchFamily="34" charset="0"/>
                <a:cs typeface="Arial" panose="020B0604020202020204" pitchFamily="34" charset="0"/>
              </a:rPr>
              <a:t>De lessen zullen duidelijk een splitsing hebben tussen back-end en front-end lessen. De ene dag in de week zullen we back-end doen, de andere dag front-end.</a:t>
            </a:r>
            <a:endParaRPr lang="nl-NL" sz="2000" b="1" dirty="0">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nl-NL" sz="2000" b="1" dirty="0">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17824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360773" y="1143744"/>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Lessen back-end</a:t>
            </a: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874425" y="2156020"/>
            <a:ext cx="4218894" cy="3516155"/>
          </a:xfrm>
          <a:prstGeom prst="rect">
            <a:avLst/>
          </a:prstGeom>
          <a:noFill/>
        </p:spPr>
        <p:txBody>
          <a:bodyPr wrap="square">
            <a:spAutoFit/>
          </a:bodyPr>
          <a:lstStyle/>
          <a:p>
            <a:pPr>
              <a:lnSpc>
                <a:spcPct val="107000"/>
              </a:lnSpc>
              <a:spcAft>
                <a:spcPts val="800"/>
              </a:spcAft>
            </a:pPr>
            <a:r>
              <a:rPr lang="nl-NL" sz="3200" b="1">
                <a:solidFill>
                  <a:srgbClr val="3A6054"/>
                </a:solidFill>
                <a:latin typeface="Arial" panose="020B0604020202020204" pitchFamily="34" charset="0"/>
                <a:cs typeface="Arial" panose="020B0604020202020204" pitchFamily="34" charset="0"/>
              </a:rPr>
              <a:t>Programming basics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Plain PHP</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Datatype methods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Building functions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OOP</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Using external packages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Uitstapjes naar andere back-end talen</a:t>
            </a:r>
          </a:p>
        </p:txBody>
      </p:sp>
      <p:sp>
        <p:nvSpPr>
          <p:cNvPr id="13" name="Tekstvak 12">
            <a:extLst>
              <a:ext uri="{FF2B5EF4-FFF2-40B4-BE49-F238E27FC236}">
                <a16:creationId xmlns:a16="http://schemas.microsoft.com/office/drawing/2014/main" id="{299CDD4C-AE6C-49B0-8047-195145F7E638}"/>
              </a:ext>
            </a:extLst>
          </p:cNvPr>
          <p:cNvSpPr txBox="1"/>
          <p:nvPr/>
        </p:nvSpPr>
        <p:spPr>
          <a:xfrm>
            <a:off x="206567" y="2165567"/>
            <a:ext cx="4218894" cy="3186834"/>
          </a:xfrm>
          <a:prstGeom prst="rect">
            <a:avLst/>
          </a:prstGeom>
          <a:noFill/>
        </p:spPr>
        <p:txBody>
          <a:bodyPr wrap="square">
            <a:spAutoFit/>
          </a:bodyPr>
          <a:lstStyle/>
          <a:p>
            <a:pPr>
              <a:lnSpc>
                <a:spcPct val="107000"/>
              </a:lnSpc>
              <a:spcAft>
                <a:spcPts val="800"/>
              </a:spcAft>
            </a:pPr>
            <a:r>
              <a:rPr lang="nl-NL" sz="3200" b="1">
                <a:solidFill>
                  <a:srgbClr val="3A6054"/>
                </a:solidFill>
                <a:latin typeface="Arial" panose="020B0604020202020204" pitchFamily="34" charset="0"/>
                <a:cs typeface="Arial" panose="020B0604020202020204" pitchFamily="34" charset="0"/>
              </a:rPr>
              <a:t>Laravel part II</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Basics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Livewire</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External Packages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Building an API</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Relations in Models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Spelen met Collections</a:t>
            </a:r>
          </a:p>
        </p:txBody>
      </p:sp>
      <p:sp>
        <p:nvSpPr>
          <p:cNvPr id="14" name="Tekstvak 13">
            <a:extLst>
              <a:ext uri="{FF2B5EF4-FFF2-40B4-BE49-F238E27FC236}">
                <a16:creationId xmlns:a16="http://schemas.microsoft.com/office/drawing/2014/main" id="{53FF8123-4383-4F1C-8CA6-FC04A855549C}"/>
              </a:ext>
            </a:extLst>
          </p:cNvPr>
          <p:cNvSpPr txBox="1"/>
          <p:nvPr/>
        </p:nvSpPr>
        <p:spPr>
          <a:xfrm>
            <a:off x="8330710" y="2156020"/>
            <a:ext cx="4218894" cy="2323008"/>
          </a:xfrm>
          <a:prstGeom prst="rect">
            <a:avLst/>
          </a:prstGeom>
          <a:noFill/>
        </p:spPr>
        <p:txBody>
          <a:bodyPr wrap="square">
            <a:spAutoFit/>
          </a:bodyPr>
          <a:lstStyle/>
          <a:p>
            <a:pPr>
              <a:lnSpc>
                <a:spcPct val="107000"/>
              </a:lnSpc>
              <a:spcAft>
                <a:spcPts val="800"/>
              </a:spcAft>
            </a:pPr>
            <a:r>
              <a:rPr lang="nl-NL" sz="3200" b="1">
                <a:solidFill>
                  <a:srgbClr val="3A6054"/>
                </a:solidFill>
                <a:latin typeface="Arial" panose="020B0604020202020204" pitchFamily="34" charset="0"/>
                <a:cs typeface="Arial" panose="020B0604020202020204" pitchFamily="34" charset="0"/>
              </a:rPr>
              <a:t>Databases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Mysql</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advanced queries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join queries</a:t>
            </a:r>
          </a:p>
          <a:p>
            <a:pPr marL="342900" indent="-342900">
              <a:lnSpc>
                <a:spcPct val="107000"/>
              </a:lnSpc>
              <a:spcAft>
                <a:spcPts val="800"/>
              </a:spcAft>
              <a:buFont typeface="Arial" panose="020B0604020202020204" pitchFamily="34" charset="0"/>
              <a:buChar char="•"/>
            </a:pPr>
            <a:r>
              <a:rPr lang="nl-NL" sz="2000" b="1">
                <a:solidFill>
                  <a:srgbClr val="3A6054"/>
                </a:solidFill>
                <a:latin typeface="Arial" panose="020B0604020202020204" pitchFamily="34" charset="0"/>
                <a:cs typeface="Arial" panose="020B0604020202020204" pitchFamily="34" charset="0"/>
              </a:rPr>
              <a:t>database design</a:t>
            </a:r>
          </a:p>
        </p:txBody>
      </p:sp>
    </p:spTree>
    <p:extLst>
      <p:ext uri="{BB962C8B-B14F-4D97-AF65-F5344CB8AC3E}">
        <p14:creationId xmlns:p14="http://schemas.microsoft.com/office/powerpoint/2010/main" val="298563966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86524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Lessen Front-end</a:t>
            </a: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05333" y="1384177"/>
            <a:ext cx="3286911" cy="7014677"/>
          </a:xfrm>
          <a:prstGeom prst="rect">
            <a:avLst/>
          </a:prstGeom>
          <a:noFill/>
        </p:spPr>
        <p:txBody>
          <a:bodyPr wrap="square">
            <a:spAutoFit/>
          </a:bodyPr>
          <a:lstStyle/>
          <a:p>
            <a:pPr>
              <a:lnSpc>
                <a:spcPct val="107000"/>
              </a:lnSpc>
              <a:spcAft>
                <a:spcPts val="800"/>
              </a:spcAft>
            </a:pPr>
            <a:r>
              <a:rPr lang="en-GB" sz="3200" b="1">
                <a:solidFill>
                  <a:srgbClr val="3A6054"/>
                </a:solidFill>
                <a:latin typeface="Arial" panose="020B0604020202020204" pitchFamily="34" charset="0"/>
                <a:cs typeface="Arial" panose="020B0604020202020204" pitchFamily="34" charset="0"/>
              </a:rPr>
              <a:t>Javascript</a:t>
            </a:r>
          </a:p>
          <a:p>
            <a:pPr>
              <a:lnSpc>
                <a:spcPct val="107000"/>
              </a:lnSpc>
              <a:spcAft>
                <a:spcPts val="800"/>
              </a:spcAft>
            </a:pPr>
            <a:r>
              <a:rPr lang="en-GB" sz="2000" b="1">
                <a:solidFill>
                  <a:srgbClr val="3A6054"/>
                </a:solidFill>
                <a:latin typeface="Arial" panose="020B0604020202020204" pitchFamily="34" charset="0"/>
                <a:cs typeface="Arial" panose="020B0604020202020204" pitchFamily="34" charset="0"/>
              </a:rPr>
              <a:t>- Basics</a:t>
            </a:r>
          </a:p>
          <a:p>
            <a:pPr>
              <a:lnSpc>
                <a:spcPct val="107000"/>
              </a:lnSpc>
              <a:spcAft>
                <a:spcPts val="800"/>
              </a:spcAft>
            </a:pPr>
            <a:r>
              <a:rPr lang="en-GB" sz="2000" b="1">
                <a:solidFill>
                  <a:srgbClr val="3A6054"/>
                </a:solidFill>
                <a:latin typeface="Arial" panose="020B0604020202020204" pitchFamily="34" charset="0"/>
                <a:cs typeface="Arial" panose="020B0604020202020204" pitchFamily="34" charset="0"/>
              </a:rPr>
              <a:t>- Frameworks:</a:t>
            </a:r>
          </a:p>
          <a:p>
            <a:pPr>
              <a:lnSpc>
                <a:spcPct val="107000"/>
              </a:lnSpc>
              <a:spcAft>
                <a:spcPts val="800"/>
              </a:spcAft>
            </a:pPr>
            <a:r>
              <a:rPr lang="en-GB" sz="1600" b="1">
                <a:solidFill>
                  <a:srgbClr val="3A6054"/>
                </a:solidFill>
                <a:latin typeface="Arial" panose="020B0604020202020204" pitchFamily="34" charset="0"/>
                <a:cs typeface="Arial" panose="020B0604020202020204" pitchFamily="34" charset="0"/>
              </a:rPr>
              <a:t>  - Alpine JS</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 Vue JS</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 React</a:t>
            </a:r>
          </a:p>
          <a:p>
            <a:pPr>
              <a:lnSpc>
                <a:spcPct val="107000"/>
              </a:lnSpc>
              <a:spcAft>
                <a:spcPts val="800"/>
              </a:spcAft>
            </a:pPr>
            <a:r>
              <a:rPr lang="en-GB" sz="2000" b="1">
                <a:solidFill>
                  <a:srgbClr val="3A6054"/>
                </a:solidFill>
                <a:latin typeface="Arial" panose="020B0604020202020204" pitchFamily="34" charset="0"/>
                <a:cs typeface="Arial" panose="020B0604020202020204" pitchFamily="34" charset="0"/>
              </a:rPr>
              <a:t>  Using API’s</a:t>
            </a:r>
            <a:br>
              <a:rPr lang="en-GB" sz="20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NASA</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Pokemon</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Weather API</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Open movie database</a:t>
            </a:r>
          </a:p>
          <a:p>
            <a:pPr>
              <a:lnSpc>
                <a:spcPct val="107000"/>
              </a:lnSpc>
              <a:spcAft>
                <a:spcPts val="800"/>
              </a:spcAft>
            </a:pPr>
            <a:r>
              <a:rPr lang="en-GB" sz="1600" b="1">
                <a:solidFill>
                  <a:srgbClr val="3A6054"/>
                </a:solidFill>
                <a:latin typeface="Arial" panose="020B0604020202020204" pitchFamily="34" charset="0"/>
                <a:cs typeface="Arial" panose="020B0604020202020204" pitchFamily="34" charset="0"/>
              </a:rPr>
              <a:t>- </a:t>
            </a:r>
            <a:r>
              <a:rPr lang="en-GB" sz="2000" b="1">
                <a:solidFill>
                  <a:srgbClr val="3A6054"/>
                </a:solidFill>
                <a:latin typeface="Arial" panose="020B0604020202020204" pitchFamily="34" charset="0"/>
                <a:cs typeface="Arial" panose="020B0604020202020204" pitchFamily="34" charset="0"/>
              </a:rPr>
              <a:t> Third party packages</a:t>
            </a:r>
            <a:br>
              <a:rPr lang="en-GB" sz="20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Fullcalendar JS</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Chart.js</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 Anime.js</a:t>
            </a:r>
            <a:br>
              <a:rPr lang="en-GB" sz="1600" b="1">
                <a:solidFill>
                  <a:srgbClr val="3A6054"/>
                </a:solidFill>
                <a:latin typeface="Arial" panose="020B0604020202020204" pitchFamily="34" charset="0"/>
                <a:cs typeface="Arial" panose="020B0604020202020204" pitchFamily="34" charset="0"/>
              </a:rPr>
            </a:br>
            <a:br>
              <a:rPr lang="en-GB" sz="2000" b="1">
                <a:solidFill>
                  <a:srgbClr val="3A6054"/>
                </a:solidFill>
                <a:latin typeface="Arial" panose="020B0604020202020204" pitchFamily="34" charset="0"/>
                <a:cs typeface="Arial" panose="020B0604020202020204" pitchFamily="34" charset="0"/>
              </a:rPr>
            </a:b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
        <p:nvSpPr>
          <p:cNvPr id="12" name="Tekstvak 11">
            <a:extLst>
              <a:ext uri="{FF2B5EF4-FFF2-40B4-BE49-F238E27FC236}">
                <a16:creationId xmlns:a16="http://schemas.microsoft.com/office/drawing/2014/main" id="{67130ED4-97AB-490A-9376-D42135C0A5B4}"/>
              </a:ext>
            </a:extLst>
          </p:cNvPr>
          <p:cNvSpPr txBox="1"/>
          <p:nvPr/>
        </p:nvSpPr>
        <p:spPr>
          <a:xfrm>
            <a:off x="4220839" y="1970527"/>
            <a:ext cx="3286911" cy="3973395"/>
          </a:xfrm>
          <a:prstGeom prst="rect">
            <a:avLst/>
          </a:prstGeom>
          <a:noFill/>
        </p:spPr>
        <p:txBody>
          <a:bodyPr wrap="square">
            <a:spAutoFit/>
          </a:bodyPr>
          <a:lstStyle/>
          <a:p>
            <a:pPr>
              <a:lnSpc>
                <a:spcPct val="107000"/>
              </a:lnSpc>
              <a:spcAft>
                <a:spcPts val="800"/>
              </a:spcAft>
            </a:pPr>
            <a:r>
              <a:rPr lang="en-GB" sz="3200" b="1">
                <a:solidFill>
                  <a:srgbClr val="3A6054"/>
                </a:solidFill>
                <a:latin typeface="Arial" panose="020B0604020202020204" pitchFamily="34" charset="0"/>
                <a:cs typeface="Arial" panose="020B0604020202020204" pitchFamily="34" charset="0"/>
              </a:rPr>
              <a:t>CSS</a:t>
            </a:r>
          </a:p>
          <a:p>
            <a:pPr>
              <a:lnSpc>
                <a:spcPct val="107000"/>
              </a:lnSpc>
              <a:spcAft>
                <a:spcPts val="800"/>
              </a:spcAft>
            </a:pPr>
            <a:r>
              <a:rPr lang="en-GB" sz="2000" b="1">
                <a:solidFill>
                  <a:srgbClr val="3A6054"/>
                </a:solidFill>
                <a:latin typeface="Arial" panose="020B0604020202020204" pitchFamily="34" charset="0"/>
                <a:cs typeface="Arial" panose="020B0604020202020204" pitchFamily="34" charset="0"/>
              </a:rPr>
              <a:t>- Basics</a:t>
            </a:r>
          </a:p>
          <a:p>
            <a:pPr>
              <a:lnSpc>
                <a:spcPct val="107000"/>
              </a:lnSpc>
              <a:spcAft>
                <a:spcPts val="800"/>
              </a:spcAft>
            </a:pPr>
            <a:r>
              <a:rPr lang="en-GB" sz="2000" b="1">
                <a:solidFill>
                  <a:srgbClr val="3A6054"/>
                </a:solidFill>
                <a:latin typeface="Arial" panose="020B0604020202020204" pitchFamily="34" charset="0"/>
                <a:cs typeface="Arial" panose="020B0604020202020204" pitchFamily="34" charset="0"/>
              </a:rPr>
              <a:t>- Frameworks</a:t>
            </a:r>
            <a:br>
              <a:rPr lang="en-GB" sz="2000" b="1">
                <a:solidFill>
                  <a:srgbClr val="3A6054"/>
                </a:solidFill>
                <a:latin typeface="Arial" panose="020B0604020202020204" pitchFamily="34" charset="0"/>
                <a:cs typeface="Arial" panose="020B0604020202020204" pitchFamily="34" charset="0"/>
              </a:rPr>
            </a:br>
            <a:r>
              <a:rPr lang="en-GB" sz="2000" b="1">
                <a:solidFill>
                  <a:srgbClr val="3A6054"/>
                </a:solidFill>
                <a:latin typeface="Arial" panose="020B0604020202020204" pitchFamily="34" charset="0"/>
                <a:cs typeface="Arial" panose="020B0604020202020204" pitchFamily="34" charset="0"/>
              </a:rPr>
              <a:t>   </a:t>
            </a:r>
            <a:r>
              <a:rPr lang="en-GB" sz="1400" b="1">
                <a:solidFill>
                  <a:srgbClr val="3A6054"/>
                </a:solidFill>
                <a:latin typeface="Arial" panose="020B0604020202020204" pitchFamily="34" charset="0"/>
                <a:cs typeface="Arial" panose="020B0604020202020204" pitchFamily="34" charset="0"/>
              </a:rPr>
              <a:t>- tailwind</a:t>
            </a:r>
            <a:br>
              <a:rPr lang="en-GB" sz="1400" b="1">
                <a:solidFill>
                  <a:srgbClr val="3A6054"/>
                </a:solidFill>
                <a:latin typeface="Arial" panose="020B0604020202020204" pitchFamily="34" charset="0"/>
                <a:cs typeface="Arial" panose="020B0604020202020204" pitchFamily="34" charset="0"/>
              </a:rPr>
            </a:br>
            <a:r>
              <a:rPr lang="en-GB" sz="1400" b="1">
                <a:solidFill>
                  <a:srgbClr val="3A6054"/>
                </a:solidFill>
                <a:latin typeface="Arial" panose="020B0604020202020204" pitchFamily="34" charset="0"/>
                <a:cs typeface="Arial" panose="020B0604020202020204" pitchFamily="34" charset="0"/>
              </a:rPr>
              <a:t>    - bootstrap</a:t>
            </a:r>
            <a:br>
              <a:rPr lang="en-GB" sz="1400" b="1">
                <a:solidFill>
                  <a:srgbClr val="3A6054"/>
                </a:solidFill>
                <a:latin typeface="Arial" panose="020B0604020202020204" pitchFamily="34" charset="0"/>
                <a:cs typeface="Arial" panose="020B0604020202020204" pitchFamily="34" charset="0"/>
              </a:rPr>
            </a:br>
            <a:br>
              <a:rPr lang="en-GB" sz="2000" b="1">
                <a:solidFill>
                  <a:srgbClr val="3A6054"/>
                </a:solidFill>
                <a:latin typeface="Arial" panose="020B0604020202020204" pitchFamily="34" charset="0"/>
                <a:cs typeface="Arial" panose="020B0604020202020204" pitchFamily="34" charset="0"/>
              </a:rPr>
            </a:b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067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grpSp>
        <p:nvGrpSpPr>
          <p:cNvPr id="13" name="Graphic 3">
            <a:extLst>
              <a:ext uri="{FF2B5EF4-FFF2-40B4-BE49-F238E27FC236}">
                <a16:creationId xmlns:a16="http://schemas.microsoft.com/office/drawing/2014/main" id="{766F7B4B-9648-4EE4-B072-0642B544BE86}"/>
              </a:ext>
            </a:extLst>
          </p:cNvPr>
          <p:cNvGrpSpPr/>
          <p:nvPr/>
        </p:nvGrpSpPr>
        <p:grpSpPr>
          <a:xfrm>
            <a:off x="305333" y="220141"/>
            <a:ext cx="548640" cy="217740"/>
            <a:chOff x="305333" y="220141"/>
            <a:chExt cx="548640" cy="217740"/>
          </a:xfrm>
          <a:solidFill>
            <a:srgbClr val="FFFFFF"/>
          </a:solidFill>
        </p:grpSpPr>
        <p:sp>
          <p:nvSpPr>
            <p:cNvPr id="14" name="Vrije vorm: vorm 13">
              <a:extLst>
                <a:ext uri="{FF2B5EF4-FFF2-40B4-BE49-F238E27FC236}">
                  <a16:creationId xmlns:a16="http://schemas.microsoft.com/office/drawing/2014/main" id="{912D2CCD-9928-4BC8-BF37-169383CA4756}"/>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15" name="Vrije vorm: vorm 14">
              <a:extLst>
                <a:ext uri="{FF2B5EF4-FFF2-40B4-BE49-F238E27FC236}">
                  <a16:creationId xmlns:a16="http://schemas.microsoft.com/office/drawing/2014/main" id="{48F5ECAA-24E0-4D0E-9DB1-01AE2FB27C2C}"/>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17" name="Vrije vorm: vorm 16">
              <a:extLst>
                <a:ext uri="{FF2B5EF4-FFF2-40B4-BE49-F238E27FC236}">
                  <a16:creationId xmlns:a16="http://schemas.microsoft.com/office/drawing/2014/main" id="{2D49348C-4CB7-4449-81D1-D25397673023}"/>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18" name="Vrije vorm: vorm 17">
              <a:extLst>
                <a:ext uri="{FF2B5EF4-FFF2-40B4-BE49-F238E27FC236}">
                  <a16:creationId xmlns:a16="http://schemas.microsoft.com/office/drawing/2014/main" id="{A6B19558-A386-4975-9B33-2989871E829E}"/>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19" name="Vrije vorm: vorm 18">
              <a:extLst>
                <a:ext uri="{FF2B5EF4-FFF2-40B4-BE49-F238E27FC236}">
                  <a16:creationId xmlns:a16="http://schemas.microsoft.com/office/drawing/2014/main" id="{67BCD289-C185-414D-B4BD-25AE3BB5D905}"/>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20" name="Vrije vorm: vorm 19">
            <a:hlinkClick r:id="" action="ppaction://noaction"/>
            <a:extLst>
              <a:ext uri="{FF2B5EF4-FFF2-40B4-BE49-F238E27FC236}">
                <a16:creationId xmlns:a16="http://schemas.microsoft.com/office/drawing/2014/main" id="{F42A02D5-4A59-4F7F-89CA-8581B8D2C5D2}"/>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21" name="Vrije vorm: vorm 20">
            <a:hlinkClick r:id="rId2" action="ppaction://hlinksldjump"/>
            <a:extLst>
              <a:ext uri="{FF2B5EF4-FFF2-40B4-BE49-F238E27FC236}">
                <a16:creationId xmlns:a16="http://schemas.microsoft.com/office/drawing/2014/main" id="{D574DA49-F4BB-4DF1-8BA7-33A8C4E8D366}"/>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22" name="Tekstvak 21">
            <a:extLst>
              <a:ext uri="{FF2B5EF4-FFF2-40B4-BE49-F238E27FC236}">
                <a16:creationId xmlns:a16="http://schemas.microsoft.com/office/drawing/2014/main" id="{1835C690-5E4E-4320-9187-C20286C4047F}"/>
              </a:ext>
            </a:extLst>
          </p:cNvPr>
          <p:cNvSpPr txBox="1"/>
          <p:nvPr/>
        </p:nvSpPr>
        <p:spPr>
          <a:xfrm>
            <a:off x="427253" y="86524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Road map:</a:t>
            </a:r>
            <a:endParaRPr lang="nl-NL" sz="2800" b="1" dirty="0">
              <a:solidFill>
                <a:srgbClr val="FF0000"/>
              </a:solidFill>
              <a:latin typeface="Arial" panose="020B0604020202020204" pitchFamily="34" charset="0"/>
              <a:cs typeface="Arial" panose="020B0604020202020204" pitchFamily="34" charset="0"/>
            </a:endParaRPr>
          </a:p>
        </p:txBody>
      </p:sp>
      <p:sp>
        <p:nvSpPr>
          <p:cNvPr id="23" name="Tekstvak 22">
            <a:extLst>
              <a:ext uri="{FF2B5EF4-FFF2-40B4-BE49-F238E27FC236}">
                <a16:creationId xmlns:a16="http://schemas.microsoft.com/office/drawing/2014/main" id="{AD77F59D-F25D-4E1E-8D6F-F73D6821B9CF}"/>
              </a:ext>
            </a:extLst>
          </p:cNvPr>
          <p:cNvSpPr txBox="1"/>
          <p:nvPr/>
        </p:nvSpPr>
        <p:spPr>
          <a:xfrm>
            <a:off x="305333" y="1384177"/>
            <a:ext cx="3286911" cy="5052665"/>
          </a:xfrm>
          <a:prstGeom prst="rect">
            <a:avLst/>
          </a:prstGeom>
          <a:noFill/>
        </p:spPr>
        <p:txBody>
          <a:bodyPr wrap="square">
            <a:spAutoFit/>
          </a:bodyPr>
          <a:lstStyle/>
          <a:p>
            <a:pPr>
              <a:lnSpc>
                <a:spcPct val="107000"/>
              </a:lnSpc>
              <a:spcAft>
                <a:spcPts val="800"/>
              </a:spcAft>
            </a:pPr>
            <a:br>
              <a:rPr lang="en-GB" sz="1600" b="1">
                <a:solidFill>
                  <a:srgbClr val="3A6054"/>
                </a:solidFill>
                <a:latin typeface="Arial" panose="020B0604020202020204" pitchFamily="34" charset="0"/>
                <a:cs typeface="Arial" panose="020B0604020202020204" pitchFamily="34" charset="0"/>
              </a:rPr>
            </a:br>
            <a:r>
              <a:rPr lang="en-GB" sz="2400" b="1">
                <a:solidFill>
                  <a:srgbClr val="3A6054"/>
                </a:solidFill>
                <a:latin typeface="Arial" panose="020B0604020202020204" pitchFamily="34" charset="0"/>
                <a:cs typeface="Arial" panose="020B0604020202020204" pitchFamily="34" charset="0"/>
              </a:rPr>
              <a:t>Back-end</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Week 1 t/m 3</a:t>
            </a:r>
            <a:br>
              <a:rPr lang="en-GB" sz="1600" b="1">
                <a:solidFill>
                  <a:srgbClr val="3A6054"/>
                </a:solidFill>
                <a:latin typeface="Arial" panose="020B0604020202020204" pitchFamily="34" charset="0"/>
                <a:cs typeface="Arial" panose="020B0604020202020204" pitchFamily="34" charset="0"/>
              </a:rPr>
            </a:br>
            <a:r>
              <a:rPr lang="en-GB" sz="1600" b="1" i="1">
                <a:solidFill>
                  <a:srgbClr val="3A6054"/>
                </a:solidFill>
                <a:latin typeface="Arial" panose="020B0604020202020204" pitchFamily="34" charset="0"/>
                <a:cs typeface="Arial" panose="020B0604020202020204" pitchFamily="34" charset="0"/>
              </a:rPr>
              <a:t>Opfrissen Laravel basics (crud)</a:t>
            </a:r>
            <a:br>
              <a:rPr lang="en-GB" sz="1600" b="1" i="1">
                <a:solidFill>
                  <a:srgbClr val="3A6054"/>
                </a:solidFill>
                <a:latin typeface="Arial" panose="020B0604020202020204" pitchFamily="34" charset="0"/>
                <a:cs typeface="Arial" panose="020B0604020202020204" pitchFamily="34" charset="0"/>
              </a:rPr>
            </a:br>
            <a:br>
              <a:rPr lang="en-GB" sz="1600" b="1" i="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Week 4 t/m 6</a:t>
            </a:r>
            <a:br>
              <a:rPr lang="en-GB" sz="1600" b="1">
                <a:solidFill>
                  <a:srgbClr val="3A6054"/>
                </a:solidFill>
                <a:latin typeface="Arial" panose="020B0604020202020204" pitchFamily="34" charset="0"/>
                <a:cs typeface="Arial" panose="020B0604020202020204" pitchFamily="34" charset="0"/>
              </a:rPr>
            </a:br>
            <a:r>
              <a:rPr lang="en-GB" sz="1600" b="1" i="1">
                <a:solidFill>
                  <a:srgbClr val="3A6054"/>
                </a:solidFill>
                <a:latin typeface="Arial" panose="020B0604020202020204" pitchFamily="34" charset="0"/>
                <a:cs typeface="Arial" panose="020B0604020202020204" pitchFamily="34" charset="0"/>
              </a:rPr>
              <a:t>Relations in Laravel</a:t>
            </a:r>
            <a:br>
              <a:rPr lang="en-GB" sz="1600" b="1" i="1">
                <a:solidFill>
                  <a:srgbClr val="3A6054"/>
                </a:solidFill>
                <a:latin typeface="Arial" panose="020B0604020202020204" pitchFamily="34" charset="0"/>
                <a:cs typeface="Arial" panose="020B0604020202020204" pitchFamily="34" charset="0"/>
              </a:rPr>
            </a:br>
            <a:r>
              <a:rPr lang="en-GB" sz="1600" b="1" i="1">
                <a:solidFill>
                  <a:srgbClr val="3A6054"/>
                </a:solidFill>
                <a:latin typeface="Arial" panose="020B0604020202020204" pitchFamily="34" charset="0"/>
                <a:cs typeface="Arial" panose="020B0604020202020204" pitchFamily="34" charset="0"/>
              </a:rPr>
              <a:t>Building an API</a:t>
            </a:r>
            <a:br>
              <a:rPr lang="en-GB" sz="1600" b="1" i="1">
                <a:solidFill>
                  <a:srgbClr val="3A6054"/>
                </a:solidFill>
                <a:latin typeface="Arial" panose="020B0604020202020204" pitchFamily="34" charset="0"/>
                <a:cs typeface="Arial" panose="020B0604020202020204" pitchFamily="34" charset="0"/>
              </a:rPr>
            </a:br>
            <a:br>
              <a:rPr lang="en-GB" sz="1600" b="1" i="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Week 6 t/m 8 </a:t>
            </a:r>
            <a:br>
              <a:rPr lang="en-GB" sz="1600" b="1">
                <a:solidFill>
                  <a:srgbClr val="3A6054"/>
                </a:solidFill>
                <a:latin typeface="Arial" panose="020B0604020202020204" pitchFamily="34" charset="0"/>
                <a:cs typeface="Arial" panose="020B0604020202020204" pitchFamily="34" charset="0"/>
              </a:rPr>
            </a:br>
            <a:r>
              <a:rPr lang="en-GB" sz="1600" b="1" i="1">
                <a:solidFill>
                  <a:srgbClr val="3A6054"/>
                </a:solidFill>
                <a:latin typeface="Arial" panose="020B0604020202020204" pitchFamily="34" charset="0"/>
                <a:cs typeface="Arial" panose="020B0604020202020204" pitchFamily="34" charset="0"/>
              </a:rPr>
              <a:t>External packages</a:t>
            </a:r>
            <a:br>
              <a:rPr lang="en-GB" sz="1600" b="1">
                <a:solidFill>
                  <a:srgbClr val="3A6054"/>
                </a:solidFill>
                <a:latin typeface="Arial" panose="020B0604020202020204" pitchFamily="34" charset="0"/>
                <a:cs typeface="Arial" panose="020B0604020202020204" pitchFamily="34" charset="0"/>
              </a:rPr>
            </a:br>
            <a:br>
              <a:rPr lang="en-GB" sz="2000" b="1">
                <a:solidFill>
                  <a:srgbClr val="3A6054"/>
                </a:solidFill>
                <a:latin typeface="Arial" panose="020B0604020202020204" pitchFamily="34" charset="0"/>
                <a:cs typeface="Arial" panose="020B0604020202020204" pitchFamily="34" charset="0"/>
              </a:rPr>
            </a:b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
        <p:nvSpPr>
          <p:cNvPr id="25" name="Tekstvak 24">
            <a:extLst>
              <a:ext uri="{FF2B5EF4-FFF2-40B4-BE49-F238E27FC236}">
                <a16:creationId xmlns:a16="http://schemas.microsoft.com/office/drawing/2014/main" id="{AE0A693F-E84E-44E1-96E7-BE8E52A2595E}"/>
              </a:ext>
            </a:extLst>
          </p:cNvPr>
          <p:cNvSpPr txBox="1"/>
          <p:nvPr/>
        </p:nvSpPr>
        <p:spPr>
          <a:xfrm>
            <a:off x="5504517" y="1384176"/>
            <a:ext cx="3286911" cy="4723344"/>
          </a:xfrm>
          <a:prstGeom prst="rect">
            <a:avLst/>
          </a:prstGeom>
          <a:noFill/>
        </p:spPr>
        <p:txBody>
          <a:bodyPr wrap="square">
            <a:spAutoFit/>
          </a:bodyPr>
          <a:lstStyle/>
          <a:p>
            <a:pPr>
              <a:lnSpc>
                <a:spcPct val="107000"/>
              </a:lnSpc>
              <a:spcAft>
                <a:spcPts val="800"/>
              </a:spcAft>
            </a:pPr>
            <a:br>
              <a:rPr lang="en-GB" sz="1600" b="1">
                <a:solidFill>
                  <a:srgbClr val="3A6054"/>
                </a:solidFill>
                <a:latin typeface="Arial" panose="020B0604020202020204" pitchFamily="34" charset="0"/>
                <a:cs typeface="Arial" panose="020B0604020202020204" pitchFamily="34" charset="0"/>
              </a:rPr>
            </a:br>
            <a:r>
              <a:rPr lang="en-GB" sz="2400" b="1">
                <a:solidFill>
                  <a:srgbClr val="3A6054"/>
                </a:solidFill>
                <a:latin typeface="Arial" panose="020B0604020202020204" pitchFamily="34" charset="0"/>
                <a:cs typeface="Arial" panose="020B0604020202020204" pitchFamily="34" charset="0"/>
              </a:rPr>
              <a:t>Front-end</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Week 1 </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JS Basics </a:t>
            </a:r>
            <a:br>
              <a:rPr lang="en-GB" sz="1600" b="1">
                <a:solidFill>
                  <a:srgbClr val="3A6054"/>
                </a:solidFill>
                <a:latin typeface="Arial" panose="020B0604020202020204" pitchFamily="34" charset="0"/>
                <a:cs typeface="Arial" panose="020B0604020202020204" pitchFamily="34" charset="0"/>
              </a:rPr>
            </a:br>
            <a:br>
              <a:rPr lang="en-GB" sz="1600" b="1" i="1">
                <a:solidFill>
                  <a:srgbClr val="3A6054"/>
                </a:solidFill>
                <a:latin typeface="Arial" panose="020B0604020202020204" pitchFamily="34" charset="0"/>
                <a:cs typeface="Arial" panose="020B0604020202020204" pitchFamily="34" charset="0"/>
              </a:rPr>
            </a:br>
            <a:r>
              <a:rPr lang="en-GB" sz="1600" b="1" i="1">
                <a:solidFill>
                  <a:srgbClr val="3A6054"/>
                </a:solidFill>
                <a:latin typeface="Arial" panose="020B0604020202020204" pitchFamily="34" charset="0"/>
                <a:cs typeface="Arial" panose="020B0604020202020204" pitchFamily="34" charset="0"/>
              </a:rPr>
              <a:t>Week 2 t/m 4</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Intro in JS frameworks</a:t>
            </a:r>
            <a:br>
              <a:rPr lang="en-GB" sz="1600" b="1">
                <a:solidFill>
                  <a:srgbClr val="3A6054"/>
                </a:solidFill>
                <a:latin typeface="Arial" panose="020B0604020202020204" pitchFamily="34" charset="0"/>
                <a:cs typeface="Arial" panose="020B0604020202020204" pitchFamily="34" charset="0"/>
              </a:rPr>
            </a:br>
            <a:br>
              <a:rPr lang="en-GB" sz="1600" b="1" i="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Week 4 t/m 7</a:t>
            </a:r>
            <a:br>
              <a:rPr lang="en-GB" sz="1600" b="1">
                <a:solidFill>
                  <a:srgbClr val="3A6054"/>
                </a:solidFill>
                <a:latin typeface="Arial" panose="020B0604020202020204" pitchFamily="34" charset="0"/>
                <a:cs typeface="Arial" panose="020B0604020202020204" pitchFamily="34" charset="0"/>
              </a:rPr>
            </a:br>
            <a:r>
              <a:rPr lang="en-GB" sz="1600" b="1">
                <a:solidFill>
                  <a:srgbClr val="3A6054"/>
                </a:solidFill>
                <a:latin typeface="Arial" panose="020B0604020202020204" pitchFamily="34" charset="0"/>
                <a:cs typeface="Arial" panose="020B0604020202020204" pitchFamily="34" charset="0"/>
              </a:rPr>
              <a:t>Using external packages and using API’s </a:t>
            </a:r>
            <a:br>
              <a:rPr lang="en-GB" sz="2000" b="1">
                <a:solidFill>
                  <a:srgbClr val="3A6054"/>
                </a:solidFill>
                <a:latin typeface="Arial" panose="020B0604020202020204" pitchFamily="34" charset="0"/>
                <a:cs typeface="Arial" panose="020B0604020202020204" pitchFamily="34" charset="0"/>
              </a:rPr>
            </a:b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43247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Vrije vorm: vorm 37">
            <a:hlinkClick r:id="" action="ppaction://noaction"/>
            <a:extLst>
              <a:ext uri="{FF2B5EF4-FFF2-40B4-BE49-F238E27FC236}">
                <a16:creationId xmlns:a16="http://schemas.microsoft.com/office/drawing/2014/main" id="{50B99AD1-CC76-43B4-B0DC-C845CB852D6D}"/>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a:p>
        </p:txBody>
      </p:sp>
      <p:sp>
        <p:nvSpPr>
          <p:cNvPr id="39" name="Vrije vorm: vorm 38">
            <a:hlinkClick r:id="" action="ppaction://noaction"/>
            <a:extLst>
              <a:ext uri="{FF2B5EF4-FFF2-40B4-BE49-F238E27FC236}">
                <a16:creationId xmlns:a16="http://schemas.microsoft.com/office/drawing/2014/main" id="{D7EC753D-C581-40FD-9D8D-48CCF0C54C42}"/>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a:p>
        </p:txBody>
      </p:sp>
      <p:grpSp>
        <p:nvGrpSpPr>
          <p:cNvPr id="14" name="Graphic 3">
            <a:extLst>
              <a:ext uri="{FF2B5EF4-FFF2-40B4-BE49-F238E27FC236}">
                <a16:creationId xmlns:a16="http://schemas.microsoft.com/office/drawing/2014/main" id="{6F013140-41D2-468A-8D25-5168C5F4163C}"/>
              </a:ext>
            </a:extLst>
          </p:cNvPr>
          <p:cNvGrpSpPr/>
          <p:nvPr/>
        </p:nvGrpSpPr>
        <p:grpSpPr>
          <a:xfrm>
            <a:off x="305333" y="220141"/>
            <a:ext cx="548640" cy="217740"/>
            <a:chOff x="305333" y="220141"/>
            <a:chExt cx="548640" cy="217740"/>
          </a:xfrm>
          <a:solidFill>
            <a:schemeClr val="bg1"/>
          </a:solidFill>
        </p:grpSpPr>
        <p:sp>
          <p:nvSpPr>
            <p:cNvPr id="15" name="Vrije vorm: vorm 14">
              <a:extLst>
                <a:ext uri="{FF2B5EF4-FFF2-40B4-BE49-F238E27FC236}">
                  <a16:creationId xmlns:a16="http://schemas.microsoft.com/office/drawing/2014/main" id="{35007808-2273-47F2-8DA8-4533909A250C}"/>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grpFill/>
            <a:ln w="7620"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2A8462B7-BD9C-4236-9642-891583946030}"/>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grpFill/>
            <a:ln w="7620"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FE6CEB8C-E12A-4318-B2AD-CBFD6D3313C4}"/>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grpFill/>
            <a:ln w="7620"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A40BC790-7C1C-4AFA-9E7D-8449BF9C7074}"/>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grpFill/>
            <a:ln w="7620"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EADAA21-60D1-4B67-98AE-CE236F0EFEA0}"/>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grpFill/>
            <a:ln w="7620" cap="flat">
              <a:noFill/>
              <a:prstDash val="solid"/>
              <a:miter/>
            </a:ln>
          </p:spPr>
          <p:txBody>
            <a:bodyPr rtlCol="0" anchor="ctr"/>
            <a:lstStyle/>
            <a:p>
              <a:endParaRPr lang="nl-NL"/>
            </a:p>
          </p:txBody>
        </p:sp>
      </p:grpSp>
      <p:sp>
        <p:nvSpPr>
          <p:cNvPr id="5" name="Vrije vorm: vorm 4">
            <a:extLst>
              <a:ext uri="{FF2B5EF4-FFF2-40B4-BE49-F238E27FC236}">
                <a16:creationId xmlns:a16="http://schemas.microsoft.com/office/drawing/2014/main" id="{65AD6D9A-9C96-4973-BCD8-476922C05BEB}"/>
              </a:ext>
            </a:extLst>
          </p:cNvPr>
          <p:cNvSpPr/>
          <p:nvPr/>
        </p:nvSpPr>
        <p:spPr>
          <a:xfrm>
            <a:off x="5256047" y="1714043"/>
            <a:ext cx="1676400" cy="5135880"/>
          </a:xfrm>
          <a:custGeom>
            <a:avLst/>
            <a:gdLst>
              <a:gd name="connsiteX0" fmla="*/ 0 w 1676400"/>
              <a:gd name="connsiteY0" fmla="*/ 0 h 5135880"/>
              <a:gd name="connsiteX1" fmla="*/ 1683182 w 1676400"/>
              <a:gd name="connsiteY1" fmla="*/ 0 h 5135880"/>
              <a:gd name="connsiteX2" fmla="*/ 1683182 w 1676400"/>
              <a:gd name="connsiteY2" fmla="*/ 5142205 h 5135880"/>
              <a:gd name="connsiteX3" fmla="*/ 0 w 1676400"/>
              <a:gd name="connsiteY3" fmla="*/ 5142205 h 5135880"/>
            </a:gdLst>
            <a:ahLst/>
            <a:cxnLst>
              <a:cxn ang="0">
                <a:pos x="connsiteX0" y="connsiteY0"/>
              </a:cxn>
              <a:cxn ang="0">
                <a:pos x="connsiteX1" y="connsiteY1"/>
              </a:cxn>
              <a:cxn ang="0">
                <a:pos x="connsiteX2" y="connsiteY2"/>
              </a:cxn>
              <a:cxn ang="0">
                <a:pos x="connsiteX3" y="connsiteY3"/>
              </a:cxn>
            </a:cxnLst>
            <a:rect l="l" t="t" r="r" b="b"/>
            <a:pathLst>
              <a:path w="1676400" h="5135880">
                <a:moveTo>
                  <a:pt x="0" y="0"/>
                </a:moveTo>
                <a:lnTo>
                  <a:pt x="1683182" y="0"/>
                </a:lnTo>
                <a:lnTo>
                  <a:pt x="1683182" y="5142205"/>
                </a:lnTo>
                <a:lnTo>
                  <a:pt x="0" y="5142205"/>
                </a:lnTo>
                <a:close/>
              </a:path>
            </a:pathLst>
          </a:custGeom>
          <a:solidFill>
            <a:schemeClr val="accent4">
              <a:lumMod val="60000"/>
              <a:lumOff val="40000"/>
            </a:schemeClr>
          </a:solidFill>
          <a:ln w="7620" cap="flat">
            <a:noFill/>
            <a:prstDash val="solid"/>
            <a:miter/>
          </a:ln>
        </p:spPr>
        <p:txBody>
          <a:bodyPr rtlCol="0" anchor="ctr"/>
          <a:lstStyle/>
          <a:p>
            <a:endParaRPr lang="nl-NL"/>
          </a:p>
        </p:txBody>
      </p:sp>
      <p:sp>
        <p:nvSpPr>
          <p:cNvPr id="7" name="Vrije vorm: vorm 6">
            <a:extLst>
              <a:ext uri="{FF2B5EF4-FFF2-40B4-BE49-F238E27FC236}">
                <a16:creationId xmlns:a16="http://schemas.microsoft.com/office/drawing/2014/main" id="{457E352B-AC9A-43B5-A428-3424394EB54E}"/>
              </a:ext>
            </a:extLst>
          </p:cNvPr>
          <p:cNvSpPr/>
          <p:nvPr/>
        </p:nvSpPr>
        <p:spPr>
          <a:xfrm>
            <a:off x="3361411" y="0"/>
            <a:ext cx="1676400" cy="5135880"/>
          </a:xfrm>
          <a:custGeom>
            <a:avLst/>
            <a:gdLst>
              <a:gd name="connsiteX0" fmla="*/ 0 w 1676400"/>
              <a:gd name="connsiteY0" fmla="*/ 0 h 5135880"/>
              <a:gd name="connsiteX1" fmla="*/ 1683182 w 1676400"/>
              <a:gd name="connsiteY1" fmla="*/ 0 h 5135880"/>
              <a:gd name="connsiteX2" fmla="*/ 1683182 w 1676400"/>
              <a:gd name="connsiteY2" fmla="*/ 5142205 h 5135880"/>
              <a:gd name="connsiteX3" fmla="*/ 0 w 1676400"/>
              <a:gd name="connsiteY3" fmla="*/ 5142205 h 5135880"/>
            </a:gdLst>
            <a:ahLst/>
            <a:cxnLst>
              <a:cxn ang="0">
                <a:pos x="connsiteX0" y="connsiteY0"/>
              </a:cxn>
              <a:cxn ang="0">
                <a:pos x="connsiteX1" y="connsiteY1"/>
              </a:cxn>
              <a:cxn ang="0">
                <a:pos x="connsiteX2" y="connsiteY2"/>
              </a:cxn>
              <a:cxn ang="0">
                <a:pos x="connsiteX3" y="connsiteY3"/>
              </a:cxn>
            </a:cxnLst>
            <a:rect l="l" t="t" r="r" b="b"/>
            <a:pathLst>
              <a:path w="1676400" h="5135880">
                <a:moveTo>
                  <a:pt x="0" y="0"/>
                </a:moveTo>
                <a:lnTo>
                  <a:pt x="1683182" y="0"/>
                </a:lnTo>
                <a:lnTo>
                  <a:pt x="1683182" y="5142205"/>
                </a:lnTo>
                <a:lnTo>
                  <a:pt x="0" y="5142205"/>
                </a:lnTo>
                <a:close/>
              </a:path>
            </a:pathLst>
          </a:custGeom>
          <a:solidFill>
            <a:schemeClr val="accent4">
              <a:lumMod val="60000"/>
              <a:lumOff val="40000"/>
            </a:schemeClr>
          </a:solidFill>
          <a:ln w="7620" cap="flat">
            <a:noFill/>
            <a:prstDash val="solid"/>
            <a:miter/>
          </a:ln>
        </p:spPr>
        <p:txBody>
          <a:bodyPr rtlCol="0" anchor="ctr"/>
          <a:lstStyle/>
          <a:p>
            <a:endParaRPr lang="nl-NL"/>
          </a:p>
        </p:txBody>
      </p:sp>
      <p:sp>
        <p:nvSpPr>
          <p:cNvPr id="8" name="Vrije vorm: vorm 7">
            <a:extLst>
              <a:ext uri="{FF2B5EF4-FFF2-40B4-BE49-F238E27FC236}">
                <a16:creationId xmlns:a16="http://schemas.microsoft.com/office/drawing/2014/main" id="{F2B279C8-B611-4AC3-BFF9-5D3E7A0D28D7}"/>
              </a:ext>
            </a:extLst>
          </p:cNvPr>
          <p:cNvSpPr/>
          <p:nvPr/>
        </p:nvSpPr>
        <p:spPr>
          <a:xfrm>
            <a:off x="1466850" y="1714043"/>
            <a:ext cx="1676400" cy="5135880"/>
          </a:xfrm>
          <a:custGeom>
            <a:avLst/>
            <a:gdLst>
              <a:gd name="connsiteX0" fmla="*/ 0 w 1676400"/>
              <a:gd name="connsiteY0" fmla="*/ 0 h 5135880"/>
              <a:gd name="connsiteX1" fmla="*/ 1683182 w 1676400"/>
              <a:gd name="connsiteY1" fmla="*/ 0 h 5135880"/>
              <a:gd name="connsiteX2" fmla="*/ 1683182 w 1676400"/>
              <a:gd name="connsiteY2" fmla="*/ 5142205 h 5135880"/>
              <a:gd name="connsiteX3" fmla="*/ 0 w 1676400"/>
              <a:gd name="connsiteY3" fmla="*/ 5142205 h 5135880"/>
            </a:gdLst>
            <a:ahLst/>
            <a:cxnLst>
              <a:cxn ang="0">
                <a:pos x="connsiteX0" y="connsiteY0"/>
              </a:cxn>
              <a:cxn ang="0">
                <a:pos x="connsiteX1" y="connsiteY1"/>
              </a:cxn>
              <a:cxn ang="0">
                <a:pos x="connsiteX2" y="connsiteY2"/>
              </a:cxn>
              <a:cxn ang="0">
                <a:pos x="connsiteX3" y="connsiteY3"/>
              </a:cxn>
            </a:cxnLst>
            <a:rect l="l" t="t" r="r" b="b"/>
            <a:pathLst>
              <a:path w="1676400" h="5135880">
                <a:moveTo>
                  <a:pt x="0" y="0"/>
                </a:moveTo>
                <a:lnTo>
                  <a:pt x="1683182" y="0"/>
                </a:lnTo>
                <a:lnTo>
                  <a:pt x="1683182" y="5142205"/>
                </a:lnTo>
                <a:lnTo>
                  <a:pt x="0" y="5142205"/>
                </a:lnTo>
                <a:close/>
              </a:path>
            </a:pathLst>
          </a:custGeom>
          <a:solidFill>
            <a:schemeClr val="accent4">
              <a:lumMod val="60000"/>
              <a:lumOff val="40000"/>
            </a:schemeClr>
          </a:solidFill>
          <a:ln w="7620" cap="flat">
            <a:noFill/>
            <a:prstDash val="solid"/>
            <a:miter/>
          </a:ln>
        </p:spPr>
        <p:txBody>
          <a:bodyPr rtlCol="0" anchor="ctr"/>
          <a:lstStyle/>
          <a:p>
            <a:endParaRPr lang="nl-NL"/>
          </a:p>
        </p:txBody>
      </p:sp>
      <p:sp>
        <p:nvSpPr>
          <p:cNvPr id="9" name="Vrije vorm: vorm 8">
            <a:extLst>
              <a:ext uri="{FF2B5EF4-FFF2-40B4-BE49-F238E27FC236}">
                <a16:creationId xmlns:a16="http://schemas.microsoft.com/office/drawing/2014/main" id="{FF7B81F9-47AF-4355-AEB9-F88BB764BD32}"/>
              </a:ext>
            </a:extLst>
          </p:cNvPr>
          <p:cNvSpPr/>
          <p:nvPr/>
        </p:nvSpPr>
        <p:spPr>
          <a:xfrm>
            <a:off x="9045169" y="1714043"/>
            <a:ext cx="1676400" cy="5135880"/>
          </a:xfrm>
          <a:custGeom>
            <a:avLst/>
            <a:gdLst>
              <a:gd name="connsiteX0" fmla="*/ 0 w 1676400"/>
              <a:gd name="connsiteY0" fmla="*/ 0 h 5135880"/>
              <a:gd name="connsiteX1" fmla="*/ 1683182 w 1676400"/>
              <a:gd name="connsiteY1" fmla="*/ 0 h 5135880"/>
              <a:gd name="connsiteX2" fmla="*/ 1683182 w 1676400"/>
              <a:gd name="connsiteY2" fmla="*/ 5142205 h 5135880"/>
              <a:gd name="connsiteX3" fmla="*/ 0 w 1676400"/>
              <a:gd name="connsiteY3" fmla="*/ 5142205 h 5135880"/>
            </a:gdLst>
            <a:ahLst/>
            <a:cxnLst>
              <a:cxn ang="0">
                <a:pos x="connsiteX0" y="connsiteY0"/>
              </a:cxn>
              <a:cxn ang="0">
                <a:pos x="connsiteX1" y="connsiteY1"/>
              </a:cxn>
              <a:cxn ang="0">
                <a:pos x="connsiteX2" y="connsiteY2"/>
              </a:cxn>
              <a:cxn ang="0">
                <a:pos x="connsiteX3" y="connsiteY3"/>
              </a:cxn>
            </a:cxnLst>
            <a:rect l="l" t="t" r="r" b="b"/>
            <a:pathLst>
              <a:path w="1676400" h="5135880">
                <a:moveTo>
                  <a:pt x="0" y="0"/>
                </a:moveTo>
                <a:lnTo>
                  <a:pt x="1683182" y="0"/>
                </a:lnTo>
                <a:lnTo>
                  <a:pt x="1683182" y="5142205"/>
                </a:lnTo>
                <a:lnTo>
                  <a:pt x="0" y="5142205"/>
                </a:lnTo>
                <a:close/>
              </a:path>
            </a:pathLst>
          </a:custGeom>
          <a:solidFill>
            <a:schemeClr val="accent4">
              <a:lumMod val="60000"/>
              <a:lumOff val="40000"/>
            </a:schemeClr>
          </a:solidFill>
          <a:ln w="7620"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D4661A63-AB08-4062-BAAD-3D17F68A10BB}"/>
              </a:ext>
            </a:extLst>
          </p:cNvPr>
          <p:cNvSpPr/>
          <p:nvPr/>
        </p:nvSpPr>
        <p:spPr>
          <a:xfrm>
            <a:off x="7150608" y="0"/>
            <a:ext cx="1676400" cy="5135880"/>
          </a:xfrm>
          <a:custGeom>
            <a:avLst/>
            <a:gdLst>
              <a:gd name="connsiteX0" fmla="*/ 0 w 1676400"/>
              <a:gd name="connsiteY0" fmla="*/ 0 h 5135880"/>
              <a:gd name="connsiteX1" fmla="*/ 1683182 w 1676400"/>
              <a:gd name="connsiteY1" fmla="*/ 0 h 5135880"/>
              <a:gd name="connsiteX2" fmla="*/ 1683182 w 1676400"/>
              <a:gd name="connsiteY2" fmla="*/ 5142205 h 5135880"/>
              <a:gd name="connsiteX3" fmla="*/ 0 w 1676400"/>
              <a:gd name="connsiteY3" fmla="*/ 5142205 h 5135880"/>
            </a:gdLst>
            <a:ahLst/>
            <a:cxnLst>
              <a:cxn ang="0">
                <a:pos x="connsiteX0" y="connsiteY0"/>
              </a:cxn>
              <a:cxn ang="0">
                <a:pos x="connsiteX1" y="connsiteY1"/>
              </a:cxn>
              <a:cxn ang="0">
                <a:pos x="connsiteX2" y="connsiteY2"/>
              </a:cxn>
              <a:cxn ang="0">
                <a:pos x="connsiteX3" y="connsiteY3"/>
              </a:cxn>
            </a:cxnLst>
            <a:rect l="l" t="t" r="r" b="b"/>
            <a:pathLst>
              <a:path w="1676400" h="5135880">
                <a:moveTo>
                  <a:pt x="0" y="0"/>
                </a:moveTo>
                <a:lnTo>
                  <a:pt x="1683182" y="0"/>
                </a:lnTo>
                <a:lnTo>
                  <a:pt x="1683182" y="5142205"/>
                </a:lnTo>
                <a:lnTo>
                  <a:pt x="0" y="5142205"/>
                </a:lnTo>
                <a:close/>
              </a:path>
            </a:pathLst>
          </a:custGeom>
          <a:solidFill>
            <a:schemeClr val="accent4">
              <a:lumMod val="60000"/>
              <a:lumOff val="40000"/>
            </a:schemeClr>
          </a:solidFill>
          <a:ln w="7620" cap="flat">
            <a:noFill/>
            <a:prstDash val="solid"/>
            <a:miter/>
          </a:ln>
        </p:spPr>
        <p:txBody>
          <a:bodyPr rtlCol="0" anchor="ctr"/>
          <a:lstStyle/>
          <a:p>
            <a:endParaRPr lang="nl-NL"/>
          </a:p>
        </p:txBody>
      </p:sp>
      <p:sp>
        <p:nvSpPr>
          <p:cNvPr id="42" name="Tekstvak 41">
            <a:extLst>
              <a:ext uri="{FF2B5EF4-FFF2-40B4-BE49-F238E27FC236}">
                <a16:creationId xmlns:a16="http://schemas.microsoft.com/office/drawing/2014/main" id="{C80DD05C-D454-49C0-84E2-62D3D41621A4}"/>
              </a:ext>
            </a:extLst>
          </p:cNvPr>
          <p:cNvSpPr txBox="1"/>
          <p:nvPr/>
        </p:nvSpPr>
        <p:spPr>
          <a:xfrm>
            <a:off x="655777" y="2567940"/>
            <a:ext cx="10338644" cy="3046988"/>
          </a:xfrm>
          <a:prstGeom prst="rect">
            <a:avLst/>
          </a:prstGeom>
          <a:noFill/>
          <a:ln>
            <a:noFill/>
          </a:ln>
        </p:spPr>
        <p:txBody>
          <a:bodyPr wrap="square" lIns="0" rIns="0" rtlCol="0">
            <a:spAutoFit/>
          </a:bodyPr>
          <a:lstStyle/>
          <a:p>
            <a:pPr algn="ctr">
              <a:lnSpc>
                <a:spcPct val="80000"/>
              </a:lnSpc>
            </a:pPr>
            <a:r>
              <a:rPr lang="en-GB" sz="6000" b="1">
                <a:solidFill>
                  <a:srgbClr val="004C35"/>
                </a:solidFill>
                <a:latin typeface="Arial" panose="020B0604020202020204" pitchFamily="34" charset="0"/>
                <a:cs typeface="Arial" panose="020B0604020202020204" pitchFamily="34" charset="0"/>
              </a:rPr>
              <a:t>Specialisatie WEB</a:t>
            </a:r>
            <a:endParaRPr lang="en-GB" sz="6000" b="1" dirty="0">
              <a:solidFill>
                <a:srgbClr val="004C35"/>
              </a:solidFill>
              <a:latin typeface="Arial" panose="020B0604020202020204" pitchFamily="34" charset="0"/>
              <a:cs typeface="Arial" panose="020B0604020202020204" pitchFamily="34" charset="0"/>
            </a:endParaRPr>
          </a:p>
          <a:p>
            <a:pPr algn="ctr">
              <a:lnSpc>
                <a:spcPct val="80000"/>
              </a:lnSpc>
            </a:pPr>
            <a:endParaRPr lang="en-GB" sz="6000" b="1" dirty="0">
              <a:solidFill>
                <a:srgbClr val="004C35"/>
              </a:solidFill>
              <a:latin typeface="Arial" panose="020B0604020202020204" pitchFamily="34" charset="0"/>
              <a:cs typeface="Arial" panose="020B0604020202020204" pitchFamily="34" charset="0"/>
            </a:endParaRPr>
          </a:p>
          <a:p>
            <a:pPr algn="ctr">
              <a:lnSpc>
                <a:spcPct val="80000"/>
              </a:lnSpc>
            </a:pPr>
            <a:r>
              <a:rPr lang="en-GB" sz="6000" b="1" dirty="0">
                <a:solidFill>
                  <a:srgbClr val="004C35"/>
                </a:solidFill>
                <a:latin typeface="Arial" panose="020B0604020202020204" pitchFamily="34" charset="0"/>
                <a:cs typeface="Arial" panose="020B0604020202020204" pitchFamily="34" charset="0"/>
              </a:rPr>
              <a:t>2022-2023</a:t>
            </a:r>
            <a:endParaRPr lang="nl-NL" sz="6000" b="1" dirty="0">
              <a:solidFill>
                <a:srgbClr val="004C35"/>
              </a:solidFill>
              <a:latin typeface="Arial" panose="020B0604020202020204" pitchFamily="34" charset="0"/>
              <a:cs typeface="Arial" panose="020B0604020202020204" pitchFamily="34" charset="0"/>
            </a:endParaRPr>
          </a:p>
          <a:p>
            <a:pPr algn="ctr">
              <a:lnSpc>
                <a:spcPct val="80000"/>
              </a:lnSpc>
            </a:pPr>
            <a:endParaRPr lang="nl-NL" sz="6000" b="1" dirty="0">
              <a:solidFill>
                <a:srgbClr val="004C3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28482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ppt_x"/>
                                          </p:val>
                                        </p:tav>
                                        <p:tav tm="100000">
                                          <p:val>
                                            <p:strVal val="#ppt_x"/>
                                          </p:val>
                                        </p:tav>
                                      </p:tavLst>
                                    </p:anim>
                                    <p:anim calcmode="lin" valueType="num">
                                      <p:cBhvr additive="base">
                                        <p:cTn id="12" dur="12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ppt_x"/>
                                          </p:val>
                                        </p:tav>
                                        <p:tav tm="100000">
                                          <p:val>
                                            <p:strVal val="#ppt_x"/>
                                          </p:val>
                                        </p:tav>
                                      </p:tavLst>
                                    </p:anim>
                                    <p:anim calcmode="lin" valueType="num">
                                      <p:cBhvr additive="base">
                                        <p:cTn id="16" dur="12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250" fill="hold"/>
                                        <p:tgtEl>
                                          <p:spTgt spid="10"/>
                                        </p:tgtEl>
                                        <p:attrNameLst>
                                          <p:attrName>ppt_x</p:attrName>
                                        </p:attrNameLst>
                                      </p:cBhvr>
                                      <p:tavLst>
                                        <p:tav tm="0">
                                          <p:val>
                                            <p:strVal val="#ppt_x"/>
                                          </p:val>
                                        </p:tav>
                                        <p:tav tm="100000">
                                          <p:val>
                                            <p:strVal val="#ppt_x"/>
                                          </p:val>
                                        </p:tav>
                                      </p:tavLst>
                                    </p:anim>
                                    <p:anim calcmode="lin" valueType="num">
                                      <p:cBhvr additive="base">
                                        <p:cTn id="20" dur="125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250" fill="hold"/>
                                        <p:tgtEl>
                                          <p:spTgt spid="9"/>
                                        </p:tgtEl>
                                        <p:attrNameLst>
                                          <p:attrName>ppt_x</p:attrName>
                                        </p:attrNameLst>
                                      </p:cBhvr>
                                      <p:tavLst>
                                        <p:tav tm="0">
                                          <p:val>
                                            <p:strVal val="#ppt_x"/>
                                          </p:val>
                                        </p:tav>
                                        <p:tav tm="100000">
                                          <p:val>
                                            <p:strVal val="#ppt_x"/>
                                          </p:val>
                                        </p:tav>
                                      </p:tavLst>
                                    </p:anim>
                                    <p:anim calcmode="lin" valueType="num">
                                      <p:cBhvr additive="base">
                                        <p:cTn id="24" dur="1250" fill="hold"/>
                                        <p:tgtEl>
                                          <p:spTgt spid="9"/>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1000"/>
            <a:ext cx="11469277" cy="620234"/>
          </a:xfrm>
          <a:prstGeom prst="rect">
            <a:avLst/>
          </a:prstGeom>
          <a:noFill/>
          <a:ln>
            <a:noFill/>
          </a:ln>
        </p:spPr>
        <p:txBody>
          <a:bodyPr wrap="square" lIns="0" rIns="0" rtlCol="0">
            <a:noAutofit/>
          </a:bodyPr>
          <a:lstStyle/>
          <a:p>
            <a:pPr>
              <a:lnSpc>
                <a:spcPct val="70000"/>
              </a:lnSpc>
            </a:pPr>
            <a:r>
              <a:rPr lang="nl-NL" sz="4700" b="1">
                <a:solidFill>
                  <a:srgbClr val="3A6054"/>
                </a:solidFill>
                <a:latin typeface="Arial" panose="020B0604020202020204" pitchFamily="34" charset="0"/>
                <a:cs typeface="Arial" panose="020B0604020202020204" pitchFamily="34" charset="0"/>
              </a:rPr>
              <a:t>WEB: Verdieping en voorbereiding op examen</a:t>
            </a:r>
            <a:endParaRPr lang="nl-NL" sz="4700" b="1" dirty="0">
              <a:solidFill>
                <a:srgbClr val="3A6054"/>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66293" y="2008431"/>
            <a:ext cx="10797007" cy="4272901"/>
          </a:xfrm>
          <a:prstGeom prst="rect">
            <a:avLst/>
          </a:prstGeom>
          <a:noFill/>
        </p:spPr>
        <p:txBody>
          <a:bodyPr wrap="square">
            <a:spAutoFit/>
          </a:bodyPr>
          <a:lstStyle/>
          <a:p>
            <a:pPr>
              <a:lnSpc>
                <a:spcPct val="107000"/>
              </a:lnSpc>
              <a:spcAft>
                <a:spcPts val="800"/>
              </a:spcAft>
            </a:pPr>
            <a:endParaRPr lang="nl-NL" sz="2000" b="1" dirty="0">
              <a:solidFill>
                <a:srgbClr val="3A6054"/>
              </a:solidFill>
              <a:latin typeface="Arial" panose="020B0604020202020204" pitchFamily="34" charset="0"/>
              <a:cs typeface="Arial" panose="020B0604020202020204" pitchFamily="34" charset="0"/>
            </a:endParaRPr>
          </a:p>
          <a:p>
            <a:pPr>
              <a:lnSpc>
                <a:spcPct val="107000"/>
              </a:lnSpc>
              <a:spcAft>
                <a:spcPts val="800"/>
              </a:spcAft>
            </a:pPr>
            <a:r>
              <a:rPr lang="nl-NL" sz="2000" b="1">
                <a:solidFill>
                  <a:srgbClr val="3A6054"/>
                </a:solidFill>
                <a:latin typeface="Arial" panose="020B0604020202020204" pitchFamily="34" charset="0"/>
                <a:cs typeface="Arial" panose="020B0604020202020204" pitchFamily="34" charset="0"/>
              </a:rPr>
              <a:t>Jullie hebben gekozen voor de richting specialisatie WEB. Dat betekent natuurlijk dat webtalen centraal staan in jullie specialisatie lessen. Tegelijkertijd willen we jullie goed gaan voorbereiden op jullie examen wat komen gaat. </a:t>
            </a:r>
            <a:br>
              <a:rPr lang="nl-NL" sz="2000" b="1">
                <a:solidFill>
                  <a:srgbClr val="3A6054"/>
                </a:solidFill>
                <a:latin typeface="Arial" panose="020B0604020202020204" pitchFamily="34" charset="0"/>
                <a:cs typeface="Arial" panose="020B0604020202020204" pitchFamily="34" charset="0"/>
              </a:rPr>
            </a:br>
            <a:br>
              <a:rPr lang="nl-NL" sz="2000" b="1">
                <a:solidFill>
                  <a:srgbClr val="3A6054"/>
                </a:solidFill>
                <a:latin typeface="Arial" panose="020B0604020202020204" pitchFamily="34" charset="0"/>
                <a:cs typeface="Arial" panose="020B0604020202020204" pitchFamily="34" charset="0"/>
              </a:rPr>
            </a:br>
            <a:r>
              <a:rPr lang="nl-NL" sz="2000" b="1">
                <a:solidFill>
                  <a:srgbClr val="3A6054"/>
                </a:solidFill>
                <a:latin typeface="Arial" panose="020B0604020202020204" pitchFamily="34" charset="0"/>
                <a:cs typeface="Arial" panose="020B0604020202020204" pitchFamily="34" charset="0"/>
              </a:rPr>
              <a:t>In deze presentatie staan twee dingen centraal: </a:t>
            </a:r>
            <a:br>
              <a:rPr lang="nl-NL" sz="2000" b="1">
                <a:solidFill>
                  <a:srgbClr val="3A6054"/>
                </a:solidFill>
                <a:latin typeface="Arial" panose="020B0604020202020204" pitchFamily="34" charset="0"/>
                <a:cs typeface="Arial" panose="020B0604020202020204" pitchFamily="34" charset="0"/>
              </a:rPr>
            </a:br>
            <a:br>
              <a:rPr lang="nl-NL" sz="2000" b="1">
                <a:solidFill>
                  <a:srgbClr val="3A6054"/>
                </a:solidFill>
                <a:latin typeface="Arial" panose="020B0604020202020204" pitchFamily="34" charset="0"/>
                <a:cs typeface="Arial" panose="020B0604020202020204" pitchFamily="34" charset="0"/>
              </a:rPr>
            </a:br>
            <a:r>
              <a:rPr lang="nl-NL" sz="2000" b="1">
                <a:solidFill>
                  <a:srgbClr val="3A6054"/>
                </a:solidFill>
                <a:latin typeface="Arial" panose="020B0604020202020204" pitchFamily="34" charset="0"/>
                <a:cs typeface="Arial" panose="020B0604020202020204" pitchFamily="34" charset="0"/>
              </a:rPr>
              <a:t>- Wat verwachten we eigenlijk van je tijdens het examen?</a:t>
            </a:r>
          </a:p>
          <a:p>
            <a:pPr>
              <a:lnSpc>
                <a:spcPct val="107000"/>
              </a:lnSpc>
              <a:spcAft>
                <a:spcPts val="800"/>
              </a:spcAft>
            </a:pPr>
            <a:r>
              <a:rPr lang="nl-NL" sz="2000" b="1">
                <a:solidFill>
                  <a:srgbClr val="3A6054"/>
                </a:solidFill>
                <a:latin typeface="Arial" panose="020B0604020202020204" pitchFamily="34" charset="0"/>
                <a:ea typeface="Calibri" panose="020F0502020204030204" pitchFamily="34" charset="0"/>
                <a:cs typeface="Arial" panose="020B0604020202020204" pitchFamily="34" charset="0"/>
              </a:rPr>
              <a:t>- Wat gaan we in grote lijnen behandelen tijdens de lessen?</a:t>
            </a:r>
            <a:br>
              <a:rPr lang="nl-NL" sz="2000" b="1">
                <a:solidFill>
                  <a:srgbClr val="3A6054"/>
                </a:solidFill>
                <a:latin typeface="Arial" panose="020B0604020202020204" pitchFamily="34" charset="0"/>
                <a:ea typeface="Calibri" panose="020F0502020204030204" pitchFamily="34" charset="0"/>
                <a:cs typeface="Arial" panose="020B0604020202020204" pitchFamily="34" charset="0"/>
              </a:rPr>
            </a:br>
            <a:br>
              <a:rPr lang="nl-NL" sz="2000" b="1">
                <a:solidFill>
                  <a:srgbClr val="3A6054"/>
                </a:solidFill>
                <a:latin typeface="Arial" panose="020B0604020202020204" pitchFamily="34" charset="0"/>
                <a:ea typeface="Calibri" panose="020F0502020204030204" pitchFamily="34" charset="0"/>
                <a:cs typeface="Arial" panose="020B0604020202020204" pitchFamily="34" charset="0"/>
              </a:rPr>
            </a:br>
            <a:endParaRPr lang="nl-N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176106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Het examen</a:t>
            </a: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66293" y="2008431"/>
            <a:ext cx="11398454" cy="727059"/>
          </a:xfrm>
          <a:prstGeom prst="rect">
            <a:avLst/>
          </a:prstGeom>
          <a:noFill/>
        </p:spPr>
        <p:txBody>
          <a:bodyPr wrap="square">
            <a:spAutoFit/>
          </a:bodyPr>
          <a:lstStyle/>
          <a:p>
            <a:pPr>
              <a:lnSpc>
                <a:spcPct val="107000"/>
              </a:lnSpc>
              <a:spcAft>
                <a:spcPts val="800"/>
              </a:spcAft>
            </a:pPr>
            <a:r>
              <a:rPr lang="en-GB" sz="2000" b="1">
                <a:solidFill>
                  <a:srgbClr val="3A6054"/>
                </a:solidFill>
                <a:latin typeface="Arial" panose="020B0604020202020204" pitchFamily="34" charset="0"/>
                <a:cs typeface="Arial" panose="020B0604020202020204" pitchFamily="34" charset="0"/>
              </a:rPr>
              <a:t>Voor het examen gaan we er van uit dat je parate kennis en vakkunde hebt opgebouwd om de volgende aspecten te beheersen:</a:t>
            </a:r>
          </a:p>
        </p:txBody>
      </p:sp>
    </p:spTree>
    <p:extLst>
      <p:ext uri="{BB962C8B-B14F-4D97-AF65-F5344CB8AC3E}">
        <p14:creationId xmlns:p14="http://schemas.microsoft.com/office/powerpoint/2010/main" val="137026919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Wat je moet kunnen voor je examen dit jaar:</a:t>
            </a:r>
          </a:p>
          <a:p>
            <a:pPr>
              <a:lnSpc>
                <a:spcPct val="70000"/>
              </a:lnSpc>
            </a:pPr>
            <a:endParaRPr lang="en-GB" sz="4700" b="1">
              <a:solidFill>
                <a:srgbClr val="3A6054"/>
              </a:solidFill>
              <a:latin typeface="Arial" panose="020B0604020202020204" pitchFamily="34" charset="0"/>
              <a:cs typeface="Arial" panose="020B0604020202020204" pitchFamily="34" charset="0"/>
            </a:endParaRPr>
          </a:p>
          <a:p>
            <a:pPr>
              <a:lnSpc>
                <a:spcPct val="70000"/>
              </a:lnSpc>
            </a:pP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66293" y="2008431"/>
            <a:ext cx="6563013" cy="397738"/>
          </a:xfrm>
          <a:prstGeom prst="rect">
            <a:avLst/>
          </a:prstGeom>
          <a:noFill/>
        </p:spPr>
        <p:txBody>
          <a:bodyPr wrap="square">
            <a:spAutoFit/>
          </a:bodyPr>
          <a:lstStyle/>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
        <p:nvSpPr>
          <p:cNvPr id="14" name="Tekstvak 13">
            <a:extLst>
              <a:ext uri="{FF2B5EF4-FFF2-40B4-BE49-F238E27FC236}">
                <a16:creationId xmlns:a16="http://schemas.microsoft.com/office/drawing/2014/main" id="{6D6C9BDD-4D29-4AD1-9173-B695DE99D695}"/>
              </a:ext>
            </a:extLst>
          </p:cNvPr>
          <p:cNvSpPr txBox="1"/>
          <p:nvPr/>
        </p:nvSpPr>
        <p:spPr>
          <a:xfrm>
            <a:off x="305333" y="2441237"/>
            <a:ext cx="11398454" cy="3421129"/>
          </a:xfrm>
          <a:prstGeom prst="rect">
            <a:avLst/>
          </a:prstGeom>
          <a:noFill/>
        </p:spPr>
        <p:txBody>
          <a:bodyPr wrap="square">
            <a:spAutoFit/>
          </a:bodyPr>
          <a:lstStyle/>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Een interview met een klant voorbereiden en uitvoeren</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User stories maken op basis van een interview met de klant</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User stories concreet kunnen maken door het opstellen van acceptatiecriteria. </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Verschillende elementen van het SCRUM gebruiken tijdens de uitvoer van een project.</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Prototypes van schermen/functionaliteiten maken. Op papier of in een design tool.</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Flowcharts maken om gevraagde functionaliteiten/requirements te verduidelijken. </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Een (responsive) website kunnen maken met html en CSS</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Een website interactief kunnen maken door middel van javascript</a:t>
            </a:r>
            <a:endParaRPr lang="en-GB" sz="2000" b="1">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66826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Wat je moet kunnen voor je examen dit jaar:</a:t>
            </a:r>
          </a:p>
          <a:p>
            <a:pPr>
              <a:lnSpc>
                <a:spcPct val="70000"/>
              </a:lnSpc>
            </a:pPr>
            <a:endParaRPr lang="en-GB" sz="4700" b="1">
              <a:solidFill>
                <a:srgbClr val="3A6054"/>
              </a:solidFill>
              <a:latin typeface="Arial" panose="020B0604020202020204" pitchFamily="34" charset="0"/>
              <a:cs typeface="Arial" panose="020B0604020202020204" pitchFamily="34" charset="0"/>
            </a:endParaRPr>
          </a:p>
          <a:p>
            <a:pPr>
              <a:lnSpc>
                <a:spcPct val="70000"/>
              </a:lnSpc>
            </a:pP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66293" y="2008431"/>
            <a:ext cx="6563013" cy="397738"/>
          </a:xfrm>
          <a:prstGeom prst="rect">
            <a:avLst/>
          </a:prstGeom>
          <a:noFill/>
        </p:spPr>
        <p:txBody>
          <a:bodyPr wrap="square">
            <a:spAutoFit/>
          </a:bodyPr>
          <a:lstStyle/>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
        <p:nvSpPr>
          <p:cNvPr id="14" name="Tekstvak 13">
            <a:extLst>
              <a:ext uri="{FF2B5EF4-FFF2-40B4-BE49-F238E27FC236}">
                <a16:creationId xmlns:a16="http://schemas.microsoft.com/office/drawing/2014/main" id="{6D6C9BDD-4D29-4AD1-9173-B695DE99D695}"/>
              </a:ext>
            </a:extLst>
          </p:cNvPr>
          <p:cNvSpPr txBox="1"/>
          <p:nvPr/>
        </p:nvSpPr>
        <p:spPr>
          <a:xfrm>
            <a:off x="305333" y="2441237"/>
            <a:ext cx="11398454" cy="3647858"/>
          </a:xfrm>
          <a:prstGeom prst="rect">
            <a:avLst/>
          </a:prstGeom>
          <a:noFill/>
        </p:spPr>
        <p:txBody>
          <a:bodyPr wrap="square">
            <a:spAutoFit/>
          </a:bodyPr>
          <a:lstStyle/>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Data kunnen normaliseren om een logische database te kunnen maken.</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Met behulp van een ERD een database designen.</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Een database kunnen maken voor een project met &gt; 5 tabellen, inclusief relaties tussen tabellen</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Data van meerdere tabellen in één overzicht kunnen laten tonen door middel van SQL. Deze data door middel van foreach loops en if statements kunnen filteren.</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Data in een database kunnen invoeren waar meerdere tabellen voor nodig zijn</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Data kunnen selecteren met geavanceerde voorwaarden (Group by, Having)</a:t>
            </a:r>
          </a:p>
          <a:p>
            <a:pPr marL="342900" indent="-342900">
              <a:lnSpc>
                <a:spcPct val="107000"/>
              </a:lnSpc>
              <a:spcAft>
                <a:spcPts val="800"/>
              </a:spcAft>
              <a:buFontTx/>
              <a:buChar char="-"/>
            </a:pPr>
            <a:endParaRPr lang="en-GB" sz="2000" b="1">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926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Wat je moet kunnen voor je examen dit jaar:</a:t>
            </a:r>
          </a:p>
          <a:p>
            <a:pPr>
              <a:lnSpc>
                <a:spcPct val="70000"/>
              </a:lnSpc>
            </a:pPr>
            <a:endParaRPr lang="en-GB" sz="4700" b="1">
              <a:solidFill>
                <a:srgbClr val="3A6054"/>
              </a:solidFill>
              <a:latin typeface="Arial" panose="020B0604020202020204" pitchFamily="34" charset="0"/>
              <a:cs typeface="Arial" panose="020B0604020202020204" pitchFamily="34" charset="0"/>
            </a:endParaRPr>
          </a:p>
          <a:p>
            <a:pPr>
              <a:lnSpc>
                <a:spcPct val="70000"/>
              </a:lnSpc>
            </a:pPr>
            <a:endParaRPr lang="nl-NL" sz="2800" b="1" dirty="0">
              <a:solidFill>
                <a:srgbClr val="FF0000"/>
              </a:solidFill>
              <a:latin typeface="Arial" panose="020B0604020202020204" pitchFamily="34" charset="0"/>
              <a:cs typeface="Arial" panose="020B0604020202020204" pitchFamily="34" charset="0"/>
            </a:endParaRPr>
          </a:p>
        </p:txBody>
      </p:sp>
      <p:sp>
        <p:nvSpPr>
          <p:cNvPr id="16" name="Tekstvak 15">
            <a:extLst>
              <a:ext uri="{FF2B5EF4-FFF2-40B4-BE49-F238E27FC236}">
                <a16:creationId xmlns:a16="http://schemas.microsoft.com/office/drawing/2014/main" id="{7FB1C5AF-B965-4184-BD2A-DB1DD7B82979}"/>
              </a:ext>
            </a:extLst>
          </p:cNvPr>
          <p:cNvSpPr txBox="1"/>
          <p:nvPr/>
        </p:nvSpPr>
        <p:spPr>
          <a:xfrm>
            <a:off x="366293" y="2008431"/>
            <a:ext cx="6563013" cy="397738"/>
          </a:xfrm>
          <a:prstGeom prst="rect">
            <a:avLst/>
          </a:prstGeom>
          <a:noFill/>
        </p:spPr>
        <p:txBody>
          <a:bodyPr wrap="square">
            <a:spAutoFit/>
          </a:bodyPr>
          <a:lstStyle/>
          <a:p>
            <a:pPr>
              <a:lnSpc>
                <a:spcPct val="107000"/>
              </a:lnSpc>
              <a:spcAft>
                <a:spcPts val="800"/>
              </a:spcAft>
            </a:pPr>
            <a:endParaRPr lang="en-GB" sz="2000" b="1" dirty="0">
              <a:solidFill>
                <a:srgbClr val="3A6054"/>
              </a:solidFill>
              <a:latin typeface="Arial" panose="020B0604020202020204" pitchFamily="34" charset="0"/>
              <a:cs typeface="Arial" panose="020B0604020202020204" pitchFamily="34" charset="0"/>
            </a:endParaRPr>
          </a:p>
        </p:txBody>
      </p:sp>
      <p:sp>
        <p:nvSpPr>
          <p:cNvPr id="14" name="Tekstvak 13">
            <a:extLst>
              <a:ext uri="{FF2B5EF4-FFF2-40B4-BE49-F238E27FC236}">
                <a16:creationId xmlns:a16="http://schemas.microsoft.com/office/drawing/2014/main" id="{6D6C9BDD-4D29-4AD1-9173-B695DE99D695}"/>
              </a:ext>
            </a:extLst>
          </p:cNvPr>
          <p:cNvSpPr txBox="1"/>
          <p:nvPr/>
        </p:nvSpPr>
        <p:spPr>
          <a:xfrm>
            <a:off x="305333" y="2441237"/>
            <a:ext cx="11398454" cy="3874587"/>
          </a:xfrm>
          <a:prstGeom prst="rect">
            <a:avLst/>
          </a:prstGeom>
          <a:noFill/>
        </p:spPr>
        <p:txBody>
          <a:bodyPr wrap="square">
            <a:spAutoFit/>
          </a:bodyPr>
          <a:lstStyle/>
          <a:p>
            <a:pPr marL="342900" indent="-342900">
              <a:lnSpc>
                <a:spcPct val="107000"/>
              </a:lnSpc>
              <a:spcAft>
                <a:spcPts val="800"/>
              </a:spcAft>
              <a:buFontTx/>
              <a:buChar char="-"/>
            </a:pPr>
            <a:r>
              <a:rPr lang="en-GB" sz="2000" b="1">
                <a:solidFill>
                  <a:srgbClr val="3A6054"/>
                </a:solidFill>
                <a:latin typeface="Arial" panose="020B0604020202020204" pitchFamily="34" charset="0"/>
                <a:cs typeface="Arial" panose="020B0604020202020204" pitchFamily="34" charset="0"/>
              </a:rPr>
              <a:t>Git gebruiken tijdens de ontwikkeling vor versiebeheer. (Branches maken voor grote features, laatste versie pullen, code committen, merge conflicts oplossen, branches mergen met de hoofd, je commits pushen naar de server/github.</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Verschillende security flaws kennen, herkennen en bescherming toevoegen in je applicatie. (Validatie, CSRF, SQL injection, XSS)</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Data van een externe bron (bijvoorbeeld een API) implementeren in je eigen web-applicatie.</a:t>
            </a:r>
          </a:p>
          <a:p>
            <a:pPr marL="342900" indent="-342900">
              <a:lnSpc>
                <a:spcPct val="107000"/>
              </a:lnSpc>
              <a:spcAft>
                <a:spcPts val="800"/>
              </a:spcAft>
              <a:buFontTx/>
              <a:buChar char="-"/>
            </a:pPr>
            <a:r>
              <a:rPr lang="en-GB" sz="2000" b="1">
                <a:solidFill>
                  <a:srgbClr val="3A6054"/>
                </a:solidFill>
                <a:latin typeface="Arial" panose="020B0604020202020204" pitchFamily="34" charset="0"/>
                <a:cs typeface="Arial" panose="020B0604020202020204" pitchFamily="34" charset="0"/>
              </a:rPr>
              <a:t>Post requests (form submissions) kunnen afhandelen op de server</a:t>
            </a:r>
            <a:endParaRPr lang="nl-NL" sz="2000" b="1">
              <a:solidFill>
                <a:srgbClr val="3A6054"/>
              </a:solidFill>
              <a:latin typeface="Arial" panose="020B0604020202020204" pitchFamily="34" charset="0"/>
              <a:cs typeface="Arial" panose="020B0604020202020204" pitchFamily="34" charset="0"/>
            </a:endParaRPr>
          </a:p>
          <a:p>
            <a:pPr marL="342900" indent="-342900">
              <a:lnSpc>
                <a:spcPct val="107000"/>
              </a:lnSpc>
              <a:spcAft>
                <a:spcPts val="800"/>
              </a:spcAft>
              <a:buFontTx/>
              <a:buChar char="-"/>
            </a:pPr>
            <a:r>
              <a:rPr lang="en-GB" sz="2000" b="1">
                <a:solidFill>
                  <a:srgbClr val="3A6054"/>
                </a:solidFill>
                <a:latin typeface="Arial" panose="020B0604020202020204" pitchFamily="34" charset="0"/>
                <a:cs typeface="Arial" panose="020B0604020202020204" pitchFamily="34" charset="0"/>
              </a:rPr>
              <a:t>Crud systeem ontwikkelen</a:t>
            </a:r>
            <a:endParaRPr lang="nl-NL" sz="2000" b="1">
              <a:solidFill>
                <a:srgbClr val="3A6054"/>
              </a:solidFill>
              <a:latin typeface="Arial" panose="020B0604020202020204" pitchFamily="34" charset="0"/>
              <a:cs typeface="Arial" panose="020B0604020202020204" pitchFamily="34" charset="0"/>
            </a:endParaRP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Verschillende tests maken om de software te testen</a:t>
            </a:r>
            <a:endParaRPr lang="en-GB" sz="2000" b="1">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01148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Praktijkvoorbeelden van zaken die je moet kunnen bouwen</a:t>
            </a:r>
            <a:endParaRPr lang="nl-NL" sz="2800" b="1" dirty="0">
              <a:solidFill>
                <a:srgbClr val="FF0000"/>
              </a:solidFill>
              <a:latin typeface="Arial" panose="020B0604020202020204" pitchFamily="34" charset="0"/>
              <a:cs typeface="Arial" panose="020B0604020202020204" pitchFamily="34" charset="0"/>
            </a:endParaRPr>
          </a:p>
        </p:txBody>
      </p:sp>
      <p:sp>
        <p:nvSpPr>
          <p:cNvPr id="13" name="Tekstvak 12">
            <a:extLst>
              <a:ext uri="{FF2B5EF4-FFF2-40B4-BE49-F238E27FC236}">
                <a16:creationId xmlns:a16="http://schemas.microsoft.com/office/drawing/2014/main" id="{F2A6F20A-F22E-4FB3-BA83-63C115F53234}"/>
              </a:ext>
            </a:extLst>
          </p:cNvPr>
          <p:cNvSpPr txBox="1"/>
          <p:nvPr/>
        </p:nvSpPr>
        <p:spPr>
          <a:xfrm>
            <a:off x="305333" y="2441237"/>
            <a:ext cx="11398454" cy="4101316"/>
          </a:xfrm>
          <a:prstGeom prst="rect">
            <a:avLst/>
          </a:prstGeom>
          <a:noFill/>
        </p:spPr>
        <p:txBody>
          <a:bodyPr wrap="square">
            <a:spAutoFit/>
          </a:bodyPr>
          <a:lstStyle/>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website design 1 op 1 nabouwen met een goede html structuur en gestructureerd gebruik van CSS, waarbij ik door middel van media queries en/of externe css frameworks de pagina responsive maak voor meerdere devices. </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van een User Story verschillende acceptatiecriteria bedenken, waarbij ik duidelijk meedenk met de wensen van de klant.</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in de basis een database inclusief relaties opzetten voor complexere applicaties zoals bijvoorbeeld een webshop, toernooiplanner, reserveringssysteem, factureringssysteem</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registreer form maken voor gebruikers op een website, en deze verwerken op de server.</a:t>
            </a:r>
          </a:p>
          <a:p>
            <a:pPr>
              <a:lnSpc>
                <a:spcPct val="107000"/>
              </a:lnSpc>
              <a:spcAft>
                <a:spcPts val="800"/>
              </a:spcAft>
            </a:pPr>
            <a:endParaRPr lang="en-GB" sz="2000" b="1">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126751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aphic 3">
            <a:extLst>
              <a:ext uri="{FF2B5EF4-FFF2-40B4-BE49-F238E27FC236}">
                <a16:creationId xmlns:a16="http://schemas.microsoft.com/office/drawing/2014/main" id="{38B02FB0-38FC-4570-8E27-1A351ADE6673}"/>
              </a:ext>
            </a:extLst>
          </p:cNvPr>
          <p:cNvGrpSpPr/>
          <p:nvPr/>
        </p:nvGrpSpPr>
        <p:grpSpPr>
          <a:xfrm>
            <a:off x="305333" y="220141"/>
            <a:ext cx="548640" cy="217740"/>
            <a:chOff x="305333" y="220141"/>
            <a:chExt cx="548640" cy="217740"/>
          </a:xfrm>
          <a:solidFill>
            <a:srgbClr val="FFFFFF"/>
          </a:solidFill>
        </p:grpSpPr>
        <p:sp>
          <p:nvSpPr>
            <p:cNvPr id="33" name="Vrije vorm: vorm 32">
              <a:extLst>
                <a:ext uri="{FF2B5EF4-FFF2-40B4-BE49-F238E27FC236}">
                  <a16:creationId xmlns:a16="http://schemas.microsoft.com/office/drawing/2014/main" id="{1F9EE8B2-0358-4B69-9DDB-FC9D3FA17035}"/>
                </a:ext>
              </a:extLst>
            </p:cNvPr>
            <p:cNvSpPr/>
            <p:nvPr/>
          </p:nvSpPr>
          <p:spPr>
            <a:xfrm>
              <a:off x="305333" y="280415"/>
              <a:ext cx="121920" cy="129539"/>
            </a:xfrm>
            <a:custGeom>
              <a:avLst/>
              <a:gdLst>
                <a:gd name="connsiteX0" fmla="*/ 67056 w 121920"/>
                <a:gd name="connsiteY0" fmla="*/ 132740 h 129539"/>
                <a:gd name="connsiteX1" fmla="*/ 0 w 121920"/>
                <a:gd name="connsiteY1" fmla="*/ 66522 h 129539"/>
                <a:gd name="connsiteX2" fmla="*/ 67056 w 121920"/>
                <a:gd name="connsiteY2" fmla="*/ 0 h 129539"/>
                <a:gd name="connsiteX3" fmla="*/ 123139 w 121920"/>
                <a:gd name="connsiteY3" fmla="*/ 31394 h 129539"/>
                <a:gd name="connsiteX4" fmla="*/ 92202 w 121920"/>
                <a:gd name="connsiteY4" fmla="*/ 49073 h 129539"/>
                <a:gd name="connsiteX5" fmla="*/ 66980 w 121920"/>
                <a:gd name="connsiteY5" fmla="*/ 35052 h 129539"/>
                <a:gd name="connsiteX6" fmla="*/ 35814 w 121920"/>
                <a:gd name="connsiteY6" fmla="*/ 66522 h 129539"/>
                <a:gd name="connsiteX7" fmla="*/ 66980 w 121920"/>
                <a:gd name="connsiteY7" fmla="*/ 97688 h 129539"/>
                <a:gd name="connsiteX8" fmla="*/ 94488 w 121920"/>
                <a:gd name="connsiteY8" fmla="*/ 81610 h 129539"/>
                <a:gd name="connsiteX9" fmla="*/ 126949 w 121920"/>
                <a:gd name="connsiteY9" fmla="*/ 96164 h 129539"/>
                <a:gd name="connsiteX10" fmla="*/ 67056 w 121920"/>
                <a:gd name="connsiteY10" fmla="*/ 132740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 h="129539">
                  <a:moveTo>
                    <a:pt x="67056" y="132740"/>
                  </a:moveTo>
                  <a:cubicBezTo>
                    <a:pt x="28880" y="132740"/>
                    <a:pt x="0" y="104394"/>
                    <a:pt x="0" y="66522"/>
                  </a:cubicBezTo>
                  <a:cubicBezTo>
                    <a:pt x="0" y="28575"/>
                    <a:pt x="28804" y="0"/>
                    <a:pt x="67056" y="0"/>
                  </a:cubicBezTo>
                  <a:cubicBezTo>
                    <a:pt x="91973" y="0"/>
                    <a:pt x="113005" y="12497"/>
                    <a:pt x="123139" y="31394"/>
                  </a:cubicBezTo>
                  <a:lnTo>
                    <a:pt x="92202" y="49073"/>
                  </a:lnTo>
                  <a:cubicBezTo>
                    <a:pt x="87554" y="40538"/>
                    <a:pt x="78181" y="35052"/>
                    <a:pt x="66980" y="35052"/>
                  </a:cubicBezTo>
                  <a:cubicBezTo>
                    <a:pt x="48768" y="35052"/>
                    <a:pt x="35814" y="48539"/>
                    <a:pt x="35814" y="66522"/>
                  </a:cubicBezTo>
                  <a:cubicBezTo>
                    <a:pt x="35814" y="84201"/>
                    <a:pt x="48768" y="97688"/>
                    <a:pt x="66980" y="97688"/>
                  </a:cubicBezTo>
                  <a:cubicBezTo>
                    <a:pt x="79477" y="97688"/>
                    <a:pt x="89611" y="91744"/>
                    <a:pt x="94488" y="81610"/>
                  </a:cubicBezTo>
                  <a:lnTo>
                    <a:pt x="126949" y="96164"/>
                  </a:lnTo>
                  <a:cubicBezTo>
                    <a:pt x="117500" y="118186"/>
                    <a:pt x="94336" y="132740"/>
                    <a:pt x="67056" y="132740"/>
                  </a:cubicBezTo>
                  <a:close/>
                </a:path>
              </a:pathLst>
            </a:custGeom>
            <a:solidFill>
              <a:srgbClr val="FFFFFF"/>
            </a:solidFill>
            <a:ln w="7620" cap="flat">
              <a:noFill/>
              <a:prstDash val="solid"/>
              <a:miter/>
            </a:ln>
          </p:spPr>
          <p:txBody>
            <a:bodyPr rtlCol="0" anchor="ctr"/>
            <a:lstStyle/>
            <a:p>
              <a:endParaRPr lang="nl-NL" dirty="0"/>
            </a:p>
          </p:txBody>
        </p:sp>
        <p:sp>
          <p:nvSpPr>
            <p:cNvPr id="34" name="Vrije vorm: vorm 33">
              <a:extLst>
                <a:ext uri="{FF2B5EF4-FFF2-40B4-BE49-F238E27FC236}">
                  <a16:creationId xmlns:a16="http://schemas.microsoft.com/office/drawing/2014/main" id="{CD1D4C43-9FE3-49E6-8E17-979E5DAE369F}"/>
                </a:ext>
              </a:extLst>
            </p:cNvPr>
            <p:cNvSpPr/>
            <p:nvPr/>
          </p:nvSpPr>
          <p:spPr>
            <a:xfrm>
              <a:off x="441350" y="282243"/>
              <a:ext cx="114300" cy="129539"/>
            </a:xfrm>
            <a:custGeom>
              <a:avLst/>
              <a:gdLst>
                <a:gd name="connsiteX0" fmla="*/ 121310 w 114300"/>
                <a:gd name="connsiteY0" fmla="*/ 69951 h 129539"/>
                <a:gd name="connsiteX1" fmla="*/ 60503 w 114300"/>
                <a:gd name="connsiteY1" fmla="*/ 131749 h 129539"/>
                <a:gd name="connsiteX2" fmla="*/ 0 w 114300"/>
                <a:gd name="connsiteY2" fmla="*/ 69951 h 129539"/>
                <a:gd name="connsiteX3" fmla="*/ 0 w 114300"/>
                <a:gd name="connsiteY3" fmla="*/ 0 h 129539"/>
                <a:gd name="connsiteX4" fmla="*/ 36347 w 114300"/>
                <a:gd name="connsiteY4" fmla="*/ 0 h 129539"/>
                <a:gd name="connsiteX5" fmla="*/ 36347 w 114300"/>
                <a:gd name="connsiteY5" fmla="*/ 69951 h 129539"/>
                <a:gd name="connsiteX6" fmla="*/ 60503 w 114300"/>
                <a:gd name="connsiteY6" fmla="*/ 96697 h 129539"/>
                <a:gd name="connsiteX7" fmla="*/ 84658 w 114300"/>
                <a:gd name="connsiteY7" fmla="*/ 69951 h 129539"/>
                <a:gd name="connsiteX8" fmla="*/ 84658 w 114300"/>
                <a:gd name="connsiteY8" fmla="*/ 0 h 129539"/>
                <a:gd name="connsiteX9" fmla="*/ 121310 w 114300"/>
                <a:gd name="connsiteY9" fmla="*/ 0 h 129539"/>
                <a:gd name="connsiteX10" fmla="*/ 121310 w 114300"/>
                <a:gd name="connsiteY10" fmla="*/ 69951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300" h="129539">
                  <a:moveTo>
                    <a:pt x="121310" y="69951"/>
                  </a:moveTo>
                  <a:cubicBezTo>
                    <a:pt x="121310" y="106298"/>
                    <a:pt x="96393" y="131749"/>
                    <a:pt x="60503" y="131749"/>
                  </a:cubicBezTo>
                  <a:cubicBezTo>
                    <a:pt x="24917" y="131749"/>
                    <a:pt x="0" y="106298"/>
                    <a:pt x="0" y="69951"/>
                  </a:cubicBezTo>
                  <a:lnTo>
                    <a:pt x="0" y="0"/>
                  </a:lnTo>
                  <a:lnTo>
                    <a:pt x="36347" y="0"/>
                  </a:lnTo>
                  <a:lnTo>
                    <a:pt x="36347" y="69951"/>
                  </a:lnTo>
                  <a:cubicBezTo>
                    <a:pt x="36347" y="86334"/>
                    <a:pt x="45720" y="96697"/>
                    <a:pt x="60503" y="96697"/>
                  </a:cubicBezTo>
                  <a:cubicBezTo>
                    <a:pt x="75286" y="96697"/>
                    <a:pt x="84658" y="86334"/>
                    <a:pt x="84658" y="69951"/>
                  </a:cubicBezTo>
                  <a:lnTo>
                    <a:pt x="84658" y="0"/>
                  </a:lnTo>
                  <a:lnTo>
                    <a:pt x="121310" y="0"/>
                  </a:lnTo>
                  <a:lnTo>
                    <a:pt x="121310" y="69951"/>
                  </a:lnTo>
                  <a:close/>
                </a:path>
              </a:pathLst>
            </a:custGeom>
            <a:solidFill>
              <a:srgbClr val="FFFFFF"/>
            </a:solidFill>
            <a:ln w="7620" cap="flat">
              <a:noFill/>
              <a:prstDash val="solid"/>
              <a:miter/>
            </a:ln>
          </p:spPr>
          <p:txBody>
            <a:bodyPr rtlCol="0" anchor="ctr"/>
            <a:lstStyle/>
            <a:p>
              <a:endParaRPr lang="nl-NL" dirty="0"/>
            </a:p>
          </p:txBody>
        </p:sp>
        <p:sp>
          <p:nvSpPr>
            <p:cNvPr id="35" name="Vrije vorm: vorm 34">
              <a:extLst>
                <a:ext uri="{FF2B5EF4-FFF2-40B4-BE49-F238E27FC236}">
                  <a16:creationId xmlns:a16="http://schemas.microsoft.com/office/drawing/2014/main" id="{7127B6B7-4213-4486-8393-D6DCCA3CF95B}"/>
                </a:ext>
              </a:extLst>
            </p:cNvPr>
            <p:cNvSpPr/>
            <p:nvPr/>
          </p:nvSpPr>
          <p:spPr>
            <a:xfrm>
              <a:off x="579577" y="282091"/>
              <a:ext cx="76200" cy="121919"/>
            </a:xfrm>
            <a:custGeom>
              <a:avLst/>
              <a:gdLst>
                <a:gd name="connsiteX0" fmla="*/ 78181 w 76200"/>
                <a:gd name="connsiteY0" fmla="*/ 34823 h 121919"/>
                <a:gd name="connsiteX1" fmla="*/ 36347 w 76200"/>
                <a:gd name="connsiteY1" fmla="*/ 34823 h 121919"/>
                <a:gd name="connsiteX2" fmla="*/ 36347 w 76200"/>
                <a:gd name="connsiteY2" fmla="*/ 129463 h 121919"/>
                <a:gd name="connsiteX3" fmla="*/ 0 w 76200"/>
                <a:gd name="connsiteY3" fmla="*/ 129463 h 121919"/>
                <a:gd name="connsiteX4" fmla="*/ 0 w 76200"/>
                <a:gd name="connsiteY4" fmla="*/ 0 h 121919"/>
                <a:gd name="connsiteX5" fmla="*/ 78181 w 76200"/>
                <a:gd name="connsiteY5" fmla="*/ 0 h 121919"/>
                <a:gd name="connsiteX6" fmla="*/ 78181 w 76200"/>
                <a:gd name="connsiteY6" fmla="*/ 34823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1919">
                  <a:moveTo>
                    <a:pt x="78181" y="34823"/>
                  </a:moveTo>
                  <a:lnTo>
                    <a:pt x="36347" y="34823"/>
                  </a:lnTo>
                  <a:lnTo>
                    <a:pt x="36347" y="129463"/>
                  </a:lnTo>
                  <a:lnTo>
                    <a:pt x="0" y="129463"/>
                  </a:lnTo>
                  <a:lnTo>
                    <a:pt x="0" y="0"/>
                  </a:lnTo>
                  <a:lnTo>
                    <a:pt x="78181" y="0"/>
                  </a:lnTo>
                  <a:lnTo>
                    <a:pt x="78181" y="34823"/>
                  </a:lnTo>
                  <a:close/>
                </a:path>
              </a:pathLst>
            </a:custGeom>
            <a:solidFill>
              <a:srgbClr val="FFFFFF"/>
            </a:solidFill>
            <a:ln w="7620" cap="flat">
              <a:noFill/>
              <a:prstDash val="solid"/>
              <a:miter/>
            </a:ln>
          </p:spPr>
          <p:txBody>
            <a:bodyPr rtlCol="0" anchor="ctr"/>
            <a:lstStyle/>
            <a:p>
              <a:endParaRPr lang="nl-NL" dirty="0"/>
            </a:p>
          </p:txBody>
        </p:sp>
        <p:sp>
          <p:nvSpPr>
            <p:cNvPr id="36" name="Vrije vorm: vorm 35">
              <a:extLst>
                <a:ext uri="{FF2B5EF4-FFF2-40B4-BE49-F238E27FC236}">
                  <a16:creationId xmlns:a16="http://schemas.microsoft.com/office/drawing/2014/main" id="{A2C47948-A40D-440C-9D09-74B066D41912}"/>
                </a:ext>
              </a:extLst>
            </p:cNvPr>
            <p:cNvSpPr/>
            <p:nvPr/>
          </p:nvSpPr>
          <p:spPr>
            <a:xfrm>
              <a:off x="669265" y="220141"/>
              <a:ext cx="38100" cy="190499"/>
            </a:xfrm>
            <a:custGeom>
              <a:avLst/>
              <a:gdLst>
                <a:gd name="connsiteX0" fmla="*/ 44653 w 38100"/>
                <a:gd name="connsiteY0" fmla="*/ 22098 h 190499"/>
                <a:gd name="connsiteX1" fmla="*/ 22327 w 38100"/>
                <a:gd name="connsiteY1" fmla="*/ 44424 h 190499"/>
                <a:gd name="connsiteX2" fmla="*/ 0 w 38100"/>
                <a:gd name="connsiteY2" fmla="*/ 22098 h 190499"/>
                <a:gd name="connsiteX3" fmla="*/ 22327 w 38100"/>
                <a:gd name="connsiteY3" fmla="*/ 0 h 190499"/>
                <a:gd name="connsiteX4" fmla="*/ 44653 w 38100"/>
                <a:gd name="connsiteY4" fmla="*/ 22098 h 190499"/>
                <a:gd name="connsiteX5" fmla="*/ 40691 w 38100"/>
                <a:gd name="connsiteY5" fmla="*/ 61874 h 190499"/>
                <a:gd name="connsiteX6" fmla="*/ 40691 w 38100"/>
                <a:gd name="connsiteY6" fmla="*/ 191413 h 190499"/>
                <a:gd name="connsiteX7" fmla="*/ 4039 w 38100"/>
                <a:gd name="connsiteY7" fmla="*/ 191413 h 190499"/>
                <a:gd name="connsiteX8" fmla="*/ 4039 w 38100"/>
                <a:gd name="connsiteY8" fmla="*/ 61874 h 190499"/>
                <a:gd name="connsiteX9" fmla="*/ 40691 w 38100"/>
                <a:gd name="connsiteY9" fmla="*/ 61874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90499">
                  <a:moveTo>
                    <a:pt x="44653" y="22098"/>
                  </a:moveTo>
                  <a:cubicBezTo>
                    <a:pt x="44653" y="34290"/>
                    <a:pt x="34519" y="44424"/>
                    <a:pt x="22327" y="44424"/>
                  </a:cubicBezTo>
                  <a:cubicBezTo>
                    <a:pt x="10135" y="44424"/>
                    <a:pt x="0" y="34290"/>
                    <a:pt x="0" y="22098"/>
                  </a:cubicBezTo>
                  <a:cubicBezTo>
                    <a:pt x="0" y="10135"/>
                    <a:pt x="10135" y="0"/>
                    <a:pt x="22327" y="0"/>
                  </a:cubicBezTo>
                  <a:cubicBezTo>
                    <a:pt x="34519" y="76"/>
                    <a:pt x="44653" y="10211"/>
                    <a:pt x="44653" y="22098"/>
                  </a:cubicBezTo>
                  <a:close/>
                  <a:moveTo>
                    <a:pt x="40691" y="61874"/>
                  </a:moveTo>
                  <a:lnTo>
                    <a:pt x="40691" y="191413"/>
                  </a:lnTo>
                  <a:lnTo>
                    <a:pt x="4039" y="191413"/>
                  </a:lnTo>
                  <a:lnTo>
                    <a:pt x="4039" y="61874"/>
                  </a:lnTo>
                  <a:lnTo>
                    <a:pt x="40691" y="61874"/>
                  </a:lnTo>
                  <a:close/>
                </a:path>
              </a:pathLst>
            </a:custGeom>
            <a:solidFill>
              <a:srgbClr val="FFFFFF"/>
            </a:solidFill>
            <a:ln w="7620" cap="flat">
              <a:noFill/>
              <a:prstDash val="solid"/>
              <a:miter/>
            </a:ln>
          </p:spPr>
          <p:txBody>
            <a:bodyPr rtlCol="0" anchor="ctr"/>
            <a:lstStyle/>
            <a:p>
              <a:endParaRPr lang="nl-NL" dirty="0"/>
            </a:p>
          </p:txBody>
        </p:sp>
        <p:sp>
          <p:nvSpPr>
            <p:cNvPr id="37" name="Vrije vorm: vorm 36">
              <a:extLst>
                <a:ext uri="{FF2B5EF4-FFF2-40B4-BE49-F238E27FC236}">
                  <a16:creationId xmlns:a16="http://schemas.microsoft.com/office/drawing/2014/main" id="{80E11BA4-C87A-478A-9CB0-4B03FDD229CB}"/>
                </a:ext>
              </a:extLst>
            </p:cNvPr>
            <p:cNvSpPr/>
            <p:nvPr/>
          </p:nvSpPr>
          <p:spPr>
            <a:xfrm>
              <a:off x="727177" y="280338"/>
              <a:ext cx="129540" cy="129539"/>
            </a:xfrm>
            <a:custGeom>
              <a:avLst/>
              <a:gdLst>
                <a:gd name="connsiteX0" fmla="*/ 132436 w 129540"/>
                <a:gd name="connsiteY0" fmla="*/ 66522 h 129539"/>
                <a:gd name="connsiteX1" fmla="*/ 66218 w 129540"/>
                <a:gd name="connsiteY1" fmla="*/ 132740 h 129539"/>
                <a:gd name="connsiteX2" fmla="*/ 0 w 129540"/>
                <a:gd name="connsiteY2" fmla="*/ 66522 h 129539"/>
                <a:gd name="connsiteX3" fmla="*/ 66218 w 129540"/>
                <a:gd name="connsiteY3" fmla="*/ 0 h 129539"/>
                <a:gd name="connsiteX4" fmla="*/ 132436 w 129540"/>
                <a:gd name="connsiteY4" fmla="*/ 66522 h 129539"/>
                <a:gd name="connsiteX5" fmla="*/ 35814 w 129540"/>
                <a:gd name="connsiteY5" fmla="*/ 66522 h 129539"/>
                <a:gd name="connsiteX6" fmla="*/ 66218 w 129540"/>
                <a:gd name="connsiteY6" fmla="*/ 97688 h 129539"/>
                <a:gd name="connsiteX7" fmla="*/ 96622 w 129540"/>
                <a:gd name="connsiteY7" fmla="*/ 66522 h 129539"/>
                <a:gd name="connsiteX8" fmla="*/ 66218 w 129540"/>
                <a:gd name="connsiteY8" fmla="*/ 35052 h 129539"/>
                <a:gd name="connsiteX9" fmla="*/ 35814 w 129540"/>
                <a:gd name="connsiteY9" fmla="*/ 66522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40" h="129539">
                  <a:moveTo>
                    <a:pt x="132436" y="66522"/>
                  </a:moveTo>
                  <a:cubicBezTo>
                    <a:pt x="132436" y="104470"/>
                    <a:pt x="103632" y="132740"/>
                    <a:pt x="66218" y="132740"/>
                  </a:cubicBezTo>
                  <a:cubicBezTo>
                    <a:pt x="28575" y="132740"/>
                    <a:pt x="0" y="104394"/>
                    <a:pt x="0" y="66522"/>
                  </a:cubicBezTo>
                  <a:cubicBezTo>
                    <a:pt x="0" y="28575"/>
                    <a:pt x="28575" y="0"/>
                    <a:pt x="66218" y="0"/>
                  </a:cubicBezTo>
                  <a:cubicBezTo>
                    <a:pt x="103632" y="0"/>
                    <a:pt x="132436" y="28575"/>
                    <a:pt x="132436" y="66522"/>
                  </a:cubicBezTo>
                  <a:close/>
                  <a:moveTo>
                    <a:pt x="35814" y="66522"/>
                  </a:moveTo>
                  <a:cubicBezTo>
                    <a:pt x="35814" y="84201"/>
                    <a:pt x="48768" y="97688"/>
                    <a:pt x="66218" y="97688"/>
                  </a:cubicBezTo>
                  <a:cubicBezTo>
                    <a:pt x="83363" y="97688"/>
                    <a:pt x="96622" y="84201"/>
                    <a:pt x="96622" y="66522"/>
                  </a:cubicBezTo>
                  <a:cubicBezTo>
                    <a:pt x="96622" y="48311"/>
                    <a:pt x="83363" y="35052"/>
                    <a:pt x="66218" y="35052"/>
                  </a:cubicBezTo>
                  <a:cubicBezTo>
                    <a:pt x="48844" y="35128"/>
                    <a:pt x="35814" y="48311"/>
                    <a:pt x="35814" y="66522"/>
                  </a:cubicBezTo>
                  <a:close/>
                </a:path>
              </a:pathLst>
            </a:custGeom>
            <a:solidFill>
              <a:srgbClr val="FFFFFF"/>
            </a:solidFill>
            <a:ln w="7620" cap="flat">
              <a:noFill/>
              <a:prstDash val="solid"/>
              <a:miter/>
            </a:ln>
          </p:spPr>
          <p:txBody>
            <a:bodyPr rtlCol="0" anchor="ctr"/>
            <a:lstStyle/>
            <a:p>
              <a:endParaRPr lang="nl-NL" dirty="0"/>
            </a:p>
          </p:txBody>
        </p:sp>
      </p:grpSp>
      <p:sp>
        <p:nvSpPr>
          <p:cNvPr id="64" name="Vrije vorm: vorm 63">
            <a:hlinkClick r:id="" action="ppaction://noaction"/>
            <a:extLst>
              <a:ext uri="{FF2B5EF4-FFF2-40B4-BE49-F238E27FC236}">
                <a16:creationId xmlns:a16="http://schemas.microsoft.com/office/drawing/2014/main" id="{D91AA8F9-E63C-4D31-927E-2C64847FC037}"/>
              </a:ext>
            </a:extLst>
          </p:cNvPr>
          <p:cNvSpPr/>
          <p:nvPr/>
        </p:nvSpPr>
        <p:spPr>
          <a:xfrm>
            <a:off x="11163300" y="0"/>
            <a:ext cx="1028700" cy="1028700"/>
          </a:xfrm>
          <a:custGeom>
            <a:avLst/>
            <a:gdLst>
              <a:gd name="connsiteX0" fmla="*/ 0 w 1028700"/>
              <a:gd name="connsiteY0" fmla="*/ 0 h 1028700"/>
              <a:gd name="connsiteX1" fmla="*/ 1028700 w 1028700"/>
              <a:gd name="connsiteY1" fmla="*/ 0 h 1028700"/>
              <a:gd name="connsiteX2" fmla="*/ 1028700 w 1028700"/>
              <a:gd name="connsiteY2" fmla="*/ 1028700 h 1028700"/>
              <a:gd name="connsiteX3" fmla="*/ 0 w 1028700"/>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1028700" h="1028700">
                <a:moveTo>
                  <a:pt x="0" y="0"/>
                </a:moveTo>
                <a:lnTo>
                  <a:pt x="1028700" y="0"/>
                </a:lnTo>
                <a:lnTo>
                  <a:pt x="1028700" y="1028700"/>
                </a:lnTo>
                <a:lnTo>
                  <a:pt x="0" y="1028700"/>
                </a:lnTo>
                <a:close/>
              </a:path>
            </a:pathLst>
          </a:custGeom>
          <a:solidFill>
            <a:srgbClr val="004C35"/>
          </a:solidFill>
          <a:ln w="7620" cap="flat">
            <a:noFill/>
            <a:prstDash val="solid"/>
            <a:miter/>
          </a:ln>
        </p:spPr>
        <p:txBody>
          <a:bodyPr rtlCol="0" anchor="ctr"/>
          <a:lstStyle/>
          <a:p>
            <a:endParaRPr lang="nl-NL" dirty="0"/>
          </a:p>
        </p:txBody>
      </p:sp>
      <p:sp>
        <p:nvSpPr>
          <p:cNvPr id="65" name="Vrije vorm: vorm 64">
            <a:hlinkClick r:id="rId2" action="ppaction://hlinksldjump"/>
            <a:extLst>
              <a:ext uri="{FF2B5EF4-FFF2-40B4-BE49-F238E27FC236}">
                <a16:creationId xmlns:a16="http://schemas.microsoft.com/office/drawing/2014/main" id="{935F4CD4-ACE4-4B4A-B6B4-AF77663D6C88}"/>
              </a:ext>
            </a:extLst>
          </p:cNvPr>
          <p:cNvSpPr/>
          <p:nvPr/>
        </p:nvSpPr>
        <p:spPr>
          <a:xfrm>
            <a:off x="11525250" y="361950"/>
            <a:ext cx="304800" cy="304800"/>
          </a:xfrm>
          <a:custGeom>
            <a:avLst/>
            <a:gdLst>
              <a:gd name="connsiteX0" fmla="*/ 69418 w 304800"/>
              <a:gd name="connsiteY0" fmla="*/ 304800 h 304800"/>
              <a:gd name="connsiteX1" fmla="*/ 304800 w 304800"/>
              <a:gd name="connsiteY1" fmla="*/ 304800 h 304800"/>
              <a:gd name="connsiteX2" fmla="*/ 304800 w 304800"/>
              <a:gd name="connsiteY2" fmla="*/ 235382 h 304800"/>
              <a:gd name="connsiteX3" fmla="*/ 118415 w 304800"/>
              <a:gd name="connsiteY3" fmla="*/ 235382 h 304800"/>
              <a:gd name="connsiteX4" fmla="*/ 304800 w 304800"/>
              <a:gd name="connsiteY4" fmla="*/ 49073 h 304800"/>
              <a:gd name="connsiteX5" fmla="*/ 255727 w 304800"/>
              <a:gd name="connsiteY5" fmla="*/ 0 h 304800"/>
              <a:gd name="connsiteX6" fmla="*/ 69418 w 304800"/>
              <a:gd name="connsiteY6" fmla="*/ 186385 h 304800"/>
              <a:gd name="connsiteX7" fmla="*/ 69418 w 304800"/>
              <a:gd name="connsiteY7" fmla="*/ 0 h 304800"/>
              <a:gd name="connsiteX8" fmla="*/ 0 w 304800"/>
              <a:gd name="connsiteY8" fmla="*/ 0 h 304800"/>
              <a:gd name="connsiteX9" fmla="*/ 0 w 304800"/>
              <a:gd name="connsiteY9" fmla="*/ 235382 h 304800"/>
              <a:gd name="connsiteX10" fmla="*/ 0 w 304800"/>
              <a:gd name="connsiteY10"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69418" y="304800"/>
                </a:moveTo>
                <a:lnTo>
                  <a:pt x="304800" y="304800"/>
                </a:lnTo>
                <a:lnTo>
                  <a:pt x="304800" y="235382"/>
                </a:lnTo>
                <a:lnTo>
                  <a:pt x="118415" y="235382"/>
                </a:lnTo>
                <a:lnTo>
                  <a:pt x="304800" y="49073"/>
                </a:lnTo>
                <a:lnTo>
                  <a:pt x="255727" y="0"/>
                </a:lnTo>
                <a:lnTo>
                  <a:pt x="69418" y="186385"/>
                </a:lnTo>
                <a:lnTo>
                  <a:pt x="69418" y="0"/>
                </a:lnTo>
                <a:lnTo>
                  <a:pt x="0" y="0"/>
                </a:lnTo>
                <a:lnTo>
                  <a:pt x="0" y="235382"/>
                </a:lnTo>
                <a:lnTo>
                  <a:pt x="0" y="304800"/>
                </a:lnTo>
                <a:close/>
              </a:path>
            </a:pathLst>
          </a:custGeom>
          <a:solidFill>
            <a:srgbClr val="FFFFFF"/>
          </a:solidFill>
          <a:ln w="7620" cap="flat">
            <a:noFill/>
            <a:prstDash val="solid"/>
            <a:miter/>
          </a:ln>
        </p:spPr>
        <p:txBody>
          <a:bodyPr rtlCol="0" anchor="ctr"/>
          <a:lstStyle/>
          <a:p>
            <a:endParaRPr lang="nl-NL" dirty="0"/>
          </a:p>
        </p:txBody>
      </p:sp>
      <p:sp>
        <p:nvSpPr>
          <p:cNvPr id="38" name="Tekstvak 37">
            <a:extLst>
              <a:ext uri="{FF2B5EF4-FFF2-40B4-BE49-F238E27FC236}">
                <a16:creationId xmlns:a16="http://schemas.microsoft.com/office/drawing/2014/main" id="{2150EB44-638B-442D-9217-F95B74BE1BD3}"/>
              </a:ext>
            </a:extLst>
          </p:cNvPr>
          <p:cNvSpPr txBox="1"/>
          <p:nvPr/>
        </p:nvSpPr>
        <p:spPr>
          <a:xfrm>
            <a:off x="427253" y="1150999"/>
            <a:ext cx="11469277" cy="906779"/>
          </a:xfrm>
          <a:prstGeom prst="rect">
            <a:avLst/>
          </a:prstGeom>
          <a:noFill/>
          <a:ln>
            <a:noFill/>
          </a:ln>
        </p:spPr>
        <p:txBody>
          <a:bodyPr wrap="square" lIns="0" rIns="0" rtlCol="0">
            <a:noAutofit/>
          </a:bodyPr>
          <a:lstStyle/>
          <a:p>
            <a:pPr>
              <a:lnSpc>
                <a:spcPct val="70000"/>
              </a:lnSpc>
            </a:pPr>
            <a:r>
              <a:rPr lang="en-GB" sz="4700" b="1">
                <a:solidFill>
                  <a:srgbClr val="3A6054"/>
                </a:solidFill>
                <a:latin typeface="Arial" panose="020B0604020202020204" pitchFamily="34" charset="0"/>
                <a:cs typeface="Arial" panose="020B0604020202020204" pitchFamily="34" charset="0"/>
              </a:rPr>
              <a:t>Praktijkvoorbeelden van zaken die je moet kunnen bouwen</a:t>
            </a:r>
            <a:endParaRPr lang="nl-NL" sz="2800" b="1" dirty="0">
              <a:solidFill>
                <a:srgbClr val="FF0000"/>
              </a:solidFill>
              <a:latin typeface="Arial" panose="020B0604020202020204" pitchFamily="34" charset="0"/>
              <a:cs typeface="Arial" panose="020B0604020202020204" pitchFamily="34" charset="0"/>
            </a:endParaRPr>
          </a:p>
        </p:txBody>
      </p:sp>
      <p:sp>
        <p:nvSpPr>
          <p:cNvPr id="13" name="Tekstvak 12">
            <a:extLst>
              <a:ext uri="{FF2B5EF4-FFF2-40B4-BE49-F238E27FC236}">
                <a16:creationId xmlns:a16="http://schemas.microsoft.com/office/drawing/2014/main" id="{F2A6F20A-F22E-4FB3-BA83-63C115F53234}"/>
              </a:ext>
            </a:extLst>
          </p:cNvPr>
          <p:cNvSpPr txBox="1"/>
          <p:nvPr/>
        </p:nvSpPr>
        <p:spPr>
          <a:xfrm>
            <a:off x="305333" y="2441237"/>
            <a:ext cx="11398454" cy="3771995"/>
          </a:xfrm>
          <a:prstGeom prst="rect">
            <a:avLst/>
          </a:prstGeom>
          <a:noFill/>
        </p:spPr>
        <p:txBody>
          <a:bodyPr wrap="square">
            <a:spAutoFit/>
          </a:bodyPr>
          <a:lstStyle/>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verschillende overzichten maken met data die van een server/database komt, gebruikmakend van tables en/of list items.</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images en andere bestanden uploaden op een server door middel van een html form. </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images en andere bestanden beschikbaar maken vanaf een website door middel van download links en/of image tags.</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met behulp van een javascript library verschillende grafieken tonen op mijn webpagina op basis van data die van een server/database af komt.</a:t>
            </a:r>
          </a:p>
          <a:p>
            <a:pPr marL="342900" indent="-342900">
              <a:lnSpc>
                <a:spcPct val="107000"/>
              </a:lnSpc>
              <a:spcAft>
                <a:spcPts val="800"/>
              </a:spcAft>
              <a:buFontTx/>
              <a:buChar char="-"/>
            </a:pPr>
            <a:r>
              <a:rPr lang="nl-NL" sz="2000" b="1">
                <a:solidFill>
                  <a:srgbClr val="3A6054"/>
                </a:solidFill>
                <a:latin typeface="Arial" panose="020B0604020202020204" pitchFamily="34" charset="0"/>
                <a:cs typeface="Arial" panose="020B0604020202020204" pitchFamily="34" charset="0"/>
              </a:rPr>
              <a:t>Ik kan een basis rollen systeem implementeren in mijn applicatie, waarbij er verschillende type accounts zijn die verschillende permissies hebben in het systeem</a:t>
            </a:r>
            <a:endParaRPr lang="en-GB" sz="2000" b="1">
              <a:solidFill>
                <a:srgbClr val="3A60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188728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3901</TotalTime>
  <Words>995</Words>
  <Application>Microsoft Office PowerPoint</Application>
  <PresentationFormat>Breedbeeld</PresentationFormat>
  <Paragraphs>91</Paragraphs>
  <Slides>14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14</vt:i4>
      </vt:variant>
    </vt:vector>
  </HeadingPairs>
  <TitlesOfParts>
    <vt:vector size="18"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Verheugt, Patrick</dc:creator>
  <cp:lastModifiedBy>Gils, Fedde van</cp:lastModifiedBy>
  <cp:revision>114</cp:revision>
  <cp:lastPrinted>2021-11-23T15:52:26Z</cp:lastPrinted>
  <dcterms:created xsi:type="dcterms:W3CDTF">2017-11-08T07:39:16Z</dcterms:created>
  <dcterms:modified xsi:type="dcterms:W3CDTF">2022-09-12T08:05:59Z</dcterms:modified>
</cp:coreProperties>
</file>