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04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01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43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8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32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91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78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5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2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4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53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5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4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9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2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B3CE-78B7-47EB-8BE4-829778D30C33}" type="datetimeFigureOut">
              <a:rPr lang="es-ES" smtClean="0"/>
              <a:t>29/02/2020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A6B4F0-7252-4953-A29B-C9910E8C69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8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tmp"/><Relationship Id="rId4" Type="http://schemas.openxmlformats.org/officeDocument/2006/relationships/image" Target="../media/image4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A95EE-3268-4D37-8377-9E5905520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78071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762088" cy="769034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ESTRUCTURAS DE CONTROL:</a:t>
            </a:r>
            <a:r>
              <a:rPr lang="es-ES" b="1" dirty="0">
                <a:solidFill>
                  <a:srgbClr val="FF0000"/>
                </a:solidFill>
              </a:rPr>
              <a:t> alternativa doble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8EA239-F56D-48B1-A1FA-CB0A5017909A}"/>
              </a:ext>
            </a:extLst>
          </p:cNvPr>
          <p:cNvSpPr/>
          <p:nvPr/>
        </p:nvSpPr>
        <p:spPr>
          <a:xfrm>
            <a:off x="5808645" y="1398750"/>
            <a:ext cx="3008402" cy="646331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Estructura alternativa doble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pic>
        <p:nvPicPr>
          <p:cNvPr id="12" name="Imagen 11" descr="Imagen que contiene tabla, computadora, teléfono, pájaro&#10;&#10;Descripción generada automáticamente">
            <a:extLst>
              <a:ext uri="{FF2B5EF4-FFF2-40B4-BE49-F238E27FC236}">
                <a16:creationId xmlns:a16="http://schemas.microsoft.com/office/drawing/2014/main" id="{51B72914-5980-46BB-9376-C94E54AA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45" y="2487228"/>
            <a:ext cx="3008402" cy="242986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2CB8070-D46B-4260-ACE8-760DB9A29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8750"/>
            <a:ext cx="4754376" cy="1151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 descr="Imagen que contiene pájaro, ave, tabla, pantalla&#10;&#10;Descripción generada automáticamente">
            <a:extLst>
              <a:ext uri="{FF2B5EF4-FFF2-40B4-BE49-F238E27FC236}">
                <a16:creationId xmlns:a16="http://schemas.microsoft.com/office/drawing/2014/main" id="{68324AA4-FB13-4DF1-B5BC-B72E174F0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549931"/>
            <a:ext cx="4754376" cy="14410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72C5DD1-14A0-4755-9EE7-59A080CBF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535431"/>
            <a:ext cx="4754376" cy="1213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968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769034"/>
          </a:xfrm>
        </p:spPr>
        <p:txBody>
          <a:bodyPr/>
          <a:lstStyle/>
          <a:p>
            <a:r>
              <a:rPr lang="es-ES" dirty="0"/>
              <a:t>ESTRUCTURAS DE CONTROL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7C5F60-454B-4CF4-A1FB-86566F88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06" y="1117797"/>
            <a:ext cx="2439196" cy="186883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1" name="Imagen 10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15D0E89-7397-4DCF-9FC1-DA90972A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08" y="3190928"/>
            <a:ext cx="5808215" cy="33659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B6038F8E-49B9-4592-A5F0-3361FC9D6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67" y="1822627"/>
            <a:ext cx="3342001" cy="1217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023609A8-35D1-415E-84D4-6E0FF61009D1}"/>
              </a:ext>
            </a:extLst>
          </p:cNvPr>
          <p:cNvSpPr txBox="1">
            <a:spLocks/>
          </p:cNvSpPr>
          <p:nvPr/>
        </p:nvSpPr>
        <p:spPr>
          <a:xfrm>
            <a:off x="677333" y="173502"/>
            <a:ext cx="10337670" cy="769034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ESTRUCTURAS DE CONTROL</a:t>
            </a:r>
            <a:r>
              <a:rPr lang="es-ES" b="1" dirty="0">
                <a:solidFill>
                  <a:srgbClr val="FF0000"/>
                </a:solidFill>
              </a:rPr>
              <a:t> alternativa múltiple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AE42546-6AA8-4B82-A48F-765761EF150D}"/>
              </a:ext>
            </a:extLst>
          </p:cNvPr>
          <p:cNvSpPr/>
          <p:nvPr/>
        </p:nvSpPr>
        <p:spPr>
          <a:xfrm>
            <a:off x="3239379" y="1252641"/>
            <a:ext cx="3346027" cy="369332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Estructura alternativa múltiple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38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7569"/>
            <a:ext cx="9718691" cy="769034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ESTRUCTURAS DE CONTROL </a:t>
            </a:r>
            <a:r>
              <a:rPr lang="es-ES" b="1" dirty="0">
                <a:solidFill>
                  <a:srgbClr val="FF0000"/>
                </a:solidFill>
              </a:rPr>
              <a:t>case de comprobación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1FB317-2D90-4E18-B36C-6DBC6504A9BF}"/>
              </a:ext>
            </a:extLst>
          </p:cNvPr>
          <p:cNvSpPr/>
          <p:nvPr/>
        </p:nvSpPr>
        <p:spPr>
          <a:xfrm>
            <a:off x="677334" y="1439456"/>
            <a:ext cx="6075158" cy="369332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Estructura alternativa múltiple con case </a:t>
            </a:r>
            <a:r>
              <a:rPr lang="es-ES" b="1" dirty="0"/>
              <a:t>de comprobación 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7D79E2-8CDF-47C4-AF33-4BBE54121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9" y="1306244"/>
            <a:ext cx="2313423" cy="212275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58CDC0-B816-4ECD-9374-EDA0D9DBA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01" y="2568640"/>
            <a:ext cx="5408091" cy="3293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648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748020" cy="769034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ESTRUCTURAS DE CONTROL</a:t>
            </a:r>
            <a:r>
              <a:rPr lang="es-ES" b="1" dirty="0">
                <a:solidFill>
                  <a:srgbClr val="FF0000"/>
                </a:solidFill>
              </a:rPr>
              <a:t> case de búsqueda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1FB317-2D90-4E18-B36C-6DBC6504A9BF}"/>
              </a:ext>
            </a:extLst>
          </p:cNvPr>
          <p:cNvSpPr/>
          <p:nvPr/>
        </p:nvSpPr>
        <p:spPr>
          <a:xfrm>
            <a:off x="970671" y="1379140"/>
            <a:ext cx="5598941" cy="369332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Estructura alternativa múltiple con case </a:t>
            </a:r>
            <a:r>
              <a:rPr lang="es-ES" b="1" dirty="0"/>
              <a:t>de búsqueda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C0D43D-B9CE-4BFF-87E9-7DEA13D0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01" y="1092038"/>
            <a:ext cx="2542801" cy="200230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7" name="Imagen 6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635CE7C-9AF6-42F7-8DCD-83D21A881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2129035"/>
            <a:ext cx="5339657" cy="32294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914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769034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dirty="0"/>
              <a:t>ESTRUCTURA REPETITIVA </a:t>
            </a:r>
            <a:r>
              <a:rPr lang="es-ES" b="1" dirty="0" err="1">
                <a:solidFill>
                  <a:srgbClr val="FF0000"/>
                </a:solidFill>
              </a:rPr>
              <a:t>while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1FB317-2D90-4E18-B36C-6DBC6504A9BF}"/>
              </a:ext>
            </a:extLst>
          </p:cNvPr>
          <p:cNvSpPr/>
          <p:nvPr/>
        </p:nvSpPr>
        <p:spPr>
          <a:xfrm>
            <a:off x="785327" y="1157791"/>
            <a:ext cx="6009367" cy="369332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WHILE: </a:t>
            </a:r>
            <a:r>
              <a:rPr lang="es-ES" dirty="0"/>
              <a:t>se trata de una estructura repetitiva de 0 a n </a:t>
            </a: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B277C89-1AF0-4405-AA23-DE5E94ACB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6" y="1797392"/>
            <a:ext cx="3319125" cy="184614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7D49A5-AAB1-4A9D-9B66-56179821F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6" y="3913801"/>
            <a:ext cx="5587339" cy="23775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AD2CD74-A4B4-4578-A007-96D60F9F9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84" y="1728311"/>
            <a:ext cx="4541759" cy="2716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421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606847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ESTRUCTURA </a:t>
            </a:r>
            <a:r>
              <a:rPr lang="es-ES" dirty="0" err="1"/>
              <a:t>REPETITIVA:</a:t>
            </a:r>
            <a:r>
              <a:rPr lang="es-ES" b="1" dirty="0" err="1">
                <a:solidFill>
                  <a:srgbClr val="FF0000"/>
                </a:solidFill>
              </a:rPr>
              <a:t>repeat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1FB317-2D90-4E18-B36C-6DBC6504A9BF}"/>
              </a:ext>
            </a:extLst>
          </p:cNvPr>
          <p:cNvSpPr/>
          <p:nvPr/>
        </p:nvSpPr>
        <p:spPr>
          <a:xfrm>
            <a:off x="785327" y="956603"/>
            <a:ext cx="6009367" cy="369332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se trata de una estructura repetitiva de 1 a n </a:t>
            </a:r>
          </a:p>
        </p:txBody>
      </p:sp>
      <p:pic>
        <p:nvPicPr>
          <p:cNvPr id="6" name="Imagen 5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A7513058-F185-4175-9E22-6D031F6D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87" y="956603"/>
            <a:ext cx="2397008" cy="164005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93C90ED-E18A-401A-A062-192DAE86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8" y="1488122"/>
            <a:ext cx="6009366" cy="2621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9F9149-6CCE-4475-A576-1A82C9907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7" y="4480839"/>
            <a:ext cx="4363059" cy="24387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967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7569"/>
            <a:ext cx="8832425" cy="606847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PARÁMETROS: IN, OUT, INOUT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1FB317-2D90-4E18-B36C-6DBC6504A9BF}"/>
              </a:ext>
            </a:extLst>
          </p:cNvPr>
          <p:cNvSpPr/>
          <p:nvPr/>
        </p:nvSpPr>
        <p:spPr>
          <a:xfrm>
            <a:off x="677332" y="1776683"/>
            <a:ext cx="8832426" cy="4801314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El paso de información a los subprogramas se realiza por medio de los parámetros.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FF0000"/>
                </a:solidFill>
              </a:rPr>
              <a:t>Los parámetros formales : </a:t>
            </a:r>
            <a:r>
              <a:rPr lang="es-ES" dirty="0"/>
              <a:t>aparecen declarados en la cabecera del</a:t>
            </a:r>
            <a:br>
              <a:rPr lang="es-ES" dirty="0"/>
            </a:br>
            <a:r>
              <a:rPr lang="es-ES" dirty="0"/>
              <a:t>procedimiento o función (nombre y el tipo de dato asociado).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FF0000"/>
                </a:solidFill>
              </a:rPr>
              <a:t>Los parámetros actuales o reales:</a:t>
            </a:r>
            <a:r>
              <a:rPr lang="es-ES" dirty="0"/>
              <a:t>  son los que aparecen en la llamada al procedimiento o función. 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Los parámetros pueden ser : </a:t>
            </a:r>
            <a:r>
              <a:rPr lang="es-ES" b="1" dirty="0">
                <a:solidFill>
                  <a:srgbClr val="FF0000"/>
                </a:solidFill>
              </a:rPr>
              <a:t>de </a:t>
            </a:r>
            <a:r>
              <a:rPr lang="es-ES" b="1" dirty="0" err="1">
                <a:solidFill>
                  <a:srgbClr val="FF0000"/>
                </a:solidFill>
              </a:rPr>
              <a:t>entrada,de</a:t>
            </a:r>
            <a:r>
              <a:rPr lang="es-ES" b="1" dirty="0">
                <a:solidFill>
                  <a:srgbClr val="FF0000"/>
                </a:solidFill>
              </a:rPr>
              <a:t> salida o de bien de entrada/salida</a:t>
            </a:r>
            <a:r>
              <a:rPr lang="es-E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Los parámetros de entrada (IN) </a:t>
            </a:r>
            <a:r>
              <a:rPr lang="es-ES" dirty="0"/>
              <a:t>: los datos que se pasan a un</a:t>
            </a:r>
            <a:br>
              <a:rPr lang="es-ES" dirty="0"/>
            </a:br>
            <a:r>
              <a:rPr lang="es-ES" dirty="0"/>
              <a:t>subprograma para que este efectúe operaciones con ellos.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Los parámetros de salida (OUT) : </a:t>
            </a:r>
            <a:r>
              <a:rPr lang="es-ES" dirty="0"/>
              <a:t>para devolver datos del subprograma llamado al que realizó la llamada.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Los parámetros de entrada/salida (IN OUT) :</a:t>
            </a:r>
            <a:r>
              <a:rPr lang="es-ES" dirty="0"/>
              <a:t>sirven para pasar un dato del programa llamante al subprograma llamado, modificar dicho valor en el subprograma y devolver el valor modificado al programa llamante.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02F380-3180-4CA9-84B6-EB268A04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65029"/>
            <a:ext cx="8832425" cy="47106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844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299122"/>
            <a:ext cx="10492416" cy="606847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PARÁMETROS: IN, OUT, INOUT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Proc</a:t>
            </a:r>
            <a:r>
              <a:rPr lang="es-ES" b="1" dirty="0">
                <a:solidFill>
                  <a:srgbClr val="FF0000"/>
                </a:solidFill>
              </a:rPr>
              <a:t>. llama a otro)</a:t>
            </a:r>
          </a:p>
        </p:txBody>
      </p:sp>
      <p:pic>
        <p:nvPicPr>
          <p:cNvPr id="3" name="Imagen 2" descr="Imagen que contiene tabla, sostener, pájaro, hombre&#10;&#10;Descripción generada automáticamente">
            <a:extLst>
              <a:ext uri="{FF2B5EF4-FFF2-40B4-BE49-F238E27FC236}">
                <a16:creationId xmlns:a16="http://schemas.microsoft.com/office/drawing/2014/main" id="{7C3FC35A-696A-4D3A-B1E0-509816DF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11942"/>
            <a:ext cx="7811977" cy="19110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n 5" descr="Imagen que contiene tabla, pájaro, ave&#10;&#10;Descripción generada automáticamente">
            <a:extLst>
              <a:ext uri="{FF2B5EF4-FFF2-40B4-BE49-F238E27FC236}">
                <a16:creationId xmlns:a16="http://schemas.microsoft.com/office/drawing/2014/main" id="{345E8599-C7C0-450C-9F4B-D8DABB355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3429000"/>
            <a:ext cx="7811977" cy="18227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Imagen 11" descr="Imagen que contiene captura de pantalla, pájaro, ave&#10;&#10;Descripción generada automáticamente">
            <a:extLst>
              <a:ext uri="{FF2B5EF4-FFF2-40B4-BE49-F238E27FC236}">
                <a16:creationId xmlns:a16="http://schemas.microsoft.com/office/drawing/2014/main" id="{6A73E684-4011-4CA4-BFEA-08B22CF55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5409780"/>
            <a:ext cx="5555062" cy="12606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A401664-5CDD-4CE5-9CC7-FAA4BDC384DA}"/>
              </a:ext>
            </a:extLst>
          </p:cNvPr>
          <p:cNvSpPr txBox="1"/>
          <p:nvPr/>
        </p:nvSpPr>
        <p:spPr>
          <a:xfrm>
            <a:off x="6372664" y="5409780"/>
            <a:ext cx="479708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para probar los parámetros de salida se han creado 2 procedimientos, </a:t>
            </a:r>
          </a:p>
          <a:p>
            <a:r>
              <a:rPr lang="es-ES" b="1" dirty="0"/>
              <a:t>uno de los cuales llama al otro. </a:t>
            </a:r>
            <a:br>
              <a:rPr lang="es-ES" b="1" dirty="0"/>
            </a:br>
            <a:endParaRPr lang="es-ES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8B07AE5-62DE-40EA-ACC2-B128393042D9}"/>
              </a:ext>
            </a:extLst>
          </p:cNvPr>
          <p:cNvCxnSpPr/>
          <p:nvPr/>
        </p:nvCxnSpPr>
        <p:spPr>
          <a:xfrm flipH="1" flipV="1">
            <a:off x="6232394" y="4473526"/>
            <a:ext cx="3544652" cy="936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7569"/>
            <a:ext cx="9803098" cy="606847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PARÁMETROS: IN, OUT, INOUT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b="1" dirty="0">
                <a:solidFill>
                  <a:srgbClr val="FF0000"/>
                </a:solidFill>
              </a:rPr>
              <a:t>variables de sesión)</a:t>
            </a:r>
          </a:p>
        </p:txBody>
      </p:sp>
      <p:pic>
        <p:nvPicPr>
          <p:cNvPr id="3" name="Imagen 2" descr="Imagen que contiene tabla, sostener, pájaro, hombre&#10;&#10;Descripción generada automáticamente">
            <a:extLst>
              <a:ext uri="{FF2B5EF4-FFF2-40B4-BE49-F238E27FC236}">
                <a16:creationId xmlns:a16="http://schemas.microsoft.com/office/drawing/2014/main" id="{7C3FC35A-696A-4D3A-B1E0-509816DF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11942"/>
            <a:ext cx="7811977" cy="19110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C168569-A901-415E-8183-369C08CDF2F5}"/>
              </a:ext>
            </a:extLst>
          </p:cNvPr>
          <p:cNvSpPr/>
          <p:nvPr/>
        </p:nvSpPr>
        <p:spPr>
          <a:xfrm>
            <a:off x="677332" y="3429000"/>
            <a:ext cx="781197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Otra forma : </a:t>
            </a:r>
            <a:r>
              <a:rPr lang="es-ES" b="1" dirty="0"/>
              <a:t>variables de sesión</a:t>
            </a:r>
            <a:r>
              <a:rPr lang="es-ES" dirty="0"/>
              <a:t>, no se les asigna un tipo : </a:t>
            </a:r>
            <a:r>
              <a:rPr lang="es-ES" b="1" dirty="0">
                <a:solidFill>
                  <a:srgbClr val="FF0000"/>
                </a:solidFill>
              </a:rPr>
              <a:t>@nombre-</a:t>
            </a:r>
            <a:r>
              <a:rPr lang="es-ES" b="1" dirty="0" err="1">
                <a:solidFill>
                  <a:srgbClr val="FF0000"/>
                </a:solidFill>
              </a:rPr>
              <a:t>var</a:t>
            </a:r>
            <a:r>
              <a:rPr lang="es-ES" dirty="0"/>
              <a:t>. </a:t>
            </a:r>
          </a:p>
        </p:txBody>
      </p:sp>
      <p:pic>
        <p:nvPicPr>
          <p:cNvPr id="9" name="Imagen 8" descr="Una 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08D773D-666D-47A7-A2D8-FB8BDDADC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44" y="3940844"/>
            <a:ext cx="5035211" cy="249207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899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7569"/>
            <a:ext cx="9803098" cy="606847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PARÁMETROS: IN, OUT, INOUT 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Imagen que contiene ave, pájaro, hombre&#10;&#10;Descripción generada automáticamente">
            <a:extLst>
              <a:ext uri="{FF2B5EF4-FFF2-40B4-BE49-F238E27FC236}">
                <a16:creationId xmlns:a16="http://schemas.microsoft.com/office/drawing/2014/main" id="{158A0EF7-33B0-4254-8D49-ADE4D86F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24902"/>
            <a:ext cx="4468999" cy="18418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Imagen 10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E5F6DFB5-64EC-4528-82D5-C30BF2F9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60" y="1177463"/>
            <a:ext cx="6304964" cy="15938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7976D95-AE32-4128-873C-2E822804CF39}"/>
              </a:ext>
            </a:extLst>
          </p:cNvPr>
          <p:cNvCxnSpPr>
            <a:cxnSpLocks/>
          </p:cNvCxnSpPr>
          <p:nvPr/>
        </p:nvCxnSpPr>
        <p:spPr>
          <a:xfrm flipH="1" flipV="1">
            <a:off x="3938954" y="1378634"/>
            <a:ext cx="1336207" cy="886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C7B0D93-6E27-4CAC-874B-5D6E42620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3329216"/>
            <a:ext cx="5127693" cy="165244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8" name="Imagen 17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36F0354F-9E90-42BD-B680-7058A65AC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7739"/>
            <a:ext cx="3660044" cy="16961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647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09" y="429796"/>
            <a:ext cx="8354591" cy="660400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PROCEDURES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FC00070-094C-4C1D-AD40-8696447F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" y="1270000"/>
            <a:ext cx="8354591" cy="216247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9" name="Imagen 8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5CF7230B-C6BE-40A3-9376-984D5B05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" y="3792086"/>
            <a:ext cx="8354590" cy="203557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01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769034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PROCEDURES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DA75AA-9991-4304-AB60-468ADFA68931}"/>
              </a:ext>
            </a:extLst>
          </p:cNvPr>
          <p:cNvSpPr txBox="1"/>
          <p:nvPr/>
        </p:nvSpPr>
        <p:spPr>
          <a:xfrm>
            <a:off x="677334" y="1225689"/>
            <a:ext cx="9226321" cy="56323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LANGUAGE SQL: </a:t>
            </a:r>
            <a:r>
              <a:rPr lang="es-ES" dirty="0"/>
              <a:t>indica que está escrito en SQL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[NOT] DETERMINISTIC: </a:t>
            </a:r>
            <a:r>
              <a:rPr lang="es-ES" dirty="0"/>
              <a:t>sirve para indicar si el subprograma es o no determinista. </a:t>
            </a:r>
          </a:p>
          <a:p>
            <a:pPr lvl="1"/>
            <a:r>
              <a:rPr lang="es-ES" dirty="0"/>
              <a:t>Mismos resultados para los mismos parámetros de entrada. Por defecto, no determinista.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CONTAINS SQL | NO SQL: </a:t>
            </a:r>
            <a:r>
              <a:rPr lang="es-ES" dirty="0"/>
              <a:t>si el subprograma contiene o no, comandos SQL.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READS SQL DATA: </a:t>
            </a:r>
            <a:r>
              <a:rPr lang="es-ES" dirty="0"/>
              <a:t>indica que hay sentencias SQL de lectura de datos (consultas), pero no sentencias SQL que modifican datos (</a:t>
            </a:r>
            <a:r>
              <a:rPr lang="es-ES" i="1" dirty="0" err="1"/>
              <a:t>insert</a:t>
            </a:r>
            <a:r>
              <a:rPr lang="es-ES" dirty="0"/>
              <a:t>, </a:t>
            </a:r>
            <a:r>
              <a:rPr lang="es-ES" i="1" dirty="0" err="1"/>
              <a:t>update</a:t>
            </a:r>
            <a:r>
              <a:rPr lang="es-ES" i="1" dirty="0"/>
              <a:t> </a:t>
            </a:r>
            <a:r>
              <a:rPr lang="es-ES" dirty="0"/>
              <a:t>y/o </a:t>
            </a:r>
            <a:r>
              <a:rPr lang="es-ES" i="1" dirty="0" err="1"/>
              <a:t>delete</a:t>
            </a:r>
            <a:r>
              <a:rPr lang="es-ES" dirty="0"/>
              <a:t>).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MODIFIES SQL DATA: </a:t>
            </a:r>
            <a:r>
              <a:rPr lang="es-ES" dirty="0"/>
              <a:t>indica que hay sentencias SQL de modificación de datos.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SQL SECURITY DEFINER: </a:t>
            </a:r>
            <a:r>
              <a:rPr lang="es-ES" dirty="0"/>
              <a:t>el subprograma debe ser ejecutado utilizando los permisos del usuario que ha creado la rutina. El permiso EXECUTE.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SQL SECURITY INVOKER: </a:t>
            </a:r>
            <a:r>
              <a:rPr lang="es-ES" dirty="0"/>
              <a:t>especifica que el subprograma debe ser ejecutado</a:t>
            </a:r>
            <a:br>
              <a:rPr lang="es-ES" dirty="0"/>
            </a:br>
            <a:r>
              <a:rPr lang="es-ES" dirty="0"/>
              <a:t>utilizando los permisos del usuario que invoca la rutina.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COMMENT </a:t>
            </a:r>
            <a:r>
              <a:rPr lang="es-ES" dirty="0"/>
              <a:t>'comentarios': se pueden asignar comentarios al subprograma. </a:t>
            </a:r>
          </a:p>
        </p:txBody>
      </p:sp>
    </p:spTree>
    <p:extLst>
      <p:ext uri="{BB962C8B-B14F-4D97-AF65-F5344CB8AC3E}">
        <p14:creationId xmlns:p14="http://schemas.microsoft.com/office/powerpoint/2010/main" val="6387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6506476" cy="515816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EJEMPLO 1</a:t>
            </a:r>
          </a:p>
        </p:txBody>
      </p:sp>
      <p:pic>
        <p:nvPicPr>
          <p:cNvPr id="5" name="Imagen 4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1EF3AC58-00EF-45D0-9D84-492B7F59C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18633" r="15595" b="11764"/>
          <a:stretch/>
        </p:blipFill>
        <p:spPr>
          <a:xfrm>
            <a:off x="677334" y="956603"/>
            <a:ext cx="6506476" cy="1969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F25049-AF7B-4001-97B8-91853258D8F7}"/>
              </a:ext>
            </a:extLst>
          </p:cNvPr>
          <p:cNvSpPr txBox="1"/>
          <p:nvPr/>
        </p:nvSpPr>
        <p:spPr>
          <a:xfrm>
            <a:off x="677334" y="3052689"/>
            <a:ext cx="784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visualizar los errores cometidos:  </a:t>
            </a:r>
            <a:r>
              <a:rPr lang="es-ES" b="1" dirty="0">
                <a:solidFill>
                  <a:srgbClr val="FF0000"/>
                </a:solidFill>
              </a:rPr>
              <a:t>SHOW ERRORS </a:t>
            </a:r>
            <a:br>
              <a:rPr lang="es-ES" dirty="0"/>
            </a:b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798CF7-DF27-4E4B-85C1-97DCE846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7" y="3692259"/>
            <a:ext cx="5825008" cy="6108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969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769034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EJEMPLO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F25049-AF7B-4001-97B8-91853258D8F7}"/>
              </a:ext>
            </a:extLst>
          </p:cNvPr>
          <p:cNvSpPr txBox="1"/>
          <p:nvPr/>
        </p:nvSpPr>
        <p:spPr>
          <a:xfrm>
            <a:off x="3143081" y="387420"/>
            <a:ext cx="78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Procedimiento que nos muestre la fecha actual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3A053B-59DD-4422-998D-C528122D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56453"/>
            <a:ext cx="6581595" cy="2067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0B5AED-E032-42FB-8583-5313ADBE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7" y="3634253"/>
            <a:ext cx="5090421" cy="2564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42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7569"/>
            <a:ext cx="7974297" cy="769034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F25049-AF7B-4001-97B8-91853258D8F7}"/>
              </a:ext>
            </a:extLst>
          </p:cNvPr>
          <p:cNvSpPr txBox="1"/>
          <p:nvPr/>
        </p:nvSpPr>
        <p:spPr>
          <a:xfrm>
            <a:off x="677334" y="956603"/>
            <a:ext cx="784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variable </a:t>
            </a:r>
            <a:r>
              <a:rPr lang="es-ES" b="1" dirty="0">
                <a:solidFill>
                  <a:srgbClr val="FF0000"/>
                </a:solidFill>
              </a:rPr>
              <a:t>sirve</a:t>
            </a:r>
            <a:r>
              <a:rPr lang="es-ES" dirty="0"/>
              <a:t> para almacenar información cuyo valor puede variar a lo largo de la ejecución del programa. </a:t>
            </a:r>
          </a:p>
          <a:p>
            <a:r>
              <a:rPr lang="es-ES" dirty="0"/>
              <a:t>Toda </a:t>
            </a:r>
            <a:r>
              <a:rPr lang="es-ES" b="1" dirty="0">
                <a:solidFill>
                  <a:srgbClr val="FF0000"/>
                </a:solidFill>
              </a:rPr>
              <a:t>variable</a:t>
            </a:r>
            <a:r>
              <a:rPr lang="es-ES" dirty="0"/>
              <a:t> tiene asociado </a:t>
            </a:r>
            <a:r>
              <a:rPr lang="es-ES" b="1" dirty="0">
                <a:solidFill>
                  <a:srgbClr val="FF0000"/>
                </a:solidFill>
              </a:rPr>
              <a:t>un identificador y un tipo de dato 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346E63-F630-4B4D-901C-6BB2DE594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999747"/>
            <a:ext cx="5961244" cy="36362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967D2C-7E42-4FBF-BC46-C7973ABB8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2537890"/>
            <a:ext cx="3006076" cy="556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0ABDB1-716B-4CF0-B678-C83438AF9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88" y="2474909"/>
            <a:ext cx="4261134" cy="556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 descr="Imagen que contiene persona&#10;&#10;Descripción generada automáticamente">
            <a:extLst>
              <a:ext uri="{FF2B5EF4-FFF2-40B4-BE49-F238E27FC236}">
                <a16:creationId xmlns:a16="http://schemas.microsoft.com/office/drawing/2014/main" id="{C91D6C11-BB56-4FE4-860A-4C75749D1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4" y="3307774"/>
            <a:ext cx="7994466" cy="306073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55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7978940" cy="769034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dirty="0"/>
              <a:t>FUNCIONES: </a:t>
            </a:r>
            <a:r>
              <a:rPr lang="es-ES" sz="2200" dirty="0"/>
              <a:t>subprograma que </a:t>
            </a:r>
            <a:r>
              <a:rPr lang="es-ES" sz="2200" b="1" dirty="0">
                <a:solidFill>
                  <a:srgbClr val="FF0000"/>
                </a:solidFill>
              </a:rPr>
              <a:t>devuelve algún dato </a:t>
            </a:r>
            <a:endParaRPr lang="es-ES" sz="2200" dirty="0"/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3C25791-6341-4EE0-A756-F559A587D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05132"/>
            <a:ext cx="8007538" cy="186162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819145-F359-43F8-9999-386DB94AF1B7}"/>
              </a:ext>
            </a:extLst>
          </p:cNvPr>
          <p:cNvSpPr txBox="1"/>
          <p:nvPr/>
        </p:nvSpPr>
        <p:spPr>
          <a:xfrm>
            <a:off x="677333" y="3315286"/>
            <a:ext cx="763667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LeerDescriArti</a:t>
            </a:r>
            <a:r>
              <a:rPr lang="es-ES" dirty="0"/>
              <a:t> (</a:t>
            </a:r>
            <a:r>
              <a:rPr lang="es-ES" dirty="0" err="1"/>
              <a:t>cod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(5)) </a:t>
            </a:r>
            <a:r>
              <a:rPr lang="es-ES" b="1" dirty="0" err="1"/>
              <a:t>returns</a:t>
            </a:r>
            <a:r>
              <a:rPr lang="es-ES" b="1" dirty="0"/>
              <a:t> </a:t>
            </a:r>
            <a:r>
              <a:rPr lang="es-ES" b="1" dirty="0" err="1"/>
              <a:t>varchar</a:t>
            </a:r>
            <a:r>
              <a:rPr lang="es-ES" b="1" dirty="0"/>
              <a:t>(30)</a:t>
            </a:r>
            <a:br>
              <a:rPr lang="es-ES" b="1" dirty="0"/>
            </a:br>
            <a:r>
              <a:rPr lang="es-ES" dirty="0"/>
              <a:t> </a:t>
            </a:r>
            <a:r>
              <a:rPr lang="es-ES" dirty="0" err="1"/>
              <a:t>begin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/>
              <a:t>declare </a:t>
            </a:r>
            <a:r>
              <a:rPr lang="es-ES" b="1" dirty="0" err="1"/>
              <a:t>descri</a:t>
            </a:r>
            <a:r>
              <a:rPr lang="es-ES" b="1" dirty="0"/>
              <a:t> </a:t>
            </a:r>
            <a:r>
              <a:rPr lang="es-ES" b="1" dirty="0" err="1"/>
              <a:t>varchar</a:t>
            </a:r>
            <a:r>
              <a:rPr lang="es-ES" b="1" dirty="0"/>
              <a:t>(30);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DesArt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descri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Articulo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CodArt</a:t>
            </a:r>
            <a:r>
              <a:rPr lang="es-ES" dirty="0"/>
              <a:t> = </a:t>
            </a:r>
            <a:r>
              <a:rPr lang="es-ES" dirty="0" err="1"/>
              <a:t>cod</a:t>
            </a:r>
            <a:r>
              <a:rPr lang="es-ES" dirty="0"/>
              <a:t>;</a:t>
            </a:r>
          </a:p>
          <a:p>
            <a:r>
              <a:rPr lang="es-ES" dirty="0"/>
              <a:t>    </a:t>
            </a: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b="1" dirty="0" err="1"/>
              <a:t>descri</a:t>
            </a:r>
            <a:r>
              <a:rPr lang="es-ES" b="1" dirty="0"/>
              <a:t>;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end</a:t>
            </a:r>
            <a:r>
              <a:rPr lang="es-ES" dirty="0"/>
              <a:t>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9515A3-8585-4FB5-BBCE-2D181429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652868"/>
            <a:ext cx="5168484" cy="4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253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7991684" cy="769034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F25049-AF7B-4001-97B8-91853258D8F7}"/>
              </a:ext>
            </a:extLst>
          </p:cNvPr>
          <p:cNvSpPr txBox="1"/>
          <p:nvPr/>
        </p:nvSpPr>
        <p:spPr>
          <a:xfrm>
            <a:off x="677333" y="956603"/>
            <a:ext cx="843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pueden </a:t>
            </a:r>
            <a:r>
              <a:rPr lang="es-ES" b="1" dirty="0"/>
              <a:t>modificar las características </a:t>
            </a:r>
            <a:r>
              <a:rPr lang="es-ES" dirty="0"/>
              <a:t>de un procedimiento o de una función </a:t>
            </a:r>
            <a:br>
              <a:rPr lang="es-ES" dirty="0"/>
            </a:b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C5B4A-1893-4F96-89E5-E580B910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5"/>
          <a:stretch/>
        </p:blipFill>
        <p:spPr>
          <a:xfrm>
            <a:off x="677332" y="1477108"/>
            <a:ext cx="6335009" cy="32089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2" name="Imagen 11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C81FE781-B68E-4440-9B3A-93E42AF15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2109371"/>
            <a:ext cx="6335009" cy="83831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4" name="Imagen 1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68E05E4-4300-4FFD-8C09-D8D43B5AF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1" y="3283675"/>
            <a:ext cx="6335009" cy="899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9C530-F291-4DA6-B041-7B47C732B1A9}"/>
              </a:ext>
            </a:extLst>
          </p:cNvPr>
          <p:cNvSpPr txBox="1"/>
          <p:nvPr/>
        </p:nvSpPr>
        <p:spPr>
          <a:xfrm>
            <a:off x="576514" y="4313382"/>
            <a:ext cx="84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</a:t>
            </a:r>
            <a:r>
              <a:rPr lang="es-ES" b="1" dirty="0"/>
              <a:t>borrar </a:t>
            </a:r>
            <a:r>
              <a:rPr lang="es-ES" dirty="0"/>
              <a:t> un procedimiento o una función 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1ABB45D-F710-48BD-9F77-38037B625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1" y="4915081"/>
            <a:ext cx="7991687" cy="98631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24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C13722-7374-4906-9767-068A0B4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9"/>
            <a:ext cx="7932094" cy="769034"/>
          </a:xfrm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ESTRUCTURAS DE CONTROL: </a:t>
            </a:r>
            <a:r>
              <a:rPr lang="es-ES" sz="3100" b="1" dirty="0">
                <a:solidFill>
                  <a:srgbClr val="FF0000"/>
                </a:solidFill>
              </a:rPr>
              <a:t>alternativa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F25049-AF7B-4001-97B8-91853258D8F7}"/>
              </a:ext>
            </a:extLst>
          </p:cNvPr>
          <p:cNvSpPr txBox="1"/>
          <p:nvPr/>
        </p:nvSpPr>
        <p:spPr>
          <a:xfrm>
            <a:off x="677333" y="956603"/>
            <a:ext cx="87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</a:t>
            </a:r>
            <a:r>
              <a:rPr lang="es-ES" b="1" dirty="0"/>
              <a:t>controlar el flujo de ejecución </a:t>
            </a:r>
            <a:r>
              <a:rPr lang="es-ES" dirty="0"/>
              <a:t>de los programas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8EA239-F56D-48B1-A1FA-CB0A5017909A}"/>
              </a:ext>
            </a:extLst>
          </p:cNvPr>
          <p:cNvSpPr/>
          <p:nvPr/>
        </p:nvSpPr>
        <p:spPr>
          <a:xfrm>
            <a:off x="677333" y="1783195"/>
            <a:ext cx="2867725" cy="646331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Estructura alternativa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 descr="Imagen que contiene tabla, pájaro, ave, teléfono&#10;&#10;Descripción generada automáticamente">
            <a:extLst>
              <a:ext uri="{FF2B5EF4-FFF2-40B4-BE49-F238E27FC236}">
                <a16:creationId xmlns:a16="http://schemas.microsoft.com/office/drawing/2014/main" id="{5E2F1C98-3E46-4E59-B234-841E831F6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3" y="1523389"/>
            <a:ext cx="2370667" cy="140138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1" name="Imagen 10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56ABCB5-2609-42EF-8A01-BCCFF6E6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2" y="3122222"/>
            <a:ext cx="6599720" cy="2983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0884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622</Words>
  <Application>Microsoft Office PowerPoint</Application>
  <PresentationFormat>Panorámica</PresentationFormat>
  <Paragraphs>64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Faceta</vt:lpstr>
      <vt:lpstr>MYSQL</vt:lpstr>
      <vt:lpstr>PROCEDURES</vt:lpstr>
      <vt:lpstr>PROCEDURES</vt:lpstr>
      <vt:lpstr>EJEMPLO 1</vt:lpstr>
      <vt:lpstr>EJEMPLO 2</vt:lpstr>
      <vt:lpstr>VARIABLES</vt:lpstr>
      <vt:lpstr>FUNCIONES: subprograma que devuelve algún dato </vt:lpstr>
      <vt:lpstr>FUNCIONES</vt:lpstr>
      <vt:lpstr>ESTRUCTURAS DE CONTROL: alternativa</vt:lpstr>
      <vt:lpstr>ESTRUCTURAS DE CONTROL: alternativa doble</vt:lpstr>
      <vt:lpstr>ESTRUCTURAS DE CONTROL</vt:lpstr>
      <vt:lpstr>ESTRUCTURAS DE CONTROL case de comprobación</vt:lpstr>
      <vt:lpstr>ESTRUCTURAS DE CONTROL case de búsqueda</vt:lpstr>
      <vt:lpstr>ESTRUCTURA REPETITIVA while</vt:lpstr>
      <vt:lpstr>ESTRUCTURA REPETITIVA:repeat</vt:lpstr>
      <vt:lpstr>PARÁMETROS: IN, OUT, INOUT</vt:lpstr>
      <vt:lpstr>PARÁMETROS: IN, OUT, INOUT (Proc. llama a otro)</vt:lpstr>
      <vt:lpstr>PARÁMETROS: IN, OUT, INOUT (variables de sesión)</vt:lpstr>
      <vt:lpstr>PARÁMETROS: IN, OUT, INOUT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URIARTE VIDAURRAZAGA, MIREN MAITE</dc:creator>
  <cp:lastModifiedBy>URIARTE VIDAURRAZAGA, MIREN MAITE</cp:lastModifiedBy>
  <cp:revision>28</cp:revision>
  <dcterms:created xsi:type="dcterms:W3CDTF">2020-02-28T15:53:47Z</dcterms:created>
  <dcterms:modified xsi:type="dcterms:W3CDTF">2020-02-29T17:24:50Z</dcterms:modified>
</cp:coreProperties>
</file>