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240109" y="809305"/>
            <a:ext cx="8911687" cy="1280890"/>
          </a:xfrm>
        </p:spPr>
        <p:txBody>
          <a:bodyPr/>
          <a:lstStyle/>
          <a:p>
            <a:pPr algn="ctr"/>
            <a:r>
              <a:rPr lang="ar-SA" b="1" dirty="0" smtClean="0"/>
              <a:t/>
            </a:r>
            <a:br>
              <a:rPr lang="ar-SA" b="1" dirty="0" smtClean="0"/>
            </a:br>
            <a:r>
              <a:rPr lang="en-US" b="1" dirty="0"/>
              <a:t>R</a:t>
            </a:r>
            <a:r>
              <a:rPr lang="en-US" b="1" dirty="0" smtClean="0"/>
              <a:t>obot fight  </a:t>
            </a:r>
            <a:endParaRPr lang="ar-SA" b="1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495" y="2531854"/>
            <a:ext cx="5798917" cy="35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8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ar-SA" b="1" dirty="0" smtClean="0"/>
              <a:t>تجارب التشغيل(</a:t>
            </a:r>
            <a:r>
              <a:rPr lang="en-US" b="1" dirty="0" smtClean="0"/>
              <a:t>testing</a:t>
            </a:r>
            <a:r>
              <a:rPr lang="ar-SA" b="1" dirty="0" smtClean="0"/>
              <a:t>) :</a:t>
            </a:r>
            <a:br>
              <a:rPr lang="ar-SA" b="1" dirty="0" smtClean="0"/>
            </a:br>
            <a:r>
              <a:rPr lang="en-US" sz="2700" b="1" dirty="0">
                <a:solidFill>
                  <a:srgbClr val="FF0000"/>
                </a:solidFill>
              </a:rPr>
              <a:t>functional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700" b="1" dirty="0">
                <a:solidFill>
                  <a:srgbClr val="FF0000"/>
                </a:solidFill>
              </a:rPr>
              <a:t>testing</a:t>
            </a:r>
            <a:r>
              <a:rPr lang="ar-SA" b="1" dirty="0" smtClean="0"/>
              <a:t>  </a:t>
            </a:r>
            <a:br>
              <a:rPr lang="ar-SA" b="1" dirty="0" smtClean="0"/>
            </a:br>
            <a:endParaRPr lang="ar-SA" b="1" dirty="0"/>
          </a:p>
        </p:txBody>
      </p:sp>
      <p:sp>
        <p:nvSpPr>
          <p:cNvPr id="5" name="عنصر نائب للمحتوى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راح نبدأ التجارب من </a:t>
            </a:r>
            <a:r>
              <a:rPr lang="en-US" dirty="0" smtClean="0"/>
              <a:t>unit testing </a:t>
            </a:r>
            <a:r>
              <a:rPr lang="ar-DZ" dirty="0" smtClean="0"/>
              <a:t>: </a:t>
            </a:r>
          </a:p>
          <a:p>
            <a:endParaRPr lang="ar-SA" dirty="0" smtClean="0"/>
          </a:p>
        </p:txBody>
      </p:sp>
      <p:graphicFrame>
        <p:nvGraphicFramePr>
          <p:cNvPr id="6" name="جدول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06295"/>
              </p:ext>
            </p:extLst>
          </p:nvPr>
        </p:nvGraphicFramePr>
        <p:xfrm>
          <a:off x="2703332" y="2675786"/>
          <a:ext cx="8128000" cy="30652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8315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unit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Testing </a:t>
                      </a:r>
                      <a:endParaRPr lang="ar-SA" dirty="0"/>
                    </a:p>
                  </a:txBody>
                  <a:tcPr/>
                </a:tc>
              </a:tr>
              <a:tr h="38315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shoulder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success</a:t>
                      </a:r>
                      <a:endParaRPr lang="ar-SA" dirty="0"/>
                    </a:p>
                  </a:txBody>
                  <a:tcPr/>
                </a:tc>
              </a:tr>
              <a:tr h="38315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Elbow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Success</a:t>
                      </a:r>
                      <a:endParaRPr lang="ar-SA" dirty="0"/>
                    </a:p>
                  </a:txBody>
                  <a:tcPr/>
                </a:tc>
              </a:tr>
              <a:tr h="38315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wrist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Success</a:t>
                      </a:r>
                      <a:endParaRPr lang="ar-SA" dirty="0"/>
                    </a:p>
                  </a:txBody>
                  <a:tcPr/>
                </a:tc>
              </a:tr>
              <a:tr h="38315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Engine1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Success</a:t>
                      </a:r>
                      <a:endParaRPr lang="ar-SA" dirty="0"/>
                    </a:p>
                  </a:txBody>
                  <a:tcPr/>
                </a:tc>
              </a:tr>
              <a:tr h="38315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Engine2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Success</a:t>
                      </a:r>
                      <a:endParaRPr lang="ar-SA" dirty="0"/>
                    </a:p>
                  </a:txBody>
                  <a:tcPr/>
                </a:tc>
              </a:tr>
              <a:tr h="38315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Engine3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Success</a:t>
                      </a:r>
                      <a:endParaRPr lang="ar-SA" dirty="0"/>
                    </a:p>
                  </a:txBody>
                  <a:tcPr/>
                </a:tc>
              </a:tr>
              <a:tr h="38315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Engine</a:t>
                      </a:r>
                      <a:r>
                        <a:rPr lang="en-US" baseline="0" dirty="0" smtClean="0"/>
                        <a:t>4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Success</a:t>
                      </a:r>
                      <a:endParaRPr lang="ar-S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55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ar-SA" b="1" dirty="0"/>
              <a:t>تجارب التشغيل(</a:t>
            </a:r>
            <a:r>
              <a:rPr lang="en-US" b="1" dirty="0"/>
              <a:t>testing</a:t>
            </a:r>
            <a:r>
              <a:rPr lang="ar-SA" b="1" dirty="0"/>
              <a:t>) </a:t>
            </a:r>
            <a:r>
              <a:rPr lang="ar-SA" b="1" dirty="0" smtClean="0"/>
              <a:t>:</a:t>
            </a:r>
            <a:br>
              <a:rPr lang="ar-SA" b="1" dirty="0" smtClean="0"/>
            </a:br>
            <a:r>
              <a:rPr lang="en-US" sz="2700" b="1" dirty="0" smtClean="0">
                <a:solidFill>
                  <a:srgbClr val="FF0000"/>
                </a:solidFill>
              </a:rPr>
              <a:t>functional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2700" b="1" dirty="0" smtClean="0">
                <a:solidFill>
                  <a:srgbClr val="FF0000"/>
                </a:solidFill>
              </a:rPr>
              <a:t>testing</a:t>
            </a:r>
            <a:r>
              <a:rPr lang="ar-SA" b="1" dirty="0" smtClean="0"/>
              <a:t/>
            </a:r>
            <a:br>
              <a:rPr lang="ar-SA" b="1" dirty="0" smtClean="0"/>
            </a:br>
            <a:r>
              <a:rPr lang="ar-SA" b="1" dirty="0" smtClean="0"/>
              <a:t> </a:t>
            </a:r>
            <a:endParaRPr lang="ar-SA" dirty="0"/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12764"/>
              </p:ext>
            </p:extLst>
          </p:nvPr>
        </p:nvGraphicFramePr>
        <p:xfrm>
          <a:off x="6238752" y="1766298"/>
          <a:ext cx="5439480" cy="50425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19740"/>
                <a:gridCol w="2719740"/>
              </a:tblGrid>
              <a:tr h="3790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Integration</a:t>
                      </a:r>
                      <a:r>
                        <a:rPr lang="en-US" baseline="0" dirty="0" smtClean="0"/>
                        <a:t> testing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 testing </a:t>
                      </a:r>
                      <a:endParaRPr lang="ar-SA" dirty="0"/>
                    </a:p>
                  </a:txBody>
                  <a:tcPr/>
                </a:tc>
              </a:tr>
              <a:tr h="566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Shoulder+ Elbow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Segment</a:t>
                      </a:r>
                      <a:r>
                        <a:rPr lang="en-US" baseline="0" dirty="0" smtClean="0"/>
                        <a:t> failed </a:t>
                      </a:r>
                    </a:p>
                    <a:p>
                      <a:pPr algn="ctr" rtl="1"/>
                      <a:r>
                        <a:rPr lang="ar-SA" baseline="0" dirty="0" smtClean="0"/>
                        <a:t>(ناقص </a:t>
                      </a:r>
                      <a:r>
                        <a:rPr lang="ar-SA" b="0" baseline="0" dirty="0" smtClean="0"/>
                        <a:t>قطعة</a:t>
                      </a:r>
                      <a:r>
                        <a:rPr lang="ar-SA" baseline="0" dirty="0" smtClean="0"/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wrist</a:t>
                      </a:r>
                      <a:r>
                        <a:rPr lang="ar-SA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ar-SA" dirty="0"/>
                    </a:p>
                  </a:txBody>
                  <a:tcPr/>
                </a:tc>
              </a:tr>
              <a:tr h="566599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Shoulder+ Elbow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</a:rPr>
                        <a:t> + wrist</a:t>
                      </a:r>
                      <a:endParaRPr lang="ar-S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Success</a:t>
                      </a:r>
                      <a:endParaRPr lang="ar-SA" dirty="0"/>
                    </a:p>
                  </a:txBody>
                  <a:tcPr/>
                </a:tc>
              </a:tr>
              <a:tr h="566599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Shoulder+ Elbow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</a:rPr>
                        <a:t> + wrist + base of robot </a:t>
                      </a:r>
                      <a:endParaRPr lang="ar-S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Success</a:t>
                      </a:r>
                      <a:endParaRPr lang="ar-SA" dirty="0"/>
                    </a:p>
                  </a:txBody>
                  <a:tcPr/>
                </a:tc>
              </a:tr>
              <a:tr h="80942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Engine1 + Engine2</a:t>
                      </a:r>
                      <a:r>
                        <a:rPr lang="en-US" baseline="0" dirty="0" smtClean="0"/>
                        <a:t>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Segment</a:t>
                      </a:r>
                      <a:r>
                        <a:rPr lang="en-US" baseline="0" dirty="0" smtClean="0"/>
                        <a:t> failed </a:t>
                      </a:r>
                    </a:p>
                    <a:p>
                      <a:pPr algn="ctr" rtl="1"/>
                      <a:r>
                        <a:rPr lang="ar-SA" baseline="0" dirty="0" smtClean="0"/>
                        <a:t>(</a:t>
                      </a:r>
                      <a:r>
                        <a:rPr lang="en-US" baseline="0" dirty="0" smtClean="0"/>
                        <a:t>two engines can not move robot</a:t>
                      </a:r>
                      <a:r>
                        <a:rPr lang="ar-SA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ar-SA" dirty="0" smtClean="0"/>
                    </a:p>
                  </a:txBody>
                  <a:tcPr/>
                </a:tc>
              </a:tr>
              <a:tr h="809428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Engine1 + Engine2</a:t>
                      </a:r>
                      <a:r>
                        <a:rPr lang="en-US" baseline="0" dirty="0" smtClean="0"/>
                        <a:t> + Engine3</a:t>
                      </a:r>
                      <a:endParaRPr lang="ar-S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Segment</a:t>
                      </a:r>
                      <a:r>
                        <a:rPr lang="en-US" baseline="0" dirty="0" smtClean="0"/>
                        <a:t> failed </a:t>
                      </a:r>
                    </a:p>
                    <a:p>
                      <a:pPr algn="ctr" rtl="1"/>
                      <a:r>
                        <a:rPr lang="ar-SA" baseline="0" dirty="0" smtClean="0"/>
                        <a:t>(</a:t>
                      </a:r>
                      <a:r>
                        <a:rPr lang="en-US" baseline="0" dirty="0" smtClean="0"/>
                        <a:t>three engines can not move robot</a:t>
                      </a:r>
                      <a:r>
                        <a:rPr lang="ar-SA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ar-SA" dirty="0" smtClean="0"/>
                    </a:p>
                  </a:txBody>
                  <a:tcPr/>
                </a:tc>
              </a:tr>
              <a:tr h="809428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Engine1 + Engine2</a:t>
                      </a:r>
                      <a:r>
                        <a:rPr lang="en-US" baseline="0" dirty="0" smtClean="0"/>
                        <a:t> + Engine3 + Engine4</a:t>
                      </a:r>
                      <a:endParaRPr lang="ar-S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Success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 rtl="1"/>
                      <a:r>
                        <a:rPr lang="en-US" baseline="0" dirty="0" smtClean="0"/>
                        <a:t>Then robot can move good </a:t>
                      </a:r>
                      <a:endParaRPr lang="ar-S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19737"/>
              </p:ext>
            </p:extLst>
          </p:nvPr>
        </p:nvGraphicFramePr>
        <p:xfrm>
          <a:off x="1430117" y="1793673"/>
          <a:ext cx="4565570" cy="127838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66350"/>
                <a:gridCol w="1799220"/>
              </a:tblGrid>
              <a:tr h="40551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testing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 testing </a:t>
                      </a:r>
                      <a:endParaRPr lang="ar-SA" dirty="0"/>
                    </a:p>
                  </a:txBody>
                  <a:tcPr/>
                </a:tc>
              </a:tr>
              <a:tr h="872871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Shoulder+ Elbow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</a:rPr>
                        <a:t> + wrist + base + all of Engine </a:t>
                      </a:r>
                      <a:endParaRPr lang="ar-S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Success </a:t>
                      </a:r>
                      <a:endParaRPr lang="ar-S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50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/>
              <a:t>تجارب التشغيل(</a:t>
            </a:r>
            <a:r>
              <a:rPr lang="en-US" b="1" dirty="0"/>
              <a:t>testing</a:t>
            </a:r>
            <a:r>
              <a:rPr lang="ar-SA" b="1" dirty="0"/>
              <a:t>) :</a:t>
            </a:r>
            <a:br>
              <a:rPr lang="ar-SA" b="1" dirty="0"/>
            </a:br>
            <a:r>
              <a:rPr lang="en-US" sz="2400" b="1" dirty="0" smtClean="0">
                <a:solidFill>
                  <a:srgbClr val="FF0000"/>
                </a:solidFill>
              </a:rPr>
              <a:t>non-functional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testing</a:t>
            </a:r>
            <a:endParaRPr lang="ar-SA" sz="2400" dirty="0"/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007878"/>
              </p:ext>
            </p:extLst>
          </p:nvPr>
        </p:nvGraphicFramePr>
        <p:xfrm>
          <a:off x="6169304" y="2133600"/>
          <a:ext cx="5335308" cy="2667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667654"/>
                <a:gridCol w="2667654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Performance testing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Testing 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Load testing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Success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rtl="1"/>
                      <a:r>
                        <a:rPr lang="en-US" baseline="0" dirty="0" smtClean="0"/>
                        <a:t>If weight 0g to 300g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Street</a:t>
                      </a:r>
                      <a:r>
                        <a:rPr lang="en-US" baseline="0" dirty="0" smtClean="0"/>
                        <a:t> testing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Success </a:t>
                      </a:r>
                    </a:p>
                    <a:p>
                      <a:pPr rtl="1"/>
                      <a:r>
                        <a:rPr lang="en-US" dirty="0" smtClean="0"/>
                        <a:t>If one used robot in same time 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Scalability testing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Success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Stability</a:t>
                      </a:r>
                      <a:r>
                        <a:rPr lang="en-US" baseline="0" dirty="0" smtClean="0"/>
                        <a:t> testing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Success</a:t>
                      </a:r>
                      <a:endParaRPr lang="ar-S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83239"/>
              </p:ext>
            </p:extLst>
          </p:nvPr>
        </p:nvGraphicFramePr>
        <p:xfrm>
          <a:off x="1615311" y="2120203"/>
          <a:ext cx="4183606" cy="1280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91803"/>
                <a:gridCol w="2091803"/>
              </a:tblGrid>
              <a:tr h="253232"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testing </a:t>
                      </a:r>
                      <a:endParaRPr lang="ar-S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 testing</a:t>
                      </a:r>
                      <a:endParaRPr lang="ar-SA" dirty="0"/>
                    </a:p>
                  </a:txBody>
                  <a:tcPr/>
                </a:tc>
              </a:tr>
              <a:tr h="624408"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usability testing </a:t>
                      </a:r>
                      <a:endParaRPr lang="ar-SA" dirty="0" smtClean="0"/>
                    </a:p>
                    <a:p>
                      <a:pPr rtl="1"/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Success</a:t>
                      </a:r>
                      <a:r>
                        <a:rPr lang="en-US" baseline="0" dirty="0" smtClean="0"/>
                        <a:t> if the required of user clear </a:t>
                      </a:r>
                      <a:endParaRPr lang="ar-S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جدول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18132"/>
              </p:ext>
            </p:extLst>
          </p:nvPr>
        </p:nvGraphicFramePr>
        <p:xfrm>
          <a:off x="1585732" y="3590187"/>
          <a:ext cx="4247908" cy="1010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23954"/>
                <a:gridCol w="2123954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Name of testing</a:t>
                      </a:r>
                      <a:r>
                        <a:rPr lang="en-US" baseline="0" dirty="0" smtClean="0"/>
                        <a:t>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Testing 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compatibility testing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Success</a:t>
                      </a:r>
                      <a:r>
                        <a:rPr lang="en-US" baseline="0" dirty="0" smtClean="0"/>
                        <a:t> </a:t>
                      </a:r>
                      <a:endParaRPr lang="ar-S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28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592925" y="45049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ar-SA" sz="3200" b="1" dirty="0" smtClean="0"/>
              <a:t>الأخطاء المتوقعة (</a:t>
            </a:r>
            <a:r>
              <a:rPr lang="en-US" sz="3200" b="1" dirty="0" smtClean="0"/>
              <a:t>tolerance</a:t>
            </a:r>
            <a:r>
              <a:rPr lang="ar-SA" sz="3200" b="1" dirty="0" smtClean="0"/>
              <a:t>):</a:t>
            </a:r>
            <a:br>
              <a:rPr lang="ar-SA" sz="3200" b="1" dirty="0" smtClean="0"/>
            </a:br>
            <a:endParaRPr lang="ar-SA" sz="32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589212" y="1067785"/>
            <a:ext cx="8915400" cy="3777622"/>
          </a:xfrm>
        </p:spPr>
        <p:txBody>
          <a:bodyPr/>
          <a:lstStyle/>
          <a:p>
            <a:r>
              <a:rPr lang="ar-SA" dirty="0" smtClean="0"/>
              <a:t>راح نبدأ في كل مرحلة في تحديد الأخطاء المتوقعة حصولها في جميع المراحل من المراحل الأتية:   </a:t>
            </a:r>
            <a:endParaRPr lang="ar-SA" dirty="0"/>
          </a:p>
        </p:txBody>
      </p:sp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087856"/>
              </p:ext>
            </p:extLst>
          </p:nvPr>
        </p:nvGraphicFramePr>
        <p:xfrm>
          <a:off x="2835794" y="1469986"/>
          <a:ext cx="7569060" cy="52292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84530"/>
                <a:gridCol w="3784530"/>
              </a:tblGrid>
              <a:tr h="348340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المرحلة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الخطاء المتوقع </a:t>
                      </a:r>
                      <a:endParaRPr lang="ar-SA" dirty="0"/>
                    </a:p>
                  </a:txBody>
                  <a:tcPr/>
                </a:tc>
              </a:tr>
              <a:tr h="609595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صفحة الويب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انفصل النت </a:t>
                      </a:r>
                    </a:p>
                    <a:p>
                      <a:pPr rtl="1"/>
                      <a:r>
                        <a:rPr lang="ar-SA" dirty="0" smtClean="0"/>
                        <a:t>عدد اليوزر كثير </a:t>
                      </a:r>
                    </a:p>
                  </a:txBody>
                  <a:tcPr/>
                </a:tc>
              </a:tr>
              <a:tr h="511499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الانترنت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خطاء في العنوان</a:t>
                      </a:r>
                      <a:r>
                        <a:rPr lang="ar-SA" baseline="0" dirty="0" smtClean="0"/>
                        <a:t> او خطاء بالوصول</a:t>
                      </a:r>
                    </a:p>
                  </a:txBody>
                  <a:tcPr/>
                </a:tc>
              </a:tr>
              <a:tr h="609595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السيرفر</a:t>
                      </a:r>
                      <a:r>
                        <a:rPr lang="ar-SA" baseline="0" dirty="0" smtClean="0"/>
                        <a:t>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زحمة في السيرفر</a:t>
                      </a:r>
                    </a:p>
                    <a:p>
                      <a:pPr rtl="1"/>
                      <a:r>
                        <a:rPr lang="ar-SA" dirty="0" smtClean="0"/>
                        <a:t>يحدث</a:t>
                      </a:r>
                      <a:r>
                        <a:rPr lang="ar-SA" baseline="0" dirty="0" smtClean="0"/>
                        <a:t> مشكله في رقم البورت </a:t>
                      </a:r>
                      <a:endParaRPr lang="ar-SA" dirty="0"/>
                    </a:p>
                  </a:txBody>
                  <a:tcPr/>
                </a:tc>
              </a:tr>
              <a:tr h="609595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قواعد البيانات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يحدث تكرار</a:t>
                      </a:r>
                      <a:r>
                        <a:rPr lang="ar-SA" baseline="0" dirty="0" smtClean="0"/>
                        <a:t> في البيانات </a:t>
                      </a:r>
                      <a:endParaRPr lang="ar-SA" dirty="0" smtClean="0"/>
                    </a:p>
                    <a:p>
                      <a:pPr rtl="1"/>
                      <a:r>
                        <a:rPr lang="ar-SA" dirty="0" smtClean="0"/>
                        <a:t>يحدث فقدان للبيانات</a:t>
                      </a:r>
                      <a:r>
                        <a:rPr lang="ar-SA" baseline="0" dirty="0" smtClean="0"/>
                        <a:t> </a:t>
                      </a:r>
                      <a:endParaRPr lang="ar-SA" dirty="0"/>
                    </a:p>
                  </a:txBody>
                  <a:tcPr/>
                </a:tc>
              </a:tr>
              <a:tr h="609595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الهاردوير</a:t>
                      </a:r>
                      <a:r>
                        <a:rPr lang="ar-SA" baseline="0" dirty="0" smtClean="0"/>
                        <a:t>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</a:t>
                      </a:r>
                      <a:r>
                        <a:rPr lang="ar-SA" baseline="0" dirty="0" smtClean="0"/>
                        <a:t>لبكج فيه خطاء او اختلافه</a:t>
                      </a:r>
                    </a:p>
                    <a:p>
                      <a:pPr rtl="1"/>
                      <a:r>
                        <a:rPr lang="ar-SA" baseline="0" dirty="0" smtClean="0"/>
                        <a:t>خطاء في التواصل مع اردوينو</a:t>
                      </a:r>
                    </a:p>
                  </a:txBody>
                  <a:tcPr/>
                </a:tc>
              </a:tr>
              <a:tr h="609595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الاردوينو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خطاء في كتابه</a:t>
                      </a:r>
                      <a:r>
                        <a:rPr lang="ar-SA" baseline="0" dirty="0" smtClean="0"/>
                        <a:t> الاكواد او مشكله تواصل مع الذراع و المحركات </a:t>
                      </a:r>
                      <a:endParaRPr lang="ar-SA" dirty="0"/>
                    </a:p>
                  </a:txBody>
                  <a:tcPr/>
                </a:tc>
              </a:tr>
              <a:tr h="511499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أجزاء</a:t>
                      </a:r>
                      <a:r>
                        <a:rPr lang="ar-SA" baseline="0" dirty="0" smtClean="0"/>
                        <a:t> الذراع</a:t>
                      </a:r>
                      <a:endParaRPr lang="ar-SA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التلف او</a:t>
                      </a:r>
                      <a:r>
                        <a:rPr lang="ar-SA" baseline="0" dirty="0" smtClean="0"/>
                        <a:t> التحرك بشكل مختلف</a:t>
                      </a:r>
                    </a:p>
                  </a:txBody>
                  <a:tcPr/>
                </a:tc>
              </a:tr>
              <a:tr h="511499">
                <a:tc>
                  <a:txBody>
                    <a:bodyPr/>
                    <a:lstStyle/>
                    <a:p>
                      <a:r>
                        <a:rPr lang="ar-SA" dirty="0" smtClean="0"/>
                        <a:t>المحركات</a:t>
                      </a:r>
                      <a:r>
                        <a:rPr lang="ar-SA" baseline="0" dirty="0" smtClean="0"/>
                        <a:t>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SA" dirty="0" smtClean="0"/>
                        <a:t>التلف او عدم</a:t>
                      </a:r>
                      <a:r>
                        <a:rPr lang="ar-SA" baseline="0" dirty="0" smtClean="0"/>
                        <a:t> توصيل الالكترونيات بشكل جيد او انقطاع سلك </a:t>
                      </a:r>
                      <a:endParaRPr lang="ar-S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88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 smtClean="0"/>
              <a:t>دليل المستخدم (</a:t>
            </a:r>
            <a:r>
              <a:rPr lang="en-US" b="1" dirty="0" smtClean="0"/>
              <a:t>user manual</a:t>
            </a:r>
            <a:r>
              <a:rPr lang="ar-SA" b="1" dirty="0" smtClean="0"/>
              <a:t>):</a:t>
            </a:r>
            <a:br>
              <a:rPr lang="ar-SA" b="1" dirty="0" smtClean="0"/>
            </a:br>
            <a:r>
              <a:rPr lang="ar-SA" sz="2400" dirty="0" smtClean="0">
                <a:solidFill>
                  <a:srgbClr val="FF0000"/>
                </a:solidFill>
              </a:rPr>
              <a:t>1-دليل مستخدم لتشغيل الروبوت</a:t>
            </a:r>
            <a:endParaRPr lang="ar-SA" sz="2400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ar-SA" dirty="0" smtClean="0"/>
              <a:t>دليل المستخدم لتشغيل الروبوت يساعد على فهم كيفية التشغيل والعمل بشكل جيد وعدم الوقوع في الأخطاء التي ممكن ان تسبب مشكلة في الروبوت ويحتوي دليل المستخدم على عدت نقاط منها : </a:t>
            </a:r>
          </a:p>
          <a:p>
            <a:r>
              <a:rPr lang="ar-SA" dirty="0" smtClean="0"/>
              <a:t>1- اخراج الروبوت من الصندوق او الغلاف الذي وصل فيه والتأكد من وجود جميع القطع </a:t>
            </a:r>
          </a:p>
          <a:p>
            <a:r>
              <a:rPr lang="ar-SA" dirty="0" smtClean="0"/>
              <a:t>2- توصيل جميع الاسلاك وتركيب البطاريات بشكل صحيح </a:t>
            </a:r>
          </a:p>
          <a:p>
            <a:r>
              <a:rPr lang="ar-SA" dirty="0" smtClean="0"/>
              <a:t>3-وضع الروبوت على الحلبة المخصصة او على مكان يساعدها على الحركة وتجنب التراب والمياه </a:t>
            </a:r>
          </a:p>
          <a:p>
            <a:r>
              <a:rPr lang="ar-SA" dirty="0" smtClean="0"/>
              <a:t>4- التأكد من وجود الة التحكم عن بعد </a:t>
            </a:r>
          </a:p>
          <a:p>
            <a:r>
              <a:rPr lang="ar-SA" dirty="0" smtClean="0"/>
              <a:t>5- تجربة أداء الروبوت في البداية وعدم الدخول بمسابقة حتى تتأكد من سلامة الروبوت بشكل كامل </a:t>
            </a:r>
          </a:p>
          <a:p>
            <a:r>
              <a:rPr lang="ar-SA" dirty="0" smtClean="0"/>
              <a:t>6- في حل انتهاء البطارية يجيب التغيير او شحنها اذا امكن </a:t>
            </a:r>
          </a:p>
          <a:p>
            <a:r>
              <a:rPr lang="ar-SA" dirty="0" smtClean="0"/>
              <a:t>7- في حل وجود مشكلة تقنية التواصل مع المصدر </a:t>
            </a:r>
          </a:p>
        </p:txBody>
      </p:sp>
    </p:spTree>
    <p:extLst>
      <p:ext uri="{BB962C8B-B14F-4D97-AF65-F5344CB8AC3E}">
        <p14:creationId xmlns:p14="http://schemas.microsoft.com/office/powerpoint/2010/main" val="254514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/>
              <a:t>دليل المستخدم (</a:t>
            </a:r>
            <a:r>
              <a:rPr lang="en-US" b="1" dirty="0"/>
              <a:t>user manual</a:t>
            </a:r>
            <a:r>
              <a:rPr lang="ar-SA" b="1" dirty="0"/>
              <a:t>):</a:t>
            </a:r>
            <a:br>
              <a:rPr lang="ar-SA" b="1" dirty="0"/>
            </a:br>
            <a:r>
              <a:rPr lang="ar-SA" sz="2400" dirty="0" smtClean="0">
                <a:solidFill>
                  <a:srgbClr val="FF0000"/>
                </a:solidFill>
              </a:rPr>
              <a:t>2-دليل </a:t>
            </a:r>
            <a:r>
              <a:rPr lang="ar-SA" sz="2400" dirty="0">
                <a:solidFill>
                  <a:srgbClr val="FF0000"/>
                </a:solidFill>
              </a:rPr>
              <a:t>مستخدم </a:t>
            </a:r>
            <a:r>
              <a:rPr lang="ar-SA" sz="2400" dirty="0" smtClean="0">
                <a:solidFill>
                  <a:srgbClr val="FF0000"/>
                </a:solidFill>
              </a:rPr>
              <a:t>للمشترك في المسابقة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دليل المستخدم الخاص بالمشترك مهم للمشتركين لان وجود خلل بعد انتهاء المباراة لا يشمله سوف تكون المشكلة من المستخدم ومن اهم الأمور الذي يجيب على المشترك مراجعتها:</a:t>
            </a:r>
          </a:p>
          <a:p>
            <a:r>
              <a:rPr lang="ar-SA" dirty="0" smtClean="0"/>
              <a:t>1-التأكد من صحة الروبوت من قبل الدخول للحبلة </a:t>
            </a:r>
          </a:p>
          <a:p>
            <a:r>
              <a:rPr lang="ar-SA" dirty="0" smtClean="0"/>
              <a:t>2- التأكد من صحة الالة التحكم وان جميع الاتجاهات متاحه وقادر الروبوت على الحركة </a:t>
            </a:r>
          </a:p>
          <a:p>
            <a:r>
              <a:rPr lang="ar-SA" dirty="0" smtClean="0"/>
              <a:t>3- شحن البطارية و التأكد من صحتها وعدم توقفها اثناء المبارزة  </a:t>
            </a:r>
          </a:p>
          <a:p>
            <a:r>
              <a:rPr lang="ar-SA" dirty="0" smtClean="0"/>
              <a:t>4- التأكد من سلامة روبوت الذراع و سلامة من التلف </a:t>
            </a:r>
          </a:p>
          <a:p>
            <a:r>
              <a:rPr lang="ar-SA" dirty="0" smtClean="0"/>
              <a:t>5- عدم الخروج من الحلبة لان ممكن ان يسبب في تلف الروبوت او انقلابه وانفجار البالون </a:t>
            </a:r>
          </a:p>
        </p:txBody>
      </p:sp>
    </p:spTree>
    <p:extLst>
      <p:ext uri="{BB962C8B-B14F-4D97-AF65-F5344CB8AC3E}">
        <p14:creationId xmlns:p14="http://schemas.microsoft.com/office/powerpoint/2010/main" val="112947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 smtClean="0"/>
              <a:t>الضمان (</a:t>
            </a:r>
            <a:r>
              <a:rPr lang="en-US" b="1" dirty="0"/>
              <a:t>warranty</a:t>
            </a:r>
            <a:r>
              <a:rPr lang="ar-SA" b="1" dirty="0" smtClean="0"/>
              <a:t>): 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SA" dirty="0" smtClean="0">
                <a:solidFill>
                  <a:schemeClr val="tx1"/>
                </a:solidFill>
              </a:rPr>
              <a:t>تعليمات الضمان : </a:t>
            </a:r>
          </a:p>
          <a:p>
            <a:pPr marL="0" indent="0">
              <a:buNone/>
            </a:pPr>
            <a:r>
              <a:rPr lang="ar-SA" dirty="0" smtClean="0">
                <a:solidFill>
                  <a:schemeClr val="tx1"/>
                </a:solidFill>
              </a:rPr>
              <a:t>1- الضمان شهر للروبوت حددنا المدة التي ليست طويل المدى لان الروبوت سوف يخوض مبارزات ويتعرض للتلف وهذا سوف يخسر الشركة بشكل كبير </a:t>
            </a:r>
          </a:p>
          <a:p>
            <a:pPr marL="0" indent="0">
              <a:buNone/>
            </a:pPr>
            <a:r>
              <a:rPr lang="ar-SA" dirty="0" smtClean="0">
                <a:solidFill>
                  <a:schemeClr val="tx1"/>
                </a:solidFill>
              </a:rPr>
              <a:t>2- الضمان لألة التحكم سنة لأنها لا تخوض مبارزات ولأنها خاصة بالإلكترونات و الخطاء وارد بشكل كبير سواء عطل من الازرار او غيرها </a:t>
            </a:r>
          </a:p>
          <a:p>
            <a:pPr marL="0" indent="0">
              <a:buNone/>
            </a:pPr>
            <a:r>
              <a:rPr lang="ar-SA" dirty="0" smtClean="0">
                <a:solidFill>
                  <a:srgbClr val="FF0000"/>
                </a:solidFill>
              </a:rPr>
              <a:t>ملاحظة مهمة: </a:t>
            </a:r>
            <a:r>
              <a:rPr lang="ar-SA" dirty="0" smtClean="0">
                <a:solidFill>
                  <a:schemeClr val="tx1"/>
                </a:solidFill>
              </a:rPr>
              <a:t>لا يشمل الضمان سوء الاستخدام والإهمال</a:t>
            </a:r>
            <a:r>
              <a:rPr lang="ar-SA" dirty="0" smtClean="0">
                <a:solidFill>
                  <a:srgbClr val="FF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707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 smtClean="0">
                <a:latin typeface="+mn-lt"/>
              </a:rPr>
              <a:t>عناصر المشروع </a:t>
            </a:r>
            <a:endParaRPr lang="ar-SA" b="1" dirty="0">
              <a:latin typeface="+mn-lt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2400" dirty="0" smtClean="0">
                <a:solidFill>
                  <a:schemeClr val="tx1"/>
                </a:solidFill>
              </a:rPr>
              <a:t>عمليات التشغيل (</a:t>
            </a:r>
            <a:r>
              <a:rPr lang="en-US" sz="2400" dirty="0" smtClean="0">
                <a:solidFill>
                  <a:schemeClr val="tx1"/>
                </a:solidFill>
              </a:rPr>
              <a:t>operating</a:t>
            </a:r>
            <a:r>
              <a:rPr lang="ar-SA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ar-SA" sz="2400" dirty="0" smtClean="0">
                <a:solidFill>
                  <a:schemeClr val="tx1"/>
                </a:solidFill>
              </a:rPr>
              <a:t>تجارب التشغيل (</a:t>
            </a:r>
            <a:r>
              <a:rPr lang="en-US" sz="2400" dirty="0" smtClean="0">
                <a:solidFill>
                  <a:schemeClr val="tx1"/>
                </a:solidFill>
              </a:rPr>
              <a:t>testing</a:t>
            </a:r>
            <a:r>
              <a:rPr lang="ar-SA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ar-SA" sz="2400" dirty="0" smtClean="0">
                <a:solidFill>
                  <a:schemeClr val="tx1"/>
                </a:solidFill>
              </a:rPr>
              <a:t>الأخطاء المتوقعة(</a:t>
            </a:r>
            <a:r>
              <a:rPr lang="en-US" sz="2400" dirty="0" smtClean="0">
                <a:solidFill>
                  <a:schemeClr val="tx1"/>
                </a:solidFill>
              </a:rPr>
              <a:t>tolerance</a:t>
            </a:r>
            <a:r>
              <a:rPr lang="ar-SA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ar-SA" sz="2400" dirty="0" smtClean="0">
                <a:solidFill>
                  <a:schemeClr val="tx1"/>
                </a:solidFill>
              </a:rPr>
              <a:t>دليل المستخدم (</a:t>
            </a:r>
            <a:r>
              <a:rPr lang="en-US" sz="2400" dirty="0" smtClean="0">
                <a:solidFill>
                  <a:schemeClr val="tx1"/>
                </a:solidFill>
              </a:rPr>
              <a:t>user manual</a:t>
            </a:r>
            <a:r>
              <a:rPr lang="ar-SA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ar-SA" sz="2400" dirty="0" smtClean="0">
                <a:solidFill>
                  <a:schemeClr val="tx1"/>
                </a:solidFill>
              </a:rPr>
              <a:t>الضمان (</a:t>
            </a:r>
            <a:r>
              <a:rPr lang="en-US" sz="2400" dirty="0" smtClean="0">
                <a:solidFill>
                  <a:schemeClr val="tx1"/>
                </a:solidFill>
              </a:rPr>
              <a:t>warranty</a:t>
            </a:r>
            <a:r>
              <a:rPr lang="ar-SA" sz="2400" dirty="0" smtClean="0">
                <a:solidFill>
                  <a:schemeClr val="tx1"/>
                </a:solidFill>
              </a:rPr>
              <a:t>)</a:t>
            </a:r>
            <a:endParaRPr lang="ar-S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8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b="1" dirty="0" smtClean="0"/>
              <a:t>عمليات التشغيل </a:t>
            </a:r>
            <a:r>
              <a:rPr lang="ar-SA" b="1" dirty="0" smtClean="0"/>
              <a:t>(</a:t>
            </a:r>
            <a:r>
              <a:rPr lang="en-US" b="1" dirty="0" smtClean="0"/>
              <a:t>operation</a:t>
            </a:r>
            <a:r>
              <a:rPr lang="ar-SA" b="1" dirty="0" smtClean="0"/>
              <a:t>)</a:t>
            </a:r>
            <a:r>
              <a:rPr lang="ar-SA" b="1" dirty="0" smtClean="0"/>
              <a:t>:</a:t>
            </a:r>
            <a:r>
              <a:rPr lang="ar-SA" b="1" dirty="0" smtClean="0"/>
              <a:t/>
            </a:r>
            <a:br>
              <a:rPr lang="ar-SA" b="1" dirty="0" smtClean="0"/>
            </a:br>
            <a:r>
              <a:rPr lang="ar-SA" sz="2400" dirty="0" smtClean="0">
                <a:solidFill>
                  <a:srgbClr val="FF0000"/>
                </a:solidFill>
              </a:rPr>
              <a:t>1-</a:t>
            </a:r>
            <a:r>
              <a:rPr lang="ar-SA" sz="2800" dirty="0" smtClean="0">
                <a:solidFill>
                  <a:srgbClr val="FF0000"/>
                </a:solidFill>
              </a:rPr>
              <a:t> </a:t>
            </a:r>
            <a:r>
              <a:rPr lang="ar-SA" sz="2400" dirty="0" smtClean="0">
                <a:solidFill>
                  <a:srgbClr val="FF0000"/>
                </a:solidFill>
              </a:rPr>
              <a:t>وصف</a:t>
            </a:r>
            <a:r>
              <a:rPr lang="ar-SA" sz="2800" dirty="0" smtClean="0">
                <a:solidFill>
                  <a:srgbClr val="FF0000"/>
                </a:solidFill>
              </a:rPr>
              <a:t> </a:t>
            </a:r>
            <a:r>
              <a:rPr lang="ar-SA" sz="2400" dirty="0" smtClean="0">
                <a:solidFill>
                  <a:srgbClr val="FF0000"/>
                </a:solidFill>
              </a:rPr>
              <a:t>المشروع </a:t>
            </a:r>
            <a:endParaRPr lang="ar-SA" sz="2400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2400" dirty="0" smtClean="0"/>
              <a:t>يحتوي المشروع على (</a:t>
            </a:r>
            <a:r>
              <a:rPr lang="en-US" sz="2400" dirty="0" smtClean="0"/>
              <a:t>robot fight </a:t>
            </a:r>
            <a:r>
              <a:rPr lang="ar-DZ" sz="2400" dirty="0" smtClean="0"/>
              <a:t> 2</a:t>
            </a:r>
            <a:r>
              <a:rPr lang="en-US" sz="2400" dirty="0" smtClean="0"/>
              <a:t>(</a:t>
            </a:r>
            <a:r>
              <a:rPr lang="ar-DZ" sz="2400" dirty="0" smtClean="0"/>
              <a:t> وحلبة ويكون الروبوتات فوق الحلبة و يستطيع كل روبوت في التحرك بشكل منفصل ويحتوي كل روبوت على بدي ويكون فوقها  </a:t>
            </a:r>
            <a:r>
              <a:rPr lang="ar-DZ" sz="2400" dirty="0"/>
              <a:t>بالونه وذراع ويكون في اخر </a:t>
            </a:r>
            <a:r>
              <a:rPr lang="ar-DZ" sz="2400" dirty="0" smtClean="0"/>
              <a:t>الذراع سكين للهجوم على الروبوت الاخر , ويستهدف كل روبوت بالونه الاخر وتعتمد اللعبة على قواعد معينة </a:t>
            </a:r>
            <a:r>
              <a:rPr lang="ar-DZ" sz="2400" dirty="0"/>
              <a:t>سوف يتم </a:t>
            </a:r>
            <a:r>
              <a:rPr lang="ar-DZ" sz="2400" dirty="0" smtClean="0"/>
              <a:t>ذكرها في النقاط القادمة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405363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 smtClean="0"/>
              <a:t>عمليات </a:t>
            </a:r>
            <a:r>
              <a:rPr lang="ar-SA" b="1" dirty="0"/>
              <a:t>التشغيل </a:t>
            </a:r>
            <a:r>
              <a:rPr lang="ar-SA" b="1" dirty="0" smtClean="0"/>
              <a:t>(</a:t>
            </a:r>
            <a:r>
              <a:rPr lang="en-US" b="1" dirty="0" smtClean="0"/>
              <a:t>operation</a:t>
            </a:r>
            <a:r>
              <a:rPr lang="ar-SA" b="1" dirty="0" smtClean="0"/>
              <a:t>) </a:t>
            </a:r>
            <a:r>
              <a:rPr lang="ar-SA" b="1" dirty="0" smtClean="0"/>
              <a:t>: </a:t>
            </a:r>
            <a:br>
              <a:rPr lang="ar-SA" b="1" dirty="0" smtClean="0"/>
            </a:br>
            <a:r>
              <a:rPr lang="ar-SA" sz="2400" dirty="0" smtClean="0">
                <a:solidFill>
                  <a:srgbClr val="FF0000"/>
                </a:solidFill>
              </a:rPr>
              <a:t>2- تحديد ابعاد الروبوت</a:t>
            </a:r>
            <a:endParaRPr lang="ar-SA" sz="2400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أولا يتكون المشروع من روبورتان (روبوت الذراع و روبوت السيارة ) </a:t>
            </a:r>
          </a:p>
          <a:p>
            <a:r>
              <a:rPr lang="ar-SA" dirty="0" smtClean="0"/>
              <a:t>سوف يتم حساب ابعاد الروبوت عبر الرسم التقريبي من برنامج </a:t>
            </a:r>
            <a:r>
              <a:rPr lang="en-US" dirty="0" smtClean="0"/>
              <a:t>blender</a:t>
            </a:r>
            <a:r>
              <a:rPr lang="ar-SA" dirty="0" smtClean="0"/>
              <a:t> وعبر وحدة الرسم </a:t>
            </a:r>
            <a:r>
              <a:rPr lang="en-US" dirty="0" smtClean="0"/>
              <a:t>scale </a:t>
            </a:r>
            <a:endParaRPr lang="ar-SA" dirty="0" smtClean="0"/>
          </a:p>
          <a:p>
            <a:r>
              <a:rPr lang="ar-SA" dirty="0" smtClean="0"/>
              <a:t>اعتمدت هذه المقاسات أرى انها مناسبة وتسطيع حمل روبوت الذراع وصندوق اللي يحتوي على القطع الإلكترونية </a:t>
            </a:r>
            <a:endParaRPr lang="en-US" dirty="0" smtClean="0"/>
          </a:p>
          <a:p>
            <a:r>
              <a:rPr lang="ar-SA" dirty="0" smtClean="0"/>
              <a:t>تنويه بخصوص الزوايا (</a:t>
            </a:r>
            <a:r>
              <a:rPr lang="en-US" dirty="0" smtClean="0"/>
              <a:t>(x,y,z</a:t>
            </a:r>
            <a:r>
              <a:rPr lang="ar-DZ" dirty="0" smtClean="0"/>
              <a:t> سوف نعتمد على هذه الاتجاهات 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</a:p>
          <a:p>
            <a:r>
              <a:rPr lang="ar-SA" dirty="0" smtClean="0">
                <a:sym typeface="Wingdings" panose="05000000000000000000" pitchFamily="2" charset="2"/>
              </a:rPr>
              <a:t>أولا روبوت السيارة وتتكون ابعاد من :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Scale x = 0.904</a:t>
            </a:r>
          </a:p>
          <a:p>
            <a:r>
              <a:rPr lang="ar-SA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Scale </a:t>
            </a:r>
            <a:r>
              <a:rPr lang="en-US" dirty="0" smtClean="0">
                <a:sym typeface="Wingdings" panose="05000000000000000000" pitchFamily="2" charset="2"/>
              </a:rPr>
              <a:t>y= 0.673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Scale </a:t>
            </a:r>
            <a:r>
              <a:rPr lang="en-US" dirty="0" smtClean="0">
                <a:sym typeface="Wingdings" panose="05000000000000000000" pitchFamily="2" charset="2"/>
              </a:rPr>
              <a:t>z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 smtClean="0">
                <a:sym typeface="Wingdings" panose="05000000000000000000" pitchFamily="2" charset="2"/>
              </a:rPr>
              <a:t>0.157</a:t>
            </a:r>
            <a:endParaRPr lang="en-US" dirty="0">
              <a:sym typeface="Wingdings" panose="05000000000000000000" pitchFamily="2" charset="2"/>
            </a:endParaRPr>
          </a:p>
          <a:p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068" y="3618456"/>
            <a:ext cx="989555" cy="1072535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623" y="4805291"/>
            <a:ext cx="416300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/>
              <a:t>عمليات </a:t>
            </a:r>
            <a:r>
              <a:rPr lang="ar-SA" b="1" dirty="0" smtClean="0"/>
              <a:t>التشغيل (</a:t>
            </a:r>
            <a:r>
              <a:rPr lang="en-US" b="1" dirty="0" smtClean="0"/>
              <a:t>operation</a:t>
            </a:r>
            <a:r>
              <a:rPr lang="ar-SA" b="1" dirty="0" smtClean="0"/>
              <a:t>) </a:t>
            </a:r>
            <a:r>
              <a:rPr lang="ar-SA" b="1" dirty="0"/>
              <a:t>: </a:t>
            </a:r>
            <a:br>
              <a:rPr lang="ar-SA" b="1" dirty="0"/>
            </a:br>
            <a:r>
              <a:rPr lang="ar-SA" sz="2400" dirty="0" smtClean="0">
                <a:solidFill>
                  <a:srgbClr val="FF0000"/>
                </a:solidFill>
              </a:rPr>
              <a:t>3- </a:t>
            </a:r>
            <a:r>
              <a:rPr lang="ar-SA" sz="2400" dirty="0">
                <a:solidFill>
                  <a:srgbClr val="FF0000"/>
                </a:solidFill>
              </a:rPr>
              <a:t>تحديد ابعاد الروبوت</a:t>
            </a:r>
            <a:endParaRPr lang="ar-SA" sz="24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واعتمدت في روبوت الذراع على المقاسات ابعاد الذراع من محاضرة مسار الميكانيكا</a:t>
            </a:r>
          </a:p>
          <a:p>
            <a:r>
              <a:rPr lang="ar-SA" dirty="0" smtClean="0"/>
              <a:t>يتكون ابعادها كما هو موضح في الصورة : 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09" y="3006247"/>
            <a:ext cx="4647156" cy="27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3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/>
              <a:t>عمليات </a:t>
            </a:r>
            <a:r>
              <a:rPr lang="ar-SA" b="1" dirty="0"/>
              <a:t>التشغيل (</a:t>
            </a:r>
            <a:r>
              <a:rPr lang="en-US" b="1" dirty="0"/>
              <a:t>operation</a:t>
            </a:r>
            <a:r>
              <a:rPr lang="ar-SA" b="1" dirty="0"/>
              <a:t>) </a:t>
            </a:r>
            <a:r>
              <a:rPr lang="ar-SA" b="1" dirty="0"/>
              <a:t>: </a:t>
            </a:r>
            <a:br>
              <a:rPr lang="ar-SA" b="1" dirty="0"/>
            </a:br>
            <a:r>
              <a:rPr lang="ar-SA" sz="2400" dirty="0" smtClean="0">
                <a:solidFill>
                  <a:srgbClr val="FF0000"/>
                </a:solidFill>
              </a:rPr>
              <a:t>4- </a:t>
            </a:r>
            <a:r>
              <a:rPr lang="ar-SA" sz="2400" dirty="0">
                <a:solidFill>
                  <a:srgbClr val="FF0000"/>
                </a:solidFill>
              </a:rPr>
              <a:t>تحديد ابعاد </a:t>
            </a:r>
            <a:r>
              <a:rPr lang="ar-SA" sz="2400" dirty="0" smtClean="0">
                <a:solidFill>
                  <a:srgbClr val="FF0000"/>
                </a:solidFill>
              </a:rPr>
              <a:t>الحلبة </a:t>
            </a:r>
            <a:endParaRPr lang="ar-SA" sz="2400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642" y="4430067"/>
            <a:ext cx="1543265" cy="1019317"/>
          </a:xfrm>
          <a:prstGeom prst="rect">
            <a:avLst/>
          </a:prstGeom>
        </p:spPr>
      </p:pic>
      <p:sp>
        <p:nvSpPr>
          <p:cNvPr id="6" name="عنصر نائب للمحتوى 5"/>
          <p:cNvSpPr>
            <a:spLocks noGrp="1"/>
          </p:cNvSpPr>
          <p:nvPr>
            <p:ph idx="1"/>
          </p:nvPr>
        </p:nvSpPr>
        <p:spPr>
          <a:xfrm>
            <a:off x="2188379" y="1905048"/>
            <a:ext cx="8915400" cy="3777622"/>
          </a:xfrm>
        </p:spPr>
        <p:txBody>
          <a:bodyPr/>
          <a:lstStyle/>
          <a:p>
            <a:r>
              <a:rPr lang="ar-SA" dirty="0" smtClean="0"/>
              <a:t>في ابعاد الحلبة تم الرسم بواسطة برنامج </a:t>
            </a:r>
            <a:r>
              <a:rPr lang="en-US" dirty="0" smtClean="0"/>
              <a:t>blender </a:t>
            </a:r>
          </a:p>
          <a:p>
            <a:r>
              <a:rPr lang="ar-SA" dirty="0" smtClean="0"/>
              <a:t>وحدة القياس الخاصة بالرسم </a:t>
            </a:r>
            <a:r>
              <a:rPr lang="en-US" dirty="0" smtClean="0"/>
              <a:t>scale </a:t>
            </a:r>
          </a:p>
          <a:p>
            <a:r>
              <a:rPr lang="ar-SA" dirty="0" smtClean="0"/>
              <a:t>تم الرسم بشكل تقريبي وتم الاخذ بالاعتبار بأبعاد روبوت السيارة لأنها تهم بتحديد مساحة الحلبة وإعطاء حرية للدوران بشكل كافي </a:t>
            </a:r>
          </a:p>
          <a:p>
            <a:r>
              <a:rPr lang="ar-SA" dirty="0" smtClean="0"/>
              <a:t> وتتكون ابعاد الحلبة من: </a:t>
            </a:r>
          </a:p>
          <a:p>
            <a:r>
              <a:rPr lang="en-US" dirty="0" smtClean="0"/>
              <a:t>Scale x = 2.248</a:t>
            </a:r>
          </a:p>
          <a:p>
            <a:r>
              <a:rPr lang="en-US" dirty="0"/>
              <a:t>Scale </a:t>
            </a:r>
            <a:r>
              <a:rPr lang="en-US" dirty="0" smtClean="0"/>
              <a:t>y= 2.583</a:t>
            </a:r>
            <a:endParaRPr lang="en-US" dirty="0"/>
          </a:p>
          <a:p>
            <a:r>
              <a:rPr lang="en-US" dirty="0"/>
              <a:t>Scale </a:t>
            </a:r>
            <a:r>
              <a:rPr lang="en-US" dirty="0" smtClean="0"/>
              <a:t>z= 0.050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7" name="عنصر نائب للمحتوى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53" y="3708369"/>
            <a:ext cx="2751689" cy="17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6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DZ" b="1" dirty="0" smtClean="0"/>
              <a:t>عمليات </a:t>
            </a:r>
            <a:r>
              <a:rPr lang="ar-DZ" b="1" dirty="0" smtClean="0"/>
              <a:t>التشغيل </a:t>
            </a:r>
            <a:r>
              <a:rPr lang="ar-SA" b="1" dirty="0"/>
              <a:t>(</a:t>
            </a:r>
            <a:r>
              <a:rPr lang="en-US" b="1" dirty="0"/>
              <a:t>operation</a:t>
            </a:r>
            <a:r>
              <a:rPr lang="ar-SA" b="1" dirty="0"/>
              <a:t>)</a:t>
            </a:r>
            <a:r>
              <a:rPr lang="ar-DZ" b="1" dirty="0" smtClean="0"/>
              <a:t>:</a:t>
            </a:r>
            <a:r>
              <a:rPr lang="ar-DZ" b="1" dirty="0" smtClean="0"/>
              <a:t/>
            </a:r>
            <a:br>
              <a:rPr lang="ar-DZ" b="1" dirty="0" smtClean="0"/>
            </a:br>
            <a:r>
              <a:rPr lang="ar-SA" sz="2400" dirty="0">
                <a:solidFill>
                  <a:srgbClr val="FF0000"/>
                </a:solidFill>
              </a:rPr>
              <a:t>5</a:t>
            </a:r>
            <a:r>
              <a:rPr lang="en-US" sz="2400" dirty="0" smtClean="0">
                <a:solidFill>
                  <a:srgbClr val="FF0000"/>
                </a:solidFill>
              </a:rPr>
              <a:t>-</a:t>
            </a:r>
            <a:r>
              <a:rPr lang="ar-SA" sz="2400" dirty="0" smtClean="0">
                <a:solidFill>
                  <a:srgbClr val="FF0000"/>
                </a:solidFill>
              </a:rPr>
              <a:t>قوانين التشغيل</a:t>
            </a:r>
            <a:endParaRPr lang="ar-SA" sz="2400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قوانين اللعبة الخاصة بالمبارزة : </a:t>
            </a:r>
          </a:p>
          <a:p>
            <a:r>
              <a:rPr lang="ar-SA" dirty="0" smtClean="0"/>
              <a:t>1- اول 10 ثواني ما يتحرك أي روبوت للتأكد من استعداد الجميع</a:t>
            </a:r>
          </a:p>
          <a:p>
            <a:r>
              <a:rPr lang="ar-SA" dirty="0" smtClean="0"/>
              <a:t>2- عدم رمي أي شيء على الروبوت </a:t>
            </a:r>
          </a:p>
          <a:p>
            <a:r>
              <a:rPr lang="ar-SA" dirty="0" smtClean="0"/>
              <a:t>3- التحكم يكون عن بعد </a:t>
            </a:r>
          </a:p>
          <a:p>
            <a:r>
              <a:rPr lang="ar-SA" dirty="0" smtClean="0"/>
              <a:t>4- اذا انفجرت بالونه الروبوت فأن الروبوت الأخرى سيعتبر فائز  </a:t>
            </a:r>
            <a:endParaRPr lang="ar-SA" dirty="0" smtClean="0"/>
          </a:p>
          <a:p>
            <a:r>
              <a:rPr lang="ar-SA" dirty="0" smtClean="0"/>
              <a:t>5- الخروج من الحبلة سوف يعتبر الخصم الباقي هو الفائز </a:t>
            </a:r>
          </a:p>
          <a:p>
            <a:r>
              <a:rPr lang="ar-SA" dirty="0" smtClean="0"/>
              <a:t>6- عدم التحرك ل30 ثانية سوف يعتبر الخصم منسحب او مستسلم </a:t>
            </a:r>
            <a:endParaRPr lang="ar-SA" dirty="0" smtClean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20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DZ" b="1" dirty="0"/>
              <a:t>عمليات </a:t>
            </a:r>
            <a:r>
              <a:rPr lang="ar-DZ" b="1" dirty="0" smtClean="0"/>
              <a:t>التشغيل </a:t>
            </a:r>
            <a:r>
              <a:rPr lang="ar-SA" b="1" dirty="0"/>
              <a:t>(</a:t>
            </a:r>
            <a:r>
              <a:rPr lang="en-US" b="1" dirty="0"/>
              <a:t>operation</a:t>
            </a:r>
            <a:r>
              <a:rPr lang="ar-SA" b="1" dirty="0"/>
              <a:t>)</a:t>
            </a:r>
            <a:r>
              <a:rPr lang="ar-DZ" b="1" dirty="0" smtClean="0"/>
              <a:t>:</a:t>
            </a:r>
            <a:r>
              <a:rPr lang="ar-DZ" b="1" dirty="0" smtClean="0"/>
              <a:t/>
            </a:r>
            <a:br>
              <a:rPr lang="ar-DZ" b="1" dirty="0" smtClean="0"/>
            </a:br>
            <a:r>
              <a:rPr lang="ar-SA" sz="2400" dirty="0" smtClean="0">
                <a:solidFill>
                  <a:srgbClr val="FF0000"/>
                </a:solidFill>
              </a:rPr>
              <a:t>6</a:t>
            </a:r>
            <a:r>
              <a:rPr lang="en-US" sz="2400" dirty="0" smtClean="0">
                <a:solidFill>
                  <a:srgbClr val="FF0000"/>
                </a:solidFill>
              </a:rPr>
              <a:t>-</a:t>
            </a:r>
            <a:r>
              <a:rPr lang="ar-SA" sz="2400" dirty="0" smtClean="0">
                <a:solidFill>
                  <a:srgbClr val="FF0000"/>
                </a:solidFill>
              </a:rPr>
              <a:t>وصف أدوات التحكم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أدوات التحكم يتم انشاها عبر لغة </a:t>
            </a:r>
            <a:r>
              <a:rPr lang="en-US" dirty="0" smtClean="0"/>
              <a:t>html</a:t>
            </a:r>
            <a:r>
              <a:rPr lang="ar-SA" dirty="0" smtClean="0"/>
              <a:t> وتتكون من خمس ازار كل زر له وظيفة معينة بحيث يتم التحكم بحركة الروبوت </a:t>
            </a:r>
          </a:p>
          <a:p>
            <a:r>
              <a:rPr lang="ar-SA" dirty="0" smtClean="0"/>
              <a:t>للوقوف = </a:t>
            </a:r>
            <a:r>
              <a:rPr lang="en-US" dirty="0" smtClean="0"/>
              <a:t> stop</a:t>
            </a:r>
          </a:p>
          <a:p>
            <a:r>
              <a:rPr lang="ar-SA" dirty="0" smtClean="0"/>
              <a:t>لليمين = </a:t>
            </a:r>
            <a:r>
              <a:rPr lang="en-US" dirty="0" smtClean="0"/>
              <a:t>right </a:t>
            </a:r>
          </a:p>
          <a:p>
            <a:r>
              <a:rPr lang="ar-SA" dirty="0" smtClean="0"/>
              <a:t>لليسار = </a:t>
            </a:r>
            <a:r>
              <a:rPr lang="en-US" dirty="0" smtClean="0"/>
              <a:t>left </a:t>
            </a:r>
          </a:p>
          <a:p>
            <a:r>
              <a:rPr lang="ar-DZ" dirty="0" smtClean="0"/>
              <a:t>للخلف = </a:t>
            </a:r>
            <a:r>
              <a:rPr lang="en-US" dirty="0" smtClean="0"/>
              <a:t>backward</a:t>
            </a:r>
          </a:p>
          <a:p>
            <a:r>
              <a:rPr lang="ar-SA" dirty="0" smtClean="0"/>
              <a:t>للأمام = </a:t>
            </a:r>
            <a:r>
              <a:rPr lang="en-US" dirty="0" smtClean="0"/>
              <a:t>forward </a:t>
            </a:r>
          </a:p>
          <a:p>
            <a:endParaRPr lang="en-US" dirty="0" smtClean="0"/>
          </a:p>
          <a:p>
            <a:endParaRPr lang="en-US" dirty="0"/>
          </a:p>
          <a:p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26" y="2992366"/>
            <a:ext cx="3420778" cy="20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1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DZ" b="1" dirty="0"/>
              <a:t>عمليات </a:t>
            </a:r>
            <a:r>
              <a:rPr lang="ar-DZ" b="1" dirty="0" smtClean="0"/>
              <a:t>التشغيل </a:t>
            </a:r>
            <a:r>
              <a:rPr lang="ar-SA" b="1" dirty="0"/>
              <a:t>(</a:t>
            </a:r>
            <a:r>
              <a:rPr lang="en-US" b="1" dirty="0"/>
              <a:t>operation</a:t>
            </a:r>
            <a:r>
              <a:rPr lang="ar-SA" b="1" dirty="0"/>
              <a:t>)</a:t>
            </a:r>
            <a:r>
              <a:rPr lang="ar-DZ" b="1" dirty="0" smtClean="0"/>
              <a:t>:</a:t>
            </a:r>
            <a:r>
              <a:rPr lang="ar-DZ" b="1" dirty="0"/>
              <a:t/>
            </a:r>
            <a:br>
              <a:rPr lang="ar-DZ" b="1" dirty="0"/>
            </a:br>
            <a:r>
              <a:rPr lang="ar-SA" sz="2400" dirty="0" smtClean="0">
                <a:solidFill>
                  <a:srgbClr val="FF0000"/>
                </a:solidFill>
              </a:rPr>
              <a:t>7</a:t>
            </a:r>
            <a:r>
              <a:rPr lang="en-US" sz="2400" dirty="0" smtClean="0">
                <a:solidFill>
                  <a:srgbClr val="FF0000"/>
                </a:solidFill>
              </a:rPr>
              <a:t>-</a:t>
            </a:r>
            <a:r>
              <a:rPr lang="ar-SA" sz="2400" dirty="0">
                <a:solidFill>
                  <a:srgbClr val="FF0000"/>
                </a:solidFill>
              </a:rPr>
              <a:t>وصف تقني لعميلة التشغيل</a:t>
            </a:r>
            <a:endParaRPr lang="ar-SA" sz="24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في البداية يتم تشغيل او تصميم واجهة المستخدم عبر مسار </a:t>
            </a:r>
            <a:r>
              <a:rPr lang="en-US" dirty="0" smtClean="0"/>
              <a:t>ITO </a:t>
            </a:r>
            <a:r>
              <a:rPr lang="ar-SA" dirty="0" smtClean="0"/>
              <a:t> وبعد ذلك يستطيع اليوزر في الواجهة بالتواصل مع السيرفر عبر </a:t>
            </a:r>
            <a:r>
              <a:rPr lang="en-US" dirty="0" smtClean="0"/>
              <a:t>Http request </a:t>
            </a:r>
            <a:r>
              <a:rPr lang="ar-DZ" dirty="0" smtClean="0"/>
              <a:t> </a:t>
            </a:r>
            <a:r>
              <a:rPr lang="ar-SA" dirty="0" smtClean="0"/>
              <a:t>ويتم من خلال طلب واستقبال البيانات و الأوامر ويتم إعطاء القيم او البيانات من الداتا بيس المرتبطة مع السيرفر وهذا العمل او الوظيفة تمثل مسار </a:t>
            </a:r>
            <a:r>
              <a:rPr lang="en-US" dirty="0" smtClean="0"/>
              <a:t>ITO</a:t>
            </a:r>
            <a:r>
              <a:rPr lang="ar-SA" dirty="0" smtClean="0"/>
              <a:t>  </a:t>
            </a:r>
          </a:p>
          <a:p>
            <a:r>
              <a:rPr lang="ar-SA" dirty="0" smtClean="0"/>
              <a:t>بعد ذلك يأتي مسار الذكاء ويجعل الموضوع ذكي بين الهاردوير والداتا بيس والسيرفر ويتم إعطاء البيانات او الأوامر الى الهاردوير لكي يتم التنفيذ </a:t>
            </a:r>
          </a:p>
          <a:p>
            <a:r>
              <a:rPr lang="ar-SA" dirty="0" smtClean="0"/>
              <a:t>بعد ما تصل الأوامر الهاردوير يتم أعطاها الى الاردوينو (لوحة التحكم) ويرتبط الاردوينو مع الذراع الالي و القاعدة المتحركة الخاصة بالعجلات 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749" y="4664598"/>
            <a:ext cx="5857107" cy="124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191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647</TotalTime>
  <Words>1006</Words>
  <Application>Microsoft Office PowerPoint</Application>
  <PresentationFormat>ملء الشاشة</PresentationFormat>
  <Paragraphs>156</Paragraphs>
  <Slides>16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Tahoma</vt:lpstr>
      <vt:lpstr>Wingdings</vt:lpstr>
      <vt:lpstr>Wingdings 3</vt:lpstr>
      <vt:lpstr>Wisp</vt:lpstr>
      <vt:lpstr> Robot fight  </vt:lpstr>
      <vt:lpstr>عناصر المشروع </vt:lpstr>
      <vt:lpstr>عمليات التشغيل (operation): 1- وصف المشروع </vt:lpstr>
      <vt:lpstr>عمليات التشغيل (operation) :  2- تحديد ابعاد الروبوت</vt:lpstr>
      <vt:lpstr>عمليات التشغيل (operation) :  3- تحديد ابعاد الروبوت</vt:lpstr>
      <vt:lpstr>عمليات التشغيل (operation) :  4- تحديد ابعاد الحلبة </vt:lpstr>
      <vt:lpstr>عمليات التشغيل (operation): 5-قوانين التشغيل</vt:lpstr>
      <vt:lpstr>عمليات التشغيل (operation): 6-وصف أدوات التحكم</vt:lpstr>
      <vt:lpstr>عمليات التشغيل (operation): 7-وصف تقني لعميلة التشغيل</vt:lpstr>
      <vt:lpstr>تجارب التشغيل(testing) : functional testing   </vt:lpstr>
      <vt:lpstr>تجارب التشغيل(testing) : functional testing  </vt:lpstr>
      <vt:lpstr>تجارب التشغيل(testing) : non-functional testing</vt:lpstr>
      <vt:lpstr>الأخطاء المتوقعة (tolerance): </vt:lpstr>
      <vt:lpstr>دليل المستخدم (user manual): 1-دليل مستخدم لتشغيل الروبوت</vt:lpstr>
      <vt:lpstr>دليل المستخدم (user manual): 2-دليل مستخدم للمشترك في المسابقة </vt:lpstr>
      <vt:lpstr>الضمان (warranty):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المشروع</dc:title>
  <dc:creator>محمد البقمي</dc:creator>
  <cp:lastModifiedBy>محمد البقمي</cp:lastModifiedBy>
  <cp:revision>43</cp:revision>
  <dcterms:created xsi:type="dcterms:W3CDTF">2021-06-29T04:15:33Z</dcterms:created>
  <dcterms:modified xsi:type="dcterms:W3CDTF">2021-07-05T00:40:09Z</dcterms:modified>
</cp:coreProperties>
</file>