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789"/>
  </p:normalViewPr>
  <p:slideViewPr>
    <p:cSldViewPr>
      <p:cViewPr varScale="1">
        <p:scale>
          <a:sx n="104" d="100"/>
          <a:sy n="104" d="100"/>
        </p:scale>
        <p:origin x="89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52318-3676-5C43-9411-BC4304B40FEA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9ACCE-1940-A844-A079-EAD8E9280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4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.tail() -&gt; used for viewing LAST 5 ROWS of 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.tail(2) -&gt; used for viewing the LAST 2 ROWS of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Declare a number inside the bracket to show how many rows from the bottom you want to see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movies? </a:t>
            </a:r>
            <a:r>
              <a:rPr lang="en-US" dirty="0" err="1"/>
              <a:t>Cus</a:t>
            </a:r>
            <a:r>
              <a:rPr lang="en-US" dirty="0"/>
              <a:t> you declared movies as a variable for the </a:t>
            </a:r>
            <a:r>
              <a:rPr lang="en-US" dirty="0" err="1"/>
              <a:t>DataFrame</a:t>
            </a:r>
            <a:r>
              <a:rPr lang="en-US" dirty="0"/>
              <a:t> of your data -&gt; movies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6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entries (rows)</a:t>
            </a:r>
          </a:p>
          <a:p>
            <a:endParaRPr lang="en-US" dirty="0"/>
          </a:p>
          <a:p>
            <a:r>
              <a:rPr lang="en-US" dirty="0"/>
              <a:t>Int, float, object – data types for each row</a:t>
            </a:r>
          </a:p>
          <a:p>
            <a:r>
              <a:rPr lang="en-US" dirty="0"/>
              <a:t>Must identify which data type the variable is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info on how many rows and columns your data had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2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inplace</a:t>
            </a:r>
            <a:r>
              <a:rPr lang="en-US" dirty="0"/>
              <a:t> = True (to overwrite)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3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5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declare a dictionary for the values that you want to rename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5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check which data is missing</a:t>
            </a:r>
          </a:p>
          <a:p>
            <a:endParaRPr lang="en-US" dirty="0"/>
          </a:p>
          <a:p>
            <a:r>
              <a:rPr lang="en-US" dirty="0"/>
              <a:t>For example, </a:t>
            </a:r>
            <a:r>
              <a:rPr lang="en-US" dirty="0" err="1"/>
              <a:t>movies_df.isnull</a:t>
            </a:r>
            <a:r>
              <a:rPr lang="en-US" dirty="0"/>
              <a:t>(true) -&gt; there is </a:t>
            </a:r>
            <a:r>
              <a:rPr lang="en-US" dirty="0" err="1"/>
              <a:t>smth</a:t>
            </a:r>
            <a:r>
              <a:rPr lang="en-US" dirty="0"/>
              <a:t> missing</a:t>
            </a:r>
          </a:p>
          <a:p>
            <a:r>
              <a:rPr lang="en-US" dirty="0" err="1"/>
              <a:t>movies_df.isnull</a:t>
            </a:r>
            <a:r>
              <a:rPr lang="en-US" dirty="0"/>
              <a:t>(false) -&gt; there is </a:t>
            </a:r>
            <a:r>
              <a:rPr lang="en-US" dirty="0" err="1"/>
              <a:t>smth</a:t>
            </a:r>
            <a:r>
              <a:rPr lang="en-US" dirty="0"/>
              <a:t> inside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6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the sum of the missing data there is for each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3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Declare x and from the </a:t>
            </a:r>
            <a:r>
              <a:rPr lang="en-US" dirty="0" err="1"/>
              <a:t>df</a:t>
            </a:r>
            <a:r>
              <a:rPr lang="en-US" dirty="0"/>
              <a:t>, find the mean/median of the “calories”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1 column -&gt;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36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remove 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73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axis=1?</a:t>
            </a:r>
          </a:p>
          <a:p>
            <a:endParaRPr lang="en-US" dirty="0"/>
          </a:p>
          <a:p>
            <a:r>
              <a:rPr lang="en-US" dirty="0"/>
              <a:t>Drop the missing data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4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data inside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9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view ALL the revenue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00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the missing value</a:t>
            </a:r>
          </a:p>
          <a:p>
            <a:endParaRPr lang="en-US" dirty="0"/>
          </a:p>
          <a:p>
            <a:r>
              <a:rPr lang="en-US" dirty="0" err="1"/>
              <a:t>Revenue_mean</a:t>
            </a:r>
            <a:r>
              <a:rPr lang="en-US" dirty="0"/>
              <a:t> -&gt; 82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36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the sum of missing data there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1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automatically for you (only numerical 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71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 -&gt;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8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mean by frequency? The number of times it shows up/appears??</a:t>
            </a:r>
          </a:p>
          <a:p>
            <a:endParaRPr lang="en-US" dirty="0"/>
          </a:p>
          <a:p>
            <a:r>
              <a:rPr lang="en-US" dirty="0"/>
              <a:t>Does the code mean:</a:t>
            </a:r>
          </a:p>
          <a:p>
            <a:r>
              <a:rPr lang="en-US" dirty="0"/>
              <a:t>From the movies </a:t>
            </a:r>
            <a:r>
              <a:rPr lang="en-US" dirty="0" err="1"/>
              <a:t>dataframe</a:t>
            </a:r>
            <a:r>
              <a:rPr lang="en-US" dirty="0"/>
              <a:t>, get the number of times the “genre” had showed up and return the first 10 rows?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17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1 column, use two [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pandas as “pd”. </a:t>
            </a:r>
          </a:p>
          <a:p>
            <a:r>
              <a:rPr lang="en-US" dirty="0"/>
              <a:t>Declare a variable called “data” to store as dictionary.</a:t>
            </a:r>
          </a:p>
          <a:p>
            <a:r>
              <a:rPr lang="en-US" dirty="0"/>
              <a:t>Declare a variable called “purchases”</a:t>
            </a:r>
          </a:p>
          <a:p>
            <a:r>
              <a:rPr lang="en-SG" sz="1200" dirty="0" err="1">
                <a:latin typeface="Avenir-Book"/>
                <a:cs typeface="Avenir-Book"/>
              </a:rPr>
              <a:t>DataFrame</a:t>
            </a:r>
            <a:r>
              <a:rPr lang="en-SG" sz="1200" spc="-10" dirty="0">
                <a:latin typeface="Avenir-Book"/>
                <a:cs typeface="Avenir-Book"/>
              </a:rPr>
              <a:t> </a:t>
            </a:r>
            <a:r>
              <a:rPr lang="en-SG" sz="1200" dirty="0">
                <a:latin typeface="Avenir-Book"/>
                <a:cs typeface="Avenir-Book"/>
              </a:rPr>
              <a:t>is</a:t>
            </a:r>
            <a:r>
              <a:rPr lang="en-SG" sz="1200" spc="-20" dirty="0">
                <a:latin typeface="Avenir-Book"/>
                <a:cs typeface="Avenir-Book"/>
              </a:rPr>
              <a:t> </a:t>
            </a:r>
            <a:r>
              <a:rPr lang="en-SG" sz="1200" dirty="0">
                <a:latin typeface="Avenir-Book"/>
                <a:cs typeface="Avenir-Book"/>
              </a:rPr>
              <a:t>a</a:t>
            </a:r>
            <a:r>
              <a:rPr lang="en-SG" sz="1200" spc="-20" dirty="0">
                <a:latin typeface="Avenir-Book"/>
                <a:cs typeface="Avenir-Book"/>
              </a:rPr>
              <a:t> </a:t>
            </a:r>
            <a:r>
              <a:rPr lang="en-SG" sz="1200" spc="-10" dirty="0">
                <a:latin typeface="Avenir-Book"/>
                <a:cs typeface="Avenir-Book"/>
              </a:rPr>
              <a:t>multi-</a:t>
            </a:r>
            <a:r>
              <a:rPr lang="en-SG" sz="1200" dirty="0">
                <a:latin typeface="Avenir-Book"/>
                <a:cs typeface="Avenir-Book"/>
              </a:rPr>
              <a:t>dimensional</a:t>
            </a:r>
            <a:r>
              <a:rPr lang="en-SG" sz="1200" spc="-25" dirty="0">
                <a:latin typeface="Avenir-Book"/>
                <a:cs typeface="Avenir-Book"/>
              </a:rPr>
              <a:t> </a:t>
            </a:r>
            <a:r>
              <a:rPr lang="en-SG" sz="1200" dirty="0">
                <a:latin typeface="Avenir-Book"/>
                <a:cs typeface="Avenir-Book"/>
              </a:rPr>
              <a:t>table</a:t>
            </a:r>
            <a:r>
              <a:rPr lang="en-SG" sz="1200" spc="-15" dirty="0">
                <a:latin typeface="Avenir-Book"/>
                <a:cs typeface="Avenir-Book"/>
              </a:rPr>
              <a:t> </a:t>
            </a:r>
            <a:r>
              <a:rPr lang="en-SG" sz="1200" spc="-20" dirty="0">
                <a:latin typeface="Avenir-Book"/>
                <a:cs typeface="Avenir-Book"/>
              </a:rPr>
              <a:t>made </a:t>
            </a:r>
            <a:r>
              <a:rPr lang="en-SG" sz="1200" dirty="0">
                <a:latin typeface="Avenir-Book"/>
                <a:cs typeface="Avenir-Book"/>
              </a:rPr>
              <a:t>up</a:t>
            </a:r>
            <a:r>
              <a:rPr lang="en-SG" sz="1200" spc="-25" dirty="0">
                <a:latin typeface="Avenir-Book"/>
                <a:cs typeface="Avenir-Book"/>
              </a:rPr>
              <a:t> </a:t>
            </a:r>
            <a:r>
              <a:rPr lang="en-SG" sz="1200" dirty="0">
                <a:latin typeface="Avenir-Book"/>
                <a:cs typeface="Avenir-Book"/>
              </a:rPr>
              <a:t>of</a:t>
            </a:r>
            <a:r>
              <a:rPr lang="en-SG" sz="1200" spc="-25" dirty="0">
                <a:latin typeface="Avenir-Book"/>
                <a:cs typeface="Avenir-Book"/>
              </a:rPr>
              <a:t> </a:t>
            </a:r>
            <a:r>
              <a:rPr lang="en-SG" sz="1200" dirty="0">
                <a:latin typeface="Avenir-Book"/>
                <a:cs typeface="Avenir-Book"/>
              </a:rPr>
              <a:t>a</a:t>
            </a:r>
            <a:r>
              <a:rPr lang="en-SG" sz="1200" spc="-20" dirty="0">
                <a:latin typeface="Avenir-Book"/>
                <a:cs typeface="Avenir-Book"/>
              </a:rPr>
              <a:t> </a:t>
            </a:r>
            <a:r>
              <a:rPr lang="en-SG" sz="1200" dirty="0">
                <a:latin typeface="Avenir-Book"/>
                <a:cs typeface="Avenir-Book"/>
              </a:rPr>
              <a:t>collection</a:t>
            </a:r>
            <a:r>
              <a:rPr lang="en-SG" sz="1200" spc="-15" dirty="0">
                <a:latin typeface="Avenir-Book"/>
                <a:cs typeface="Avenir-Book"/>
              </a:rPr>
              <a:t> </a:t>
            </a:r>
            <a:r>
              <a:rPr lang="en-SG" sz="1200" dirty="0">
                <a:latin typeface="Avenir-Book"/>
                <a:cs typeface="Avenir-Book"/>
              </a:rPr>
              <a:t>of</a:t>
            </a:r>
            <a:r>
              <a:rPr lang="en-SG" sz="1200" spc="-20" dirty="0">
                <a:latin typeface="Avenir-Book"/>
                <a:cs typeface="Avenir-Book"/>
              </a:rPr>
              <a:t> </a:t>
            </a:r>
            <a:r>
              <a:rPr lang="en-SG" sz="1200" spc="-10" dirty="0">
                <a:latin typeface="Avenir-Book"/>
                <a:cs typeface="Avenir-Book"/>
              </a:rPr>
              <a:t>Series.</a:t>
            </a:r>
          </a:p>
          <a:p>
            <a:endParaRPr lang="en-SG" sz="1200" spc="-10" dirty="0">
              <a:latin typeface="Avenir-Book"/>
              <a:cs typeface="Avenir-Book"/>
            </a:endParaRPr>
          </a:p>
          <a:p>
            <a:r>
              <a:rPr lang="en-SG" sz="1200" spc="-10" dirty="0">
                <a:latin typeface="Avenir-Book"/>
              </a:rPr>
              <a:t>So, </a:t>
            </a:r>
            <a:r>
              <a:rPr lang="en-SG" sz="1200" spc="-10" dirty="0" err="1">
                <a:latin typeface="Avenir-Book"/>
              </a:rPr>
              <a:t>pd.DataFrame</a:t>
            </a:r>
            <a:r>
              <a:rPr lang="en-SG" sz="1200" spc="-10" dirty="0">
                <a:latin typeface="Avenir-Book"/>
              </a:rPr>
              <a:t>(data) -&gt; this will show the output of the data in a table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6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want to include 3, need to put [1:4] -&gt; add 1 if you want to include</a:t>
            </a:r>
          </a:p>
          <a:p>
            <a:endParaRPr lang="en-US" dirty="0"/>
          </a:p>
          <a:p>
            <a:r>
              <a:rPr lang="en-US" dirty="0"/>
              <a:t>Works differently from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3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 according to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1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director who Is Ridley 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rating column is more than or equal to 8.6, show the first 3 rows that satisfy the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25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248920" indent="-228600">
              <a:lnSpc>
                <a:spcPct val="107400"/>
              </a:lnSpc>
              <a:spcBef>
                <a:spcPts val="1060"/>
              </a:spcBef>
            </a:pPr>
            <a:r>
              <a:rPr lang="en-SG" sz="1200" dirty="0">
                <a:highlight>
                  <a:srgbClr val="FFFF00"/>
                </a:highlight>
                <a:latin typeface="Avenir-Book"/>
                <a:cs typeface="Avenir-Book"/>
              </a:rPr>
              <a:t>Select </a:t>
            </a:r>
            <a:r>
              <a:rPr lang="en-SG" sz="1200" dirty="0" err="1">
                <a:highlight>
                  <a:srgbClr val="FFFF00"/>
                </a:highlight>
                <a:latin typeface="Avenir-Book"/>
                <a:cs typeface="Avenir-Book"/>
              </a:rPr>
              <a:t>movies_df</a:t>
            </a:r>
            <a:r>
              <a:rPr lang="en-SG" sz="1200" dirty="0">
                <a:highlight>
                  <a:srgbClr val="FFFF00"/>
                </a:highlight>
                <a:latin typeface="Avenir-Book"/>
                <a:cs typeface="Avenir-Book"/>
              </a:rPr>
              <a:t> where </a:t>
            </a:r>
            <a:r>
              <a:rPr lang="en-SG" sz="1200" dirty="0" err="1">
                <a:highlight>
                  <a:srgbClr val="FFFF00"/>
                </a:highlight>
                <a:latin typeface="Avenir-Book"/>
                <a:cs typeface="Avenir-Book"/>
              </a:rPr>
              <a:t>movies_df</a:t>
            </a:r>
            <a:r>
              <a:rPr lang="en-SG" sz="1200" dirty="0">
                <a:highlight>
                  <a:srgbClr val="FFFF00"/>
                </a:highlight>
                <a:latin typeface="Avenir-Book"/>
                <a:cs typeface="Avenir-Book"/>
              </a:rPr>
              <a:t> director is equal to Christopher Nolan</a:t>
            </a:r>
          </a:p>
          <a:p>
            <a:pPr marL="241300" marR="248920" indent="-228600">
              <a:lnSpc>
                <a:spcPct val="107400"/>
              </a:lnSpc>
              <a:spcBef>
                <a:spcPts val="1060"/>
              </a:spcBef>
            </a:pPr>
            <a:endParaRPr lang="en-SG" sz="12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241300" marR="248920" indent="-228600">
              <a:lnSpc>
                <a:spcPct val="107400"/>
              </a:lnSpc>
              <a:spcBef>
                <a:spcPts val="1060"/>
              </a:spcBef>
            </a:pPr>
            <a:r>
              <a:rPr lang="en-SG" sz="1200" dirty="0">
                <a:highlight>
                  <a:srgbClr val="FFFF00"/>
                </a:highlight>
                <a:latin typeface="Avenir-Book"/>
                <a:cs typeface="Avenir-Book"/>
              </a:rPr>
              <a:t>OR</a:t>
            </a:r>
          </a:p>
          <a:p>
            <a:pPr marL="241300" marR="248920" indent="-228600">
              <a:lnSpc>
                <a:spcPct val="107400"/>
              </a:lnSpc>
              <a:spcBef>
                <a:spcPts val="1060"/>
              </a:spcBef>
            </a:pPr>
            <a:endParaRPr lang="en-SG" sz="12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241300" marR="248920" indent="-228600">
              <a:lnSpc>
                <a:spcPct val="107400"/>
              </a:lnSpc>
              <a:spcBef>
                <a:spcPts val="1060"/>
              </a:spcBef>
            </a:pPr>
            <a:r>
              <a:rPr lang="en-SG" sz="1200" dirty="0" err="1">
                <a:highlight>
                  <a:srgbClr val="FFFF00"/>
                </a:highlight>
                <a:latin typeface="Avenir-Book"/>
                <a:cs typeface="Avenir-Book"/>
              </a:rPr>
              <a:t>movies_df</a:t>
            </a:r>
            <a:r>
              <a:rPr lang="en-SG" sz="1200" dirty="0">
                <a:highlight>
                  <a:srgbClr val="FFFF00"/>
                </a:highlight>
                <a:latin typeface="Avenir-Book"/>
                <a:cs typeface="Avenir-Book"/>
              </a:rPr>
              <a:t> director is equal to Ridley Scott</a:t>
            </a:r>
          </a:p>
          <a:p>
            <a:pPr marL="241300" marR="248920" indent="-228600">
              <a:lnSpc>
                <a:spcPct val="107400"/>
              </a:lnSpc>
              <a:spcBef>
                <a:spcPts val="1060"/>
              </a:spcBef>
            </a:pPr>
            <a:endParaRPr lang="en-SG" sz="12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241300" marR="248920" indent="-228600">
              <a:lnSpc>
                <a:spcPct val="107400"/>
              </a:lnSpc>
              <a:spcBef>
                <a:spcPts val="1060"/>
              </a:spcBef>
            </a:pPr>
            <a:r>
              <a:rPr lang="en-SG" sz="1200" dirty="0">
                <a:highlight>
                  <a:srgbClr val="FFFF00"/>
                </a:highlight>
                <a:latin typeface="Avenir-Book"/>
                <a:cs typeface="Avenir-Book"/>
              </a:rPr>
              <a:t>Then show ALL the data regarding to the conditional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0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a function, if x is more than or equal to 8, it will display “good” or else it will display “bad”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38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the rating column and use the </a:t>
            </a:r>
            <a:r>
              <a:rPr lang="en-US" dirty="0" err="1"/>
              <a:t>rating_fuction</a:t>
            </a:r>
            <a:r>
              <a:rPr lang="en-US" dirty="0"/>
              <a:t> to apply it to new column called </a:t>
            </a:r>
            <a:r>
              <a:rPr lang="en-US" dirty="0" err="1"/>
              <a:t>rating_category</a:t>
            </a:r>
            <a:r>
              <a:rPr lang="en-US" dirty="0"/>
              <a:t> so it will show either the rating is good or bad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Apply some functions in rating column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4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of applying using lambda instead of using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9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.str whenever it is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75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Replacement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8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Transactions Record Table</a:t>
            </a:r>
          </a:p>
          <a:p>
            <a:endParaRPr lang="en-US" dirty="0"/>
          </a:p>
          <a:p>
            <a:r>
              <a:rPr lang="en-US" dirty="0"/>
              <a:t>Create an “index” after ”data” with a comma.</a:t>
            </a:r>
          </a:p>
          <a:p>
            <a:r>
              <a:rPr lang="en-US" dirty="0"/>
              <a:t>In the ”index”, create a dictionary of the string/values that you want to replace the default values. (For E.g., 0 to June)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1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the name that start with “J”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68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want to plot a graph such as bar chart or line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8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.plot() -&gt; to plot the graph</a:t>
            </a:r>
          </a:p>
          <a:p>
            <a:r>
              <a:rPr lang="en-US" dirty="0"/>
              <a:t>.show() -&gt; to show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67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the graph as “scatter” with x-axis being “duration”, y-axis being “calories”.</a:t>
            </a:r>
          </a:p>
          <a:p>
            <a:r>
              <a:rPr lang="en-US" dirty="0"/>
              <a:t>Then show() the graph</a:t>
            </a:r>
          </a:p>
          <a:p>
            <a:endParaRPr lang="en-US" dirty="0"/>
          </a:p>
          <a:p>
            <a:r>
              <a:rPr lang="en-US" dirty="0"/>
              <a:t>To show the r/s between the 2 </a:t>
            </a:r>
            <a:r>
              <a:rPr lang="en-US" dirty="0" err="1"/>
              <a:t>datas</a:t>
            </a:r>
            <a:r>
              <a:rPr lang="en-US" dirty="0"/>
              <a:t> (duration and calories)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55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usually only takes one series to get the distribution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3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Locate the customer’s order using their name</a:t>
            </a:r>
          </a:p>
          <a:p>
            <a:endParaRPr lang="en-US" dirty="0"/>
          </a:p>
          <a:p>
            <a:r>
              <a:rPr lang="en-US" dirty="0"/>
              <a:t>Unique, only can use one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48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(“ ”) -&gt; locate excel file to read the data</a:t>
            </a:r>
          </a:p>
          <a:p>
            <a:endParaRPr lang="en-US" dirty="0"/>
          </a:p>
          <a:p>
            <a:r>
              <a:rPr lang="en-US" dirty="0" err="1"/>
              <a:t>Index_col</a:t>
            </a:r>
            <a:r>
              <a:rPr lang="en-US" dirty="0"/>
              <a:t> = 0 (if you want to use the first column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json</a:t>
            </a:r>
            <a:r>
              <a:rPr lang="en-US" dirty="0"/>
              <a:t> from the file name</a:t>
            </a:r>
          </a:p>
          <a:p>
            <a:endParaRPr lang="en-US" dirty="0"/>
          </a:p>
          <a:p>
            <a:r>
              <a:rPr lang="en-US" dirty="0"/>
              <a:t>Need import sqlite3 if you want to use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save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.head() -&gt; used for viewing the FIRST 5 ROWS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.head(10) -&gt; used for viewing the FIRST 10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9ACCE-1940-A844-A079-EAD8E92803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4442" y="1480820"/>
            <a:ext cx="687832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33"/>
                </a:solidFill>
                <a:latin typeface="Avenir-Book"/>
                <a:cs typeface="Avenir-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33"/>
                </a:solidFill>
                <a:latin typeface="Avenir-Book"/>
                <a:cs typeface="Avenir-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53029" y="5516888"/>
            <a:ext cx="2439035" cy="1341120"/>
          </a:xfrm>
          <a:custGeom>
            <a:avLst/>
            <a:gdLst/>
            <a:ahLst/>
            <a:cxnLst/>
            <a:rect l="l" t="t" r="r" b="b"/>
            <a:pathLst>
              <a:path w="2439034" h="1341120">
                <a:moveTo>
                  <a:pt x="2025355" y="14"/>
                </a:moveTo>
                <a:lnTo>
                  <a:pt x="1972720" y="0"/>
                </a:lnTo>
                <a:lnTo>
                  <a:pt x="1920145" y="1832"/>
                </a:lnTo>
                <a:lnTo>
                  <a:pt x="1867632" y="5566"/>
                </a:lnTo>
                <a:lnTo>
                  <a:pt x="1815184" y="11255"/>
                </a:lnTo>
                <a:lnTo>
                  <a:pt x="1762804" y="18954"/>
                </a:lnTo>
                <a:lnTo>
                  <a:pt x="1710496" y="28717"/>
                </a:lnTo>
                <a:lnTo>
                  <a:pt x="1658262" y="40598"/>
                </a:lnTo>
                <a:lnTo>
                  <a:pt x="1606105" y="54652"/>
                </a:lnTo>
                <a:lnTo>
                  <a:pt x="1554027" y="70932"/>
                </a:lnTo>
                <a:lnTo>
                  <a:pt x="1512409" y="85599"/>
                </a:lnTo>
                <a:lnTo>
                  <a:pt x="1470847" y="101751"/>
                </a:lnTo>
                <a:lnTo>
                  <a:pt x="1429344" y="119418"/>
                </a:lnTo>
                <a:lnTo>
                  <a:pt x="1387900" y="138626"/>
                </a:lnTo>
                <a:lnTo>
                  <a:pt x="1346517" y="159405"/>
                </a:lnTo>
                <a:lnTo>
                  <a:pt x="1305195" y="181782"/>
                </a:lnTo>
                <a:lnTo>
                  <a:pt x="1263936" y="205785"/>
                </a:lnTo>
                <a:lnTo>
                  <a:pt x="1222741" y="231442"/>
                </a:lnTo>
                <a:lnTo>
                  <a:pt x="1181611" y="258783"/>
                </a:lnTo>
                <a:lnTo>
                  <a:pt x="1140548" y="287833"/>
                </a:lnTo>
                <a:lnTo>
                  <a:pt x="1099551" y="318622"/>
                </a:lnTo>
                <a:lnTo>
                  <a:pt x="1058623" y="351178"/>
                </a:lnTo>
                <a:lnTo>
                  <a:pt x="1017765" y="385529"/>
                </a:lnTo>
                <a:lnTo>
                  <a:pt x="976977" y="421702"/>
                </a:lnTo>
                <a:lnTo>
                  <a:pt x="936261" y="459726"/>
                </a:lnTo>
                <a:lnTo>
                  <a:pt x="865900" y="526797"/>
                </a:lnTo>
                <a:lnTo>
                  <a:pt x="722225" y="662278"/>
                </a:lnTo>
                <a:lnTo>
                  <a:pt x="276224" y="1078672"/>
                </a:lnTo>
                <a:lnTo>
                  <a:pt x="125766" y="1220509"/>
                </a:lnTo>
                <a:lnTo>
                  <a:pt x="13332" y="1327797"/>
                </a:lnTo>
                <a:lnTo>
                  <a:pt x="0" y="1341111"/>
                </a:lnTo>
                <a:lnTo>
                  <a:pt x="2438970" y="1341111"/>
                </a:lnTo>
                <a:lnTo>
                  <a:pt x="2438970" y="58651"/>
                </a:lnTo>
                <a:lnTo>
                  <a:pt x="2381959" y="44297"/>
                </a:lnTo>
                <a:lnTo>
                  <a:pt x="2330893" y="33601"/>
                </a:lnTo>
                <a:lnTo>
                  <a:pt x="2279864" y="24281"/>
                </a:lnTo>
                <a:lnTo>
                  <a:pt x="2228873" y="16385"/>
                </a:lnTo>
                <a:lnTo>
                  <a:pt x="2177924" y="9961"/>
                </a:lnTo>
                <a:lnTo>
                  <a:pt x="2127020" y="5059"/>
                </a:lnTo>
                <a:lnTo>
                  <a:pt x="2076162" y="1728"/>
                </a:lnTo>
                <a:lnTo>
                  <a:pt x="2025355" y="14"/>
                </a:lnTo>
                <a:close/>
              </a:path>
            </a:pathLst>
          </a:custGeom>
          <a:solidFill>
            <a:srgbClr val="E8BC8F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7587" y="5890395"/>
            <a:ext cx="130742" cy="11441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1262" y="5751307"/>
            <a:ext cx="148327" cy="1967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7427" y="5852660"/>
            <a:ext cx="134503" cy="9383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74102" y="5204082"/>
            <a:ext cx="184181" cy="1617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43371" y="5313206"/>
            <a:ext cx="84033" cy="766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76061" y="5440721"/>
            <a:ext cx="84033" cy="766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79749" y="5606178"/>
            <a:ext cx="173481" cy="14139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0"/>
            <a:ext cx="2315845" cy="1085850"/>
          </a:xfrm>
          <a:custGeom>
            <a:avLst/>
            <a:gdLst/>
            <a:ahLst/>
            <a:cxnLst/>
            <a:rect l="l" t="t" r="r" b="b"/>
            <a:pathLst>
              <a:path w="2315845" h="1085850">
                <a:moveTo>
                  <a:pt x="2315675" y="0"/>
                </a:moveTo>
                <a:lnTo>
                  <a:pt x="0" y="0"/>
                </a:lnTo>
                <a:lnTo>
                  <a:pt x="0" y="1043734"/>
                </a:lnTo>
                <a:lnTo>
                  <a:pt x="117580" y="1064832"/>
                </a:lnTo>
                <a:lnTo>
                  <a:pt x="168200" y="1071690"/>
                </a:lnTo>
                <a:lnTo>
                  <a:pt x="218948" y="1077215"/>
                </a:lnTo>
                <a:lnTo>
                  <a:pt x="269831" y="1081354"/>
                </a:lnTo>
                <a:lnTo>
                  <a:pt x="320855" y="1084051"/>
                </a:lnTo>
                <a:lnTo>
                  <a:pt x="372025" y="1085253"/>
                </a:lnTo>
                <a:lnTo>
                  <a:pt x="427558" y="1084789"/>
                </a:lnTo>
                <a:lnTo>
                  <a:pt x="482242" y="1082496"/>
                </a:lnTo>
                <a:lnTo>
                  <a:pt x="536107" y="1078461"/>
                </a:lnTo>
                <a:lnTo>
                  <a:pt x="589182" y="1072774"/>
                </a:lnTo>
                <a:lnTo>
                  <a:pt x="641497" y="1065525"/>
                </a:lnTo>
                <a:lnTo>
                  <a:pt x="693082" y="1056804"/>
                </a:lnTo>
                <a:lnTo>
                  <a:pt x="743964" y="1046700"/>
                </a:lnTo>
                <a:lnTo>
                  <a:pt x="794174" y="1035303"/>
                </a:lnTo>
                <a:lnTo>
                  <a:pt x="843741" y="1022701"/>
                </a:lnTo>
                <a:lnTo>
                  <a:pt x="892695" y="1008986"/>
                </a:lnTo>
                <a:lnTo>
                  <a:pt x="941063" y="994246"/>
                </a:lnTo>
                <a:lnTo>
                  <a:pt x="988877" y="978570"/>
                </a:lnTo>
                <a:lnTo>
                  <a:pt x="1036164" y="962049"/>
                </a:lnTo>
                <a:lnTo>
                  <a:pt x="1082955" y="944771"/>
                </a:lnTo>
                <a:lnTo>
                  <a:pt x="1129279" y="926827"/>
                </a:lnTo>
                <a:lnTo>
                  <a:pt x="1175164" y="908306"/>
                </a:lnTo>
                <a:lnTo>
                  <a:pt x="1220641" y="889298"/>
                </a:lnTo>
                <a:lnTo>
                  <a:pt x="1265738" y="869891"/>
                </a:lnTo>
                <a:lnTo>
                  <a:pt x="1310485" y="850176"/>
                </a:lnTo>
                <a:lnTo>
                  <a:pt x="1354911" y="830243"/>
                </a:lnTo>
                <a:lnTo>
                  <a:pt x="1442918" y="790077"/>
                </a:lnTo>
                <a:lnTo>
                  <a:pt x="1535916" y="746855"/>
                </a:lnTo>
                <a:lnTo>
                  <a:pt x="1582447" y="724703"/>
                </a:lnTo>
                <a:lnTo>
                  <a:pt x="1628811" y="702132"/>
                </a:lnTo>
                <a:lnTo>
                  <a:pt x="1674863" y="679097"/>
                </a:lnTo>
                <a:lnTo>
                  <a:pt x="1720462" y="655554"/>
                </a:lnTo>
                <a:lnTo>
                  <a:pt x="1765465" y="631459"/>
                </a:lnTo>
                <a:lnTo>
                  <a:pt x="1809730" y="606769"/>
                </a:lnTo>
                <a:lnTo>
                  <a:pt x="1853113" y="581438"/>
                </a:lnTo>
                <a:lnTo>
                  <a:pt x="1895473" y="555423"/>
                </a:lnTo>
                <a:lnTo>
                  <a:pt x="1936667" y="528680"/>
                </a:lnTo>
                <a:lnTo>
                  <a:pt x="1976553" y="501164"/>
                </a:lnTo>
                <a:lnTo>
                  <a:pt x="2014987" y="472832"/>
                </a:lnTo>
                <a:lnTo>
                  <a:pt x="2051828" y="443639"/>
                </a:lnTo>
                <a:lnTo>
                  <a:pt x="2086933" y="413541"/>
                </a:lnTo>
                <a:lnTo>
                  <a:pt x="2120159" y="382494"/>
                </a:lnTo>
                <a:lnTo>
                  <a:pt x="2151363" y="350455"/>
                </a:lnTo>
                <a:lnTo>
                  <a:pt x="2180404" y="317377"/>
                </a:lnTo>
                <a:lnTo>
                  <a:pt x="2207139" y="283219"/>
                </a:lnTo>
                <a:lnTo>
                  <a:pt x="2231424" y="247935"/>
                </a:lnTo>
                <a:lnTo>
                  <a:pt x="2253119" y="211482"/>
                </a:lnTo>
                <a:lnTo>
                  <a:pt x="2272079" y="173814"/>
                </a:lnTo>
                <a:lnTo>
                  <a:pt x="2288163" y="134889"/>
                </a:lnTo>
                <a:lnTo>
                  <a:pt x="2301228" y="94662"/>
                </a:lnTo>
                <a:lnTo>
                  <a:pt x="2311132" y="53089"/>
                </a:lnTo>
                <a:lnTo>
                  <a:pt x="2315675" y="0"/>
                </a:lnTo>
                <a:close/>
              </a:path>
            </a:pathLst>
          </a:custGeom>
          <a:solidFill>
            <a:srgbClr val="F3C9E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442" y="1480820"/>
            <a:ext cx="76136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3041" y="2653283"/>
            <a:ext cx="9601835" cy="299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33"/>
                </a:solidFill>
                <a:latin typeface="Avenir-Book"/>
                <a:cs typeface="Avenir-Boo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7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jpg"/><Relationship Id="rId4" Type="http://schemas.openxmlformats.org/officeDocument/2006/relationships/image" Target="../media/image94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jpg"/><Relationship Id="rId4" Type="http://schemas.openxmlformats.org/officeDocument/2006/relationships/image" Target="../media/image10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jpg"/><Relationship Id="rId4" Type="http://schemas.openxmlformats.org/officeDocument/2006/relationships/image" Target="../media/image10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77" y="2393187"/>
            <a:ext cx="39484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0" dirty="0"/>
              <a:t>Data</a:t>
            </a:r>
            <a:r>
              <a:rPr sz="4000" spc="-180" dirty="0"/>
              <a:t> </a:t>
            </a:r>
            <a:r>
              <a:rPr sz="4000" spc="-125" dirty="0"/>
              <a:t>Management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588260" cy="1333500"/>
            <a:chOff x="0" y="0"/>
            <a:chExt cx="2588260" cy="133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431415" cy="1333500"/>
            </a:xfrm>
            <a:custGeom>
              <a:avLst/>
              <a:gdLst/>
              <a:ahLst/>
              <a:cxnLst/>
              <a:rect l="l" t="t" r="r" b="b"/>
              <a:pathLst>
                <a:path w="2431415" h="1333500">
                  <a:moveTo>
                    <a:pt x="2431288" y="0"/>
                  </a:moveTo>
                  <a:lnTo>
                    <a:pt x="0" y="0"/>
                  </a:lnTo>
                  <a:lnTo>
                    <a:pt x="0" y="1274790"/>
                  </a:lnTo>
                  <a:lnTo>
                    <a:pt x="57009" y="1289145"/>
                  </a:lnTo>
                  <a:lnTo>
                    <a:pt x="108075" y="1299841"/>
                  </a:lnTo>
                  <a:lnTo>
                    <a:pt x="159105" y="1309161"/>
                  </a:lnTo>
                  <a:lnTo>
                    <a:pt x="210095" y="1317057"/>
                  </a:lnTo>
                  <a:lnTo>
                    <a:pt x="261044" y="1323480"/>
                  </a:lnTo>
                  <a:lnTo>
                    <a:pt x="311949" y="1328382"/>
                  </a:lnTo>
                  <a:lnTo>
                    <a:pt x="362806" y="1331714"/>
                  </a:lnTo>
                  <a:lnTo>
                    <a:pt x="413614" y="1333427"/>
                  </a:lnTo>
                  <a:lnTo>
                    <a:pt x="466249" y="1333442"/>
                  </a:lnTo>
                  <a:lnTo>
                    <a:pt x="518824" y="1331610"/>
                  </a:lnTo>
                  <a:lnTo>
                    <a:pt x="571337" y="1327876"/>
                  </a:lnTo>
                  <a:lnTo>
                    <a:pt x="623785" y="1322187"/>
                  </a:lnTo>
                  <a:lnTo>
                    <a:pt x="676165" y="1314487"/>
                  </a:lnTo>
                  <a:lnTo>
                    <a:pt x="728473" y="1304724"/>
                  </a:lnTo>
                  <a:lnTo>
                    <a:pt x="780707" y="1292843"/>
                  </a:lnTo>
                  <a:lnTo>
                    <a:pt x="832864" y="1278789"/>
                  </a:lnTo>
                  <a:lnTo>
                    <a:pt x="884941" y="1262509"/>
                  </a:lnTo>
                  <a:lnTo>
                    <a:pt x="926560" y="1247843"/>
                  </a:lnTo>
                  <a:lnTo>
                    <a:pt x="968122" y="1231690"/>
                  </a:lnTo>
                  <a:lnTo>
                    <a:pt x="1009625" y="1214023"/>
                  </a:lnTo>
                  <a:lnTo>
                    <a:pt x="1051069" y="1194815"/>
                  </a:lnTo>
                  <a:lnTo>
                    <a:pt x="1092452" y="1174036"/>
                  </a:lnTo>
                  <a:lnTo>
                    <a:pt x="1133774" y="1151659"/>
                  </a:lnTo>
                  <a:lnTo>
                    <a:pt x="1175033" y="1127656"/>
                  </a:lnTo>
                  <a:lnTo>
                    <a:pt x="1216228" y="1101998"/>
                  </a:lnTo>
                  <a:lnTo>
                    <a:pt x="1257358" y="1074658"/>
                  </a:lnTo>
                  <a:lnTo>
                    <a:pt x="1298421" y="1045608"/>
                  </a:lnTo>
                  <a:lnTo>
                    <a:pt x="1339418" y="1014818"/>
                  </a:lnTo>
                  <a:lnTo>
                    <a:pt x="1380346" y="982263"/>
                  </a:lnTo>
                  <a:lnTo>
                    <a:pt x="1421204" y="947912"/>
                  </a:lnTo>
                  <a:lnTo>
                    <a:pt x="1461992" y="911739"/>
                  </a:lnTo>
                  <a:lnTo>
                    <a:pt x="1502708" y="873715"/>
                  </a:lnTo>
                  <a:lnTo>
                    <a:pt x="1789817" y="602775"/>
                  </a:lnTo>
                  <a:lnTo>
                    <a:pt x="2275616" y="148524"/>
                  </a:lnTo>
                  <a:lnTo>
                    <a:pt x="2425636" y="5643"/>
                  </a:lnTo>
                  <a:lnTo>
                    <a:pt x="2431288" y="0"/>
                  </a:lnTo>
                  <a:close/>
                </a:path>
              </a:pathLst>
            </a:custGeom>
            <a:solidFill>
              <a:srgbClr val="E8BC8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471" y="287266"/>
              <a:ext cx="130742" cy="114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4211" y="344034"/>
              <a:ext cx="148327" cy="1967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71" y="345586"/>
              <a:ext cx="134502" cy="938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6397" y="902208"/>
              <a:ext cx="84033" cy="766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516" y="926282"/>
              <a:ext cx="184181" cy="1617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3705" y="774693"/>
              <a:ext cx="84034" cy="76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0569" y="544500"/>
              <a:ext cx="173482" cy="14139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530847" y="3267519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4">
                <a:moveTo>
                  <a:pt x="15989" y="42570"/>
                </a:moveTo>
                <a:lnTo>
                  <a:pt x="12192" y="41694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41"/>
                </a:lnTo>
                <a:lnTo>
                  <a:pt x="11087" y="42418"/>
                </a:lnTo>
                <a:lnTo>
                  <a:pt x="15989" y="42570"/>
                </a:lnTo>
                <a:close/>
              </a:path>
              <a:path w="972185" h="46354">
                <a:moveTo>
                  <a:pt x="16065" y="42608"/>
                </a:moveTo>
                <a:close/>
              </a:path>
              <a:path w="972185" h="46354">
                <a:moveTo>
                  <a:pt x="295363" y="44411"/>
                </a:moveTo>
                <a:lnTo>
                  <a:pt x="295033" y="44411"/>
                </a:lnTo>
                <a:lnTo>
                  <a:pt x="295046" y="45097"/>
                </a:lnTo>
                <a:lnTo>
                  <a:pt x="295363" y="44411"/>
                </a:lnTo>
                <a:close/>
              </a:path>
              <a:path w="972185" h="46354">
                <a:moveTo>
                  <a:pt x="393395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395" y="5664"/>
                </a:lnTo>
                <a:close/>
              </a:path>
              <a:path w="972185" h="46354">
                <a:moveTo>
                  <a:pt x="681456" y="39585"/>
                </a:moveTo>
                <a:lnTo>
                  <a:pt x="680262" y="39585"/>
                </a:lnTo>
                <a:lnTo>
                  <a:pt x="681139" y="39928"/>
                </a:lnTo>
                <a:lnTo>
                  <a:pt x="681456" y="39585"/>
                </a:lnTo>
                <a:close/>
              </a:path>
              <a:path w="972185" h="46354">
                <a:moveTo>
                  <a:pt x="835609" y="41122"/>
                </a:moveTo>
                <a:lnTo>
                  <a:pt x="831621" y="41173"/>
                </a:lnTo>
                <a:lnTo>
                  <a:pt x="832192" y="41922"/>
                </a:lnTo>
                <a:lnTo>
                  <a:pt x="835609" y="41122"/>
                </a:lnTo>
                <a:close/>
              </a:path>
              <a:path w="972185" h="46354">
                <a:moveTo>
                  <a:pt x="967892" y="1257"/>
                </a:moveTo>
                <a:lnTo>
                  <a:pt x="966673" y="1257"/>
                </a:lnTo>
                <a:lnTo>
                  <a:pt x="963879" y="1333"/>
                </a:lnTo>
                <a:lnTo>
                  <a:pt x="966597" y="1333"/>
                </a:lnTo>
                <a:lnTo>
                  <a:pt x="967892" y="1257"/>
                </a:lnTo>
                <a:close/>
              </a:path>
              <a:path w="972185" h="46354">
                <a:moveTo>
                  <a:pt x="971613" y="2489"/>
                </a:moveTo>
                <a:lnTo>
                  <a:pt x="965288" y="2387"/>
                </a:lnTo>
                <a:lnTo>
                  <a:pt x="963561" y="2374"/>
                </a:lnTo>
                <a:lnTo>
                  <a:pt x="955319" y="2387"/>
                </a:lnTo>
                <a:lnTo>
                  <a:pt x="953312" y="2171"/>
                </a:lnTo>
                <a:lnTo>
                  <a:pt x="963955" y="1295"/>
                </a:lnTo>
                <a:lnTo>
                  <a:pt x="954798" y="914"/>
                </a:lnTo>
                <a:lnTo>
                  <a:pt x="947737" y="622"/>
                </a:lnTo>
                <a:lnTo>
                  <a:pt x="932154" y="482"/>
                </a:lnTo>
                <a:lnTo>
                  <a:pt x="900430" y="914"/>
                </a:lnTo>
                <a:lnTo>
                  <a:pt x="900950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08"/>
                </a:lnTo>
                <a:lnTo>
                  <a:pt x="486270" y="3251"/>
                </a:lnTo>
                <a:lnTo>
                  <a:pt x="441325" y="5867"/>
                </a:lnTo>
                <a:lnTo>
                  <a:pt x="274675" y="5664"/>
                </a:lnTo>
                <a:lnTo>
                  <a:pt x="275297" y="5486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53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86"/>
                </a:lnTo>
                <a:lnTo>
                  <a:pt x="164807" y="5168"/>
                </a:lnTo>
                <a:lnTo>
                  <a:pt x="160921" y="4622"/>
                </a:lnTo>
                <a:lnTo>
                  <a:pt x="155028" y="4127"/>
                </a:lnTo>
                <a:lnTo>
                  <a:pt x="119951" y="7721"/>
                </a:lnTo>
                <a:lnTo>
                  <a:pt x="82753" y="8305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54"/>
                </a:lnTo>
                <a:lnTo>
                  <a:pt x="0" y="28536"/>
                </a:lnTo>
                <a:lnTo>
                  <a:pt x="7099" y="39077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75"/>
                </a:lnTo>
                <a:lnTo>
                  <a:pt x="16179" y="42570"/>
                </a:lnTo>
                <a:lnTo>
                  <a:pt x="18326" y="42570"/>
                </a:lnTo>
                <a:lnTo>
                  <a:pt x="27012" y="43345"/>
                </a:lnTo>
                <a:lnTo>
                  <a:pt x="21463" y="42494"/>
                </a:lnTo>
                <a:lnTo>
                  <a:pt x="45745" y="43065"/>
                </a:lnTo>
                <a:lnTo>
                  <a:pt x="155562" y="45212"/>
                </a:lnTo>
                <a:lnTo>
                  <a:pt x="165341" y="45123"/>
                </a:lnTo>
                <a:lnTo>
                  <a:pt x="175031" y="44665"/>
                </a:lnTo>
                <a:lnTo>
                  <a:pt x="184581" y="44665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904" y="45212"/>
                </a:lnTo>
                <a:lnTo>
                  <a:pt x="253695" y="45250"/>
                </a:lnTo>
                <a:lnTo>
                  <a:pt x="254304" y="45173"/>
                </a:lnTo>
                <a:lnTo>
                  <a:pt x="257949" y="44640"/>
                </a:lnTo>
                <a:lnTo>
                  <a:pt x="261899" y="44069"/>
                </a:lnTo>
                <a:lnTo>
                  <a:pt x="271335" y="44272"/>
                </a:lnTo>
                <a:lnTo>
                  <a:pt x="281089" y="44704"/>
                </a:lnTo>
                <a:lnTo>
                  <a:pt x="290195" y="44183"/>
                </a:lnTo>
                <a:lnTo>
                  <a:pt x="290118" y="44335"/>
                </a:lnTo>
                <a:lnTo>
                  <a:pt x="295033" y="44411"/>
                </a:lnTo>
                <a:lnTo>
                  <a:pt x="295021" y="44183"/>
                </a:lnTo>
                <a:lnTo>
                  <a:pt x="295008" y="43878"/>
                </a:lnTo>
                <a:lnTo>
                  <a:pt x="308114" y="45288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02"/>
                </a:lnTo>
                <a:lnTo>
                  <a:pt x="355803" y="45212"/>
                </a:lnTo>
                <a:lnTo>
                  <a:pt x="419328" y="45707"/>
                </a:lnTo>
                <a:lnTo>
                  <a:pt x="446951" y="45554"/>
                </a:lnTo>
                <a:lnTo>
                  <a:pt x="445998" y="45250"/>
                </a:lnTo>
                <a:lnTo>
                  <a:pt x="444195" y="44678"/>
                </a:lnTo>
                <a:lnTo>
                  <a:pt x="437565" y="45250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18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494"/>
                </a:lnTo>
                <a:lnTo>
                  <a:pt x="540918" y="41808"/>
                </a:lnTo>
                <a:lnTo>
                  <a:pt x="542721" y="42494"/>
                </a:lnTo>
                <a:lnTo>
                  <a:pt x="552056" y="42799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51"/>
                </a:lnTo>
                <a:lnTo>
                  <a:pt x="561632" y="42760"/>
                </a:lnTo>
                <a:lnTo>
                  <a:pt x="567448" y="43840"/>
                </a:lnTo>
                <a:lnTo>
                  <a:pt x="573366" y="42760"/>
                </a:lnTo>
                <a:lnTo>
                  <a:pt x="574421" y="42570"/>
                </a:lnTo>
                <a:lnTo>
                  <a:pt x="570484" y="41998"/>
                </a:lnTo>
                <a:lnTo>
                  <a:pt x="582193" y="41808"/>
                </a:lnTo>
                <a:lnTo>
                  <a:pt x="584720" y="43180"/>
                </a:lnTo>
                <a:lnTo>
                  <a:pt x="578180" y="43611"/>
                </a:lnTo>
                <a:lnTo>
                  <a:pt x="585431" y="43561"/>
                </a:lnTo>
                <a:lnTo>
                  <a:pt x="591743" y="43446"/>
                </a:lnTo>
                <a:lnTo>
                  <a:pt x="597712" y="43180"/>
                </a:lnTo>
                <a:lnTo>
                  <a:pt x="603986" y="42722"/>
                </a:lnTo>
                <a:lnTo>
                  <a:pt x="600837" y="42684"/>
                </a:lnTo>
                <a:lnTo>
                  <a:pt x="614680" y="41808"/>
                </a:lnTo>
                <a:lnTo>
                  <a:pt x="616699" y="41681"/>
                </a:lnTo>
                <a:lnTo>
                  <a:pt x="621055" y="41503"/>
                </a:lnTo>
                <a:lnTo>
                  <a:pt x="666203" y="39585"/>
                </a:lnTo>
                <a:lnTo>
                  <a:pt x="681291" y="38404"/>
                </a:lnTo>
                <a:lnTo>
                  <a:pt x="676503" y="37325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667" y="39141"/>
                </a:lnTo>
                <a:lnTo>
                  <a:pt x="805472" y="39204"/>
                </a:lnTo>
                <a:lnTo>
                  <a:pt x="827062" y="41236"/>
                </a:lnTo>
                <a:lnTo>
                  <a:pt x="831621" y="41173"/>
                </a:lnTo>
                <a:lnTo>
                  <a:pt x="829945" y="38976"/>
                </a:lnTo>
                <a:lnTo>
                  <a:pt x="829475" y="38366"/>
                </a:lnTo>
                <a:lnTo>
                  <a:pt x="870394" y="37528"/>
                </a:lnTo>
                <a:lnTo>
                  <a:pt x="891413" y="37528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62" y="37515"/>
                </a:lnTo>
                <a:lnTo>
                  <a:pt x="935697" y="36703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05"/>
                </a:lnTo>
                <a:lnTo>
                  <a:pt x="967143" y="5867"/>
                </a:lnTo>
                <a:lnTo>
                  <a:pt x="970000" y="3708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2719" y="0"/>
            <a:ext cx="566623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3925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How</a:t>
            </a:r>
            <a:r>
              <a:rPr spc="-175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spc="-155" dirty="0"/>
              <a:t>read</a:t>
            </a:r>
            <a:r>
              <a:rPr spc="-180" dirty="0"/>
              <a:t> </a:t>
            </a:r>
            <a:r>
              <a:rPr spc="-70" dirty="0"/>
              <a:t>in</a:t>
            </a:r>
            <a:r>
              <a:rPr spc="-180" dirty="0"/>
              <a:t> </a:t>
            </a:r>
            <a:r>
              <a:rPr spc="-80" dirty="0"/>
              <a:t>data?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6942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CSV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files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need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single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line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load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067555"/>
            <a:ext cx="8527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If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need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index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could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index_col.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example: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925" y="3163326"/>
            <a:ext cx="5797549" cy="682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3914" y="4692815"/>
            <a:ext cx="5867083" cy="530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597B45-D432-4FFA-D315-05ECE1E05631}"/>
              </a:ext>
            </a:extLst>
          </p:cNvPr>
          <p:cNvSpPr txBox="1"/>
          <p:nvPr/>
        </p:nvSpPr>
        <p:spPr>
          <a:xfrm>
            <a:off x="5442471" y="559612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column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FFED0-261F-C08E-7701-B914AFD7FCE4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5756999" y="5223505"/>
            <a:ext cx="562475" cy="372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A22450-9A27-C6CC-14E6-10D45F1B8FFA}"/>
              </a:ext>
            </a:extLst>
          </p:cNvPr>
          <p:cNvSpPr/>
          <p:nvPr/>
        </p:nvSpPr>
        <p:spPr>
          <a:xfrm>
            <a:off x="4953000" y="4692815"/>
            <a:ext cx="1607997" cy="5306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3925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How</a:t>
            </a:r>
            <a:r>
              <a:rPr spc="-175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spc="-155" dirty="0"/>
              <a:t>read</a:t>
            </a:r>
            <a:r>
              <a:rPr spc="-180" dirty="0"/>
              <a:t> </a:t>
            </a:r>
            <a:r>
              <a:rPr spc="-70" dirty="0"/>
              <a:t>in</a:t>
            </a:r>
            <a:r>
              <a:rPr spc="-180" dirty="0"/>
              <a:t> </a:t>
            </a:r>
            <a:r>
              <a:rPr spc="-80" dirty="0"/>
              <a:t>data?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49515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57505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If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JSON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file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—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which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essentially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stored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Python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dict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—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pandas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can </a:t>
            </a:r>
            <a:r>
              <a:rPr sz="2000" dirty="0">
                <a:latin typeface="Avenir-Book"/>
                <a:cs typeface="Avenir-Book"/>
              </a:rPr>
              <a:t>read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just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easily:</a:t>
            </a:r>
            <a:endParaRPr sz="200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</a:pPr>
            <a:endParaRPr sz="3550">
              <a:latin typeface="Avenir-Book"/>
              <a:cs typeface="Avenir-Book"/>
            </a:endParaRPr>
          </a:p>
          <a:p>
            <a:pPr marL="241300" marR="5080" indent="-228600">
              <a:lnSpc>
                <a:spcPct val="108000"/>
              </a:lnSpc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also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read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SQL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database,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first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establishing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connection,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then </a:t>
            </a:r>
            <a:r>
              <a:rPr sz="2000" dirty="0">
                <a:latin typeface="Avenir-Book"/>
                <a:cs typeface="Avenir-Book"/>
              </a:rPr>
              <a:t>pass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query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pandas: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041" y="3429000"/>
            <a:ext cx="3797153" cy="52539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50943" y="4861507"/>
            <a:ext cx="6963409" cy="1619250"/>
            <a:chOff x="850943" y="4861507"/>
            <a:chExt cx="6963409" cy="16192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943" y="5953562"/>
              <a:ext cx="6963102" cy="5266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943" y="4861507"/>
              <a:ext cx="4015350" cy="1051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3029" y="5516888"/>
            <a:ext cx="2439035" cy="1341120"/>
            <a:chOff x="9753029" y="5516888"/>
            <a:chExt cx="2439035" cy="1341120"/>
          </a:xfrm>
        </p:grpSpPr>
        <p:sp>
          <p:nvSpPr>
            <p:cNvPr id="3" name="object 3"/>
            <p:cNvSpPr/>
            <p:nvPr/>
          </p:nvSpPr>
          <p:spPr>
            <a:xfrm>
              <a:off x="9753029" y="5516888"/>
              <a:ext cx="2439035" cy="1341120"/>
            </a:xfrm>
            <a:custGeom>
              <a:avLst/>
              <a:gdLst/>
              <a:ahLst/>
              <a:cxnLst/>
              <a:rect l="l" t="t" r="r" b="b"/>
              <a:pathLst>
                <a:path w="2439034" h="1341120">
                  <a:moveTo>
                    <a:pt x="2025355" y="14"/>
                  </a:moveTo>
                  <a:lnTo>
                    <a:pt x="1972720" y="0"/>
                  </a:lnTo>
                  <a:lnTo>
                    <a:pt x="1920145" y="1832"/>
                  </a:lnTo>
                  <a:lnTo>
                    <a:pt x="1867632" y="5566"/>
                  </a:lnTo>
                  <a:lnTo>
                    <a:pt x="1815184" y="11255"/>
                  </a:lnTo>
                  <a:lnTo>
                    <a:pt x="1762804" y="18954"/>
                  </a:lnTo>
                  <a:lnTo>
                    <a:pt x="1710496" y="28717"/>
                  </a:lnTo>
                  <a:lnTo>
                    <a:pt x="1658262" y="40598"/>
                  </a:lnTo>
                  <a:lnTo>
                    <a:pt x="1606105" y="54652"/>
                  </a:lnTo>
                  <a:lnTo>
                    <a:pt x="1554027" y="70932"/>
                  </a:lnTo>
                  <a:lnTo>
                    <a:pt x="1512409" y="85599"/>
                  </a:lnTo>
                  <a:lnTo>
                    <a:pt x="1470847" y="101751"/>
                  </a:lnTo>
                  <a:lnTo>
                    <a:pt x="1429344" y="119418"/>
                  </a:lnTo>
                  <a:lnTo>
                    <a:pt x="1387900" y="138626"/>
                  </a:lnTo>
                  <a:lnTo>
                    <a:pt x="1346517" y="159405"/>
                  </a:lnTo>
                  <a:lnTo>
                    <a:pt x="1305195" y="181782"/>
                  </a:lnTo>
                  <a:lnTo>
                    <a:pt x="1263936" y="205785"/>
                  </a:lnTo>
                  <a:lnTo>
                    <a:pt x="1222741" y="231442"/>
                  </a:lnTo>
                  <a:lnTo>
                    <a:pt x="1181611" y="258783"/>
                  </a:lnTo>
                  <a:lnTo>
                    <a:pt x="1140548" y="287833"/>
                  </a:lnTo>
                  <a:lnTo>
                    <a:pt x="1099551" y="318622"/>
                  </a:lnTo>
                  <a:lnTo>
                    <a:pt x="1058623" y="351178"/>
                  </a:lnTo>
                  <a:lnTo>
                    <a:pt x="1017765" y="385529"/>
                  </a:lnTo>
                  <a:lnTo>
                    <a:pt x="976977" y="421702"/>
                  </a:lnTo>
                  <a:lnTo>
                    <a:pt x="936261" y="459726"/>
                  </a:lnTo>
                  <a:lnTo>
                    <a:pt x="865900" y="526797"/>
                  </a:lnTo>
                  <a:lnTo>
                    <a:pt x="722225" y="662278"/>
                  </a:lnTo>
                  <a:lnTo>
                    <a:pt x="276224" y="1078672"/>
                  </a:lnTo>
                  <a:lnTo>
                    <a:pt x="125766" y="1220509"/>
                  </a:lnTo>
                  <a:lnTo>
                    <a:pt x="13332" y="1327797"/>
                  </a:lnTo>
                  <a:lnTo>
                    <a:pt x="0" y="1341111"/>
                  </a:lnTo>
                  <a:lnTo>
                    <a:pt x="2438970" y="1341111"/>
                  </a:lnTo>
                  <a:lnTo>
                    <a:pt x="2438970" y="58651"/>
                  </a:lnTo>
                  <a:lnTo>
                    <a:pt x="2381959" y="44297"/>
                  </a:lnTo>
                  <a:lnTo>
                    <a:pt x="2330893" y="33601"/>
                  </a:lnTo>
                  <a:lnTo>
                    <a:pt x="2279864" y="24281"/>
                  </a:lnTo>
                  <a:lnTo>
                    <a:pt x="2228873" y="16385"/>
                  </a:lnTo>
                  <a:lnTo>
                    <a:pt x="2177924" y="9961"/>
                  </a:lnTo>
                  <a:lnTo>
                    <a:pt x="2127020" y="5059"/>
                  </a:lnTo>
                  <a:lnTo>
                    <a:pt x="2076162" y="1728"/>
                  </a:lnTo>
                  <a:lnTo>
                    <a:pt x="2025355" y="14"/>
                  </a:lnTo>
                  <a:close/>
                </a:path>
              </a:pathLst>
            </a:custGeom>
            <a:solidFill>
              <a:srgbClr val="E8BC8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587" y="5890395"/>
              <a:ext cx="130742" cy="114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81262" y="5751307"/>
              <a:ext cx="148327" cy="1967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27427" y="5852660"/>
              <a:ext cx="134503" cy="9383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74102" y="5204082"/>
            <a:ext cx="184181" cy="1617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43371" y="5313206"/>
            <a:ext cx="84033" cy="766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76061" y="5440721"/>
            <a:ext cx="84033" cy="766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179749" y="5606178"/>
            <a:ext cx="173481" cy="1413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0"/>
            <a:ext cx="2315845" cy="1085850"/>
          </a:xfrm>
          <a:custGeom>
            <a:avLst/>
            <a:gdLst/>
            <a:ahLst/>
            <a:cxnLst/>
            <a:rect l="l" t="t" r="r" b="b"/>
            <a:pathLst>
              <a:path w="2315845" h="1085850">
                <a:moveTo>
                  <a:pt x="2315675" y="0"/>
                </a:moveTo>
                <a:lnTo>
                  <a:pt x="0" y="0"/>
                </a:lnTo>
                <a:lnTo>
                  <a:pt x="0" y="1043734"/>
                </a:lnTo>
                <a:lnTo>
                  <a:pt x="117580" y="1064832"/>
                </a:lnTo>
                <a:lnTo>
                  <a:pt x="168200" y="1071690"/>
                </a:lnTo>
                <a:lnTo>
                  <a:pt x="218948" y="1077215"/>
                </a:lnTo>
                <a:lnTo>
                  <a:pt x="269831" y="1081354"/>
                </a:lnTo>
                <a:lnTo>
                  <a:pt x="320855" y="1084051"/>
                </a:lnTo>
                <a:lnTo>
                  <a:pt x="372025" y="1085253"/>
                </a:lnTo>
                <a:lnTo>
                  <a:pt x="427558" y="1084789"/>
                </a:lnTo>
                <a:lnTo>
                  <a:pt x="482242" y="1082496"/>
                </a:lnTo>
                <a:lnTo>
                  <a:pt x="536107" y="1078461"/>
                </a:lnTo>
                <a:lnTo>
                  <a:pt x="589182" y="1072774"/>
                </a:lnTo>
                <a:lnTo>
                  <a:pt x="641497" y="1065525"/>
                </a:lnTo>
                <a:lnTo>
                  <a:pt x="693082" y="1056804"/>
                </a:lnTo>
                <a:lnTo>
                  <a:pt x="743964" y="1046700"/>
                </a:lnTo>
                <a:lnTo>
                  <a:pt x="794174" y="1035303"/>
                </a:lnTo>
                <a:lnTo>
                  <a:pt x="843741" y="1022701"/>
                </a:lnTo>
                <a:lnTo>
                  <a:pt x="892695" y="1008986"/>
                </a:lnTo>
                <a:lnTo>
                  <a:pt x="941063" y="994246"/>
                </a:lnTo>
                <a:lnTo>
                  <a:pt x="988877" y="978570"/>
                </a:lnTo>
                <a:lnTo>
                  <a:pt x="1036164" y="962049"/>
                </a:lnTo>
                <a:lnTo>
                  <a:pt x="1082955" y="944771"/>
                </a:lnTo>
                <a:lnTo>
                  <a:pt x="1129279" y="926827"/>
                </a:lnTo>
                <a:lnTo>
                  <a:pt x="1175164" y="908306"/>
                </a:lnTo>
                <a:lnTo>
                  <a:pt x="1220641" y="889298"/>
                </a:lnTo>
                <a:lnTo>
                  <a:pt x="1265738" y="869891"/>
                </a:lnTo>
                <a:lnTo>
                  <a:pt x="1310485" y="850176"/>
                </a:lnTo>
                <a:lnTo>
                  <a:pt x="1354911" y="830243"/>
                </a:lnTo>
                <a:lnTo>
                  <a:pt x="1442918" y="790077"/>
                </a:lnTo>
                <a:lnTo>
                  <a:pt x="1535916" y="746855"/>
                </a:lnTo>
                <a:lnTo>
                  <a:pt x="1582447" y="724703"/>
                </a:lnTo>
                <a:lnTo>
                  <a:pt x="1628811" y="702132"/>
                </a:lnTo>
                <a:lnTo>
                  <a:pt x="1674863" y="679097"/>
                </a:lnTo>
                <a:lnTo>
                  <a:pt x="1720462" y="655554"/>
                </a:lnTo>
                <a:lnTo>
                  <a:pt x="1765465" y="631459"/>
                </a:lnTo>
                <a:lnTo>
                  <a:pt x="1809730" y="606769"/>
                </a:lnTo>
                <a:lnTo>
                  <a:pt x="1853113" y="581438"/>
                </a:lnTo>
                <a:lnTo>
                  <a:pt x="1895473" y="555423"/>
                </a:lnTo>
                <a:lnTo>
                  <a:pt x="1936667" y="528680"/>
                </a:lnTo>
                <a:lnTo>
                  <a:pt x="1976553" y="501164"/>
                </a:lnTo>
                <a:lnTo>
                  <a:pt x="2014987" y="472832"/>
                </a:lnTo>
                <a:lnTo>
                  <a:pt x="2051828" y="443639"/>
                </a:lnTo>
                <a:lnTo>
                  <a:pt x="2086933" y="413541"/>
                </a:lnTo>
                <a:lnTo>
                  <a:pt x="2120159" y="382494"/>
                </a:lnTo>
                <a:lnTo>
                  <a:pt x="2151363" y="350455"/>
                </a:lnTo>
                <a:lnTo>
                  <a:pt x="2180404" y="317377"/>
                </a:lnTo>
                <a:lnTo>
                  <a:pt x="2207139" y="283219"/>
                </a:lnTo>
                <a:lnTo>
                  <a:pt x="2231424" y="247935"/>
                </a:lnTo>
                <a:lnTo>
                  <a:pt x="2253119" y="211482"/>
                </a:lnTo>
                <a:lnTo>
                  <a:pt x="2272079" y="173814"/>
                </a:lnTo>
                <a:lnTo>
                  <a:pt x="2288163" y="134889"/>
                </a:lnTo>
                <a:lnTo>
                  <a:pt x="2301228" y="94662"/>
                </a:lnTo>
                <a:lnTo>
                  <a:pt x="2311132" y="53089"/>
                </a:lnTo>
                <a:lnTo>
                  <a:pt x="2315675" y="0"/>
                </a:lnTo>
                <a:close/>
              </a:path>
            </a:pathLst>
          </a:custGeom>
          <a:solidFill>
            <a:srgbClr val="F3C9E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4014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How</a:t>
            </a:r>
            <a:r>
              <a:rPr spc="-185" dirty="0"/>
              <a:t> </a:t>
            </a:r>
            <a:r>
              <a:rPr dirty="0"/>
              <a:t>to</a:t>
            </a:r>
            <a:r>
              <a:rPr spc="-180" dirty="0"/>
              <a:t> </a:t>
            </a:r>
            <a:r>
              <a:rPr spc="-275" dirty="0"/>
              <a:t>save</a:t>
            </a:r>
            <a:r>
              <a:rPr spc="-180" dirty="0"/>
              <a:t> </a:t>
            </a:r>
            <a:r>
              <a:rPr spc="-25" dirty="0"/>
              <a:t>into</a:t>
            </a:r>
            <a:r>
              <a:rPr spc="-180" dirty="0"/>
              <a:t> </a:t>
            </a:r>
            <a:r>
              <a:rPr spc="-50" dirty="0"/>
              <a:t>file?</a:t>
            </a: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5716" y="2686050"/>
            <a:ext cx="644283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Viewing</a:t>
            </a:r>
            <a:r>
              <a:rPr spc="-150" dirty="0"/>
              <a:t> </a:t>
            </a:r>
            <a:r>
              <a:rPr spc="-130" dirty="0"/>
              <a:t>your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4480560" cy="13639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75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first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thing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do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when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opening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333333"/>
                </a:solidFill>
                <a:latin typeface="Avenir-Book"/>
                <a:cs typeface="Avenir-Book"/>
              </a:rPr>
              <a:t>a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new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dataset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print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out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few</a:t>
            </a:r>
            <a:r>
              <a:rPr sz="2000" spc="-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rows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to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keep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as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visual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reference.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We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accomplish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this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with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.head():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4737100"/>
            <a:ext cx="2565400" cy="641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4515" y="211800"/>
            <a:ext cx="6032566" cy="6341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76350" y="5778500"/>
            <a:ext cx="2908300" cy="462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2400" spc="-10" dirty="0">
                <a:latin typeface="Arial"/>
                <a:cs typeface="Arial"/>
              </a:rPr>
              <a:t>movies_df.head(10)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Viewing</a:t>
            </a:r>
            <a:r>
              <a:rPr spc="-150" dirty="0"/>
              <a:t> </a:t>
            </a:r>
            <a:r>
              <a:rPr spc="-130" dirty="0"/>
              <a:t>your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3950970" cy="174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see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925" baseline="1424" dirty="0">
                <a:solidFill>
                  <a:srgbClr val="333333"/>
                </a:solidFill>
                <a:latin typeface="Avenir-Book"/>
                <a:cs typeface="Avenir-Book"/>
              </a:rPr>
              <a:t>last</a:t>
            </a:r>
            <a:r>
              <a:rPr sz="2925" spc="7" baseline="1424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five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rows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use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.tail( </a:t>
            </a:r>
            <a:r>
              <a:rPr sz="2000" spc="-25" dirty="0">
                <a:latin typeface="Avenir-Book"/>
                <a:cs typeface="Avenir-Book"/>
              </a:rPr>
              <a:t>)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. </a:t>
            </a:r>
            <a:r>
              <a:rPr sz="2000" dirty="0">
                <a:latin typeface="Avenir-Book"/>
                <a:cs typeface="Avenir-Book"/>
              </a:rPr>
              <a:t>tail(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also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accepts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number,</a:t>
            </a:r>
            <a:endParaRPr sz="2000">
              <a:latin typeface="Avenir-Book"/>
              <a:cs typeface="Avenir-Book"/>
            </a:endParaRPr>
          </a:p>
          <a:p>
            <a:pPr marL="241300" marR="409575" indent="-228600">
              <a:lnSpc>
                <a:spcPct val="108000"/>
              </a:lnSpc>
              <a:spcBef>
                <a:spcPts val="1125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and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in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this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case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printing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the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bottom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two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rows.: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405" y="4464050"/>
            <a:ext cx="2755294" cy="6155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0348" y="2521885"/>
            <a:ext cx="6454946" cy="30822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Getting</a:t>
            </a:r>
            <a:r>
              <a:rPr spc="-155" dirty="0"/>
              <a:t> </a:t>
            </a:r>
            <a:r>
              <a:rPr spc="-55" dirty="0"/>
              <a:t>info</a:t>
            </a:r>
            <a:r>
              <a:rPr spc="-150" dirty="0"/>
              <a:t> </a:t>
            </a:r>
            <a:r>
              <a:rPr spc="-100" dirty="0"/>
              <a:t>about</a:t>
            </a:r>
            <a:r>
              <a:rPr spc="-160" dirty="0"/>
              <a:t> </a:t>
            </a:r>
            <a:r>
              <a:rPr spc="-135" dirty="0"/>
              <a:t>your</a:t>
            </a:r>
            <a:r>
              <a:rPr spc="-15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9130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.info(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should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be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one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very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first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commands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you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run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after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loading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your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data:</a:t>
            </a:r>
            <a:endParaRPr sz="2000" dirty="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249" y="3232150"/>
            <a:ext cx="2457451" cy="6225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1523" y="2925365"/>
            <a:ext cx="5184776" cy="38254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24000" y="4889500"/>
            <a:ext cx="1790700" cy="369570"/>
          </a:xfrm>
          <a:prstGeom prst="rect">
            <a:avLst/>
          </a:prstGeom>
          <a:solidFill>
            <a:srgbClr val="F0F0F3"/>
          </a:solidFill>
          <a:ln w="9525">
            <a:solidFill>
              <a:srgbClr val="FF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Missing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values!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7279" y="5061957"/>
            <a:ext cx="1417320" cy="869315"/>
          </a:xfrm>
          <a:custGeom>
            <a:avLst/>
            <a:gdLst/>
            <a:ahLst/>
            <a:cxnLst/>
            <a:rect l="l" t="t" r="r" b="b"/>
            <a:pathLst>
              <a:path w="1417320" h="869314">
                <a:moveTo>
                  <a:pt x="1336443" y="836630"/>
                </a:moveTo>
                <a:lnTo>
                  <a:pt x="1321602" y="861049"/>
                </a:lnTo>
                <a:lnTo>
                  <a:pt x="1417120" y="868942"/>
                </a:lnTo>
                <a:lnTo>
                  <a:pt x="1401477" y="844050"/>
                </a:lnTo>
                <a:lnTo>
                  <a:pt x="1348652" y="844050"/>
                </a:lnTo>
                <a:lnTo>
                  <a:pt x="1336443" y="836630"/>
                </a:lnTo>
                <a:close/>
              </a:path>
              <a:path w="1417320" h="869314">
                <a:moveTo>
                  <a:pt x="1351283" y="812211"/>
                </a:moveTo>
                <a:lnTo>
                  <a:pt x="1336443" y="836630"/>
                </a:lnTo>
                <a:lnTo>
                  <a:pt x="1348652" y="844050"/>
                </a:lnTo>
                <a:lnTo>
                  <a:pt x="1363492" y="819631"/>
                </a:lnTo>
                <a:lnTo>
                  <a:pt x="1351283" y="812211"/>
                </a:lnTo>
                <a:close/>
              </a:path>
              <a:path w="1417320" h="869314">
                <a:moveTo>
                  <a:pt x="1366123" y="787792"/>
                </a:moveTo>
                <a:lnTo>
                  <a:pt x="1351283" y="812211"/>
                </a:lnTo>
                <a:lnTo>
                  <a:pt x="1363492" y="819631"/>
                </a:lnTo>
                <a:lnTo>
                  <a:pt x="1348652" y="844050"/>
                </a:lnTo>
                <a:lnTo>
                  <a:pt x="1401477" y="844050"/>
                </a:lnTo>
                <a:lnTo>
                  <a:pt x="1366123" y="787792"/>
                </a:lnTo>
                <a:close/>
              </a:path>
              <a:path w="1417320" h="869314">
                <a:moveTo>
                  <a:pt x="14841" y="0"/>
                </a:moveTo>
                <a:lnTo>
                  <a:pt x="0" y="24418"/>
                </a:lnTo>
                <a:lnTo>
                  <a:pt x="1336443" y="836630"/>
                </a:lnTo>
                <a:lnTo>
                  <a:pt x="1351283" y="812211"/>
                </a:lnTo>
                <a:lnTo>
                  <a:pt x="148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0CA2A-7CEA-3B03-EEFE-C390FCE244EB}"/>
              </a:ext>
            </a:extLst>
          </p:cNvPr>
          <p:cNvSpPr/>
          <p:nvPr/>
        </p:nvSpPr>
        <p:spPr>
          <a:xfrm>
            <a:off x="4724599" y="5638800"/>
            <a:ext cx="2133401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Getting</a:t>
            </a:r>
            <a:r>
              <a:rPr spc="-155" dirty="0"/>
              <a:t> </a:t>
            </a:r>
            <a:r>
              <a:rPr spc="-55" dirty="0"/>
              <a:t>info</a:t>
            </a:r>
            <a:r>
              <a:rPr spc="-150" dirty="0"/>
              <a:t> </a:t>
            </a:r>
            <a:r>
              <a:rPr spc="-100" dirty="0"/>
              <a:t>about</a:t>
            </a:r>
            <a:r>
              <a:rPr spc="-160" dirty="0"/>
              <a:t> </a:t>
            </a:r>
            <a:r>
              <a:rPr spc="-135" dirty="0"/>
              <a:t>your</a:t>
            </a:r>
            <a:r>
              <a:rPr spc="-150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8810625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Another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fast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useful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attribute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.shape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,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which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outputs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just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tuple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(rows, columns):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7098665" algn="l"/>
              </a:tabLst>
            </a:pP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Command: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641" y="5487923"/>
            <a:ext cx="73939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So</a:t>
            </a:r>
            <a:r>
              <a:rPr sz="2000" spc="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we</a:t>
            </a:r>
            <a:r>
              <a:rPr sz="2000" spc="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have</a:t>
            </a:r>
            <a:r>
              <a:rPr sz="2000" spc="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925" baseline="1424" dirty="0">
                <a:solidFill>
                  <a:srgbClr val="333333"/>
                </a:solidFill>
                <a:latin typeface="Avenir-Book"/>
                <a:cs typeface="Avenir-Book"/>
              </a:rPr>
              <a:t>1000</a:t>
            </a:r>
            <a:r>
              <a:rPr sz="2925" spc="75" baseline="1424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925" baseline="1424" dirty="0">
                <a:solidFill>
                  <a:srgbClr val="333333"/>
                </a:solidFill>
                <a:latin typeface="Avenir-Book"/>
                <a:cs typeface="Avenir-Book"/>
              </a:rPr>
              <a:t>rows</a:t>
            </a:r>
            <a:r>
              <a:rPr sz="2925" spc="44" baseline="1424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and</a:t>
            </a:r>
            <a:r>
              <a:rPr sz="2000" spc="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925" baseline="1424" dirty="0">
                <a:solidFill>
                  <a:srgbClr val="333333"/>
                </a:solidFill>
                <a:latin typeface="Avenir-Book"/>
                <a:cs typeface="Avenir-Book"/>
              </a:rPr>
              <a:t>11</a:t>
            </a:r>
            <a:r>
              <a:rPr sz="2925" spc="75" baseline="1424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925" baseline="1424" dirty="0">
                <a:solidFill>
                  <a:srgbClr val="333333"/>
                </a:solidFill>
                <a:latin typeface="Avenir-Book"/>
                <a:cs typeface="Avenir-Book"/>
              </a:rPr>
              <a:t>columns</a:t>
            </a:r>
            <a:r>
              <a:rPr sz="2925" spc="44" baseline="1424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in</a:t>
            </a:r>
            <a:r>
              <a:rPr sz="2000" spc="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our</a:t>
            </a:r>
            <a:r>
              <a:rPr sz="2000" spc="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movies</a:t>
            </a:r>
            <a:r>
              <a:rPr sz="2000" spc="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DataFrame.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717" y="3962400"/>
            <a:ext cx="3170382" cy="7265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3598" y="3962929"/>
            <a:ext cx="1866901" cy="726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48C02B-1A0D-6D6F-2812-971650B4079B}"/>
              </a:ext>
            </a:extLst>
          </p:cNvPr>
          <p:cNvSpPr txBox="1"/>
          <p:nvPr/>
        </p:nvSpPr>
        <p:spPr>
          <a:xfrm>
            <a:off x="7620000" y="4443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D1BF1-DAC0-137B-21FD-F638F03B0413}"/>
              </a:ext>
            </a:extLst>
          </p:cNvPr>
          <p:cNvSpPr txBox="1"/>
          <p:nvPr/>
        </p:nvSpPr>
        <p:spPr>
          <a:xfrm>
            <a:off x="8350249" y="4443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Dropping</a:t>
            </a:r>
            <a:r>
              <a:rPr spc="-175" dirty="0"/>
              <a:t> </a:t>
            </a:r>
            <a:r>
              <a:rPr spc="-125" dirty="0"/>
              <a:t>duplicates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287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035165"/>
            <a:ext cx="9558020" cy="6921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Instead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of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keep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assigning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DataFrame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to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same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variable,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we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can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use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3075" spc="-15" baseline="1355" dirty="0">
                <a:solidFill>
                  <a:srgbClr val="333333"/>
                </a:solidFill>
                <a:latin typeface="Avenir-Book"/>
                <a:cs typeface="Avenir-Book"/>
              </a:rPr>
              <a:t>inplace=True</a:t>
            </a:r>
            <a:endParaRPr sz="3075" baseline="1355" dirty="0">
              <a:latin typeface="Avenir-Book"/>
              <a:cs typeface="Avenir-Book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to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modify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DataFrame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object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in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place.</a:t>
            </a:r>
            <a:endParaRPr sz="2000" dirty="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266" y="3289385"/>
            <a:ext cx="5571959" cy="6713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716" y="4980481"/>
            <a:ext cx="5675057" cy="74835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674850-F065-AB17-BD69-744FC342DA06}"/>
              </a:ext>
            </a:extLst>
          </p:cNvPr>
          <p:cNvCxnSpPr>
            <a:cxnSpLocks/>
          </p:cNvCxnSpPr>
          <p:nvPr/>
        </p:nvCxnSpPr>
        <p:spPr>
          <a:xfrm flipH="1">
            <a:off x="1676400" y="3010915"/>
            <a:ext cx="838200" cy="278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D16573-D621-DDBA-44FB-A5337FE91C8D}"/>
              </a:ext>
            </a:extLst>
          </p:cNvPr>
          <p:cNvSpPr txBox="1"/>
          <p:nvPr/>
        </p:nvSpPr>
        <p:spPr>
          <a:xfrm>
            <a:off x="2617307" y="277258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Overwrite the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228DA-9855-34E3-C873-78A5DD3552C3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5681717"/>
            <a:ext cx="964093" cy="4696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4726EA-8F24-2FC7-1902-E994764041C0}"/>
              </a:ext>
            </a:extLst>
          </p:cNvPr>
          <p:cNvSpPr txBox="1"/>
          <p:nvPr/>
        </p:nvSpPr>
        <p:spPr>
          <a:xfrm>
            <a:off x="2895600" y="591306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not overwrite the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Dropping</a:t>
            </a:r>
            <a:r>
              <a:rPr spc="-175" dirty="0"/>
              <a:t> </a:t>
            </a:r>
            <a:r>
              <a:rPr spc="-125" dirty="0"/>
              <a:t>duplicates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349105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Another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important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argument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drop_duplicates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keep,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which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three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possible options:</a:t>
            </a:r>
            <a:endParaRPr sz="20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first: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(default)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duplicates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except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first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occurrence</a:t>
            </a:r>
            <a:endParaRPr sz="20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last: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duplicates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except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last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occurrence</a:t>
            </a:r>
            <a:endParaRPr sz="20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False: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duplicates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16" y="5118100"/>
            <a:ext cx="7198359" cy="6603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4005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Dealing</a:t>
            </a:r>
            <a:r>
              <a:rPr spc="-165" dirty="0"/>
              <a:t> </a:t>
            </a:r>
            <a:r>
              <a:rPr dirty="0"/>
              <a:t>with</a:t>
            </a:r>
            <a:r>
              <a:rPr spc="-165" dirty="0"/>
              <a:t> columns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5816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Here’s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how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print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names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dataset: 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52475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149" y="3620311"/>
            <a:ext cx="3384549" cy="781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149" y="4996514"/>
            <a:ext cx="7612924" cy="14836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Recap</a:t>
            </a:r>
            <a:r>
              <a:rPr spc="-185" dirty="0"/>
              <a:t> </a:t>
            </a:r>
            <a:r>
              <a:rPr spc="-20" dirty="0"/>
              <a:t>of</a:t>
            </a:r>
            <a:r>
              <a:rPr spc="-180" dirty="0"/>
              <a:t> </a:t>
            </a:r>
            <a:r>
              <a:rPr spc="-254" dirty="0"/>
              <a:t>Week</a:t>
            </a:r>
            <a:r>
              <a:rPr spc="-185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0" y="2528315"/>
            <a:ext cx="7244159" cy="37446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What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Management?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Database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Management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Systems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Lake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Warehouse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Discovery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Cleaning</a:t>
            </a:r>
            <a:r>
              <a:rPr lang="en-US" sz="2000" spc="-10" dirty="0">
                <a:latin typeface="Avenir-Book"/>
                <a:cs typeface="Avenir-Book"/>
              </a:rPr>
              <a:t> </a:t>
            </a:r>
            <a:r>
              <a:rPr lang="en-US" sz="2000" spc="-10" dirty="0">
                <a:solidFill>
                  <a:srgbClr val="FF0000"/>
                </a:solidFill>
                <a:latin typeface="Avenir-Book"/>
                <a:cs typeface="Avenir-Book"/>
              </a:rPr>
              <a:t>(Accurate data, valid data)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Integration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Labelling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SzPct val="90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Lineage</a:t>
            </a:r>
            <a:endParaRPr sz="2000" dirty="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Renaming</a:t>
            </a:r>
            <a:r>
              <a:rPr spc="-114" dirty="0"/>
              <a:t> </a:t>
            </a:r>
            <a:r>
              <a:rPr spc="-170" dirty="0"/>
              <a:t>columns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287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994147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6592" y="2521884"/>
            <a:ext cx="5915425" cy="21599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432" y="5392985"/>
            <a:ext cx="8504334" cy="10661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447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Handling </a:t>
            </a:r>
            <a:r>
              <a:rPr spc="-195" dirty="0"/>
              <a:t>missing</a:t>
            </a:r>
            <a:r>
              <a:rPr spc="-150" dirty="0"/>
              <a:t> </a:t>
            </a:r>
            <a:r>
              <a:rPr spc="-155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62921"/>
            <a:ext cx="8808720" cy="16071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6900"/>
              </a:lnSpc>
              <a:spcBef>
                <a:spcPts val="75"/>
              </a:spcBef>
            </a:pPr>
            <a:r>
              <a:rPr sz="2000" dirty="0">
                <a:latin typeface="Avenir-Book"/>
                <a:cs typeface="Avenir-Book"/>
              </a:rPr>
              <a:t>When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exploring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data,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you’ll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most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likely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encounter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missing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values.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Most </a:t>
            </a:r>
            <a:r>
              <a:rPr sz="2000" dirty="0">
                <a:latin typeface="Avenir-Book"/>
                <a:cs typeface="Avenir-Book"/>
              </a:rPr>
              <a:t>commonly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you'll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Python's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3075" spc="-30" baseline="1355" dirty="0">
                <a:latin typeface="Avenir-Roman"/>
                <a:cs typeface="Avenir-Roman"/>
              </a:rPr>
              <a:t>None</a:t>
            </a:r>
            <a:r>
              <a:rPr sz="3075" spc="-82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NumPy's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3075" spc="-15" baseline="1355" dirty="0">
                <a:latin typeface="Avenir-Roman"/>
                <a:cs typeface="Avenir-Roman"/>
              </a:rPr>
              <a:t>np.nan</a:t>
            </a:r>
            <a:r>
              <a:rPr sz="2000" spc="-10" dirty="0">
                <a:latin typeface="Avenir-Book"/>
                <a:cs typeface="Avenir-Book"/>
              </a:rPr>
              <a:t>.</a:t>
            </a:r>
            <a:endParaRPr sz="2000">
              <a:latin typeface="Avenir-Book"/>
              <a:cs typeface="Avenir-Book"/>
            </a:endParaRPr>
          </a:p>
          <a:p>
            <a:pPr marL="12700" marR="3481704">
              <a:lnSpc>
                <a:spcPct val="150000"/>
              </a:lnSpc>
              <a:spcBef>
                <a:spcPts val="85"/>
              </a:spcBef>
              <a:tabLst>
                <a:tab pos="3999865" algn="l"/>
              </a:tabLst>
            </a:pPr>
            <a:r>
              <a:rPr sz="2000" dirty="0">
                <a:latin typeface="Avenir-Book"/>
                <a:cs typeface="Avenir-Book"/>
              </a:rPr>
              <a:t>T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check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which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cells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in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our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DataFrame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are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null: </a:t>
            </a:r>
            <a:r>
              <a:rPr sz="2000" spc="-10" dirty="0">
                <a:latin typeface="Avenir-Book"/>
                <a:cs typeface="Avenir-Book"/>
              </a:rPr>
              <a:t>Command:</a:t>
            </a:r>
            <a:r>
              <a:rPr sz="2000" dirty="0">
                <a:latin typeface="Avenir-Book"/>
                <a:cs typeface="Avenir-Book"/>
              </a:rPr>
              <a:t>	</a:t>
            </a: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5158740"/>
            <a:ext cx="343217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isnull(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)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returns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true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missing </a:t>
            </a:r>
            <a:r>
              <a:rPr sz="2000" dirty="0">
                <a:latin typeface="Avenir-Book"/>
                <a:cs typeface="Avenir-Book"/>
              </a:rPr>
              <a:t>isnull(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returns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false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existent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16" y="4296407"/>
            <a:ext cx="3576264" cy="707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1333" y="3822700"/>
            <a:ext cx="6157252" cy="28594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499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Aggregrate</a:t>
            </a:r>
            <a:r>
              <a:rPr spc="-140" dirty="0"/>
              <a:t> </a:t>
            </a:r>
            <a:r>
              <a:rPr spc="-170" dirty="0"/>
              <a:t>Function</a:t>
            </a:r>
            <a:r>
              <a:rPr spc="-140" dirty="0"/>
              <a:t> </a:t>
            </a:r>
            <a:r>
              <a:rPr spc="-145" dirty="0"/>
              <a:t>(sum)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287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6441" y="268071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4969763"/>
            <a:ext cx="5272405" cy="1028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41300" marR="5080" indent="-228600">
              <a:lnSpc>
                <a:spcPct val="110500"/>
              </a:lnSpc>
              <a:spcBef>
                <a:spcPts val="40"/>
              </a:spcBef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our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128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missing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revenue_millions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64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missing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metascore.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850" y="3098800"/>
            <a:ext cx="4439356" cy="660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2400" y="2920019"/>
            <a:ext cx="2857500" cy="35601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Aggregrate</a:t>
            </a:r>
            <a:r>
              <a:rPr spc="-155" dirty="0"/>
              <a:t> </a:t>
            </a:r>
            <a:r>
              <a:rPr spc="-165" dirty="0"/>
              <a:t>Function</a:t>
            </a:r>
            <a:r>
              <a:rPr spc="-160" dirty="0"/>
              <a:t> </a:t>
            </a:r>
            <a:r>
              <a:rPr spc="-145" dirty="0"/>
              <a:t>[mean,</a:t>
            </a:r>
            <a:r>
              <a:rPr spc="-155" dirty="0"/>
              <a:t> </a:t>
            </a:r>
            <a:r>
              <a:rPr spc="-65" dirty="0"/>
              <a:t>median]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45169"/>
            <a:ext cx="9600565" cy="698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28600">
              <a:lnSpc>
                <a:spcPct val="108400"/>
              </a:lnSpc>
              <a:spcBef>
                <a:spcPts val="120"/>
              </a:spcBef>
            </a:pPr>
            <a:r>
              <a:rPr sz="2000" dirty="0">
                <a:latin typeface="Avenir-Book"/>
                <a:cs typeface="Avenir-Book"/>
              </a:rPr>
              <a:t>Pandas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3075" spc="-30" baseline="1355" dirty="0">
                <a:latin typeface="Avenir-Roman"/>
                <a:cs typeface="Avenir-Roman"/>
              </a:rPr>
              <a:t>mean()</a:t>
            </a:r>
            <a:r>
              <a:rPr sz="3075" spc="-44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3075" spc="-30" baseline="1355" dirty="0">
                <a:latin typeface="Avenir-Roman"/>
                <a:cs typeface="Avenir-Roman"/>
              </a:rPr>
              <a:t>median()</a:t>
            </a:r>
            <a:r>
              <a:rPr sz="3075" spc="-52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method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calculate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respective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a </a:t>
            </a:r>
            <a:r>
              <a:rPr sz="2000" dirty="0">
                <a:latin typeface="Avenir-Book"/>
                <a:cs typeface="Avenir-Book"/>
              </a:rPr>
              <a:t>specified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column: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6812" y="3521829"/>
            <a:ext cx="8635362" cy="7472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3906" y="4407801"/>
            <a:ext cx="3272641" cy="541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4188" y="5036083"/>
            <a:ext cx="7173114" cy="6732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22833" y="5937446"/>
            <a:ext cx="3689851" cy="5915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Removing</a:t>
            </a:r>
            <a:r>
              <a:rPr spc="-180" dirty="0"/>
              <a:t> </a:t>
            </a:r>
            <a:r>
              <a:rPr spc="-75" dirty="0"/>
              <a:t>null</a:t>
            </a:r>
            <a:r>
              <a:rPr spc="-180" dirty="0"/>
              <a:t> </a:t>
            </a:r>
            <a:r>
              <a:rPr spc="-170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9187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Removing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only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suggested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if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small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amount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missing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data. </a:t>
            </a:r>
            <a:r>
              <a:rPr sz="2000" dirty="0">
                <a:latin typeface="Avenir-Book"/>
                <a:cs typeface="Avenir-Book"/>
              </a:rPr>
              <a:t>Remove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pretty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simple: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994147"/>
            <a:ext cx="9447530" cy="100393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25"/>
              </a:spcBef>
            </a:pP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operation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delete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least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single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but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return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a </a:t>
            </a:r>
            <a:r>
              <a:rPr sz="2000" dirty="0">
                <a:latin typeface="Avenir-Book"/>
                <a:cs typeface="Avenir-Book"/>
              </a:rPr>
              <a:t>new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DataFrame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without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altering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original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one.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could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specify</a:t>
            </a:r>
            <a:r>
              <a:rPr sz="2000" spc="5" dirty="0">
                <a:latin typeface="Avenir-Book"/>
                <a:cs typeface="Avenir-Book"/>
              </a:rPr>
              <a:t> </a:t>
            </a:r>
            <a:r>
              <a:rPr sz="3075" spc="-37" baseline="1355" dirty="0">
                <a:latin typeface="Avenir-Roman"/>
                <a:cs typeface="Avenir-Roman"/>
              </a:rPr>
              <a:t>inplace=True</a:t>
            </a:r>
            <a:endParaRPr sz="3075" baseline="1355">
              <a:latin typeface="Avenir-Roman"/>
              <a:cs typeface="Avenir-Roman"/>
            </a:endParaRPr>
          </a:p>
          <a:p>
            <a:pPr marL="2413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method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well.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49" y="3613150"/>
            <a:ext cx="3921578" cy="8318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Removing</a:t>
            </a:r>
            <a:r>
              <a:rPr spc="-180" dirty="0"/>
              <a:t> </a:t>
            </a:r>
            <a:r>
              <a:rPr spc="-75" dirty="0"/>
              <a:t>null</a:t>
            </a:r>
            <a:r>
              <a:rPr spc="-180" dirty="0"/>
              <a:t> </a:t>
            </a:r>
            <a:r>
              <a:rPr spc="-170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4985385" cy="1033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8600">
              <a:lnSpc>
                <a:spcPct val="109500"/>
              </a:lnSpc>
              <a:spcBef>
                <a:spcPts val="85"/>
              </a:spcBef>
            </a:pPr>
            <a:r>
              <a:rPr sz="2000" dirty="0">
                <a:latin typeface="Avenir-Book"/>
                <a:cs typeface="Avenir-Book"/>
              </a:rPr>
              <a:t>Other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just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dropping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also </a:t>
            </a:r>
            <a:r>
              <a:rPr sz="2000" dirty="0">
                <a:latin typeface="Avenir-Book"/>
                <a:cs typeface="Avenir-Book"/>
              </a:rPr>
              <a:t>drop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setting </a:t>
            </a:r>
            <a:r>
              <a:rPr sz="3075" spc="-15" baseline="1355" dirty="0">
                <a:latin typeface="Avenir-Roman"/>
                <a:cs typeface="Avenir-Roman"/>
              </a:rPr>
              <a:t>axis=1</a:t>
            </a:r>
            <a:r>
              <a:rPr sz="2000" spc="-10" dirty="0">
                <a:latin typeface="Avenir-Book"/>
                <a:cs typeface="Avenir-Book"/>
              </a:rPr>
              <a:t>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5155691"/>
            <a:ext cx="4993640" cy="7143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operation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would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drop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the</a:t>
            </a:r>
            <a:endParaRPr sz="2000">
              <a:latin typeface="Avenir-Book"/>
              <a:cs typeface="Avenir-Book"/>
            </a:endParaRPr>
          </a:p>
          <a:p>
            <a:pPr marL="241300">
              <a:lnSpc>
                <a:spcPct val="100000"/>
              </a:lnSpc>
              <a:spcBef>
                <a:spcPts val="310"/>
              </a:spcBef>
            </a:pPr>
            <a:r>
              <a:rPr sz="2000" i="1" dirty="0">
                <a:latin typeface="Avenir"/>
                <a:cs typeface="Avenir"/>
              </a:rPr>
              <a:t>revenue_millions</a:t>
            </a:r>
            <a:r>
              <a:rPr sz="2000" i="1" spc="-45" dirty="0">
                <a:latin typeface="Avenir"/>
                <a:cs typeface="Avenir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i="1" dirty="0">
                <a:latin typeface="Avenir"/>
                <a:cs typeface="Avenir"/>
              </a:rPr>
              <a:t>metascore</a:t>
            </a:r>
            <a:r>
              <a:rPr sz="2000" i="1" spc="-30" dirty="0">
                <a:latin typeface="Avenir"/>
                <a:cs typeface="Avenir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columns.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375" y="3890007"/>
            <a:ext cx="4097866" cy="812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077200" y="2521884"/>
            <a:ext cx="3035300" cy="3560445"/>
            <a:chOff x="8077200" y="2521884"/>
            <a:chExt cx="3035300" cy="35604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6100" y="2521884"/>
              <a:ext cx="2857500" cy="35601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77200" y="5245100"/>
              <a:ext cx="3035300" cy="0"/>
            </a:xfrm>
            <a:custGeom>
              <a:avLst/>
              <a:gdLst/>
              <a:ahLst/>
              <a:cxnLst/>
              <a:rect l="l" t="t" r="r" b="b"/>
              <a:pathLst>
                <a:path w="3035300">
                  <a:moveTo>
                    <a:pt x="0" y="0"/>
                  </a:moveTo>
                  <a:lnTo>
                    <a:pt x="3035300" y="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7200" y="5499100"/>
              <a:ext cx="3035300" cy="0"/>
            </a:xfrm>
            <a:custGeom>
              <a:avLst/>
              <a:gdLst/>
              <a:ahLst/>
              <a:cxnLst/>
              <a:rect l="l" t="t" r="r" b="b"/>
              <a:pathLst>
                <a:path w="3035300">
                  <a:moveTo>
                    <a:pt x="0" y="0"/>
                  </a:moveTo>
                  <a:lnTo>
                    <a:pt x="3035300" y="1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Imputation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833041" y="2653283"/>
            <a:ext cx="9601835" cy="1951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21310" indent="-228600">
              <a:lnSpc>
                <a:spcPct val="109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Imputation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conventional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feature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engineering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technique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used</a:t>
            </a:r>
            <a:r>
              <a:rPr spc="-15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to</a:t>
            </a:r>
            <a:r>
              <a:rPr spc="-25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keep</a:t>
            </a:r>
            <a:r>
              <a:rPr spc="-15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spc="-10" dirty="0">
                <a:solidFill>
                  <a:srgbClr val="000000"/>
                </a:solidFill>
                <a:highlight>
                  <a:srgbClr val="FFFF00"/>
                </a:highlight>
              </a:rPr>
              <a:t>valuable 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data</a:t>
            </a:r>
            <a:r>
              <a:rPr spc="-2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that</a:t>
            </a:r>
            <a:r>
              <a:rPr spc="-2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have</a:t>
            </a:r>
            <a:r>
              <a:rPr spc="-2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null</a:t>
            </a:r>
            <a:r>
              <a:rPr spc="-20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spc="-10" dirty="0">
                <a:solidFill>
                  <a:srgbClr val="000000"/>
                </a:solidFill>
                <a:highlight>
                  <a:srgbClr val="FFFF00"/>
                </a:highlight>
              </a:rPr>
              <a:t>values</a:t>
            </a:r>
            <a:r>
              <a:rPr spc="-10" dirty="0">
                <a:solidFill>
                  <a:srgbClr val="000000"/>
                </a:solidFill>
              </a:rPr>
              <a:t>.</a:t>
            </a:r>
          </a:p>
          <a:p>
            <a:pPr marL="241300" marR="5080" indent="-228600">
              <a:lnSpc>
                <a:spcPct val="108000"/>
              </a:lnSpc>
              <a:spcBef>
                <a:spcPts val="1105"/>
              </a:spcBef>
            </a:pPr>
            <a:r>
              <a:rPr dirty="0">
                <a:solidFill>
                  <a:srgbClr val="000000"/>
                </a:solidFill>
              </a:rPr>
              <a:t>Instead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dropping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every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row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null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value,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impute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that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null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with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another </a:t>
            </a:r>
            <a:r>
              <a:rPr dirty="0">
                <a:solidFill>
                  <a:srgbClr val="000000"/>
                </a:solidFill>
              </a:rPr>
              <a:t>value,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usually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mean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or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median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that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column.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rgbClr val="000000"/>
                </a:solidFill>
              </a:rPr>
              <a:t>First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we'll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extract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that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column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into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its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own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variable: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3041" y="5667755"/>
            <a:ext cx="8621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square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brackets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general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way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0" dirty="0">
                <a:latin typeface="Avenir-Book"/>
                <a:cs typeface="Avenir-Book"/>
              </a:rPr>
              <a:t> DataFrame.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16" y="4762500"/>
            <a:ext cx="6751382" cy="7460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Imputation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3512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revenue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contains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Series: 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13791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256" y="3683876"/>
            <a:ext cx="2514601" cy="6125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3699779"/>
            <a:ext cx="4930915" cy="2371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Imputation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71831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5269865" algn="l"/>
              </a:tabLst>
            </a:pPr>
            <a:r>
              <a:rPr sz="2000" dirty="0">
                <a:latin typeface="Avenir-Book"/>
                <a:cs typeface="Avenir-Book"/>
              </a:rPr>
              <a:t>Now,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impute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missing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revenue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mean. Command:</a:t>
            </a:r>
            <a:r>
              <a:rPr sz="2000" dirty="0">
                <a:latin typeface="Avenir-Book"/>
                <a:cs typeface="Avenir-Book"/>
              </a:rPr>
              <a:t>	</a:t>
            </a: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515749"/>
            <a:ext cx="385699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fill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3075" baseline="1355" dirty="0">
                <a:latin typeface="Avenir-Roman"/>
                <a:cs typeface="Avenir-Roman"/>
              </a:rPr>
              <a:t>fillna(</a:t>
            </a:r>
            <a:r>
              <a:rPr sz="3075" spc="-44" baseline="1355" dirty="0">
                <a:latin typeface="Avenir-Roman"/>
                <a:cs typeface="Avenir-Roman"/>
              </a:rPr>
              <a:t> </a:t>
            </a:r>
            <a:r>
              <a:rPr sz="3075" baseline="1355" dirty="0">
                <a:latin typeface="Avenir-Roman"/>
                <a:cs typeface="Avenir-Roman"/>
              </a:rPr>
              <a:t>)</a:t>
            </a:r>
            <a:r>
              <a:rPr sz="3075" spc="-52" baseline="1355" dirty="0">
                <a:latin typeface="Avenir-Roman"/>
                <a:cs typeface="Avenir-Roman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5920740"/>
            <a:ext cx="81603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now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replaced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nulls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revenue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mean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column.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5596" y="3191507"/>
            <a:ext cx="3517898" cy="11048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3375" y="3191507"/>
            <a:ext cx="2400300" cy="7620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16" y="5202723"/>
            <a:ext cx="4800599" cy="520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B11F7E-7D31-98F9-DBB6-FED968652B0A}"/>
              </a:ext>
            </a:extLst>
          </p:cNvPr>
          <p:cNvSpPr txBox="1"/>
          <p:nvPr/>
        </p:nvSpPr>
        <p:spPr>
          <a:xfrm>
            <a:off x="3810000" y="38072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//print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Imputation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4933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confirm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changes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been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reflected: 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313791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985" y="3568700"/>
            <a:ext cx="2882899" cy="546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1051" y="2872218"/>
            <a:ext cx="2781300" cy="3809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Week</a:t>
            </a:r>
            <a:r>
              <a:rPr spc="-170" dirty="0"/>
              <a:t> </a:t>
            </a:r>
            <a:r>
              <a:rPr spc="-190" dirty="0"/>
              <a:t>2</a:t>
            </a:r>
            <a:r>
              <a:rPr spc="-170" dirty="0"/>
              <a:t> </a:t>
            </a:r>
            <a:r>
              <a:rPr spc="-265" dirty="0"/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42" y="2523235"/>
            <a:ext cx="5365750" cy="28359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0"/>
              </a:spcBef>
              <a:buSzPct val="833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Avenir-Book"/>
                <a:cs typeface="Avenir-Book"/>
              </a:rPr>
              <a:t>Pandas</a:t>
            </a:r>
            <a:endParaRPr sz="24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240"/>
              </a:spcBef>
              <a:buSzPct val="83333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venir-Book"/>
                <a:cs typeface="Avenir-Book"/>
              </a:rPr>
              <a:t>Installation</a:t>
            </a:r>
            <a:r>
              <a:rPr sz="2400" spc="-25" dirty="0">
                <a:latin typeface="Avenir-Book"/>
                <a:cs typeface="Avenir-Book"/>
              </a:rPr>
              <a:t> </a:t>
            </a:r>
            <a:r>
              <a:rPr sz="2400" dirty="0">
                <a:latin typeface="Avenir-Book"/>
                <a:cs typeface="Avenir-Book"/>
              </a:rPr>
              <a:t>and</a:t>
            </a:r>
            <a:r>
              <a:rPr sz="2400" spc="-15" dirty="0">
                <a:latin typeface="Avenir-Book"/>
                <a:cs typeface="Avenir-Book"/>
              </a:rPr>
              <a:t> </a:t>
            </a:r>
            <a:r>
              <a:rPr sz="2400" spc="-10" dirty="0">
                <a:latin typeface="Avenir-Book"/>
                <a:cs typeface="Avenir-Book"/>
              </a:rPr>
              <a:t>import</a:t>
            </a:r>
            <a:endParaRPr sz="24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310"/>
              </a:spcBef>
              <a:buSzPct val="83333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venir-Book"/>
                <a:cs typeface="Avenir-Book"/>
              </a:rPr>
              <a:t>Series</a:t>
            </a:r>
            <a:r>
              <a:rPr sz="2400" spc="-5" dirty="0">
                <a:latin typeface="Avenir-Book"/>
                <a:cs typeface="Avenir-Book"/>
              </a:rPr>
              <a:t> </a:t>
            </a:r>
            <a:r>
              <a:rPr sz="2400" dirty="0">
                <a:latin typeface="Avenir-Book"/>
                <a:cs typeface="Avenir-Book"/>
              </a:rPr>
              <a:t>and</a:t>
            </a:r>
            <a:r>
              <a:rPr sz="2400" spc="-15" dirty="0">
                <a:latin typeface="Avenir-Book"/>
                <a:cs typeface="Avenir-Book"/>
              </a:rPr>
              <a:t> </a:t>
            </a:r>
            <a:r>
              <a:rPr sz="2400" spc="-10" dirty="0">
                <a:latin typeface="Avenir-Book"/>
                <a:cs typeface="Avenir-Book"/>
              </a:rPr>
              <a:t>DataFrames</a:t>
            </a:r>
            <a:endParaRPr sz="24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315"/>
              </a:spcBef>
              <a:buSzPct val="83333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venir-Book"/>
                <a:cs typeface="Avenir-Book"/>
              </a:rPr>
              <a:t>How to</a:t>
            </a:r>
            <a:r>
              <a:rPr sz="2400" spc="-5" dirty="0">
                <a:latin typeface="Avenir-Book"/>
                <a:cs typeface="Avenir-Book"/>
              </a:rPr>
              <a:t> </a:t>
            </a:r>
            <a:r>
              <a:rPr sz="2400" dirty="0">
                <a:latin typeface="Avenir-Book"/>
                <a:cs typeface="Avenir-Book"/>
              </a:rPr>
              <a:t>read</a:t>
            </a:r>
            <a:r>
              <a:rPr sz="2400" spc="-10" dirty="0">
                <a:latin typeface="Avenir-Book"/>
                <a:cs typeface="Avenir-Book"/>
              </a:rPr>
              <a:t> </a:t>
            </a:r>
            <a:r>
              <a:rPr sz="2400" dirty="0">
                <a:latin typeface="Avenir-Book"/>
                <a:cs typeface="Avenir-Book"/>
              </a:rPr>
              <a:t>in</a:t>
            </a:r>
            <a:r>
              <a:rPr sz="2400" spc="-5" dirty="0">
                <a:latin typeface="Avenir-Book"/>
                <a:cs typeface="Avenir-Book"/>
              </a:rPr>
              <a:t> </a:t>
            </a:r>
            <a:r>
              <a:rPr sz="2400" spc="-20" dirty="0">
                <a:latin typeface="Avenir-Book"/>
                <a:cs typeface="Avenir-Book"/>
              </a:rPr>
              <a:t>data</a:t>
            </a:r>
            <a:endParaRPr sz="24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215"/>
              </a:spcBef>
              <a:buSzPct val="83333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dirty="0">
                <a:latin typeface="Avenir-Book"/>
                <a:cs typeface="Avenir-Book"/>
              </a:rPr>
              <a:t>Important</a:t>
            </a:r>
            <a:r>
              <a:rPr sz="2400" spc="-5" dirty="0">
                <a:latin typeface="Avenir-Book"/>
                <a:cs typeface="Avenir-Book"/>
              </a:rPr>
              <a:t> </a:t>
            </a:r>
            <a:r>
              <a:rPr sz="2400" dirty="0">
                <a:latin typeface="Avenir-Book"/>
                <a:cs typeface="Avenir-Book"/>
              </a:rPr>
              <a:t>DataFrame</a:t>
            </a:r>
            <a:r>
              <a:rPr sz="2400" spc="-5" dirty="0">
                <a:latin typeface="Avenir-Book"/>
                <a:cs typeface="Avenir-Book"/>
              </a:rPr>
              <a:t> </a:t>
            </a:r>
            <a:r>
              <a:rPr sz="2400" spc="-10" dirty="0">
                <a:latin typeface="Avenir-Book"/>
                <a:cs typeface="Avenir-Book"/>
              </a:rPr>
              <a:t>Operations</a:t>
            </a:r>
            <a:endParaRPr sz="2400">
              <a:latin typeface="Avenir-Book"/>
              <a:cs typeface="Avenir-Book"/>
            </a:endParaRPr>
          </a:p>
          <a:p>
            <a:pPr marL="812165" lvl="1" indent="-342900">
              <a:lnSpc>
                <a:spcPct val="100000"/>
              </a:lnSpc>
              <a:spcBef>
                <a:spcPts val="335"/>
              </a:spcBef>
              <a:buSzPct val="83333"/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" dirty="0">
                <a:latin typeface="Avenir-Book"/>
                <a:cs typeface="Avenir-Book"/>
              </a:rPr>
              <a:t>Plotting</a:t>
            </a:r>
            <a:endParaRPr sz="240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SzPct val="83333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venir-Book"/>
                <a:cs typeface="Avenir-Book"/>
              </a:rPr>
              <a:t>Practical</a:t>
            </a:r>
            <a:r>
              <a:rPr sz="2400" spc="-15" dirty="0">
                <a:latin typeface="Avenir-Book"/>
                <a:cs typeface="Avenir-Book"/>
              </a:rPr>
              <a:t> </a:t>
            </a:r>
            <a:r>
              <a:rPr sz="2400" dirty="0">
                <a:latin typeface="Avenir-Book"/>
                <a:cs typeface="Avenir-Book"/>
              </a:rPr>
              <a:t>–</a:t>
            </a:r>
            <a:r>
              <a:rPr sz="2400" spc="-5" dirty="0">
                <a:latin typeface="Avenir-Book"/>
                <a:cs typeface="Avenir-Book"/>
              </a:rPr>
              <a:t> </a:t>
            </a:r>
            <a:r>
              <a:rPr sz="2400" dirty="0">
                <a:latin typeface="Avenir-Book"/>
                <a:cs typeface="Avenir-Book"/>
              </a:rPr>
              <a:t>Hands</a:t>
            </a:r>
            <a:r>
              <a:rPr sz="2400" spc="-10" dirty="0">
                <a:latin typeface="Avenir-Book"/>
                <a:cs typeface="Avenir-Book"/>
              </a:rPr>
              <a:t> </a:t>
            </a:r>
            <a:r>
              <a:rPr sz="2400" dirty="0">
                <a:latin typeface="Avenir-Book"/>
                <a:cs typeface="Avenir-Book"/>
              </a:rPr>
              <a:t>On</a:t>
            </a:r>
            <a:r>
              <a:rPr sz="2400" spc="-5" dirty="0">
                <a:latin typeface="Avenir-Book"/>
                <a:cs typeface="Avenir-Book"/>
              </a:rPr>
              <a:t> </a:t>
            </a:r>
            <a:r>
              <a:rPr sz="2400" spc="-10" dirty="0">
                <a:latin typeface="Avenir-Book"/>
                <a:cs typeface="Avenir-Book"/>
              </a:rPr>
              <a:t>Pandas</a:t>
            </a:r>
            <a:endParaRPr sz="240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Understanding</a:t>
            </a:r>
            <a:r>
              <a:rPr spc="-150" dirty="0"/>
              <a:t> </a:t>
            </a:r>
            <a:r>
              <a:rPr spc="-130" dirty="0"/>
              <a:t>your</a:t>
            </a:r>
            <a:r>
              <a:rPr spc="-145" dirty="0"/>
              <a:t> </a:t>
            </a:r>
            <a:r>
              <a:rPr spc="-114" dirty="0"/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45169"/>
            <a:ext cx="3656329" cy="13716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8600">
              <a:lnSpc>
                <a:spcPct val="109800"/>
              </a:lnSpc>
              <a:spcBef>
                <a:spcPts val="85"/>
              </a:spcBef>
            </a:pP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3075" spc="-30" baseline="1355" dirty="0">
                <a:latin typeface="Avenir-Roman"/>
                <a:cs typeface="Avenir-Roman"/>
              </a:rPr>
              <a:t>describe()</a:t>
            </a:r>
            <a:r>
              <a:rPr sz="3075" spc="-52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on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entire </a:t>
            </a:r>
            <a:r>
              <a:rPr sz="2000" dirty="0">
                <a:latin typeface="Avenir-Book"/>
                <a:cs typeface="Avenir-Book"/>
              </a:rPr>
              <a:t>DataFrame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a </a:t>
            </a:r>
            <a:r>
              <a:rPr sz="2000" dirty="0">
                <a:latin typeface="Avenir-Book"/>
                <a:cs typeface="Avenir-Book"/>
              </a:rPr>
              <a:t>summary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distribution</a:t>
            </a:r>
            <a:r>
              <a:rPr sz="2000" spc="-25" dirty="0">
                <a:latin typeface="Avenir-Book"/>
                <a:cs typeface="Avenir-Book"/>
              </a:rPr>
              <a:t> of </a:t>
            </a:r>
            <a:r>
              <a:rPr sz="2000" dirty="0">
                <a:latin typeface="Avenir-Book"/>
                <a:cs typeface="Avenir-Book"/>
              </a:rPr>
              <a:t>continuous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variables: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613148"/>
            <a:ext cx="1287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7042" y="4613148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296" y="5164647"/>
            <a:ext cx="2400300" cy="444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5544" y="3212632"/>
            <a:ext cx="7552742" cy="356398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Understanding</a:t>
            </a:r>
            <a:r>
              <a:rPr spc="-150" dirty="0"/>
              <a:t> </a:t>
            </a:r>
            <a:r>
              <a:rPr spc="-130" dirty="0"/>
              <a:t>your</a:t>
            </a:r>
            <a:r>
              <a:rPr spc="-145" dirty="0"/>
              <a:t> </a:t>
            </a:r>
            <a:r>
              <a:rPr spc="-114" dirty="0"/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4142" y="2645169"/>
            <a:ext cx="8942070" cy="698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0029" marR="5080" indent="-227965">
              <a:lnSpc>
                <a:spcPct val="108400"/>
              </a:lnSpc>
              <a:spcBef>
                <a:spcPts val="120"/>
              </a:spcBef>
            </a:pPr>
            <a:r>
              <a:rPr sz="3075" spc="-30" baseline="1355" dirty="0">
                <a:latin typeface="Avenir-Book"/>
                <a:cs typeface="Avenir-Book"/>
              </a:rPr>
              <a:t>.describe( </a:t>
            </a:r>
            <a:r>
              <a:rPr sz="3075" baseline="1355" dirty="0">
                <a:latin typeface="Avenir-Book"/>
                <a:cs typeface="Avenir-Book"/>
              </a:rPr>
              <a:t>)</a:t>
            </a:r>
            <a:r>
              <a:rPr sz="3075" spc="-44" baseline="1355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can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also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be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used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on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categorical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variable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get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count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rows,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unique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count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categories,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top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category,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freq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of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top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category: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3939540"/>
            <a:ext cx="1287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0841" y="3939540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041" y="5765291"/>
            <a:ext cx="834644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tells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genre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207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unique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top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is </a:t>
            </a:r>
            <a:r>
              <a:rPr sz="2000" spc="-10" dirty="0">
                <a:latin typeface="Avenir-Book"/>
                <a:cs typeface="Avenir-Book"/>
              </a:rPr>
              <a:t>Action/Adventure/Sci-</a:t>
            </a:r>
            <a:r>
              <a:rPr sz="2000" dirty="0">
                <a:latin typeface="Avenir-Book"/>
                <a:cs typeface="Avenir-Book"/>
              </a:rPr>
              <a:t>Fi,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which</a:t>
            </a:r>
            <a:r>
              <a:rPr sz="2000" spc="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shows</a:t>
            </a:r>
            <a:r>
              <a:rPr sz="2000" spc="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up</a:t>
            </a:r>
            <a:r>
              <a:rPr sz="2000" spc="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50</a:t>
            </a:r>
            <a:r>
              <a:rPr sz="2000" spc="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times</a:t>
            </a:r>
            <a:r>
              <a:rPr sz="2000" spc="1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(freq).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88" y="4404357"/>
            <a:ext cx="3390899" cy="520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9000" y="3775707"/>
            <a:ext cx="38481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Understanding</a:t>
            </a:r>
            <a:r>
              <a:rPr spc="-150" dirty="0"/>
              <a:t> </a:t>
            </a:r>
            <a:r>
              <a:rPr spc="-130" dirty="0"/>
              <a:t>your</a:t>
            </a:r>
            <a:r>
              <a:rPr spc="-145" dirty="0"/>
              <a:t> </a:t>
            </a:r>
            <a:r>
              <a:rPr spc="-114" dirty="0"/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15770"/>
            <a:ext cx="7387590" cy="952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635">
              <a:lnSpc>
                <a:spcPct val="148400"/>
              </a:lnSpc>
              <a:spcBef>
                <a:spcPts val="155"/>
              </a:spcBef>
              <a:tabLst>
                <a:tab pos="5269865" algn="l"/>
              </a:tabLst>
            </a:pPr>
            <a:r>
              <a:rPr sz="3075" spc="-37" baseline="1355" dirty="0">
                <a:latin typeface="Avenir-Roman"/>
                <a:cs typeface="Avenir-Roman"/>
              </a:rPr>
              <a:t>.value_counts()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tell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frequency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column: Command:</a:t>
            </a:r>
            <a:r>
              <a:rPr sz="2000" dirty="0">
                <a:latin typeface="Avenir-Book"/>
                <a:cs typeface="Avenir-Book"/>
              </a:rPr>
              <a:t>	</a:t>
            </a: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194" y="3626756"/>
            <a:ext cx="4813299" cy="533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896" y="3206102"/>
            <a:ext cx="3721100" cy="33908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Dataframe</a:t>
            </a:r>
            <a:r>
              <a:rPr spc="-135" dirty="0"/>
              <a:t> </a:t>
            </a:r>
            <a:r>
              <a:rPr spc="-100" dirty="0"/>
              <a:t>extraction</a:t>
            </a:r>
            <a:r>
              <a:rPr spc="-150" dirty="0"/>
              <a:t> </a:t>
            </a:r>
            <a:r>
              <a:rPr spc="-229" dirty="0"/>
              <a:t>–</a:t>
            </a:r>
            <a:r>
              <a:rPr spc="-145" dirty="0"/>
              <a:t> </a:t>
            </a:r>
            <a:r>
              <a:rPr spc="-340" dirty="0"/>
              <a:t>By</a:t>
            </a:r>
            <a:r>
              <a:rPr spc="-140" dirty="0"/>
              <a:t> </a:t>
            </a:r>
            <a:r>
              <a:rPr spc="-100" dirty="0"/>
              <a:t>column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8162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already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saw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how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extract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square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brackets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like</a:t>
            </a:r>
            <a:r>
              <a:rPr sz="2000" spc="-20" dirty="0">
                <a:latin typeface="Avenir-Book"/>
                <a:cs typeface="Avenir-Book"/>
              </a:rPr>
              <a:t> this: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3915155"/>
            <a:ext cx="2680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This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will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return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i="1" spc="-10" dirty="0">
                <a:solidFill>
                  <a:srgbClr val="333333"/>
                </a:solidFill>
                <a:latin typeface="Avenir-BookOblique"/>
                <a:cs typeface="Avenir-BookOblique"/>
              </a:rPr>
              <a:t>Series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. </a:t>
            </a: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0841" y="452475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50" y="3123333"/>
            <a:ext cx="6751383" cy="7460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008" y="4979351"/>
            <a:ext cx="2514601" cy="6125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7476" y="4406307"/>
            <a:ext cx="4930915" cy="23711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DataFram</a:t>
            </a:r>
            <a:r>
              <a:rPr spc="-140" dirty="0"/>
              <a:t> </a:t>
            </a:r>
            <a:r>
              <a:rPr spc="-100" dirty="0"/>
              <a:t>extraction</a:t>
            </a:r>
            <a:r>
              <a:rPr spc="-150" dirty="0"/>
              <a:t> </a:t>
            </a:r>
            <a:r>
              <a:rPr spc="-229" dirty="0"/>
              <a:t>–</a:t>
            </a:r>
            <a:r>
              <a:rPr spc="-145" dirty="0"/>
              <a:t> </a:t>
            </a:r>
            <a:r>
              <a:rPr spc="-340" dirty="0"/>
              <a:t>By</a:t>
            </a:r>
            <a:r>
              <a:rPr spc="-140" dirty="0"/>
              <a:t> </a:t>
            </a:r>
            <a:r>
              <a:rPr spc="-100" dirty="0"/>
              <a:t>column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883920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extract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DataFrame,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need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pass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list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names. Command:</a:t>
            </a:r>
            <a:endParaRPr sz="200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9428" y="3193933"/>
            <a:ext cx="4278849" cy="5755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9428" y="4078253"/>
            <a:ext cx="4074386" cy="24019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Dataframe</a:t>
            </a:r>
            <a:r>
              <a:rPr spc="-135" dirty="0"/>
              <a:t> </a:t>
            </a:r>
            <a:r>
              <a:rPr spc="-100" dirty="0"/>
              <a:t>extraction</a:t>
            </a:r>
            <a:r>
              <a:rPr spc="-150" dirty="0"/>
              <a:t> </a:t>
            </a:r>
            <a:r>
              <a:rPr spc="-229" dirty="0"/>
              <a:t>–</a:t>
            </a:r>
            <a:r>
              <a:rPr spc="-145" dirty="0"/>
              <a:t> </a:t>
            </a:r>
            <a:r>
              <a:rPr spc="-340" dirty="0"/>
              <a:t>By</a:t>
            </a:r>
            <a:r>
              <a:rPr spc="-140" dirty="0"/>
              <a:t> </a:t>
            </a:r>
            <a:r>
              <a:rPr spc="-25" dirty="0"/>
              <a:t>row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42233"/>
            <a:ext cx="4110354" cy="231330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rows,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two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options:</a:t>
            </a:r>
            <a:endParaRPr sz="2000">
              <a:latin typeface="Avenir-Book"/>
              <a:cs typeface="Avenir-Book"/>
            </a:endParaRPr>
          </a:p>
          <a:p>
            <a:pPr marL="356235" indent="-344170">
              <a:lnSpc>
                <a:spcPct val="100000"/>
              </a:lnSpc>
              <a:spcBef>
                <a:spcPts val="1150"/>
              </a:spcBef>
              <a:buSzPct val="87804"/>
              <a:buFont typeface="Arial"/>
              <a:buChar char="•"/>
              <a:tabLst>
                <a:tab pos="356235" algn="l"/>
                <a:tab pos="356870" algn="l"/>
              </a:tabLst>
            </a:pPr>
            <a:r>
              <a:rPr sz="3075" baseline="1355" dirty="0">
                <a:latin typeface="Avenir-Roman"/>
                <a:cs typeface="Avenir-Roman"/>
              </a:rPr>
              <a:t>.loc</a:t>
            </a:r>
            <a:r>
              <a:rPr sz="3075" spc="-75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–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locates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name</a:t>
            </a:r>
            <a:endParaRPr sz="2000">
              <a:latin typeface="Avenir-Book"/>
              <a:cs typeface="Avenir-Book"/>
            </a:endParaRPr>
          </a:p>
          <a:p>
            <a:pPr marL="12700" marR="5080" indent="343535">
              <a:lnSpc>
                <a:spcPct val="148400"/>
              </a:lnSpc>
              <a:spcBef>
                <a:spcPts val="70"/>
              </a:spcBef>
              <a:buSzPct val="87804"/>
              <a:buFont typeface="Arial"/>
              <a:buChar char="•"/>
              <a:tabLst>
                <a:tab pos="356235" algn="l"/>
                <a:tab pos="356870" algn="l"/>
              </a:tabLst>
            </a:pPr>
            <a:r>
              <a:rPr sz="3075" baseline="1355" dirty="0">
                <a:latin typeface="Avenir-Roman"/>
                <a:cs typeface="Avenir-Roman"/>
              </a:rPr>
              <a:t>.iloc</a:t>
            </a:r>
            <a:r>
              <a:rPr sz="3075" spc="-75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–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locates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numerical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index Command: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716" y="4011316"/>
            <a:ext cx="7051882" cy="198334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829253" y="757238"/>
            <a:ext cx="2316480" cy="2366010"/>
            <a:chOff x="8829253" y="757238"/>
            <a:chExt cx="2316480" cy="23660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7353" y="757238"/>
              <a:ext cx="2278228" cy="23658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867353" y="1343263"/>
              <a:ext cx="812165" cy="454659"/>
            </a:xfrm>
            <a:custGeom>
              <a:avLst/>
              <a:gdLst/>
              <a:ahLst/>
              <a:cxnLst/>
              <a:rect l="l" t="t" r="r" b="b"/>
              <a:pathLst>
                <a:path w="812165" h="454660">
                  <a:moveTo>
                    <a:pt x="0" y="75729"/>
                  </a:moveTo>
                  <a:lnTo>
                    <a:pt x="5951" y="46252"/>
                  </a:lnTo>
                  <a:lnTo>
                    <a:pt x="22180" y="22180"/>
                  </a:lnTo>
                  <a:lnTo>
                    <a:pt x="46251" y="5951"/>
                  </a:lnTo>
                  <a:lnTo>
                    <a:pt x="75729" y="0"/>
                  </a:lnTo>
                  <a:lnTo>
                    <a:pt x="736435" y="0"/>
                  </a:lnTo>
                  <a:lnTo>
                    <a:pt x="765912" y="5951"/>
                  </a:lnTo>
                  <a:lnTo>
                    <a:pt x="789984" y="22180"/>
                  </a:lnTo>
                  <a:lnTo>
                    <a:pt x="806213" y="46252"/>
                  </a:lnTo>
                  <a:lnTo>
                    <a:pt x="812165" y="75729"/>
                  </a:lnTo>
                  <a:lnTo>
                    <a:pt x="812165" y="378637"/>
                  </a:lnTo>
                  <a:lnTo>
                    <a:pt x="806213" y="408114"/>
                  </a:lnTo>
                  <a:lnTo>
                    <a:pt x="789984" y="432186"/>
                  </a:lnTo>
                  <a:lnTo>
                    <a:pt x="765912" y="448415"/>
                  </a:lnTo>
                  <a:lnTo>
                    <a:pt x="736435" y="454367"/>
                  </a:lnTo>
                  <a:lnTo>
                    <a:pt x="75729" y="454367"/>
                  </a:lnTo>
                  <a:lnTo>
                    <a:pt x="46251" y="448415"/>
                  </a:lnTo>
                  <a:lnTo>
                    <a:pt x="22180" y="432186"/>
                  </a:lnTo>
                  <a:lnTo>
                    <a:pt x="5951" y="408114"/>
                  </a:lnTo>
                  <a:lnTo>
                    <a:pt x="0" y="378637"/>
                  </a:lnTo>
                  <a:lnTo>
                    <a:pt x="0" y="75729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Dataframe</a:t>
            </a:r>
            <a:r>
              <a:rPr spc="-135" dirty="0"/>
              <a:t> </a:t>
            </a:r>
            <a:r>
              <a:rPr spc="-100" dirty="0"/>
              <a:t>extraction</a:t>
            </a:r>
            <a:r>
              <a:rPr spc="-150" dirty="0"/>
              <a:t> </a:t>
            </a:r>
            <a:r>
              <a:rPr spc="-229" dirty="0"/>
              <a:t>–</a:t>
            </a:r>
            <a:r>
              <a:rPr spc="-145" dirty="0"/>
              <a:t> </a:t>
            </a:r>
            <a:r>
              <a:rPr spc="-340" dirty="0"/>
              <a:t>By</a:t>
            </a:r>
            <a:r>
              <a:rPr spc="-140" dirty="0"/>
              <a:t> </a:t>
            </a:r>
            <a:r>
              <a:rPr spc="-25" dirty="0"/>
              <a:t>row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15770"/>
            <a:ext cx="7948295" cy="952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55"/>
              </a:spcBef>
            </a:pPr>
            <a:r>
              <a:rPr sz="2000" dirty="0">
                <a:latin typeface="Avenir-Book"/>
                <a:cs typeface="Avenir-Book"/>
              </a:rPr>
              <a:t>On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other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hand,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3075" baseline="1355" dirty="0">
                <a:latin typeface="Avenir-Book"/>
                <a:cs typeface="Avenir-Book"/>
              </a:rPr>
              <a:t>iloc</a:t>
            </a:r>
            <a:r>
              <a:rPr sz="3075" spc="-75" baseline="135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give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numerical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index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row: </a:t>
            </a: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52475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13858" y="3587701"/>
            <a:ext cx="2248550" cy="2742736"/>
            <a:chOff x="7113858" y="3587701"/>
            <a:chExt cx="2248550" cy="2742736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3858" y="3587701"/>
              <a:ext cx="2248550" cy="27427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39000" y="4648200"/>
              <a:ext cx="419053" cy="533400"/>
            </a:xfrm>
            <a:custGeom>
              <a:avLst/>
              <a:gdLst/>
              <a:ahLst/>
              <a:cxnLst/>
              <a:rect l="l" t="t" r="r" b="b"/>
              <a:pathLst>
                <a:path w="582295" h="2543810">
                  <a:moveTo>
                    <a:pt x="0" y="97004"/>
                  </a:moveTo>
                  <a:lnTo>
                    <a:pt x="7623" y="59246"/>
                  </a:lnTo>
                  <a:lnTo>
                    <a:pt x="28412" y="28412"/>
                  </a:lnTo>
                  <a:lnTo>
                    <a:pt x="59246" y="7623"/>
                  </a:lnTo>
                  <a:lnTo>
                    <a:pt x="97005" y="0"/>
                  </a:lnTo>
                  <a:lnTo>
                    <a:pt x="485011" y="0"/>
                  </a:lnTo>
                  <a:lnTo>
                    <a:pt x="522770" y="7623"/>
                  </a:lnTo>
                  <a:lnTo>
                    <a:pt x="553604" y="28412"/>
                  </a:lnTo>
                  <a:lnTo>
                    <a:pt x="574393" y="59246"/>
                  </a:lnTo>
                  <a:lnTo>
                    <a:pt x="582017" y="97004"/>
                  </a:lnTo>
                  <a:lnTo>
                    <a:pt x="582017" y="2446179"/>
                  </a:lnTo>
                  <a:lnTo>
                    <a:pt x="574393" y="2483937"/>
                  </a:lnTo>
                  <a:lnTo>
                    <a:pt x="553604" y="2514771"/>
                  </a:lnTo>
                  <a:lnTo>
                    <a:pt x="522770" y="2535560"/>
                  </a:lnTo>
                  <a:lnTo>
                    <a:pt x="485011" y="2543184"/>
                  </a:lnTo>
                  <a:lnTo>
                    <a:pt x="97005" y="2543184"/>
                  </a:lnTo>
                  <a:lnTo>
                    <a:pt x="59246" y="2535560"/>
                  </a:lnTo>
                  <a:lnTo>
                    <a:pt x="28412" y="2514771"/>
                  </a:lnTo>
                  <a:lnTo>
                    <a:pt x="7623" y="2483937"/>
                  </a:lnTo>
                  <a:lnTo>
                    <a:pt x="0" y="2446179"/>
                  </a:lnTo>
                  <a:lnTo>
                    <a:pt x="0" y="97004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936" y="3613101"/>
            <a:ext cx="3222931" cy="4784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936" y="5021459"/>
            <a:ext cx="3222931" cy="86999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7005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Dataframe</a:t>
            </a:r>
            <a:r>
              <a:rPr spc="-135" dirty="0"/>
              <a:t> </a:t>
            </a:r>
            <a:r>
              <a:rPr spc="-100" dirty="0"/>
              <a:t>extraction</a:t>
            </a:r>
            <a:r>
              <a:rPr spc="-150" dirty="0"/>
              <a:t> </a:t>
            </a:r>
            <a:r>
              <a:rPr spc="-229" dirty="0"/>
              <a:t>–</a:t>
            </a:r>
            <a:r>
              <a:rPr spc="-150" dirty="0"/>
              <a:t> </a:t>
            </a:r>
            <a:r>
              <a:rPr spc="-40" dirty="0"/>
              <a:t>Multiple</a:t>
            </a:r>
            <a:r>
              <a:rPr spc="-135" dirty="0"/>
              <a:t> </a:t>
            </a:r>
            <a:r>
              <a:rPr spc="-50" dirty="0"/>
              <a:t>rows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30117"/>
            <a:ext cx="9112250" cy="141224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dirty="0">
                <a:latin typeface="Avenir-Book"/>
                <a:cs typeface="Avenir-Book"/>
              </a:rPr>
              <a:t>One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important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distinction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between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3075" baseline="1355" dirty="0">
                <a:latin typeface="Avenir-Roman"/>
                <a:cs typeface="Avenir-Roman"/>
              </a:rPr>
              <a:t>.loc</a:t>
            </a:r>
            <a:r>
              <a:rPr sz="3075" spc="-75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3075" baseline="1355" dirty="0">
                <a:latin typeface="Avenir-Roman"/>
                <a:cs typeface="Avenir-Roman"/>
              </a:rPr>
              <a:t>.iloc</a:t>
            </a:r>
            <a:r>
              <a:rPr sz="3075" spc="-97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select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multiple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is:</a:t>
            </a:r>
            <a:endParaRPr sz="2000">
              <a:latin typeface="Avenir-Book"/>
              <a:cs typeface="Avenir-Book"/>
            </a:endParaRPr>
          </a:p>
          <a:p>
            <a:pPr marL="85090">
              <a:lnSpc>
                <a:spcPct val="100000"/>
              </a:lnSpc>
              <a:spcBef>
                <a:spcPts val="1140"/>
              </a:spcBef>
            </a:pPr>
            <a:r>
              <a:rPr sz="3075" baseline="1355" dirty="0">
                <a:latin typeface="Avenir-Roman"/>
                <a:cs typeface="Avenir-Roman"/>
              </a:rPr>
              <a:t>.loc</a:t>
            </a:r>
            <a:r>
              <a:rPr sz="3075" spc="-67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includes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’David’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result,</a:t>
            </a:r>
            <a:endParaRPr sz="2000">
              <a:latin typeface="Avenir-Book"/>
              <a:cs typeface="Avenir-Book"/>
            </a:endParaRPr>
          </a:p>
          <a:p>
            <a:pPr marL="156210">
              <a:lnSpc>
                <a:spcPct val="100000"/>
              </a:lnSpc>
              <a:spcBef>
                <a:spcPts val="1260"/>
              </a:spcBef>
            </a:pPr>
            <a:r>
              <a:rPr sz="3075" baseline="1355" dirty="0">
                <a:latin typeface="Avenir-Roman"/>
                <a:cs typeface="Avenir-Roman"/>
              </a:rPr>
              <a:t>.iloc</a:t>
            </a:r>
            <a:r>
              <a:rPr sz="3075" spc="-67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excludes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3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result.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3915155"/>
            <a:ext cx="1287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 Output: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0841" y="3915155"/>
            <a:ext cx="1287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6985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 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6074" y="4117983"/>
            <a:ext cx="2997198" cy="22479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2644" y="4117983"/>
            <a:ext cx="346958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Sort</a:t>
            </a:r>
            <a:r>
              <a:rPr spc="-165" dirty="0"/>
              <a:t> </a:t>
            </a:r>
            <a:r>
              <a:rPr spc="-180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15770"/>
            <a:ext cx="9333865" cy="952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55"/>
              </a:spcBef>
              <a:tabLst>
                <a:tab pos="6184265" algn="l"/>
              </a:tabLst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3075" spc="-37" baseline="1355" dirty="0">
                <a:latin typeface="Avenir-Roman"/>
                <a:cs typeface="Avenir-Roman"/>
              </a:rPr>
              <a:t>sort_values() </a:t>
            </a:r>
            <a:r>
              <a:rPr sz="2000" dirty="0">
                <a:latin typeface="Avenir-Book"/>
                <a:cs typeface="Avenir-Book"/>
              </a:rPr>
              <a:t>method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sort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DataFrame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specified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label. Command:</a:t>
            </a:r>
            <a:r>
              <a:rPr sz="2000" dirty="0">
                <a:latin typeface="Avenir-Book"/>
                <a:cs typeface="Avenir-Book"/>
              </a:rPr>
              <a:t>	</a:t>
            </a: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8542" y="3097580"/>
            <a:ext cx="4236496" cy="4459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777" y="4119221"/>
            <a:ext cx="2469531" cy="21426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0244" y="4119222"/>
            <a:ext cx="2396896" cy="214268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703899" y="5223619"/>
            <a:ext cx="3206750" cy="85725"/>
          </a:xfrm>
          <a:custGeom>
            <a:avLst/>
            <a:gdLst/>
            <a:ahLst/>
            <a:cxnLst/>
            <a:rect l="l" t="t" r="r" b="b"/>
            <a:pathLst>
              <a:path w="3206750" h="85725">
                <a:moveTo>
                  <a:pt x="3120461" y="57149"/>
                </a:moveTo>
                <a:lnTo>
                  <a:pt x="3120461" y="85724"/>
                </a:lnTo>
                <a:lnTo>
                  <a:pt x="3177611" y="57149"/>
                </a:lnTo>
                <a:lnTo>
                  <a:pt x="3120461" y="57149"/>
                </a:lnTo>
                <a:close/>
              </a:path>
              <a:path w="3206750" h="85725">
                <a:moveTo>
                  <a:pt x="3120461" y="28574"/>
                </a:moveTo>
                <a:lnTo>
                  <a:pt x="3120461" y="57149"/>
                </a:lnTo>
                <a:lnTo>
                  <a:pt x="3134751" y="57149"/>
                </a:lnTo>
                <a:lnTo>
                  <a:pt x="3134751" y="28574"/>
                </a:lnTo>
                <a:lnTo>
                  <a:pt x="3120461" y="28574"/>
                </a:lnTo>
                <a:close/>
              </a:path>
              <a:path w="3206750" h="85725">
                <a:moveTo>
                  <a:pt x="3120461" y="0"/>
                </a:moveTo>
                <a:lnTo>
                  <a:pt x="3120461" y="28574"/>
                </a:lnTo>
                <a:lnTo>
                  <a:pt x="3134751" y="28574"/>
                </a:lnTo>
                <a:lnTo>
                  <a:pt x="3134751" y="57149"/>
                </a:lnTo>
                <a:lnTo>
                  <a:pt x="3177613" y="57148"/>
                </a:lnTo>
                <a:lnTo>
                  <a:pt x="3206186" y="42862"/>
                </a:lnTo>
                <a:lnTo>
                  <a:pt x="3120461" y="0"/>
                </a:lnTo>
                <a:close/>
              </a:path>
              <a:path w="3206750" h="85725">
                <a:moveTo>
                  <a:pt x="0" y="28573"/>
                </a:moveTo>
                <a:lnTo>
                  <a:pt x="0" y="57148"/>
                </a:lnTo>
                <a:lnTo>
                  <a:pt x="3120461" y="57149"/>
                </a:lnTo>
                <a:lnTo>
                  <a:pt x="3120461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Conditional</a:t>
            </a:r>
            <a:r>
              <a:rPr spc="-155" dirty="0"/>
              <a:t> </a:t>
            </a:r>
            <a:r>
              <a:rPr spc="-165" dirty="0"/>
              <a:t>selections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287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0841" y="268071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4043171"/>
            <a:ext cx="596709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get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looking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these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conditionals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by </a:t>
            </a:r>
            <a:r>
              <a:rPr sz="2000" dirty="0">
                <a:latin typeface="Avenir-Book"/>
                <a:cs typeface="Avenir-Book"/>
              </a:rPr>
              <a:t>reading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like:</a:t>
            </a:r>
            <a:endParaRPr sz="2000" dirty="0">
              <a:latin typeface="Avenir-Book"/>
              <a:cs typeface="Avenir-Book"/>
            </a:endParaRPr>
          </a:p>
          <a:p>
            <a:pPr marL="241300" marR="248920" indent="-228600">
              <a:lnSpc>
                <a:spcPct val="107400"/>
              </a:lnSpc>
              <a:spcBef>
                <a:spcPts val="1060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4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3075" spc="-37" baseline="1355" dirty="0">
                <a:highlight>
                  <a:srgbClr val="FFFF00"/>
                </a:highlight>
                <a:latin typeface="Avenir-Roman"/>
                <a:cs typeface="Avenir-Roman"/>
              </a:rPr>
              <a:t>movies_df</a:t>
            </a:r>
            <a:r>
              <a:rPr sz="3075" spc="-67" baseline="1355" dirty="0">
                <a:highlight>
                  <a:srgbClr val="FFFF00"/>
                </a:highlight>
                <a:latin typeface="Avenir-Roman"/>
                <a:cs typeface="Avenir-Roman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where</a:t>
            </a:r>
            <a:r>
              <a:rPr sz="2000" spc="-4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3075" spc="-37" baseline="1355" dirty="0">
                <a:highlight>
                  <a:srgbClr val="FFFF00"/>
                </a:highlight>
                <a:latin typeface="Avenir-Roman"/>
                <a:cs typeface="Avenir-Roman"/>
              </a:rPr>
              <a:t>movies_df</a:t>
            </a:r>
            <a:r>
              <a:rPr sz="3075" spc="-67" baseline="1355" dirty="0">
                <a:highlight>
                  <a:srgbClr val="FFFF00"/>
                </a:highlight>
                <a:latin typeface="Avenir-Roman"/>
                <a:cs typeface="Avenir-Roman"/>
              </a:rPr>
              <a:t> </a:t>
            </a:r>
            <a:r>
              <a:rPr sz="2000" i="1" dirty="0">
                <a:highlight>
                  <a:srgbClr val="FFFF00"/>
                </a:highlight>
                <a:latin typeface="Avenir"/>
                <a:cs typeface="Avenir"/>
              </a:rPr>
              <a:t>director</a:t>
            </a:r>
            <a:r>
              <a:rPr sz="2000" i="1" spc="-45" dirty="0">
                <a:highlight>
                  <a:srgbClr val="FFFF00"/>
                </a:highlight>
                <a:latin typeface="Avenir"/>
                <a:cs typeface="Avenir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equals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Ridley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Scott.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16" y="3168650"/>
            <a:ext cx="5443681" cy="520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2050" y="1140691"/>
            <a:ext cx="4362450" cy="5552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3650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What’s</a:t>
            </a:r>
            <a:r>
              <a:rPr spc="-155" dirty="0"/>
              <a:t> </a:t>
            </a:r>
            <a:r>
              <a:rPr spc="-275" dirty="0"/>
              <a:t>Pandas</a:t>
            </a:r>
            <a:r>
              <a:rPr spc="-150" dirty="0"/>
              <a:t> </a:t>
            </a:r>
            <a:r>
              <a:rPr spc="-45" dirty="0"/>
              <a:t>for?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5775"/>
            <a:ext cx="9504045" cy="3636508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Through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pandas,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you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get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to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know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your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data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by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cleaning,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transforming,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and analyzing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spc="-25" dirty="0">
                <a:solidFill>
                  <a:srgbClr val="333333"/>
                </a:solidFill>
                <a:latin typeface="Avenir-Book"/>
                <a:cs typeface="Avenir-Book"/>
              </a:rPr>
              <a:t>it.</a:t>
            </a:r>
            <a:endParaRPr sz="1900" dirty="0">
              <a:latin typeface="Avenir-Book"/>
              <a:cs typeface="Avenir-Book"/>
            </a:endParaRPr>
          </a:p>
          <a:p>
            <a:pPr marL="241300" marR="5080" indent="-228600">
              <a:lnSpc>
                <a:spcPct val="109500"/>
              </a:lnSpc>
              <a:spcBef>
                <a:spcPts val="1005"/>
              </a:spcBef>
            </a:pP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For</a:t>
            </a:r>
            <a:r>
              <a:rPr sz="19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example,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you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want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to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explore</a:t>
            </a:r>
            <a:r>
              <a:rPr sz="1900" spc="-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dataset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stored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in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CSV.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Pandas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will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extract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1900" spc="-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data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from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that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CSV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into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DataFrame —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then</a:t>
            </a:r>
            <a:r>
              <a:rPr sz="1900" spc="-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let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you</a:t>
            </a:r>
            <a:r>
              <a:rPr sz="1900" spc="-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do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things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like:</a:t>
            </a:r>
            <a:endParaRPr sz="1900" dirty="0">
              <a:latin typeface="Avenir-Book"/>
              <a:cs typeface="Avenir-Book"/>
            </a:endParaRPr>
          </a:p>
          <a:p>
            <a:pPr marL="240665" indent="-227965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SzPct val="9473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Calculate</a:t>
            </a:r>
            <a:r>
              <a:rPr sz="1900" spc="-3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statistics</a:t>
            </a:r>
            <a:r>
              <a:rPr sz="19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like</a:t>
            </a:r>
            <a:r>
              <a:rPr sz="19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Average,</a:t>
            </a:r>
            <a:r>
              <a:rPr sz="19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Median,</a:t>
            </a:r>
            <a:r>
              <a:rPr sz="1900" spc="-3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Max,</a:t>
            </a:r>
            <a:r>
              <a:rPr sz="19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Min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spc="-25" dirty="0" err="1">
                <a:solidFill>
                  <a:srgbClr val="333333"/>
                </a:solidFill>
                <a:latin typeface="Avenir-Book"/>
                <a:cs typeface="Avenir-Book"/>
              </a:rPr>
              <a:t>etc</a:t>
            </a:r>
            <a:r>
              <a:rPr lang="en-US" sz="19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lang="en-US" sz="1900" spc="-25" dirty="0">
                <a:solidFill>
                  <a:srgbClr val="FF0000"/>
                </a:solidFill>
                <a:latin typeface="Avenir-Book"/>
                <a:cs typeface="Avenir-Book"/>
              </a:rPr>
              <a:t>(all sorts of mathematical operations)</a:t>
            </a:r>
            <a:endParaRPr sz="19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240665" marR="774700" indent="-227965">
              <a:lnSpc>
                <a:spcPct val="109500"/>
              </a:lnSpc>
              <a:spcBef>
                <a:spcPts val="1005"/>
              </a:spcBef>
              <a:buClr>
                <a:srgbClr val="000000"/>
              </a:buClr>
              <a:buSzPct val="9473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Clean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data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by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doing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things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like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removing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missing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values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and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filtering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rows/ columns</a:t>
            </a:r>
            <a:endParaRPr sz="1900" dirty="0">
              <a:latin typeface="Avenir-Book"/>
              <a:cs typeface="Avenir-Book"/>
            </a:endParaRPr>
          </a:p>
          <a:p>
            <a:pPr marL="240665" indent="-227965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SzPct val="9473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Visualize</a:t>
            </a:r>
            <a:r>
              <a:rPr sz="19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data</a:t>
            </a:r>
            <a:r>
              <a:rPr sz="19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with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help</a:t>
            </a:r>
            <a:r>
              <a:rPr sz="19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from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Matplotlib.</a:t>
            </a:r>
            <a:r>
              <a:rPr sz="19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Plot</a:t>
            </a:r>
            <a:r>
              <a:rPr sz="19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bars,</a:t>
            </a:r>
            <a:r>
              <a:rPr sz="19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lines,</a:t>
            </a:r>
            <a:r>
              <a:rPr sz="19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histograms,</a:t>
            </a:r>
            <a:r>
              <a:rPr sz="19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bubbles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spc="-25" dirty="0">
                <a:solidFill>
                  <a:srgbClr val="333333"/>
                </a:solidFill>
                <a:latin typeface="Avenir-Book"/>
                <a:cs typeface="Avenir-Book"/>
              </a:rPr>
              <a:t>etc</a:t>
            </a:r>
            <a:endParaRPr sz="1900" dirty="0">
              <a:latin typeface="Avenir-Book"/>
              <a:cs typeface="Avenir-Book"/>
            </a:endParaRPr>
          </a:p>
          <a:p>
            <a:pPr marL="240665" indent="-227965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SzPct val="94736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Store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cleaned,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transformed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data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back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into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a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CSV,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other</a:t>
            </a:r>
            <a:r>
              <a:rPr sz="19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file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dirty="0">
                <a:solidFill>
                  <a:srgbClr val="333333"/>
                </a:solidFill>
                <a:latin typeface="Avenir-Book"/>
                <a:cs typeface="Avenir-Book"/>
              </a:rPr>
              <a:t>or</a:t>
            </a:r>
            <a:r>
              <a:rPr sz="19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1900" spc="-10" dirty="0">
                <a:solidFill>
                  <a:srgbClr val="333333"/>
                </a:solidFill>
                <a:latin typeface="Avenir-Book"/>
                <a:cs typeface="Avenir-Book"/>
              </a:rPr>
              <a:t>database</a:t>
            </a:r>
            <a:endParaRPr sz="1900" dirty="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Conditional</a:t>
            </a:r>
            <a:r>
              <a:rPr spc="-175" dirty="0"/>
              <a:t> </a:t>
            </a:r>
            <a:r>
              <a:rPr spc="-185" dirty="0"/>
              <a:t>selections</a:t>
            </a:r>
            <a:r>
              <a:rPr spc="-155" dirty="0"/>
              <a:t> </a:t>
            </a:r>
            <a:r>
              <a:rPr spc="-229" dirty="0"/>
              <a:t>–</a:t>
            </a:r>
            <a:r>
              <a:rPr spc="-180" dirty="0"/>
              <a:t> </a:t>
            </a:r>
            <a:r>
              <a:rPr spc="-135" dirty="0"/>
              <a:t>numerical</a:t>
            </a:r>
            <a:r>
              <a:rPr spc="-175" dirty="0"/>
              <a:t> </a:t>
            </a:r>
            <a:r>
              <a:rPr spc="-135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406395"/>
            <a:ext cx="9564370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Let's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look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conditional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selections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numerical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filtering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DataFrame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10" dirty="0">
                <a:latin typeface="Avenir-Book"/>
                <a:cs typeface="Avenir-Book"/>
              </a:rPr>
              <a:t> ratings: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4158" y="3121025"/>
            <a:ext cx="6483682" cy="6159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00" y="3926869"/>
            <a:ext cx="3606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Conditional</a:t>
            </a:r>
            <a:r>
              <a:rPr spc="-175" dirty="0"/>
              <a:t> </a:t>
            </a:r>
            <a:r>
              <a:rPr spc="-185" dirty="0"/>
              <a:t>selections</a:t>
            </a:r>
            <a:r>
              <a:rPr spc="-145" dirty="0"/>
              <a:t> </a:t>
            </a:r>
            <a:r>
              <a:rPr spc="-229" dirty="0"/>
              <a:t>–</a:t>
            </a:r>
            <a:r>
              <a:rPr spc="-165" dirty="0"/>
              <a:t> </a:t>
            </a:r>
            <a:r>
              <a:rPr spc="-110" dirty="0"/>
              <a:t>logical</a:t>
            </a:r>
            <a:r>
              <a:rPr spc="-165" dirty="0"/>
              <a:t> </a:t>
            </a:r>
            <a:r>
              <a:rPr spc="-85" dirty="0"/>
              <a:t>operators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58088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make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some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richer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conditionals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logical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operators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925" baseline="1424" dirty="0">
                <a:latin typeface="Avenir-Roman"/>
                <a:cs typeface="Avenir-Roman"/>
              </a:rPr>
              <a:t>|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"or"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925" baseline="1424" dirty="0">
                <a:latin typeface="Avenir-Roman"/>
                <a:cs typeface="Avenir-Roman"/>
              </a:rPr>
              <a:t>&amp; </a:t>
            </a:r>
            <a:r>
              <a:rPr sz="2000" spc="-25" dirty="0">
                <a:latin typeface="Avenir-Book"/>
                <a:cs typeface="Avenir-Book"/>
              </a:rPr>
              <a:t>for </a:t>
            </a:r>
            <a:r>
              <a:rPr sz="2000" spc="-10" dirty="0">
                <a:latin typeface="Avenir-Book"/>
                <a:cs typeface="Avenir-Book"/>
              </a:rPr>
              <a:t>"and".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" y="3786601"/>
            <a:ext cx="11849100" cy="2977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6300" y="4296407"/>
            <a:ext cx="2330450" cy="242589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Applying</a:t>
            </a:r>
            <a:r>
              <a:rPr spc="-190" dirty="0"/>
              <a:t> </a:t>
            </a:r>
            <a:r>
              <a:rPr spc="-10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45169"/>
            <a:ext cx="9542780" cy="1828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 algn="just">
              <a:lnSpc>
                <a:spcPct val="110200"/>
              </a:lnSpc>
              <a:spcBef>
                <a:spcPts val="75"/>
              </a:spcBef>
            </a:pPr>
            <a:r>
              <a:rPr sz="2000" dirty="0">
                <a:latin typeface="Avenir-Book"/>
                <a:cs typeface="Avenir-Book"/>
              </a:rPr>
              <a:t>An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efficient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alternative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3075" spc="-15" baseline="1355" dirty="0">
                <a:latin typeface="Avenir-Roman"/>
                <a:cs typeface="Avenir-Roman"/>
              </a:rPr>
              <a:t>apply()</a:t>
            </a:r>
            <a:r>
              <a:rPr sz="3075" spc="-52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function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dataset.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example,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could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function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convert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movies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8.0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greater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"good"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rest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"bad"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transformed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create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new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column.</a:t>
            </a:r>
            <a:endParaRPr sz="2000">
              <a:latin typeface="Avenir-Book"/>
              <a:cs typeface="Avenir-Book"/>
            </a:endParaRPr>
          </a:p>
          <a:p>
            <a:pPr marL="241300" marR="54610" indent="-228600" algn="just">
              <a:lnSpc>
                <a:spcPct val="109000"/>
              </a:lnSpc>
              <a:spcBef>
                <a:spcPts val="985"/>
              </a:spcBef>
            </a:pPr>
            <a:r>
              <a:rPr sz="2000" dirty="0">
                <a:latin typeface="Avenir-Book"/>
                <a:cs typeface="Avenir-Book"/>
              </a:rPr>
              <a:t>First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would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create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function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when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given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rating,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determines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if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it's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good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or </a:t>
            </a:r>
            <a:r>
              <a:rPr sz="2000" spc="-20" dirty="0">
                <a:latin typeface="Avenir-Book"/>
                <a:cs typeface="Avenir-Book"/>
              </a:rPr>
              <a:t>bad: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3172" y="4288339"/>
            <a:ext cx="3342538" cy="205458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Applying</a:t>
            </a:r>
            <a:r>
              <a:rPr spc="-190" dirty="0"/>
              <a:t> </a:t>
            </a:r>
            <a:r>
              <a:rPr spc="-10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470403"/>
            <a:ext cx="9328150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Now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want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send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entire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rating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through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function,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which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what</a:t>
            </a:r>
            <a:endParaRPr sz="2000">
              <a:latin typeface="Avenir-Book"/>
              <a:cs typeface="Avenir-Book"/>
            </a:endParaRPr>
          </a:p>
          <a:p>
            <a:pPr marL="241935">
              <a:lnSpc>
                <a:spcPct val="100000"/>
              </a:lnSpc>
              <a:spcBef>
                <a:spcPts val="140"/>
              </a:spcBef>
            </a:pPr>
            <a:r>
              <a:rPr sz="3075" spc="-15" baseline="1355" dirty="0">
                <a:latin typeface="Avenir-Roman"/>
                <a:cs typeface="Avenir-Roman"/>
              </a:rPr>
              <a:t>apply()</a:t>
            </a:r>
            <a:r>
              <a:rPr sz="3075" spc="-202" baseline="1355" dirty="0">
                <a:latin typeface="Avenir-Roman"/>
                <a:cs typeface="Avenir-Roman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does: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655820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3314" y="3219380"/>
            <a:ext cx="8450559" cy="104975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424429" y="4353538"/>
            <a:ext cx="8051800" cy="2044700"/>
            <a:chOff x="2424429" y="4353538"/>
            <a:chExt cx="8051800" cy="20447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5729" y="4353538"/>
              <a:ext cx="4000500" cy="20446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4429" y="4391638"/>
              <a:ext cx="4051300" cy="2006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5205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Applying</a:t>
            </a:r>
            <a:r>
              <a:rPr spc="-190" dirty="0"/>
              <a:t> </a:t>
            </a:r>
            <a:r>
              <a:rPr spc="-120" dirty="0"/>
              <a:t>functions</a:t>
            </a:r>
            <a:r>
              <a:rPr spc="-185" dirty="0"/>
              <a:t> </a:t>
            </a:r>
            <a:r>
              <a:rPr spc="-114" dirty="0"/>
              <a:t>-</a:t>
            </a:r>
            <a:r>
              <a:rPr spc="-185" dirty="0"/>
              <a:t> </a:t>
            </a:r>
            <a:r>
              <a:rPr spc="-85" dirty="0"/>
              <a:t>lambda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378963"/>
            <a:ext cx="9177655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also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anonymous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functions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well.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lambda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function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achieves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the </a:t>
            </a:r>
            <a:r>
              <a:rPr sz="2000" dirty="0">
                <a:latin typeface="Avenir-Book"/>
                <a:cs typeface="Avenir-Book"/>
              </a:rPr>
              <a:t>same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result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i="1" spc="-10" dirty="0">
                <a:latin typeface="Avenir"/>
                <a:cs typeface="Avenir"/>
              </a:rPr>
              <a:t>rating_function</a:t>
            </a:r>
            <a:r>
              <a:rPr sz="2000" spc="-10" dirty="0">
                <a:latin typeface="Avenir-Book"/>
                <a:cs typeface="Avenir-Book"/>
              </a:rPr>
              <a:t>: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7327" y="3245159"/>
            <a:ext cx="9167660" cy="64199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882465" y="4017514"/>
            <a:ext cx="9572625" cy="2431415"/>
            <a:chOff x="1882465" y="4017514"/>
            <a:chExt cx="9572625" cy="24314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8922" y="4017514"/>
              <a:ext cx="4756063" cy="2430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2465" y="4062810"/>
              <a:ext cx="4816457" cy="23855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Cleaning</a:t>
            </a:r>
            <a:r>
              <a:rPr spc="-180" dirty="0"/>
              <a:t> </a:t>
            </a:r>
            <a:r>
              <a:rPr spc="-160" dirty="0"/>
              <a:t>Strings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15770"/>
            <a:ext cx="6768465" cy="95250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55"/>
              </a:spcBef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trim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whitespace,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make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3075" spc="-15" baseline="1355" dirty="0">
                <a:latin typeface="Avenir-Roman"/>
                <a:cs typeface="Avenir-Roman"/>
              </a:rPr>
              <a:t>.strip()</a:t>
            </a:r>
            <a:r>
              <a:rPr sz="3075" spc="-44" baseline="1355" dirty="0">
                <a:latin typeface="Avenir-Roman"/>
                <a:cs typeface="Avenir-Roman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method. 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52475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540" y="3538151"/>
            <a:ext cx="7121488" cy="8029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9917" y="4916017"/>
            <a:ext cx="1620455" cy="138092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586383" y="5603494"/>
            <a:ext cx="3206750" cy="85725"/>
          </a:xfrm>
          <a:custGeom>
            <a:avLst/>
            <a:gdLst/>
            <a:ahLst/>
            <a:cxnLst/>
            <a:rect l="l" t="t" r="r" b="b"/>
            <a:pathLst>
              <a:path w="3206750" h="85725">
                <a:moveTo>
                  <a:pt x="3120462" y="57149"/>
                </a:moveTo>
                <a:lnTo>
                  <a:pt x="3120462" y="85724"/>
                </a:lnTo>
                <a:lnTo>
                  <a:pt x="3177612" y="57149"/>
                </a:lnTo>
                <a:lnTo>
                  <a:pt x="3120462" y="57149"/>
                </a:lnTo>
                <a:close/>
              </a:path>
              <a:path w="3206750" h="85725">
                <a:moveTo>
                  <a:pt x="3120462" y="28574"/>
                </a:moveTo>
                <a:lnTo>
                  <a:pt x="3120462" y="57149"/>
                </a:lnTo>
                <a:lnTo>
                  <a:pt x="3134751" y="57149"/>
                </a:lnTo>
                <a:lnTo>
                  <a:pt x="3134751" y="28574"/>
                </a:lnTo>
                <a:lnTo>
                  <a:pt x="3120462" y="28574"/>
                </a:lnTo>
                <a:close/>
              </a:path>
              <a:path w="3206750" h="85725">
                <a:moveTo>
                  <a:pt x="3120462" y="0"/>
                </a:moveTo>
                <a:lnTo>
                  <a:pt x="3120462" y="28574"/>
                </a:lnTo>
                <a:lnTo>
                  <a:pt x="3134751" y="28574"/>
                </a:lnTo>
                <a:lnTo>
                  <a:pt x="3134751" y="57149"/>
                </a:lnTo>
                <a:lnTo>
                  <a:pt x="3177614" y="57148"/>
                </a:lnTo>
                <a:lnTo>
                  <a:pt x="3206187" y="42862"/>
                </a:lnTo>
                <a:lnTo>
                  <a:pt x="3120462" y="0"/>
                </a:lnTo>
                <a:close/>
              </a:path>
              <a:path w="3206750" h="85725">
                <a:moveTo>
                  <a:pt x="0" y="28573"/>
                </a:moveTo>
                <a:lnTo>
                  <a:pt x="0" y="57148"/>
                </a:lnTo>
                <a:lnTo>
                  <a:pt x="3120462" y="57149"/>
                </a:lnTo>
                <a:lnTo>
                  <a:pt x="3120462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817325" y="4960582"/>
            <a:ext cx="1633220" cy="1336675"/>
            <a:chOff x="1817325" y="4960582"/>
            <a:chExt cx="1633220" cy="13366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0026" y="4960582"/>
              <a:ext cx="1620453" cy="13363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97857" y="5207165"/>
              <a:ext cx="523875" cy="196215"/>
            </a:xfrm>
            <a:custGeom>
              <a:avLst/>
              <a:gdLst/>
              <a:ahLst/>
              <a:cxnLst/>
              <a:rect l="l" t="t" r="r" b="b"/>
              <a:pathLst>
                <a:path w="523875" h="196214">
                  <a:moveTo>
                    <a:pt x="523655" y="0"/>
                  </a:moveTo>
                  <a:lnTo>
                    <a:pt x="0" y="0"/>
                  </a:lnTo>
                  <a:lnTo>
                    <a:pt x="0" y="196121"/>
                  </a:lnTo>
                  <a:lnTo>
                    <a:pt x="523655" y="196121"/>
                  </a:lnTo>
                  <a:lnTo>
                    <a:pt x="52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97857" y="5207165"/>
              <a:ext cx="523875" cy="196215"/>
            </a:xfrm>
            <a:custGeom>
              <a:avLst/>
              <a:gdLst/>
              <a:ahLst/>
              <a:cxnLst/>
              <a:rect l="l" t="t" r="r" b="b"/>
              <a:pathLst>
                <a:path w="523875" h="196214">
                  <a:moveTo>
                    <a:pt x="0" y="0"/>
                  </a:moveTo>
                  <a:lnTo>
                    <a:pt x="523656" y="0"/>
                  </a:lnTo>
                  <a:lnTo>
                    <a:pt x="523656" y="196121"/>
                  </a:lnTo>
                  <a:lnTo>
                    <a:pt x="0" y="19612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4190" y="5388272"/>
              <a:ext cx="523875" cy="196215"/>
            </a:xfrm>
            <a:custGeom>
              <a:avLst/>
              <a:gdLst/>
              <a:ahLst/>
              <a:cxnLst/>
              <a:rect l="l" t="t" r="r" b="b"/>
              <a:pathLst>
                <a:path w="523875" h="196214">
                  <a:moveTo>
                    <a:pt x="523655" y="0"/>
                  </a:moveTo>
                  <a:lnTo>
                    <a:pt x="0" y="0"/>
                  </a:lnTo>
                  <a:lnTo>
                    <a:pt x="0" y="196121"/>
                  </a:lnTo>
                  <a:lnTo>
                    <a:pt x="523655" y="196121"/>
                  </a:lnTo>
                  <a:lnTo>
                    <a:pt x="52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94190" y="5388272"/>
              <a:ext cx="523875" cy="196215"/>
            </a:xfrm>
            <a:custGeom>
              <a:avLst/>
              <a:gdLst/>
              <a:ahLst/>
              <a:cxnLst/>
              <a:rect l="l" t="t" r="r" b="b"/>
              <a:pathLst>
                <a:path w="523875" h="196214">
                  <a:moveTo>
                    <a:pt x="0" y="0"/>
                  </a:moveTo>
                  <a:lnTo>
                    <a:pt x="523655" y="0"/>
                  </a:lnTo>
                  <a:lnTo>
                    <a:pt x="523655" y="196121"/>
                  </a:lnTo>
                  <a:lnTo>
                    <a:pt x="0" y="19612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0840" y="5593822"/>
              <a:ext cx="523875" cy="196215"/>
            </a:xfrm>
            <a:custGeom>
              <a:avLst/>
              <a:gdLst/>
              <a:ahLst/>
              <a:cxnLst/>
              <a:rect l="l" t="t" r="r" b="b"/>
              <a:pathLst>
                <a:path w="523875" h="196214">
                  <a:moveTo>
                    <a:pt x="523655" y="0"/>
                  </a:moveTo>
                  <a:lnTo>
                    <a:pt x="0" y="0"/>
                  </a:lnTo>
                  <a:lnTo>
                    <a:pt x="0" y="196120"/>
                  </a:lnTo>
                  <a:lnTo>
                    <a:pt x="523655" y="196120"/>
                  </a:lnTo>
                  <a:lnTo>
                    <a:pt x="52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40840" y="5593822"/>
              <a:ext cx="523875" cy="196215"/>
            </a:xfrm>
            <a:custGeom>
              <a:avLst/>
              <a:gdLst/>
              <a:ahLst/>
              <a:cxnLst/>
              <a:rect l="l" t="t" r="r" b="b"/>
              <a:pathLst>
                <a:path w="523875" h="196214">
                  <a:moveTo>
                    <a:pt x="0" y="0"/>
                  </a:moveTo>
                  <a:lnTo>
                    <a:pt x="523655" y="0"/>
                  </a:lnTo>
                  <a:lnTo>
                    <a:pt x="523655" y="196121"/>
                  </a:lnTo>
                  <a:lnTo>
                    <a:pt x="0" y="19612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7724" y="6018640"/>
              <a:ext cx="226695" cy="196215"/>
            </a:xfrm>
            <a:custGeom>
              <a:avLst/>
              <a:gdLst/>
              <a:ahLst/>
              <a:cxnLst/>
              <a:rect l="l" t="t" r="r" b="b"/>
              <a:pathLst>
                <a:path w="226695" h="196214">
                  <a:moveTo>
                    <a:pt x="226453" y="0"/>
                  </a:moveTo>
                  <a:lnTo>
                    <a:pt x="0" y="0"/>
                  </a:lnTo>
                  <a:lnTo>
                    <a:pt x="0" y="196122"/>
                  </a:lnTo>
                  <a:lnTo>
                    <a:pt x="226453" y="196122"/>
                  </a:lnTo>
                  <a:lnTo>
                    <a:pt x="226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7724" y="6018640"/>
              <a:ext cx="226695" cy="196215"/>
            </a:xfrm>
            <a:custGeom>
              <a:avLst/>
              <a:gdLst/>
              <a:ahLst/>
              <a:cxnLst/>
              <a:rect l="l" t="t" r="r" b="b"/>
              <a:pathLst>
                <a:path w="226695" h="196214">
                  <a:moveTo>
                    <a:pt x="0" y="0"/>
                  </a:moveTo>
                  <a:lnTo>
                    <a:pt x="226454" y="0"/>
                  </a:lnTo>
                  <a:lnTo>
                    <a:pt x="226454" y="196122"/>
                  </a:lnTo>
                  <a:lnTo>
                    <a:pt x="0" y="19612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0025" y="5990269"/>
              <a:ext cx="599440" cy="224790"/>
            </a:xfrm>
            <a:custGeom>
              <a:avLst/>
              <a:gdLst/>
              <a:ahLst/>
              <a:cxnLst/>
              <a:rect l="l" t="t" r="r" b="b"/>
              <a:pathLst>
                <a:path w="599439" h="224789">
                  <a:moveTo>
                    <a:pt x="599412" y="0"/>
                  </a:moveTo>
                  <a:lnTo>
                    <a:pt x="0" y="0"/>
                  </a:lnTo>
                  <a:lnTo>
                    <a:pt x="0" y="224493"/>
                  </a:lnTo>
                  <a:lnTo>
                    <a:pt x="599412" y="224493"/>
                  </a:lnTo>
                  <a:lnTo>
                    <a:pt x="599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30025" y="5990269"/>
              <a:ext cx="599440" cy="224790"/>
            </a:xfrm>
            <a:custGeom>
              <a:avLst/>
              <a:gdLst/>
              <a:ahLst/>
              <a:cxnLst/>
              <a:rect l="l" t="t" r="r" b="b"/>
              <a:pathLst>
                <a:path w="599439" h="224789">
                  <a:moveTo>
                    <a:pt x="0" y="0"/>
                  </a:moveTo>
                  <a:lnTo>
                    <a:pt x="599412" y="0"/>
                  </a:lnTo>
                  <a:lnTo>
                    <a:pt x="599412" y="224494"/>
                  </a:lnTo>
                  <a:lnTo>
                    <a:pt x="0" y="22449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8989" y="5780947"/>
              <a:ext cx="523875" cy="196215"/>
            </a:xfrm>
            <a:custGeom>
              <a:avLst/>
              <a:gdLst/>
              <a:ahLst/>
              <a:cxnLst/>
              <a:rect l="l" t="t" r="r" b="b"/>
              <a:pathLst>
                <a:path w="523875" h="196214">
                  <a:moveTo>
                    <a:pt x="523655" y="0"/>
                  </a:moveTo>
                  <a:lnTo>
                    <a:pt x="0" y="0"/>
                  </a:lnTo>
                  <a:lnTo>
                    <a:pt x="0" y="196121"/>
                  </a:lnTo>
                  <a:lnTo>
                    <a:pt x="523655" y="196121"/>
                  </a:lnTo>
                  <a:lnTo>
                    <a:pt x="523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08989" y="5780947"/>
              <a:ext cx="523875" cy="196215"/>
            </a:xfrm>
            <a:custGeom>
              <a:avLst/>
              <a:gdLst/>
              <a:ahLst/>
              <a:cxnLst/>
              <a:rect l="l" t="t" r="r" b="b"/>
              <a:pathLst>
                <a:path w="523875" h="196214">
                  <a:moveTo>
                    <a:pt x="0" y="0"/>
                  </a:moveTo>
                  <a:lnTo>
                    <a:pt x="523655" y="0"/>
                  </a:lnTo>
                  <a:lnTo>
                    <a:pt x="523655" y="196121"/>
                  </a:lnTo>
                  <a:lnTo>
                    <a:pt x="0" y="19612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2560" y="5204382"/>
              <a:ext cx="231775" cy="196215"/>
            </a:xfrm>
            <a:custGeom>
              <a:avLst/>
              <a:gdLst/>
              <a:ahLst/>
              <a:cxnLst/>
              <a:rect l="l" t="t" r="r" b="b"/>
              <a:pathLst>
                <a:path w="231775" h="196214">
                  <a:moveTo>
                    <a:pt x="231617" y="0"/>
                  </a:moveTo>
                  <a:lnTo>
                    <a:pt x="0" y="0"/>
                  </a:lnTo>
                  <a:lnTo>
                    <a:pt x="0" y="196121"/>
                  </a:lnTo>
                  <a:lnTo>
                    <a:pt x="231617" y="196121"/>
                  </a:lnTo>
                  <a:lnTo>
                    <a:pt x="2316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82560" y="5204382"/>
              <a:ext cx="231775" cy="196215"/>
            </a:xfrm>
            <a:custGeom>
              <a:avLst/>
              <a:gdLst/>
              <a:ahLst/>
              <a:cxnLst/>
              <a:rect l="l" t="t" r="r" b="b"/>
              <a:pathLst>
                <a:path w="231775" h="196214">
                  <a:moveTo>
                    <a:pt x="0" y="0"/>
                  </a:moveTo>
                  <a:lnTo>
                    <a:pt x="231617" y="0"/>
                  </a:lnTo>
                  <a:lnTo>
                    <a:pt x="231617" y="196121"/>
                  </a:lnTo>
                  <a:lnTo>
                    <a:pt x="0" y="19612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912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Cleaning</a:t>
            </a:r>
            <a:r>
              <a:rPr spc="-160" dirty="0"/>
              <a:t> </a:t>
            </a:r>
            <a:r>
              <a:rPr spc="-195" dirty="0"/>
              <a:t>Strings</a:t>
            </a:r>
            <a:r>
              <a:rPr spc="-155" dirty="0"/>
              <a:t> </a:t>
            </a:r>
            <a:r>
              <a:rPr spc="-229" dirty="0"/>
              <a:t>–</a:t>
            </a:r>
            <a:r>
              <a:rPr spc="-165" dirty="0"/>
              <a:t> </a:t>
            </a:r>
            <a:r>
              <a:rPr spc="-100" dirty="0"/>
              <a:t>Splitting</a:t>
            </a:r>
            <a:r>
              <a:rPr spc="-160" dirty="0"/>
              <a:t> </a:t>
            </a:r>
            <a:r>
              <a:rPr spc="-140" dirty="0"/>
              <a:t>strings</a:t>
            </a:r>
            <a:r>
              <a:rPr spc="-160" dirty="0"/>
              <a:t> </a:t>
            </a:r>
            <a:r>
              <a:rPr spc="-20" dirty="0"/>
              <a:t>into</a:t>
            </a:r>
            <a:r>
              <a:rPr spc="-155" dirty="0"/>
              <a:t> </a:t>
            </a:r>
            <a:r>
              <a:rPr spc="-190" dirty="0"/>
              <a:t>2</a:t>
            </a:r>
            <a:r>
              <a:rPr spc="-160" dirty="0"/>
              <a:t> </a:t>
            </a:r>
            <a:r>
              <a:rPr spc="-125" dirty="0"/>
              <a:t>columns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45169"/>
            <a:ext cx="9373870" cy="1167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28600">
              <a:lnSpc>
                <a:spcPct val="108400"/>
              </a:lnSpc>
              <a:spcBef>
                <a:spcPts val="120"/>
              </a:spcBef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need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pass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3075" spc="-44" baseline="1355" dirty="0">
                <a:latin typeface="Avenir-Roman"/>
                <a:cs typeface="Avenir-Roman"/>
              </a:rPr>
              <a:t>expand=True</a:t>
            </a:r>
            <a:r>
              <a:rPr sz="3075" spc="-52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argument,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order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instruct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Pandas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split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values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separate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items.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866132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0608" y="3473682"/>
            <a:ext cx="7590782" cy="906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9478" y="5079034"/>
            <a:ext cx="1799742" cy="13089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0548" y="5079034"/>
            <a:ext cx="2159421" cy="12640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097437" y="5627447"/>
            <a:ext cx="2465705" cy="85725"/>
          </a:xfrm>
          <a:custGeom>
            <a:avLst/>
            <a:gdLst/>
            <a:ahLst/>
            <a:cxnLst/>
            <a:rect l="l" t="t" r="r" b="b"/>
            <a:pathLst>
              <a:path w="2465704" h="85725">
                <a:moveTo>
                  <a:pt x="2379682" y="57149"/>
                </a:moveTo>
                <a:lnTo>
                  <a:pt x="2379682" y="85725"/>
                </a:lnTo>
                <a:lnTo>
                  <a:pt x="2436832" y="57150"/>
                </a:lnTo>
                <a:lnTo>
                  <a:pt x="2379682" y="57149"/>
                </a:lnTo>
                <a:close/>
              </a:path>
              <a:path w="2465704" h="85725">
                <a:moveTo>
                  <a:pt x="2379682" y="28574"/>
                </a:moveTo>
                <a:lnTo>
                  <a:pt x="2379682" y="57149"/>
                </a:lnTo>
                <a:lnTo>
                  <a:pt x="2393970" y="57150"/>
                </a:lnTo>
                <a:lnTo>
                  <a:pt x="2393970" y="28575"/>
                </a:lnTo>
                <a:lnTo>
                  <a:pt x="2379682" y="28574"/>
                </a:lnTo>
                <a:close/>
              </a:path>
              <a:path w="2465704" h="85725">
                <a:moveTo>
                  <a:pt x="2379682" y="0"/>
                </a:moveTo>
                <a:lnTo>
                  <a:pt x="2379682" y="28574"/>
                </a:lnTo>
                <a:lnTo>
                  <a:pt x="2393970" y="28575"/>
                </a:lnTo>
                <a:lnTo>
                  <a:pt x="2393970" y="57150"/>
                </a:lnTo>
                <a:lnTo>
                  <a:pt x="2436834" y="57149"/>
                </a:lnTo>
                <a:lnTo>
                  <a:pt x="2465407" y="42862"/>
                </a:lnTo>
                <a:lnTo>
                  <a:pt x="2379682" y="0"/>
                </a:lnTo>
                <a:close/>
              </a:path>
              <a:path w="2465704" h="85725">
                <a:moveTo>
                  <a:pt x="0" y="28574"/>
                </a:moveTo>
                <a:lnTo>
                  <a:pt x="0" y="57149"/>
                </a:lnTo>
                <a:lnTo>
                  <a:pt x="2379682" y="57149"/>
                </a:lnTo>
                <a:lnTo>
                  <a:pt x="2379682" y="28574"/>
                </a:lnTo>
                <a:lnTo>
                  <a:pt x="0" y="28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7599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Cleaning</a:t>
            </a:r>
            <a:r>
              <a:rPr spc="-170" dirty="0"/>
              <a:t> </a:t>
            </a:r>
            <a:r>
              <a:rPr spc="-195" dirty="0"/>
              <a:t>Strings</a:t>
            </a:r>
            <a:r>
              <a:rPr spc="-160" dirty="0"/>
              <a:t> </a:t>
            </a:r>
            <a:r>
              <a:rPr spc="-229" dirty="0"/>
              <a:t>–</a:t>
            </a:r>
            <a:r>
              <a:rPr spc="-170" dirty="0"/>
              <a:t> </a:t>
            </a:r>
            <a:r>
              <a:rPr spc="-270" dirty="0"/>
              <a:t>Replace</a:t>
            </a:r>
            <a:r>
              <a:rPr spc="-160" dirty="0"/>
              <a:t> </a:t>
            </a:r>
            <a:r>
              <a:rPr spc="-210" dirty="0"/>
              <a:t>Text</a:t>
            </a:r>
            <a:r>
              <a:rPr spc="-170" dirty="0"/>
              <a:t> </a:t>
            </a:r>
            <a:r>
              <a:rPr spc="-75" dirty="0"/>
              <a:t>in</a:t>
            </a:r>
            <a:r>
              <a:rPr spc="-165" dirty="0"/>
              <a:t> </a:t>
            </a:r>
            <a:r>
              <a:rPr spc="-120" dirty="0"/>
              <a:t>Strings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45169"/>
            <a:ext cx="9634855" cy="1496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10200"/>
              </a:lnSpc>
              <a:spcBef>
                <a:spcPts val="75"/>
              </a:spcBef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remove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given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substring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larger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string,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can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3075" spc="-30" baseline="1355" dirty="0">
                <a:latin typeface="Avenir-Roman"/>
                <a:cs typeface="Avenir-Roman"/>
              </a:rPr>
              <a:t>.replace()</a:t>
            </a:r>
            <a:r>
              <a:rPr sz="3075" spc="-37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method.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The </a:t>
            </a:r>
            <a:r>
              <a:rPr sz="2000" dirty="0">
                <a:latin typeface="Avenir-Book"/>
                <a:cs typeface="Avenir-Book"/>
              </a:rPr>
              <a:t>method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takes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want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replace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want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0" dirty="0">
                <a:latin typeface="Avenir-Book"/>
                <a:cs typeface="Avenir-Book"/>
              </a:rPr>
              <a:t> substitute </a:t>
            </a:r>
            <a:r>
              <a:rPr sz="2000" spc="-20" dirty="0">
                <a:latin typeface="Avenir-Book"/>
                <a:cs typeface="Avenir-Book"/>
              </a:rPr>
              <a:t>with.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 dirty="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5195316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8435" y="4179462"/>
            <a:ext cx="6777577" cy="8092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6585" y="5332357"/>
            <a:ext cx="951937" cy="14771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8965" y="5342050"/>
            <a:ext cx="1194285" cy="147714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619982" y="6045103"/>
            <a:ext cx="2465705" cy="85725"/>
          </a:xfrm>
          <a:custGeom>
            <a:avLst/>
            <a:gdLst/>
            <a:ahLst/>
            <a:cxnLst/>
            <a:rect l="l" t="t" r="r" b="b"/>
            <a:pathLst>
              <a:path w="2465704" h="85725">
                <a:moveTo>
                  <a:pt x="2379682" y="57149"/>
                </a:moveTo>
                <a:lnTo>
                  <a:pt x="2379682" y="85725"/>
                </a:lnTo>
                <a:lnTo>
                  <a:pt x="2436832" y="57150"/>
                </a:lnTo>
                <a:lnTo>
                  <a:pt x="2379682" y="57149"/>
                </a:lnTo>
                <a:close/>
              </a:path>
              <a:path w="2465704" h="85725">
                <a:moveTo>
                  <a:pt x="2379682" y="28574"/>
                </a:moveTo>
                <a:lnTo>
                  <a:pt x="2379682" y="57149"/>
                </a:lnTo>
                <a:lnTo>
                  <a:pt x="2393970" y="57150"/>
                </a:lnTo>
                <a:lnTo>
                  <a:pt x="2393970" y="28575"/>
                </a:lnTo>
                <a:lnTo>
                  <a:pt x="2379682" y="28574"/>
                </a:lnTo>
                <a:close/>
              </a:path>
              <a:path w="2465704" h="85725">
                <a:moveTo>
                  <a:pt x="2379682" y="0"/>
                </a:moveTo>
                <a:lnTo>
                  <a:pt x="2379682" y="28574"/>
                </a:lnTo>
                <a:lnTo>
                  <a:pt x="2393970" y="28575"/>
                </a:lnTo>
                <a:lnTo>
                  <a:pt x="2393970" y="57150"/>
                </a:lnTo>
                <a:lnTo>
                  <a:pt x="2436834" y="57148"/>
                </a:lnTo>
                <a:lnTo>
                  <a:pt x="2465407" y="42862"/>
                </a:lnTo>
                <a:lnTo>
                  <a:pt x="2379682" y="0"/>
                </a:lnTo>
                <a:close/>
              </a:path>
              <a:path w="2465704" h="85725">
                <a:moveTo>
                  <a:pt x="0" y="28573"/>
                </a:moveTo>
                <a:lnTo>
                  <a:pt x="0" y="57148"/>
                </a:lnTo>
                <a:lnTo>
                  <a:pt x="2379682" y="57149"/>
                </a:lnTo>
                <a:lnTo>
                  <a:pt x="2379682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2CF78-71C3-0FAB-FE11-91807D296288}"/>
              </a:ext>
            </a:extLst>
          </p:cNvPr>
          <p:cNvSpPr txBox="1"/>
          <p:nvPr/>
        </p:nvSpPr>
        <p:spPr>
          <a:xfrm>
            <a:off x="6934200" y="411097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9AC6E-7013-EFF2-74BA-24E70C7E03C9}"/>
              </a:ext>
            </a:extLst>
          </p:cNvPr>
          <p:cNvSpPr txBox="1"/>
          <p:nvPr/>
        </p:nvSpPr>
        <p:spPr>
          <a:xfrm>
            <a:off x="8001000" y="41109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Cleaning</a:t>
            </a:r>
            <a:r>
              <a:rPr spc="-160" dirty="0"/>
              <a:t> </a:t>
            </a:r>
            <a:r>
              <a:rPr spc="-195" dirty="0"/>
              <a:t>Strings</a:t>
            </a:r>
            <a:r>
              <a:rPr spc="-155" dirty="0"/>
              <a:t> </a:t>
            </a:r>
            <a:r>
              <a:rPr spc="-229" dirty="0"/>
              <a:t>–</a:t>
            </a:r>
            <a:r>
              <a:rPr spc="-165" dirty="0"/>
              <a:t> </a:t>
            </a:r>
            <a:r>
              <a:rPr spc="-215" dirty="0"/>
              <a:t>change</a:t>
            </a:r>
            <a:r>
              <a:rPr spc="-150" dirty="0"/>
              <a:t> </a:t>
            </a:r>
            <a:r>
              <a:rPr spc="-90" dirty="0"/>
              <a:t>string</a:t>
            </a:r>
            <a:r>
              <a:rPr spc="-160" dirty="0"/>
              <a:t> </a:t>
            </a:r>
            <a:r>
              <a:rPr spc="-320" dirty="0"/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252749"/>
            <a:ext cx="5126355" cy="32486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35"/>
              </a:spcBef>
            </a:pPr>
            <a:r>
              <a:rPr sz="3075" spc="-30" baseline="1355" dirty="0">
                <a:latin typeface="Avenir-Roman"/>
                <a:cs typeface="Avenir-Roman"/>
              </a:rPr>
              <a:t>.upper()</a:t>
            </a:r>
            <a:r>
              <a:rPr sz="3075" spc="-44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convert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upper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case</a:t>
            </a:r>
            <a:endParaRPr sz="2000">
              <a:latin typeface="Avenir-Book"/>
              <a:cs typeface="Avenir-Book"/>
            </a:endParaRPr>
          </a:p>
          <a:p>
            <a:pPr marL="13335">
              <a:lnSpc>
                <a:spcPct val="100000"/>
              </a:lnSpc>
              <a:spcBef>
                <a:spcPts val="1140"/>
              </a:spcBef>
            </a:pPr>
            <a:r>
              <a:rPr sz="3075" spc="-15" baseline="1355" dirty="0">
                <a:latin typeface="Avenir-Roman"/>
                <a:cs typeface="Avenir-Roman"/>
              </a:rPr>
              <a:t>.lower()</a:t>
            </a:r>
            <a:r>
              <a:rPr sz="3075" spc="-52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convert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all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lower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case</a:t>
            </a:r>
            <a:endParaRPr sz="2000">
              <a:latin typeface="Avenir-Book"/>
              <a:cs typeface="Avenir-Book"/>
            </a:endParaRPr>
          </a:p>
          <a:p>
            <a:pPr marL="13335">
              <a:lnSpc>
                <a:spcPct val="100000"/>
              </a:lnSpc>
              <a:spcBef>
                <a:spcPts val="1235"/>
              </a:spcBef>
            </a:pPr>
            <a:r>
              <a:rPr sz="3075" spc="-15" baseline="1355" dirty="0">
                <a:latin typeface="Avenir-Roman"/>
                <a:cs typeface="Avenir-Roman"/>
              </a:rPr>
              <a:t>.title()</a:t>
            </a:r>
            <a:r>
              <a:rPr sz="3075" spc="-52" baseline="1355" dirty="0">
                <a:latin typeface="Avenir-Roman"/>
                <a:cs typeface="Avenir-Roman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convert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string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title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case</a:t>
            </a:r>
            <a:endParaRPr sz="2000">
              <a:latin typeface="Avenir-Book"/>
              <a:cs typeface="Avenir-Book"/>
            </a:endParaRPr>
          </a:p>
          <a:p>
            <a:pPr marL="12700" marR="3843654">
              <a:lnSpc>
                <a:spcPts val="7300"/>
              </a:lnSpc>
              <a:spcBef>
                <a:spcPts val="750"/>
              </a:spcBef>
            </a:pPr>
            <a:r>
              <a:rPr sz="2000" spc="-10" dirty="0">
                <a:latin typeface="Avenir-Book"/>
                <a:cs typeface="Avenir-Book"/>
              </a:rPr>
              <a:t>Command: Output: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75389" y="4214733"/>
            <a:ext cx="6094095" cy="2643505"/>
            <a:chOff x="2775389" y="4214733"/>
            <a:chExt cx="6094095" cy="26435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5389" y="4214733"/>
              <a:ext cx="5578209" cy="8503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4530" y="5077770"/>
              <a:ext cx="1325702" cy="17802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2953" y="5077770"/>
              <a:ext cx="1416091" cy="17802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74878" y="5845137"/>
              <a:ext cx="2465705" cy="85725"/>
            </a:xfrm>
            <a:custGeom>
              <a:avLst/>
              <a:gdLst/>
              <a:ahLst/>
              <a:cxnLst/>
              <a:rect l="l" t="t" r="r" b="b"/>
              <a:pathLst>
                <a:path w="2465704" h="85725">
                  <a:moveTo>
                    <a:pt x="2379682" y="57149"/>
                  </a:moveTo>
                  <a:lnTo>
                    <a:pt x="2379682" y="85725"/>
                  </a:lnTo>
                  <a:lnTo>
                    <a:pt x="2436832" y="57150"/>
                  </a:lnTo>
                  <a:lnTo>
                    <a:pt x="2379682" y="57149"/>
                  </a:lnTo>
                  <a:close/>
                </a:path>
                <a:path w="2465704" h="85725">
                  <a:moveTo>
                    <a:pt x="2379682" y="28574"/>
                  </a:moveTo>
                  <a:lnTo>
                    <a:pt x="2379682" y="57149"/>
                  </a:lnTo>
                  <a:lnTo>
                    <a:pt x="2393970" y="57150"/>
                  </a:lnTo>
                  <a:lnTo>
                    <a:pt x="2393970" y="28575"/>
                  </a:lnTo>
                  <a:lnTo>
                    <a:pt x="2379682" y="28574"/>
                  </a:lnTo>
                  <a:close/>
                </a:path>
                <a:path w="2465704" h="85725">
                  <a:moveTo>
                    <a:pt x="2379682" y="0"/>
                  </a:moveTo>
                  <a:lnTo>
                    <a:pt x="2379682" y="28574"/>
                  </a:lnTo>
                  <a:lnTo>
                    <a:pt x="2393970" y="28575"/>
                  </a:lnTo>
                  <a:lnTo>
                    <a:pt x="2393970" y="57150"/>
                  </a:lnTo>
                  <a:lnTo>
                    <a:pt x="2436834" y="57148"/>
                  </a:lnTo>
                  <a:lnTo>
                    <a:pt x="2465407" y="42862"/>
                  </a:lnTo>
                  <a:lnTo>
                    <a:pt x="2379682" y="0"/>
                  </a:lnTo>
                  <a:close/>
                </a:path>
                <a:path w="2465704" h="85725">
                  <a:moveTo>
                    <a:pt x="0" y="28573"/>
                  </a:moveTo>
                  <a:lnTo>
                    <a:pt x="0" y="57148"/>
                  </a:lnTo>
                  <a:lnTo>
                    <a:pt x="2379682" y="57149"/>
                  </a:lnTo>
                  <a:lnTo>
                    <a:pt x="2379682" y="28574"/>
                  </a:lnTo>
                  <a:lnTo>
                    <a:pt x="0" y="2857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624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Cleaning</a:t>
            </a:r>
            <a:r>
              <a:rPr spc="-180" dirty="0"/>
              <a:t> </a:t>
            </a:r>
            <a:r>
              <a:rPr spc="-195" dirty="0"/>
              <a:t>Strings</a:t>
            </a:r>
            <a:r>
              <a:rPr spc="-175" dirty="0"/>
              <a:t> </a:t>
            </a:r>
            <a:r>
              <a:rPr spc="-229" dirty="0"/>
              <a:t>–</a:t>
            </a:r>
            <a:r>
              <a:rPr spc="-185" dirty="0"/>
              <a:t> </a:t>
            </a:r>
            <a:r>
              <a:rPr spc="-25" dirty="0"/>
              <a:t>start</a:t>
            </a:r>
            <a:r>
              <a:rPr spc="-180" dirty="0"/>
              <a:t> </a:t>
            </a:r>
            <a:r>
              <a:rPr dirty="0"/>
              <a:t>with</a:t>
            </a:r>
            <a:r>
              <a:rPr spc="-175" dirty="0"/>
              <a:t> </a:t>
            </a:r>
            <a:r>
              <a:rPr lang="en-US" spc="-100" dirty="0"/>
              <a:t>xx</a:t>
            </a:r>
            <a:endParaRPr spc="-100" dirty="0"/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287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041" y="406755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926" y="4354968"/>
            <a:ext cx="1535333" cy="17159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9033" y="4613395"/>
            <a:ext cx="1546213" cy="1199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6926" y="3088632"/>
            <a:ext cx="5159297" cy="47691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164153" y="5170308"/>
            <a:ext cx="2465705" cy="85725"/>
          </a:xfrm>
          <a:custGeom>
            <a:avLst/>
            <a:gdLst/>
            <a:ahLst/>
            <a:cxnLst/>
            <a:rect l="l" t="t" r="r" b="b"/>
            <a:pathLst>
              <a:path w="2465704" h="85725">
                <a:moveTo>
                  <a:pt x="2379682" y="57149"/>
                </a:moveTo>
                <a:lnTo>
                  <a:pt x="2379682" y="85724"/>
                </a:lnTo>
                <a:lnTo>
                  <a:pt x="2436832" y="57149"/>
                </a:lnTo>
                <a:lnTo>
                  <a:pt x="2379682" y="57149"/>
                </a:lnTo>
                <a:close/>
              </a:path>
              <a:path w="2465704" h="85725">
                <a:moveTo>
                  <a:pt x="2379682" y="28574"/>
                </a:moveTo>
                <a:lnTo>
                  <a:pt x="2379682" y="57149"/>
                </a:lnTo>
                <a:lnTo>
                  <a:pt x="2393970" y="57149"/>
                </a:lnTo>
                <a:lnTo>
                  <a:pt x="2393970" y="28574"/>
                </a:lnTo>
                <a:lnTo>
                  <a:pt x="2379682" y="28574"/>
                </a:lnTo>
                <a:close/>
              </a:path>
              <a:path w="2465704" h="85725">
                <a:moveTo>
                  <a:pt x="2379682" y="0"/>
                </a:moveTo>
                <a:lnTo>
                  <a:pt x="2379682" y="28574"/>
                </a:lnTo>
                <a:lnTo>
                  <a:pt x="2393970" y="28574"/>
                </a:lnTo>
                <a:lnTo>
                  <a:pt x="2393970" y="57149"/>
                </a:lnTo>
                <a:lnTo>
                  <a:pt x="2436835" y="57148"/>
                </a:lnTo>
                <a:lnTo>
                  <a:pt x="2465407" y="42862"/>
                </a:lnTo>
                <a:lnTo>
                  <a:pt x="2379682" y="0"/>
                </a:lnTo>
                <a:close/>
              </a:path>
              <a:path w="2465704" h="85725">
                <a:moveTo>
                  <a:pt x="0" y="28573"/>
                </a:moveTo>
                <a:lnTo>
                  <a:pt x="0" y="57148"/>
                </a:lnTo>
                <a:lnTo>
                  <a:pt x="2379682" y="57149"/>
                </a:lnTo>
                <a:lnTo>
                  <a:pt x="2379682" y="28574"/>
                </a:lnTo>
                <a:lnTo>
                  <a:pt x="0" y="28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Installation</a:t>
            </a:r>
            <a:r>
              <a:rPr spc="-165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30" dirty="0"/>
              <a:t>Import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540240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Launch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terminal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program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(for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Mac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users)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command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line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PC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users)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0" dirty="0">
                <a:latin typeface="Avenir-Book"/>
                <a:cs typeface="Avenir-Book"/>
              </a:rPr>
              <a:t> install </a:t>
            </a:r>
            <a:r>
              <a:rPr sz="2000" dirty="0">
                <a:latin typeface="Avenir-Book"/>
                <a:cs typeface="Avenir-Book"/>
              </a:rPr>
              <a:t>it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10" dirty="0">
                <a:latin typeface="Avenir-Book"/>
                <a:cs typeface="Avenir-Book"/>
              </a:rPr>
              <a:t> command:</a:t>
            </a:r>
            <a:endParaRPr sz="2000" dirty="0">
              <a:latin typeface="Avenir-Book"/>
              <a:cs typeface="Avenir-Book"/>
            </a:endParaRPr>
          </a:p>
          <a:p>
            <a:pPr marL="13335">
              <a:lnSpc>
                <a:spcPct val="100000"/>
              </a:lnSpc>
              <a:spcBef>
                <a:spcPts val="1220"/>
              </a:spcBef>
            </a:pPr>
            <a:r>
              <a:rPr sz="2050" dirty="0">
                <a:latin typeface="Avenir-Roman"/>
                <a:cs typeface="Avenir-Roman"/>
              </a:rPr>
              <a:t>pip</a:t>
            </a:r>
            <a:r>
              <a:rPr sz="2050" spc="-95" dirty="0">
                <a:latin typeface="Avenir-Roman"/>
                <a:cs typeface="Avenir-Roman"/>
              </a:rPr>
              <a:t> </a:t>
            </a:r>
            <a:r>
              <a:rPr sz="2050" spc="-10" dirty="0">
                <a:latin typeface="Avenir-Roman"/>
                <a:cs typeface="Avenir-Roman"/>
              </a:rPr>
              <a:t>install</a:t>
            </a:r>
            <a:r>
              <a:rPr sz="2050" spc="-90" dirty="0">
                <a:latin typeface="Avenir-Roman"/>
                <a:cs typeface="Avenir-Roman"/>
              </a:rPr>
              <a:t> </a:t>
            </a:r>
            <a:r>
              <a:rPr sz="2050" spc="-10" dirty="0">
                <a:latin typeface="Avenir-Roman"/>
                <a:cs typeface="Avenir-Roman"/>
              </a:rPr>
              <a:t>pandas</a:t>
            </a:r>
            <a:endParaRPr sz="2050" dirty="0">
              <a:latin typeface="Avenir-Roman"/>
              <a:cs typeface="Avenir-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 dirty="0">
              <a:latin typeface="Avenir-Roman"/>
              <a:cs typeface="Avenir-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import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pandas,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use</a:t>
            </a:r>
            <a:endParaRPr sz="2000" dirty="0">
              <a:latin typeface="Avenir-Book"/>
              <a:cs typeface="Avenir-Book"/>
            </a:endParaRPr>
          </a:p>
          <a:p>
            <a:pPr marL="13335">
              <a:lnSpc>
                <a:spcPct val="100000"/>
              </a:lnSpc>
              <a:spcBef>
                <a:spcPts val="1220"/>
              </a:spcBef>
            </a:pPr>
            <a:r>
              <a:rPr sz="2050" spc="-20" dirty="0">
                <a:highlight>
                  <a:srgbClr val="FFFF00"/>
                </a:highlight>
                <a:latin typeface="Avenir-Roman"/>
                <a:cs typeface="Avenir-Roman"/>
              </a:rPr>
              <a:t>import</a:t>
            </a:r>
            <a:r>
              <a:rPr sz="2050" spc="-95" dirty="0">
                <a:highlight>
                  <a:srgbClr val="FFFF00"/>
                </a:highlight>
                <a:latin typeface="Avenir-Roman"/>
                <a:cs typeface="Avenir-Roman"/>
              </a:rPr>
              <a:t> </a:t>
            </a:r>
            <a:r>
              <a:rPr sz="2050" spc="-20" dirty="0">
                <a:highlight>
                  <a:srgbClr val="FFFF00"/>
                </a:highlight>
                <a:latin typeface="Avenir-Roman"/>
                <a:cs typeface="Avenir-Roman"/>
              </a:rPr>
              <a:t>pandas</a:t>
            </a:r>
            <a:r>
              <a:rPr sz="2050" spc="-90" dirty="0">
                <a:highlight>
                  <a:srgbClr val="FFFF00"/>
                </a:highlight>
                <a:latin typeface="Avenir-Roman"/>
                <a:cs typeface="Avenir-Roman"/>
              </a:rPr>
              <a:t> </a:t>
            </a:r>
            <a:r>
              <a:rPr sz="2050" dirty="0">
                <a:highlight>
                  <a:srgbClr val="FFFF00"/>
                </a:highlight>
                <a:latin typeface="Avenir-Roman"/>
                <a:cs typeface="Avenir-Roman"/>
              </a:rPr>
              <a:t>as</a:t>
            </a:r>
            <a:r>
              <a:rPr sz="2050" spc="-95" dirty="0">
                <a:highlight>
                  <a:srgbClr val="FFFF00"/>
                </a:highlight>
                <a:latin typeface="Avenir-Roman"/>
                <a:cs typeface="Avenir-Roman"/>
              </a:rPr>
              <a:t> </a:t>
            </a:r>
            <a:r>
              <a:rPr sz="2050" spc="-25" dirty="0">
                <a:highlight>
                  <a:srgbClr val="FFFF00"/>
                </a:highlight>
                <a:latin typeface="Avenir-Roman"/>
                <a:cs typeface="Avenir-Roman"/>
              </a:rPr>
              <a:t>pd</a:t>
            </a:r>
            <a:endParaRPr sz="2050" dirty="0">
              <a:highlight>
                <a:srgbClr val="FFFF00"/>
              </a:highlight>
              <a:latin typeface="Avenir-Roman"/>
              <a:cs typeface="Avenir-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Plotting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20" dirty="0"/>
              <a:t> </a:t>
            </a:r>
            <a:r>
              <a:rPr dirty="0"/>
              <a:t>great</a:t>
            </a:r>
            <a:r>
              <a:rPr spc="-20" dirty="0"/>
              <a:t> </a:t>
            </a:r>
            <a:r>
              <a:rPr dirty="0"/>
              <a:t>thing</a:t>
            </a:r>
            <a:r>
              <a:rPr spc="-1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dirty="0"/>
              <a:t>pandas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dirty="0"/>
              <a:t>integrates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Matplotlib,</a:t>
            </a:r>
            <a:r>
              <a:rPr spc="-25" dirty="0"/>
              <a:t> </a:t>
            </a:r>
            <a:r>
              <a:rPr dirty="0"/>
              <a:t>so</a:t>
            </a:r>
            <a:r>
              <a:rPr spc="-20" dirty="0"/>
              <a:t> </a:t>
            </a:r>
            <a:r>
              <a:rPr dirty="0"/>
              <a:t>you</a:t>
            </a:r>
            <a:r>
              <a:rPr spc="-20" dirty="0"/>
              <a:t> </a:t>
            </a:r>
            <a:r>
              <a:rPr dirty="0"/>
              <a:t>get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dirty="0"/>
              <a:t>ability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plot</a:t>
            </a:r>
            <a:r>
              <a:rPr spc="-25" dirty="0"/>
              <a:t> </a:t>
            </a:r>
            <a:r>
              <a:rPr dirty="0"/>
              <a:t>directly</a:t>
            </a:r>
            <a:r>
              <a:rPr spc="-25" dirty="0"/>
              <a:t> </a:t>
            </a:r>
            <a:r>
              <a:rPr dirty="0"/>
              <a:t>off</a:t>
            </a:r>
            <a:r>
              <a:rPr spc="-35" dirty="0"/>
              <a:t> </a:t>
            </a:r>
            <a:r>
              <a:rPr dirty="0"/>
              <a:t>DataFrames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Series.</a:t>
            </a: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/>
              <a:t>Before</a:t>
            </a:r>
            <a:r>
              <a:rPr spc="-30" dirty="0"/>
              <a:t> </a:t>
            </a:r>
            <a:r>
              <a:rPr dirty="0"/>
              <a:t>getting</a:t>
            </a:r>
            <a:r>
              <a:rPr spc="-20" dirty="0"/>
              <a:t> </a:t>
            </a:r>
            <a:r>
              <a:rPr dirty="0"/>
              <a:t>started,</a:t>
            </a:r>
            <a:r>
              <a:rPr spc="-30" dirty="0"/>
              <a:t> </a:t>
            </a:r>
            <a:r>
              <a:rPr dirty="0"/>
              <a:t>we</a:t>
            </a:r>
            <a:r>
              <a:rPr spc="-15" dirty="0"/>
              <a:t> </a:t>
            </a:r>
            <a:r>
              <a:rPr dirty="0"/>
              <a:t>need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install</a:t>
            </a:r>
            <a:r>
              <a:rPr spc="-25" dirty="0"/>
              <a:t> </a:t>
            </a:r>
            <a:r>
              <a:rPr spc="-10" dirty="0"/>
              <a:t>Matplotlib:</a:t>
            </a:r>
          </a:p>
          <a:p>
            <a:pPr marL="13335">
              <a:lnSpc>
                <a:spcPct val="100000"/>
              </a:lnSpc>
              <a:spcBef>
                <a:spcPts val="1125"/>
              </a:spcBef>
            </a:pPr>
            <a:r>
              <a:rPr sz="2050" dirty="0"/>
              <a:t>pip</a:t>
            </a:r>
            <a:r>
              <a:rPr sz="2050" spc="-95" dirty="0"/>
              <a:t> </a:t>
            </a:r>
            <a:r>
              <a:rPr sz="2050" spc="-10" dirty="0"/>
              <a:t>install</a:t>
            </a:r>
            <a:r>
              <a:rPr sz="2050" spc="-90" dirty="0"/>
              <a:t> </a:t>
            </a:r>
            <a:r>
              <a:rPr sz="2050" spc="-10" dirty="0"/>
              <a:t>matplotlib</a:t>
            </a:r>
            <a:endParaRPr sz="205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Then,</a:t>
            </a:r>
            <a:r>
              <a:rPr spc="-30" dirty="0"/>
              <a:t> </a:t>
            </a:r>
            <a:r>
              <a:rPr dirty="0"/>
              <a:t>we</a:t>
            </a:r>
            <a:r>
              <a:rPr spc="-15" dirty="0"/>
              <a:t> </a:t>
            </a:r>
            <a:r>
              <a:rPr dirty="0"/>
              <a:t>need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import</a:t>
            </a:r>
            <a:r>
              <a:rPr spc="-10" dirty="0"/>
              <a:t> Matplotlib:</a:t>
            </a:r>
          </a:p>
          <a:p>
            <a:pPr marL="13335">
              <a:lnSpc>
                <a:spcPct val="100000"/>
              </a:lnSpc>
              <a:spcBef>
                <a:spcPts val="1125"/>
              </a:spcBef>
            </a:pPr>
            <a:r>
              <a:rPr sz="2050" spc="-20" dirty="0">
                <a:highlight>
                  <a:srgbClr val="FFFF00"/>
                </a:highlight>
              </a:rPr>
              <a:t>import</a:t>
            </a:r>
            <a:r>
              <a:rPr sz="2050" spc="-40" dirty="0">
                <a:highlight>
                  <a:srgbClr val="FFFF00"/>
                </a:highlight>
              </a:rPr>
              <a:t> </a:t>
            </a:r>
            <a:r>
              <a:rPr sz="2050" spc="-30" dirty="0">
                <a:highlight>
                  <a:srgbClr val="FFFF00"/>
                </a:highlight>
              </a:rPr>
              <a:t>matplotlib.pyplot</a:t>
            </a:r>
            <a:r>
              <a:rPr sz="2050" spc="-45" dirty="0">
                <a:highlight>
                  <a:srgbClr val="FFFF00"/>
                </a:highlight>
              </a:rPr>
              <a:t> </a:t>
            </a:r>
            <a:r>
              <a:rPr sz="2050" dirty="0">
                <a:highlight>
                  <a:srgbClr val="FFFF00"/>
                </a:highlight>
              </a:rPr>
              <a:t>as</a:t>
            </a:r>
            <a:r>
              <a:rPr sz="2050" spc="-40" dirty="0">
                <a:highlight>
                  <a:srgbClr val="FFFF00"/>
                </a:highlight>
              </a:rPr>
              <a:t> </a:t>
            </a:r>
            <a:r>
              <a:rPr sz="2050" spc="-25" dirty="0">
                <a:highlight>
                  <a:srgbClr val="FFFF00"/>
                </a:highlight>
              </a:rPr>
              <a:t>plt</a:t>
            </a:r>
            <a:endParaRPr sz="205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185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Line</a:t>
            </a:r>
            <a:r>
              <a:rPr spc="-185" dirty="0"/>
              <a:t> </a:t>
            </a:r>
            <a:r>
              <a:rPr spc="-60" dirty="0"/>
              <a:t>chart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1287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Command: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6441" y="2680715"/>
            <a:ext cx="913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Output: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041" y="4524755"/>
            <a:ext cx="2303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How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looks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like: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8255" y="2699358"/>
            <a:ext cx="1750188" cy="11053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0981" y="2797486"/>
            <a:ext cx="3670300" cy="2743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6849" y="4387985"/>
            <a:ext cx="2254169" cy="23054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217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Scatter</a:t>
            </a:r>
            <a:r>
              <a:rPr spc="-185" dirty="0"/>
              <a:t> </a:t>
            </a:r>
            <a:r>
              <a:rPr spc="-85" dirty="0"/>
              <a:t>Plot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180844"/>
            <a:ext cx="9432290" cy="174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741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Specify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want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scatter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plot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with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kind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argument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(kind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10" dirty="0">
                <a:latin typeface="Avenir-Book"/>
                <a:cs typeface="Avenir-Book"/>
              </a:rPr>
              <a:t> 'scatter’)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scatter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plot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needs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x-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0" dirty="0">
                <a:latin typeface="Avenir-Book"/>
                <a:cs typeface="Avenir-Book"/>
              </a:rPr>
              <a:t> y-axis.</a:t>
            </a:r>
            <a:endParaRPr sz="2000">
              <a:latin typeface="Avenir-Book"/>
              <a:cs typeface="Avenir-Book"/>
            </a:endParaRPr>
          </a:p>
          <a:p>
            <a:pPr marL="241300" marR="5080" indent="-228600">
              <a:lnSpc>
                <a:spcPct val="108000"/>
              </a:lnSpc>
              <a:spcBef>
                <a:spcPts val="1125"/>
              </a:spcBef>
            </a:pP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example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below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"Duration"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x-</a:t>
            </a:r>
            <a:r>
              <a:rPr sz="2000" dirty="0">
                <a:latin typeface="Avenir-Book"/>
                <a:cs typeface="Avenir-Book"/>
              </a:rPr>
              <a:t>axis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"Calories"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y- </a:t>
            </a:r>
            <a:r>
              <a:rPr sz="2000" dirty="0">
                <a:latin typeface="Avenir-Book"/>
                <a:cs typeface="Avenir-Book"/>
              </a:rPr>
              <a:t>axis.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Include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x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arguments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like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this: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x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'Duration',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10" dirty="0">
                <a:latin typeface="Avenir-Book"/>
                <a:cs typeface="Avenir-Book"/>
              </a:rPr>
              <a:t> 'Calories'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015" y="4685927"/>
            <a:ext cx="5294984" cy="7310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4447" y="3948173"/>
            <a:ext cx="3708400" cy="278129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Histogram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119884"/>
            <a:ext cx="9236075" cy="17418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kind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argument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specify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you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want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histogram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(kind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=</a:t>
            </a:r>
            <a:r>
              <a:rPr sz="2000" spc="-10" dirty="0">
                <a:latin typeface="Avenir-Book"/>
                <a:cs typeface="Avenir-Book"/>
              </a:rPr>
              <a:t> 'hist’)</a:t>
            </a:r>
            <a:endParaRPr sz="2000" dirty="0">
              <a:latin typeface="Avenir-Book"/>
              <a:cs typeface="Avenir-Book"/>
            </a:endParaRPr>
          </a:p>
          <a:p>
            <a:pPr marL="241300" marR="5080" indent="-228600">
              <a:lnSpc>
                <a:spcPct val="112999"/>
              </a:lnSpc>
              <a:spcBef>
                <a:spcPts val="885"/>
              </a:spcBef>
            </a:pP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histogram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needs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only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one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column.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histogram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shows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us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the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frequency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of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each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interval</a:t>
            </a:r>
            <a:r>
              <a:rPr sz="2000" dirty="0">
                <a:latin typeface="Avenir-Book"/>
                <a:cs typeface="Avenir-Book"/>
              </a:rPr>
              <a:t>,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e.g.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many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workouts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lasted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between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50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60</a:t>
            </a:r>
            <a:r>
              <a:rPr sz="2000" spc="-10" dirty="0">
                <a:latin typeface="Avenir-Book"/>
                <a:cs typeface="Avenir-Book"/>
              </a:rPr>
              <a:t> minutes?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example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below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will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"Duration"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create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histogram:</a:t>
            </a:r>
            <a:endParaRPr sz="2000" dirty="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2167" y="4865827"/>
            <a:ext cx="4177096" cy="452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8372" y="4029073"/>
            <a:ext cx="3644900" cy="2578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9672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Core</a:t>
            </a:r>
            <a:r>
              <a:rPr spc="-185" dirty="0"/>
              <a:t> components </a:t>
            </a:r>
            <a:r>
              <a:rPr spc="-20" dirty="0"/>
              <a:t>of</a:t>
            </a:r>
            <a:r>
              <a:rPr spc="-185" dirty="0"/>
              <a:t> pandas: </a:t>
            </a:r>
            <a:r>
              <a:rPr spc="-295" dirty="0"/>
              <a:t>Series</a:t>
            </a:r>
            <a:r>
              <a:rPr spc="-185" dirty="0"/>
              <a:t> </a:t>
            </a:r>
            <a:r>
              <a:rPr spc="-170" dirty="0"/>
              <a:t>and</a:t>
            </a:r>
            <a:r>
              <a:rPr spc="-180" dirty="0"/>
              <a:t> </a:t>
            </a:r>
            <a:r>
              <a:rPr spc="-160" dirty="0"/>
              <a:t>DataFrames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528315"/>
            <a:ext cx="9486900" cy="12846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primary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two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components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pandas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Series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DataFrame.</a:t>
            </a:r>
            <a:endParaRPr sz="2000" dirty="0">
              <a:latin typeface="Avenir-Book"/>
              <a:cs typeface="Avenir-Book"/>
            </a:endParaRPr>
          </a:p>
          <a:p>
            <a:pPr marL="241300" marR="5080" indent="-228600">
              <a:lnSpc>
                <a:spcPct val="112999"/>
              </a:lnSpc>
              <a:spcBef>
                <a:spcPts val="885"/>
              </a:spcBef>
            </a:pP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Series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essentially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column,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DataFrame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multi-</a:t>
            </a:r>
            <a:r>
              <a:rPr sz="2000" dirty="0">
                <a:latin typeface="Avenir-Book"/>
                <a:cs typeface="Avenir-Book"/>
              </a:rPr>
              <a:t>dimensional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table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made </a:t>
            </a:r>
            <a:r>
              <a:rPr sz="2000" dirty="0">
                <a:latin typeface="Avenir-Book"/>
                <a:cs typeface="Avenir-Book"/>
              </a:rPr>
              <a:t>up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collection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of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Series.</a:t>
            </a:r>
            <a:endParaRPr sz="2000" dirty="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718" y="4016383"/>
            <a:ext cx="6586560" cy="2574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442" y="1480820"/>
            <a:ext cx="640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70" dirty="0">
                <a:latin typeface="Arial"/>
                <a:cs typeface="Arial"/>
              </a:rPr>
              <a:t>Creating</a:t>
            </a:r>
            <a:r>
              <a:rPr sz="3600" i="1" spc="-155" dirty="0">
                <a:latin typeface="Arial"/>
                <a:cs typeface="Arial"/>
              </a:rPr>
              <a:t> </a:t>
            </a:r>
            <a:r>
              <a:rPr sz="3600" i="1" spc="-215" dirty="0">
                <a:latin typeface="Arial"/>
                <a:cs typeface="Arial"/>
              </a:rPr>
              <a:t>DataFrames</a:t>
            </a:r>
            <a:r>
              <a:rPr sz="3600" i="1" spc="-155" dirty="0">
                <a:latin typeface="Arial"/>
                <a:cs typeface="Arial"/>
              </a:rPr>
              <a:t> </a:t>
            </a:r>
            <a:r>
              <a:rPr sz="3600" i="1" spc="-55" dirty="0">
                <a:latin typeface="Arial"/>
                <a:cs typeface="Arial"/>
              </a:rPr>
              <a:t>from</a:t>
            </a:r>
            <a:r>
              <a:rPr sz="3600" i="1" spc="-155" dirty="0">
                <a:latin typeface="Arial"/>
                <a:cs typeface="Arial"/>
              </a:rPr>
              <a:t> </a:t>
            </a:r>
            <a:r>
              <a:rPr sz="3600" i="1" spc="-110" dirty="0">
                <a:latin typeface="Arial"/>
                <a:cs typeface="Arial"/>
              </a:rPr>
              <a:t>scratch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431020" cy="10312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41300" marR="5080" indent="-228600">
              <a:lnSpc>
                <a:spcPct val="110500"/>
              </a:lnSpc>
              <a:spcBef>
                <a:spcPts val="65"/>
              </a:spcBef>
            </a:pPr>
            <a:r>
              <a:rPr sz="2000" dirty="0">
                <a:latin typeface="Avenir-Book"/>
                <a:cs typeface="Avenir-Book"/>
              </a:rPr>
              <a:t>Let's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say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fruit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stand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sells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apples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oranges.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want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a </a:t>
            </a:r>
            <a:r>
              <a:rPr sz="2000" dirty="0">
                <a:latin typeface="Avenir-Book"/>
                <a:cs typeface="Avenir-Book"/>
              </a:rPr>
              <a:t>column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each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fruit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and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each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customer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purchase.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organize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this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50" dirty="0">
                <a:latin typeface="Avenir-Book"/>
                <a:cs typeface="Avenir-Book"/>
              </a:rPr>
              <a:t>a </a:t>
            </a:r>
            <a:r>
              <a:rPr sz="2000" dirty="0">
                <a:latin typeface="Avenir-Book"/>
                <a:cs typeface="Avenir-Book"/>
              </a:rPr>
              <a:t>dictionary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for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pandas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could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something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like: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9621" y="4182753"/>
            <a:ext cx="3841045" cy="19638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4348" y="3759503"/>
            <a:ext cx="2248551" cy="2742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442" y="1480820"/>
            <a:ext cx="102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80" dirty="0">
                <a:latin typeface="Arial"/>
                <a:cs typeface="Arial"/>
              </a:rPr>
              <a:t>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54278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925" baseline="1424" dirty="0">
                <a:solidFill>
                  <a:srgbClr val="333333"/>
                </a:solidFill>
                <a:latin typeface="Avenir-Book"/>
                <a:cs typeface="Avenir-Book"/>
              </a:rPr>
              <a:t>Index</a:t>
            </a:r>
            <a:r>
              <a:rPr sz="2925" spc="7" baseline="1424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this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DataFrame</a:t>
            </a:r>
            <a:r>
              <a:rPr sz="2000" spc="-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was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given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us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on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creation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as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numbers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0-3,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but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we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could</a:t>
            </a:r>
            <a:r>
              <a:rPr sz="2000" spc="-3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also</a:t>
            </a:r>
            <a:r>
              <a:rPr sz="2000" spc="-1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create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our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own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when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we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initialize</a:t>
            </a:r>
            <a:r>
              <a:rPr sz="2000" spc="-20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333333"/>
                </a:solidFill>
                <a:latin typeface="Avenir-Book"/>
                <a:cs typeface="Avenir-Book"/>
              </a:rPr>
              <a:t>the</a:t>
            </a:r>
            <a:r>
              <a:rPr sz="2000" spc="-25" dirty="0">
                <a:solidFill>
                  <a:srgbClr val="333333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venir-Book"/>
                <a:cs typeface="Avenir-Book"/>
              </a:rPr>
              <a:t>DataFrame.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3541688"/>
            <a:ext cx="8256270" cy="51122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884034" y="4299042"/>
            <a:ext cx="2316480" cy="2429510"/>
            <a:chOff x="6884034" y="4299042"/>
            <a:chExt cx="2316480" cy="24295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2134" y="4299042"/>
              <a:ext cx="2278230" cy="23658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22134" y="4813299"/>
              <a:ext cx="713740" cy="1877060"/>
            </a:xfrm>
            <a:custGeom>
              <a:avLst/>
              <a:gdLst/>
              <a:ahLst/>
              <a:cxnLst/>
              <a:rect l="l" t="t" r="r" b="b"/>
              <a:pathLst>
                <a:path w="713740" h="1877059">
                  <a:moveTo>
                    <a:pt x="0" y="118888"/>
                  </a:moveTo>
                  <a:lnTo>
                    <a:pt x="9342" y="72611"/>
                  </a:lnTo>
                  <a:lnTo>
                    <a:pt x="34821" y="34821"/>
                  </a:lnTo>
                  <a:lnTo>
                    <a:pt x="72611" y="9342"/>
                  </a:lnTo>
                  <a:lnTo>
                    <a:pt x="118888" y="0"/>
                  </a:lnTo>
                  <a:lnTo>
                    <a:pt x="594426" y="0"/>
                  </a:lnTo>
                  <a:lnTo>
                    <a:pt x="640703" y="9342"/>
                  </a:lnTo>
                  <a:lnTo>
                    <a:pt x="678493" y="34821"/>
                  </a:lnTo>
                  <a:lnTo>
                    <a:pt x="703972" y="72611"/>
                  </a:lnTo>
                  <a:lnTo>
                    <a:pt x="713315" y="118888"/>
                  </a:lnTo>
                  <a:lnTo>
                    <a:pt x="713315" y="1758107"/>
                  </a:lnTo>
                  <a:lnTo>
                    <a:pt x="703972" y="1804384"/>
                  </a:lnTo>
                  <a:lnTo>
                    <a:pt x="678493" y="1842174"/>
                  </a:lnTo>
                  <a:lnTo>
                    <a:pt x="640703" y="1867653"/>
                  </a:lnTo>
                  <a:lnTo>
                    <a:pt x="594426" y="1876996"/>
                  </a:lnTo>
                  <a:lnTo>
                    <a:pt x="118888" y="1876996"/>
                  </a:lnTo>
                  <a:lnTo>
                    <a:pt x="72611" y="1867653"/>
                  </a:lnTo>
                  <a:lnTo>
                    <a:pt x="34821" y="1842174"/>
                  </a:lnTo>
                  <a:lnTo>
                    <a:pt x="9342" y="1804384"/>
                  </a:lnTo>
                  <a:lnTo>
                    <a:pt x="0" y="1758107"/>
                  </a:lnTo>
                  <a:lnTo>
                    <a:pt x="0" y="118888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67383" y="3597747"/>
            <a:ext cx="5738495" cy="2781300"/>
            <a:chOff x="967383" y="3597747"/>
            <a:chExt cx="5738495" cy="27813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583" y="3597747"/>
              <a:ext cx="2248550" cy="27427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5483" y="3797300"/>
              <a:ext cx="582295" cy="2543810"/>
            </a:xfrm>
            <a:custGeom>
              <a:avLst/>
              <a:gdLst/>
              <a:ahLst/>
              <a:cxnLst/>
              <a:rect l="l" t="t" r="r" b="b"/>
              <a:pathLst>
                <a:path w="582294" h="2543810">
                  <a:moveTo>
                    <a:pt x="0" y="97004"/>
                  </a:moveTo>
                  <a:lnTo>
                    <a:pt x="7623" y="59246"/>
                  </a:lnTo>
                  <a:lnTo>
                    <a:pt x="28412" y="28412"/>
                  </a:lnTo>
                  <a:lnTo>
                    <a:pt x="59246" y="7623"/>
                  </a:lnTo>
                  <a:lnTo>
                    <a:pt x="97005" y="0"/>
                  </a:lnTo>
                  <a:lnTo>
                    <a:pt x="485011" y="0"/>
                  </a:lnTo>
                  <a:lnTo>
                    <a:pt x="522770" y="7623"/>
                  </a:lnTo>
                  <a:lnTo>
                    <a:pt x="553604" y="28412"/>
                  </a:lnTo>
                  <a:lnTo>
                    <a:pt x="574393" y="59246"/>
                  </a:lnTo>
                  <a:lnTo>
                    <a:pt x="582017" y="97004"/>
                  </a:lnTo>
                  <a:lnTo>
                    <a:pt x="582017" y="2446179"/>
                  </a:lnTo>
                  <a:lnTo>
                    <a:pt x="574393" y="2483937"/>
                  </a:lnTo>
                  <a:lnTo>
                    <a:pt x="553604" y="2514771"/>
                  </a:lnTo>
                  <a:lnTo>
                    <a:pt x="522770" y="2535560"/>
                  </a:lnTo>
                  <a:lnTo>
                    <a:pt x="485011" y="2543184"/>
                  </a:lnTo>
                  <a:lnTo>
                    <a:pt x="97005" y="2543184"/>
                  </a:lnTo>
                  <a:lnTo>
                    <a:pt x="59246" y="2535560"/>
                  </a:lnTo>
                  <a:lnTo>
                    <a:pt x="28412" y="2514771"/>
                  </a:lnTo>
                  <a:lnTo>
                    <a:pt x="7623" y="2483937"/>
                  </a:lnTo>
                  <a:lnTo>
                    <a:pt x="0" y="2446179"/>
                  </a:lnTo>
                  <a:lnTo>
                    <a:pt x="0" y="97004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7283" y="5176892"/>
              <a:ext cx="4928870" cy="780415"/>
            </a:xfrm>
            <a:custGeom>
              <a:avLst/>
              <a:gdLst/>
              <a:ahLst/>
              <a:cxnLst/>
              <a:rect l="l" t="t" r="r" b="b"/>
              <a:pathLst>
                <a:path w="4928870" h="780414">
                  <a:moveTo>
                    <a:pt x="4852266" y="747260"/>
                  </a:moveTo>
                  <a:lnTo>
                    <a:pt x="4847254" y="780219"/>
                  </a:lnTo>
                  <a:lnTo>
                    <a:pt x="4928316" y="754007"/>
                  </a:lnTo>
                  <a:lnTo>
                    <a:pt x="4921458" y="749167"/>
                  </a:lnTo>
                  <a:lnTo>
                    <a:pt x="4864807" y="749167"/>
                  </a:lnTo>
                  <a:lnTo>
                    <a:pt x="4852266" y="747260"/>
                  </a:lnTo>
                  <a:close/>
                </a:path>
                <a:path w="4928870" h="780414">
                  <a:moveTo>
                    <a:pt x="4853698" y="737844"/>
                  </a:moveTo>
                  <a:lnTo>
                    <a:pt x="4852266" y="747260"/>
                  </a:lnTo>
                  <a:lnTo>
                    <a:pt x="4864807" y="749167"/>
                  </a:lnTo>
                  <a:lnTo>
                    <a:pt x="4866239" y="739751"/>
                  </a:lnTo>
                  <a:lnTo>
                    <a:pt x="4853698" y="737844"/>
                  </a:lnTo>
                  <a:close/>
                </a:path>
                <a:path w="4928870" h="780414">
                  <a:moveTo>
                    <a:pt x="4858710" y="704885"/>
                  </a:moveTo>
                  <a:lnTo>
                    <a:pt x="4853698" y="737844"/>
                  </a:lnTo>
                  <a:lnTo>
                    <a:pt x="4866239" y="739751"/>
                  </a:lnTo>
                  <a:lnTo>
                    <a:pt x="4864807" y="749167"/>
                  </a:lnTo>
                  <a:lnTo>
                    <a:pt x="4921458" y="749167"/>
                  </a:lnTo>
                  <a:lnTo>
                    <a:pt x="4858710" y="704885"/>
                  </a:lnTo>
                  <a:close/>
                </a:path>
                <a:path w="4928870" h="780414">
                  <a:moveTo>
                    <a:pt x="1432" y="0"/>
                  </a:moveTo>
                  <a:lnTo>
                    <a:pt x="0" y="9415"/>
                  </a:lnTo>
                  <a:lnTo>
                    <a:pt x="4852266" y="747260"/>
                  </a:lnTo>
                  <a:lnTo>
                    <a:pt x="4853698" y="737844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442" y="1480820"/>
            <a:ext cx="102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180" dirty="0">
                <a:latin typeface="Arial"/>
                <a:cs typeface="Arial"/>
              </a:rPr>
              <a:t>Index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41" y="2680715"/>
            <a:ext cx="7275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So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now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could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locate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customer's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order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their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name:</a:t>
            </a:r>
            <a:endParaRPr sz="2000"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426" y="3571533"/>
            <a:ext cx="8347281" cy="234767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814434" y="2246073"/>
            <a:ext cx="2316480" cy="2366010"/>
            <a:chOff x="8814434" y="2246073"/>
            <a:chExt cx="2316480" cy="23660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2534" y="2246073"/>
              <a:ext cx="2278230" cy="23658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852534" y="2832098"/>
              <a:ext cx="812165" cy="454659"/>
            </a:xfrm>
            <a:custGeom>
              <a:avLst/>
              <a:gdLst/>
              <a:ahLst/>
              <a:cxnLst/>
              <a:rect l="l" t="t" r="r" b="b"/>
              <a:pathLst>
                <a:path w="812165" h="454660">
                  <a:moveTo>
                    <a:pt x="0" y="75729"/>
                  </a:moveTo>
                  <a:lnTo>
                    <a:pt x="5951" y="46252"/>
                  </a:lnTo>
                  <a:lnTo>
                    <a:pt x="22180" y="22180"/>
                  </a:lnTo>
                  <a:lnTo>
                    <a:pt x="46251" y="5951"/>
                  </a:lnTo>
                  <a:lnTo>
                    <a:pt x="75729" y="0"/>
                  </a:lnTo>
                  <a:lnTo>
                    <a:pt x="736435" y="0"/>
                  </a:lnTo>
                  <a:lnTo>
                    <a:pt x="765912" y="5951"/>
                  </a:lnTo>
                  <a:lnTo>
                    <a:pt x="789984" y="22180"/>
                  </a:lnTo>
                  <a:lnTo>
                    <a:pt x="806213" y="46252"/>
                  </a:lnTo>
                  <a:lnTo>
                    <a:pt x="812165" y="75729"/>
                  </a:lnTo>
                  <a:lnTo>
                    <a:pt x="812165" y="378637"/>
                  </a:lnTo>
                  <a:lnTo>
                    <a:pt x="806213" y="408114"/>
                  </a:lnTo>
                  <a:lnTo>
                    <a:pt x="789984" y="432186"/>
                  </a:lnTo>
                  <a:lnTo>
                    <a:pt x="765912" y="448415"/>
                  </a:lnTo>
                  <a:lnTo>
                    <a:pt x="736435" y="454367"/>
                  </a:lnTo>
                  <a:lnTo>
                    <a:pt x="75729" y="454367"/>
                  </a:lnTo>
                  <a:lnTo>
                    <a:pt x="46251" y="448415"/>
                  </a:lnTo>
                  <a:lnTo>
                    <a:pt x="22180" y="432186"/>
                  </a:lnTo>
                  <a:lnTo>
                    <a:pt x="5951" y="408114"/>
                  </a:lnTo>
                  <a:lnTo>
                    <a:pt x="0" y="378637"/>
                  </a:lnTo>
                  <a:lnTo>
                    <a:pt x="0" y="75729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2974</Words>
  <Application>Microsoft Macintosh PowerPoint</Application>
  <PresentationFormat>Widescreen</PresentationFormat>
  <Paragraphs>405</Paragraphs>
  <Slides>53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Avenir</vt:lpstr>
      <vt:lpstr>Avenir-Book</vt:lpstr>
      <vt:lpstr>Avenir-BookOblique</vt:lpstr>
      <vt:lpstr>Avenir-Roman</vt:lpstr>
      <vt:lpstr>Calibri</vt:lpstr>
      <vt:lpstr>Office Theme</vt:lpstr>
      <vt:lpstr>Data Management</vt:lpstr>
      <vt:lpstr>Recap of Week 1</vt:lpstr>
      <vt:lpstr>Week 2 Topics</vt:lpstr>
      <vt:lpstr>What’s Pandas for?</vt:lpstr>
      <vt:lpstr>Installation &amp; Import</vt:lpstr>
      <vt:lpstr>Core components of pandas: Series and DataFrames</vt:lpstr>
      <vt:lpstr>PowerPoint Presentation</vt:lpstr>
      <vt:lpstr>PowerPoint Presentation</vt:lpstr>
      <vt:lpstr>PowerPoint Presentation</vt:lpstr>
      <vt:lpstr>How to read in data?</vt:lpstr>
      <vt:lpstr>How to read in data?</vt:lpstr>
      <vt:lpstr>How to save into file?</vt:lpstr>
      <vt:lpstr>Viewing your data</vt:lpstr>
      <vt:lpstr>Viewing your data</vt:lpstr>
      <vt:lpstr>Getting info about your data</vt:lpstr>
      <vt:lpstr>Getting info about your data</vt:lpstr>
      <vt:lpstr>Dropping duplicates</vt:lpstr>
      <vt:lpstr>Dropping duplicates</vt:lpstr>
      <vt:lpstr>Dealing with columns</vt:lpstr>
      <vt:lpstr>Renaming columns</vt:lpstr>
      <vt:lpstr>Handling missing values</vt:lpstr>
      <vt:lpstr>Aggregrate Function (sum)</vt:lpstr>
      <vt:lpstr>Aggregrate Function [mean, median]</vt:lpstr>
      <vt:lpstr>Removing null values</vt:lpstr>
      <vt:lpstr>Removing null values</vt:lpstr>
      <vt:lpstr>Imputation</vt:lpstr>
      <vt:lpstr>Imputation</vt:lpstr>
      <vt:lpstr>Imputation</vt:lpstr>
      <vt:lpstr>Imputation</vt:lpstr>
      <vt:lpstr>Understanding your variables</vt:lpstr>
      <vt:lpstr>Understanding your variables</vt:lpstr>
      <vt:lpstr>Understanding your variables</vt:lpstr>
      <vt:lpstr>Dataframe extraction – By column</vt:lpstr>
      <vt:lpstr>DataFram extraction – By column</vt:lpstr>
      <vt:lpstr>Dataframe extraction – By row</vt:lpstr>
      <vt:lpstr>Dataframe extraction – By row</vt:lpstr>
      <vt:lpstr>Dataframe extraction – Multiple rows</vt:lpstr>
      <vt:lpstr>Sort values</vt:lpstr>
      <vt:lpstr>Conditional selections</vt:lpstr>
      <vt:lpstr>Conditional selections – numerical values</vt:lpstr>
      <vt:lpstr>Conditional selections – logical operators</vt:lpstr>
      <vt:lpstr>Applying functions</vt:lpstr>
      <vt:lpstr>Applying functions</vt:lpstr>
      <vt:lpstr>Applying functions - lambda</vt:lpstr>
      <vt:lpstr>Cleaning Strings</vt:lpstr>
      <vt:lpstr>Cleaning Strings – Splitting strings into 2 columns</vt:lpstr>
      <vt:lpstr>Cleaning Strings – Replace Text in Strings</vt:lpstr>
      <vt:lpstr>Cleaning Strings – change string case</vt:lpstr>
      <vt:lpstr>Cleaning Strings – start with xx</vt:lpstr>
      <vt:lpstr>Plotting</vt:lpstr>
      <vt:lpstr>Line chart</vt:lpstr>
      <vt:lpstr>Scatter Plot</vt:lpstr>
      <vt:lpstr>Histogram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cp:lastModifiedBy>MOCK YING JING</cp:lastModifiedBy>
  <cp:revision>36</cp:revision>
  <dcterms:created xsi:type="dcterms:W3CDTF">2023-04-25T11:59:44Z</dcterms:created>
  <dcterms:modified xsi:type="dcterms:W3CDTF">2023-07-30T15:51:53Z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2023-04-24T00:00:00Z</vt:filetime>
  </property>
  <property fmtid="{D5CDD505-2E9C-101B-9397-08002B2CF9AE}" pid="3" name="LastSaved">
    <vt:filetime>2023-04-25T00:00:00Z</vt:filetime>
  </property>
  <property fmtid="{D5CDD505-2E9C-101B-9397-08002B2CF9AE}" pid="4" name="Producer">
    <vt:lpwstr>macOS Version 11.2.2 (Build 20D80) Quartz PDFContext</vt:lpwstr>
  </property>
</Properties>
</file>