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968"/>
  </p:normalViewPr>
  <p:slideViewPr>
    <p:cSldViewPr>
      <p:cViewPr varScale="1">
        <p:scale>
          <a:sx n="95" d="100"/>
          <a:sy n="95" d="100"/>
        </p:scale>
        <p:origin x="12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39387-4F77-CD44-AAD4-4DBA3EDCB85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A3BE0-2146-6D48-882D-85A26669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Joining tables using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3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a person using primary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-&gt; “</a:t>
            </a:r>
            <a:r>
              <a:rPr lang="en-US" dirty="0" err="1"/>
              <a:t>abc</a:t>
            </a:r>
            <a:r>
              <a:rPr lang="en-US" dirty="0"/>
              <a:t>” or “abc123”</a:t>
            </a:r>
          </a:p>
          <a:p>
            <a:r>
              <a:rPr lang="en-US" dirty="0" err="1"/>
              <a:t>Eg.</a:t>
            </a:r>
            <a:r>
              <a:rPr lang="en-US" dirty="0"/>
              <a:t> Varchar(40) -&gt; you specify 40 characters for your string</a:t>
            </a:r>
          </a:p>
          <a:p>
            <a:endParaRPr lang="en-US" dirty="0"/>
          </a:p>
          <a:p>
            <a:r>
              <a:rPr lang="en-US" dirty="0" err="1"/>
              <a:t>Eg.</a:t>
            </a:r>
            <a:r>
              <a:rPr lang="en-US" dirty="0"/>
              <a:t> 123.456 -&gt; DECIMAL(6,3)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sequence of column</a:t>
            </a:r>
          </a:p>
          <a:p>
            <a:r>
              <a:rPr lang="en-US" dirty="0"/>
              <a:t>Put NULL if there is no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: everything from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7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Automatically create a column that involves arithmetic operators</a:t>
            </a:r>
          </a:p>
          <a:p>
            <a:endParaRPr lang="en-US" dirty="0"/>
          </a:p>
          <a:p>
            <a:r>
              <a:rPr lang="en-US" dirty="0"/>
              <a:t>The example table initially only have 2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90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dirty="0"/>
              <a:t>string when it is not capitalized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identifier. </a:t>
            </a:r>
          </a:p>
          <a:p>
            <a:r>
              <a:rPr lang="en-US" dirty="0"/>
              <a:t>Name is not a unique identifier because everyone can have a same name</a:t>
            </a:r>
          </a:p>
          <a:p>
            <a:r>
              <a:rPr lang="en-US" dirty="0"/>
              <a:t>Admin number is one example of a primary key ( cannot have the exact same as people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4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structured programming language to talk to the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name don’t put long ( use a meaningful name )</a:t>
            </a:r>
          </a:p>
          <a:p>
            <a:r>
              <a:rPr lang="en-US" dirty="0"/>
              <a:t>DB mean database so you know is which database</a:t>
            </a:r>
          </a:p>
          <a:p>
            <a:r>
              <a:rPr lang="en-US" dirty="0"/>
              <a:t>Recommended to use all caps</a:t>
            </a:r>
          </a:p>
          <a:p>
            <a:endParaRPr lang="en-US" dirty="0"/>
          </a:p>
          <a:p>
            <a:r>
              <a:rPr lang="en-US" dirty="0"/>
              <a:t>Database is a container that contains many tables</a:t>
            </a:r>
          </a:p>
          <a:p>
            <a:r>
              <a:rPr lang="en-US" dirty="0"/>
              <a:t>Tables are where you fill all your data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select database of different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recovered once dropped </a:t>
            </a:r>
            <a:r>
              <a:rPr lang="en-US" dirty="0" err="1"/>
              <a:t>everyth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specify datatype and column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5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how you create a table</a:t>
            </a:r>
          </a:p>
          <a:p>
            <a:endParaRPr lang="en-US" dirty="0"/>
          </a:p>
          <a:p>
            <a:r>
              <a:rPr lang="en-US" dirty="0"/>
              <a:t>NOT NULL -&gt; must have </a:t>
            </a:r>
            <a:r>
              <a:rPr lang="en-US" dirty="0" err="1"/>
              <a:t>smth</a:t>
            </a:r>
            <a:r>
              <a:rPr lang="en-US" dirty="0"/>
              <a:t> inside if not there will be error</a:t>
            </a:r>
          </a:p>
          <a:p>
            <a:r>
              <a:rPr lang="en-US" dirty="0"/>
              <a:t>If you specify as a primary key, it will automatically not be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3BE0-2146-6D48-882D-85A2666979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4442" y="1480820"/>
            <a:ext cx="784098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94C4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94C4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53029" y="5516888"/>
            <a:ext cx="2439035" cy="1341120"/>
          </a:xfrm>
          <a:custGeom>
            <a:avLst/>
            <a:gdLst/>
            <a:ahLst/>
            <a:cxnLst/>
            <a:rect l="l" t="t" r="r" b="b"/>
            <a:pathLst>
              <a:path w="2439034" h="1341120">
                <a:moveTo>
                  <a:pt x="2025355" y="14"/>
                </a:moveTo>
                <a:lnTo>
                  <a:pt x="1972720" y="0"/>
                </a:lnTo>
                <a:lnTo>
                  <a:pt x="1920145" y="1832"/>
                </a:lnTo>
                <a:lnTo>
                  <a:pt x="1867632" y="5566"/>
                </a:lnTo>
                <a:lnTo>
                  <a:pt x="1815184" y="11255"/>
                </a:lnTo>
                <a:lnTo>
                  <a:pt x="1762804" y="18954"/>
                </a:lnTo>
                <a:lnTo>
                  <a:pt x="1710496" y="28717"/>
                </a:lnTo>
                <a:lnTo>
                  <a:pt x="1658262" y="40598"/>
                </a:lnTo>
                <a:lnTo>
                  <a:pt x="1606105" y="54652"/>
                </a:lnTo>
                <a:lnTo>
                  <a:pt x="1554027" y="70932"/>
                </a:lnTo>
                <a:lnTo>
                  <a:pt x="1512409" y="85599"/>
                </a:lnTo>
                <a:lnTo>
                  <a:pt x="1470847" y="101751"/>
                </a:lnTo>
                <a:lnTo>
                  <a:pt x="1429344" y="119418"/>
                </a:lnTo>
                <a:lnTo>
                  <a:pt x="1387900" y="138626"/>
                </a:lnTo>
                <a:lnTo>
                  <a:pt x="1346517" y="159405"/>
                </a:lnTo>
                <a:lnTo>
                  <a:pt x="1305195" y="181782"/>
                </a:lnTo>
                <a:lnTo>
                  <a:pt x="1263936" y="205785"/>
                </a:lnTo>
                <a:lnTo>
                  <a:pt x="1222741" y="231442"/>
                </a:lnTo>
                <a:lnTo>
                  <a:pt x="1181611" y="258783"/>
                </a:lnTo>
                <a:lnTo>
                  <a:pt x="1140548" y="287833"/>
                </a:lnTo>
                <a:lnTo>
                  <a:pt x="1099551" y="318622"/>
                </a:lnTo>
                <a:lnTo>
                  <a:pt x="1058623" y="351178"/>
                </a:lnTo>
                <a:lnTo>
                  <a:pt x="1017765" y="385529"/>
                </a:lnTo>
                <a:lnTo>
                  <a:pt x="976977" y="421702"/>
                </a:lnTo>
                <a:lnTo>
                  <a:pt x="936261" y="459726"/>
                </a:lnTo>
                <a:lnTo>
                  <a:pt x="865900" y="526797"/>
                </a:lnTo>
                <a:lnTo>
                  <a:pt x="722225" y="662278"/>
                </a:lnTo>
                <a:lnTo>
                  <a:pt x="276224" y="1078672"/>
                </a:lnTo>
                <a:lnTo>
                  <a:pt x="125766" y="1220509"/>
                </a:lnTo>
                <a:lnTo>
                  <a:pt x="13332" y="1327797"/>
                </a:lnTo>
                <a:lnTo>
                  <a:pt x="0" y="1341111"/>
                </a:lnTo>
                <a:lnTo>
                  <a:pt x="2438970" y="1341111"/>
                </a:lnTo>
                <a:lnTo>
                  <a:pt x="2438970" y="58651"/>
                </a:lnTo>
                <a:lnTo>
                  <a:pt x="2381959" y="44297"/>
                </a:lnTo>
                <a:lnTo>
                  <a:pt x="2330893" y="33601"/>
                </a:lnTo>
                <a:lnTo>
                  <a:pt x="2279864" y="24281"/>
                </a:lnTo>
                <a:lnTo>
                  <a:pt x="2228873" y="16385"/>
                </a:lnTo>
                <a:lnTo>
                  <a:pt x="2177924" y="9961"/>
                </a:lnTo>
                <a:lnTo>
                  <a:pt x="2127020" y="5059"/>
                </a:lnTo>
                <a:lnTo>
                  <a:pt x="2076162" y="1728"/>
                </a:lnTo>
                <a:lnTo>
                  <a:pt x="2025355" y="14"/>
                </a:lnTo>
                <a:close/>
              </a:path>
            </a:pathLst>
          </a:custGeom>
          <a:solidFill>
            <a:srgbClr val="E8BC8F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7587" y="5890395"/>
            <a:ext cx="130742" cy="11441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1262" y="5751307"/>
            <a:ext cx="148327" cy="1967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27427" y="5852660"/>
            <a:ext cx="134503" cy="9383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74102" y="5204082"/>
            <a:ext cx="184181" cy="1617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43371" y="5313206"/>
            <a:ext cx="84033" cy="7666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76061" y="5440721"/>
            <a:ext cx="84033" cy="766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179749" y="5606178"/>
            <a:ext cx="173481" cy="14139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0"/>
            <a:ext cx="2315845" cy="1085850"/>
          </a:xfrm>
          <a:custGeom>
            <a:avLst/>
            <a:gdLst/>
            <a:ahLst/>
            <a:cxnLst/>
            <a:rect l="l" t="t" r="r" b="b"/>
            <a:pathLst>
              <a:path w="2315845" h="1085850">
                <a:moveTo>
                  <a:pt x="2315675" y="0"/>
                </a:moveTo>
                <a:lnTo>
                  <a:pt x="0" y="0"/>
                </a:lnTo>
                <a:lnTo>
                  <a:pt x="0" y="1043734"/>
                </a:lnTo>
                <a:lnTo>
                  <a:pt x="117580" y="1064832"/>
                </a:lnTo>
                <a:lnTo>
                  <a:pt x="168200" y="1071690"/>
                </a:lnTo>
                <a:lnTo>
                  <a:pt x="218948" y="1077215"/>
                </a:lnTo>
                <a:lnTo>
                  <a:pt x="269831" y="1081354"/>
                </a:lnTo>
                <a:lnTo>
                  <a:pt x="320855" y="1084051"/>
                </a:lnTo>
                <a:lnTo>
                  <a:pt x="372025" y="1085253"/>
                </a:lnTo>
                <a:lnTo>
                  <a:pt x="427558" y="1084789"/>
                </a:lnTo>
                <a:lnTo>
                  <a:pt x="482242" y="1082496"/>
                </a:lnTo>
                <a:lnTo>
                  <a:pt x="536107" y="1078461"/>
                </a:lnTo>
                <a:lnTo>
                  <a:pt x="589182" y="1072774"/>
                </a:lnTo>
                <a:lnTo>
                  <a:pt x="641497" y="1065525"/>
                </a:lnTo>
                <a:lnTo>
                  <a:pt x="693082" y="1056804"/>
                </a:lnTo>
                <a:lnTo>
                  <a:pt x="743964" y="1046700"/>
                </a:lnTo>
                <a:lnTo>
                  <a:pt x="794174" y="1035303"/>
                </a:lnTo>
                <a:lnTo>
                  <a:pt x="843741" y="1022701"/>
                </a:lnTo>
                <a:lnTo>
                  <a:pt x="892695" y="1008986"/>
                </a:lnTo>
                <a:lnTo>
                  <a:pt x="941063" y="994246"/>
                </a:lnTo>
                <a:lnTo>
                  <a:pt x="988877" y="978570"/>
                </a:lnTo>
                <a:lnTo>
                  <a:pt x="1036164" y="962049"/>
                </a:lnTo>
                <a:lnTo>
                  <a:pt x="1082955" y="944771"/>
                </a:lnTo>
                <a:lnTo>
                  <a:pt x="1129279" y="926827"/>
                </a:lnTo>
                <a:lnTo>
                  <a:pt x="1175164" y="908306"/>
                </a:lnTo>
                <a:lnTo>
                  <a:pt x="1220641" y="889298"/>
                </a:lnTo>
                <a:lnTo>
                  <a:pt x="1265738" y="869891"/>
                </a:lnTo>
                <a:lnTo>
                  <a:pt x="1310485" y="850176"/>
                </a:lnTo>
                <a:lnTo>
                  <a:pt x="1354911" y="830243"/>
                </a:lnTo>
                <a:lnTo>
                  <a:pt x="1442918" y="790077"/>
                </a:lnTo>
                <a:lnTo>
                  <a:pt x="1535916" y="746855"/>
                </a:lnTo>
                <a:lnTo>
                  <a:pt x="1582447" y="724703"/>
                </a:lnTo>
                <a:lnTo>
                  <a:pt x="1628811" y="702132"/>
                </a:lnTo>
                <a:lnTo>
                  <a:pt x="1674863" y="679097"/>
                </a:lnTo>
                <a:lnTo>
                  <a:pt x="1720462" y="655554"/>
                </a:lnTo>
                <a:lnTo>
                  <a:pt x="1765465" y="631459"/>
                </a:lnTo>
                <a:lnTo>
                  <a:pt x="1809730" y="606769"/>
                </a:lnTo>
                <a:lnTo>
                  <a:pt x="1853113" y="581438"/>
                </a:lnTo>
                <a:lnTo>
                  <a:pt x="1895473" y="555423"/>
                </a:lnTo>
                <a:lnTo>
                  <a:pt x="1936667" y="528680"/>
                </a:lnTo>
                <a:lnTo>
                  <a:pt x="1976553" y="501164"/>
                </a:lnTo>
                <a:lnTo>
                  <a:pt x="2014987" y="472832"/>
                </a:lnTo>
                <a:lnTo>
                  <a:pt x="2051828" y="443639"/>
                </a:lnTo>
                <a:lnTo>
                  <a:pt x="2086933" y="413541"/>
                </a:lnTo>
                <a:lnTo>
                  <a:pt x="2120159" y="382494"/>
                </a:lnTo>
                <a:lnTo>
                  <a:pt x="2151363" y="350455"/>
                </a:lnTo>
                <a:lnTo>
                  <a:pt x="2180404" y="317377"/>
                </a:lnTo>
                <a:lnTo>
                  <a:pt x="2207139" y="283219"/>
                </a:lnTo>
                <a:lnTo>
                  <a:pt x="2231424" y="247935"/>
                </a:lnTo>
                <a:lnTo>
                  <a:pt x="2253119" y="211482"/>
                </a:lnTo>
                <a:lnTo>
                  <a:pt x="2272079" y="173814"/>
                </a:lnTo>
                <a:lnTo>
                  <a:pt x="2288163" y="134889"/>
                </a:lnTo>
                <a:lnTo>
                  <a:pt x="2301228" y="94662"/>
                </a:lnTo>
                <a:lnTo>
                  <a:pt x="2311132" y="53089"/>
                </a:lnTo>
                <a:lnTo>
                  <a:pt x="2315675" y="0"/>
                </a:lnTo>
                <a:close/>
              </a:path>
            </a:pathLst>
          </a:custGeom>
          <a:solidFill>
            <a:srgbClr val="F3C9E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442" y="1480820"/>
            <a:ext cx="909256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041" y="2528315"/>
            <a:ext cx="6870700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94C4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mailto:low_jia_xin@nyp.edu.s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77" y="2408427"/>
            <a:ext cx="365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95" dirty="0"/>
              <a:t>Data</a:t>
            </a:r>
            <a:r>
              <a:rPr sz="4000" spc="-315" dirty="0"/>
              <a:t> </a:t>
            </a:r>
            <a:r>
              <a:rPr sz="4000" spc="-320" dirty="0"/>
              <a:t>Management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9077" y="3518915"/>
            <a:ext cx="347345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489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Tutor: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Low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Jia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Xin </a:t>
            </a:r>
            <a:r>
              <a:rPr sz="2000" dirty="0">
                <a:latin typeface="Avenir-Book"/>
                <a:cs typeface="Avenir-Book"/>
              </a:rPr>
              <a:t>Contact: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65500529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venir-Book"/>
                <a:cs typeface="Avenir-Book"/>
              </a:rPr>
              <a:t>Email: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  <a:hlinkClick r:id="rId2"/>
              </a:rPr>
              <a:t>low_jia_xin@nyp.edu.sg</a:t>
            </a:r>
            <a:endParaRPr sz="2000">
              <a:latin typeface="Avenir-Book"/>
              <a:cs typeface="Avenir-Boo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2588260" cy="1333500"/>
            <a:chOff x="0" y="0"/>
            <a:chExt cx="2588260" cy="133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2431415" cy="1333500"/>
            </a:xfrm>
            <a:custGeom>
              <a:avLst/>
              <a:gdLst/>
              <a:ahLst/>
              <a:cxnLst/>
              <a:rect l="l" t="t" r="r" b="b"/>
              <a:pathLst>
                <a:path w="2431415" h="1333500">
                  <a:moveTo>
                    <a:pt x="2431288" y="0"/>
                  </a:moveTo>
                  <a:lnTo>
                    <a:pt x="0" y="0"/>
                  </a:lnTo>
                  <a:lnTo>
                    <a:pt x="0" y="1274790"/>
                  </a:lnTo>
                  <a:lnTo>
                    <a:pt x="57009" y="1289145"/>
                  </a:lnTo>
                  <a:lnTo>
                    <a:pt x="108075" y="1299841"/>
                  </a:lnTo>
                  <a:lnTo>
                    <a:pt x="159105" y="1309161"/>
                  </a:lnTo>
                  <a:lnTo>
                    <a:pt x="210095" y="1317057"/>
                  </a:lnTo>
                  <a:lnTo>
                    <a:pt x="261044" y="1323480"/>
                  </a:lnTo>
                  <a:lnTo>
                    <a:pt x="311949" y="1328382"/>
                  </a:lnTo>
                  <a:lnTo>
                    <a:pt x="362806" y="1331714"/>
                  </a:lnTo>
                  <a:lnTo>
                    <a:pt x="413614" y="1333427"/>
                  </a:lnTo>
                  <a:lnTo>
                    <a:pt x="466249" y="1333442"/>
                  </a:lnTo>
                  <a:lnTo>
                    <a:pt x="518824" y="1331610"/>
                  </a:lnTo>
                  <a:lnTo>
                    <a:pt x="571337" y="1327876"/>
                  </a:lnTo>
                  <a:lnTo>
                    <a:pt x="623785" y="1322187"/>
                  </a:lnTo>
                  <a:lnTo>
                    <a:pt x="676165" y="1314487"/>
                  </a:lnTo>
                  <a:lnTo>
                    <a:pt x="728473" y="1304724"/>
                  </a:lnTo>
                  <a:lnTo>
                    <a:pt x="780707" y="1292843"/>
                  </a:lnTo>
                  <a:lnTo>
                    <a:pt x="832864" y="1278789"/>
                  </a:lnTo>
                  <a:lnTo>
                    <a:pt x="884941" y="1262509"/>
                  </a:lnTo>
                  <a:lnTo>
                    <a:pt x="926560" y="1247843"/>
                  </a:lnTo>
                  <a:lnTo>
                    <a:pt x="968122" y="1231690"/>
                  </a:lnTo>
                  <a:lnTo>
                    <a:pt x="1009625" y="1214023"/>
                  </a:lnTo>
                  <a:lnTo>
                    <a:pt x="1051069" y="1194815"/>
                  </a:lnTo>
                  <a:lnTo>
                    <a:pt x="1092452" y="1174036"/>
                  </a:lnTo>
                  <a:lnTo>
                    <a:pt x="1133774" y="1151659"/>
                  </a:lnTo>
                  <a:lnTo>
                    <a:pt x="1175033" y="1127656"/>
                  </a:lnTo>
                  <a:lnTo>
                    <a:pt x="1216228" y="1101998"/>
                  </a:lnTo>
                  <a:lnTo>
                    <a:pt x="1257358" y="1074658"/>
                  </a:lnTo>
                  <a:lnTo>
                    <a:pt x="1298421" y="1045608"/>
                  </a:lnTo>
                  <a:lnTo>
                    <a:pt x="1339418" y="1014818"/>
                  </a:lnTo>
                  <a:lnTo>
                    <a:pt x="1380346" y="982263"/>
                  </a:lnTo>
                  <a:lnTo>
                    <a:pt x="1421204" y="947912"/>
                  </a:lnTo>
                  <a:lnTo>
                    <a:pt x="1461992" y="911739"/>
                  </a:lnTo>
                  <a:lnTo>
                    <a:pt x="1502708" y="873715"/>
                  </a:lnTo>
                  <a:lnTo>
                    <a:pt x="1789817" y="602775"/>
                  </a:lnTo>
                  <a:lnTo>
                    <a:pt x="2275616" y="148524"/>
                  </a:lnTo>
                  <a:lnTo>
                    <a:pt x="2425636" y="5643"/>
                  </a:lnTo>
                  <a:lnTo>
                    <a:pt x="2431288" y="0"/>
                  </a:lnTo>
                  <a:close/>
                </a:path>
              </a:pathLst>
            </a:custGeom>
            <a:solidFill>
              <a:srgbClr val="E8BC8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471" y="287266"/>
              <a:ext cx="130742" cy="114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4211" y="344034"/>
              <a:ext cx="148327" cy="1967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1871" y="345586"/>
              <a:ext cx="134502" cy="938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6397" y="902208"/>
              <a:ext cx="84033" cy="76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5516" y="926282"/>
              <a:ext cx="184181" cy="1617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3705" y="774693"/>
              <a:ext cx="84034" cy="766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0569" y="544500"/>
              <a:ext cx="173482" cy="141399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530847" y="3267519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4">
                <a:moveTo>
                  <a:pt x="15989" y="42570"/>
                </a:moveTo>
                <a:lnTo>
                  <a:pt x="12192" y="41694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41"/>
                </a:lnTo>
                <a:lnTo>
                  <a:pt x="11087" y="42418"/>
                </a:lnTo>
                <a:lnTo>
                  <a:pt x="15989" y="42570"/>
                </a:lnTo>
                <a:close/>
              </a:path>
              <a:path w="972185" h="46354">
                <a:moveTo>
                  <a:pt x="16065" y="42608"/>
                </a:moveTo>
                <a:close/>
              </a:path>
              <a:path w="972185" h="46354">
                <a:moveTo>
                  <a:pt x="295363" y="44411"/>
                </a:moveTo>
                <a:lnTo>
                  <a:pt x="295033" y="44411"/>
                </a:lnTo>
                <a:lnTo>
                  <a:pt x="295046" y="45097"/>
                </a:lnTo>
                <a:lnTo>
                  <a:pt x="295363" y="44411"/>
                </a:lnTo>
                <a:close/>
              </a:path>
              <a:path w="972185" h="46354">
                <a:moveTo>
                  <a:pt x="393395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395" y="5664"/>
                </a:lnTo>
                <a:close/>
              </a:path>
              <a:path w="972185" h="46354">
                <a:moveTo>
                  <a:pt x="681456" y="39585"/>
                </a:moveTo>
                <a:lnTo>
                  <a:pt x="680262" y="39585"/>
                </a:lnTo>
                <a:lnTo>
                  <a:pt x="681139" y="39928"/>
                </a:lnTo>
                <a:lnTo>
                  <a:pt x="681456" y="39585"/>
                </a:lnTo>
                <a:close/>
              </a:path>
              <a:path w="972185" h="46354">
                <a:moveTo>
                  <a:pt x="835609" y="41122"/>
                </a:moveTo>
                <a:lnTo>
                  <a:pt x="831621" y="41173"/>
                </a:lnTo>
                <a:lnTo>
                  <a:pt x="832192" y="41922"/>
                </a:lnTo>
                <a:lnTo>
                  <a:pt x="835609" y="41122"/>
                </a:lnTo>
                <a:close/>
              </a:path>
              <a:path w="972185" h="46354">
                <a:moveTo>
                  <a:pt x="967892" y="1257"/>
                </a:moveTo>
                <a:lnTo>
                  <a:pt x="966673" y="1257"/>
                </a:lnTo>
                <a:lnTo>
                  <a:pt x="963879" y="1333"/>
                </a:lnTo>
                <a:lnTo>
                  <a:pt x="966597" y="1333"/>
                </a:lnTo>
                <a:lnTo>
                  <a:pt x="967892" y="1257"/>
                </a:lnTo>
                <a:close/>
              </a:path>
              <a:path w="972185" h="46354">
                <a:moveTo>
                  <a:pt x="971613" y="2489"/>
                </a:moveTo>
                <a:lnTo>
                  <a:pt x="965288" y="2387"/>
                </a:lnTo>
                <a:lnTo>
                  <a:pt x="963561" y="2374"/>
                </a:lnTo>
                <a:lnTo>
                  <a:pt x="955319" y="2387"/>
                </a:lnTo>
                <a:lnTo>
                  <a:pt x="953312" y="2171"/>
                </a:lnTo>
                <a:lnTo>
                  <a:pt x="963955" y="1295"/>
                </a:lnTo>
                <a:lnTo>
                  <a:pt x="954798" y="914"/>
                </a:lnTo>
                <a:lnTo>
                  <a:pt x="947737" y="622"/>
                </a:lnTo>
                <a:lnTo>
                  <a:pt x="932154" y="482"/>
                </a:lnTo>
                <a:lnTo>
                  <a:pt x="900430" y="914"/>
                </a:lnTo>
                <a:lnTo>
                  <a:pt x="900950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08"/>
                </a:lnTo>
                <a:lnTo>
                  <a:pt x="486270" y="3251"/>
                </a:lnTo>
                <a:lnTo>
                  <a:pt x="441325" y="5867"/>
                </a:lnTo>
                <a:lnTo>
                  <a:pt x="274675" y="5664"/>
                </a:lnTo>
                <a:lnTo>
                  <a:pt x="275297" y="5486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53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86"/>
                </a:lnTo>
                <a:lnTo>
                  <a:pt x="164807" y="5168"/>
                </a:lnTo>
                <a:lnTo>
                  <a:pt x="160921" y="4622"/>
                </a:lnTo>
                <a:lnTo>
                  <a:pt x="155028" y="4127"/>
                </a:lnTo>
                <a:lnTo>
                  <a:pt x="119951" y="7721"/>
                </a:lnTo>
                <a:lnTo>
                  <a:pt x="82753" y="8305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54"/>
                </a:lnTo>
                <a:lnTo>
                  <a:pt x="0" y="28536"/>
                </a:lnTo>
                <a:lnTo>
                  <a:pt x="7099" y="39077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75"/>
                </a:lnTo>
                <a:lnTo>
                  <a:pt x="16179" y="42570"/>
                </a:lnTo>
                <a:lnTo>
                  <a:pt x="18326" y="42570"/>
                </a:lnTo>
                <a:lnTo>
                  <a:pt x="27012" y="43345"/>
                </a:lnTo>
                <a:lnTo>
                  <a:pt x="21463" y="42494"/>
                </a:lnTo>
                <a:lnTo>
                  <a:pt x="45745" y="43065"/>
                </a:lnTo>
                <a:lnTo>
                  <a:pt x="155562" y="45212"/>
                </a:lnTo>
                <a:lnTo>
                  <a:pt x="165341" y="45123"/>
                </a:lnTo>
                <a:lnTo>
                  <a:pt x="175031" y="44665"/>
                </a:lnTo>
                <a:lnTo>
                  <a:pt x="184581" y="44665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904" y="45212"/>
                </a:lnTo>
                <a:lnTo>
                  <a:pt x="253695" y="45250"/>
                </a:lnTo>
                <a:lnTo>
                  <a:pt x="254304" y="45173"/>
                </a:lnTo>
                <a:lnTo>
                  <a:pt x="257949" y="44640"/>
                </a:lnTo>
                <a:lnTo>
                  <a:pt x="261899" y="44069"/>
                </a:lnTo>
                <a:lnTo>
                  <a:pt x="271335" y="44272"/>
                </a:lnTo>
                <a:lnTo>
                  <a:pt x="281089" y="44704"/>
                </a:lnTo>
                <a:lnTo>
                  <a:pt x="290195" y="44183"/>
                </a:lnTo>
                <a:lnTo>
                  <a:pt x="290118" y="44335"/>
                </a:lnTo>
                <a:lnTo>
                  <a:pt x="295033" y="44411"/>
                </a:lnTo>
                <a:lnTo>
                  <a:pt x="295021" y="44183"/>
                </a:lnTo>
                <a:lnTo>
                  <a:pt x="295008" y="43878"/>
                </a:lnTo>
                <a:lnTo>
                  <a:pt x="308114" y="45288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02"/>
                </a:lnTo>
                <a:lnTo>
                  <a:pt x="355803" y="45212"/>
                </a:lnTo>
                <a:lnTo>
                  <a:pt x="419328" y="45707"/>
                </a:lnTo>
                <a:lnTo>
                  <a:pt x="446951" y="45554"/>
                </a:lnTo>
                <a:lnTo>
                  <a:pt x="445998" y="45250"/>
                </a:lnTo>
                <a:lnTo>
                  <a:pt x="444195" y="44678"/>
                </a:lnTo>
                <a:lnTo>
                  <a:pt x="437565" y="45250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18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494"/>
                </a:lnTo>
                <a:lnTo>
                  <a:pt x="540918" y="41808"/>
                </a:lnTo>
                <a:lnTo>
                  <a:pt x="542721" y="42494"/>
                </a:lnTo>
                <a:lnTo>
                  <a:pt x="552056" y="42799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51"/>
                </a:lnTo>
                <a:lnTo>
                  <a:pt x="561632" y="42760"/>
                </a:lnTo>
                <a:lnTo>
                  <a:pt x="567448" y="43840"/>
                </a:lnTo>
                <a:lnTo>
                  <a:pt x="573366" y="42760"/>
                </a:lnTo>
                <a:lnTo>
                  <a:pt x="574421" y="42570"/>
                </a:lnTo>
                <a:lnTo>
                  <a:pt x="570484" y="41998"/>
                </a:lnTo>
                <a:lnTo>
                  <a:pt x="582193" y="41808"/>
                </a:lnTo>
                <a:lnTo>
                  <a:pt x="584720" y="43180"/>
                </a:lnTo>
                <a:lnTo>
                  <a:pt x="578180" y="43611"/>
                </a:lnTo>
                <a:lnTo>
                  <a:pt x="585431" y="43561"/>
                </a:lnTo>
                <a:lnTo>
                  <a:pt x="591743" y="43446"/>
                </a:lnTo>
                <a:lnTo>
                  <a:pt x="597712" y="43180"/>
                </a:lnTo>
                <a:lnTo>
                  <a:pt x="603986" y="42722"/>
                </a:lnTo>
                <a:lnTo>
                  <a:pt x="600837" y="42684"/>
                </a:lnTo>
                <a:lnTo>
                  <a:pt x="614680" y="41808"/>
                </a:lnTo>
                <a:lnTo>
                  <a:pt x="616699" y="41681"/>
                </a:lnTo>
                <a:lnTo>
                  <a:pt x="621055" y="41503"/>
                </a:lnTo>
                <a:lnTo>
                  <a:pt x="666203" y="39585"/>
                </a:lnTo>
                <a:lnTo>
                  <a:pt x="681291" y="38404"/>
                </a:lnTo>
                <a:lnTo>
                  <a:pt x="676503" y="37325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667" y="39141"/>
                </a:lnTo>
                <a:lnTo>
                  <a:pt x="805472" y="39204"/>
                </a:lnTo>
                <a:lnTo>
                  <a:pt x="827062" y="41236"/>
                </a:lnTo>
                <a:lnTo>
                  <a:pt x="831621" y="41173"/>
                </a:lnTo>
                <a:lnTo>
                  <a:pt x="829945" y="38976"/>
                </a:lnTo>
                <a:lnTo>
                  <a:pt x="829475" y="38366"/>
                </a:lnTo>
                <a:lnTo>
                  <a:pt x="870394" y="37528"/>
                </a:lnTo>
                <a:lnTo>
                  <a:pt x="891413" y="37528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62" y="37515"/>
                </a:lnTo>
                <a:lnTo>
                  <a:pt x="935697" y="36703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05"/>
                </a:lnTo>
                <a:lnTo>
                  <a:pt x="967143" y="5867"/>
                </a:lnTo>
                <a:lnTo>
                  <a:pt x="970000" y="3708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22719" y="0"/>
            <a:ext cx="5666232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292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Creating</a:t>
            </a:r>
            <a:r>
              <a:rPr spc="-260" dirty="0"/>
              <a:t> </a:t>
            </a:r>
            <a:r>
              <a:rPr spc="-325" dirty="0"/>
              <a:t>a</a:t>
            </a:r>
            <a:r>
              <a:rPr spc="-254" dirty="0"/>
              <a:t> </a:t>
            </a:r>
            <a:r>
              <a:rPr spc="-50" dirty="0"/>
              <a:t>table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824"/>
            <a:ext cx="6491605" cy="390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1900" dirty="0">
                <a:latin typeface="Avenir-Book"/>
                <a:cs typeface="Avenir-Book"/>
              </a:rPr>
              <a:t>To</a:t>
            </a:r>
            <a:r>
              <a:rPr sz="1900" spc="-25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create</a:t>
            </a:r>
            <a:r>
              <a:rPr sz="1900" spc="-10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a</a:t>
            </a:r>
            <a:r>
              <a:rPr sz="1900" spc="-10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new</a:t>
            </a:r>
            <a:r>
              <a:rPr sz="1900" spc="-10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table</a:t>
            </a:r>
            <a:r>
              <a:rPr sz="1900" spc="-5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in</a:t>
            </a:r>
            <a:r>
              <a:rPr sz="1900" spc="-10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an</a:t>
            </a:r>
            <a:r>
              <a:rPr sz="1900" spc="-5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existing</a:t>
            </a:r>
            <a:r>
              <a:rPr sz="1900" spc="-15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database</a:t>
            </a:r>
            <a:r>
              <a:rPr sz="1900" spc="-5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in</a:t>
            </a:r>
            <a:r>
              <a:rPr sz="1900" spc="-10" dirty="0">
                <a:latin typeface="Avenir-Book"/>
                <a:cs typeface="Avenir-Book"/>
              </a:rPr>
              <a:t> </a:t>
            </a:r>
            <a:r>
              <a:rPr sz="1900" dirty="0">
                <a:latin typeface="Avenir-Book"/>
                <a:cs typeface="Avenir-Book"/>
              </a:rPr>
              <a:t>SQL</a:t>
            </a:r>
            <a:r>
              <a:rPr sz="1900" spc="-10" dirty="0">
                <a:latin typeface="Avenir-Book"/>
                <a:cs typeface="Avenir-Book"/>
              </a:rPr>
              <a:t> Server. Syntax:</a:t>
            </a:r>
            <a:endParaRPr sz="1900" dirty="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Avenir-Book"/>
              <a:cs typeface="Avenir-Book"/>
            </a:endParaRPr>
          </a:p>
          <a:p>
            <a:pPr marL="12700" marR="3249295">
              <a:lnSpc>
                <a:spcPct val="131600"/>
              </a:lnSpc>
            </a:pP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CREATE</a:t>
            </a:r>
            <a:r>
              <a:rPr sz="19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TABLE</a:t>
            </a:r>
            <a:r>
              <a:rPr sz="19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b="1" spc="-10" dirty="0">
                <a:latin typeface="Avenir-Book"/>
                <a:cs typeface="Avenir-Book"/>
              </a:rPr>
              <a:t>&lt;tablename&gt; </a:t>
            </a:r>
            <a:r>
              <a:rPr sz="1900" spc="-50" dirty="0">
                <a:solidFill>
                  <a:srgbClr val="FF0000"/>
                </a:solidFill>
                <a:latin typeface="Avenir-Book"/>
                <a:cs typeface="Avenir-Book"/>
              </a:rPr>
              <a:t>(</a:t>
            </a:r>
            <a:endParaRPr sz="19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&lt;column1name&gt; 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&lt;column1type&gt;,</a:t>
            </a:r>
            <a:endParaRPr sz="19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79375">
              <a:lnSpc>
                <a:spcPct val="100000"/>
              </a:lnSpc>
              <a:spcBef>
                <a:spcPts val="820"/>
              </a:spcBef>
            </a:pP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&lt;column2name&gt; 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&lt;column2type&gt;,</a:t>
            </a:r>
            <a:endParaRPr sz="19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79375">
              <a:lnSpc>
                <a:spcPct val="100000"/>
              </a:lnSpc>
              <a:spcBef>
                <a:spcPts val="720"/>
              </a:spcBef>
            </a:pP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…………..</a:t>
            </a:r>
            <a:endParaRPr sz="19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79375">
              <a:lnSpc>
                <a:spcPct val="100000"/>
              </a:lnSpc>
              <a:spcBef>
                <a:spcPts val="815"/>
              </a:spcBef>
            </a:pP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&lt;columnNname&gt;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 &lt;columnNtype&gt;</a:t>
            </a:r>
            <a:endParaRPr sz="19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Creating</a:t>
            </a:r>
            <a:r>
              <a:rPr spc="-270" dirty="0"/>
              <a:t> </a:t>
            </a:r>
            <a:r>
              <a:rPr spc="-325" dirty="0"/>
              <a:t>a</a:t>
            </a:r>
            <a:r>
              <a:rPr spc="-265" dirty="0"/>
              <a:t> </a:t>
            </a:r>
            <a:r>
              <a:rPr spc="-85" dirty="0"/>
              <a:t>table</a:t>
            </a:r>
            <a:r>
              <a:rPr spc="-270" dirty="0"/>
              <a:t> </a:t>
            </a:r>
            <a:r>
              <a:rPr spc="-65" dirty="0"/>
              <a:t>-</a:t>
            </a:r>
            <a:r>
              <a:rPr spc="-260" dirty="0"/>
              <a:t> </a:t>
            </a:r>
            <a:r>
              <a:rPr spc="-290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5741" y="2528824"/>
            <a:ext cx="3870960" cy="390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62025">
              <a:lnSpc>
                <a:spcPct val="135800"/>
              </a:lnSpc>
              <a:spcBef>
                <a:spcPts val="100"/>
              </a:spcBef>
            </a:pP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CREATE</a:t>
            </a:r>
            <a:r>
              <a:rPr sz="19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TABLE</a:t>
            </a:r>
            <a:r>
              <a:rPr sz="19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b="1" spc="-10" dirty="0">
                <a:latin typeface="Avenir-Book"/>
                <a:cs typeface="Avenir-Book"/>
              </a:rPr>
              <a:t>PersonInfo </a:t>
            </a:r>
            <a:r>
              <a:rPr sz="1900" spc="-50" dirty="0">
                <a:solidFill>
                  <a:srgbClr val="FF0000"/>
                </a:solidFill>
                <a:latin typeface="Avenir-Book"/>
                <a:cs typeface="Avenir-Book"/>
              </a:rPr>
              <a:t>(</a:t>
            </a:r>
            <a:endParaRPr sz="19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66675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PersonID</a:t>
            </a:r>
            <a:r>
              <a:rPr sz="19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Avenir-Book"/>
                <a:cs typeface="Avenir-Book"/>
              </a:rPr>
              <a:t>int,</a:t>
            </a:r>
            <a:endParaRPr sz="19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66675">
              <a:lnSpc>
                <a:spcPct val="133700"/>
              </a:lnSpc>
              <a:spcBef>
                <a:spcPts val="45"/>
              </a:spcBef>
            </a:pP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LastName</a:t>
            </a:r>
            <a:r>
              <a:rPr sz="19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nvarchar(25)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NOT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Avenir-Book"/>
                <a:cs typeface="Avenir-Book"/>
              </a:rPr>
              <a:t>NULL,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FirstName</a:t>
            </a:r>
            <a:r>
              <a:rPr sz="19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nvarchar(25)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NOT</a:t>
            </a:r>
            <a:r>
              <a:rPr sz="19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Avenir-Book"/>
                <a:cs typeface="Avenir-Book"/>
              </a:rPr>
              <a:t>NULL,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Address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nvarchar(255)</a:t>
            </a:r>
            <a:r>
              <a:rPr sz="19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NOT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 NULL,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City</a:t>
            </a:r>
            <a:r>
              <a:rPr sz="19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nvarchar(30)</a:t>
            </a:r>
            <a:r>
              <a:rPr sz="19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NOT</a:t>
            </a:r>
            <a:r>
              <a:rPr sz="19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NULL, </a:t>
            </a: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Savings</a:t>
            </a:r>
            <a:r>
              <a:rPr sz="19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Avenir-Book"/>
                <a:cs typeface="Avenir-Book"/>
              </a:rPr>
              <a:t>float,</a:t>
            </a:r>
            <a:endParaRPr sz="19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66675">
              <a:lnSpc>
                <a:spcPct val="100000"/>
              </a:lnSpc>
              <a:spcBef>
                <a:spcPts val="815"/>
              </a:spcBef>
            </a:pPr>
            <a:r>
              <a:rPr sz="19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PRIMARY</a:t>
            </a:r>
            <a:r>
              <a:rPr sz="1900" spc="-3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KEY</a:t>
            </a:r>
            <a:r>
              <a:rPr sz="1900" spc="-2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(PersonID)</a:t>
            </a:r>
            <a:endParaRPr sz="19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solidFill>
                  <a:srgbClr val="FF0000"/>
                </a:solidFill>
                <a:latin typeface="Avenir-Book"/>
                <a:cs typeface="Avenir-Book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55195-BDB5-63F7-7246-07C3BB8EE249}"/>
              </a:ext>
            </a:extLst>
          </p:cNvPr>
          <p:cNvSpPr txBox="1"/>
          <p:nvPr/>
        </p:nvSpPr>
        <p:spPr>
          <a:xfrm>
            <a:off x="4199223" y="5377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6C7A0B-8988-0E89-F39D-9A087626B317}"/>
              </a:ext>
            </a:extLst>
          </p:cNvPr>
          <p:cNvCxnSpPr>
            <a:cxnSpLocks/>
          </p:cNvCxnSpPr>
          <p:nvPr/>
        </p:nvCxnSpPr>
        <p:spPr>
          <a:xfrm flipH="1">
            <a:off x="3704262" y="5562600"/>
            <a:ext cx="486738" cy="18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218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Primary</a:t>
            </a:r>
            <a:r>
              <a:rPr spc="-225" dirty="0"/>
              <a:t> </a:t>
            </a:r>
            <a:r>
              <a:rPr spc="-145" dirty="0"/>
              <a:t>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20877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primary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key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relational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database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table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uniquely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identify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all </a:t>
            </a:r>
            <a:r>
              <a:rPr sz="2000" dirty="0">
                <a:latin typeface="Avenir-Book"/>
                <a:cs typeface="Avenir-Book"/>
              </a:rPr>
              <a:t>table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records.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Avenir-Book"/>
                <a:cs typeface="Avenir-Book"/>
              </a:rPr>
              <a:t>It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cannot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have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NULL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row.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NULL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means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no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value</a:t>
            </a:r>
            <a:r>
              <a:rPr sz="2000" spc="-10" dirty="0">
                <a:latin typeface="Avenir-Book"/>
                <a:cs typeface="Avenir-Book"/>
              </a:rPr>
              <a:t>.</a:t>
            </a:r>
            <a:endParaRPr sz="2000" dirty="0">
              <a:latin typeface="Avenir-Book"/>
              <a:cs typeface="Avenir-Book"/>
            </a:endParaRPr>
          </a:p>
          <a:p>
            <a:pPr marL="241300" marR="386080" indent="-228600">
              <a:lnSpc>
                <a:spcPct val="108000"/>
              </a:lnSpc>
              <a:spcBef>
                <a:spcPts val="1010"/>
              </a:spcBef>
            </a:pP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primary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key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most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tables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single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column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(field),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but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it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can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be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composite </a:t>
            </a:r>
            <a:r>
              <a:rPr sz="2000" b="1" dirty="0">
                <a:latin typeface="Avenir-Book"/>
                <a:cs typeface="Avenir-Book"/>
              </a:rPr>
              <a:t>(consist</a:t>
            </a:r>
            <a:r>
              <a:rPr sz="2000" b="1" spc="-3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of</a:t>
            </a:r>
            <a:r>
              <a:rPr sz="2000" b="1" spc="-2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more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than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1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column)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some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cases.</a:t>
            </a:r>
            <a:endParaRPr sz="2000" dirty="0">
              <a:latin typeface="Avenir-Book"/>
              <a:cs typeface="Avenir-Book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3050" y="4673246"/>
          <a:ext cx="7339965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student_id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major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Biology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Kate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Sociology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Claire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English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Biology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Mike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Comp.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Sci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Data</a:t>
            </a:r>
            <a:r>
              <a:rPr spc="-295" dirty="0"/>
              <a:t> </a:t>
            </a:r>
            <a:r>
              <a:rPr spc="-45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9361805" cy="3125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Some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common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types:</a:t>
            </a:r>
            <a:endParaRPr sz="2000" dirty="0">
              <a:latin typeface="Avenir-Book"/>
              <a:cs typeface="Avenir-Book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SzPct val="9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varchar(X)</a:t>
            </a:r>
            <a:r>
              <a:rPr sz="20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-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store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string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characters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length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X</a:t>
            </a:r>
            <a:r>
              <a:rPr sz="2000" spc="-10" dirty="0">
                <a:latin typeface="Avenir-Book"/>
                <a:cs typeface="Avenir-Book"/>
              </a:rPr>
              <a:t> characters.</a:t>
            </a:r>
            <a:endParaRPr sz="2000" dirty="0">
              <a:latin typeface="Avenir-Book"/>
              <a:cs typeface="Avenir-Book"/>
            </a:endParaRPr>
          </a:p>
          <a:p>
            <a:pPr marL="469265" indent="-456565">
              <a:lnSpc>
                <a:spcPct val="100000"/>
              </a:lnSpc>
              <a:spcBef>
                <a:spcPts val="1320"/>
              </a:spcBef>
              <a:buSzPct val="9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venir-Book"/>
                <a:cs typeface="Avenir-Book"/>
              </a:rPr>
              <a:t>INT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–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Whole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Numbers</a:t>
            </a:r>
            <a:r>
              <a:rPr lang="en-US" sz="2000" spc="-10" dirty="0">
                <a:latin typeface="Avenir-Book"/>
                <a:cs typeface="Avenir-Book"/>
              </a:rPr>
              <a:t> </a:t>
            </a:r>
            <a:r>
              <a:rPr lang="en-US" sz="2000" b="1" spc="-10" dirty="0">
                <a:latin typeface="Avenir-Book"/>
                <a:cs typeface="Avenir-Book"/>
              </a:rPr>
              <a:t>(no need to specify how many digits)</a:t>
            </a:r>
            <a:endParaRPr sz="2000" b="1" dirty="0">
              <a:latin typeface="Avenir-Book"/>
              <a:cs typeface="Avenir-Book"/>
            </a:endParaRPr>
          </a:p>
          <a:p>
            <a:pPr marL="469265" marR="5080" indent="-456565">
              <a:lnSpc>
                <a:spcPct val="108000"/>
              </a:lnSpc>
              <a:spcBef>
                <a:spcPts val="1005"/>
              </a:spcBef>
              <a:buSzPct val="9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venir-Book"/>
                <a:cs typeface="Avenir-Book"/>
              </a:rPr>
              <a:t>DECIMAL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(M,N)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–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Decimal.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M: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total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number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digits.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N: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number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digits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after </a:t>
            </a:r>
            <a:r>
              <a:rPr sz="2000" dirty="0">
                <a:latin typeface="Avenir-Book"/>
                <a:cs typeface="Avenir-Book"/>
              </a:rPr>
              <a:t>decimal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point</a:t>
            </a:r>
            <a:endParaRPr sz="2000" dirty="0">
              <a:latin typeface="Avenir-Book"/>
              <a:cs typeface="Avenir-Book"/>
            </a:endParaRPr>
          </a:p>
          <a:p>
            <a:pPr marL="469265" indent="-456565">
              <a:lnSpc>
                <a:spcPct val="100000"/>
              </a:lnSpc>
              <a:spcBef>
                <a:spcPts val="1300"/>
              </a:spcBef>
              <a:buSzPct val="9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venir-Book"/>
                <a:cs typeface="Avenir-Book"/>
              </a:rPr>
              <a:t>DATE</a:t>
            </a:r>
            <a:r>
              <a:rPr sz="2000" spc="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–</a:t>
            </a:r>
            <a:r>
              <a:rPr sz="2000" spc="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‘YYYY-</a:t>
            </a:r>
            <a:r>
              <a:rPr sz="2000" spc="-10" dirty="0">
                <a:latin typeface="Avenir-Book"/>
                <a:cs typeface="Avenir-Book"/>
              </a:rPr>
              <a:t>MM-</a:t>
            </a:r>
            <a:r>
              <a:rPr sz="2000" spc="-25" dirty="0">
                <a:latin typeface="Avenir-Book"/>
                <a:cs typeface="Avenir-Book"/>
              </a:rPr>
              <a:t>DD’</a:t>
            </a:r>
            <a:endParaRPr sz="2000" dirty="0">
              <a:latin typeface="Avenir-Book"/>
              <a:cs typeface="Avenir-Book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SzPct val="9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venir-Book"/>
                <a:cs typeface="Avenir-Book"/>
              </a:rPr>
              <a:t>DATETIME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/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TIMESTAMP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-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‘YYYY-</a:t>
            </a:r>
            <a:r>
              <a:rPr sz="2000" spc="-10" dirty="0">
                <a:latin typeface="Avenir-Book"/>
                <a:cs typeface="Avenir-Book"/>
              </a:rPr>
              <a:t>MM-</a:t>
            </a:r>
            <a:r>
              <a:rPr sz="2000" dirty="0">
                <a:latin typeface="Avenir-Book"/>
                <a:cs typeface="Avenir-Book"/>
              </a:rPr>
              <a:t>DD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HH:MM:SS’</a:t>
            </a:r>
            <a:endParaRPr sz="2000" dirty="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2637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Dropping</a:t>
            </a:r>
            <a:r>
              <a:rPr spc="-290" dirty="0"/>
              <a:t> </a:t>
            </a:r>
            <a:r>
              <a:rPr spc="-55" dirty="0"/>
              <a:t>table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316357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delete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(or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drop)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0" dirty="0">
                <a:latin typeface="Avenir-Book"/>
                <a:cs typeface="Avenir-Book"/>
              </a:rPr>
              <a:t> table</a:t>
            </a:r>
            <a:endParaRPr sz="2000" dirty="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venir-Book"/>
                <a:cs typeface="Avenir-Book"/>
              </a:rPr>
              <a:t>Syntax: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DROP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TABLE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&lt;tablename&gt;</a:t>
            </a:r>
            <a:endParaRPr sz="2000" b="1" dirty="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Insertion</a:t>
            </a:r>
            <a:r>
              <a:rPr spc="-254" dirty="0"/>
              <a:t> </a:t>
            </a:r>
            <a:r>
              <a:rPr spc="180" dirty="0"/>
              <a:t>of</a:t>
            </a:r>
            <a:r>
              <a:rPr spc="-250" dirty="0"/>
              <a:t> </a:t>
            </a:r>
            <a:r>
              <a:rPr spc="-85" dirty="0"/>
              <a:t>records/rows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22650">
              <a:lnSpc>
                <a:spcPct val="15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Avenir-Book"/>
                <a:cs typeface="Avenir-Book"/>
              </a:rPr>
              <a:t>To</a:t>
            </a:r>
            <a:r>
              <a:rPr spc="-25" dirty="0">
                <a:solidFill>
                  <a:srgbClr val="00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000000"/>
                </a:solidFill>
                <a:latin typeface="Avenir-Book"/>
                <a:cs typeface="Avenir-Book"/>
              </a:rPr>
              <a:t>insert</a:t>
            </a:r>
            <a:r>
              <a:rPr spc="-20" dirty="0">
                <a:solidFill>
                  <a:srgbClr val="00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000000"/>
                </a:solidFill>
                <a:latin typeface="Avenir-Book"/>
                <a:cs typeface="Avenir-Book"/>
              </a:rPr>
              <a:t>rows</a:t>
            </a:r>
            <a:r>
              <a:rPr spc="-15" dirty="0">
                <a:solidFill>
                  <a:srgbClr val="00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000000"/>
                </a:solidFill>
                <a:latin typeface="Avenir-Book"/>
                <a:cs typeface="Avenir-Book"/>
              </a:rPr>
              <a:t>into</a:t>
            </a:r>
            <a:r>
              <a:rPr spc="-15" dirty="0">
                <a:solidFill>
                  <a:srgbClr val="00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000000"/>
                </a:solidFill>
                <a:latin typeface="Avenir-Book"/>
                <a:cs typeface="Avenir-Book"/>
              </a:rPr>
              <a:t>the</a:t>
            </a:r>
            <a:r>
              <a:rPr spc="-15" dirty="0">
                <a:solidFill>
                  <a:srgbClr val="000000"/>
                </a:solidFill>
                <a:latin typeface="Avenir-Book"/>
                <a:cs typeface="Avenir-Book"/>
              </a:rPr>
              <a:t> </a:t>
            </a:r>
            <a:r>
              <a:rPr spc="-10" dirty="0">
                <a:solidFill>
                  <a:srgbClr val="000000"/>
                </a:solidFill>
                <a:latin typeface="Avenir-Book"/>
                <a:cs typeface="Avenir-Book"/>
              </a:rPr>
              <a:t>table Syntax: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INSERT</a:t>
            </a:r>
            <a:r>
              <a:rPr spc="-3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INTO</a:t>
            </a:r>
            <a:r>
              <a:rPr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lang="en-SG" b="1" spc="-10" dirty="0">
                <a:solidFill>
                  <a:srgbClr val="000000"/>
                </a:solidFill>
                <a:latin typeface="Avenir-Book"/>
                <a:cs typeface="Avenir-Book"/>
              </a:rPr>
              <a:t>&lt;</a:t>
            </a:r>
            <a:r>
              <a:rPr lang="en-SG" b="1" spc="-10" dirty="0" err="1">
                <a:solidFill>
                  <a:srgbClr val="000000"/>
                </a:solidFill>
                <a:latin typeface="Avenir-Book"/>
                <a:cs typeface="Avenir-Book"/>
              </a:rPr>
              <a:t>tablename</a:t>
            </a:r>
            <a:r>
              <a:rPr lang="en-SG" b="1" spc="-10" dirty="0">
                <a:solidFill>
                  <a:srgbClr val="000000"/>
                </a:solidFill>
                <a:latin typeface="Avenir-Book"/>
                <a:cs typeface="Avenir-Book"/>
              </a:rPr>
              <a:t>&gt;</a:t>
            </a:r>
            <a:endParaRPr b="1" spc="-10" dirty="0">
              <a:solidFill>
                <a:srgbClr val="000000"/>
              </a:solidFill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VALUES</a:t>
            </a:r>
            <a:r>
              <a:rPr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(&lt;value1&gt;,</a:t>
            </a:r>
            <a:r>
              <a:rPr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&lt;value2&gt;</a:t>
            </a:r>
            <a:r>
              <a:rPr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,</a:t>
            </a:r>
            <a:r>
              <a:rPr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&lt;value3&gt;</a:t>
            </a:r>
            <a:r>
              <a:rPr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,</a:t>
            </a:r>
            <a:r>
              <a:rPr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….,</a:t>
            </a:r>
            <a:r>
              <a:rPr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&lt;valueN&gt;</a:t>
            </a:r>
            <a:r>
              <a:rPr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pc="-50" dirty="0">
                <a:solidFill>
                  <a:srgbClr val="FF0000"/>
                </a:solidFill>
                <a:latin typeface="Avenir-Book"/>
                <a:cs typeface="Avenir-Book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8874" y="5563098"/>
            <a:ext cx="7494270" cy="708025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 marR="2613660">
              <a:lnSpc>
                <a:spcPct val="100000"/>
              </a:lnSpc>
              <a:spcBef>
                <a:spcPts val="155"/>
              </a:spcBef>
            </a:pPr>
            <a:r>
              <a:rPr sz="2000" dirty="0">
                <a:latin typeface="Avenir-Book"/>
                <a:cs typeface="Avenir-Book"/>
              </a:rPr>
              <a:t>Strings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must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enclosed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single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quotes.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fields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separated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commas.</a:t>
            </a:r>
            <a:endParaRPr sz="20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Deletion</a:t>
            </a:r>
            <a:r>
              <a:rPr spc="-265" dirty="0"/>
              <a:t> </a:t>
            </a:r>
            <a:r>
              <a:rPr spc="175" dirty="0"/>
              <a:t>of</a:t>
            </a:r>
            <a:r>
              <a:rPr spc="-265" dirty="0"/>
              <a:t> </a:t>
            </a:r>
            <a:r>
              <a:rPr spc="-85" dirty="0"/>
              <a:t>records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5772785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3739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delete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all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records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table syntax: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DELETE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&lt;tablename&gt;</a:t>
            </a:r>
            <a:endParaRPr sz="2000" b="1" dirty="0">
              <a:latin typeface="Avenir-Book"/>
              <a:cs typeface="Avenir-Book"/>
            </a:endParaRPr>
          </a:p>
          <a:p>
            <a:pPr marL="12700" marR="1549400">
              <a:lnSpc>
                <a:spcPct val="150000"/>
              </a:lnSpc>
            </a:pP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delete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some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records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table, syntax: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DELETE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&lt;tablename&gt;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WHERE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&lt;condition&gt;</a:t>
            </a:r>
            <a:endParaRPr sz="2000" b="1" dirty="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00" y="5772298"/>
            <a:ext cx="7239000" cy="708025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000" dirty="0">
                <a:latin typeface="Avenir-Book"/>
                <a:cs typeface="Avenir-Book"/>
              </a:rPr>
              <a:t>What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difference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between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DELETE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&lt;tablename&gt;</a:t>
            </a:r>
            <a:endParaRPr sz="2000">
              <a:latin typeface="Avenir-Book"/>
              <a:cs typeface="Avenir-Book"/>
            </a:endParaRPr>
          </a:p>
          <a:p>
            <a:pPr marL="3253740">
              <a:lnSpc>
                <a:spcPct val="100000"/>
              </a:lnSpc>
            </a:pP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DROP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TABLE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&lt;tablename&gt;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?</a:t>
            </a:r>
            <a:endParaRPr sz="20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Retrieving</a:t>
            </a:r>
            <a:r>
              <a:rPr spc="-265" dirty="0"/>
              <a:t> </a:t>
            </a:r>
            <a:r>
              <a:rPr spc="-90" dirty="0"/>
              <a:t>all</a:t>
            </a:r>
            <a:r>
              <a:rPr spc="-260" dirty="0"/>
              <a:t> </a:t>
            </a:r>
            <a:r>
              <a:rPr spc="-114" dirty="0"/>
              <a:t>data</a:t>
            </a:r>
            <a:r>
              <a:rPr spc="-265" dirty="0"/>
              <a:t> </a:t>
            </a:r>
            <a:r>
              <a:rPr spc="-225" dirty="0"/>
              <a:t>using</a:t>
            </a:r>
            <a:r>
              <a:rPr spc="-260" dirty="0"/>
              <a:t> </a:t>
            </a:r>
            <a:r>
              <a:rPr spc="-660" dirty="0"/>
              <a:t>SELECT</a:t>
            </a:r>
            <a:r>
              <a:rPr spc="-26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4375150" cy="896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SELECT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*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&lt;tablename&gt; </a:t>
            </a:r>
            <a:r>
              <a:rPr sz="2000" dirty="0">
                <a:latin typeface="Avenir-Book"/>
                <a:cs typeface="Avenir-Book"/>
              </a:rPr>
              <a:t>Displays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data</a:t>
            </a:r>
            <a:endParaRPr sz="2000" dirty="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3601658"/>
            <a:ext cx="5575300" cy="30531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Retrieving</a:t>
            </a:r>
            <a:r>
              <a:rPr spc="-260" dirty="0"/>
              <a:t> </a:t>
            </a:r>
            <a:r>
              <a:rPr spc="-130" dirty="0"/>
              <a:t>selected</a:t>
            </a:r>
            <a:r>
              <a:rPr spc="-254" dirty="0"/>
              <a:t> </a:t>
            </a:r>
            <a:r>
              <a:rPr spc="-114" dirty="0"/>
              <a:t>data</a:t>
            </a:r>
            <a:r>
              <a:rPr spc="-254" dirty="0"/>
              <a:t> </a:t>
            </a:r>
            <a:r>
              <a:rPr spc="-225" dirty="0"/>
              <a:t>using</a:t>
            </a:r>
            <a:r>
              <a:rPr spc="-254" dirty="0"/>
              <a:t> </a:t>
            </a:r>
            <a:r>
              <a:rPr spc="-660" dirty="0"/>
              <a:t>SELECT</a:t>
            </a:r>
            <a:r>
              <a:rPr spc="-26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7497445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870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SELECT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&lt;columnname&gt;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&lt;tablename&gt;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Displays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specific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column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data</a:t>
            </a:r>
            <a:endParaRPr sz="2000" dirty="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SELECT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&lt;columnname1&gt;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,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&lt;columnname2&gt;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&lt;tablename&gt; </a:t>
            </a:r>
            <a:r>
              <a:rPr sz="2000" dirty="0">
                <a:latin typeface="Avenir-Book"/>
                <a:cs typeface="Avenir-Book"/>
              </a:rPr>
              <a:t>Displays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two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specific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columns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data.</a:t>
            </a:r>
            <a:endParaRPr sz="2000" dirty="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5181930"/>
            <a:ext cx="6718300" cy="888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2350" y="2546244"/>
            <a:ext cx="4254500" cy="20319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Using</a:t>
            </a:r>
            <a:r>
              <a:rPr spc="-254" dirty="0"/>
              <a:t> </a:t>
            </a:r>
            <a:r>
              <a:rPr spc="-25" dirty="0"/>
              <a:t>arithmetic</a:t>
            </a:r>
            <a:r>
              <a:rPr spc="-254" dirty="0"/>
              <a:t> </a:t>
            </a:r>
            <a:r>
              <a:rPr spc="-60" dirty="0"/>
              <a:t>operators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5958840" cy="274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8519" algn="just">
              <a:lnSpc>
                <a:spcPct val="150000"/>
              </a:lnSpc>
              <a:spcBef>
                <a:spcPts val="100"/>
              </a:spcBef>
            </a:pPr>
            <a:r>
              <a:rPr sz="2000" b="1" spc="-120" dirty="0">
                <a:solidFill>
                  <a:srgbClr val="494C4E"/>
                </a:solidFill>
                <a:latin typeface="Arial"/>
                <a:cs typeface="Arial"/>
              </a:rPr>
              <a:t>add</a:t>
            </a:r>
            <a:r>
              <a:rPr sz="2000" b="1" spc="-2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494C4E"/>
                </a:solidFill>
                <a:latin typeface="Arial"/>
                <a:cs typeface="Arial"/>
              </a:rPr>
              <a:t>(+),</a:t>
            </a:r>
            <a:r>
              <a:rPr sz="2000" b="1" spc="-4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494C4E"/>
                </a:solidFill>
                <a:latin typeface="Arial"/>
                <a:cs typeface="Arial"/>
              </a:rPr>
              <a:t>subtract</a:t>
            </a:r>
            <a:r>
              <a:rPr sz="2000" b="1" spc="-6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494C4E"/>
                </a:solidFill>
                <a:latin typeface="Arial"/>
                <a:cs typeface="Arial"/>
              </a:rPr>
              <a:t>(-</a:t>
            </a:r>
            <a:r>
              <a:rPr sz="2000" b="1" spc="-150" dirty="0">
                <a:solidFill>
                  <a:srgbClr val="494C4E"/>
                </a:solidFill>
                <a:latin typeface="Arial"/>
                <a:cs typeface="Arial"/>
              </a:rPr>
              <a:t>),</a:t>
            </a:r>
            <a:r>
              <a:rPr sz="2000" b="1" spc="1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494C4E"/>
                </a:solidFill>
                <a:latin typeface="Arial"/>
                <a:cs typeface="Arial"/>
              </a:rPr>
              <a:t>multiply</a:t>
            </a:r>
            <a:r>
              <a:rPr sz="2000" b="1" spc="-3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494C4E"/>
                </a:solidFill>
                <a:latin typeface="Arial"/>
                <a:cs typeface="Arial"/>
              </a:rPr>
              <a:t>(*)</a:t>
            </a:r>
            <a:r>
              <a:rPr sz="2000" b="1" spc="-2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494C4E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494C4E"/>
                </a:solidFill>
                <a:latin typeface="Arial"/>
                <a:cs typeface="Arial"/>
              </a:rPr>
              <a:t>divide</a:t>
            </a:r>
            <a:r>
              <a:rPr sz="2000" b="1" spc="-3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94C4E"/>
                </a:solidFill>
                <a:latin typeface="Arial"/>
                <a:cs typeface="Arial"/>
              </a:rPr>
              <a:t>(/). </a:t>
            </a:r>
            <a:r>
              <a:rPr sz="2000" b="1" spc="-90" dirty="0">
                <a:solidFill>
                  <a:srgbClr val="494C4E"/>
                </a:solidFill>
                <a:latin typeface="Arial"/>
                <a:cs typeface="Arial"/>
              </a:rPr>
              <a:t>Precedence</a:t>
            </a:r>
            <a:r>
              <a:rPr sz="2000" b="1" spc="-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494C4E"/>
                </a:solidFill>
                <a:latin typeface="Arial"/>
                <a:cs typeface="Arial"/>
              </a:rPr>
              <a:t>order:</a:t>
            </a:r>
            <a:r>
              <a:rPr sz="2000" b="1" spc="-6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494C4E"/>
                </a:solidFill>
                <a:latin typeface="Arial"/>
                <a:cs typeface="Arial"/>
              </a:rPr>
              <a:t>*</a:t>
            </a:r>
            <a:r>
              <a:rPr sz="2000" spc="-3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340" dirty="0">
                <a:solidFill>
                  <a:srgbClr val="494C4E"/>
                </a:solidFill>
                <a:latin typeface="Arial"/>
                <a:cs typeface="Arial"/>
              </a:rPr>
              <a:t>/</a:t>
            </a:r>
            <a:r>
              <a:rPr sz="2000" spc="-3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+</a:t>
            </a:r>
            <a:r>
              <a:rPr sz="2000" spc="-3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94C4E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241300" marR="5080" indent="-228600" algn="just">
              <a:lnSpc>
                <a:spcPct val="109300"/>
              </a:lnSpc>
              <a:spcBef>
                <a:spcPts val="1095"/>
              </a:spcBef>
            </a:pPr>
            <a:r>
              <a:rPr sz="2000" spc="70" dirty="0">
                <a:solidFill>
                  <a:srgbClr val="494C4E"/>
                </a:solidFill>
                <a:latin typeface="Arial"/>
                <a:cs typeface="Arial"/>
              </a:rPr>
              <a:t>If</a:t>
            </a:r>
            <a:r>
              <a:rPr sz="2000" spc="3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operators</a:t>
            </a:r>
            <a:r>
              <a:rPr sz="2000" spc="3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94C4E"/>
                </a:solidFill>
                <a:latin typeface="Arial"/>
                <a:cs typeface="Arial"/>
              </a:rPr>
              <a:t>within</a:t>
            </a:r>
            <a:r>
              <a:rPr sz="2000" spc="3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an</a:t>
            </a:r>
            <a:r>
              <a:rPr sz="2000" spc="3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expression</a:t>
            </a:r>
            <a:r>
              <a:rPr sz="2000" spc="3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are</a:t>
            </a:r>
            <a:r>
              <a:rPr sz="2000" spc="3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94C4E"/>
                </a:solidFill>
                <a:latin typeface="Arial"/>
                <a:cs typeface="Arial"/>
              </a:rPr>
              <a:t>of</a:t>
            </a:r>
            <a:r>
              <a:rPr sz="2000" spc="37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the</a:t>
            </a:r>
            <a:r>
              <a:rPr sz="2000" spc="36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94C4E"/>
                </a:solidFill>
                <a:latin typeface="Arial"/>
                <a:cs typeface="Arial"/>
              </a:rPr>
              <a:t>same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priority,</a:t>
            </a:r>
            <a:r>
              <a:rPr sz="2000" spc="17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then</a:t>
            </a:r>
            <a:r>
              <a:rPr sz="2000" spc="18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evaluation</a:t>
            </a:r>
            <a:r>
              <a:rPr sz="2000" spc="18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is</a:t>
            </a:r>
            <a:r>
              <a:rPr sz="2000" spc="18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done</a:t>
            </a:r>
            <a:r>
              <a:rPr sz="2000" spc="18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from</a:t>
            </a:r>
            <a:r>
              <a:rPr sz="2000" spc="19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94C4E"/>
                </a:solidFill>
                <a:latin typeface="Arial"/>
                <a:cs typeface="Arial"/>
              </a:rPr>
              <a:t>left</a:t>
            </a:r>
            <a:r>
              <a:rPr sz="2000" spc="17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94C4E"/>
                </a:solidFill>
                <a:latin typeface="Arial"/>
                <a:cs typeface="Arial"/>
              </a:rPr>
              <a:t>to</a:t>
            </a:r>
            <a:r>
              <a:rPr sz="2000" spc="19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4C4E"/>
                </a:solidFill>
                <a:latin typeface="Arial"/>
                <a:cs typeface="Arial"/>
              </a:rPr>
              <a:t>right.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You</a:t>
            </a:r>
            <a:r>
              <a:rPr sz="2000" spc="40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can</a:t>
            </a:r>
            <a:r>
              <a:rPr sz="2000" spc="45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always</a:t>
            </a:r>
            <a:r>
              <a:rPr sz="2000" spc="45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use</a:t>
            </a:r>
            <a:r>
              <a:rPr sz="2000" spc="45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parentheses</a:t>
            </a:r>
            <a:r>
              <a:rPr sz="2000" spc="45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spc="80" dirty="0">
                <a:solidFill>
                  <a:srgbClr val="494C4E"/>
                </a:solidFill>
                <a:latin typeface="Arial"/>
                <a:cs typeface="Arial"/>
              </a:rPr>
              <a:t>to</a:t>
            </a:r>
            <a:r>
              <a:rPr sz="2000" spc="45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force</a:t>
            </a:r>
            <a:r>
              <a:rPr sz="2000" spc="45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spc="-25" dirty="0">
                <a:solidFill>
                  <a:srgbClr val="494C4E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expression</a:t>
            </a:r>
            <a:r>
              <a:rPr sz="2000" spc="40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spc="50" dirty="0">
                <a:solidFill>
                  <a:srgbClr val="494C4E"/>
                </a:solidFill>
                <a:latin typeface="Arial"/>
                <a:cs typeface="Arial"/>
              </a:rPr>
              <a:t>within</a:t>
            </a:r>
            <a:r>
              <a:rPr sz="2000" spc="40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parentheses</a:t>
            </a:r>
            <a:r>
              <a:rPr sz="2000" spc="40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spc="80" dirty="0">
                <a:solidFill>
                  <a:srgbClr val="494C4E"/>
                </a:solidFill>
                <a:latin typeface="Arial"/>
                <a:cs typeface="Arial"/>
              </a:rPr>
              <a:t>to</a:t>
            </a:r>
            <a:r>
              <a:rPr sz="2000" spc="45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be</a:t>
            </a:r>
            <a:r>
              <a:rPr sz="2000" spc="40" dirty="0">
                <a:solidFill>
                  <a:srgbClr val="494C4E"/>
                </a:solidFill>
                <a:latin typeface="Arial"/>
                <a:cs typeface="Arial"/>
              </a:rPr>
              <a:t>  </a:t>
            </a:r>
            <a:r>
              <a:rPr sz="2000" spc="-10" dirty="0">
                <a:solidFill>
                  <a:srgbClr val="494C4E"/>
                </a:solidFill>
                <a:latin typeface="Arial"/>
                <a:cs typeface="Arial"/>
              </a:rPr>
              <a:t>evaluated first.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5350" y="787068"/>
            <a:ext cx="3898898" cy="5905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Week</a:t>
            </a:r>
            <a:r>
              <a:rPr spc="-285" dirty="0"/>
              <a:t> </a:t>
            </a:r>
            <a:r>
              <a:rPr spc="-229" dirty="0"/>
              <a:t>5</a:t>
            </a:r>
            <a:r>
              <a:rPr spc="-280" dirty="0"/>
              <a:t> </a:t>
            </a:r>
            <a:r>
              <a:rPr spc="-210" dirty="0"/>
              <a:t>Topics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42" y="2555747"/>
            <a:ext cx="4959985" cy="354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Relational</a:t>
            </a:r>
            <a:r>
              <a:rPr sz="2000" spc="-5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Database</a:t>
            </a:r>
            <a:endParaRPr sz="2000">
              <a:latin typeface="Avenir-Book"/>
              <a:cs typeface="Avenir-Book"/>
            </a:endParaRPr>
          </a:p>
          <a:p>
            <a:pPr marL="812165" lvl="1" indent="-342900">
              <a:lnSpc>
                <a:spcPct val="100000"/>
              </a:lnSpc>
              <a:spcBef>
                <a:spcPts val="200"/>
              </a:spcBef>
              <a:buSzPct val="111111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venir-Book"/>
                <a:cs typeface="Avenir-Book"/>
              </a:rPr>
              <a:t>Rows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and</a:t>
            </a:r>
            <a:r>
              <a:rPr sz="1800" spc="-5" dirty="0">
                <a:latin typeface="Avenir-Book"/>
                <a:cs typeface="Avenir-Book"/>
              </a:rPr>
              <a:t> </a:t>
            </a:r>
            <a:r>
              <a:rPr sz="1800" spc="-10" dirty="0">
                <a:latin typeface="Avenir-Book"/>
                <a:cs typeface="Avenir-Book"/>
              </a:rPr>
              <a:t>Columns</a:t>
            </a:r>
            <a:endParaRPr sz="1800">
              <a:latin typeface="Avenir-Book"/>
              <a:cs typeface="Avenir-Book"/>
            </a:endParaRPr>
          </a:p>
          <a:p>
            <a:pPr marL="812165" lvl="1" indent="-342900">
              <a:lnSpc>
                <a:spcPct val="100000"/>
              </a:lnSpc>
              <a:spcBef>
                <a:spcPts val="240"/>
              </a:spcBef>
              <a:buSzPct val="111111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venir-Book"/>
                <a:cs typeface="Avenir-Book"/>
              </a:rPr>
              <a:t>Primary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spc="-25" dirty="0">
                <a:latin typeface="Avenir-Book"/>
                <a:cs typeface="Avenir-Book"/>
              </a:rPr>
              <a:t>key</a:t>
            </a:r>
            <a:endParaRPr sz="18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Avenir-Book"/>
                <a:cs typeface="Avenir-Book"/>
              </a:rPr>
              <a:t>SQL</a:t>
            </a:r>
            <a:endParaRPr sz="20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Creating,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Using,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Deleting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database</a:t>
            </a:r>
            <a:endParaRPr sz="20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Creating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Dropping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tables</a:t>
            </a:r>
            <a:endParaRPr sz="20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types</a:t>
            </a:r>
            <a:endParaRPr sz="20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Retrieving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statement</a:t>
            </a:r>
            <a:endParaRPr sz="2000">
              <a:latin typeface="Avenir-Book"/>
              <a:cs typeface="Avenir-Book"/>
            </a:endParaRPr>
          </a:p>
          <a:p>
            <a:pPr marL="812165" lvl="1" indent="-342900">
              <a:lnSpc>
                <a:spcPct val="100000"/>
              </a:lnSpc>
              <a:spcBef>
                <a:spcPts val="295"/>
              </a:spcBef>
              <a:buSzPct val="111111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venir-Book"/>
                <a:cs typeface="Avenir-Book"/>
              </a:rPr>
              <a:t>Arithmetic</a:t>
            </a:r>
            <a:r>
              <a:rPr sz="1800" spc="-10" dirty="0">
                <a:latin typeface="Avenir-Book"/>
                <a:cs typeface="Avenir-Book"/>
              </a:rPr>
              <a:t> Operator</a:t>
            </a:r>
            <a:endParaRPr sz="1800">
              <a:latin typeface="Avenir-Book"/>
              <a:cs typeface="Avenir-Book"/>
            </a:endParaRPr>
          </a:p>
          <a:p>
            <a:pPr marL="812165" lvl="1" indent="-342900">
              <a:lnSpc>
                <a:spcPct val="100000"/>
              </a:lnSpc>
              <a:spcBef>
                <a:spcPts val="240"/>
              </a:spcBef>
              <a:buSzPct val="111111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spc="-10" dirty="0">
                <a:latin typeface="Avenir-Book"/>
                <a:cs typeface="Avenir-Book"/>
              </a:rPr>
              <a:t>Alias</a:t>
            </a:r>
            <a:endParaRPr sz="1800">
              <a:latin typeface="Avenir-Book"/>
              <a:cs typeface="Avenir-Book"/>
            </a:endParaRPr>
          </a:p>
          <a:p>
            <a:pPr marL="354965" indent="-22796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Insertion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Deletion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Records</a:t>
            </a:r>
            <a:endParaRPr sz="20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8426" y="762000"/>
            <a:ext cx="9047480" cy="5480050"/>
            <a:chOff x="458426" y="831850"/>
            <a:chExt cx="9047480" cy="5480050"/>
          </a:xfrm>
        </p:grpSpPr>
        <p:sp>
          <p:nvSpPr>
            <p:cNvPr id="4" name="object 4"/>
            <p:cNvSpPr/>
            <p:nvPr/>
          </p:nvSpPr>
          <p:spPr>
            <a:xfrm>
              <a:off x="530847" y="2310447"/>
              <a:ext cx="972185" cy="46355"/>
            </a:xfrm>
            <a:custGeom>
              <a:avLst/>
              <a:gdLst/>
              <a:ahLst/>
              <a:cxnLst/>
              <a:rect l="l" t="t" r="r" b="b"/>
              <a:pathLst>
                <a:path w="972185" h="46355">
                  <a:moveTo>
                    <a:pt x="15989" y="42583"/>
                  </a:moveTo>
                  <a:lnTo>
                    <a:pt x="12192" y="41706"/>
                  </a:lnTo>
                  <a:lnTo>
                    <a:pt x="8216" y="41313"/>
                  </a:lnTo>
                  <a:lnTo>
                    <a:pt x="2895" y="41427"/>
                  </a:lnTo>
                  <a:lnTo>
                    <a:pt x="5880" y="42354"/>
                  </a:lnTo>
                  <a:lnTo>
                    <a:pt x="11087" y="42430"/>
                  </a:lnTo>
                  <a:lnTo>
                    <a:pt x="15989" y="42583"/>
                  </a:lnTo>
                  <a:close/>
                </a:path>
                <a:path w="972185" h="46355">
                  <a:moveTo>
                    <a:pt x="16065" y="42621"/>
                  </a:moveTo>
                  <a:close/>
                </a:path>
                <a:path w="972185" h="46355">
                  <a:moveTo>
                    <a:pt x="295363" y="44424"/>
                  </a:moveTo>
                  <a:lnTo>
                    <a:pt x="295033" y="44411"/>
                  </a:lnTo>
                  <a:lnTo>
                    <a:pt x="295046" y="45110"/>
                  </a:lnTo>
                  <a:lnTo>
                    <a:pt x="295363" y="44424"/>
                  </a:lnTo>
                  <a:close/>
                </a:path>
                <a:path w="972185" h="46355">
                  <a:moveTo>
                    <a:pt x="393230" y="5664"/>
                  </a:moveTo>
                  <a:lnTo>
                    <a:pt x="324065" y="4787"/>
                  </a:lnTo>
                  <a:lnTo>
                    <a:pt x="274675" y="5664"/>
                  </a:lnTo>
                  <a:lnTo>
                    <a:pt x="393230" y="5664"/>
                  </a:lnTo>
                  <a:close/>
                </a:path>
                <a:path w="972185" h="46355">
                  <a:moveTo>
                    <a:pt x="681456" y="39585"/>
                  </a:moveTo>
                  <a:lnTo>
                    <a:pt x="680262" y="39598"/>
                  </a:lnTo>
                  <a:lnTo>
                    <a:pt x="681139" y="39941"/>
                  </a:lnTo>
                  <a:lnTo>
                    <a:pt x="681456" y="39585"/>
                  </a:lnTo>
                  <a:close/>
                </a:path>
                <a:path w="972185" h="46355">
                  <a:moveTo>
                    <a:pt x="835609" y="41122"/>
                  </a:moveTo>
                  <a:lnTo>
                    <a:pt x="831621" y="41186"/>
                  </a:lnTo>
                  <a:lnTo>
                    <a:pt x="832192" y="41935"/>
                  </a:lnTo>
                  <a:lnTo>
                    <a:pt x="835609" y="41122"/>
                  </a:lnTo>
                  <a:close/>
                </a:path>
                <a:path w="972185" h="46355">
                  <a:moveTo>
                    <a:pt x="967892" y="1270"/>
                  </a:moveTo>
                  <a:lnTo>
                    <a:pt x="966673" y="1270"/>
                  </a:lnTo>
                  <a:lnTo>
                    <a:pt x="963879" y="1346"/>
                  </a:lnTo>
                  <a:lnTo>
                    <a:pt x="966597" y="1346"/>
                  </a:lnTo>
                  <a:lnTo>
                    <a:pt x="967892" y="1270"/>
                  </a:lnTo>
                  <a:close/>
                </a:path>
                <a:path w="972185" h="46355">
                  <a:moveTo>
                    <a:pt x="971613" y="2489"/>
                  </a:moveTo>
                  <a:lnTo>
                    <a:pt x="965250" y="2400"/>
                  </a:lnTo>
                  <a:lnTo>
                    <a:pt x="963561" y="2374"/>
                  </a:lnTo>
                  <a:lnTo>
                    <a:pt x="955319" y="2400"/>
                  </a:lnTo>
                  <a:lnTo>
                    <a:pt x="953312" y="2171"/>
                  </a:lnTo>
                  <a:lnTo>
                    <a:pt x="963955" y="1308"/>
                  </a:lnTo>
                  <a:lnTo>
                    <a:pt x="954824" y="927"/>
                  </a:lnTo>
                  <a:lnTo>
                    <a:pt x="947737" y="622"/>
                  </a:lnTo>
                  <a:lnTo>
                    <a:pt x="932154" y="495"/>
                  </a:lnTo>
                  <a:lnTo>
                    <a:pt x="900430" y="927"/>
                  </a:lnTo>
                  <a:lnTo>
                    <a:pt x="900963" y="762"/>
                  </a:lnTo>
                  <a:lnTo>
                    <a:pt x="901611" y="571"/>
                  </a:lnTo>
                  <a:lnTo>
                    <a:pt x="897674" y="0"/>
                  </a:lnTo>
                  <a:lnTo>
                    <a:pt x="889901" y="762"/>
                  </a:lnTo>
                  <a:lnTo>
                    <a:pt x="882777" y="152"/>
                  </a:lnTo>
                  <a:lnTo>
                    <a:pt x="844397" y="1422"/>
                  </a:lnTo>
                  <a:lnTo>
                    <a:pt x="687184" y="2679"/>
                  </a:lnTo>
                  <a:lnTo>
                    <a:pt x="688301" y="2527"/>
                  </a:lnTo>
                  <a:lnTo>
                    <a:pt x="533628" y="3721"/>
                  </a:lnTo>
                  <a:lnTo>
                    <a:pt x="486270" y="3251"/>
                  </a:lnTo>
                  <a:lnTo>
                    <a:pt x="441325" y="5880"/>
                  </a:lnTo>
                  <a:lnTo>
                    <a:pt x="274675" y="5664"/>
                  </a:lnTo>
                  <a:lnTo>
                    <a:pt x="275297" y="5499"/>
                  </a:lnTo>
                  <a:lnTo>
                    <a:pt x="275501" y="5435"/>
                  </a:lnTo>
                  <a:lnTo>
                    <a:pt x="275907" y="5321"/>
                  </a:lnTo>
                  <a:lnTo>
                    <a:pt x="256743" y="5435"/>
                  </a:lnTo>
                  <a:lnTo>
                    <a:pt x="194995" y="4965"/>
                  </a:lnTo>
                  <a:lnTo>
                    <a:pt x="174663" y="5054"/>
                  </a:lnTo>
                  <a:lnTo>
                    <a:pt x="176695" y="5245"/>
                  </a:lnTo>
                  <a:lnTo>
                    <a:pt x="169227" y="5499"/>
                  </a:lnTo>
                  <a:lnTo>
                    <a:pt x="164807" y="5181"/>
                  </a:lnTo>
                  <a:lnTo>
                    <a:pt x="160921" y="4622"/>
                  </a:lnTo>
                  <a:lnTo>
                    <a:pt x="155028" y="4140"/>
                  </a:lnTo>
                  <a:lnTo>
                    <a:pt x="119951" y="7721"/>
                  </a:lnTo>
                  <a:lnTo>
                    <a:pt x="82753" y="8318"/>
                  </a:lnTo>
                  <a:lnTo>
                    <a:pt x="44513" y="7048"/>
                  </a:lnTo>
                  <a:lnTo>
                    <a:pt x="6299" y="5054"/>
                  </a:lnTo>
                  <a:lnTo>
                    <a:pt x="749" y="15367"/>
                  </a:lnTo>
                  <a:lnTo>
                    <a:pt x="0" y="28536"/>
                  </a:lnTo>
                  <a:lnTo>
                    <a:pt x="7099" y="39090"/>
                  </a:lnTo>
                  <a:lnTo>
                    <a:pt x="25069" y="41503"/>
                  </a:lnTo>
                  <a:lnTo>
                    <a:pt x="16675" y="41389"/>
                  </a:lnTo>
                  <a:lnTo>
                    <a:pt x="22847" y="41617"/>
                  </a:lnTo>
                  <a:lnTo>
                    <a:pt x="18554" y="42087"/>
                  </a:lnTo>
                  <a:lnTo>
                    <a:pt x="16179" y="42583"/>
                  </a:lnTo>
                  <a:lnTo>
                    <a:pt x="18326" y="42583"/>
                  </a:lnTo>
                  <a:lnTo>
                    <a:pt x="27012" y="43345"/>
                  </a:lnTo>
                  <a:lnTo>
                    <a:pt x="21463" y="42506"/>
                  </a:lnTo>
                  <a:lnTo>
                    <a:pt x="45770" y="43078"/>
                  </a:lnTo>
                  <a:lnTo>
                    <a:pt x="155562" y="45224"/>
                  </a:lnTo>
                  <a:lnTo>
                    <a:pt x="165341" y="45135"/>
                  </a:lnTo>
                  <a:lnTo>
                    <a:pt x="175031" y="44678"/>
                  </a:lnTo>
                  <a:lnTo>
                    <a:pt x="184581" y="44678"/>
                  </a:lnTo>
                  <a:lnTo>
                    <a:pt x="193357" y="45872"/>
                  </a:lnTo>
                  <a:lnTo>
                    <a:pt x="201866" y="45440"/>
                  </a:lnTo>
                  <a:lnTo>
                    <a:pt x="247523" y="45212"/>
                  </a:lnTo>
                  <a:lnTo>
                    <a:pt x="253695" y="45262"/>
                  </a:lnTo>
                  <a:lnTo>
                    <a:pt x="254304" y="45173"/>
                  </a:lnTo>
                  <a:lnTo>
                    <a:pt x="257949" y="44653"/>
                  </a:lnTo>
                  <a:lnTo>
                    <a:pt x="261899" y="44081"/>
                  </a:lnTo>
                  <a:lnTo>
                    <a:pt x="271335" y="44284"/>
                  </a:lnTo>
                  <a:lnTo>
                    <a:pt x="281089" y="44704"/>
                  </a:lnTo>
                  <a:lnTo>
                    <a:pt x="290195" y="44196"/>
                  </a:lnTo>
                  <a:lnTo>
                    <a:pt x="290118" y="44348"/>
                  </a:lnTo>
                  <a:lnTo>
                    <a:pt x="295033" y="44411"/>
                  </a:lnTo>
                  <a:lnTo>
                    <a:pt x="295021" y="44196"/>
                  </a:lnTo>
                  <a:lnTo>
                    <a:pt x="295008" y="43878"/>
                  </a:lnTo>
                  <a:lnTo>
                    <a:pt x="308114" y="45300"/>
                  </a:lnTo>
                  <a:lnTo>
                    <a:pt x="302183" y="43878"/>
                  </a:lnTo>
                  <a:lnTo>
                    <a:pt x="302018" y="43840"/>
                  </a:lnTo>
                  <a:lnTo>
                    <a:pt x="302945" y="43421"/>
                  </a:lnTo>
                  <a:lnTo>
                    <a:pt x="317334" y="43421"/>
                  </a:lnTo>
                  <a:lnTo>
                    <a:pt x="310095" y="44615"/>
                  </a:lnTo>
                  <a:lnTo>
                    <a:pt x="355803" y="45224"/>
                  </a:lnTo>
                  <a:lnTo>
                    <a:pt x="419328" y="45720"/>
                  </a:lnTo>
                  <a:lnTo>
                    <a:pt x="446951" y="45567"/>
                  </a:lnTo>
                  <a:lnTo>
                    <a:pt x="445998" y="45262"/>
                  </a:lnTo>
                  <a:lnTo>
                    <a:pt x="444195" y="44691"/>
                  </a:lnTo>
                  <a:lnTo>
                    <a:pt x="437565" y="45262"/>
                  </a:lnTo>
                  <a:lnTo>
                    <a:pt x="435076" y="43878"/>
                  </a:lnTo>
                  <a:lnTo>
                    <a:pt x="456692" y="44627"/>
                  </a:lnTo>
                  <a:lnTo>
                    <a:pt x="478612" y="44996"/>
                  </a:lnTo>
                  <a:lnTo>
                    <a:pt x="500214" y="44831"/>
                  </a:lnTo>
                  <a:lnTo>
                    <a:pt x="520852" y="43954"/>
                  </a:lnTo>
                  <a:lnTo>
                    <a:pt x="521106" y="43421"/>
                  </a:lnTo>
                  <a:lnTo>
                    <a:pt x="521271" y="43065"/>
                  </a:lnTo>
                  <a:lnTo>
                    <a:pt x="529412" y="43129"/>
                  </a:lnTo>
                  <a:lnTo>
                    <a:pt x="538289" y="43065"/>
                  </a:lnTo>
                  <a:lnTo>
                    <a:pt x="539470" y="42506"/>
                  </a:lnTo>
                  <a:lnTo>
                    <a:pt x="540918" y="41821"/>
                  </a:lnTo>
                  <a:lnTo>
                    <a:pt x="542721" y="42506"/>
                  </a:lnTo>
                  <a:lnTo>
                    <a:pt x="552056" y="42811"/>
                  </a:lnTo>
                  <a:lnTo>
                    <a:pt x="546506" y="43421"/>
                  </a:lnTo>
                  <a:lnTo>
                    <a:pt x="549681" y="43459"/>
                  </a:lnTo>
                  <a:lnTo>
                    <a:pt x="552754" y="43688"/>
                  </a:lnTo>
                  <a:lnTo>
                    <a:pt x="555002" y="43345"/>
                  </a:lnTo>
                  <a:lnTo>
                    <a:pt x="550951" y="42964"/>
                  </a:lnTo>
                  <a:lnTo>
                    <a:pt x="561632" y="42773"/>
                  </a:lnTo>
                  <a:lnTo>
                    <a:pt x="567448" y="43840"/>
                  </a:lnTo>
                  <a:lnTo>
                    <a:pt x="573366" y="42773"/>
                  </a:lnTo>
                  <a:lnTo>
                    <a:pt x="574421" y="42583"/>
                  </a:lnTo>
                  <a:lnTo>
                    <a:pt x="570484" y="42011"/>
                  </a:lnTo>
                  <a:lnTo>
                    <a:pt x="582193" y="41821"/>
                  </a:lnTo>
                  <a:lnTo>
                    <a:pt x="584720" y="43192"/>
                  </a:lnTo>
                  <a:lnTo>
                    <a:pt x="578180" y="43611"/>
                  </a:lnTo>
                  <a:lnTo>
                    <a:pt x="585431" y="43573"/>
                  </a:lnTo>
                  <a:lnTo>
                    <a:pt x="591743" y="43446"/>
                  </a:lnTo>
                  <a:lnTo>
                    <a:pt x="597712" y="43192"/>
                  </a:lnTo>
                  <a:lnTo>
                    <a:pt x="603986" y="42735"/>
                  </a:lnTo>
                  <a:lnTo>
                    <a:pt x="600837" y="42697"/>
                  </a:lnTo>
                  <a:lnTo>
                    <a:pt x="614692" y="41821"/>
                  </a:lnTo>
                  <a:lnTo>
                    <a:pt x="616699" y="41694"/>
                  </a:lnTo>
                  <a:lnTo>
                    <a:pt x="621068" y="41503"/>
                  </a:lnTo>
                  <a:lnTo>
                    <a:pt x="666191" y="39585"/>
                  </a:lnTo>
                  <a:lnTo>
                    <a:pt x="681291" y="38404"/>
                  </a:lnTo>
                  <a:lnTo>
                    <a:pt x="676503" y="37338"/>
                  </a:lnTo>
                  <a:lnTo>
                    <a:pt x="684237" y="36537"/>
                  </a:lnTo>
                  <a:lnTo>
                    <a:pt x="684352" y="36410"/>
                  </a:lnTo>
                  <a:lnTo>
                    <a:pt x="685431" y="36410"/>
                  </a:lnTo>
                  <a:lnTo>
                    <a:pt x="684237" y="36537"/>
                  </a:lnTo>
                  <a:lnTo>
                    <a:pt x="681456" y="39585"/>
                  </a:lnTo>
                  <a:lnTo>
                    <a:pt x="791311" y="39154"/>
                  </a:lnTo>
                  <a:lnTo>
                    <a:pt x="805472" y="39217"/>
                  </a:lnTo>
                  <a:lnTo>
                    <a:pt x="827062" y="41236"/>
                  </a:lnTo>
                  <a:lnTo>
                    <a:pt x="831621" y="41186"/>
                  </a:lnTo>
                  <a:lnTo>
                    <a:pt x="829945" y="38989"/>
                  </a:lnTo>
                  <a:lnTo>
                    <a:pt x="829475" y="38366"/>
                  </a:lnTo>
                  <a:lnTo>
                    <a:pt x="870394" y="37541"/>
                  </a:lnTo>
                  <a:lnTo>
                    <a:pt x="891425" y="37541"/>
                  </a:lnTo>
                  <a:lnTo>
                    <a:pt x="894842" y="38823"/>
                  </a:lnTo>
                  <a:lnTo>
                    <a:pt x="896950" y="38862"/>
                  </a:lnTo>
                  <a:lnTo>
                    <a:pt x="900163" y="38709"/>
                  </a:lnTo>
                  <a:lnTo>
                    <a:pt x="902119" y="39090"/>
                  </a:lnTo>
                  <a:lnTo>
                    <a:pt x="900518" y="38709"/>
                  </a:lnTo>
                  <a:lnTo>
                    <a:pt x="898283" y="38176"/>
                  </a:lnTo>
                  <a:lnTo>
                    <a:pt x="908735" y="38481"/>
                  </a:lnTo>
                  <a:lnTo>
                    <a:pt x="906348" y="38176"/>
                  </a:lnTo>
                  <a:lnTo>
                    <a:pt x="905751" y="38100"/>
                  </a:lnTo>
                  <a:lnTo>
                    <a:pt x="918349" y="37515"/>
                  </a:lnTo>
                  <a:lnTo>
                    <a:pt x="935697" y="36715"/>
                  </a:lnTo>
                  <a:lnTo>
                    <a:pt x="936104" y="36410"/>
                  </a:lnTo>
                  <a:lnTo>
                    <a:pt x="948461" y="27101"/>
                  </a:lnTo>
                  <a:lnTo>
                    <a:pt x="956335" y="14084"/>
                  </a:lnTo>
                  <a:lnTo>
                    <a:pt x="963930" y="8318"/>
                  </a:lnTo>
                  <a:lnTo>
                    <a:pt x="967143" y="5880"/>
                  </a:lnTo>
                  <a:lnTo>
                    <a:pt x="970000" y="3721"/>
                  </a:lnTo>
                  <a:lnTo>
                    <a:pt x="971359" y="2679"/>
                  </a:lnTo>
                  <a:lnTo>
                    <a:pt x="971613" y="2489"/>
                  </a:lnTo>
                  <a:close/>
                </a:path>
              </a:pathLst>
            </a:custGeom>
            <a:solidFill>
              <a:srgbClr val="A7A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426" y="831850"/>
              <a:ext cx="9046865" cy="5480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881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Alias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65" dirty="0"/>
              <a:t> </a:t>
            </a:r>
            <a:r>
              <a:rPr spc="-30" dirty="0"/>
              <a:t>Alias</a:t>
            </a:r>
            <a:r>
              <a:rPr spc="-55" dirty="0"/>
              <a:t> </a:t>
            </a:r>
            <a:r>
              <a:rPr spc="-30" dirty="0"/>
              <a:t>is</a:t>
            </a:r>
            <a:r>
              <a:rPr spc="-55" dirty="0"/>
              <a:t> </a:t>
            </a:r>
            <a:r>
              <a:rPr spc="-130" dirty="0"/>
              <a:t>a</a:t>
            </a:r>
            <a:r>
              <a:rPr spc="-40" dirty="0"/>
              <a:t> </a:t>
            </a:r>
            <a:r>
              <a:rPr dirty="0"/>
              <a:t>way</a:t>
            </a:r>
            <a:r>
              <a:rPr spc="-60" dirty="0"/>
              <a:t> </a:t>
            </a:r>
            <a:r>
              <a:rPr spc="75" dirty="0"/>
              <a:t>of</a:t>
            </a:r>
            <a:r>
              <a:rPr spc="-50" dirty="0"/>
              <a:t> </a:t>
            </a:r>
            <a:r>
              <a:rPr spc="-30" dirty="0">
                <a:highlight>
                  <a:srgbClr val="00FF00"/>
                </a:highlight>
              </a:rPr>
              <a:t>renaming</a:t>
            </a:r>
            <a:r>
              <a:rPr spc="-55" dirty="0">
                <a:highlight>
                  <a:srgbClr val="00FF00"/>
                </a:highlight>
              </a:rPr>
              <a:t> </a:t>
            </a:r>
            <a:r>
              <a:rPr spc="-130" dirty="0">
                <a:highlight>
                  <a:srgbClr val="00FF00"/>
                </a:highlight>
              </a:rPr>
              <a:t>a</a:t>
            </a:r>
            <a:r>
              <a:rPr spc="-40" dirty="0">
                <a:highlight>
                  <a:srgbClr val="00FF00"/>
                </a:highlight>
              </a:rPr>
              <a:t> </a:t>
            </a:r>
            <a:r>
              <a:rPr dirty="0">
                <a:highlight>
                  <a:srgbClr val="00FF00"/>
                </a:highlight>
              </a:rPr>
              <a:t>column</a:t>
            </a:r>
            <a:r>
              <a:rPr spc="-55" dirty="0">
                <a:highlight>
                  <a:srgbClr val="00FF00"/>
                </a:highlight>
              </a:rPr>
              <a:t> </a:t>
            </a:r>
            <a:r>
              <a:rPr spc="-30" dirty="0">
                <a:highlight>
                  <a:srgbClr val="00FF00"/>
                </a:highlight>
              </a:rPr>
              <a:t>heading</a:t>
            </a:r>
            <a:r>
              <a:rPr spc="-55" dirty="0">
                <a:highlight>
                  <a:srgbClr val="00FF00"/>
                </a:highlight>
              </a:rPr>
              <a:t> </a:t>
            </a:r>
            <a:r>
              <a:rPr dirty="0">
                <a:highlight>
                  <a:srgbClr val="00FF00"/>
                </a:highlight>
              </a:rPr>
              <a:t>in</a:t>
            </a:r>
            <a:r>
              <a:rPr spc="-55" dirty="0">
                <a:highlight>
                  <a:srgbClr val="00FF00"/>
                </a:highlight>
              </a:rPr>
              <a:t> </a:t>
            </a:r>
            <a:r>
              <a:rPr dirty="0">
                <a:highlight>
                  <a:srgbClr val="00FF00"/>
                </a:highlight>
              </a:rPr>
              <a:t>the</a:t>
            </a:r>
            <a:r>
              <a:rPr spc="-55" dirty="0">
                <a:highlight>
                  <a:srgbClr val="00FF00"/>
                </a:highlight>
              </a:rPr>
              <a:t> </a:t>
            </a:r>
            <a:r>
              <a:rPr spc="-10" dirty="0">
                <a:highlight>
                  <a:srgbClr val="00FF00"/>
                </a:highlight>
              </a:rPr>
              <a:t>output</a:t>
            </a:r>
            <a:r>
              <a:rPr spc="-10" dirty="0"/>
              <a:t>. Syntax:</a:t>
            </a:r>
          </a:p>
          <a:p>
            <a:pPr marL="12700" marR="2613025">
              <a:lnSpc>
                <a:spcPct val="150000"/>
              </a:lnSpc>
              <a:spcBef>
                <a:spcPts val="120"/>
              </a:spcBef>
            </a:pP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SELECT</a:t>
            </a:r>
            <a:r>
              <a:rPr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*</a:t>
            </a:r>
            <a:r>
              <a:rPr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b="1" dirty="0">
                <a:solidFill>
                  <a:srgbClr val="000000"/>
                </a:solidFill>
                <a:latin typeface="Avenir-Book"/>
                <a:cs typeface="Avenir-Book"/>
              </a:rPr>
              <a:t>|column|expr</a:t>
            </a:r>
            <a:r>
              <a:rPr b="1" spc="-15" dirty="0">
                <a:solidFill>
                  <a:srgbClr val="000000"/>
                </a:solidFill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000000"/>
                </a:solidFill>
                <a:latin typeface="Avenir-Book"/>
                <a:cs typeface="Avenir-Book"/>
              </a:rPr>
              <a:t>[</a:t>
            </a:r>
            <a:r>
              <a:rPr spc="-10" dirty="0">
                <a:solidFill>
                  <a:srgbClr val="00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AS</a:t>
            </a:r>
            <a:r>
              <a:rPr spc="-15" dirty="0">
                <a:solidFill>
                  <a:srgbClr val="00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b="1" dirty="0">
                <a:solidFill>
                  <a:srgbClr val="000000"/>
                </a:solidFill>
                <a:latin typeface="Avenir-Book"/>
                <a:cs typeface="Avenir-Book"/>
              </a:rPr>
              <a:t>alias</a:t>
            </a:r>
            <a:r>
              <a:rPr dirty="0">
                <a:solidFill>
                  <a:srgbClr val="000000"/>
                </a:solidFill>
                <a:latin typeface="Avenir-Book"/>
                <a:cs typeface="Avenir-Book"/>
              </a:rPr>
              <a:t>],</a:t>
            </a:r>
            <a:r>
              <a:rPr spc="-20" dirty="0">
                <a:solidFill>
                  <a:srgbClr val="000000"/>
                </a:solidFill>
                <a:latin typeface="Avenir-Book"/>
                <a:cs typeface="Avenir-Book"/>
              </a:rPr>
              <a:t> </a:t>
            </a:r>
            <a:r>
              <a:rPr spc="-10" dirty="0">
                <a:solidFill>
                  <a:srgbClr val="000000"/>
                </a:solidFill>
                <a:latin typeface="Avenir-Book"/>
                <a:cs typeface="Avenir-Book"/>
              </a:rPr>
              <a:t>..... </a:t>
            </a:r>
            <a:r>
              <a:rPr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pc="-25" dirty="0">
                <a:solidFill>
                  <a:srgbClr val="000000"/>
                </a:solidFill>
                <a:latin typeface="Avenir-Book"/>
                <a:cs typeface="Avenir-Book"/>
              </a:rPr>
              <a:t> </a:t>
            </a:r>
            <a:r>
              <a:rPr b="1" spc="-10" dirty="0">
                <a:solidFill>
                  <a:srgbClr val="000000"/>
                </a:solidFill>
                <a:latin typeface="Avenir-Book"/>
                <a:cs typeface="Avenir-Book"/>
              </a:rPr>
              <a:t>table</a:t>
            </a:r>
            <a:r>
              <a:rPr spc="-10" dirty="0">
                <a:solidFill>
                  <a:srgbClr val="000000"/>
                </a:solidFill>
                <a:latin typeface="Avenir-Book"/>
                <a:cs typeface="Avenir-Book"/>
              </a:rPr>
              <a:t>;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4808" y="4398006"/>
            <a:ext cx="7462381" cy="2332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Relational</a:t>
            </a:r>
            <a:r>
              <a:rPr spc="-245" dirty="0"/>
              <a:t> </a:t>
            </a:r>
            <a:r>
              <a:rPr spc="-270" dirty="0"/>
              <a:t>Database</a:t>
            </a:r>
            <a:r>
              <a:rPr spc="-245" dirty="0"/>
              <a:t> </a:t>
            </a:r>
            <a:r>
              <a:rPr spc="-280" dirty="0"/>
              <a:t>Management</a:t>
            </a:r>
            <a:r>
              <a:rPr spc="-235" dirty="0"/>
              <a:t> </a:t>
            </a:r>
            <a:r>
              <a:rPr spc="-204" dirty="0"/>
              <a:t>Systems</a:t>
            </a:r>
            <a:r>
              <a:rPr spc="-245" dirty="0"/>
              <a:t> </a:t>
            </a:r>
            <a:r>
              <a:rPr spc="-400" dirty="0"/>
              <a:t>(Recap)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42" y="2567685"/>
            <a:ext cx="8623935" cy="143891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Relational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Database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Management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System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(RDBMS)</a:t>
            </a:r>
            <a:endParaRPr sz="2000" dirty="0">
              <a:latin typeface="Avenir-Book"/>
              <a:cs typeface="Avenir-Book"/>
            </a:endParaRPr>
          </a:p>
          <a:p>
            <a:pPr marL="469265">
              <a:lnSpc>
                <a:spcPct val="100000"/>
              </a:lnSpc>
              <a:spcBef>
                <a:spcPts val="710"/>
              </a:spcBef>
            </a:pPr>
            <a:r>
              <a:rPr sz="1600" dirty="0">
                <a:latin typeface="Avenir-Book"/>
                <a:cs typeface="Avenir-Book"/>
              </a:rPr>
              <a:t>Relational</a:t>
            </a:r>
            <a:r>
              <a:rPr sz="1600" spc="-2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databases</a:t>
            </a:r>
            <a:r>
              <a:rPr sz="1600" spc="-15" dirty="0">
                <a:latin typeface="Avenir-Book"/>
                <a:cs typeface="Avenir-Book"/>
              </a:rPr>
              <a:t> </a:t>
            </a:r>
            <a:r>
              <a:rPr sz="1600" dirty="0">
                <a:solidFill>
                  <a:srgbClr val="FF0000"/>
                </a:solidFill>
                <a:latin typeface="Avenir-Book"/>
                <a:cs typeface="Avenir-Book"/>
              </a:rPr>
              <a:t>organize</a:t>
            </a:r>
            <a:r>
              <a:rPr sz="1600" spc="-3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600" dirty="0">
                <a:solidFill>
                  <a:srgbClr val="FF0000"/>
                </a:solidFill>
                <a:latin typeface="Avenir-Book"/>
                <a:cs typeface="Avenir-Book"/>
              </a:rPr>
              <a:t>data</a:t>
            </a:r>
            <a:r>
              <a:rPr sz="16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600" dirty="0">
                <a:solidFill>
                  <a:srgbClr val="FF0000"/>
                </a:solidFill>
                <a:latin typeface="Avenir-Book"/>
                <a:cs typeface="Avenir-Book"/>
              </a:rPr>
              <a:t>into</a:t>
            </a:r>
            <a:r>
              <a:rPr sz="16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600" dirty="0">
                <a:solidFill>
                  <a:srgbClr val="FF0000"/>
                </a:solidFill>
                <a:latin typeface="Avenir-Book"/>
                <a:cs typeface="Avenir-Book"/>
              </a:rPr>
              <a:t>tables</a:t>
            </a:r>
            <a:r>
              <a:rPr sz="16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600" dirty="0">
                <a:solidFill>
                  <a:srgbClr val="FF0000"/>
                </a:solidFill>
                <a:latin typeface="Avenir-Book"/>
                <a:cs typeface="Avenir-Book"/>
              </a:rPr>
              <a:t>with</a:t>
            </a:r>
            <a:r>
              <a:rPr sz="16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600" dirty="0">
                <a:solidFill>
                  <a:srgbClr val="FF0000"/>
                </a:solidFill>
                <a:latin typeface="Avenir-Book"/>
                <a:cs typeface="Avenir-Book"/>
              </a:rPr>
              <a:t>rows</a:t>
            </a:r>
            <a:r>
              <a:rPr sz="16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600" dirty="0">
                <a:solidFill>
                  <a:srgbClr val="FF0000"/>
                </a:solidFill>
                <a:latin typeface="Avenir-Book"/>
                <a:cs typeface="Avenir-Book"/>
              </a:rPr>
              <a:t>and</a:t>
            </a:r>
            <a:r>
              <a:rPr sz="16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venir-Book"/>
                <a:cs typeface="Avenir-Book"/>
              </a:rPr>
              <a:t>columns</a:t>
            </a:r>
            <a:r>
              <a:rPr sz="1600" spc="-10" dirty="0">
                <a:latin typeface="Avenir-Book"/>
                <a:cs typeface="Avenir-Book"/>
              </a:rPr>
              <a:t>.</a:t>
            </a:r>
            <a:endParaRPr sz="1600" dirty="0">
              <a:latin typeface="Avenir-Book"/>
              <a:cs typeface="Avenir-Book"/>
            </a:endParaRPr>
          </a:p>
          <a:p>
            <a:pPr marL="469265" marR="5080">
              <a:lnSpc>
                <a:spcPts val="2620"/>
              </a:lnSpc>
              <a:spcBef>
                <a:spcPts val="70"/>
              </a:spcBef>
            </a:pPr>
            <a:r>
              <a:rPr sz="1600" dirty="0">
                <a:latin typeface="Avenir-Book"/>
                <a:cs typeface="Avenir-Book"/>
              </a:rPr>
              <a:t>Records</a:t>
            </a:r>
            <a:r>
              <a:rPr sz="1600" spc="-2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in</a:t>
            </a:r>
            <a:r>
              <a:rPr sz="1600" spc="-2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different</a:t>
            </a:r>
            <a:r>
              <a:rPr sz="1600" spc="-2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tables</a:t>
            </a:r>
            <a:r>
              <a:rPr sz="1600" spc="-1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can</a:t>
            </a:r>
            <a:r>
              <a:rPr sz="1600" spc="-1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be</a:t>
            </a:r>
            <a:r>
              <a:rPr sz="1600" spc="-2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connected</a:t>
            </a:r>
            <a:r>
              <a:rPr sz="1600" spc="-1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through</a:t>
            </a:r>
            <a:r>
              <a:rPr sz="1600" spc="-2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the</a:t>
            </a:r>
            <a:r>
              <a:rPr sz="1600" spc="-2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use</a:t>
            </a:r>
            <a:r>
              <a:rPr sz="1600" spc="-1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of</a:t>
            </a:r>
            <a:r>
              <a:rPr sz="1600" spc="-1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primary</a:t>
            </a:r>
            <a:r>
              <a:rPr sz="1600" spc="-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and</a:t>
            </a:r>
            <a:r>
              <a:rPr sz="1600" spc="-2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foreign</a:t>
            </a:r>
            <a:r>
              <a:rPr sz="1600" spc="-15" dirty="0">
                <a:latin typeface="Avenir-Book"/>
                <a:cs typeface="Avenir-Book"/>
              </a:rPr>
              <a:t> </a:t>
            </a:r>
            <a:r>
              <a:rPr sz="1600" spc="-10" dirty="0">
                <a:latin typeface="Avenir-Book"/>
                <a:cs typeface="Avenir-Book"/>
              </a:rPr>
              <a:t>keys. </a:t>
            </a:r>
            <a:r>
              <a:rPr sz="1600" dirty="0">
                <a:latin typeface="Avenir-Book"/>
                <a:cs typeface="Avenir-Book"/>
              </a:rPr>
              <a:t>Relational</a:t>
            </a:r>
            <a:r>
              <a:rPr sz="1600" spc="-3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databases</a:t>
            </a:r>
            <a:r>
              <a:rPr sz="1600" spc="-2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are</a:t>
            </a:r>
            <a:r>
              <a:rPr sz="1600" spc="-2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built</a:t>
            </a:r>
            <a:r>
              <a:rPr sz="1600" spc="-3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around</a:t>
            </a:r>
            <a:r>
              <a:rPr sz="1600" spc="-30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the</a:t>
            </a:r>
            <a:r>
              <a:rPr sz="1600" spc="-2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SQL</a:t>
            </a:r>
            <a:r>
              <a:rPr sz="1600" spc="-25" dirty="0">
                <a:latin typeface="Avenir-Book"/>
                <a:cs typeface="Avenir-Book"/>
              </a:rPr>
              <a:t> </a:t>
            </a:r>
            <a:r>
              <a:rPr sz="1600" dirty="0">
                <a:latin typeface="Avenir-Book"/>
                <a:cs typeface="Avenir-Book"/>
              </a:rPr>
              <a:t>programming</a:t>
            </a:r>
            <a:r>
              <a:rPr sz="1600" spc="-25" dirty="0">
                <a:latin typeface="Avenir-Book"/>
                <a:cs typeface="Avenir-Book"/>
              </a:rPr>
              <a:t> </a:t>
            </a:r>
            <a:r>
              <a:rPr sz="1600" spc="-10" dirty="0">
                <a:latin typeface="Avenir-Book"/>
                <a:cs typeface="Avenir-Book"/>
              </a:rPr>
              <a:t>language</a:t>
            </a:r>
            <a:endParaRPr sz="1600" dirty="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6880" y="2520695"/>
            <a:ext cx="2164079" cy="27127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Rows</a:t>
            </a:r>
            <a:r>
              <a:rPr spc="-295" dirty="0"/>
              <a:t> </a:t>
            </a:r>
            <a:r>
              <a:rPr spc="-325" dirty="0"/>
              <a:t>and</a:t>
            </a:r>
            <a:r>
              <a:rPr spc="-290" dirty="0"/>
              <a:t> </a:t>
            </a:r>
            <a:r>
              <a:rPr spc="-220" dirty="0"/>
              <a:t>columns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770191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Tables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relational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database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contains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columns.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example,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refer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students,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refer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attributes.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844" y="3719369"/>
            <a:ext cx="9385299" cy="25780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218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Primary</a:t>
            </a:r>
            <a:r>
              <a:rPr spc="-225" dirty="0"/>
              <a:t> </a:t>
            </a:r>
            <a:r>
              <a:rPr spc="-145" dirty="0"/>
              <a:t>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076690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92735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primary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key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relational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database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table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(or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combination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of </a:t>
            </a:r>
            <a:r>
              <a:rPr sz="2000" dirty="0">
                <a:latin typeface="Avenir-Book"/>
                <a:cs typeface="Avenir-Book"/>
              </a:rPr>
              <a:t>columns)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designated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uniquely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identify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table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records.</a:t>
            </a:r>
            <a:endParaRPr sz="2000">
              <a:latin typeface="Avenir-Book"/>
              <a:cs typeface="Avenir-Book"/>
            </a:endParaRPr>
          </a:p>
          <a:p>
            <a:pPr marL="241300" marR="5080" indent="-228600">
              <a:lnSpc>
                <a:spcPct val="108000"/>
              </a:lnSpc>
              <a:spcBef>
                <a:spcPts val="1105"/>
              </a:spcBef>
            </a:pP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primary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key's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main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features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are: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must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contain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unique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each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of </a:t>
            </a:r>
            <a:r>
              <a:rPr sz="2000" dirty="0">
                <a:latin typeface="Avenir-Book"/>
                <a:cs typeface="Avenir-Book"/>
              </a:rPr>
              <a:t>data.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cannot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contain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values.</a:t>
            </a:r>
            <a:endParaRPr sz="200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venir-Book"/>
                <a:cs typeface="Avenir-Book"/>
              </a:rPr>
              <a:t>Student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5650" y="4457697"/>
          <a:ext cx="812863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student_id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major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Biology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Kate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Sociology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Claire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English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Biology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Mike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Comp.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Sci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Structured</a:t>
            </a:r>
            <a:r>
              <a:rPr spc="-260" dirty="0"/>
              <a:t> </a:t>
            </a:r>
            <a:r>
              <a:rPr spc="-340" dirty="0"/>
              <a:t>Query</a:t>
            </a:r>
            <a:r>
              <a:rPr spc="-254" dirty="0"/>
              <a:t> </a:t>
            </a:r>
            <a:r>
              <a:rPr spc="-325" dirty="0"/>
              <a:t>Language</a:t>
            </a:r>
            <a:r>
              <a:rPr spc="-254" dirty="0"/>
              <a:t> </a:t>
            </a:r>
            <a:r>
              <a:rPr spc="-605" dirty="0"/>
              <a:t>(SQL)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378950" cy="2614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9000"/>
              </a:lnSpc>
              <a:spcBef>
                <a:spcPts val="10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language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interacting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Relational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Database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Management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Systems (RDBMS)</a:t>
            </a:r>
            <a:endParaRPr sz="20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SQL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RDBMS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do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following</a:t>
            </a:r>
            <a:r>
              <a:rPr sz="2000" spc="-10" dirty="0">
                <a:latin typeface="Avenir-Book"/>
                <a:cs typeface="Avenir-Book"/>
              </a:rPr>
              <a:t> tasks:</a:t>
            </a:r>
            <a:endParaRPr sz="2000">
              <a:latin typeface="Avenir-Book"/>
              <a:cs typeface="Avenir-Book"/>
            </a:endParaRPr>
          </a:p>
          <a:p>
            <a:pPr marL="812165" lvl="1" indent="-34226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venir-Book"/>
                <a:cs typeface="Avenir-Book"/>
              </a:rPr>
              <a:t>CRUD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operations</a:t>
            </a:r>
            <a:r>
              <a:rPr sz="1800" spc="-2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(Create,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Retrieve,</a:t>
            </a:r>
            <a:r>
              <a:rPr sz="1800" spc="-20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Update,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Delete)</a:t>
            </a:r>
            <a:r>
              <a:rPr sz="1800" spc="-2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on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spc="-20" dirty="0">
                <a:latin typeface="Avenir-Book"/>
                <a:cs typeface="Avenir-Book"/>
              </a:rPr>
              <a:t>data</a:t>
            </a:r>
            <a:endParaRPr sz="1800">
              <a:latin typeface="Avenir-Book"/>
              <a:cs typeface="Avenir-Book"/>
            </a:endParaRPr>
          </a:p>
          <a:p>
            <a:pPr marL="812165" lvl="1" indent="-3422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venir-Book"/>
                <a:cs typeface="Avenir-Book"/>
              </a:rPr>
              <a:t>Create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and</a:t>
            </a:r>
            <a:r>
              <a:rPr sz="1800" spc="-10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manage</a:t>
            </a:r>
            <a:r>
              <a:rPr sz="1800" spc="-10" dirty="0">
                <a:latin typeface="Avenir-Book"/>
                <a:cs typeface="Avenir-Book"/>
              </a:rPr>
              <a:t> databases</a:t>
            </a:r>
            <a:endParaRPr sz="1800">
              <a:latin typeface="Avenir-Book"/>
              <a:cs typeface="Avenir-Book"/>
            </a:endParaRPr>
          </a:p>
          <a:p>
            <a:pPr marL="812165" lvl="1" indent="-3422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venir-Book"/>
                <a:cs typeface="Avenir-Book"/>
              </a:rPr>
              <a:t>Design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and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create</a:t>
            </a:r>
            <a:r>
              <a:rPr sz="1800" spc="-10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database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spc="-10" dirty="0">
                <a:latin typeface="Avenir-Book"/>
                <a:cs typeface="Avenir-Book"/>
              </a:rPr>
              <a:t>tables</a:t>
            </a:r>
            <a:endParaRPr sz="1800">
              <a:latin typeface="Avenir-Book"/>
              <a:cs typeface="Avenir-Book"/>
            </a:endParaRPr>
          </a:p>
          <a:p>
            <a:pPr marL="812165" lvl="1" indent="-3422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venir-Book"/>
                <a:cs typeface="Avenir-Book"/>
              </a:rPr>
              <a:t>Perform</a:t>
            </a:r>
            <a:r>
              <a:rPr sz="1800" spc="-20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administration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tasks</a:t>
            </a:r>
            <a:r>
              <a:rPr sz="1800" spc="-2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(security,</a:t>
            </a:r>
            <a:r>
              <a:rPr sz="1800" spc="-20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user</a:t>
            </a:r>
            <a:r>
              <a:rPr sz="1800" spc="-15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management,</a:t>
            </a:r>
            <a:r>
              <a:rPr sz="1800" spc="-20" dirty="0">
                <a:latin typeface="Avenir-Book"/>
                <a:cs typeface="Avenir-Book"/>
              </a:rPr>
              <a:t> </a:t>
            </a:r>
            <a:r>
              <a:rPr sz="1800" dirty="0">
                <a:latin typeface="Avenir-Book"/>
                <a:cs typeface="Avenir-Book"/>
              </a:rPr>
              <a:t>import/export</a:t>
            </a:r>
            <a:r>
              <a:rPr sz="1800" spc="-10" dirty="0">
                <a:latin typeface="Avenir-Book"/>
                <a:cs typeface="Avenir-Book"/>
              </a:rPr>
              <a:t> </a:t>
            </a:r>
            <a:r>
              <a:rPr sz="1800" spc="-20" dirty="0">
                <a:latin typeface="Avenir-Book"/>
                <a:cs typeface="Avenir-Book"/>
              </a:rPr>
              <a:t>etc)</a:t>
            </a:r>
            <a:endParaRPr sz="18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Creating</a:t>
            </a:r>
            <a:r>
              <a:rPr spc="-225" dirty="0"/>
              <a:t> </a:t>
            </a:r>
            <a:r>
              <a:rPr spc="-175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5914390" cy="14122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Syntax: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CREATE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DATABASE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&lt;database_name&gt;</a:t>
            </a:r>
            <a:endParaRPr sz="2000" b="1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latin typeface="Avenir-Book"/>
                <a:cs typeface="Avenir-Book"/>
              </a:rPr>
              <a:t>&lt;database_name&gt;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limited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b="1" dirty="0">
                <a:highlight>
                  <a:srgbClr val="00FFFF"/>
                </a:highlight>
                <a:latin typeface="Avenir-Book"/>
                <a:cs typeface="Avenir-Book"/>
              </a:rPr>
              <a:t>128</a:t>
            </a:r>
            <a:r>
              <a:rPr sz="2000" b="1" spc="-3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b="1" dirty="0">
                <a:highlight>
                  <a:srgbClr val="00FFFF"/>
                </a:highlight>
                <a:latin typeface="Avenir-Book"/>
                <a:cs typeface="Avenir-Book"/>
              </a:rPr>
              <a:t>characters</a:t>
            </a:r>
            <a:r>
              <a:rPr sz="2000" b="1" spc="-3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long.</a:t>
            </a:r>
            <a:endParaRPr sz="2000" dirty="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360164"/>
            <a:ext cx="3916045" cy="14217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 dirty="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CREATE</a:t>
            </a:r>
            <a:r>
              <a:rPr sz="2000" spc="-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DATABASE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 StudentDB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CREATE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DATABASE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 EmployeeDB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4494" y="5055266"/>
            <a:ext cx="4114800" cy="1016000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 marR="416559">
              <a:lnSpc>
                <a:spcPct val="100000"/>
              </a:lnSpc>
              <a:spcBef>
                <a:spcPts val="170"/>
              </a:spcBef>
            </a:pP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keywords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SQL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Server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are </a:t>
            </a:r>
            <a:r>
              <a:rPr sz="2000" dirty="0">
                <a:latin typeface="Avenir-Book"/>
                <a:cs typeface="Avenir-Book"/>
              </a:rPr>
              <a:t>NOT </a:t>
            </a:r>
            <a:r>
              <a:rPr sz="2000" spc="-10" dirty="0">
                <a:latin typeface="Avenir-Book"/>
                <a:cs typeface="Avenir-Book"/>
              </a:rPr>
              <a:t>case-sensitive</a:t>
            </a:r>
            <a:endParaRPr sz="2000">
              <a:latin typeface="Avenir-Book"/>
              <a:cs typeface="Avenir-Book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Avenir-Book"/>
                <a:cs typeface="Avenir-Book"/>
              </a:rPr>
              <a:t>(meaning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‘A’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equivalent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‘a’).</a:t>
            </a:r>
            <a:endParaRPr sz="20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Using</a:t>
            </a:r>
            <a:r>
              <a:rPr spc="-285" dirty="0"/>
              <a:t> </a:t>
            </a:r>
            <a:r>
              <a:rPr spc="-325" dirty="0"/>
              <a:t>a</a:t>
            </a:r>
            <a:r>
              <a:rPr spc="-280" dirty="0"/>
              <a:t> </a:t>
            </a:r>
            <a:r>
              <a:rPr spc="-170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269811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Syntax: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USE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&lt;database_name&gt;</a:t>
            </a:r>
            <a:endParaRPr sz="2000" b="1" dirty="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351" y="4142517"/>
            <a:ext cx="7190105" cy="708025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5"/>
              </a:spcBef>
            </a:pP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would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do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this,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if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have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several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databases.</a:t>
            </a:r>
            <a:endParaRPr sz="20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Deleting</a:t>
            </a:r>
            <a:r>
              <a:rPr spc="-265" dirty="0"/>
              <a:t> </a:t>
            </a:r>
            <a:r>
              <a:rPr spc="-325" dirty="0"/>
              <a:t>a</a:t>
            </a:r>
            <a:r>
              <a:rPr spc="-265" dirty="0"/>
              <a:t> </a:t>
            </a:r>
            <a:r>
              <a:rPr spc="-170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5187315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delete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existing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database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SQL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Server, Syntax:</a:t>
            </a:r>
            <a:endParaRPr sz="2000" dirty="0">
              <a:latin typeface="Avenir-Book"/>
              <a:cs typeface="Avenir-Book"/>
            </a:endParaRPr>
          </a:p>
          <a:p>
            <a:pPr marL="12700" marR="882650">
              <a:lnSpc>
                <a:spcPct val="150000"/>
              </a:lnSpc>
              <a:spcBef>
                <a:spcPts val="12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DROP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DATABASE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&lt;database_name&gt; </a:t>
            </a:r>
            <a:r>
              <a:rPr sz="2000" spc="-20" dirty="0">
                <a:latin typeface="Avenir-Book"/>
                <a:cs typeface="Avenir-Book"/>
              </a:rPr>
              <a:t>E.g.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DROP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DATABASE</a:t>
            </a:r>
            <a:r>
              <a:rPr sz="2000" spc="-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StudentDB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DROP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DATABASE</a:t>
            </a:r>
            <a:r>
              <a:rPr sz="2000" spc="-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EmployeeDB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74" y="5563098"/>
            <a:ext cx="7494270" cy="635430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5"/>
              </a:spcBef>
            </a:pPr>
            <a:r>
              <a:rPr sz="2000" b="1" dirty="0">
                <a:latin typeface="Avenir-Book"/>
                <a:cs typeface="Avenir-Book"/>
              </a:rPr>
              <a:t>Be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CAREFUL</a:t>
            </a:r>
            <a:r>
              <a:rPr sz="2000" b="1" spc="-1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when</a:t>
            </a:r>
            <a:r>
              <a:rPr sz="2000" b="1" spc="-1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doing</a:t>
            </a:r>
            <a:r>
              <a:rPr sz="2000" b="1" spc="-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DROP</a:t>
            </a:r>
            <a:r>
              <a:rPr sz="2000" b="1" spc="-5" dirty="0"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databases.</a:t>
            </a:r>
            <a:endParaRPr sz="2000" b="1" dirty="0">
              <a:latin typeface="Avenir-Book"/>
              <a:cs typeface="Avenir-Book"/>
            </a:endParaRPr>
          </a:p>
          <a:p>
            <a:pPr marL="90805">
              <a:lnSpc>
                <a:spcPct val="100000"/>
              </a:lnSpc>
            </a:pPr>
            <a:r>
              <a:rPr sz="2000" b="1" dirty="0">
                <a:latin typeface="Avenir-Book"/>
                <a:cs typeface="Avenir-Book"/>
              </a:rPr>
              <a:t>Be</a:t>
            </a:r>
            <a:r>
              <a:rPr sz="2000" b="1" spc="-2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sure</a:t>
            </a:r>
            <a:r>
              <a:rPr sz="2000" b="1" spc="-1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to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double</a:t>
            </a:r>
            <a:r>
              <a:rPr sz="2000" b="1" spc="-1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check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what</a:t>
            </a:r>
            <a:r>
              <a:rPr sz="2000" b="1" spc="-2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you</a:t>
            </a:r>
            <a:r>
              <a:rPr sz="2000" b="1" spc="-1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are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doing</a:t>
            </a:r>
            <a:r>
              <a:rPr sz="2000" b="1" spc="-10" dirty="0">
                <a:latin typeface="Avenir-Book"/>
                <a:cs typeface="Avenir-Book"/>
              </a:rPr>
              <a:t> </a:t>
            </a:r>
            <a:r>
              <a:rPr sz="2000" b="1" dirty="0">
                <a:latin typeface="Avenir-Book"/>
                <a:cs typeface="Avenir-Book"/>
              </a:rPr>
              <a:t>is</a:t>
            </a:r>
            <a:r>
              <a:rPr sz="2000" b="1" spc="-15" dirty="0"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correct!</a:t>
            </a:r>
            <a:endParaRPr sz="2000" b="1" dirty="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1248</Words>
  <Application>Microsoft Macintosh PowerPoint</Application>
  <PresentationFormat>Widescreen</PresentationFormat>
  <Paragraphs>210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Avenir-Book</vt:lpstr>
      <vt:lpstr>Calibri</vt:lpstr>
      <vt:lpstr>Office Theme</vt:lpstr>
      <vt:lpstr>Data Management</vt:lpstr>
      <vt:lpstr>Week 5 Topics</vt:lpstr>
      <vt:lpstr>Relational Database Management Systems (Recap)</vt:lpstr>
      <vt:lpstr>Rows and columns</vt:lpstr>
      <vt:lpstr>Primary key</vt:lpstr>
      <vt:lpstr>Structured Query Language (SQL)</vt:lpstr>
      <vt:lpstr>Creating database</vt:lpstr>
      <vt:lpstr>Using a database</vt:lpstr>
      <vt:lpstr>Deleting a database</vt:lpstr>
      <vt:lpstr>Creating a table</vt:lpstr>
      <vt:lpstr>Creating a table - example</vt:lpstr>
      <vt:lpstr>Primary key</vt:lpstr>
      <vt:lpstr>Data types</vt:lpstr>
      <vt:lpstr>Dropping table</vt:lpstr>
      <vt:lpstr>Insertion of records/rows</vt:lpstr>
      <vt:lpstr>Deletion of records</vt:lpstr>
      <vt:lpstr>Retrieving all data using SELECT statement</vt:lpstr>
      <vt:lpstr>Retrieving selected data using SELECT statement</vt:lpstr>
      <vt:lpstr>Using arithmetic operators</vt:lpstr>
      <vt:lpstr>PowerPoint Presentation</vt:lpstr>
      <vt:lpstr>Alias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cp:lastModifiedBy>MOCK YING JING</cp:lastModifiedBy>
  <cp:revision>16</cp:revision>
  <dcterms:created xsi:type="dcterms:W3CDTF">2023-05-17T02:01:41Z</dcterms:created>
  <dcterms:modified xsi:type="dcterms:W3CDTF">2024-03-19T01:53:25Z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2023-05-01T00:00:00Z</vt:filetime>
  </property>
  <property fmtid="{D5CDD505-2E9C-101B-9397-08002B2CF9AE}" pid="3" name="LastSaved">
    <vt:filetime>2023-05-17T00:00:00Z</vt:filetime>
  </property>
  <property fmtid="{D5CDD505-2E9C-101B-9397-08002B2CF9AE}" pid="4" name="Producer">
    <vt:lpwstr>macOS Version 13.3.1 (Build 22E261) Quartz PDFContext</vt:lpwstr>
  </property>
</Properties>
</file>