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680"/>
  </p:normalViewPr>
  <p:slideViewPr>
    <p:cSldViewPr>
      <p:cViewPr varScale="1">
        <p:scale>
          <a:sx n="90" d="100"/>
          <a:sy n="90" d="100"/>
        </p:scale>
        <p:origin x="14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F58E6-36E2-F144-9789-2FA81E42DA6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E701E-D662-224F-A120-79AE367B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Mean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conditions cannot be contradicting to one another</a:t>
            </a:r>
          </a:p>
          <a:p>
            <a:r>
              <a:rPr lang="en-US" dirty="0"/>
              <a:t>Output will be error</a:t>
            </a:r>
          </a:p>
          <a:p>
            <a:r>
              <a:rPr lang="en-US" dirty="0"/>
              <a:t>2 conditions must be fulfilled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marks is between from 90 to 100 ( 90 to 100 )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90 and 100 is inclusive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Range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0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match the value (</a:t>
            </a:r>
            <a:r>
              <a:rPr lang="en-US" dirty="0" err="1"/>
              <a:t>eg.</a:t>
            </a:r>
            <a:r>
              <a:rPr lang="en-US" dirty="0"/>
              <a:t> If one of the </a:t>
            </a:r>
            <a:r>
              <a:rPr lang="en-US" dirty="0" err="1"/>
              <a:t>adminNo</a:t>
            </a:r>
            <a:r>
              <a:rPr lang="en-US" dirty="0"/>
              <a:t> is met, it will show the 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 in front – don’t care the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95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name ends with “an”</a:t>
            </a:r>
          </a:p>
          <a:p>
            <a:r>
              <a:rPr lang="en-US" dirty="0"/>
              <a:t>Dc the front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marks is &gt;75 and sort in ascending (default) order by marks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marks is &gt;75 and sort in descending order by marks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8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column “</a:t>
            </a:r>
            <a:r>
              <a:rPr lang="en-US" dirty="0" err="1"/>
              <a:t>last_name</a:t>
            </a:r>
            <a:r>
              <a:rPr lang="en-US" dirty="0"/>
              <a:t>”, “</a:t>
            </a:r>
            <a:r>
              <a:rPr lang="en-US" dirty="0" err="1"/>
              <a:t>manager_id</a:t>
            </a:r>
            <a:r>
              <a:rPr lang="en-US" dirty="0"/>
              <a:t>” from employees table where column “</a:t>
            </a:r>
            <a:r>
              <a:rPr lang="en-US" dirty="0" err="1"/>
              <a:t>manager_id</a:t>
            </a:r>
            <a:r>
              <a:rPr lang="en-US" dirty="0"/>
              <a:t>” has no value in it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column “</a:t>
            </a:r>
            <a:r>
              <a:rPr lang="en-US" dirty="0" err="1"/>
              <a:t>last_name</a:t>
            </a:r>
            <a:r>
              <a:rPr lang="en-US" dirty="0"/>
              <a:t>”, “</a:t>
            </a:r>
            <a:r>
              <a:rPr lang="en-US" dirty="0" err="1"/>
              <a:t>commission_pct</a:t>
            </a:r>
            <a:r>
              <a:rPr lang="en-US" dirty="0"/>
              <a:t>” from employees table where column “</a:t>
            </a:r>
            <a:r>
              <a:rPr lang="en-US" dirty="0" err="1"/>
              <a:t>commission_pct</a:t>
            </a:r>
            <a:r>
              <a:rPr lang="en-US" dirty="0"/>
              <a:t>” has value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8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 is used to remove duplicates ?</a:t>
            </a:r>
          </a:p>
          <a:p>
            <a:endParaRPr lang="en-US" dirty="0"/>
          </a:p>
          <a:p>
            <a:r>
              <a:rPr lang="en-SG" b="0" i="0" dirty="0">
                <a:solidFill>
                  <a:srgbClr val="BDC1C6"/>
                </a:solidFill>
                <a:effectLst/>
                <a:latin typeface="Google Sans"/>
              </a:rPr>
              <a:t>Inside a table, a column often contains many duplicate values; and sometimes you only want to list the different (distinct)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8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sum of the marks as total from </a:t>
            </a:r>
            <a:r>
              <a:rPr lang="en-US" dirty="0" err="1"/>
              <a:t>StudentInfo</a:t>
            </a:r>
            <a:endParaRPr lang="en-US" dirty="0"/>
          </a:p>
          <a:p>
            <a:r>
              <a:rPr lang="en-US" dirty="0"/>
              <a:t>Rename marks to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gender is male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8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male sum by locating the male gender and add them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08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76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and count is different</a:t>
            </a:r>
          </a:p>
          <a:p>
            <a:r>
              <a:rPr lang="en-US" dirty="0"/>
              <a:t>Count is how many you have like in one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0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6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the data by gender column</a:t>
            </a:r>
          </a:p>
          <a:p>
            <a:endParaRPr lang="en-US" dirty="0"/>
          </a:p>
          <a:p>
            <a:r>
              <a:rPr lang="en-US" dirty="0"/>
              <a:t>Take all the M and sum their mark together</a:t>
            </a:r>
          </a:p>
          <a:p>
            <a:r>
              <a:rPr lang="en-US" dirty="0"/>
              <a:t>Take all the F and sum them together</a:t>
            </a:r>
          </a:p>
          <a:p>
            <a:r>
              <a:rPr lang="en-US" dirty="0"/>
              <a:t>Therefore, it group and calculate how many people each gender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6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one there is extra “Gender” for displaying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2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how many female and male are inside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gender is not equal to 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marks is less than 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marks is more than 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Marks that is not less than 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marks is not less than 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StudentInfo</a:t>
            </a:r>
            <a:r>
              <a:rPr lang="en-US" dirty="0"/>
              <a:t> table where gender is female and marks is more than 75</a:t>
            </a:r>
          </a:p>
          <a:p>
            <a:r>
              <a:rPr lang="en-US" dirty="0"/>
              <a:t>Both conditions must be </a:t>
            </a:r>
            <a:r>
              <a:rPr lang="en-US" dirty="0" err="1"/>
              <a:t>fufilled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from </a:t>
            </a:r>
            <a:r>
              <a:rPr lang="en-US" dirty="0" err="1"/>
              <a:t>StudentInfo</a:t>
            </a:r>
            <a:r>
              <a:rPr lang="en-US" dirty="0"/>
              <a:t> table where marks is &gt;90 and &gt;60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2 conditions in the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E701E-D662-224F-A120-79AE367B9E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9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4442" y="1480820"/>
            <a:ext cx="923988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53029" y="5516888"/>
            <a:ext cx="2439035" cy="1341120"/>
          </a:xfrm>
          <a:custGeom>
            <a:avLst/>
            <a:gdLst/>
            <a:ahLst/>
            <a:cxnLst/>
            <a:rect l="l" t="t" r="r" b="b"/>
            <a:pathLst>
              <a:path w="2439034" h="1341120">
                <a:moveTo>
                  <a:pt x="2025355" y="14"/>
                </a:moveTo>
                <a:lnTo>
                  <a:pt x="1972720" y="0"/>
                </a:lnTo>
                <a:lnTo>
                  <a:pt x="1920145" y="1832"/>
                </a:lnTo>
                <a:lnTo>
                  <a:pt x="1867632" y="5566"/>
                </a:lnTo>
                <a:lnTo>
                  <a:pt x="1815184" y="11255"/>
                </a:lnTo>
                <a:lnTo>
                  <a:pt x="1762804" y="18954"/>
                </a:lnTo>
                <a:lnTo>
                  <a:pt x="1710496" y="28717"/>
                </a:lnTo>
                <a:lnTo>
                  <a:pt x="1658262" y="40598"/>
                </a:lnTo>
                <a:lnTo>
                  <a:pt x="1606105" y="54652"/>
                </a:lnTo>
                <a:lnTo>
                  <a:pt x="1554027" y="70932"/>
                </a:lnTo>
                <a:lnTo>
                  <a:pt x="1512409" y="85599"/>
                </a:lnTo>
                <a:lnTo>
                  <a:pt x="1470847" y="101751"/>
                </a:lnTo>
                <a:lnTo>
                  <a:pt x="1429344" y="119418"/>
                </a:lnTo>
                <a:lnTo>
                  <a:pt x="1387900" y="138626"/>
                </a:lnTo>
                <a:lnTo>
                  <a:pt x="1346517" y="159405"/>
                </a:lnTo>
                <a:lnTo>
                  <a:pt x="1305195" y="181782"/>
                </a:lnTo>
                <a:lnTo>
                  <a:pt x="1263936" y="205785"/>
                </a:lnTo>
                <a:lnTo>
                  <a:pt x="1222741" y="231442"/>
                </a:lnTo>
                <a:lnTo>
                  <a:pt x="1181611" y="258783"/>
                </a:lnTo>
                <a:lnTo>
                  <a:pt x="1140548" y="287833"/>
                </a:lnTo>
                <a:lnTo>
                  <a:pt x="1099551" y="318622"/>
                </a:lnTo>
                <a:lnTo>
                  <a:pt x="1058623" y="351178"/>
                </a:lnTo>
                <a:lnTo>
                  <a:pt x="1017765" y="385529"/>
                </a:lnTo>
                <a:lnTo>
                  <a:pt x="976977" y="421702"/>
                </a:lnTo>
                <a:lnTo>
                  <a:pt x="936261" y="459726"/>
                </a:lnTo>
                <a:lnTo>
                  <a:pt x="865900" y="526797"/>
                </a:lnTo>
                <a:lnTo>
                  <a:pt x="722225" y="662278"/>
                </a:lnTo>
                <a:lnTo>
                  <a:pt x="276224" y="1078672"/>
                </a:lnTo>
                <a:lnTo>
                  <a:pt x="125766" y="1220509"/>
                </a:lnTo>
                <a:lnTo>
                  <a:pt x="13332" y="1327797"/>
                </a:lnTo>
                <a:lnTo>
                  <a:pt x="0" y="1341111"/>
                </a:lnTo>
                <a:lnTo>
                  <a:pt x="2438970" y="1341111"/>
                </a:lnTo>
                <a:lnTo>
                  <a:pt x="2438970" y="58651"/>
                </a:lnTo>
                <a:lnTo>
                  <a:pt x="2381959" y="44297"/>
                </a:lnTo>
                <a:lnTo>
                  <a:pt x="2330893" y="33601"/>
                </a:lnTo>
                <a:lnTo>
                  <a:pt x="2279864" y="24281"/>
                </a:lnTo>
                <a:lnTo>
                  <a:pt x="2228873" y="16385"/>
                </a:lnTo>
                <a:lnTo>
                  <a:pt x="2177924" y="9961"/>
                </a:lnTo>
                <a:lnTo>
                  <a:pt x="2127020" y="5059"/>
                </a:lnTo>
                <a:lnTo>
                  <a:pt x="2076162" y="1728"/>
                </a:lnTo>
                <a:lnTo>
                  <a:pt x="2025355" y="14"/>
                </a:lnTo>
                <a:close/>
              </a:path>
            </a:pathLst>
          </a:custGeom>
          <a:solidFill>
            <a:srgbClr val="E8BC8F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587" y="5890395"/>
            <a:ext cx="130742" cy="11441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1262" y="5751307"/>
            <a:ext cx="148327" cy="1967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7427" y="5852660"/>
            <a:ext cx="134503" cy="93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3C9E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42" y="1480820"/>
            <a:ext cx="636968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09" y="3142805"/>
            <a:ext cx="6859905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mailto:low_jia_xin@nyp.edu.s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77" y="2408427"/>
            <a:ext cx="365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95" dirty="0"/>
              <a:t>Data</a:t>
            </a:r>
            <a:r>
              <a:rPr sz="4000" spc="-315" dirty="0"/>
              <a:t> </a:t>
            </a:r>
            <a:r>
              <a:rPr sz="4000" spc="-320" dirty="0"/>
              <a:t>Management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9077" y="3518915"/>
            <a:ext cx="347345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489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Tutor: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Low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Jia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Xin </a:t>
            </a:r>
            <a:r>
              <a:rPr sz="2000" dirty="0">
                <a:latin typeface="Avenir-Book"/>
                <a:cs typeface="Avenir-Book"/>
              </a:rPr>
              <a:t>Contact: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65500529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venir-Book"/>
                <a:cs typeface="Avenir-Book"/>
              </a:rPr>
              <a:t>Email: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  <a:hlinkClick r:id="rId2"/>
              </a:rPr>
              <a:t>low_jia_xin@nyp.edu.sg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2588260" cy="1333500"/>
            <a:chOff x="0" y="0"/>
            <a:chExt cx="2588260" cy="133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431415" cy="1333500"/>
            </a:xfrm>
            <a:custGeom>
              <a:avLst/>
              <a:gdLst/>
              <a:ahLst/>
              <a:cxnLst/>
              <a:rect l="l" t="t" r="r" b="b"/>
              <a:pathLst>
                <a:path w="2431415" h="1333500">
                  <a:moveTo>
                    <a:pt x="2431288" y="0"/>
                  </a:moveTo>
                  <a:lnTo>
                    <a:pt x="0" y="0"/>
                  </a:lnTo>
                  <a:lnTo>
                    <a:pt x="0" y="1274790"/>
                  </a:lnTo>
                  <a:lnTo>
                    <a:pt x="57009" y="1289145"/>
                  </a:lnTo>
                  <a:lnTo>
                    <a:pt x="108075" y="1299841"/>
                  </a:lnTo>
                  <a:lnTo>
                    <a:pt x="159105" y="1309161"/>
                  </a:lnTo>
                  <a:lnTo>
                    <a:pt x="210095" y="1317057"/>
                  </a:lnTo>
                  <a:lnTo>
                    <a:pt x="261044" y="1323480"/>
                  </a:lnTo>
                  <a:lnTo>
                    <a:pt x="311949" y="1328382"/>
                  </a:lnTo>
                  <a:lnTo>
                    <a:pt x="362806" y="1331714"/>
                  </a:lnTo>
                  <a:lnTo>
                    <a:pt x="413614" y="1333427"/>
                  </a:lnTo>
                  <a:lnTo>
                    <a:pt x="466249" y="1333442"/>
                  </a:lnTo>
                  <a:lnTo>
                    <a:pt x="518824" y="1331610"/>
                  </a:lnTo>
                  <a:lnTo>
                    <a:pt x="571337" y="1327876"/>
                  </a:lnTo>
                  <a:lnTo>
                    <a:pt x="623785" y="1322187"/>
                  </a:lnTo>
                  <a:lnTo>
                    <a:pt x="676165" y="1314487"/>
                  </a:lnTo>
                  <a:lnTo>
                    <a:pt x="728473" y="1304724"/>
                  </a:lnTo>
                  <a:lnTo>
                    <a:pt x="780707" y="1292843"/>
                  </a:lnTo>
                  <a:lnTo>
                    <a:pt x="832864" y="1278789"/>
                  </a:lnTo>
                  <a:lnTo>
                    <a:pt x="884941" y="1262509"/>
                  </a:lnTo>
                  <a:lnTo>
                    <a:pt x="926560" y="1247843"/>
                  </a:lnTo>
                  <a:lnTo>
                    <a:pt x="968122" y="1231690"/>
                  </a:lnTo>
                  <a:lnTo>
                    <a:pt x="1009625" y="1214023"/>
                  </a:lnTo>
                  <a:lnTo>
                    <a:pt x="1051069" y="1194815"/>
                  </a:lnTo>
                  <a:lnTo>
                    <a:pt x="1092452" y="1174036"/>
                  </a:lnTo>
                  <a:lnTo>
                    <a:pt x="1133774" y="1151659"/>
                  </a:lnTo>
                  <a:lnTo>
                    <a:pt x="1175033" y="1127656"/>
                  </a:lnTo>
                  <a:lnTo>
                    <a:pt x="1216228" y="1101998"/>
                  </a:lnTo>
                  <a:lnTo>
                    <a:pt x="1257358" y="1074658"/>
                  </a:lnTo>
                  <a:lnTo>
                    <a:pt x="1298421" y="1045608"/>
                  </a:lnTo>
                  <a:lnTo>
                    <a:pt x="1339418" y="1014818"/>
                  </a:lnTo>
                  <a:lnTo>
                    <a:pt x="1380346" y="982263"/>
                  </a:lnTo>
                  <a:lnTo>
                    <a:pt x="1421204" y="947912"/>
                  </a:lnTo>
                  <a:lnTo>
                    <a:pt x="1461992" y="911739"/>
                  </a:lnTo>
                  <a:lnTo>
                    <a:pt x="1502708" y="873715"/>
                  </a:lnTo>
                  <a:lnTo>
                    <a:pt x="1789817" y="602775"/>
                  </a:lnTo>
                  <a:lnTo>
                    <a:pt x="2275616" y="148524"/>
                  </a:lnTo>
                  <a:lnTo>
                    <a:pt x="2425636" y="5643"/>
                  </a:lnTo>
                  <a:lnTo>
                    <a:pt x="2431288" y="0"/>
                  </a:lnTo>
                  <a:close/>
                </a:path>
              </a:pathLst>
            </a:custGeom>
            <a:solidFill>
              <a:srgbClr val="E8BC8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471" y="287266"/>
              <a:ext cx="130742" cy="114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4211" y="344034"/>
              <a:ext cx="148327" cy="1967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1871" y="345586"/>
              <a:ext cx="134502" cy="938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397" y="902208"/>
              <a:ext cx="84033" cy="76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5516" y="926282"/>
              <a:ext cx="184181" cy="1617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3705" y="774693"/>
              <a:ext cx="84034" cy="76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0569" y="544500"/>
              <a:ext cx="173482" cy="14139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530847" y="3267519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4">
                <a:moveTo>
                  <a:pt x="15989" y="42570"/>
                </a:moveTo>
                <a:lnTo>
                  <a:pt x="12192" y="41694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41"/>
                </a:lnTo>
                <a:lnTo>
                  <a:pt x="11087" y="42418"/>
                </a:lnTo>
                <a:lnTo>
                  <a:pt x="15989" y="42570"/>
                </a:lnTo>
                <a:close/>
              </a:path>
              <a:path w="972185" h="46354">
                <a:moveTo>
                  <a:pt x="16065" y="42608"/>
                </a:moveTo>
                <a:close/>
              </a:path>
              <a:path w="972185" h="46354">
                <a:moveTo>
                  <a:pt x="295363" y="44411"/>
                </a:moveTo>
                <a:lnTo>
                  <a:pt x="295033" y="44411"/>
                </a:lnTo>
                <a:lnTo>
                  <a:pt x="295046" y="45097"/>
                </a:lnTo>
                <a:lnTo>
                  <a:pt x="295363" y="44411"/>
                </a:lnTo>
                <a:close/>
              </a:path>
              <a:path w="972185" h="46354">
                <a:moveTo>
                  <a:pt x="393395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395" y="5664"/>
                </a:lnTo>
                <a:close/>
              </a:path>
              <a:path w="972185" h="46354">
                <a:moveTo>
                  <a:pt x="681456" y="39585"/>
                </a:moveTo>
                <a:lnTo>
                  <a:pt x="680262" y="39585"/>
                </a:lnTo>
                <a:lnTo>
                  <a:pt x="681139" y="39928"/>
                </a:lnTo>
                <a:lnTo>
                  <a:pt x="681456" y="39585"/>
                </a:lnTo>
                <a:close/>
              </a:path>
              <a:path w="972185" h="46354">
                <a:moveTo>
                  <a:pt x="835609" y="41122"/>
                </a:moveTo>
                <a:lnTo>
                  <a:pt x="831621" y="41173"/>
                </a:lnTo>
                <a:lnTo>
                  <a:pt x="832192" y="41922"/>
                </a:lnTo>
                <a:lnTo>
                  <a:pt x="835609" y="41122"/>
                </a:lnTo>
                <a:close/>
              </a:path>
              <a:path w="972185" h="46354">
                <a:moveTo>
                  <a:pt x="967892" y="1257"/>
                </a:moveTo>
                <a:lnTo>
                  <a:pt x="966673" y="1257"/>
                </a:lnTo>
                <a:lnTo>
                  <a:pt x="963879" y="1333"/>
                </a:lnTo>
                <a:lnTo>
                  <a:pt x="966597" y="1333"/>
                </a:lnTo>
                <a:lnTo>
                  <a:pt x="967892" y="1257"/>
                </a:lnTo>
                <a:close/>
              </a:path>
              <a:path w="972185" h="46354">
                <a:moveTo>
                  <a:pt x="971613" y="2489"/>
                </a:moveTo>
                <a:lnTo>
                  <a:pt x="965288" y="2387"/>
                </a:lnTo>
                <a:lnTo>
                  <a:pt x="963561" y="2374"/>
                </a:lnTo>
                <a:lnTo>
                  <a:pt x="955319" y="2387"/>
                </a:lnTo>
                <a:lnTo>
                  <a:pt x="953312" y="2171"/>
                </a:lnTo>
                <a:lnTo>
                  <a:pt x="963955" y="1295"/>
                </a:lnTo>
                <a:lnTo>
                  <a:pt x="954798" y="914"/>
                </a:lnTo>
                <a:lnTo>
                  <a:pt x="947737" y="622"/>
                </a:lnTo>
                <a:lnTo>
                  <a:pt x="932154" y="482"/>
                </a:lnTo>
                <a:lnTo>
                  <a:pt x="900430" y="914"/>
                </a:lnTo>
                <a:lnTo>
                  <a:pt x="900950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08"/>
                </a:lnTo>
                <a:lnTo>
                  <a:pt x="486270" y="3251"/>
                </a:lnTo>
                <a:lnTo>
                  <a:pt x="441325" y="5867"/>
                </a:lnTo>
                <a:lnTo>
                  <a:pt x="274675" y="5664"/>
                </a:lnTo>
                <a:lnTo>
                  <a:pt x="275297" y="5486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53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86"/>
                </a:lnTo>
                <a:lnTo>
                  <a:pt x="164807" y="5168"/>
                </a:lnTo>
                <a:lnTo>
                  <a:pt x="160921" y="4622"/>
                </a:lnTo>
                <a:lnTo>
                  <a:pt x="155028" y="4127"/>
                </a:lnTo>
                <a:lnTo>
                  <a:pt x="119951" y="7721"/>
                </a:lnTo>
                <a:lnTo>
                  <a:pt x="82753" y="8305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54"/>
                </a:lnTo>
                <a:lnTo>
                  <a:pt x="0" y="28536"/>
                </a:lnTo>
                <a:lnTo>
                  <a:pt x="7099" y="39077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75"/>
                </a:lnTo>
                <a:lnTo>
                  <a:pt x="16179" y="42570"/>
                </a:lnTo>
                <a:lnTo>
                  <a:pt x="18326" y="42570"/>
                </a:lnTo>
                <a:lnTo>
                  <a:pt x="27012" y="43345"/>
                </a:lnTo>
                <a:lnTo>
                  <a:pt x="21463" y="42494"/>
                </a:lnTo>
                <a:lnTo>
                  <a:pt x="45745" y="43065"/>
                </a:lnTo>
                <a:lnTo>
                  <a:pt x="155562" y="45212"/>
                </a:lnTo>
                <a:lnTo>
                  <a:pt x="165341" y="45123"/>
                </a:lnTo>
                <a:lnTo>
                  <a:pt x="175031" y="44665"/>
                </a:lnTo>
                <a:lnTo>
                  <a:pt x="184581" y="44665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904" y="45212"/>
                </a:lnTo>
                <a:lnTo>
                  <a:pt x="253695" y="45250"/>
                </a:lnTo>
                <a:lnTo>
                  <a:pt x="254304" y="45173"/>
                </a:lnTo>
                <a:lnTo>
                  <a:pt x="257949" y="44640"/>
                </a:lnTo>
                <a:lnTo>
                  <a:pt x="261899" y="44069"/>
                </a:lnTo>
                <a:lnTo>
                  <a:pt x="271335" y="44272"/>
                </a:lnTo>
                <a:lnTo>
                  <a:pt x="281089" y="44704"/>
                </a:lnTo>
                <a:lnTo>
                  <a:pt x="290195" y="44183"/>
                </a:lnTo>
                <a:lnTo>
                  <a:pt x="290118" y="44335"/>
                </a:lnTo>
                <a:lnTo>
                  <a:pt x="295033" y="44411"/>
                </a:lnTo>
                <a:lnTo>
                  <a:pt x="295021" y="44183"/>
                </a:lnTo>
                <a:lnTo>
                  <a:pt x="295008" y="43878"/>
                </a:lnTo>
                <a:lnTo>
                  <a:pt x="308114" y="45288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02"/>
                </a:lnTo>
                <a:lnTo>
                  <a:pt x="355803" y="45212"/>
                </a:lnTo>
                <a:lnTo>
                  <a:pt x="419328" y="45707"/>
                </a:lnTo>
                <a:lnTo>
                  <a:pt x="446951" y="45554"/>
                </a:lnTo>
                <a:lnTo>
                  <a:pt x="445998" y="45250"/>
                </a:lnTo>
                <a:lnTo>
                  <a:pt x="444195" y="44678"/>
                </a:lnTo>
                <a:lnTo>
                  <a:pt x="437565" y="45250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18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494"/>
                </a:lnTo>
                <a:lnTo>
                  <a:pt x="540918" y="41808"/>
                </a:lnTo>
                <a:lnTo>
                  <a:pt x="542721" y="42494"/>
                </a:lnTo>
                <a:lnTo>
                  <a:pt x="552056" y="42799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51"/>
                </a:lnTo>
                <a:lnTo>
                  <a:pt x="561632" y="42760"/>
                </a:lnTo>
                <a:lnTo>
                  <a:pt x="567448" y="43840"/>
                </a:lnTo>
                <a:lnTo>
                  <a:pt x="573366" y="42760"/>
                </a:lnTo>
                <a:lnTo>
                  <a:pt x="574421" y="42570"/>
                </a:lnTo>
                <a:lnTo>
                  <a:pt x="570484" y="41998"/>
                </a:lnTo>
                <a:lnTo>
                  <a:pt x="582193" y="41808"/>
                </a:lnTo>
                <a:lnTo>
                  <a:pt x="584720" y="43180"/>
                </a:lnTo>
                <a:lnTo>
                  <a:pt x="578180" y="43611"/>
                </a:lnTo>
                <a:lnTo>
                  <a:pt x="585431" y="43561"/>
                </a:lnTo>
                <a:lnTo>
                  <a:pt x="591743" y="43446"/>
                </a:lnTo>
                <a:lnTo>
                  <a:pt x="597712" y="43180"/>
                </a:lnTo>
                <a:lnTo>
                  <a:pt x="603986" y="42722"/>
                </a:lnTo>
                <a:lnTo>
                  <a:pt x="600837" y="42684"/>
                </a:lnTo>
                <a:lnTo>
                  <a:pt x="614680" y="41808"/>
                </a:lnTo>
                <a:lnTo>
                  <a:pt x="616699" y="41681"/>
                </a:lnTo>
                <a:lnTo>
                  <a:pt x="621055" y="41503"/>
                </a:lnTo>
                <a:lnTo>
                  <a:pt x="666203" y="39585"/>
                </a:lnTo>
                <a:lnTo>
                  <a:pt x="681291" y="38404"/>
                </a:lnTo>
                <a:lnTo>
                  <a:pt x="676503" y="37325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667" y="39141"/>
                </a:lnTo>
                <a:lnTo>
                  <a:pt x="805472" y="39204"/>
                </a:lnTo>
                <a:lnTo>
                  <a:pt x="827062" y="41236"/>
                </a:lnTo>
                <a:lnTo>
                  <a:pt x="831621" y="41173"/>
                </a:lnTo>
                <a:lnTo>
                  <a:pt x="829945" y="38976"/>
                </a:lnTo>
                <a:lnTo>
                  <a:pt x="829475" y="38366"/>
                </a:lnTo>
                <a:lnTo>
                  <a:pt x="870394" y="37528"/>
                </a:lnTo>
                <a:lnTo>
                  <a:pt x="891413" y="37528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62" y="37515"/>
                </a:lnTo>
                <a:lnTo>
                  <a:pt x="935697" y="36703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05"/>
                </a:lnTo>
                <a:lnTo>
                  <a:pt x="967143" y="5867"/>
                </a:lnTo>
                <a:lnTo>
                  <a:pt x="970000" y="3708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22719" y="0"/>
            <a:ext cx="566623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65" dirty="0"/>
              <a:t> </a:t>
            </a:r>
            <a:r>
              <a:rPr spc="-130" dirty="0"/>
              <a:t>option</a:t>
            </a:r>
            <a:r>
              <a:rPr spc="-260" dirty="0"/>
              <a:t> </a:t>
            </a:r>
            <a:r>
              <a:rPr spc="-229" dirty="0"/>
              <a:t>–</a:t>
            </a:r>
            <a:r>
              <a:rPr spc="-260" dirty="0"/>
              <a:t> </a:t>
            </a:r>
            <a:r>
              <a:rPr spc="-165" dirty="0"/>
              <a:t>Greater</a:t>
            </a:r>
            <a:r>
              <a:rPr spc="-254" dirty="0"/>
              <a:t> </a:t>
            </a:r>
            <a:r>
              <a:rPr spc="-395" dirty="0"/>
              <a:t>Than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398272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&gt;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Greater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than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&gt;=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Greater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equal</a:t>
            </a:r>
            <a:r>
              <a:rPr sz="2000" spc="-25" dirty="0">
                <a:latin typeface="Avenir-Book"/>
                <a:cs typeface="Avenir-Book"/>
              </a:rPr>
              <a:t> to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40675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915155"/>
            <a:ext cx="2305685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0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75;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31451" y="4645033"/>
          <a:ext cx="67716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3D1BE13-3310-7E71-F2AE-E9848C711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34174"/>
              </p:ext>
            </p:extLst>
          </p:nvPr>
        </p:nvGraphicFramePr>
        <p:xfrm>
          <a:off x="6374451" y="858519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0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894" dirty="0"/>
              <a:t>NOT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661352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Returns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the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rows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where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condition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in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bracket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is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endParaRPr lang="en-US" sz="2000" spc="-25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NOT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TRUE.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3063240" cy="1866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Avenir-Book"/>
                <a:cs typeface="Avenir-Book"/>
              </a:rPr>
              <a:t>*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 marR="5080">
              <a:lnSpc>
                <a:spcPts val="3700"/>
              </a:lnSpc>
              <a:spcBef>
                <a:spcPts val="4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3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StudentInfo</a:t>
            </a:r>
            <a:r>
              <a:rPr sz="2000" spc="50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WHERE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NOT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(Marks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&lt;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75);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44151" y="4048133"/>
          <a:ext cx="67716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1A5AE12-49C8-BF5C-5B8C-F7A8F905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40249"/>
              </p:ext>
            </p:extLst>
          </p:nvPr>
        </p:nvGraphicFramePr>
        <p:xfrm>
          <a:off x="6481683" y="571499"/>
          <a:ext cx="5405516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435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80" dirty="0"/>
              <a:t> </a:t>
            </a:r>
            <a:r>
              <a:rPr spc="-130" dirty="0"/>
              <a:t>option</a:t>
            </a:r>
            <a:r>
              <a:rPr spc="-270" dirty="0"/>
              <a:t> </a:t>
            </a:r>
            <a:r>
              <a:rPr spc="-229" dirty="0"/>
              <a:t>–</a:t>
            </a:r>
            <a:r>
              <a:rPr spc="-270" dirty="0"/>
              <a:t> </a:t>
            </a:r>
            <a:r>
              <a:rPr spc="-250" dirty="0"/>
              <a:t>!&lt;</a:t>
            </a:r>
            <a:r>
              <a:rPr spc="-270" dirty="0"/>
              <a:t> </a:t>
            </a:r>
            <a:r>
              <a:rPr spc="-325" dirty="0"/>
              <a:t>and</a:t>
            </a:r>
            <a:r>
              <a:rPr spc="-275" dirty="0"/>
              <a:t> </a:t>
            </a:r>
            <a:r>
              <a:rPr spc="-120" dirty="0"/>
              <a:t>!&gt;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274955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!&lt;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not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less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than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!&gt;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not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more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than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40675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915155"/>
            <a:ext cx="2366010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6825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Avenir-Book"/>
                <a:cs typeface="Avenir-Book"/>
              </a:rPr>
              <a:t>*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3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StudentInfo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WHERE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marks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!&lt;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venir-Book"/>
                <a:cs typeface="Avenir-Book"/>
              </a:rPr>
              <a:t>75;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07651" y="4492633"/>
          <a:ext cx="67716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79E65BA-A729-D0C2-184F-6FC868A8A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037"/>
              </p:ext>
            </p:extLst>
          </p:nvPr>
        </p:nvGraphicFramePr>
        <p:xfrm>
          <a:off x="5958918" y="618235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0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894" dirty="0"/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560514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Returns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conditions</a:t>
            </a:r>
            <a:r>
              <a:rPr sz="2000" spc="-15" dirty="0">
                <a:latin typeface="Avenir-Book"/>
                <a:cs typeface="Avenir-Book"/>
              </a:rPr>
              <a:t> </a:t>
            </a:r>
            <a:endParaRPr lang="en-US" sz="2000" spc="-15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TRUE.</a:t>
            </a:r>
            <a:endParaRPr sz="2000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2374900" cy="232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5715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gender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‘F’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&gt;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75;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07651" y="4492633"/>
          <a:ext cx="677164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F96045A-3B95-8E04-731B-F9762190A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037"/>
              </p:ext>
            </p:extLst>
          </p:nvPr>
        </p:nvGraphicFramePr>
        <p:xfrm>
          <a:off x="5958918" y="618235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0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1060" dirty="0"/>
              <a:t>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627570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Returns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5" dirty="0">
                <a:latin typeface="Avenir-Book"/>
                <a:cs typeface="Avenir-Book"/>
              </a:rPr>
              <a:t> </a:t>
            </a:r>
            <a:endParaRPr lang="en-US" sz="2000" spc="-25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conditions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TRUE.</a:t>
            </a:r>
            <a:endParaRPr sz="2000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2225040" cy="232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649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Avenir-Book"/>
                <a:cs typeface="Avenir-Book"/>
              </a:rPr>
              <a:t>*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3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StudentInfo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WHERE</a:t>
            </a:r>
            <a:r>
              <a:rPr sz="2000" spc="-3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marks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&gt;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venir-Book"/>
                <a:cs typeface="Avenir-Book"/>
              </a:rPr>
              <a:t>90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OR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marks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&lt;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60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Avenir-Book"/>
                <a:cs typeface="Avenir-Book"/>
              </a:rPr>
              <a:t>;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31451" y="4290057"/>
          <a:ext cx="677164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C2D3451-3FFA-9571-FF9A-DB6090E6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037"/>
              </p:ext>
            </p:extLst>
          </p:nvPr>
        </p:nvGraphicFramePr>
        <p:xfrm>
          <a:off x="5958918" y="618235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83109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5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495" dirty="0"/>
              <a:t>Common</a:t>
            </a:r>
            <a:r>
              <a:rPr spc="-270" dirty="0"/>
              <a:t> </a:t>
            </a:r>
            <a:r>
              <a:rPr dirty="0"/>
              <a:t>error</a:t>
            </a:r>
            <a:r>
              <a:rPr spc="-265" dirty="0"/>
              <a:t> </a:t>
            </a:r>
            <a:r>
              <a:rPr spc="-150" dirty="0"/>
              <a:t>in</a:t>
            </a:r>
            <a:r>
              <a:rPr spc="-270" dirty="0"/>
              <a:t> </a:t>
            </a:r>
            <a:r>
              <a:rPr spc="-815" dirty="0"/>
              <a:t>AND</a:t>
            </a:r>
            <a:r>
              <a:rPr lang="en-US" spc="-815" dirty="0"/>
              <a:t>     </a:t>
            </a:r>
            <a:r>
              <a:rPr spc="-815" dirty="0"/>
              <a:t>/</a:t>
            </a:r>
            <a:r>
              <a:rPr lang="en-US" spc="-815" dirty="0"/>
              <a:t>     </a:t>
            </a:r>
            <a:r>
              <a:rPr spc="-815" dirty="0"/>
              <a:t>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6422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Be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careful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specifying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/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conditions.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2225040" cy="232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649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90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AND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60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31451" y="4277357"/>
          <a:ext cx="6771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0" y="3505530"/>
            <a:ext cx="3175000" cy="25653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0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720" dirty="0"/>
              <a:t>BETWEEN</a:t>
            </a:r>
            <a:r>
              <a:rPr spc="-720" dirty="0">
                <a:latin typeface="Times New Roman"/>
                <a:cs typeface="Times New Roman"/>
              </a:rPr>
              <a:t>…</a:t>
            </a:r>
            <a:r>
              <a:rPr spc="-720" dirty="0"/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44562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Return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based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range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values,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between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inclusive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specified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lower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upper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limits.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939540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787139"/>
            <a:ext cx="276796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6878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ct val="152000"/>
              </a:lnSpc>
              <a:spcBef>
                <a:spcPts val="45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10" dirty="0">
                <a:latin typeface="Avenir-Book"/>
                <a:cs typeface="Avenir-Book"/>
              </a:rPr>
              <a:t> marks </a:t>
            </a:r>
            <a:r>
              <a:rPr sz="2000" dirty="0">
                <a:latin typeface="Avenir-Book"/>
                <a:cs typeface="Avenir-Book"/>
              </a:rPr>
              <a:t>BETWEEN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90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100;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56852" y="4524842"/>
          <a:ext cx="677164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0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420" dirty="0"/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6666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Test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whether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specified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values.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3019425" cy="23241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 marR="877569">
              <a:lnSpc>
                <a:spcPts val="3700"/>
              </a:lnSpc>
              <a:spcBef>
                <a:spcPts val="24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adminNo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(‘111222A’,</a:t>
            </a:r>
            <a:r>
              <a:rPr sz="2000" spc="-10" dirty="0">
                <a:latin typeface="Avenir-Book"/>
                <a:cs typeface="Avenir-Book"/>
              </a:rPr>
              <a:t> ‘115623C’);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56852" y="4524842"/>
          <a:ext cx="677164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5" dirty="0"/>
              <a:t> </a:t>
            </a:r>
            <a:r>
              <a:rPr spc="-65" dirty="0"/>
              <a:t>-</a:t>
            </a:r>
            <a:r>
              <a:rPr spc="-265" dirty="0"/>
              <a:t> </a:t>
            </a:r>
            <a:r>
              <a:rPr spc="-434" dirty="0"/>
              <a:t>LIKE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4709795" cy="27965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Used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look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similarity.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Typically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wildcard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characters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‘%’.</a:t>
            </a:r>
            <a:endParaRPr sz="2000" dirty="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Avenir-Book"/>
              <a:cs typeface="Avenir-Book"/>
            </a:endParaRPr>
          </a:p>
          <a:p>
            <a:pPr marL="12700" marR="5080">
              <a:lnSpc>
                <a:spcPct val="152000"/>
              </a:lnSpc>
            </a:pPr>
            <a:r>
              <a:rPr sz="2000" dirty="0">
                <a:latin typeface="Avenir-Book"/>
                <a:cs typeface="Avenir-Book"/>
              </a:rPr>
              <a:t>‘%r%’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refers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containing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‘r’. </a:t>
            </a:r>
            <a:r>
              <a:rPr sz="2000" dirty="0">
                <a:latin typeface="Avenir-Book"/>
                <a:cs typeface="Avenir-Book"/>
              </a:rPr>
              <a:t>‘%r’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refers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ends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‘r’. </a:t>
            </a:r>
            <a:r>
              <a:rPr sz="2000" dirty="0">
                <a:latin typeface="Avenir-Book"/>
                <a:cs typeface="Avenir-Book"/>
              </a:rPr>
              <a:t>‘r%’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refers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starts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20" dirty="0">
                <a:latin typeface="Avenir-Book"/>
                <a:cs typeface="Avenir-Book"/>
              </a:rPr>
              <a:t> ‘r’.</a:t>
            </a:r>
            <a:endParaRPr sz="2000" dirty="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70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415" dirty="0"/>
              <a:t>LIKE</a:t>
            </a:r>
            <a:r>
              <a:rPr spc="-275" dirty="0"/>
              <a:t> </a:t>
            </a:r>
            <a:r>
              <a:rPr spc="-350" dirty="0"/>
              <a:t>(Example)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08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2528315"/>
            <a:ext cx="2146300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115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12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name</a:t>
            </a:r>
            <a:r>
              <a:rPr sz="2000" spc="50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LIKE</a:t>
            </a:r>
            <a:r>
              <a:rPr sz="2000" spc="-10" dirty="0">
                <a:latin typeface="Avenir-Book"/>
                <a:cs typeface="Avenir-Book"/>
              </a:rPr>
              <a:t> ‘%an’;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88937" y="3321380"/>
          <a:ext cx="677164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257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Week</a:t>
            </a:r>
            <a:r>
              <a:rPr spc="-280" dirty="0"/>
              <a:t> </a:t>
            </a:r>
            <a:r>
              <a:rPr spc="-229" dirty="0"/>
              <a:t>6</a:t>
            </a:r>
            <a:r>
              <a:rPr spc="-280" dirty="0"/>
              <a:t> </a:t>
            </a:r>
            <a:r>
              <a:rPr spc="-204" dirty="0"/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42" y="2523236"/>
            <a:ext cx="9500235" cy="260413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345"/>
              </a:spcBef>
            </a:pPr>
            <a:r>
              <a:rPr sz="1800" spc="-55" dirty="0">
                <a:latin typeface="Arial"/>
                <a:cs typeface="Arial"/>
              </a:rPr>
              <a:t>Filtering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Data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using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6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WHERE</a:t>
            </a:r>
            <a:r>
              <a:rPr sz="1800" spc="-8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Clause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0" dirty="0">
                <a:latin typeface="Arial"/>
                <a:cs typeface="Arial"/>
              </a:rPr>
              <a:t>Comparison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Operators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(Equal,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Not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Equal,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Less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than,</a:t>
            </a:r>
            <a:r>
              <a:rPr sz="1800" spc="-75" dirty="0">
                <a:latin typeface="Arial"/>
                <a:cs typeface="Arial"/>
              </a:rPr>
              <a:t> Greater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than,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Not)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5" dirty="0">
                <a:latin typeface="Arial"/>
                <a:cs typeface="Arial"/>
              </a:rPr>
              <a:t>Other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Comparison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Operators </a:t>
            </a:r>
            <a:r>
              <a:rPr sz="1800" spc="-125" dirty="0">
                <a:latin typeface="Arial"/>
                <a:cs typeface="Arial"/>
              </a:rPr>
              <a:t>(AND,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10" dirty="0">
                <a:latin typeface="Arial"/>
                <a:cs typeface="Arial"/>
              </a:rPr>
              <a:t>OR,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80" dirty="0">
                <a:latin typeface="Arial"/>
                <a:cs typeface="Arial"/>
              </a:rPr>
              <a:t>BETWEEN...AND,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IN,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LIKE,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80" dirty="0">
                <a:latin typeface="Arial"/>
                <a:cs typeface="Arial"/>
              </a:rPr>
              <a:t>ORDER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15" dirty="0">
                <a:latin typeface="Arial"/>
                <a:cs typeface="Arial"/>
              </a:rPr>
              <a:t>BY,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25" dirty="0">
                <a:latin typeface="Arial"/>
                <a:cs typeface="Arial"/>
              </a:rPr>
              <a:t>IS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4" dirty="0">
                <a:latin typeface="Arial"/>
                <a:cs typeface="Arial"/>
              </a:rPr>
              <a:t>NULL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/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4" dirty="0">
                <a:latin typeface="Arial"/>
                <a:cs typeface="Arial"/>
              </a:rPr>
              <a:t>NOT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NULL)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90" dirty="0">
                <a:latin typeface="Arial"/>
                <a:cs typeface="Arial"/>
              </a:rPr>
              <a:t>DISTINCT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Aggregate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function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(SUM,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75" dirty="0">
                <a:latin typeface="Arial"/>
                <a:cs typeface="Arial"/>
              </a:rPr>
              <a:t>AVG,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COUNT)</a:t>
            </a: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95" dirty="0">
                <a:latin typeface="Arial"/>
                <a:cs typeface="Arial"/>
              </a:rPr>
              <a:t>Group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80" dirty="0"/>
              <a:t> </a:t>
            </a:r>
            <a:r>
              <a:rPr spc="-130" dirty="0"/>
              <a:t>option</a:t>
            </a:r>
            <a:r>
              <a:rPr spc="-270" dirty="0"/>
              <a:t> </a:t>
            </a:r>
            <a:r>
              <a:rPr spc="-229" dirty="0"/>
              <a:t>–</a:t>
            </a:r>
            <a:r>
              <a:rPr spc="-270" dirty="0"/>
              <a:t> </a:t>
            </a:r>
            <a:r>
              <a:rPr spc="-915" dirty="0"/>
              <a:t>O</a:t>
            </a:r>
            <a:r>
              <a:rPr lang="en-US" spc="-915" dirty="0"/>
              <a:t> </a:t>
            </a:r>
            <a:r>
              <a:rPr spc="-915" dirty="0"/>
              <a:t>RDER</a:t>
            </a:r>
            <a:r>
              <a:rPr spc="-275" dirty="0"/>
              <a:t> </a:t>
            </a:r>
            <a:r>
              <a:rPr spc="-755" dirty="0"/>
              <a:t>BY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7872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Used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arrange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specified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alphabetical/numerical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order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2234565" cy="232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6015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75 </a:t>
            </a:r>
            <a:r>
              <a:rPr sz="2000" dirty="0">
                <a:latin typeface="Avenir-Book"/>
                <a:cs typeface="Avenir-Book"/>
              </a:rPr>
              <a:t>ORDER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Marks;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42336" y="4078976"/>
          <a:ext cx="67716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39686" y="6101845"/>
            <a:ext cx="4987290" cy="32829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By</a:t>
            </a:r>
            <a:r>
              <a:rPr sz="2000" spc="-3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default,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the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order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is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in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ascending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order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789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70" dirty="0"/>
              <a:t> </a:t>
            </a:r>
            <a:r>
              <a:rPr spc="-229" dirty="0"/>
              <a:t>–</a:t>
            </a:r>
            <a:r>
              <a:rPr spc="-270" dirty="0"/>
              <a:t> </a:t>
            </a:r>
            <a:r>
              <a:rPr spc="-915" dirty="0"/>
              <a:t>ORDER</a:t>
            </a:r>
            <a:r>
              <a:rPr spc="-275" dirty="0"/>
              <a:t> </a:t>
            </a:r>
            <a:r>
              <a:rPr spc="-725" dirty="0"/>
              <a:t>BY</a:t>
            </a:r>
            <a:r>
              <a:rPr spc="-275" dirty="0"/>
              <a:t> </a:t>
            </a:r>
            <a:r>
              <a:rPr spc="-315" dirty="0"/>
              <a:t>(Descending</a:t>
            </a:r>
            <a:r>
              <a:rPr spc="-275" dirty="0"/>
              <a:t> </a:t>
            </a:r>
            <a:r>
              <a:rPr spc="-290" dirty="0"/>
              <a:t>Order)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08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2528315"/>
            <a:ext cx="2797810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98625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 dirty="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12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75 </a:t>
            </a:r>
            <a:r>
              <a:rPr sz="2000" dirty="0">
                <a:latin typeface="Avenir-Book"/>
                <a:cs typeface="Avenir-Book"/>
              </a:rPr>
              <a:t>ORDER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venir-Book"/>
                <a:cs typeface="Avenir-Book"/>
              </a:rPr>
              <a:t>DESC</a:t>
            </a:r>
            <a:r>
              <a:rPr sz="2000" spc="-10" dirty="0">
                <a:latin typeface="Avenir-Book"/>
                <a:cs typeface="Avenir-Book"/>
              </a:rPr>
              <a:t>;</a:t>
            </a:r>
            <a:endParaRPr sz="2000" dirty="0">
              <a:latin typeface="Avenir-Book"/>
              <a:cs typeface="Avenir-Boo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64109" y="3142805"/>
          <a:ext cx="67716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35" dirty="0"/>
              <a:t>WHERE</a:t>
            </a:r>
            <a:r>
              <a:rPr spc="-290" dirty="0"/>
              <a:t> </a:t>
            </a:r>
            <a:r>
              <a:rPr spc="-730" dirty="0"/>
              <a:t>OPTION</a:t>
            </a:r>
            <a:r>
              <a:rPr spc="-285" dirty="0"/>
              <a:t> </a:t>
            </a:r>
            <a:r>
              <a:rPr spc="-65" dirty="0"/>
              <a:t>-</a:t>
            </a:r>
            <a:r>
              <a:rPr spc="-280" dirty="0"/>
              <a:t> </a:t>
            </a:r>
            <a:r>
              <a:rPr spc="-300" dirty="0"/>
              <a:t>IS</a:t>
            </a:r>
            <a:r>
              <a:rPr spc="-285" dirty="0"/>
              <a:t> </a:t>
            </a:r>
            <a:r>
              <a:rPr spc="-530" dirty="0"/>
              <a:t>NULL/</a:t>
            </a:r>
            <a:r>
              <a:rPr spc="-290" dirty="0"/>
              <a:t> </a:t>
            </a:r>
            <a:r>
              <a:rPr spc="-300" dirty="0"/>
              <a:t>IS</a:t>
            </a:r>
            <a:r>
              <a:rPr spc="-285" dirty="0"/>
              <a:t> </a:t>
            </a:r>
            <a:r>
              <a:rPr spc="-860" dirty="0"/>
              <a:t>NOT</a:t>
            </a:r>
            <a:r>
              <a:rPr spc="-285" dirty="0"/>
              <a:t> </a:t>
            </a:r>
            <a:r>
              <a:rPr spc="-640" dirty="0"/>
              <a:t>NULL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000" y="2686050"/>
            <a:ext cx="8915400" cy="1079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4010190"/>
            <a:ext cx="8864600" cy="18160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DISTINCT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783171"/>
            <a:ext cx="7705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Sometimes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would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like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unique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</a:t>
            </a:r>
            <a:r>
              <a:rPr sz="2000" spc="-10" dirty="0">
                <a:latin typeface="Avenir-Book"/>
                <a:cs typeface="Avenir-Book"/>
              </a:rPr>
              <a:t> returned.</a:t>
            </a:r>
            <a:endParaRPr sz="2000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2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307467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DISTINCT(gender)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97594" y="3771170"/>
          <a:ext cx="169291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3623D32-ACBC-673C-BC22-03B98F7AB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9614"/>
              </p:ext>
            </p:extLst>
          </p:nvPr>
        </p:nvGraphicFramePr>
        <p:xfrm>
          <a:off x="6324598" y="170115"/>
          <a:ext cx="526296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Aggregate</a:t>
            </a:r>
            <a:r>
              <a:rPr spc="-235" dirty="0"/>
              <a:t> </a:t>
            </a:r>
            <a:r>
              <a:rPr spc="-45" dirty="0"/>
              <a:t>function:</a:t>
            </a:r>
            <a:r>
              <a:rPr spc="-235" dirty="0"/>
              <a:t> </a:t>
            </a:r>
            <a:r>
              <a:rPr spc="-750" dirty="0"/>
              <a:t>SUM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074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2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358838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SUM(marks)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TOTAL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567025" y="581785"/>
          <a:ext cx="1050290" cy="164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720652" y="3096257"/>
            <a:ext cx="1705610" cy="927100"/>
            <a:chOff x="7720652" y="3096257"/>
            <a:chExt cx="1705610" cy="927100"/>
          </a:xfrm>
        </p:grpSpPr>
        <p:sp>
          <p:nvSpPr>
            <p:cNvPr id="10" name="object 10"/>
            <p:cNvSpPr/>
            <p:nvPr/>
          </p:nvSpPr>
          <p:spPr>
            <a:xfrm>
              <a:off x="7720652" y="3540757"/>
              <a:ext cx="1705610" cy="38100"/>
            </a:xfrm>
            <a:custGeom>
              <a:avLst/>
              <a:gdLst/>
              <a:ahLst/>
              <a:cxnLst/>
              <a:rect l="l" t="t" r="r" b="b"/>
              <a:pathLst>
                <a:path w="1705609" h="38100">
                  <a:moveTo>
                    <a:pt x="0" y="0"/>
                  </a:moveTo>
                  <a:lnTo>
                    <a:pt x="1705449" y="0"/>
                  </a:lnTo>
                  <a:lnTo>
                    <a:pt x="1705449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0652" y="3096257"/>
              <a:ext cx="1705610" cy="927100"/>
            </a:xfrm>
            <a:custGeom>
              <a:avLst/>
              <a:gdLst/>
              <a:ahLst/>
              <a:cxnLst/>
              <a:rect l="l" t="t" r="r" b="b"/>
              <a:pathLst>
                <a:path w="1705610" h="927100">
                  <a:moveTo>
                    <a:pt x="6350" y="0"/>
                  </a:moveTo>
                  <a:lnTo>
                    <a:pt x="6350" y="927100"/>
                  </a:lnTo>
                </a:path>
                <a:path w="1705610" h="927100">
                  <a:moveTo>
                    <a:pt x="1699099" y="0"/>
                  </a:moveTo>
                  <a:lnTo>
                    <a:pt x="1699099" y="927100"/>
                  </a:lnTo>
                </a:path>
                <a:path w="1705610" h="927100">
                  <a:moveTo>
                    <a:pt x="0" y="6350"/>
                  </a:moveTo>
                  <a:lnTo>
                    <a:pt x="1705449" y="6350"/>
                  </a:lnTo>
                </a:path>
                <a:path w="1705610" h="927100">
                  <a:moveTo>
                    <a:pt x="0" y="920750"/>
                  </a:moveTo>
                  <a:lnTo>
                    <a:pt x="1705449" y="920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27002" y="3102607"/>
            <a:ext cx="1692910" cy="457200"/>
          </a:xfrm>
          <a:prstGeom prst="rect">
            <a:avLst/>
          </a:prstGeom>
          <a:solidFill>
            <a:srgbClr val="D99147"/>
          </a:solidFill>
        </p:spPr>
        <p:txBody>
          <a:bodyPr vert="horz" wrap="square" lIns="0" tIns="33655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265"/>
              </a:spcBef>
            </a:pPr>
            <a:r>
              <a:rPr sz="2400" b="1" spc="-10" dirty="0"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3352" y="3578857"/>
            <a:ext cx="1680210" cy="431800"/>
          </a:xfrm>
          <a:prstGeom prst="rect">
            <a:avLst/>
          </a:prstGeom>
          <a:solidFill>
            <a:srgbClr val="F1DCCF"/>
          </a:solidFill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"/>
                <a:cs typeface="Arial"/>
              </a:rPr>
              <a:t>395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00" y="5638800"/>
            <a:ext cx="6197600" cy="40068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2000" dirty="0">
                <a:latin typeface="Avenir-Book"/>
                <a:cs typeface="Avenir-Book"/>
              </a:rPr>
              <a:t>NULL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exist,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ignored.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Aggregate</a:t>
            </a:r>
            <a:r>
              <a:rPr spc="-235" dirty="0"/>
              <a:t> </a:t>
            </a:r>
            <a:r>
              <a:rPr spc="-45" dirty="0"/>
              <a:t>function:</a:t>
            </a:r>
            <a:r>
              <a:rPr spc="-235" dirty="0"/>
              <a:t> </a:t>
            </a:r>
            <a:r>
              <a:rPr spc="-750" dirty="0"/>
              <a:t>SUM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074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2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411099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SUM(marks)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BOYS_SUM</a:t>
            </a:r>
            <a:endParaRPr sz="2000">
              <a:latin typeface="Avenir-Book"/>
              <a:cs typeface="Avenir-Book"/>
            </a:endParaRPr>
          </a:p>
          <a:p>
            <a:pPr marL="12700" marR="1585595">
              <a:lnSpc>
                <a:spcPct val="150000"/>
              </a:lnSpc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gender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‘M’;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20652" y="3096257"/>
            <a:ext cx="2026920" cy="927100"/>
            <a:chOff x="7720652" y="3096257"/>
            <a:chExt cx="2026920" cy="927100"/>
          </a:xfrm>
        </p:grpSpPr>
        <p:sp>
          <p:nvSpPr>
            <p:cNvPr id="9" name="object 9"/>
            <p:cNvSpPr/>
            <p:nvPr/>
          </p:nvSpPr>
          <p:spPr>
            <a:xfrm>
              <a:off x="7720652" y="3540757"/>
              <a:ext cx="2026920" cy="38100"/>
            </a:xfrm>
            <a:custGeom>
              <a:avLst/>
              <a:gdLst/>
              <a:ahLst/>
              <a:cxnLst/>
              <a:rect l="l" t="t" r="r" b="b"/>
              <a:pathLst>
                <a:path w="2026920" h="38100">
                  <a:moveTo>
                    <a:pt x="0" y="0"/>
                  </a:moveTo>
                  <a:lnTo>
                    <a:pt x="2026598" y="0"/>
                  </a:lnTo>
                  <a:lnTo>
                    <a:pt x="2026598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0652" y="3096257"/>
              <a:ext cx="2026920" cy="927100"/>
            </a:xfrm>
            <a:custGeom>
              <a:avLst/>
              <a:gdLst/>
              <a:ahLst/>
              <a:cxnLst/>
              <a:rect l="l" t="t" r="r" b="b"/>
              <a:pathLst>
                <a:path w="2026920" h="927100">
                  <a:moveTo>
                    <a:pt x="6350" y="0"/>
                  </a:moveTo>
                  <a:lnTo>
                    <a:pt x="6350" y="927100"/>
                  </a:lnTo>
                </a:path>
                <a:path w="2026920" h="927100">
                  <a:moveTo>
                    <a:pt x="2020248" y="0"/>
                  </a:moveTo>
                  <a:lnTo>
                    <a:pt x="2020248" y="927100"/>
                  </a:lnTo>
                </a:path>
                <a:path w="2026920" h="927100">
                  <a:moveTo>
                    <a:pt x="0" y="6350"/>
                  </a:moveTo>
                  <a:lnTo>
                    <a:pt x="2026598" y="6350"/>
                  </a:lnTo>
                </a:path>
                <a:path w="2026920" h="927100">
                  <a:moveTo>
                    <a:pt x="0" y="920750"/>
                  </a:moveTo>
                  <a:lnTo>
                    <a:pt x="2026598" y="920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27002" y="3102607"/>
            <a:ext cx="2014220" cy="457200"/>
          </a:xfrm>
          <a:prstGeom prst="rect">
            <a:avLst/>
          </a:prstGeom>
          <a:solidFill>
            <a:srgbClr val="D99147"/>
          </a:solidFill>
        </p:spPr>
        <p:txBody>
          <a:bodyPr vert="horz" wrap="square" lIns="0" tIns="3365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65"/>
              </a:spcBef>
            </a:pPr>
            <a:r>
              <a:rPr sz="2400" b="1" spc="-10" dirty="0">
                <a:latin typeface="Arial"/>
                <a:cs typeface="Arial"/>
              </a:rPr>
              <a:t>BOYS_SUM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3352" y="3578857"/>
            <a:ext cx="2001520" cy="431800"/>
          </a:xfrm>
          <a:prstGeom prst="rect">
            <a:avLst/>
          </a:prstGeom>
          <a:solidFill>
            <a:srgbClr val="F1DCCF"/>
          </a:solidFill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"/>
                <a:cs typeface="Arial"/>
              </a:rPr>
              <a:t>243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38325" y="626711"/>
          <a:ext cx="4391659" cy="126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Marks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Irfan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111222A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97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Kieran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115623C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90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Mike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118752E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Aggregate</a:t>
            </a:r>
            <a:r>
              <a:rPr spc="-235" dirty="0"/>
              <a:t> </a:t>
            </a:r>
            <a:r>
              <a:rPr spc="-45" dirty="0"/>
              <a:t>function:</a:t>
            </a:r>
            <a:r>
              <a:rPr spc="-235" dirty="0"/>
              <a:t> </a:t>
            </a:r>
            <a:r>
              <a:rPr spc="-835" dirty="0"/>
              <a:t>AVERAGE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074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2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3923029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AVG(marks)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AVERAGE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StudentInfo;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20652" y="3096257"/>
            <a:ext cx="1705610" cy="927100"/>
            <a:chOff x="7720652" y="3096257"/>
            <a:chExt cx="1705610" cy="927100"/>
          </a:xfrm>
        </p:grpSpPr>
        <p:sp>
          <p:nvSpPr>
            <p:cNvPr id="9" name="object 9"/>
            <p:cNvSpPr/>
            <p:nvPr/>
          </p:nvSpPr>
          <p:spPr>
            <a:xfrm>
              <a:off x="7720652" y="3540757"/>
              <a:ext cx="1705610" cy="38100"/>
            </a:xfrm>
            <a:custGeom>
              <a:avLst/>
              <a:gdLst/>
              <a:ahLst/>
              <a:cxnLst/>
              <a:rect l="l" t="t" r="r" b="b"/>
              <a:pathLst>
                <a:path w="1705609" h="38100">
                  <a:moveTo>
                    <a:pt x="0" y="0"/>
                  </a:moveTo>
                  <a:lnTo>
                    <a:pt x="1705449" y="0"/>
                  </a:lnTo>
                  <a:lnTo>
                    <a:pt x="1705449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0652" y="3096257"/>
              <a:ext cx="1705610" cy="927100"/>
            </a:xfrm>
            <a:custGeom>
              <a:avLst/>
              <a:gdLst/>
              <a:ahLst/>
              <a:cxnLst/>
              <a:rect l="l" t="t" r="r" b="b"/>
              <a:pathLst>
                <a:path w="1705610" h="927100">
                  <a:moveTo>
                    <a:pt x="6350" y="0"/>
                  </a:moveTo>
                  <a:lnTo>
                    <a:pt x="6350" y="927100"/>
                  </a:lnTo>
                </a:path>
                <a:path w="1705610" h="927100">
                  <a:moveTo>
                    <a:pt x="1699099" y="0"/>
                  </a:moveTo>
                  <a:lnTo>
                    <a:pt x="1699099" y="927100"/>
                  </a:lnTo>
                </a:path>
                <a:path w="1705610" h="927100">
                  <a:moveTo>
                    <a:pt x="0" y="6350"/>
                  </a:moveTo>
                  <a:lnTo>
                    <a:pt x="1705449" y="6350"/>
                  </a:lnTo>
                </a:path>
                <a:path w="1705610" h="927100">
                  <a:moveTo>
                    <a:pt x="0" y="920750"/>
                  </a:moveTo>
                  <a:lnTo>
                    <a:pt x="1705449" y="920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27002" y="3102607"/>
            <a:ext cx="1692910" cy="457200"/>
          </a:xfrm>
          <a:prstGeom prst="rect">
            <a:avLst/>
          </a:prstGeom>
          <a:solidFill>
            <a:srgbClr val="D99147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2400" b="1" spc="-10" dirty="0"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3352" y="3578857"/>
            <a:ext cx="1680210" cy="431800"/>
          </a:xfrm>
          <a:prstGeom prst="rect">
            <a:avLst/>
          </a:prstGeom>
          <a:solidFill>
            <a:srgbClr val="F1DCCF"/>
          </a:solidFill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"/>
                <a:cs typeface="Arial"/>
              </a:rPr>
              <a:t>95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62950" y="621804"/>
          <a:ext cx="1050290" cy="164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Aggregate</a:t>
            </a:r>
            <a:r>
              <a:rPr spc="-235" dirty="0"/>
              <a:t> </a:t>
            </a:r>
            <a:r>
              <a:rPr spc="-45" dirty="0"/>
              <a:t>function:</a:t>
            </a:r>
            <a:r>
              <a:rPr spc="-235" dirty="0"/>
              <a:t> </a:t>
            </a:r>
            <a:r>
              <a:rPr spc="-890" dirty="0"/>
              <a:t>COUNT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074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2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4050029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COUNT(*)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NUMMARKS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StudentInfo;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20652" y="3096257"/>
            <a:ext cx="2192020" cy="927100"/>
            <a:chOff x="7720652" y="3096257"/>
            <a:chExt cx="2192020" cy="927100"/>
          </a:xfrm>
        </p:grpSpPr>
        <p:sp>
          <p:nvSpPr>
            <p:cNvPr id="9" name="object 9"/>
            <p:cNvSpPr/>
            <p:nvPr/>
          </p:nvSpPr>
          <p:spPr>
            <a:xfrm>
              <a:off x="7720652" y="3540757"/>
              <a:ext cx="2192020" cy="38100"/>
            </a:xfrm>
            <a:custGeom>
              <a:avLst/>
              <a:gdLst/>
              <a:ahLst/>
              <a:cxnLst/>
              <a:rect l="l" t="t" r="r" b="b"/>
              <a:pathLst>
                <a:path w="2192020" h="38100">
                  <a:moveTo>
                    <a:pt x="0" y="0"/>
                  </a:moveTo>
                  <a:lnTo>
                    <a:pt x="2191698" y="0"/>
                  </a:lnTo>
                  <a:lnTo>
                    <a:pt x="2191698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0652" y="3096257"/>
              <a:ext cx="2192020" cy="927100"/>
            </a:xfrm>
            <a:custGeom>
              <a:avLst/>
              <a:gdLst/>
              <a:ahLst/>
              <a:cxnLst/>
              <a:rect l="l" t="t" r="r" b="b"/>
              <a:pathLst>
                <a:path w="2192020" h="927100">
                  <a:moveTo>
                    <a:pt x="6350" y="0"/>
                  </a:moveTo>
                  <a:lnTo>
                    <a:pt x="6350" y="927100"/>
                  </a:lnTo>
                </a:path>
                <a:path w="2192020" h="927100">
                  <a:moveTo>
                    <a:pt x="2185348" y="0"/>
                  </a:moveTo>
                  <a:lnTo>
                    <a:pt x="2185348" y="927100"/>
                  </a:lnTo>
                </a:path>
                <a:path w="2192020" h="927100">
                  <a:moveTo>
                    <a:pt x="0" y="6350"/>
                  </a:moveTo>
                  <a:lnTo>
                    <a:pt x="2191698" y="6350"/>
                  </a:lnTo>
                </a:path>
                <a:path w="2192020" h="927100">
                  <a:moveTo>
                    <a:pt x="0" y="920750"/>
                  </a:moveTo>
                  <a:lnTo>
                    <a:pt x="2191698" y="920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27002" y="3102607"/>
            <a:ext cx="2179320" cy="457200"/>
          </a:xfrm>
          <a:prstGeom prst="rect">
            <a:avLst/>
          </a:prstGeom>
          <a:solidFill>
            <a:srgbClr val="D99147"/>
          </a:solidFill>
        </p:spPr>
        <p:txBody>
          <a:bodyPr vert="horz" wrap="square" lIns="0" tIns="3365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65"/>
              </a:spcBef>
            </a:pPr>
            <a:r>
              <a:rPr sz="2400" b="1" spc="-10" dirty="0">
                <a:latin typeface="Arial"/>
                <a:cs typeface="Arial"/>
              </a:rPr>
              <a:t>NUMMARKS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3352" y="3578857"/>
            <a:ext cx="2166620" cy="431800"/>
          </a:xfrm>
          <a:prstGeom prst="rect">
            <a:avLst/>
          </a:prstGeom>
          <a:solidFill>
            <a:srgbClr val="F1DCCF"/>
          </a:solidFill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149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To</a:t>
            </a:r>
            <a:r>
              <a:rPr spc="-295" dirty="0"/>
              <a:t> </a:t>
            </a:r>
            <a:r>
              <a:rPr spc="-220" dirty="0"/>
              <a:t>Note: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611995" cy="300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spc="-25" dirty="0">
                <a:solidFill>
                  <a:srgbClr val="494C4E"/>
                </a:solidFill>
                <a:latin typeface="Arial"/>
                <a:cs typeface="Arial"/>
              </a:rPr>
              <a:t>Character</a:t>
            </a: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strings</a:t>
            </a:r>
            <a:r>
              <a:rPr sz="2000" spc="-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94C4E"/>
                </a:solidFill>
                <a:latin typeface="Arial"/>
                <a:cs typeface="Arial"/>
              </a:rPr>
              <a:t>and</a:t>
            </a:r>
            <a:r>
              <a:rPr sz="2000" spc="-5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94C4E"/>
                </a:solidFill>
                <a:latin typeface="Arial"/>
                <a:cs typeface="Arial"/>
              </a:rPr>
              <a:t>dates</a:t>
            </a:r>
            <a:r>
              <a:rPr sz="2000" spc="-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in</a:t>
            </a:r>
            <a:r>
              <a:rPr sz="2000" spc="-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 WHERE</a:t>
            </a:r>
            <a:r>
              <a:rPr sz="2000" spc="-65" dirty="0">
                <a:solidFill>
                  <a:srgbClr val="494C4E"/>
                </a:solidFill>
                <a:latin typeface="Arial"/>
                <a:cs typeface="Arial"/>
              </a:rPr>
              <a:t> clause</a:t>
            </a: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must</a:t>
            </a:r>
            <a:r>
              <a:rPr sz="2000" spc="-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be</a:t>
            </a: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94C4E"/>
                </a:solidFill>
                <a:latin typeface="Arial"/>
                <a:cs typeface="Arial"/>
              </a:rPr>
              <a:t>enclosed</a:t>
            </a:r>
            <a:r>
              <a:rPr sz="2000" spc="-5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in</a:t>
            </a:r>
            <a:r>
              <a:rPr sz="2000" spc="-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94C4E"/>
                </a:solidFill>
                <a:latin typeface="Arial"/>
                <a:cs typeface="Arial"/>
              </a:rPr>
              <a:t>single</a:t>
            </a: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quotation 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marks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'</a:t>
            </a:r>
            <a:r>
              <a:rPr sz="2000" spc="-3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94C4E"/>
                </a:solidFill>
                <a:latin typeface="Arial"/>
                <a:cs typeface="Arial"/>
              </a:rPr>
              <a:t>‘.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25" dirty="0">
                <a:solidFill>
                  <a:srgbClr val="494C4E"/>
                </a:solidFill>
                <a:latin typeface="Arial"/>
                <a:cs typeface="Arial"/>
              </a:rPr>
              <a:t>Numbers,</a:t>
            </a:r>
            <a:r>
              <a:rPr sz="2000" spc="-5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however,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should</a:t>
            </a:r>
            <a:r>
              <a:rPr sz="2000" spc="-3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94C4E"/>
                </a:solidFill>
                <a:latin typeface="Arial"/>
                <a:cs typeface="Arial"/>
              </a:rPr>
              <a:t>not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be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94C4E"/>
                </a:solidFill>
                <a:latin typeface="Arial"/>
                <a:cs typeface="Arial"/>
              </a:rPr>
              <a:t>enclosed</a:t>
            </a:r>
            <a:r>
              <a:rPr sz="2000" spc="-4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in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94C4E"/>
                </a:solidFill>
                <a:latin typeface="Arial"/>
                <a:cs typeface="Arial"/>
              </a:rPr>
              <a:t>single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quotation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marks.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000" b="1" spc="-10" dirty="0">
                <a:solidFill>
                  <a:srgbClr val="494C4E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12700" marR="5747385">
              <a:lnSpc>
                <a:spcPct val="150000"/>
              </a:lnSpc>
              <a:spcBef>
                <a:spcPts val="95"/>
              </a:spcBef>
            </a:pP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WHERE</a:t>
            </a:r>
            <a:r>
              <a:rPr sz="2000" spc="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94C4E"/>
                </a:solidFill>
                <a:latin typeface="Arial"/>
                <a:cs typeface="Arial"/>
              </a:rPr>
              <a:t>hire_date</a:t>
            </a:r>
            <a:r>
              <a:rPr sz="2000" spc="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&lt;</a:t>
            </a:r>
            <a:r>
              <a:rPr sz="2000" spc="1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'01-</a:t>
            </a:r>
            <a:r>
              <a:rPr sz="2000" spc="-60" dirty="0">
                <a:solidFill>
                  <a:srgbClr val="494C4E"/>
                </a:solidFill>
                <a:latin typeface="Arial"/>
                <a:cs typeface="Arial"/>
              </a:rPr>
              <a:t>Jan-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2000’ </a:t>
            </a: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WHERE</a:t>
            </a:r>
            <a:r>
              <a:rPr sz="2000" spc="-6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94C4E"/>
                </a:solidFill>
                <a:latin typeface="Arial"/>
                <a:cs typeface="Arial"/>
              </a:rPr>
              <a:t>salary</a:t>
            </a:r>
            <a:r>
              <a:rPr sz="2000" spc="-6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&gt;=</a:t>
            </a:r>
            <a:r>
              <a:rPr sz="2000" spc="-5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94C4E"/>
                </a:solidFill>
                <a:latin typeface="Arial"/>
                <a:cs typeface="Arial"/>
              </a:rPr>
              <a:t>6000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5792723"/>
            <a:ext cx="3084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494C4E"/>
                </a:solidFill>
                <a:latin typeface="Arial"/>
                <a:cs typeface="Arial"/>
              </a:rPr>
              <a:t>WHERE </a:t>
            </a:r>
            <a:r>
              <a:rPr sz="2000" spc="-10" dirty="0">
                <a:solidFill>
                  <a:srgbClr val="494C4E"/>
                </a:solidFill>
                <a:latin typeface="Arial"/>
                <a:cs typeface="Arial"/>
              </a:rPr>
              <a:t>job_id</a:t>
            </a:r>
            <a:r>
              <a:rPr sz="2000" spc="-80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94C4E"/>
                </a:solidFill>
                <a:latin typeface="Arial"/>
                <a:cs typeface="Arial"/>
              </a:rPr>
              <a:t>=</a:t>
            </a:r>
            <a:r>
              <a:rPr sz="2000" spc="-75" dirty="0">
                <a:solidFill>
                  <a:srgbClr val="494C4E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94C4E"/>
                </a:solidFill>
                <a:latin typeface="Arial"/>
                <a:cs typeface="Arial"/>
              </a:rPr>
              <a:t>'IT_PROG'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00" y="5765799"/>
            <a:ext cx="4857750" cy="40068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character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searches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case-sensitive!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85" dirty="0"/>
              <a:t>GROUP</a:t>
            </a:r>
            <a:r>
              <a:rPr spc="-275" dirty="0"/>
              <a:t> </a:t>
            </a:r>
            <a:r>
              <a:rPr spc="-755" dirty="0"/>
              <a:t>BY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6332"/>
            <a:ext cx="9108440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GROUP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&lt;column&gt;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return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1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more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groups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depending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number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of </a:t>
            </a:r>
            <a:r>
              <a:rPr sz="2000" dirty="0">
                <a:latin typeface="Avenir-Book"/>
                <a:cs typeface="Avenir-Book"/>
              </a:rPr>
              <a:t>unique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column.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latin typeface="Avenir-Book"/>
                <a:cs typeface="Avenir-Book"/>
              </a:rPr>
              <a:t>If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2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unique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(e.g.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gender),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two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groups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returned.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Avenir-Book"/>
              <a:cs typeface="Avenir-Book"/>
            </a:endParaRPr>
          </a:p>
          <a:p>
            <a:pPr marL="12700" marR="368300">
              <a:lnSpc>
                <a:spcPct val="142000"/>
              </a:lnSpc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aggregate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function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(eg.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SUM(),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AVG(),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COUNT())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each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group. Syntax:</a:t>
            </a:r>
            <a:endParaRPr sz="2000">
              <a:latin typeface="Avenir-Book"/>
              <a:cs typeface="Avenir-Book"/>
            </a:endParaRPr>
          </a:p>
          <a:p>
            <a:pPr marL="12700" marR="5532755">
              <a:lnSpc>
                <a:spcPts val="3410"/>
              </a:lnSpc>
              <a:spcBef>
                <a:spcPts val="259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&lt;aggregrate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function&gt;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&lt;tablename&gt;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venir-Book"/>
                <a:cs typeface="Avenir-Book"/>
              </a:rPr>
              <a:t>GROUP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&lt;columnname&gt;;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Recap</a:t>
            </a:r>
            <a:r>
              <a:rPr spc="-275" dirty="0"/>
              <a:t> </a:t>
            </a:r>
            <a:r>
              <a:rPr spc="-65" dirty="0"/>
              <a:t>-</a:t>
            </a:r>
            <a:r>
              <a:rPr spc="-265" dirty="0"/>
              <a:t> </a:t>
            </a:r>
            <a:r>
              <a:rPr spc="-170" dirty="0"/>
              <a:t>Retrieving</a:t>
            </a:r>
            <a:r>
              <a:rPr spc="-270" dirty="0"/>
              <a:t> </a:t>
            </a:r>
            <a:r>
              <a:rPr spc="-90" dirty="0"/>
              <a:t>all</a:t>
            </a:r>
            <a:r>
              <a:rPr spc="-270" dirty="0"/>
              <a:t> </a:t>
            </a:r>
            <a:r>
              <a:rPr spc="-114" dirty="0"/>
              <a:t>data</a:t>
            </a:r>
            <a:r>
              <a:rPr spc="-270" dirty="0"/>
              <a:t> </a:t>
            </a:r>
            <a:r>
              <a:rPr spc="-225" dirty="0"/>
              <a:t>using</a:t>
            </a:r>
            <a:r>
              <a:rPr spc="-270" dirty="0"/>
              <a:t> </a:t>
            </a:r>
            <a:r>
              <a:rPr spc="-660" dirty="0"/>
              <a:t>SELECT</a:t>
            </a:r>
            <a:r>
              <a:rPr spc="-27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4375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*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&lt;tablename&gt; </a:t>
            </a:r>
            <a:r>
              <a:rPr sz="2000" dirty="0">
                <a:latin typeface="Avenir-Book"/>
                <a:cs typeface="Avenir-Book"/>
              </a:rPr>
              <a:t>Displays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data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3601658"/>
            <a:ext cx="5575300" cy="30531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85" dirty="0"/>
              <a:t>GROUP</a:t>
            </a:r>
            <a:r>
              <a:rPr spc="-285" dirty="0"/>
              <a:t> </a:t>
            </a:r>
            <a:r>
              <a:rPr spc="-725" dirty="0"/>
              <a:t>BY</a:t>
            </a:r>
            <a:r>
              <a:rPr spc="-290" dirty="0"/>
              <a:t> </a:t>
            </a:r>
            <a:r>
              <a:rPr spc="-229" dirty="0"/>
              <a:t>–</a:t>
            </a:r>
            <a:r>
              <a:rPr spc="-280" dirty="0"/>
              <a:t> </a:t>
            </a:r>
            <a:r>
              <a:rPr spc="-34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052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2528315"/>
            <a:ext cx="3588385" cy="18694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SUM(marks)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TOTAL</a:t>
            </a:r>
            <a:endParaRPr sz="2000">
              <a:latin typeface="Avenir-Book"/>
              <a:cs typeface="Avenir-Book"/>
            </a:endParaRPr>
          </a:p>
          <a:p>
            <a:pPr marL="12700" marR="1351915">
              <a:lnSpc>
                <a:spcPct val="150000"/>
              </a:lnSpc>
              <a:spcBef>
                <a:spcPts val="12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GROUP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gender;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4994147"/>
            <a:ext cx="8949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Because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2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unique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‘gender’,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2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10" dirty="0">
                <a:latin typeface="Avenir-Book"/>
                <a:cs typeface="Avenir-Book"/>
              </a:rPr>
              <a:t> returned.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720652" y="3096257"/>
          <a:ext cx="217868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TOTAL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152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B0EAEA65-B02B-718B-0078-444D1384B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99155"/>
              </p:ext>
            </p:extLst>
          </p:nvPr>
        </p:nvGraphicFramePr>
        <p:xfrm>
          <a:off x="4953000" y="135635"/>
          <a:ext cx="518676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85" dirty="0"/>
              <a:t>GROUP</a:t>
            </a:r>
            <a:r>
              <a:rPr spc="-285" dirty="0"/>
              <a:t> </a:t>
            </a:r>
            <a:r>
              <a:rPr spc="-725" dirty="0"/>
              <a:t>BY</a:t>
            </a:r>
            <a:r>
              <a:rPr spc="-285" dirty="0"/>
              <a:t> </a:t>
            </a:r>
            <a:r>
              <a:rPr spc="-229" dirty="0"/>
              <a:t>–</a:t>
            </a:r>
            <a:r>
              <a:rPr spc="-280" dirty="0"/>
              <a:t> </a:t>
            </a:r>
            <a:r>
              <a:rPr spc="-335" dirty="0"/>
              <a:t>Example</a:t>
            </a:r>
            <a:r>
              <a:rPr spc="-280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052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2528315"/>
            <a:ext cx="4588510" cy="18694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ts val="3720"/>
              </a:lnSpc>
              <a:spcBef>
                <a:spcPts val="225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Gender,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SUM(marks)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TOTAL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Avenir-Book"/>
                <a:cs typeface="Avenir-Book"/>
              </a:rPr>
              <a:t>GROUP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gender;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0652" y="3096257"/>
          <a:ext cx="277622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TOTAL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152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243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85" dirty="0"/>
              <a:t>GROUP</a:t>
            </a:r>
            <a:r>
              <a:rPr spc="-285" dirty="0"/>
              <a:t> </a:t>
            </a:r>
            <a:r>
              <a:rPr spc="-725" dirty="0"/>
              <a:t>BY</a:t>
            </a:r>
            <a:r>
              <a:rPr spc="-285" dirty="0"/>
              <a:t> </a:t>
            </a:r>
            <a:r>
              <a:rPr spc="-229" dirty="0"/>
              <a:t>–</a:t>
            </a:r>
            <a:r>
              <a:rPr spc="-280" dirty="0"/>
              <a:t> </a:t>
            </a:r>
            <a:r>
              <a:rPr spc="-335" dirty="0"/>
              <a:t>Example</a:t>
            </a:r>
            <a:r>
              <a:rPr spc="-280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05241" y="268071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2528315"/>
            <a:ext cx="4659630" cy="18694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Gender,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COUNT(*)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NUMBER</a:t>
            </a:r>
            <a:endParaRPr sz="2000">
              <a:latin typeface="Avenir-Book"/>
              <a:cs typeface="Avenir-Book"/>
            </a:endParaRPr>
          </a:p>
          <a:p>
            <a:pPr marL="12700" marR="2423160">
              <a:lnSpc>
                <a:spcPct val="150000"/>
              </a:lnSpc>
              <a:spcBef>
                <a:spcPts val="12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GROUP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gender;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0652" y="3096257"/>
          <a:ext cx="315722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NUMBER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9C7CA64-4E30-7DE0-6AA9-AF37615FC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8494"/>
              </p:ext>
            </p:extLst>
          </p:nvPr>
        </p:nvGraphicFramePr>
        <p:xfrm>
          <a:off x="5715000" y="115125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932179"/>
            <a:ext cx="900366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pc="-400" dirty="0"/>
              <a:t>Recap</a:t>
            </a:r>
            <a:r>
              <a:rPr spc="-295" dirty="0"/>
              <a:t> </a:t>
            </a:r>
            <a:r>
              <a:rPr spc="-50" dirty="0"/>
              <a:t>–</a:t>
            </a:r>
          </a:p>
          <a:p>
            <a:pPr marL="12700">
              <a:lnSpc>
                <a:spcPts val="4310"/>
              </a:lnSpc>
            </a:pPr>
            <a:r>
              <a:rPr spc="-170" dirty="0"/>
              <a:t>Retrieving</a:t>
            </a:r>
            <a:r>
              <a:rPr spc="-260" dirty="0"/>
              <a:t> </a:t>
            </a:r>
            <a:r>
              <a:rPr spc="-130" dirty="0"/>
              <a:t>selected</a:t>
            </a:r>
            <a:r>
              <a:rPr spc="-254" dirty="0"/>
              <a:t> </a:t>
            </a:r>
            <a:r>
              <a:rPr spc="-114" dirty="0"/>
              <a:t>data</a:t>
            </a:r>
            <a:r>
              <a:rPr spc="-254" dirty="0"/>
              <a:t> </a:t>
            </a:r>
            <a:r>
              <a:rPr spc="-225" dirty="0"/>
              <a:t>using</a:t>
            </a:r>
            <a:r>
              <a:rPr spc="-254" dirty="0"/>
              <a:t> </a:t>
            </a:r>
            <a:r>
              <a:rPr spc="-660" dirty="0"/>
              <a:t>SELECT</a:t>
            </a:r>
            <a:r>
              <a:rPr spc="-26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749744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870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&lt;columnname&gt;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&lt;tablename&gt; </a:t>
            </a:r>
            <a:r>
              <a:rPr sz="2000" dirty="0">
                <a:latin typeface="Avenir-Book"/>
                <a:cs typeface="Avenir-Book"/>
              </a:rPr>
              <a:t>Displays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specific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data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&lt;columnname1&gt;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&lt;columnname2&gt;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&lt;tablename&gt; </a:t>
            </a:r>
            <a:r>
              <a:rPr sz="2000" dirty="0">
                <a:latin typeface="Avenir-Book"/>
                <a:cs typeface="Avenir-Book"/>
              </a:rPr>
              <a:t>Displays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two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specific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5181930"/>
            <a:ext cx="6718300" cy="888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1182" y="4745370"/>
            <a:ext cx="4254500" cy="2031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830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Retrieving</a:t>
            </a:r>
            <a:r>
              <a:rPr spc="-250" dirty="0"/>
              <a:t> </a:t>
            </a:r>
            <a:r>
              <a:rPr spc="-114" dirty="0"/>
              <a:t>data</a:t>
            </a:r>
            <a:r>
              <a:rPr spc="-245" dirty="0"/>
              <a:t> </a:t>
            </a:r>
            <a:r>
              <a:rPr dirty="0"/>
              <a:t>with</a:t>
            </a:r>
            <a:r>
              <a:rPr spc="-245" dirty="0"/>
              <a:t> </a:t>
            </a:r>
            <a:r>
              <a:rPr spc="-135" dirty="0"/>
              <a:t>condition</a:t>
            </a:r>
            <a:r>
              <a:rPr spc="-245" dirty="0"/>
              <a:t> </a:t>
            </a:r>
            <a:r>
              <a:rPr spc="-65" dirty="0"/>
              <a:t>-</a:t>
            </a:r>
            <a:r>
              <a:rPr spc="-240" dirty="0"/>
              <a:t> </a:t>
            </a:r>
            <a:r>
              <a:rPr spc="-840" dirty="0"/>
              <a:t>WHERE</a:t>
            </a:r>
            <a:r>
              <a:rPr spc="-245" dirty="0"/>
              <a:t> </a:t>
            </a:r>
            <a:r>
              <a:rPr spc="-120" dirty="0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8350250" cy="18694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>
              <a:latin typeface="Avenir-Book"/>
              <a:cs typeface="Avenir-Book"/>
            </a:endParaRPr>
          </a:p>
          <a:p>
            <a:pPr marL="12700" marR="5321300">
              <a:lnSpc>
                <a:spcPts val="3720"/>
              </a:lnSpc>
              <a:spcBef>
                <a:spcPts val="225"/>
              </a:spcBef>
            </a:pP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&lt;columnname(s)&gt;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&lt;tablename&gt;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&lt;column_name&gt;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&lt;comparison_condition&gt;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&lt;comparison_value&gt;;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105" y="4605517"/>
            <a:ext cx="4233340" cy="1644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6197" y="4418122"/>
            <a:ext cx="4537204" cy="2084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70104" y="6435852"/>
            <a:ext cx="2647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Without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clause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021" y="6499859"/>
            <a:ext cx="2271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clause</a:t>
            </a:r>
            <a:endParaRPr sz="20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Table</a:t>
            </a:r>
            <a:r>
              <a:rPr spc="-275" dirty="0"/>
              <a:t> </a:t>
            </a:r>
            <a:r>
              <a:rPr spc="-34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4901" y="2680715"/>
            <a:ext cx="1347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StudentInfo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04152" y="3075515"/>
          <a:ext cx="677164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</a:t>
            </a:r>
            <a:r>
              <a:rPr lang="en-US" spc="-840" dirty="0"/>
              <a:t>  </a:t>
            </a:r>
            <a:r>
              <a:rPr spc="-840" dirty="0"/>
              <a:t>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5" dirty="0"/>
              <a:t> </a:t>
            </a:r>
            <a:r>
              <a:rPr spc="-65" dirty="0"/>
              <a:t>-</a:t>
            </a:r>
            <a:r>
              <a:rPr spc="-265" dirty="0"/>
              <a:t> </a:t>
            </a:r>
            <a:r>
              <a:rPr spc="-130" dirty="0"/>
              <a:t>Equality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2007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equal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35" dirty="0">
                <a:latin typeface="Avenir-Book"/>
                <a:cs typeface="Avenir-Book"/>
              </a:rPr>
              <a:t>to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2390775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159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ts val="3700"/>
              </a:lnSpc>
              <a:spcBef>
                <a:spcPts val="4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gender=‘M’;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96451" y="4045280"/>
          <a:ext cx="67716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CEA9878-D2FA-E380-4196-CF9D2A0D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56144"/>
              </p:ext>
            </p:extLst>
          </p:nvPr>
        </p:nvGraphicFramePr>
        <p:xfrm>
          <a:off x="5958918" y="618235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5" dirty="0"/>
              <a:t> </a:t>
            </a:r>
            <a:r>
              <a:rPr spc="-130" dirty="0"/>
              <a:t>option</a:t>
            </a:r>
            <a:r>
              <a:rPr spc="-260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415" dirty="0"/>
              <a:t>Non-</a:t>
            </a:r>
            <a:r>
              <a:rPr spc="-70" dirty="0"/>
              <a:t>equality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3237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&lt;&gt;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!=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not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equal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to</a:t>
            </a:r>
            <a:endParaRPr sz="2000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6103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457955"/>
            <a:ext cx="2476500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7315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 dirty="0">
              <a:latin typeface="Avenir-Book"/>
              <a:cs typeface="Avenir-Book"/>
            </a:endParaRPr>
          </a:p>
          <a:p>
            <a:pPr marL="12700" marR="5080">
              <a:lnSpc>
                <a:spcPts val="3700"/>
              </a:lnSpc>
              <a:spcBef>
                <a:spcPts val="40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gender&lt;&gt;‘F’;</a:t>
            </a:r>
            <a:endParaRPr sz="2000" dirty="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67951" y="4134180"/>
          <a:ext cx="67716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C591C7-5F08-A2FD-06A1-58CD723922C2}"/>
              </a:ext>
            </a:extLst>
          </p:cNvPr>
          <p:cNvSpPr txBox="1"/>
          <p:nvPr/>
        </p:nvSpPr>
        <p:spPr>
          <a:xfrm>
            <a:off x="2069999" y="5589773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1" spc="-10" dirty="0">
                <a:latin typeface="Avenir-Book"/>
                <a:cs typeface="Avenir-Book"/>
              </a:rPr>
              <a:t>OR</a:t>
            </a:r>
            <a:r>
              <a:rPr lang="en-SG" sz="1800" spc="-10" dirty="0">
                <a:latin typeface="Avenir-Book"/>
                <a:cs typeface="Avenir-Book"/>
              </a:rPr>
              <a:t>  </a:t>
            </a:r>
            <a:r>
              <a:rPr lang="en-SG" sz="1800" spc="-10" dirty="0">
                <a:solidFill>
                  <a:srgbClr val="FF0000"/>
                </a:solidFill>
                <a:latin typeface="Avenir-Book"/>
                <a:cs typeface="Avenir-Book"/>
              </a:rPr>
              <a:t>Gender !=‘F’;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51452A7-E211-8EAB-1EEE-7A202C3A6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52328"/>
              </p:ext>
            </p:extLst>
          </p:nvPr>
        </p:nvGraphicFramePr>
        <p:xfrm>
          <a:off x="6090841" y="618235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/>
              <a:t>WHERE</a:t>
            </a:r>
            <a:r>
              <a:rPr spc="-270" dirty="0"/>
              <a:t> </a:t>
            </a:r>
            <a:r>
              <a:rPr spc="-130" dirty="0"/>
              <a:t>option</a:t>
            </a:r>
            <a:r>
              <a:rPr spc="-265" dirty="0"/>
              <a:t> </a:t>
            </a:r>
            <a:r>
              <a:rPr spc="-229" dirty="0"/>
              <a:t>–</a:t>
            </a:r>
            <a:r>
              <a:rPr spc="-260" dirty="0"/>
              <a:t> </a:t>
            </a:r>
            <a:r>
              <a:rPr spc="-240" dirty="0"/>
              <a:t>Less</a:t>
            </a:r>
            <a:r>
              <a:rPr spc="-270" dirty="0"/>
              <a:t> </a:t>
            </a:r>
            <a:r>
              <a:rPr spc="-395" dirty="0"/>
              <a:t>Than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3605529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&lt;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Less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than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&lt;=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Less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equal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to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4067555"/>
            <a:ext cx="781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Result: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3915155"/>
            <a:ext cx="2305685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0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Example: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*</a:t>
            </a:r>
            <a:endParaRPr sz="2000"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StudentInfo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Marks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&lt;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75;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69937" y="4692980"/>
          <a:ext cx="677164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80FA715-02D2-7FEC-23AD-DEB90D900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88408"/>
              </p:ext>
            </p:extLst>
          </p:nvPr>
        </p:nvGraphicFramePr>
        <p:xfrm>
          <a:off x="6053327" y="793420"/>
          <a:ext cx="5628640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adminNo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Marks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9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Irfan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111222A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Julia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114435B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Kieran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115623C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Lucy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112419D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Mike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118752E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2124</Words>
  <Application>Microsoft Macintosh PowerPoint</Application>
  <PresentationFormat>Widescreen</PresentationFormat>
  <Paragraphs>796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Google Sans</vt:lpstr>
      <vt:lpstr>Arial</vt:lpstr>
      <vt:lpstr>Avenir-Book</vt:lpstr>
      <vt:lpstr>Calibri</vt:lpstr>
      <vt:lpstr>Times New Roman</vt:lpstr>
      <vt:lpstr>Office Theme</vt:lpstr>
      <vt:lpstr>Data Management</vt:lpstr>
      <vt:lpstr>Week 6 Topics</vt:lpstr>
      <vt:lpstr>Recap - Retrieving all data using SELECT statement</vt:lpstr>
      <vt:lpstr>Recap – Retrieving selected data using SELECT statement</vt:lpstr>
      <vt:lpstr>Retrieving data with condition - WHERE clause</vt:lpstr>
      <vt:lpstr>Table Example</vt:lpstr>
      <vt:lpstr>W  HERE option - Equality</vt:lpstr>
      <vt:lpstr>WHERE option – Non-equality</vt:lpstr>
      <vt:lpstr>WHERE option – Less Than</vt:lpstr>
      <vt:lpstr>WHERE option – Greater Than</vt:lpstr>
      <vt:lpstr>WHERE option – NOT</vt:lpstr>
      <vt:lpstr>WHERE option – !&lt; and !&gt;</vt:lpstr>
      <vt:lpstr>WHERE option – AND</vt:lpstr>
      <vt:lpstr>WHERE option – OR</vt:lpstr>
      <vt:lpstr>WHERE option – Common error in AND     /     OR</vt:lpstr>
      <vt:lpstr>WHERE option – BETWEEN…AND</vt:lpstr>
      <vt:lpstr>WHERE option – IN</vt:lpstr>
      <vt:lpstr>WHERE option - LIKE</vt:lpstr>
      <vt:lpstr>WHERE option – LIKE (Example)</vt:lpstr>
      <vt:lpstr>WHERE option – O RDER BY</vt:lpstr>
      <vt:lpstr>WHERE option – ORDER BY (Descending Order)</vt:lpstr>
      <vt:lpstr>WHERE OPTION - IS NULL/ IS NOT NULL</vt:lpstr>
      <vt:lpstr>DISTINCT</vt:lpstr>
      <vt:lpstr>Aggregate function: SUM</vt:lpstr>
      <vt:lpstr>Aggregate function: SUM</vt:lpstr>
      <vt:lpstr>Aggregate function: AVERAGE</vt:lpstr>
      <vt:lpstr>Aggregate function: COUNT</vt:lpstr>
      <vt:lpstr>To Note:</vt:lpstr>
      <vt:lpstr>GROUP BY</vt:lpstr>
      <vt:lpstr>GROUP BY – Example</vt:lpstr>
      <vt:lpstr>GROUP BY – Example 1</vt:lpstr>
      <vt:lpstr>GROUP BY –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cp:lastModifiedBy>MOCK YING JING</cp:lastModifiedBy>
  <cp:revision>10</cp:revision>
  <dcterms:created xsi:type="dcterms:W3CDTF">2023-05-23T12:01:01Z</dcterms:created>
  <dcterms:modified xsi:type="dcterms:W3CDTF">2024-03-19T01:57:29Z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2023-05-23T00:00:00Z</vt:filetime>
  </property>
  <property fmtid="{D5CDD505-2E9C-101B-9397-08002B2CF9AE}" pid="3" name="LastSaved">
    <vt:filetime>2023-05-23T00:00:00Z</vt:filetime>
  </property>
  <property fmtid="{D5CDD505-2E9C-101B-9397-08002B2CF9AE}" pid="4" name="Producer">
    <vt:lpwstr>macOS Version 13.3.1 (Build 22E261) Quartz PDFContext</vt:lpwstr>
  </property>
</Properties>
</file>