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071"/>
  </p:normalViewPr>
  <p:slideViewPr>
    <p:cSldViewPr>
      <p:cViewPr varScale="1">
        <p:scale>
          <a:sx n="97" d="100"/>
          <a:sy n="97" d="100"/>
        </p:scale>
        <p:origin x="116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09:53.07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1,'91'0,"-7"0,-20 0,-3 0,-3 0,-2 0,-3 0,-1 0,4 0,2 0,1 0,5 0,1 0,-1 0,-1 0,-9 0,-10 0,-14 0,-11 0,-1 0,9 0,25 0,17 0,14 0,-11 0,-21 0,-16 0,-16 0,-3 0,30 0,4 0,29 0,-16 0,-16 0,-16 0,-11 0,-3 0,3 0,1 0,1 4,-3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13:44.08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31,'56'0,"14"0,20 0,1 0,-11 0,-19 0,-16 0,-5 0,-5 0,1 0,-3 0,-12 0,-6 0,-2 0,6 0,13 0,6 0,1 0,-8 0,-12 0,-6 0,-6 0,-2 0,0 0,0 0,2 0,-1 0,-1 0,4-14,-5 11,3-11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13:47.13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10,'58'0,"-1"0,3 0,0 0,6 0,0 0,-7 0,-2 0,-5 0,-3 0,20 0,-14 0,-13 0,-9 0,-5 0,-12 0,-2 0,9 0,20 0,23 0,7-2,-9-1,-17 1,-21 0,-12 1,-9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13:49.12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81,'41'0,"1"0,-4 0,-6 0,12 0,7 0,19 0,2 0,-22 0,-7 0,-18 0,7 0,14 0,12 0,-2 0,-14 0,-17 0,-12 0,-4 0,-3 0,5-1,12-3,12 1,6 0,-3 1,-12 2,-11 0,-7 0,-1-2,0-1,13 1,11 0,4 2,0 0,-10 0,-12 0,-4-2,-6 1,-3-7,0-12,0 9,0-6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2:14:00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1 136 24575,'10'0'0,"2"0"0,-1-3 0,2-1 0,1-4 0,-1 2 0,-2 1 0,-4 2 0,-3 1 0,-1-1 0,2 0 0,4-7 0,5-6 0,3-3 0,4-4 0,-2 6 0,-4 6 0,-6 9 0,-5 5 0,-4 7 0,0 3 0,0 6 0,0 9 0,0 1 0,0 2 0,0 1 0,0 1 0,0 4 0,0 3 0,0 0 0,-1-1 0,-1-2 0,-2-5 0,-3-4 0,1-7 0,-1-5 0,2-5 0,2-5 0,-1-1 0,2-1 0,-1-2 0,1 0 0,-1-1 0,-1-1 0,2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2:14:03.0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1 291 24575,'11'0'0,"3"0"0,-1-1 0,2-2 0,1-1 0,1-3 0,-1 0 0,-6 1 0,-6 0 0,-3 3 0,1-1 0,0 0 0,0-2 0,5-4 0,4-3 0,4-1 0,0 1 0,-3 4 0,-5 3 0,-4 1 0,-1 1 0,-2 0 0,0-1 0,0 0 0,0 0 0,0-1 0,0 1 0,0-6 0,0-5 0,0-4 0,0-2 0,0 7 0,0 3 0,0 4 0,0 3 0,0 1 0,-2 0 0,-3 0 0,-4-1 0,-2 1 0,0 0 0,2 3 0,2 0 0,2 1 0,2 0 0,0 0 0,-2 0 0,-1 0 0,-2 0 0,-4 2 0,-4 3 0,-1 3 0,1 1 0,4 0 0,4-2 0,4-1 0,2-2 0,1 2 0,1 0 0,0 1 0,0 0 0,0-1 0,0-1 0,0 2 0,0 0 0,0 1 0,0-2 0,0 1 0,0-1 0,0 0 0,0-1 0,0-1 0,0-1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2:14:04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0 24575,'-7'3'0,"1"-2"0,6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2:14:06.8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24575,'0'11'0,"0"-2"0,0-1 0,2 0 0,0 0 0,1-2 0,1 2 0,-1 0 0,0 0 0,2 1 0,0-3 0,-2 0 0,-1 0 0,1-1 0,-1 0 0,1 0 0,1-1 0,-4-1 0,2-1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2:14:10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0 223 24575,'0'16'0,"0"-3"0,0-3 0,0-2 0,0-2 0,0 3 0,0 2 0,2 2 0,2 1 0,0-2 0,0-3 0,-2-2 0,0-2 0,-2 1 0,0-2 0,0 0 0,0 0 0,0-1 0,0 1 0,0-1 0,0 1 0,0-1 0,0 0 0,0 2 0,0 1 0,0 2 0,0-1 0,0-2 0,0-3 0,-2-13 0,-1-2 0,0-14 0,1 3 0,2-4 0,0 0 0,0 0 0,0 0 0,0 6 0,0 2 0,0 6 0,0 1 0,0-1 0,0 3 0,0 0 0,0 1 0,2 1 0,3 1 0,2-1 0,2-1 0,0 0 0,4-2 0,2-3 0,3 0 0,-1 1 0,0 3 0,-1 5 0,-3 2 0,-1 2 0,-4 2 0,-2 0 0,-1 0 0,0 0 0,-1 2 0,-2 3 0,0 2 0,-2 3 0,0 1 0,0 1 0,0 1 0,0 0 0,0 1 0,0 0 0,0 0 0,0 0 0,0-1 0,0 0 0,0 1 0,0 0 0,0 1 0,1-1 0,0-2 0,2 0 0,0-1 0,1-1 0,-2-1 0,1-3 0,0 1 0,1 0 0,0-1 0,-1 0 0,-1-4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09:55.7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0,'67'0,"0"0,4 0,1 0,1 0,-1 0,-11 0,-3 0,17 0,-33 0,-17 0,-7 0,14 0,24 0,20 0,7 0,-18 0,-22 0,-20 0,-12 0,15 0,-11 0,16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11:13.781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0,'64'0,"-9"0,-37 0,-4 0,19 0,-23 0,15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11:15.913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0,'89'5,"-13"3,-37 1,-9-1,-13-4,-4-3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11:19.420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0,'72'4,"-13"0,-30-4,-11 0,0 0,3 4,5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11:21.403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0,'52'0,"-9"0,-33 0,6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13:37.42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1,'50'0,"6"0,11 0,1 0,-6 0,-7 0,-9 0,-10 0,-8 0,-4 0,4 0,14 0,6 0,2 0,-11 0,-13 0,-11 0,-6 0,-3 0,-1 0,2 0,5 0,6 2,5 3,1 0,-3 0,-7-3,-4-2,-3 1,-3 1,2 0,-3 2,3-2,-1 0,-1-1,3-1,-1 3,1-1,1 3,-1 0,-1-2,0 2,-1-3,-2 2,3-1,-2-1,1 1,2 0,-3-1,2 2,-2-1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13:39.51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1,'21'0,"3"0,5 0,10 0,0 0,10 0,6 0,9 0,7 0,-4 0,-6 0,-13 0,-11 0,-10 0,-7 0,5 0,8 0,8 0,3 0,-6 0,-13 0,-9 0,-9 0,-3 0,1 0,4 0,2 0,3 0,3 0,0 0,1 0,-2 0,-5 0,-5 0,-2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8T02:13:41.85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46,'56'0,"25"0,-26 0,2 0,4 0,-1 0,40 0,-34 0,-30 0,-18 0,-4 0,-8 0,-2 0,3 0,10 0,20 0,18 0,11 0,-6 0,-15 0,-16 0,-13 0,-7 0,-2 0,-3 0,3 0,-1 0,2 0,-1 0,2-2,4-1,4 0,-1 1,-5 2,-4 0,-2 0,0-1,3-1,5 0,4-2,3 1,-4 1,-3 0,-4 2,-4 0,0 0,3 0,5-2,2-1,5 0,1-1,0 1,0 1,-7 0,-6 2,-5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156CA-3046-1E47-A35B-31BBD9806813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8B317-E550-864C-813A-B593B91EE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of other table</a:t>
            </a:r>
          </a:p>
          <a:p>
            <a:r>
              <a:rPr lang="en-US" dirty="0"/>
              <a:t>Use other table primary key as your own is foreign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1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seq, jus throw </a:t>
            </a:r>
            <a:r>
              <a:rPr lang="en-US" dirty="0" err="1"/>
              <a:t>everth</a:t>
            </a:r>
            <a:r>
              <a:rPr lang="en-US" dirty="0"/>
              <a:t> in</a:t>
            </a:r>
          </a:p>
          <a:p>
            <a:r>
              <a:rPr lang="en-US" dirty="0"/>
              <a:t>Cannot be duplicated</a:t>
            </a:r>
          </a:p>
          <a:p>
            <a:endParaRPr lang="en-US" dirty="0"/>
          </a:p>
          <a:p>
            <a:r>
              <a:rPr lang="en-US" dirty="0"/>
              <a:t>SADD hello orange</a:t>
            </a:r>
          </a:p>
          <a:p>
            <a:r>
              <a:rPr lang="en-US" dirty="0"/>
              <a:t>Hello – key</a:t>
            </a:r>
          </a:p>
          <a:p>
            <a:r>
              <a:rPr lang="en-US" dirty="0"/>
              <a:t>Orange -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  value, key value</a:t>
            </a:r>
          </a:p>
          <a:p>
            <a:endParaRPr lang="en-US" dirty="0"/>
          </a:p>
          <a:p>
            <a:r>
              <a:rPr lang="en-US" dirty="0" err="1"/>
              <a:t>Eg.</a:t>
            </a:r>
            <a:endParaRPr lang="en-US" dirty="0"/>
          </a:p>
          <a:p>
            <a:r>
              <a:rPr lang="en-US" dirty="0"/>
              <a:t>Car    </a:t>
            </a:r>
            <a:r>
              <a:rPr lang="en-US" dirty="0" err="1"/>
              <a:t>brand:Toyota</a:t>
            </a:r>
            <a:r>
              <a:rPr lang="en-US" dirty="0"/>
              <a:t>, </a:t>
            </a:r>
            <a:r>
              <a:rPr lang="en-US" dirty="0" err="1"/>
              <a:t>color:red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3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 value  score</a:t>
            </a:r>
          </a:p>
          <a:p>
            <a:endParaRPr lang="en-US" dirty="0"/>
          </a:p>
          <a:p>
            <a:r>
              <a:rPr lang="en-US" dirty="0" err="1"/>
              <a:t>Eg.</a:t>
            </a:r>
            <a:endParaRPr lang="en-US" dirty="0"/>
          </a:p>
          <a:p>
            <a:r>
              <a:rPr lang="en-US" dirty="0"/>
              <a:t>Hello  no 1  60 &lt;- 0</a:t>
            </a:r>
          </a:p>
          <a:p>
            <a:r>
              <a:rPr lang="en-US" dirty="0"/>
              <a:t>no 1  60 &lt;- 1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warehouse – all the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 table is directly connected to the dimension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4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in any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7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key, one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8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46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know which data type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like an array</a:t>
            </a:r>
          </a:p>
          <a:p>
            <a:endParaRPr lang="en-US" dirty="0"/>
          </a:p>
          <a:p>
            <a:r>
              <a:rPr lang="en-US" dirty="0"/>
              <a:t>LPUSH 1 go to the left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LPUSH 5 go to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8B317-E550-864C-813A-B593B91EEA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4456" y="1480820"/>
            <a:ext cx="455295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53029" y="5516888"/>
            <a:ext cx="2439035" cy="1341120"/>
          </a:xfrm>
          <a:custGeom>
            <a:avLst/>
            <a:gdLst/>
            <a:ahLst/>
            <a:cxnLst/>
            <a:rect l="l" t="t" r="r" b="b"/>
            <a:pathLst>
              <a:path w="2439034" h="1341120">
                <a:moveTo>
                  <a:pt x="2025355" y="14"/>
                </a:moveTo>
                <a:lnTo>
                  <a:pt x="1972720" y="0"/>
                </a:lnTo>
                <a:lnTo>
                  <a:pt x="1920145" y="1832"/>
                </a:lnTo>
                <a:lnTo>
                  <a:pt x="1867632" y="5566"/>
                </a:lnTo>
                <a:lnTo>
                  <a:pt x="1815184" y="11255"/>
                </a:lnTo>
                <a:lnTo>
                  <a:pt x="1762804" y="18954"/>
                </a:lnTo>
                <a:lnTo>
                  <a:pt x="1710496" y="28717"/>
                </a:lnTo>
                <a:lnTo>
                  <a:pt x="1658262" y="40598"/>
                </a:lnTo>
                <a:lnTo>
                  <a:pt x="1606105" y="54652"/>
                </a:lnTo>
                <a:lnTo>
                  <a:pt x="1554027" y="70932"/>
                </a:lnTo>
                <a:lnTo>
                  <a:pt x="1512409" y="85599"/>
                </a:lnTo>
                <a:lnTo>
                  <a:pt x="1470847" y="101751"/>
                </a:lnTo>
                <a:lnTo>
                  <a:pt x="1429344" y="119418"/>
                </a:lnTo>
                <a:lnTo>
                  <a:pt x="1387900" y="138626"/>
                </a:lnTo>
                <a:lnTo>
                  <a:pt x="1346517" y="159405"/>
                </a:lnTo>
                <a:lnTo>
                  <a:pt x="1305195" y="181782"/>
                </a:lnTo>
                <a:lnTo>
                  <a:pt x="1263936" y="205785"/>
                </a:lnTo>
                <a:lnTo>
                  <a:pt x="1222741" y="231442"/>
                </a:lnTo>
                <a:lnTo>
                  <a:pt x="1181611" y="258783"/>
                </a:lnTo>
                <a:lnTo>
                  <a:pt x="1140548" y="287833"/>
                </a:lnTo>
                <a:lnTo>
                  <a:pt x="1099551" y="318622"/>
                </a:lnTo>
                <a:lnTo>
                  <a:pt x="1058623" y="351178"/>
                </a:lnTo>
                <a:lnTo>
                  <a:pt x="1017765" y="385529"/>
                </a:lnTo>
                <a:lnTo>
                  <a:pt x="976977" y="421702"/>
                </a:lnTo>
                <a:lnTo>
                  <a:pt x="936261" y="459726"/>
                </a:lnTo>
                <a:lnTo>
                  <a:pt x="865900" y="526797"/>
                </a:lnTo>
                <a:lnTo>
                  <a:pt x="722225" y="662278"/>
                </a:lnTo>
                <a:lnTo>
                  <a:pt x="276224" y="1078672"/>
                </a:lnTo>
                <a:lnTo>
                  <a:pt x="125766" y="1220509"/>
                </a:lnTo>
                <a:lnTo>
                  <a:pt x="13332" y="1327797"/>
                </a:lnTo>
                <a:lnTo>
                  <a:pt x="0" y="1341111"/>
                </a:lnTo>
                <a:lnTo>
                  <a:pt x="2438970" y="1341111"/>
                </a:lnTo>
                <a:lnTo>
                  <a:pt x="2438970" y="58651"/>
                </a:lnTo>
                <a:lnTo>
                  <a:pt x="2381959" y="44297"/>
                </a:lnTo>
                <a:lnTo>
                  <a:pt x="2330893" y="33601"/>
                </a:lnTo>
                <a:lnTo>
                  <a:pt x="2279864" y="24281"/>
                </a:lnTo>
                <a:lnTo>
                  <a:pt x="2228873" y="16385"/>
                </a:lnTo>
                <a:lnTo>
                  <a:pt x="2177924" y="9961"/>
                </a:lnTo>
                <a:lnTo>
                  <a:pt x="2127020" y="5059"/>
                </a:lnTo>
                <a:lnTo>
                  <a:pt x="2076162" y="1728"/>
                </a:lnTo>
                <a:lnTo>
                  <a:pt x="2025355" y="14"/>
                </a:lnTo>
                <a:close/>
              </a:path>
            </a:pathLst>
          </a:custGeom>
          <a:solidFill>
            <a:srgbClr val="E8BD91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7588" y="5890395"/>
            <a:ext cx="130742" cy="11441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81262" y="5751307"/>
            <a:ext cx="148327" cy="1967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27427" y="5852659"/>
            <a:ext cx="134503" cy="9383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74102" y="5204082"/>
            <a:ext cx="184181" cy="16171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43371" y="5313206"/>
            <a:ext cx="84033" cy="7666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76061" y="5440721"/>
            <a:ext cx="84033" cy="7666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179749" y="5606178"/>
            <a:ext cx="173481" cy="14139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0"/>
            <a:ext cx="2315845" cy="1085850"/>
          </a:xfrm>
          <a:custGeom>
            <a:avLst/>
            <a:gdLst/>
            <a:ahLst/>
            <a:cxnLst/>
            <a:rect l="l" t="t" r="r" b="b"/>
            <a:pathLst>
              <a:path w="2315845" h="1085850">
                <a:moveTo>
                  <a:pt x="2315675" y="0"/>
                </a:moveTo>
                <a:lnTo>
                  <a:pt x="0" y="0"/>
                </a:lnTo>
                <a:lnTo>
                  <a:pt x="0" y="1043734"/>
                </a:lnTo>
                <a:lnTo>
                  <a:pt x="117580" y="1064832"/>
                </a:lnTo>
                <a:lnTo>
                  <a:pt x="168200" y="1071690"/>
                </a:lnTo>
                <a:lnTo>
                  <a:pt x="218948" y="1077215"/>
                </a:lnTo>
                <a:lnTo>
                  <a:pt x="269831" y="1081354"/>
                </a:lnTo>
                <a:lnTo>
                  <a:pt x="320855" y="1084051"/>
                </a:lnTo>
                <a:lnTo>
                  <a:pt x="372025" y="1085253"/>
                </a:lnTo>
                <a:lnTo>
                  <a:pt x="427558" y="1084789"/>
                </a:lnTo>
                <a:lnTo>
                  <a:pt x="482242" y="1082496"/>
                </a:lnTo>
                <a:lnTo>
                  <a:pt x="536107" y="1078461"/>
                </a:lnTo>
                <a:lnTo>
                  <a:pt x="589182" y="1072774"/>
                </a:lnTo>
                <a:lnTo>
                  <a:pt x="641497" y="1065525"/>
                </a:lnTo>
                <a:lnTo>
                  <a:pt x="693082" y="1056804"/>
                </a:lnTo>
                <a:lnTo>
                  <a:pt x="743964" y="1046700"/>
                </a:lnTo>
                <a:lnTo>
                  <a:pt x="794174" y="1035303"/>
                </a:lnTo>
                <a:lnTo>
                  <a:pt x="843741" y="1022701"/>
                </a:lnTo>
                <a:lnTo>
                  <a:pt x="892695" y="1008986"/>
                </a:lnTo>
                <a:lnTo>
                  <a:pt x="941063" y="994246"/>
                </a:lnTo>
                <a:lnTo>
                  <a:pt x="988877" y="978570"/>
                </a:lnTo>
                <a:lnTo>
                  <a:pt x="1036164" y="962049"/>
                </a:lnTo>
                <a:lnTo>
                  <a:pt x="1082955" y="944771"/>
                </a:lnTo>
                <a:lnTo>
                  <a:pt x="1129279" y="926827"/>
                </a:lnTo>
                <a:lnTo>
                  <a:pt x="1175164" y="908306"/>
                </a:lnTo>
                <a:lnTo>
                  <a:pt x="1220641" y="889298"/>
                </a:lnTo>
                <a:lnTo>
                  <a:pt x="1265738" y="869891"/>
                </a:lnTo>
                <a:lnTo>
                  <a:pt x="1310485" y="850176"/>
                </a:lnTo>
                <a:lnTo>
                  <a:pt x="1354911" y="830243"/>
                </a:lnTo>
                <a:lnTo>
                  <a:pt x="1442918" y="790077"/>
                </a:lnTo>
                <a:lnTo>
                  <a:pt x="1535916" y="746855"/>
                </a:lnTo>
                <a:lnTo>
                  <a:pt x="1582447" y="724703"/>
                </a:lnTo>
                <a:lnTo>
                  <a:pt x="1628811" y="702132"/>
                </a:lnTo>
                <a:lnTo>
                  <a:pt x="1674863" y="679097"/>
                </a:lnTo>
                <a:lnTo>
                  <a:pt x="1720462" y="655554"/>
                </a:lnTo>
                <a:lnTo>
                  <a:pt x="1765465" y="631459"/>
                </a:lnTo>
                <a:lnTo>
                  <a:pt x="1809730" y="606769"/>
                </a:lnTo>
                <a:lnTo>
                  <a:pt x="1853113" y="581438"/>
                </a:lnTo>
                <a:lnTo>
                  <a:pt x="1895473" y="555423"/>
                </a:lnTo>
                <a:lnTo>
                  <a:pt x="1936667" y="528680"/>
                </a:lnTo>
                <a:lnTo>
                  <a:pt x="1976553" y="501164"/>
                </a:lnTo>
                <a:lnTo>
                  <a:pt x="2014987" y="472832"/>
                </a:lnTo>
                <a:lnTo>
                  <a:pt x="2051828" y="443639"/>
                </a:lnTo>
                <a:lnTo>
                  <a:pt x="2086933" y="413541"/>
                </a:lnTo>
                <a:lnTo>
                  <a:pt x="2120159" y="382494"/>
                </a:lnTo>
                <a:lnTo>
                  <a:pt x="2151363" y="350455"/>
                </a:lnTo>
                <a:lnTo>
                  <a:pt x="2180404" y="317377"/>
                </a:lnTo>
                <a:lnTo>
                  <a:pt x="2207139" y="283219"/>
                </a:lnTo>
                <a:lnTo>
                  <a:pt x="2231424" y="247935"/>
                </a:lnTo>
                <a:lnTo>
                  <a:pt x="2253119" y="211482"/>
                </a:lnTo>
                <a:lnTo>
                  <a:pt x="2272079" y="173814"/>
                </a:lnTo>
                <a:lnTo>
                  <a:pt x="2288163" y="134889"/>
                </a:lnTo>
                <a:lnTo>
                  <a:pt x="2301228" y="94662"/>
                </a:lnTo>
                <a:lnTo>
                  <a:pt x="2311132" y="53089"/>
                </a:lnTo>
                <a:lnTo>
                  <a:pt x="2315675" y="0"/>
                </a:lnTo>
                <a:close/>
              </a:path>
            </a:pathLst>
          </a:custGeom>
          <a:solidFill>
            <a:srgbClr val="F4C9E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456" y="932179"/>
            <a:ext cx="737552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tx1"/>
                </a:solidFill>
                <a:latin typeface="Georgia-BoldItalic"/>
                <a:cs typeface="Georgia-BoldIt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958" y="2657044"/>
            <a:ext cx="10166350" cy="3708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3.png"/><Relationship Id="rId3" Type="http://schemas.openxmlformats.org/officeDocument/2006/relationships/image" Target="../media/image18.jpg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1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12.xml"/><Relationship Id="rId18" Type="http://schemas.openxmlformats.org/officeDocument/2006/relationships/image" Target="../media/image34.png"/><Relationship Id="rId3" Type="http://schemas.openxmlformats.org/officeDocument/2006/relationships/customXml" Target="../ink/ink7.xml"/><Relationship Id="rId21" Type="http://schemas.openxmlformats.org/officeDocument/2006/relationships/customXml" Target="../ink/ink16.xml"/><Relationship Id="rId7" Type="http://schemas.openxmlformats.org/officeDocument/2006/relationships/customXml" Target="../ink/ink9.xml"/><Relationship Id="rId12" Type="http://schemas.openxmlformats.org/officeDocument/2006/relationships/image" Target="../media/image31.png"/><Relationship Id="rId17" Type="http://schemas.openxmlformats.org/officeDocument/2006/relationships/customXml" Target="../ink/ink14.xml"/><Relationship Id="rId2" Type="http://schemas.openxmlformats.org/officeDocument/2006/relationships/image" Target="../media/image20.jp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11.xml"/><Relationship Id="rId24" Type="http://schemas.openxmlformats.org/officeDocument/2006/relationships/image" Target="../media/image37.png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10" Type="http://schemas.openxmlformats.org/officeDocument/2006/relationships/image" Target="../media/image30.png"/><Relationship Id="rId19" Type="http://schemas.openxmlformats.org/officeDocument/2006/relationships/customXml" Target="../ink/ink15.xml"/><Relationship Id="rId4" Type="http://schemas.openxmlformats.org/officeDocument/2006/relationships/image" Target="../media/image27.png"/><Relationship Id="rId9" Type="http://schemas.openxmlformats.org/officeDocument/2006/relationships/customXml" Target="../ink/ink10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91" y="2393187"/>
            <a:ext cx="46520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0" dirty="0"/>
              <a:t>Data</a:t>
            </a:r>
            <a:r>
              <a:rPr sz="4000" spc="-50" dirty="0"/>
              <a:t> </a:t>
            </a:r>
            <a:r>
              <a:rPr sz="4000" spc="-180" dirty="0"/>
              <a:t>Management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2588260" cy="1333500"/>
            <a:chOff x="0" y="0"/>
            <a:chExt cx="2588260" cy="13335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2431415" cy="1333500"/>
            </a:xfrm>
            <a:custGeom>
              <a:avLst/>
              <a:gdLst/>
              <a:ahLst/>
              <a:cxnLst/>
              <a:rect l="l" t="t" r="r" b="b"/>
              <a:pathLst>
                <a:path w="2431415" h="1333500">
                  <a:moveTo>
                    <a:pt x="2431288" y="0"/>
                  </a:moveTo>
                  <a:lnTo>
                    <a:pt x="0" y="0"/>
                  </a:lnTo>
                  <a:lnTo>
                    <a:pt x="0" y="1274790"/>
                  </a:lnTo>
                  <a:lnTo>
                    <a:pt x="57009" y="1289145"/>
                  </a:lnTo>
                  <a:lnTo>
                    <a:pt x="108075" y="1299841"/>
                  </a:lnTo>
                  <a:lnTo>
                    <a:pt x="159105" y="1309161"/>
                  </a:lnTo>
                  <a:lnTo>
                    <a:pt x="210095" y="1317057"/>
                  </a:lnTo>
                  <a:lnTo>
                    <a:pt x="261044" y="1323480"/>
                  </a:lnTo>
                  <a:lnTo>
                    <a:pt x="311949" y="1328382"/>
                  </a:lnTo>
                  <a:lnTo>
                    <a:pt x="362806" y="1331714"/>
                  </a:lnTo>
                  <a:lnTo>
                    <a:pt x="413614" y="1333427"/>
                  </a:lnTo>
                  <a:lnTo>
                    <a:pt x="466249" y="1333442"/>
                  </a:lnTo>
                  <a:lnTo>
                    <a:pt x="518824" y="1331610"/>
                  </a:lnTo>
                  <a:lnTo>
                    <a:pt x="571337" y="1327876"/>
                  </a:lnTo>
                  <a:lnTo>
                    <a:pt x="623785" y="1322187"/>
                  </a:lnTo>
                  <a:lnTo>
                    <a:pt x="676165" y="1314487"/>
                  </a:lnTo>
                  <a:lnTo>
                    <a:pt x="728473" y="1304724"/>
                  </a:lnTo>
                  <a:lnTo>
                    <a:pt x="780707" y="1292843"/>
                  </a:lnTo>
                  <a:lnTo>
                    <a:pt x="832864" y="1278789"/>
                  </a:lnTo>
                  <a:lnTo>
                    <a:pt x="884941" y="1262509"/>
                  </a:lnTo>
                  <a:lnTo>
                    <a:pt x="926560" y="1247843"/>
                  </a:lnTo>
                  <a:lnTo>
                    <a:pt x="968122" y="1231690"/>
                  </a:lnTo>
                  <a:lnTo>
                    <a:pt x="1009625" y="1214023"/>
                  </a:lnTo>
                  <a:lnTo>
                    <a:pt x="1051069" y="1194815"/>
                  </a:lnTo>
                  <a:lnTo>
                    <a:pt x="1092452" y="1174036"/>
                  </a:lnTo>
                  <a:lnTo>
                    <a:pt x="1133774" y="1151659"/>
                  </a:lnTo>
                  <a:lnTo>
                    <a:pt x="1175033" y="1127656"/>
                  </a:lnTo>
                  <a:lnTo>
                    <a:pt x="1216228" y="1101998"/>
                  </a:lnTo>
                  <a:lnTo>
                    <a:pt x="1257358" y="1074658"/>
                  </a:lnTo>
                  <a:lnTo>
                    <a:pt x="1298421" y="1045608"/>
                  </a:lnTo>
                  <a:lnTo>
                    <a:pt x="1339418" y="1014818"/>
                  </a:lnTo>
                  <a:lnTo>
                    <a:pt x="1380346" y="982263"/>
                  </a:lnTo>
                  <a:lnTo>
                    <a:pt x="1421204" y="947912"/>
                  </a:lnTo>
                  <a:lnTo>
                    <a:pt x="1461992" y="911739"/>
                  </a:lnTo>
                  <a:lnTo>
                    <a:pt x="1502708" y="873715"/>
                  </a:lnTo>
                  <a:lnTo>
                    <a:pt x="1789817" y="602775"/>
                  </a:lnTo>
                  <a:lnTo>
                    <a:pt x="2275616" y="148524"/>
                  </a:lnTo>
                  <a:lnTo>
                    <a:pt x="2425636" y="5643"/>
                  </a:lnTo>
                  <a:lnTo>
                    <a:pt x="2431288" y="0"/>
                  </a:lnTo>
                  <a:close/>
                </a:path>
              </a:pathLst>
            </a:custGeom>
            <a:solidFill>
              <a:srgbClr val="E8BD9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471" y="287266"/>
              <a:ext cx="130742" cy="114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4211" y="344034"/>
              <a:ext cx="148327" cy="1967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71" y="345586"/>
              <a:ext cx="134502" cy="938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5516" y="926282"/>
              <a:ext cx="184181" cy="1617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6397" y="902208"/>
              <a:ext cx="84033" cy="76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3705" y="774693"/>
              <a:ext cx="84034" cy="766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0569" y="544500"/>
              <a:ext cx="173482" cy="14139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30847" y="3267519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4">
                <a:moveTo>
                  <a:pt x="15989" y="42570"/>
                </a:moveTo>
                <a:lnTo>
                  <a:pt x="12192" y="41694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41"/>
                </a:lnTo>
                <a:lnTo>
                  <a:pt x="11087" y="42418"/>
                </a:lnTo>
                <a:lnTo>
                  <a:pt x="15989" y="42570"/>
                </a:lnTo>
                <a:close/>
              </a:path>
              <a:path w="972185" h="46354">
                <a:moveTo>
                  <a:pt x="16065" y="42608"/>
                </a:moveTo>
                <a:close/>
              </a:path>
              <a:path w="972185" h="46354">
                <a:moveTo>
                  <a:pt x="295363" y="44411"/>
                </a:moveTo>
                <a:lnTo>
                  <a:pt x="295033" y="44411"/>
                </a:lnTo>
                <a:lnTo>
                  <a:pt x="295046" y="45097"/>
                </a:lnTo>
                <a:lnTo>
                  <a:pt x="295363" y="44411"/>
                </a:lnTo>
                <a:close/>
              </a:path>
              <a:path w="972185" h="46354">
                <a:moveTo>
                  <a:pt x="393395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395" y="5664"/>
                </a:lnTo>
                <a:close/>
              </a:path>
              <a:path w="972185" h="46354">
                <a:moveTo>
                  <a:pt x="681456" y="39585"/>
                </a:moveTo>
                <a:lnTo>
                  <a:pt x="680262" y="39585"/>
                </a:lnTo>
                <a:lnTo>
                  <a:pt x="681139" y="39928"/>
                </a:lnTo>
                <a:lnTo>
                  <a:pt x="681456" y="39585"/>
                </a:lnTo>
                <a:close/>
              </a:path>
              <a:path w="972185" h="46354">
                <a:moveTo>
                  <a:pt x="835609" y="41122"/>
                </a:moveTo>
                <a:lnTo>
                  <a:pt x="831621" y="41173"/>
                </a:lnTo>
                <a:lnTo>
                  <a:pt x="832192" y="41922"/>
                </a:lnTo>
                <a:lnTo>
                  <a:pt x="835609" y="41122"/>
                </a:lnTo>
                <a:close/>
              </a:path>
              <a:path w="972185" h="46354">
                <a:moveTo>
                  <a:pt x="967892" y="1257"/>
                </a:moveTo>
                <a:lnTo>
                  <a:pt x="966673" y="1257"/>
                </a:lnTo>
                <a:lnTo>
                  <a:pt x="963879" y="1333"/>
                </a:lnTo>
                <a:lnTo>
                  <a:pt x="966597" y="1333"/>
                </a:lnTo>
                <a:lnTo>
                  <a:pt x="967892" y="1257"/>
                </a:lnTo>
                <a:close/>
              </a:path>
              <a:path w="972185" h="46354">
                <a:moveTo>
                  <a:pt x="971613" y="2489"/>
                </a:moveTo>
                <a:lnTo>
                  <a:pt x="965288" y="2387"/>
                </a:lnTo>
                <a:lnTo>
                  <a:pt x="963561" y="2374"/>
                </a:lnTo>
                <a:lnTo>
                  <a:pt x="955319" y="2387"/>
                </a:lnTo>
                <a:lnTo>
                  <a:pt x="953312" y="2171"/>
                </a:lnTo>
                <a:lnTo>
                  <a:pt x="963955" y="1295"/>
                </a:lnTo>
                <a:lnTo>
                  <a:pt x="954798" y="914"/>
                </a:lnTo>
                <a:lnTo>
                  <a:pt x="947737" y="622"/>
                </a:lnTo>
                <a:lnTo>
                  <a:pt x="932154" y="482"/>
                </a:lnTo>
                <a:lnTo>
                  <a:pt x="900430" y="914"/>
                </a:lnTo>
                <a:lnTo>
                  <a:pt x="900950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08"/>
                </a:lnTo>
                <a:lnTo>
                  <a:pt x="486270" y="3251"/>
                </a:lnTo>
                <a:lnTo>
                  <a:pt x="441325" y="5867"/>
                </a:lnTo>
                <a:lnTo>
                  <a:pt x="274675" y="5664"/>
                </a:lnTo>
                <a:lnTo>
                  <a:pt x="275297" y="5486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53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86"/>
                </a:lnTo>
                <a:lnTo>
                  <a:pt x="164807" y="5168"/>
                </a:lnTo>
                <a:lnTo>
                  <a:pt x="160921" y="4622"/>
                </a:lnTo>
                <a:lnTo>
                  <a:pt x="155028" y="4127"/>
                </a:lnTo>
                <a:lnTo>
                  <a:pt x="119951" y="7721"/>
                </a:lnTo>
                <a:lnTo>
                  <a:pt x="82753" y="8305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54"/>
                </a:lnTo>
                <a:lnTo>
                  <a:pt x="0" y="28536"/>
                </a:lnTo>
                <a:lnTo>
                  <a:pt x="7099" y="39077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75"/>
                </a:lnTo>
                <a:lnTo>
                  <a:pt x="16179" y="42570"/>
                </a:lnTo>
                <a:lnTo>
                  <a:pt x="18326" y="42570"/>
                </a:lnTo>
                <a:lnTo>
                  <a:pt x="27012" y="43345"/>
                </a:lnTo>
                <a:lnTo>
                  <a:pt x="21463" y="42494"/>
                </a:lnTo>
                <a:lnTo>
                  <a:pt x="45745" y="43065"/>
                </a:lnTo>
                <a:lnTo>
                  <a:pt x="155562" y="45212"/>
                </a:lnTo>
                <a:lnTo>
                  <a:pt x="165341" y="45123"/>
                </a:lnTo>
                <a:lnTo>
                  <a:pt x="175031" y="44665"/>
                </a:lnTo>
                <a:lnTo>
                  <a:pt x="184581" y="44665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904" y="45212"/>
                </a:lnTo>
                <a:lnTo>
                  <a:pt x="253695" y="45250"/>
                </a:lnTo>
                <a:lnTo>
                  <a:pt x="254304" y="45173"/>
                </a:lnTo>
                <a:lnTo>
                  <a:pt x="257949" y="44640"/>
                </a:lnTo>
                <a:lnTo>
                  <a:pt x="261899" y="44069"/>
                </a:lnTo>
                <a:lnTo>
                  <a:pt x="271335" y="44272"/>
                </a:lnTo>
                <a:lnTo>
                  <a:pt x="281089" y="44704"/>
                </a:lnTo>
                <a:lnTo>
                  <a:pt x="290195" y="44183"/>
                </a:lnTo>
                <a:lnTo>
                  <a:pt x="290118" y="44335"/>
                </a:lnTo>
                <a:lnTo>
                  <a:pt x="295033" y="44411"/>
                </a:lnTo>
                <a:lnTo>
                  <a:pt x="295021" y="44183"/>
                </a:lnTo>
                <a:lnTo>
                  <a:pt x="295008" y="43878"/>
                </a:lnTo>
                <a:lnTo>
                  <a:pt x="308114" y="45288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02"/>
                </a:lnTo>
                <a:lnTo>
                  <a:pt x="355803" y="45212"/>
                </a:lnTo>
                <a:lnTo>
                  <a:pt x="419328" y="45707"/>
                </a:lnTo>
                <a:lnTo>
                  <a:pt x="446951" y="45554"/>
                </a:lnTo>
                <a:lnTo>
                  <a:pt x="445998" y="45250"/>
                </a:lnTo>
                <a:lnTo>
                  <a:pt x="444195" y="44678"/>
                </a:lnTo>
                <a:lnTo>
                  <a:pt x="437565" y="45250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18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494"/>
                </a:lnTo>
                <a:lnTo>
                  <a:pt x="540918" y="41808"/>
                </a:lnTo>
                <a:lnTo>
                  <a:pt x="542721" y="42494"/>
                </a:lnTo>
                <a:lnTo>
                  <a:pt x="552056" y="42799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51"/>
                </a:lnTo>
                <a:lnTo>
                  <a:pt x="561632" y="42760"/>
                </a:lnTo>
                <a:lnTo>
                  <a:pt x="567448" y="43840"/>
                </a:lnTo>
                <a:lnTo>
                  <a:pt x="573366" y="42760"/>
                </a:lnTo>
                <a:lnTo>
                  <a:pt x="574421" y="42570"/>
                </a:lnTo>
                <a:lnTo>
                  <a:pt x="570484" y="41998"/>
                </a:lnTo>
                <a:lnTo>
                  <a:pt x="582193" y="41808"/>
                </a:lnTo>
                <a:lnTo>
                  <a:pt x="584720" y="43180"/>
                </a:lnTo>
                <a:lnTo>
                  <a:pt x="578180" y="43611"/>
                </a:lnTo>
                <a:lnTo>
                  <a:pt x="585431" y="43561"/>
                </a:lnTo>
                <a:lnTo>
                  <a:pt x="591743" y="43446"/>
                </a:lnTo>
                <a:lnTo>
                  <a:pt x="597712" y="43180"/>
                </a:lnTo>
                <a:lnTo>
                  <a:pt x="603986" y="42722"/>
                </a:lnTo>
                <a:lnTo>
                  <a:pt x="600837" y="42684"/>
                </a:lnTo>
                <a:lnTo>
                  <a:pt x="614680" y="41808"/>
                </a:lnTo>
                <a:lnTo>
                  <a:pt x="616699" y="41681"/>
                </a:lnTo>
                <a:lnTo>
                  <a:pt x="621055" y="41503"/>
                </a:lnTo>
                <a:lnTo>
                  <a:pt x="666203" y="39585"/>
                </a:lnTo>
                <a:lnTo>
                  <a:pt x="681291" y="38404"/>
                </a:lnTo>
                <a:lnTo>
                  <a:pt x="676503" y="37325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667" y="39141"/>
                </a:lnTo>
                <a:lnTo>
                  <a:pt x="805472" y="39204"/>
                </a:lnTo>
                <a:lnTo>
                  <a:pt x="827062" y="41236"/>
                </a:lnTo>
                <a:lnTo>
                  <a:pt x="831621" y="41173"/>
                </a:lnTo>
                <a:lnTo>
                  <a:pt x="829945" y="38976"/>
                </a:lnTo>
                <a:lnTo>
                  <a:pt x="829475" y="38366"/>
                </a:lnTo>
                <a:lnTo>
                  <a:pt x="870394" y="37528"/>
                </a:lnTo>
                <a:lnTo>
                  <a:pt x="891413" y="37528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62" y="37515"/>
                </a:lnTo>
                <a:lnTo>
                  <a:pt x="935697" y="36703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05"/>
                </a:lnTo>
                <a:lnTo>
                  <a:pt x="967143" y="5867"/>
                </a:lnTo>
                <a:lnTo>
                  <a:pt x="970000" y="3708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22719" y="10"/>
            <a:ext cx="5669280" cy="68579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5053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Brief</a:t>
            </a:r>
            <a:r>
              <a:rPr spc="-70" dirty="0"/>
              <a:t> </a:t>
            </a:r>
            <a:r>
              <a:rPr spc="-170" dirty="0"/>
              <a:t>history</a:t>
            </a:r>
            <a:r>
              <a:rPr spc="-60" dirty="0"/>
              <a:t> </a:t>
            </a:r>
            <a:r>
              <a:rPr spc="-90" dirty="0"/>
              <a:t>of</a:t>
            </a:r>
            <a:r>
              <a:rPr spc="-65" dirty="0"/>
              <a:t> </a:t>
            </a:r>
            <a:r>
              <a:rPr spc="-125" dirty="0"/>
              <a:t>NoSQL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531363"/>
            <a:ext cx="918210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NoSQL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databases </a:t>
            </a:r>
            <a:r>
              <a:rPr sz="2000" spc="60" dirty="0">
                <a:latin typeface="Arial"/>
                <a:cs typeface="Arial"/>
              </a:rPr>
              <a:t>emerged</a:t>
            </a:r>
            <a:r>
              <a:rPr sz="2000" dirty="0">
                <a:latin typeface="Arial"/>
                <a:cs typeface="Arial"/>
              </a:rPr>
              <a:t> in 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late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2000s </a:t>
            </a:r>
            <a:r>
              <a:rPr sz="2000" spc="-90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 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cost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storage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dramatically decreased.</a:t>
            </a:r>
            <a:endParaRPr sz="2000" dirty="0">
              <a:latin typeface="Arial"/>
              <a:cs typeface="Arial"/>
            </a:endParaRPr>
          </a:p>
          <a:p>
            <a:pPr marL="12700" marR="2729230">
              <a:lnSpc>
                <a:spcPct val="150000"/>
              </a:lnSpc>
              <a:spcBef>
                <a:spcPts val="95"/>
              </a:spcBef>
            </a:pPr>
            <a:r>
              <a:rPr sz="2000" spc="60" dirty="0">
                <a:latin typeface="Arial"/>
                <a:cs typeface="Arial"/>
              </a:rPr>
              <a:t>More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could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saved,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all</a:t>
            </a:r>
            <a:r>
              <a:rPr sz="2000" spc="-1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rial"/>
                <a:cs typeface="Arial"/>
              </a:rPr>
              <a:t>shapes</a:t>
            </a:r>
            <a:r>
              <a:rPr sz="2000" spc="-1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rial"/>
                <a:cs typeface="Arial"/>
              </a:rPr>
              <a:t>sizes.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Cloud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computing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popularity.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6533" y="3888324"/>
            <a:ext cx="3589840" cy="27347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NoSQL</a:t>
            </a:r>
            <a:r>
              <a:rPr spc="-35" dirty="0"/>
              <a:t> </a:t>
            </a:r>
            <a:r>
              <a:rPr spc="-170" dirty="0"/>
              <a:t>database</a:t>
            </a:r>
            <a:r>
              <a:rPr spc="-35" dirty="0"/>
              <a:t> </a:t>
            </a:r>
            <a:r>
              <a:rPr spc="-135" dirty="0"/>
              <a:t>features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2773045" cy="14097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Flexible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Horizontal</a:t>
            </a:r>
            <a:r>
              <a:rPr sz="2000" spc="2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scaling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75" dirty="0">
                <a:latin typeface="Arial"/>
                <a:cs typeface="Arial"/>
              </a:rPr>
              <a:t>Fast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queries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9586" y="3576782"/>
            <a:ext cx="3788945" cy="2903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Key-</a:t>
            </a:r>
            <a:r>
              <a:rPr spc="-175" dirty="0"/>
              <a:t>Value</a:t>
            </a:r>
            <a:r>
              <a:rPr spc="-15" dirty="0"/>
              <a:t> </a:t>
            </a:r>
            <a:r>
              <a:rPr spc="-140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9396730" cy="12814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simplest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NoSQL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2000"/>
              </a:lnSpc>
              <a:spcBef>
                <a:spcPts val="910"/>
              </a:spcBef>
            </a:pPr>
            <a:r>
              <a:rPr sz="2000" spc="-30" dirty="0">
                <a:latin typeface="Arial"/>
                <a:cs typeface="Arial"/>
              </a:rPr>
              <a:t>Every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item</a:t>
            </a:r>
            <a:r>
              <a:rPr sz="2000" dirty="0">
                <a:latin typeface="Arial"/>
                <a:cs typeface="Arial"/>
              </a:rPr>
              <a:t> 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stored </a:t>
            </a:r>
            <a:r>
              <a:rPr sz="2000" spc="-90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 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attribute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‘key’)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together with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08983" y="3972482"/>
            <a:ext cx="3574034" cy="2640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D26A7-A474-7086-8F42-265CC2D06B0F}"/>
              </a:ext>
            </a:extLst>
          </p:cNvPr>
          <p:cNvSpPr txBox="1"/>
          <p:nvPr/>
        </p:nvSpPr>
        <p:spPr>
          <a:xfrm>
            <a:off x="4310242" y="354665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2C6C3-EBF5-5A85-8E8D-2DFDB099FA19}"/>
              </a:ext>
            </a:extLst>
          </p:cNvPr>
          <p:cNvSpPr txBox="1"/>
          <p:nvPr/>
        </p:nvSpPr>
        <p:spPr>
          <a:xfrm>
            <a:off x="3886200" y="4572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Key-</a:t>
            </a:r>
            <a:r>
              <a:rPr spc="-175" dirty="0"/>
              <a:t>Value</a:t>
            </a:r>
            <a:r>
              <a:rPr spc="-15" dirty="0"/>
              <a:t> </a:t>
            </a:r>
            <a:r>
              <a:rPr spc="-140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87522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integer,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complex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sets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key-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pair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be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unique.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526" y="3840068"/>
            <a:ext cx="3574034" cy="26401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4327" y="3576778"/>
            <a:ext cx="3788945" cy="2903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93BD0D-5067-E3CD-7D60-9307BC3564B5}"/>
              </a:ext>
            </a:extLst>
          </p:cNvPr>
          <p:cNvSpPr txBox="1"/>
          <p:nvPr/>
        </p:nvSpPr>
        <p:spPr>
          <a:xfrm>
            <a:off x="10812820" y="4343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6B258-BC51-6C82-EF9B-26DF03535DD0}"/>
              </a:ext>
            </a:extLst>
          </p:cNvPr>
          <p:cNvSpPr txBox="1"/>
          <p:nvPr/>
        </p:nvSpPr>
        <p:spPr>
          <a:xfrm>
            <a:off x="9961474" y="518229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Key-</a:t>
            </a:r>
            <a:r>
              <a:rPr spc="-175" dirty="0"/>
              <a:t>Value</a:t>
            </a:r>
            <a:r>
              <a:rPr spc="-15" dirty="0"/>
              <a:t> </a:t>
            </a:r>
            <a:r>
              <a:rPr spc="-140" dirty="0"/>
              <a:t>Database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6642734" cy="18669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operations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performed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on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key-</a:t>
            </a:r>
            <a:r>
              <a:rPr sz="2000" dirty="0">
                <a:latin typeface="Arial"/>
                <a:cs typeface="Arial"/>
              </a:rPr>
              <a:t>value database </a:t>
            </a:r>
            <a:r>
              <a:rPr sz="2000" spc="-20" dirty="0">
                <a:latin typeface="Arial"/>
                <a:cs typeface="Arial"/>
              </a:rPr>
              <a:t>are: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90" dirty="0">
                <a:latin typeface="Arial"/>
                <a:cs typeface="Arial"/>
              </a:rPr>
              <a:t>put</a:t>
            </a:r>
            <a:r>
              <a:rPr sz="2000" spc="-45" dirty="0">
                <a:latin typeface="Arial"/>
                <a:cs typeface="Arial"/>
              </a:rPr>
              <a:t> (key,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value)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75" dirty="0">
                <a:latin typeface="Arial"/>
                <a:cs typeface="Arial"/>
              </a:rPr>
              <a:t>get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(key)</a:t>
            </a:r>
            <a:endParaRPr sz="2000" dirty="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55" dirty="0">
                <a:latin typeface="Arial"/>
                <a:cs typeface="Arial"/>
              </a:rPr>
              <a:t>delete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(key)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1E07F-2488-CEF8-AAB7-6D31B39D9BF0}"/>
              </a:ext>
            </a:extLst>
          </p:cNvPr>
          <p:cNvSpPr txBox="1"/>
          <p:nvPr/>
        </p:nvSpPr>
        <p:spPr>
          <a:xfrm>
            <a:off x="2971800" y="296287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 a value to a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6EB18-D457-5BB1-E2CD-370CDBCE9857}"/>
              </a:ext>
            </a:extLst>
          </p:cNvPr>
          <p:cNvSpPr txBox="1"/>
          <p:nvPr/>
        </p:nvSpPr>
        <p:spPr>
          <a:xfrm>
            <a:off x="6143111" y="29862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“text”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E48FC-547C-BBA7-FA8E-8B05BBB6B344}"/>
              </a:ext>
            </a:extLst>
          </p:cNvPr>
          <p:cNvSpPr txBox="1"/>
          <p:nvPr/>
        </p:nvSpPr>
        <p:spPr>
          <a:xfrm>
            <a:off x="2362200" y="34620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5"/>
              </a:spcBef>
            </a:pPr>
            <a:r>
              <a:rPr spc="-165" dirty="0"/>
              <a:t>Examples</a:t>
            </a:r>
            <a:r>
              <a:rPr spc="-65" dirty="0"/>
              <a:t> </a:t>
            </a:r>
            <a:r>
              <a:rPr spc="-95" dirty="0"/>
              <a:t>of</a:t>
            </a:r>
            <a:r>
              <a:rPr spc="-75" dirty="0"/>
              <a:t> </a:t>
            </a:r>
            <a:r>
              <a:rPr spc="-170" dirty="0"/>
              <a:t>Key-</a:t>
            </a:r>
            <a:r>
              <a:rPr spc="-175" dirty="0"/>
              <a:t>Value</a:t>
            </a:r>
            <a:r>
              <a:rPr spc="-55" dirty="0"/>
              <a:t> </a:t>
            </a:r>
            <a:r>
              <a:rPr spc="-135" dirty="0"/>
              <a:t>Database </a:t>
            </a:r>
            <a:r>
              <a:rPr spc="-180" dirty="0"/>
              <a:t>Management</a:t>
            </a:r>
            <a:r>
              <a:rPr spc="-5" dirty="0"/>
              <a:t> </a:t>
            </a:r>
            <a:r>
              <a:rPr spc="-30" dirty="0"/>
              <a:t>Systems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345" y="2888673"/>
            <a:ext cx="2142835" cy="21428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9844" y="3260500"/>
            <a:ext cx="3289299" cy="10413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3403" y="3007591"/>
            <a:ext cx="42672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1254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Redis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03347"/>
            <a:ext cx="7136765" cy="23241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rial"/>
                <a:cs typeface="Arial"/>
              </a:rPr>
              <a:t>Features: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Holds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entirely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Exceptionally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fast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Supports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rich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Typically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caching,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web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application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sessions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8733" y="728049"/>
            <a:ext cx="1443600" cy="1443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Redis</a:t>
            </a:r>
            <a:r>
              <a:rPr spc="-75" dirty="0"/>
              <a:t> </a:t>
            </a:r>
            <a:r>
              <a:rPr spc="-210" dirty="0"/>
              <a:t>Key</a:t>
            </a:r>
            <a:r>
              <a:rPr spc="-25" dirty="0"/>
              <a:t> </a:t>
            </a:r>
            <a:r>
              <a:rPr spc="-165" dirty="0"/>
              <a:t>Commands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9112" y="2516187"/>
          <a:ext cx="1007681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DEL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deletes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key,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exists.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EXISTS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checks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whether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exists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not.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EXPIRE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seconds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expiry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after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time.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PEXPIRE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milliseconds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expiry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milliseconds.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TTL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remaining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keys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expiry.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PTTL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remaining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keys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expiry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milliseconds.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RANDOMKEY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Redis.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RENAME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newkey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Changes 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name.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0856" y="2090244"/>
            <a:ext cx="10691495" cy="4587875"/>
            <a:chOff x="530856" y="2090244"/>
            <a:chExt cx="10691495" cy="4587875"/>
          </a:xfrm>
        </p:grpSpPr>
        <p:sp>
          <p:nvSpPr>
            <p:cNvPr id="4" name="object 4"/>
            <p:cNvSpPr/>
            <p:nvPr/>
          </p:nvSpPr>
          <p:spPr>
            <a:xfrm>
              <a:off x="530847" y="2310447"/>
              <a:ext cx="972185" cy="46355"/>
            </a:xfrm>
            <a:custGeom>
              <a:avLst/>
              <a:gdLst/>
              <a:ahLst/>
              <a:cxnLst/>
              <a:rect l="l" t="t" r="r" b="b"/>
              <a:pathLst>
                <a:path w="972185" h="46355">
                  <a:moveTo>
                    <a:pt x="15989" y="42583"/>
                  </a:moveTo>
                  <a:lnTo>
                    <a:pt x="12192" y="41706"/>
                  </a:lnTo>
                  <a:lnTo>
                    <a:pt x="8216" y="41313"/>
                  </a:lnTo>
                  <a:lnTo>
                    <a:pt x="2895" y="41427"/>
                  </a:lnTo>
                  <a:lnTo>
                    <a:pt x="5880" y="42354"/>
                  </a:lnTo>
                  <a:lnTo>
                    <a:pt x="11087" y="42430"/>
                  </a:lnTo>
                  <a:lnTo>
                    <a:pt x="15989" y="42583"/>
                  </a:lnTo>
                  <a:close/>
                </a:path>
                <a:path w="972185" h="46355">
                  <a:moveTo>
                    <a:pt x="16065" y="42621"/>
                  </a:moveTo>
                  <a:close/>
                </a:path>
                <a:path w="972185" h="46355">
                  <a:moveTo>
                    <a:pt x="295363" y="44424"/>
                  </a:moveTo>
                  <a:lnTo>
                    <a:pt x="295033" y="44411"/>
                  </a:lnTo>
                  <a:lnTo>
                    <a:pt x="295046" y="45110"/>
                  </a:lnTo>
                  <a:lnTo>
                    <a:pt x="295363" y="44424"/>
                  </a:lnTo>
                  <a:close/>
                </a:path>
                <a:path w="972185" h="46355">
                  <a:moveTo>
                    <a:pt x="393230" y="5664"/>
                  </a:moveTo>
                  <a:lnTo>
                    <a:pt x="324065" y="4787"/>
                  </a:lnTo>
                  <a:lnTo>
                    <a:pt x="274675" y="5664"/>
                  </a:lnTo>
                  <a:lnTo>
                    <a:pt x="393230" y="5664"/>
                  </a:lnTo>
                  <a:close/>
                </a:path>
                <a:path w="972185" h="46355">
                  <a:moveTo>
                    <a:pt x="681456" y="39585"/>
                  </a:moveTo>
                  <a:lnTo>
                    <a:pt x="680262" y="39598"/>
                  </a:lnTo>
                  <a:lnTo>
                    <a:pt x="681139" y="39941"/>
                  </a:lnTo>
                  <a:lnTo>
                    <a:pt x="681456" y="39585"/>
                  </a:lnTo>
                  <a:close/>
                </a:path>
                <a:path w="972185" h="46355">
                  <a:moveTo>
                    <a:pt x="835609" y="41122"/>
                  </a:moveTo>
                  <a:lnTo>
                    <a:pt x="831621" y="41186"/>
                  </a:lnTo>
                  <a:lnTo>
                    <a:pt x="832192" y="41935"/>
                  </a:lnTo>
                  <a:lnTo>
                    <a:pt x="835609" y="41122"/>
                  </a:lnTo>
                  <a:close/>
                </a:path>
                <a:path w="972185" h="46355">
                  <a:moveTo>
                    <a:pt x="967892" y="1270"/>
                  </a:moveTo>
                  <a:lnTo>
                    <a:pt x="966673" y="1270"/>
                  </a:lnTo>
                  <a:lnTo>
                    <a:pt x="963879" y="1346"/>
                  </a:lnTo>
                  <a:lnTo>
                    <a:pt x="966597" y="1346"/>
                  </a:lnTo>
                  <a:lnTo>
                    <a:pt x="967892" y="1270"/>
                  </a:lnTo>
                  <a:close/>
                </a:path>
                <a:path w="972185" h="46355">
                  <a:moveTo>
                    <a:pt x="971613" y="2489"/>
                  </a:moveTo>
                  <a:lnTo>
                    <a:pt x="965250" y="2400"/>
                  </a:lnTo>
                  <a:lnTo>
                    <a:pt x="963561" y="2374"/>
                  </a:lnTo>
                  <a:lnTo>
                    <a:pt x="955319" y="2400"/>
                  </a:lnTo>
                  <a:lnTo>
                    <a:pt x="953312" y="2171"/>
                  </a:lnTo>
                  <a:lnTo>
                    <a:pt x="963955" y="1308"/>
                  </a:lnTo>
                  <a:lnTo>
                    <a:pt x="954824" y="927"/>
                  </a:lnTo>
                  <a:lnTo>
                    <a:pt x="947737" y="622"/>
                  </a:lnTo>
                  <a:lnTo>
                    <a:pt x="932154" y="495"/>
                  </a:lnTo>
                  <a:lnTo>
                    <a:pt x="900430" y="927"/>
                  </a:lnTo>
                  <a:lnTo>
                    <a:pt x="900963" y="762"/>
                  </a:lnTo>
                  <a:lnTo>
                    <a:pt x="901611" y="571"/>
                  </a:lnTo>
                  <a:lnTo>
                    <a:pt x="897674" y="0"/>
                  </a:lnTo>
                  <a:lnTo>
                    <a:pt x="889901" y="762"/>
                  </a:lnTo>
                  <a:lnTo>
                    <a:pt x="882777" y="152"/>
                  </a:lnTo>
                  <a:lnTo>
                    <a:pt x="844397" y="1422"/>
                  </a:lnTo>
                  <a:lnTo>
                    <a:pt x="687184" y="2679"/>
                  </a:lnTo>
                  <a:lnTo>
                    <a:pt x="688301" y="2527"/>
                  </a:lnTo>
                  <a:lnTo>
                    <a:pt x="533628" y="3721"/>
                  </a:lnTo>
                  <a:lnTo>
                    <a:pt x="486270" y="3251"/>
                  </a:lnTo>
                  <a:lnTo>
                    <a:pt x="441325" y="5880"/>
                  </a:lnTo>
                  <a:lnTo>
                    <a:pt x="274675" y="5664"/>
                  </a:lnTo>
                  <a:lnTo>
                    <a:pt x="275297" y="5499"/>
                  </a:lnTo>
                  <a:lnTo>
                    <a:pt x="275501" y="5435"/>
                  </a:lnTo>
                  <a:lnTo>
                    <a:pt x="275907" y="5321"/>
                  </a:lnTo>
                  <a:lnTo>
                    <a:pt x="256743" y="5435"/>
                  </a:lnTo>
                  <a:lnTo>
                    <a:pt x="194995" y="4965"/>
                  </a:lnTo>
                  <a:lnTo>
                    <a:pt x="174663" y="5054"/>
                  </a:lnTo>
                  <a:lnTo>
                    <a:pt x="176695" y="5245"/>
                  </a:lnTo>
                  <a:lnTo>
                    <a:pt x="169227" y="5499"/>
                  </a:lnTo>
                  <a:lnTo>
                    <a:pt x="164807" y="5181"/>
                  </a:lnTo>
                  <a:lnTo>
                    <a:pt x="160921" y="4622"/>
                  </a:lnTo>
                  <a:lnTo>
                    <a:pt x="155028" y="4140"/>
                  </a:lnTo>
                  <a:lnTo>
                    <a:pt x="119951" y="7721"/>
                  </a:lnTo>
                  <a:lnTo>
                    <a:pt x="82753" y="8318"/>
                  </a:lnTo>
                  <a:lnTo>
                    <a:pt x="44513" y="7048"/>
                  </a:lnTo>
                  <a:lnTo>
                    <a:pt x="6299" y="5054"/>
                  </a:lnTo>
                  <a:lnTo>
                    <a:pt x="749" y="15367"/>
                  </a:lnTo>
                  <a:lnTo>
                    <a:pt x="0" y="28536"/>
                  </a:lnTo>
                  <a:lnTo>
                    <a:pt x="7099" y="39090"/>
                  </a:lnTo>
                  <a:lnTo>
                    <a:pt x="25069" y="41503"/>
                  </a:lnTo>
                  <a:lnTo>
                    <a:pt x="16675" y="41389"/>
                  </a:lnTo>
                  <a:lnTo>
                    <a:pt x="22847" y="41617"/>
                  </a:lnTo>
                  <a:lnTo>
                    <a:pt x="18554" y="42087"/>
                  </a:lnTo>
                  <a:lnTo>
                    <a:pt x="16179" y="42583"/>
                  </a:lnTo>
                  <a:lnTo>
                    <a:pt x="18326" y="42583"/>
                  </a:lnTo>
                  <a:lnTo>
                    <a:pt x="27012" y="43345"/>
                  </a:lnTo>
                  <a:lnTo>
                    <a:pt x="21463" y="42506"/>
                  </a:lnTo>
                  <a:lnTo>
                    <a:pt x="45770" y="43078"/>
                  </a:lnTo>
                  <a:lnTo>
                    <a:pt x="155562" y="45224"/>
                  </a:lnTo>
                  <a:lnTo>
                    <a:pt x="165341" y="45135"/>
                  </a:lnTo>
                  <a:lnTo>
                    <a:pt x="175031" y="44678"/>
                  </a:lnTo>
                  <a:lnTo>
                    <a:pt x="184581" y="44678"/>
                  </a:lnTo>
                  <a:lnTo>
                    <a:pt x="193357" y="45872"/>
                  </a:lnTo>
                  <a:lnTo>
                    <a:pt x="201866" y="45440"/>
                  </a:lnTo>
                  <a:lnTo>
                    <a:pt x="247523" y="45212"/>
                  </a:lnTo>
                  <a:lnTo>
                    <a:pt x="253695" y="45262"/>
                  </a:lnTo>
                  <a:lnTo>
                    <a:pt x="254304" y="45173"/>
                  </a:lnTo>
                  <a:lnTo>
                    <a:pt x="257949" y="44653"/>
                  </a:lnTo>
                  <a:lnTo>
                    <a:pt x="261899" y="44081"/>
                  </a:lnTo>
                  <a:lnTo>
                    <a:pt x="271335" y="44284"/>
                  </a:lnTo>
                  <a:lnTo>
                    <a:pt x="281089" y="44704"/>
                  </a:lnTo>
                  <a:lnTo>
                    <a:pt x="290195" y="44196"/>
                  </a:lnTo>
                  <a:lnTo>
                    <a:pt x="290118" y="44348"/>
                  </a:lnTo>
                  <a:lnTo>
                    <a:pt x="295033" y="44411"/>
                  </a:lnTo>
                  <a:lnTo>
                    <a:pt x="295021" y="44196"/>
                  </a:lnTo>
                  <a:lnTo>
                    <a:pt x="295008" y="43878"/>
                  </a:lnTo>
                  <a:lnTo>
                    <a:pt x="308114" y="45300"/>
                  </a:lnTo>
                  <a:lnTo>
                    <a:pt x="302183" y="43878"/>
                  </a:lnTo>
                  <a:lnTo>
                    <a:pt x="302018" y="43840"/>
                  </a:lnTo>
                  <a:lnTo>
                    <a:pt x="302945" y="43421"/>
                  </a:lnTo>
                  <a:lnTo>
                    <a:pt x="317334" y="43421"/>
                  </a:lnTo>
                  <a:lnTo>
                    <a:pt x="310095" y="44615"/>
                  </a:lnTo>
                  <a:lnTo>
                    <a:pt x="355803" y="45224"/>
                  </a:lnTo>
                  <a:lnTo>
                    <a:pt x="419328" y="45720"/>
                  </a:lnTo>
                  <a:lnTo>
                    <a:pt x="446951" y="45567"/>
                  </a:lnTo>
                  <a:lnTo>
                    <a:pt x="445998" y="45262"/>
                  </a:lnTo>
                  <a:lnTo>
                    <a:pt x="444195" y="44691"/>
                  </a:lnTo>
                  <a:lnTo>
                    <a:pt x="437565" y="45262"/>
                  </a:lnTo>
                  <a:lnTo>
                    <a:pt x="435076" y="43878"/>
                  </a:lnTo>
                  <a:lnTo>
                    <a:pt x="456692" y="44627"/>
                  </a:lnTo>
                  <a:lnTo>
                    <a:pt x="478612" y="44996"/>
                  </a:lnTo>
                  <a:lnTo>
                    <a:pt x="500214" y="44831"/>
                  </a:lnTo>
                  <a:lnTo>
                    <a:pt x="520852" y="43954"/>
                  </a:lnTo>
                  <a:lnTo>
                    <a:pt x="521106" y="43421"/>
                  </a:lnTo>
                  <a:lnTo>
                    <a:pt x="521271" y="43065"/>
                  </a:lnTo>
                  <a:lnTo>
                    <a:pt x="529412" y="43129"/>
                  </a:lnTo>
                  <a:lnTo>
                    <a:pt x="538289" y="43065"/>
                  </a:lnTo>
                  <a:lnTo>
                    <a:pt x="539470" y="42506"/>
                  </a:lnTo>
                  <a:lnTo>
                    <a:pt x="540918" y="41821"/>
                  </a:lnTo>
                  <a:lnTo>
                    <a:pt x="542721" y="42506"/>
                  </a:lnTo>
                  <a:lnTo>
                    <a:pt x="552056" y="42811"/>
                  </a:lnTo>
                  <a:lnTo>
                    <a:pt x="546506" y="43421"/>
                  </a:lnTo>
                  <a:lnTo>
                    <a:pt x="549681" y="43459"/>
                  </a:lnTo>
                  <a:lnTo>
                    <a:pt x="552754" y="43688"/>
                  </a:lnTo>
                  <a:lnTo>
                    <a:pt x="555002" y="43345"/>
                  </a:lnTo>
                  <a:lnTo>
                    <a:pt x="550951" y="42964"/>
                  </a:lnTo>
                  <a:lnTo>
                    <a:pt x="561632" y="42773"/>
                  </a:lnTo>
                  <a:lnTo>
                    <a:pt x="567448" y="43840"/>
                  </a:lnTo>
                  <a:lnTo>
                    <a:pt x="573366" y="42773"/>
                  </a:lnTo>
                  <a:lnTo>
                    <a:pt x="574421" y="42583"/>
                  </a:lnTo>
                  <a:lnTo>
                    <a:pt x="570484" y="42011"/>
                  </a:lnTo>
                  <a:lnTo>
                    <a:pt x="582193" y="41821"/>
                  </a:lnTo>
                  <a:lnTo>
                    <a:pt x="584720" y="43192"/>
                  </a:lnTo>
                  <a:lnTo>
                    <a:pt x="578180" y="43611"/>
                  </a:lnTo>
                  <a:lnTo>
                    <a:pt x="585431" y="43573"/>
                  </a:lnTo>
                  <a:lnTo>
                    <a:pt x="591743" y="43446"/>
                  </a:lnTo>
                  <a:lnTo>
                    <a:pt x="597712" y="43192"/>
                  </a:lnTo>
                  <a:lnTo>
                    <a:pt x="603986" y="42735"/>
                  </a:lnTo>
                  <a:lnTo>
                    <a:pt x="600837" y="42697"/>
                  </a:lnTo>
                  <a:lnTo>
                    <a:pt x="614692" y="41821"/>
                  </a:lnTo>
                  <a:lnTo>
                    <a:pt x="616699" y="41694"/>
                  </a:lnTo>
                  <a:lnTo>
                    <a:pt x="621068" y="41503"/>
                  </a:lnTo>
                  <a:lnTo>
                    <a:pt x="666191" y="39585"/>
                  </a:lnTo>
                  <a:lnTo>
                    <a:pt x="681291" y="38404"/>
                  </a:lnTo>
                  <a:lnTo>
                    <a:pt x="676503" y="37338"/>
                  </a:lnTo>
                  <a:lnTo>
                    <a:pt x="684237" y="36537"/>
                  </a:lnTo>
                  <a:lnTo>
                    <a:pt x="684352" y="36410"/>
                  </a:lnTo>
                  <a:lnTo>
                    <a:pt x="685431" y="36410"/>
                  </a:lnTo>
                  <a:lnTo>
                    <a:pt x="684237" y="36537"/>
                  </a:lnTo>
                  <a:lnTo>
                    <a:pt x="681456" y="39585"/>
                  </a:lnTo>
                  <a:lnTo>
                    <a:pt x="791311" y="39154"/>
                  </a:lnTo>
                  <a:lnTo>
                    <a:pt x="805472" y="39217"/>
                  </a:lnTo>
                  <a:lnTo>
                    <a:pt x="827062" y="41236"/>
                  </a:lnTo>
                  <a:lnTo>
                    <a:pt x="831621" y="41186"/>
                  </a:lnTo>
                  <a:lnTo>
                    <a:pt x="829945" y="38989"/>
                  </a:lnTo>
                  <a:lnTo>
                    <a:pt x="829475" y="38366"/>
                  </a:lnTo>
                  <a:lnTo>
                    <a:pt x="870394" y="37541"/>
                  </a:lnTo>
                  <a:lnTo>
                    <a:pt x="891425" y="37541"/>
                  </a:lnTo>
                  <a:lnTo>
                    <a:pt x="894842" y="38823"/>
                  </a:lnTo>
                  <a:lnTo>
                    <a:pt x="896950" y="38862"/>
                  </a:lnTo>
                  <a:lnTo>
                    <a:pt x="900163" y="38709"/>
                  </a:lnTo>
                  <a:lnTo>
                    <a:pt x="902119" y="39090"/>
                  </a:lnTo>
                  <a:lnTo>
                    <a:pt x="900518" y="38709"/>
                  </a:lnTo>
                  <a:lnTo>
                    <a:pt x="898283" y="38176"/>
                  </a:lnTo>
                  <a:lnTo>
                    <a:pt x="908735" y="38481"/>
                  </a:lnTo>
                  <a:lnTo>
                    <a:pt x="906348" y="38176"/>
                  </a:lnTo>
                  <a:lnTo>
                    <a:pt x="905751" y="38100"/>
                  </a:lnTo>
                  <a:lnTo>
                    <a:pt x="918349" y="37515"/>
                  </a:lnTo>
                  <a:lnTo>
                    <a:pt x="935697" y="36715"/>
                  </a:lnTo>
                  <a:lnTo>
                    <a:pt x="936104" y="36410"/>
                  </a:lnTo>
                  <a:lnTo>
                    <a:pt x="948461" y="27101"/>
                  </a:lnTo>
                  <a:lnTo>
                    <a:pt x="956335" y="14084"/>
                  </a:lnTo>
                  <a:lnTo>
                    <a:pt x="963930" y="8318"/>
                  </a:lnTo>
                  <a:lnTo>
                    <a:pt x="967143" y="5880"/>
                  </a:lnTo>
                  <a:lnTo>
                    <a:pt x="970000" y="3721"/>
                  </a:lnTo>
                  <a:lnTo>
                    <a:pt x="971359" y="2679"/>
                  </a:lnTo>
                  <a:lnTo>
                    <a:pt x="971613" y="2489"/>
                  </a:lnTo>
                  <a:close/>
                </a:path>
              </a:pathLst>
            </a:custGeom>
            <a:solidFill>
              <a:srgbClr val="A7A2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006" y="2090244"/>
              <a:ext cx="10251984" cy="45876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4456" y="1300988"/>
            <a:ext cx="3893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Redis</a:t>
            </a:r>
            <a:r>
              <a:rPr spc="-55" dirty="0"/>
              <a:t> </a:t>
            </a:r>
            <a:r>
              <a:rPr spc="-155" dirty="0"/>
              <a:t>Data</a:t>
            </a:r>
            <a:r>
              <a:rPr spc="-65" dirty="0"/>
              <a:t> </a:t>
            </a:r>
            <a:r>
              <a:rPr spc="-135" dirty="0"/>
              <a:t>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6130A-8972-CEFA-5A6A-AF483DF7F0B4}"/>
              </a:ext>
            </a:extLst>
          </p:cNvPr>
          <p:cNvSpPr txBox="1"/>
          <p:nvPr/>
        </p:nvSpPr>
        <p:spPr>
          <a:xfrm>
            <a:off x="9829800" y="251460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Hello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51D2D-6D8C-678F-32AD-1FA3C808046F}"/>
              </a:ext>
            </a:extLst>
          </p:cNvPr>
          <p:cNvSpPr txBox="1"/>
          <p:nvPr/>
        </p:nvSpPr>
        <p:spPr>
          <a:xfrm>
            <a:off x="9895986" y="334225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Hello 1, 2,3,4,5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24A6F-0831-0F93-99FD-1E78B72AAE91}"/>
              </a:ext>
            </a:extLst>
          </p:cNvPr>
          <p:cNvSpPr txBox="1"/>
          <p:nvPr/>
        </p:nvSpPr>
        <p:spPr>
          <a:xfrm>
            <a:off x="10134600" y="533400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Hello red 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8CC4B-3C96-5F92-4DDC-01E0D462F1F9}"/>
              </a:ext>
            </a:extLst>
          </p:cNvPr>
          <p:cNvSpPr txBox="1"/>
          <p:nvPr/>
        </p:nvSpPr>
        <p:spPr>
          <a:xfrm>
            <a:off x="10049874" y="5928780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Hello </a:t>
            </a:r>
            <a:r>
              <a:rPr lang="en-US" sz="1400" dirty="0" err="1">
                <a:solidFill>
                  <a:srgbClr val="FF0000"/>
                </a:solidFill>
              </a:rPr>
              <a:t>language:English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Color:red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63C2F-D8CA-0915-0B35-C10020E2AA84}"/>
              </a:ext>
            </a:extLst>
          </p:cNvPr>
          <p:cNvSpPr txBox="1"/>
          <p:nvPr/>
        </p:nvSpPr>
        <p:spPr>
          <a:xfrm>
            <a:off x="9913822" y="3940709"/>
            <a:ext cx="1664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Hello </a:t>
            </a:r>
            <a:r>
              <a:rPr lang="en-US" sz="1400" dirty="0" err="1">
                <a:solidFill>
                  <a:srgbClr val="FF0000"/>
                </a:solidFill>
              </a:rPr>
              <a:t>color:red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orange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yellow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1426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String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245" y="2691433"/>
            <a:ext cx="6043731" cy="36262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Week</a:t>
            </a:r>
            <a:r>
              <a:rPr spc="-35" dirty="0"/>
              <a:t> </a:t>
            </a:r>
            <a:r>
              <a:rPr spc="455" dirty="0"/>
              <a:t>11</a:t>
            </a:r>
            <a:r>
              <a:rPr spc="-25" dirty="0"/>
              <a:t> </a:t>
            </a:r>
            <a:r>
              <a:rPr spc="-130" dirty="0"/>
              <a:t>Topics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441549"/>
            <a:ext cx="4767580" cy="389826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Arial"/>
                <a:cs typeface="Arial"/>
              </a:rPr>
              <a:t>SQL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74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Foreign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79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25" dirty="0">
                <a:latin typeface="Arial"/>
                <a:cs typeface="Arial"/>
              </a:rPr>
              <a:t>Star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Schema</a:t>
            </a:r>
            <a:endParaRPr sz="20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695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Snowflake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Schema</a:t>
            </a:r>
            <a:endParaRPr sz="20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815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20" dirty="0">
                <a:latin typeface="Arial"/>
                <a:cs typeface="Arial"/>
              </a:rPr>
              <a:t>Galaxy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Schema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NoSQL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835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spc="-70" dirty="0">
                <a:latin typeface="Arial"/>
                <a:cs typeface="Arial"/>
              </a:rPr>
              <a:t>Key-</a:t>
            </a:r>
            <a:r>
              <a:rPr sz="2000" spc="-10" dirty="0">
                <a:latin typeface="Arial"/>
                <a:cs typeface="Arial"/>
              </a:rPr>
              <a:t>Value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Arial"/>
                <a:cs typeface="Arial"/>
              </a:rPr>
              <a:t>Redis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810"/>
              </a:spcBef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String,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List,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Sets,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Hash,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Sorted </a:t>
            </a:r>
            <a:r>
              <a:rPr sz="2000" spc="-20" dirty="0">
                <a:latin typeface="Arial"/>
                <a:cs typeface="Arial"/>
              </a:rPr>
              <a:t>Sets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String</a:t>
            </a:r>
            <a:r>
              <a:rPr spc="-75" dirty="0"/>
              <a:t> </a:t>
            </a:r>
            <a:r>
              <a:rPr spc="-170" dirty="0"/>
              <a:t>Commands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0058" y="2657044"/>
          <a:ext cx="1007681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command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</a:t>
                      </a:r>
                      <a:r>
                        <a:rPr sz="18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GETRANGE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end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substring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GETSET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old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MSET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key1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value1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[key2…]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keys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MGET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key1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[key2…]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STRLEN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length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INCR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Increments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integer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DECR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Decrements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integer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one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3776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Linked</a:t>
            </a:r>
            <a:r>
              <a:rPr spc="-55" dirty="0"/>
              <a:t> </a:t>
            </a:r>
            <a:r>
              <a:rPr spc="-145" dirty="0"/>
              <a:t>List</a:t>
            </a:r>
            <a:r>
              <a:rPr spc="-45" dirty="0"/>
              <a:t> </a:t>
            </a:r>
            <a:r>
              <a:rPr dirty="0"/>
              <a:t>/</a:t>
            </a:r>
            <a:r>
              <a:rPr spc="-50" dirty="0"/>
              <a:t> </a:t>
            </a:r>
            <a:r>
              <a:rPr spc="-90" dirty="0"/>
              <a:t>List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0979" y="2474454"/>
            <a:ext cx="8513295" cy="41757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Linked</a:t>
            </a:r>
            <a:r>
              <a:rPr spc="-55" dirty="0"/>
              <a:t> </a:t>
            </a:r>
            <a:r>
              <a:rPr spc="-135" dirty="0"/>
              <a:t>List/List</a:t>
            </a:r>
            <a:r>
              <a:rPr spc="-45" dirty="0"/>
              <a:t> </a:t>
            </a:r>
            <a:r>
              <a:rPr spc="-150" dirty="0"/>
              <a:t>Commands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0058" y="2657044"/>
          <a:ext cx="10076815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LINDEX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LLEN</a:t>
                      </a:r>
                      <a:r>
                        <a:rPr sz="18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length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LPOP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first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LPUSH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[value2]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Prepends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LRANGE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stop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elements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RPOP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last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element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RPUSH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[value2]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Appends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LSET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 element in a list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its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LTRIM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stop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Trims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range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92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Sets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7243" y="3002464"/>
            <a:ext cx="5267684" cy="25488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80" y="2724197"/>
            <a:ext cx="6374752" cy="34549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Sets</a:t>
            </a:r>
            <a:r>
              <a:rPr spc="-50" dirty="0"/>
              <a:t> </a:t>
            </a:r>
            <a:r>
              <a:rPr spc="-170" dirty="0"/>
              <a:t>Commands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0058" y="2657044"/>
          <a:ext cx="10474325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SADD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member1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[member2]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Adds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more members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SCARD</a:t>
                      </a:r>
                      <a:r>
                        <a:rPr sz="18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SISMEMBER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member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Determines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SMEMBERS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SUNION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key1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Adds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SPOP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SREM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member1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[member2]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1202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Hash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1873" y="2393181"/>
            <a:ext cx="7772400" cy="41775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Hash</a:t>
            </a:r>
            <a:r>
              <a:rPr spc="-25" dirty="0"/>
              <a:t> </a:t>
            </a:r>
            <a:r>
              <a:rPr spc="-175" dirty="0"/>
              <a:t>Commands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381" y="2355663"/>
          <a:ext cx="11831955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HDEL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field1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[field2]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Deletes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fields.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HEXISTS</a:t>
                      </a:r>
                      <a:r>
                        <a:rPr sz="1800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field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Determines whether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exists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not.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HSET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value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field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HGET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field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key.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HGETALL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fields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HKEYS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fields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hash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HLEN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fields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 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hash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HMSET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field1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value1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[field2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Sets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fields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HMGET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field1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[field2]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 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hash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fields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HINCRBY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increment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Increments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integer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value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 hash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number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Sorted</a:t>
            </a:r>
            <a:r>
              <a:rPr spc="-50" dirty="0"/>
              <a:t> </a:t>
            </a:r>
            <a:r>
              <a:rPr spc="-120" dirty="0"/>
              <a:t>Sets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1562" y="2387600"/>
            <a:ext cx="8300624" cy="42929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Sorted</a:t>
            </a:r>
            <a:r>
              <a:rPr spc="-55" dirty="0"/>
              <a:t> </a:t>
            </a:r>
            <a:r>
              <a:rPr spc="-160" dirty="0"/>
              <a:t>Sets</a:t>
            </a:r>
            <a:r>
              <a:rPr spc="-40" dirty="0"/>
              <a:t> </a:t>
            </a:r>
            <a:r>
              <a:rPr spc="-160" dirty="0"/>
              <a:t>Command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3374" y="2457781"/>
          <a:ext cx="11941810" cy="3235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ZADD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score1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member1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[score2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member2]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latin typeface="Arial"/>
                          <a:cs typeface="Arial"/>
                        </a:rPr>
                        <a:t>Adds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ZCARD</a:t>
                      </a:r>
                      <a:r>
                        <a:rPr sz="18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&lt;key&gt;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ZCOUNT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min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max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40385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Counts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scores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values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ZINCRBY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increment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member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Increments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score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ZREM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[member…]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one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ZREMRANGEBYSCORE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min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max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ZREMRANGEBYRANK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stop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Sorted</a:t>
            </a:r>
            <a:r>
              <a:rPr spc="-55" dirty="0"/>
              <a:t> </a:t>
            </a:r>
            <a:r>
              <a:rPr spc="-160" dirty="0"/>
              <a:t>Sets</a:t>
            </a:r>
            <a:r>
              <a:rPr spc="-40" dirty="0"/>
              <a:t> </a:t>
            </a:r>
            <a:r>
              <a:rPr spc="-160" dirty="0"/>
              <a:t>Command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3374" y="2581714"/>
          <a:ext cx="11941810" cy="4043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ZRANK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member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Determines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ZREVRANK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member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7658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Determines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scores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ordered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high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ZRANGE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 stop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[WITHSCORES]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ZREVRANGE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key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stop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[WITHSCORES]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60350">
                        <a:lnSpc>
                          <a:spcPct val="1022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index,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scores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ordered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high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1352550">
                        <a:lnSpc>
                          <a:spcPct val="102200"/>
                        </a:lnSpc>
                        <a:spcBef>
                          <a:spcPts val="21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ZRANGEBYSCORE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min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max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[WITHSCORES]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937894">
                        <a:lnSpc>
                          <a:spcPct val="102200"/>
                        </a:lnSpc>
                        <a:spcBef>
                          <a:spcPts val="21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ZREVRANGEBYSCORE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max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min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[WITHSCORES]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72415">
                        <a:lnSpc>
                          <a:spcPct val="102200"/>
                        </a:lnSpc>
                        <a:spcBef>
                          <a:spcPts val="21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members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set,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score,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scores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ordered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high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8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ZSCORE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member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score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associated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member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sorted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set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9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4456" y="1480820"/>
            <a:ext cx="274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160" dirty="0">
                <a:latin typeface="Georgia-BoldItalic"/>
                <a:cs typeface="Georgia-BoldItalic"/>
              </a:rPr>
              <a:t>Foreign</a:t>
            </a:r>
            <a:r>
              <a:rPr sz="3600" b="1" i="1" spc="-30" dirty="0">
                <a:latin typeface="Georgia-BoldItalic"/>
                <a:cs typeface="Georgia-BoldItalic"/>
              </a:rPr>
              <a:t> </a:t>
            </a:r>
            <a:r>
              <a:rPr sz="3600" b="1" i="1" spc="-160" dirty="0">
                <a:latin typeface="Georgia-BoldItalic"/>
                <a:cs typeface="Georgia-BoldItalic"/>
              </a:rPr>
              <a:t>Key</a:t>
            </a:r>
            <a:endParaRPr sz="3600">
              <a:latin typeface="Georgia-BoldItalic"/>
              <a:cs typeface="Georgia-BoldIt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456" y="2531363"/>
            <a:ext cx="977646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000" spc="50" dirty="0">
                <a:latin typeface="Arial"/>
                <a:cs typeface="Arial"/>
              </a:rPr>
              <a:t>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foreign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column/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columns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one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table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unique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 </a:t>
            </a:r>
            <a:r>
              <a:rPr sz="2000" spc="-10" dirty="0">
                <a:latin typeface="Arial"/>
                <a:cs typeface="Arial"/>
              </a:rPr>
              <a:t>values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(often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primary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key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data)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another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785" y="4017179"/>
            <a:ext cx="6868048" cy="18377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3153" y="3429000"/>
            <a:ext cx="4589059" cy="2753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SQL</a:t>
            </a:r>
            <a:r>
              <a:rPr spc="-50" dirty="0"/>
              <a:t> </a:t>
            </a:r>
            <a:r>
              <a:rPr spc="-160" dirty="0"/>
              <a:t>Foreign</a:t>
            </a:r>
            <a:r>
              <a:rPr spc="-40" dirty="0"/>
              <a:t> </a:t>
            </a:r>
            <a:r>
              <a:rPr spc="-215" dirty="0"/>
              <a:t>Key</a:t>
            </a:r>
            <a:r>
              <a:rPr spc="-25" dirty="0"/>
              <a:t> </a:t>
            </a:r>
            <a:r>
              <a:rPr spc="-190" dirty="0"/>
              <a:t>on</a:t>
            </a:r>
            <a:r>
              <a:rPr spc="-40" dirty="0"/>
              <a:t> </a:t>
            </a:r>
            <a:r>
              <a:rPr spc="-150" dirty="0"/>
              <a:t>Create</a:t>
            </a:r>
            <a:r>
              <a:rPr spc="-35" dirty="0"/>
              <a:t> </a:t>
            </a:r>
            <a:r>
              <a:rPr spc="-90" dirty="0"/>
              <a:t>Table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7156" y="2418588"/>
            <a:ext cx="6744970" cy="347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07815">
              <a:lnSpc>
                <a:spcPct val="141000"/>
              </a:lnSpc>
              <a:spcBef>
                <a:spcPts val="100"/>
              </a:spcBef>
            </a:pPr>
            <a:r>
              <a:rPr sz="2000" spc="-130" dirty="0">
                <a:latin typeface="Arial"/>
                <a:cs typeface="Arial"/>
              </a:rPr>
              <a:t>CREATE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TABLE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Orders </a:t>
            </a:r>
            <a:r>
              <a:rPr sz="2000" spc="-50" dirty="0">
                <a:latin typeface="Arial"/>
                <a:cs typeface="Arial"/>
              </a:rPr>
              <a:t>(</a:t>
            </a:r>
            <a:endParaRPr sz="2000">
              <a:latin typeface="Arial"/>
              <a:cs typeface="Arial"/>
            </a:endParaRPr>
          </a:p>
          <a:p>
            <a:pPr marL="63500" marR="3284854">
              <a:lnSpc>
                <a:spcPct val="141500"/>
              </a:lnSpc>
              <a:spcBef>
                <a:spcPts val="10"/>
              </a:spcBef>
            </a:pPr>
            <a:r>
              <a:rPr sz="2000" spc="55" dirty="0">
                <a:latin typeface="Arial"/>
                <a:cs typeface="Arial"/>
              </a:rPr>
              <a:t>OrderID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int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NULL, </a:t>
            </a:r>
            <a:r>
              <a:rPr sz="2000" spc="70" dirty="0">
                <a:latin typeface="Arial"/>
                <a:cs typeface="Arial"/>
              </a:rPr>
              <a:t>OrderNumber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int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NULL, </a:t>
            </a:r>
            <a:r>
              <a:rPr sz="2000" spc="-25" dirty="0">
                <a:latin typeface="Arial"/>
                <a:cs typeface="Arial"/>
              </a:rPr>
              <a:t>PersonID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int,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r>
              <a:rPr sz="2000" spc="-105" dirty="0">
                <a:latin typeface="Arial"/>
                <a:cs typeface="Arial"/>
              </a:rPr>
              <a:t>PRIMARY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KEY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(OrderID),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r>
              <a:rPr sz="2000" spc="-45" dirty="0">
                <a:latin typeface="Arial"/>
                <a:cs typeface="Arial"/>
              </a:rPr>
              <a:t>FOREIGN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KEY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(PersonID)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REFERENCES</a:t>
            </a:r>
            <a:r>
              <a:rPr sz="2000" spc="-50" dirty="0">
                <a:latin typeface="Arial"/>
                <a:cs typeface="Arial"/>
              </a:rPr>
              <a:t> Persons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(PersonID)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2000" spc="-7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5481" y="2255291"/>
            <a:ext cx="4589059" cy="2753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A6D4BB-2148-A168-1C1E-7265F372D1BC}"/>
              </a:ext>
            </a:extLst>
          </p:cNvPr>
          <p:cNvSpPr txBox="1"/>
          <p:nvPr/>
        </p:nvSpPr>
        <p:spPr>
          <a:xfrm>
            <a:off x="7328157" y="25908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BE1A3C-B4F0-B6FE-44DE-81223EDA764B}"/>
              </a:ext>
            </a:extLst>
          </p:cNvPr>
          <p:cNvSpPr txBox="1"/>
          <p:nvPr/>
        </p:nvSpPr>
        <p:spPr>
          <a:xfrm>
            <a:off x="10287000" y="2590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570FE-793D-53F6-877C-E4FACD09279D}"/>
              </a:ext>
            </a:extLst>
          </p:cNvPr>
          <p:cNvSpPr txBox="1"/>
          <p:nvPr/>
        </p:nvSpPr>
        <p:spPr>
          <a:xfrm>
            <a:off x="2133600" y="54102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Column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E25B9-AA28-8F1B-798F-025EE9EF6594}"/>
              </a:ext>
            </a:extLst>
          </p:cNvPr>
          <p:cNvSpPr txBox="1"/>
          <p:nvPr/>
        </p:nvSpPr>
        <p:spPr>
          <a:xfrm>
            <a:off x="5867400" y="545256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Column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24D60-76C7-AAEF-6062-225DB3552D36}"/>
              </a:ext>
            </a:extLst>
          </p:cNvPr>
          <p:cNvSpPr txBox="1"/>
          <p:nvPr/>
        </p:nvSpPr>
        <p:spPr>
          <a:xfrm>
            <a:off x="4724400" y="482406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Table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5598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Data</a:t>
            </a:r>
            <a:r>
              <a:rPr spc="-40" dirty="0"/>
              <a:t> </a:t>
            </a:r>
            <a:r>
              <a:rPr spc="-190" dirty="0"/>
              <a:t>Warehouse</a:t>
            </a:r>
            <a:r>
              <a:rPr spc="-30" dirty="0"/>
              <a:t> </a:t>
            </a:r>
            <a:r>
              <a:rPr spc="-150" dirty="0"/>
              <a:t>Schema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8" y="2531363"/>
            <a:ext cx="5567045" cy="26136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49530">
              <a:lnSpc>
                <a:spcPct val="109700"/>
              </a:lnSpc>
              <a:spcBef>
                <a:spcPts val="60"/>
              </a:spcBef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warehouse,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schema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85" dirty="0">
                <a:highlight>
                  <a:srgbClr val="FFFF00"/>
                </a:highlight>
                <a:latin typeface="Arial"/>
                <a:cs typeface="Arial"/>
              </a:rPr>
              <a:t>to</a:t>
            </a:r>
            <a:r>
              <a:rPr sz="2000" spc="-4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40" dirty="0">
                <a:highlight>
                  <a:srgbClr val="FFFF00"/>
                </a:highlight>
                <a:latin typeface="Arial"/>
                <a:cs typeface="Arial"/>
              </a:rPr>
              <a:t>define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the</a:t>
            </a:r>
            <a:r>
              <a:rPr sz="20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way</a:t>
            </a:r>
            <a:r>
              <a:rPr sz="2000" spc="-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85" dirty="0">
                <a:highlight>
                  <a:srgbClr val="FFFF00"/>
                </a:highlight>
                <a:latin typeface="Arial"/>
                <a:cs typeface="Arial"/>
              </a:rPr>
              <a:t>to</a:t>
            </a:r>
            <a:r>
              <a:rPr sz="2000" spc="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organize</a:t>
            </a:r>
            <a:r>
              <a:rPr sz="2000" spc="-1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the</a:t>
            </a:r>
            <a:r>
              <a:rPr sz="2000" spc="-10" dirty="0">
                <a:highlight>
                  <a:srgbClr val="FFFF00"/>
                </a:highlight>
                <a:latin typeface="Arial"/>
                <a:cs typeface="Arial"/>
              </a:rPr>
              <a:t> system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50" dirty="0">
                <a:highlight>
                  <a:srgbClr val="FFFF00"/>
                </a:highlight>
                <a:latin typeface="Arial"/>
                <a:cs typeface="Arial"/>
              </a:rPr>
              <a:t>with</a:t>
            </a:r>
            <a:r>
              <a:rPr sz="2000" spc="-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all </a:t>
            </a:r>
            <a:r>
              <a:rPr sz="2000" spc="-25" dirty="0">
                <a:highlight>
                  <a:srgbClr val="FFFF00"/>
                </a:highlight>
                <a:latin typeface="Arial"/>
                <a:cs typeface="Arial"/>
              </a:rPr>
              <a:t>the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database</a:t>
            </a:r>
            <a:r>
              <a:rPr sz="2000" spc="9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entities</a:t>
            </a:r>
            <a:r>
              <a:rPr sz="2000" spc="10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(fact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tables,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dimension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tables)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logical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association.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30" dirty="0">
                <a:latin typeface="Arial"/>
                <a:cs typeface="Arial"/>
              </a:rPr>
              <a:t>Fact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table: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Holds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be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analyzed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8000"/>
              </a:lnSpc>
              <a:spcBef>
                <a:spcPts val="1100"/>
              </a:spcBef>
            </a:pPr>
            <a:r>
              <a:rPr sz="2000" dirty="0">
                <a:latin typeface="Arial"/>
                <a:cs typeface="Arial"/>
              </a:rPr>
              <a:t>Dimension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table: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Stores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extra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information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about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table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5180" y="2366223"/>
            <a:ext cx="5342020" cy="32507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C349A0-0C39-4E11-575E-A6C074C9A4AF}"/>
                  </a:ext>
                </a:extLst>
              </p14:cNvPr>
              <p14:cNvContentPartPr/>
              <p14:nvPr/>
            </p14:nvContentPartPr>
            <p14:xfrm>
              <a:off x="6951483" y="2406075"/>
              <a:ext cx="710280" cy="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C349A0-0C39-4E11-575E-A6C074C9A4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9843" y="2262435"/>
                <a:ext cx="853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61E761-461B-F767-52AF-EDEC42979BB4}"/>
                  </a:ext>
                </a:extLst>
              </p14:cNvPr>
              <p14:cNvContentPartPr/>
              <p14:nvPr/>
            </p14:nvContentPartPr>
            <p14:xfrm>
              <a:off x="9157203" y="3210675"/>
              <a:ext cx="41832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61E761-461B-F767-52AF-EDEC42979B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85203" y="3066675"/>
                <a:ext cx="56196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3B2855-ABFC-4A06-CDEC-1B06C847C9AC}"/>
              </a:ext>
            </a:extLst>
          </p:cNvPr>
          <p:cNvSpPr txBox="1"/>
          <p:nvPr/>
        </p:nvSpPr>
        <p:spPr>
          <a:xfrm>
            <a:off x="9334111" y="2819400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(Data)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045B4-5C28-39CA-AE6A-E20A43B8B22D}"/>
              </a:ext>
            </a:extLst>
          </p:cNvPr>
          <p:cNvSpPr txBox="1"/>
          <p:nvPr/>
        </p:nvSpPr>
        <p:spPr>
          <a:xfrm>
            <a:off x="7018723" y="2054860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(Extra Table)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26EE2C-2FDB-0EDE-B786-28FD7A84805A}"/>
                  </a:ext>
                </a:extLst>
              </p14:cNvPr>
              <p14:cNvContentPartPr/>
              <p14:nvPr/>
            </p14:nvContentPartPr>
            <p14:xfrm>
              <a:off x="6732963" y="2942475"/>
              <a:ext cx="788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26EE2C-2FDB-0EDE-B786-28FD7A8480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0963" y="2798475"/>
                <a:ext cx="222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20448E-C2C0-AD4D-F848-9621D13DFC14}"/>
                  </a:ext>
                </a:extLst>
              </p14:cNvPr>
              <p14:cNvContentPartPr/>
              <p14:nvPr/>
            </p14:nvContentPartPr>
            <p14:xfrm>
              <a:off x="6729363" y="4956675"/>
              <a:ext cx="95040" cy="12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20448E-C2C0-AD4D-F848-9621D13DFC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57363" y="4812675"/>
                <a:ext cx="2386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47A90C-A924-B4F9-2B0B-9BA8EC8A69A4}"/>
                  </a:ext>
                </a:extLst>
              </p14:cNvPr>
              <p14:cNvContentPartPr/>
              <p14:nvPr/>
            </p14:nvContentPartPr>
            <p14:xfrm>
              <a:off x="10790163" y="4914915"/>
              <a:ext cx="87840" cy="6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47A90C-A924-B4F9-2B0B-9BA8EC8A69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18163" y="4770915"/>
                <a:ext cx="2314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1716E9-2684-5F0A-E610-279695283C48}"/>
                  </a:ext>
                </a:extLst>
              </p14:cNvPr>
              <p14:cNvContentPartPr/>
              <p14:nvPr/>
            </p14:nvContentPartPr>
            <p14:xfrm>
              <a:off x="10818243" y="2891715"/>
              <a:ext cx="500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1716E9-2684-5F0A-E610-279695283C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46243" y="2747715"/>
                <a:ext cx="193680" cy="28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283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Star</a:t>
            </a:r>
            <a:r>
              <a:rPr spc="-55" dirty="0"/>
              <a:t> </a:t>
            </a:r>
            <a:r>
              <a:rPr spc="-165" dirty="0"/>
              <a:t>Schema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1911" y="1894265"/>
            <a:ext cx="4853800" cy="45866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4458" y="2531363"/>
            <a:ext cx="4373880" cy="228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9230" indent="-342900">
              <a:lnSpc>
                <a:spcPct val="108000"/>
              </a:lnSpc>
              <a:spcBef>
                <a:spcPts val="100"/>
              </a:spcBef>
              <a:buChar char="►"/>
              <a:tabLst>
                <a:tab pos="354965" algn="l"/>
                <a:tab pos="355600" algn="l"/>
              </a:tabLst>
            </a:pPr>
            <a:r>
              <a:rPr sz="2000" spc="-25" dirty="0">
                <a:latin typeface="Arial"/>
                <a:cs typeface="Arial"/>
              </a:rPr>
              <a:t>Star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Schema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table </a:t>
            </a:r>
            <a:r>
              <a:rPr sz="2000" spc="50" dirty="0">
                <a:latin typeface="Arial"/>
                <a:cs typeface="Arial"/>
              </a:rPr>
              <a:t>surrounded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by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dimension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►"/>
            </a:pP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10500"/>
              </a:lnSpc>
              <a:spcBef>
                <a:spcPts val="1885"/>
              </a:spcBef>
              <a:buChar char="►"/>
              <a:tabLst>
                <a:tab pos="354965" algn="l"/>
                <a:tab pos="355600" algn="l"/>
              </a:tabLst>
            </a:pPr>
            <a:r>
              <a:rPr sz="2000" spc="50" dirty="0">
                <a:latin typeface="Arial"/>
                <a:cs typeface="Arial"/>
              </a:rPr>
              <a:t>Only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single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join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creates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relationship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between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dimension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420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Snowflake</a:t>
            </a:r>
            <a:r>
              <a:rPr spc="-15" dirty="0"/>
              <a:t> </a:t>
            </a:r>
            <a:r>
              <a:rPr spc="-155" dirty="0"/>
              <a:t>Schema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8" y="2531363"/>
            <a:ext cx="4512310" cy="228409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54965" marR="5080" indent="-342900">
              <a:lnSpc>
                <a:spcPct val="110500"/>
              </a:lnSpc>
              <a:spcBef>
                <a:spcPts val="40"/>
              </a:spcBef>
              <a:buChar char="►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Snowflake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schema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surrounded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by </a:t>
            </a:r>
            <a:r>
              <a:rPr sz="2000" dirty="0">
                <a:latin typeface="Arial"/>
                <a:cs typeface="Arial"/>
              </a:rPr>
              <a:t>dimension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table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turn </a:t>
            </a:r>
            <a:r>
              <a:rPr sz="2000" spc="50" dirty="0">
                <a:latin typeface="Arial"/>
                <a:cs typeface="Arial"/>
              </a:rPr>
              <a:t>surrounded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by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dimension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►"/>
            </a:pPr>
            <a:endParaRPr sz="2400">
              <a:latin typeface="Arial"/>
              <a:cs typeface="Arial"/>
            </a:endParaRPr>
          </a:p>
          <a:p>
            <a:pPr marL="354965" marR="461009" indent="-342900">
              <a:lnSpc>
                <a:spcPct val="112000"/>
              </a:lnSpc>
              <a:spcBef>
                <a:spcPts val="1750"/>
              </a:spcBef>
              <a:buChar char="►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Requires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many joins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fetch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3037" y="2633985"/>
            <a:ext cx="6194436" cy="32789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E9C8EF1-DB45-243E-0B90-CD22A0BF9878}"/>
                  </a:ext>
                </a:extLst>
              </p14:cNvPr>
              <p14:cNvContentPartPr/>
              <p14:nvPr/>
            </p14:nvContentPartPr>
            <p14:xfrm>
              <a:off x="8725203" y="4100955"/>
              <a:ext cx="366120" cy="29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E9C8EF1-DB45-243E-0B90-CD22A0BF98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7563" y="4065315"/>
                <a:ext cx="4017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395B94-635E-4F78-86AE-20BE84D89D78}"/>
                  </a:ext>
                </a:extLst>
              </p14:cNvPr>
              <p14:cNvContentPartPr/>
              <p14:nvPr/>
            </p14:nvContentPartPr>
            <p14:xfrm>
              <a:off x="7612803" y="3272595"/>
              <a:ext cx="36612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395B94-635E-4F78-86AE-20BE84D89D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5163" y="3236955"/>
                <a:ext cx="401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52A153-D65C-88F0-7A1C-A75C75D6AE0C}"/>
                  </a:ext>
                </a:extLst>
              </p14:cNvPr>
              <p14:cNvContentPartPr/>
              <p14:nvPr/>
            </p14:nvContentPartPr>
            <p14:xfrm>
              <a:off x="7582923" y="3440715"/>
              <a:ext cx="478080" cy="16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52A153-D65C-88F0-7A1C-A75C75D6AE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65283" y="3405075"/>
                <a:ext cx="5137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E1348A-18C4-0695-9476-F2E57076CDE6}"/>
                  </a:ext>
                </a:extLst>
              </p14:cNvPr>
              <p14:cNvContentPartPr/>
              <p14:nvPr/>
            </p14:nvContentPartPr>
            <p14:xfrm>
              <a:off x="6296643" y="3272955"/>
              <a:ext cx="337680" cy="1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E1348A-18C4-0695-9476-F2E57076CD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79003" y="3236955"/>
                <a:ext cx="373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43AA38-0669-B63E-9CEE-3088A8FA9B2A}"/>
                  </a:ext>
                </a:extLst>
              </p14:cNvPr>
              <p14:cNvContentPartPr/>
              <p14:nvPr/>
            </p14:nvContentPartPr>
            <p14:xfrm>
              <a:off x="6245883" y="4169715"/>
              <a:ext cx="433080" cy="3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43AA38-0669-B63E-9CEE-3088A8FA9B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27883" y="4133715"/>
                <a:ext cx="4687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8D7FE7-4A9F-FEDF-0716-064FA0B37C82}"/>
                  </a:ext>
                </a:extLst>
              </p14:cNvPr>
              <p14:cNvContentPartPr/>
              <p14:nvPr/>
            </p14:nvContentPartPr>
            <p14:xfrm>
              <a:off x="7605603" y="3544035"/>
              <a:ext cx="424080" cy="29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8D7FE7-4A9F-FEDF-0716-064FA0B37C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87963" y="3508035"/>
                <a:ext cx="45972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4373524-C06C-2690-32C0-BE64EB57CC1E}"/>
              </a:ext>
            </a:extLst>
          </p:cNvPr>
          <p:cNvGrpSpPr/>
          <p:nvPr/>
        </p:nvGrpSpPr>
        <p:grpSpPr>
          <a:xfrm>
            <a:off x="8284923" y="3132195"/>
            <a:ext cx="415440" cy="333360"/>
            <a:chOff x="8284923" y="3132195"/>
            <a:chExt cx="41544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89BA6C-EA40-13AB-2B74-A96DC444C437}"/>
                    </a:ext>
                  </a:extLst>
                </p14:cNvPr>
                <p14:cNvContentPartPr/>
                <p14:nvPr/>
              </p14:nvContentPartPr>
              <p14:xfrm>
                <a:off x="8284923" y="3277995"/>
                <a:ext cx="76680" cy="18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89BA6C-EA40-13AB-2B74-A96DC444C4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67283" y="3260355"/>
                  <a:ext cx="112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EEBF8A-3AAF-4FC4-42B0-2571B3849C0A}"/>
                    </a:ext>
                  </a:extLst>
                </p14:cNvPr>
                <p14:cNvContentPartPr/>
                <p14:nvPr/>
              </p14:nvContentPartPr>
              <p14:xfrm>
                <a:off x="8408403" y="3270075"/>
                <a:ext cx="70920" cy="105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EEBF8A-3AAF-4FC4-42B0-2571B3849C0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90763" y="3252075"/>
                  <a:ext cx="106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8D4C58-2B19-5981-A3BE-7EDA5560D87D}"/>
                    </a:ext>
                  </a:extLst>
                </p14:cNvPr>
                <p14:cNvContentPartPr/>
                <p14:nvPr/>
              </p14:nvContentPartPr>
              <p14:xfrm>
                <a:off x="8538363" y="3190155"/>
                <a:ext cx="5040" cy="2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8D4C58-2B19-5981-A3BE-7EDA5560D8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20723" y="3172155"/>
                  <a:ext cx="40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77040B-C1A6-9649-FC2D-633872647713}"/>
                    </a:ext>
                  </a:extLst>
                </p14:cNvPr>
                <p14:cNvContentPartPr/>
                <p14:nvPr/>
              </p14:nvContentPartPr>
              <p14:xfrm>
                <a:off x="8545923" y="3279075"/>
                <a:ext cx="16920" cy="4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77040B-C1A6-9649-FC2D-6338726477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8283" y="3261075"/>
                  <a:ext cx="52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29910F-387F-D46F-AC02-3A877E810E8B}"/>
                    </a:ext>
                  </a:extLst>
                </p14:cNvPr>
                <p14:cNvContentPartPr/>
                <p14:nvPr/>
              </p14:nvContentPartPr>
              <p14:xfrm>
                <a:off x="8618643" y="3132195"/>
                <a:ext cx="81720" cy="15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29910F-387F-D46F-AC02-3A877E810E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00643" y="3114195"/>
                  <a:ext cx="117360" cy="189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3460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Galaxy</a:t>
            </a:r>
            <a:r>
              <a:rPr spc="-40" dirty="0"/>
              <a:t> </a:t>
            </a:r>
            <a:r>
              <a:rPr spc="-150" dirty="0"/>
              <a:t>Schema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8" y="2531363"/>
            <a:ext cx="437007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8000"/>
              </a:lnSpc>
              <a:spcBef>
                <a:spcPts val="100"/>
              </a:spcBef>
              <a:buChar char="►"/>
              <a:tabLst>
                <a:tab pos="355600" algn="l"/>
              </a:tabLst>
            </a:pPr>
            <a:r>
              <a:rPr sz="2000" spc="65" dirty="0">
                <a:latin typeface="Arial"/>
                <a:cs typeface="Arial"/>
              </a:rPr>
              <a:t>Multiple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fact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tables </a:t>
            </a:r>
            <a:r>
              <a:rPr sz="2000" spc="-10" dirty="0">
                <a:latin typeface="Arial"/>
                <a:cs typeface="Arial"/>
              </a:rPr>
              <a:t>share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same </a:t>
            </a:r>
            <a:r>
              <a:rPr sz="2000" dirty="0">
                <a:latin typeface="Arial"/>
                <a:cs typeface="Arial"/>
              </a:rPr>
              <a:t>dimension</a:t>
            </a:r>
            <a:r>
              <a:rPr sz="2000" spc="3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►"/>
            </a:pPr>
            <a:endParaRPr sz="3150">
              <a:latin typeface="Arial"/>
              <a:cs typeface="Arial"/>
            </a:endParaRPr>
          </a:p>
          <a:p>
            <a:pPr marL="354965" marR="142240" indent="-342900" algn="just">
              <a:lnSpc>
                <a:spcPct val="110000"/>
              </a:lnSpc>
              <a:spcBef>
                <a:spcPts val="5"/>
              </a:spcBef>
              <a:buChar char="►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Most </a:t>
            </a:r>
            <a:r>
              <a:rPr sz="2000" spc="55" dirty="0">
                <a:latin typeface="Arial"/>
                <a:cs typeface="Arial"/>
              </a:rPr>
              <a:t>complicated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understand. </a:t>
            </a:r>
            <a:r>
              <a:rPr sz="2000" spc="-20" dirty="0">
                <a:latin typeface="Arial"/>
                <a:cs typeface="Arial"/>
              </a:rPr>
              <a:t>Reserved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for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highly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complex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data </a:t>
            </a:r>
            <a:r>
              <a:rPr sz="2000" spc="-10" dirty="0">
                <a:latin typeface="Arial"/>
                <a:cs typeface="Arial"/>
              </a:rPr>
              <a:t>structures.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9708" y="2521884"/>
            <a:ext cx="6021739" cy="35490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56" y="1480820"/>
            <a:ext cx="158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NoSQL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56" y="2531363"/>
            <a:ext cx="9900920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When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people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term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“NoSQL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database,”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typically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it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refer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 any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highlight>
                  <a:srgbClr val="FFFF00"/>
                </a:highlight>
                <a:latin typeface="Arial"/>
                <a:cs typeface="Arial"/>
              </a:rPr>
              <a:t>non- </a:t>
            </a:r>
            <a:r>
              <a:rPr sz="2000" dirty="0">
                <a:highlight>
                  <a:srgbClr val="FFFF00"/>
                </a:highlight>
                <a:latin typeface="Arial"/>
                <a:cs typeface="Arial"/>
              </a:rPr>
              <a:t>relational</a:t>
            </a:r>
            <a:r>
              <a:rPr sz="2000" spc="229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rial"/>
                <a:cs typeface="Arial"/>
              </a:rPr>
              <a:t>database.</a:t>
            </a:r>
            <a:endParaRPr sz="20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12700" marR="720725">
              <a:lnSpc>
                <a:spcPct val="109000"/>
              </a:lnSpc>
              <a:spcBef>
                <a:spcPts val="1080"/>
              </a:spcBef>
            </a:pPr>
            <a:r>
              <a:rPr sz="2000" dirty="0">
                <a:latin typeface="Arial"/>
                <a:cs typeface="Arial"/>
              </a:rPr>
              <a:t>NoSQL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format </a:t>
            </a:r>
            <a:r>
              <a:rPr sz="2000" spc="55" dirty="0">
                <a:latin typeface="Arial"/>
                <a:cs typeface="Arial"/>
              </a:rPr>
              <a:t>other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relational tables.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1556</Words>
  <Application>Microsoft Macintosh PowerPoint</Application>
  <PresentationFormat>Widescreen</PresentationFormat>
  <Paragraphs>293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Georgia-BoldItalic</vt:lpstr>
      <vt:lpstr>Office Theme</vt:lpstr>
      <vt:lpstr>Data Management</vt:lpstr>
      <vt:lpstr>Week 11 Topics</vt:lpstr>
      <vt:lpstr>PowerPoint Presentation</vt:lpstr>
      <vt:lpstr>SQL Foreign Key on Create Table</vt:lpstr>
      <vt:lpstr>Data Warehouse Schema</vt:lpstr>
      <vt:lpstr>Star Schema</vt:lpstr>
      <vt:lpstr>Snowflake Schema</vt:lpstr>
      <vt:lpstr>Galaxy Schema</vt:lpstr>
      <vt:lpstr>NoSQL</vt:lpstr>
      <vt:lpstr>Brief history of NoSQL</vt:lpstr>
      <vt:lpstr>NoSQL database features</vt:lpstr>
      <vt:lpstr>Key-Value Database</vt:lpstr>
      <vt:lpstr>Key-Value Database</vt:lpstr>
      <vt:lpstr>Key-Value Database</vt:lpstr>
      <vt:lpstr>Examples of Key-Value Database Management Systems</vt:lpstr>
      <vt:lpstr>Redis</vt:lpstr>
      <vt:lpstr>Redis Key Commands</vt:lpstr>
      <vt:lpstr>Redis Data Types</vt:lpstr>
      <vt:lpstr>String</vt:lpstr>
      <vt:lpstr>String Commands</vt:lpstr>
      <vt:lpstr>Linked List / List</vt:lpstr>
      <vt:lpstr>Linked List/List Commands</vt:lpstr>
      <vt:lpstr>Sets</vt:lpstr>
      <vt:lpstr>Sets Commands</vt:lpstr>
      <vt:lpstr>Hash</vt:lpstr>
      <vt:lpstr>Hash Commands</vt:lpstr>
      <vt:lpstr>Sorted Sets</vt:lpstr>
      <vt:lpstr>Sorted Sets Command</vt:lpstr>
      <vt:lpstr>Sorted Sets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cp:lastModifiedBy>MOCK YING JING</cp:lastModifiedBy>
  <cp:revision>8</cp:revision>
  <dcterms:created xsi:type="dcterms:W3CDTF">2023-06-28T01:14:25Z</dcterms:created>
  <dcterms:modified xsi:type="dcterms:W3CDTF">2023-08-01T08:07:51Z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2023-06-26T00:00:00Z</vt:filetime>
  </property>
  <property fmtid="{D5CDD505-2E9C-101B-9397-08002B2CF9AE}" pid="3" name="LastSaved">
    <vt:filetime>2023-06-28T00:00:00Z</vt:filetime>
  </property>
  <property fmtid="{D5CDD505-2E9C-101B-9397-08002B2CF9AE}" pid="4" name="Producer">
    <vt:lpwstr>macOS Version 13.3.1 (Build 22E261) Quartz PDFContext</vt:lpwstr>
  </property>
</Properties>
</file>