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4.xml" ContentType="application/inkml+xml"/>
  <Override PartName="/ppt/notesSlides/notesSlide4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5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6763"/>
  </p:normalViewPr>
  <p:slideViewPr>
    <p:cSldViewPr>
      <p:cViewPr varScale="1">
        <p:scale>
          <a:sx n="109" d="100"/>
          <a:sy n="109" d="100"/>
        </p:scale>
        <p:origin x="68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2:07:26.0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1115 4 24575,'-9'0'0,"-7"-1"0,-9 0 0,-8 0 0,-3 0 0,4 1 0,6 1 0,7 0 0,7-1 0,4 2 0,1-1 0,-2 1 0,-4 1 0,-7 3 0,-3 2 0,-1-1 0,3 0 0,7-3 0,-1 1 0,0-1 0,-5 4 0,-2 1 0,2 1 0,0 0 0,0 1 0,2-1 0,1 0 0,2-1 0,4-1 0,0 2 0,-2-1 0,0 2 0,-1-1 0,2-1 0,0 0 0,-1 0 0,-2 2 0,1 0 0,-1-1 0,3 0 0,1 0 0,1-1 0,2-1 0,-6 5 0,-4 2 0,-2 2 0,-1 2 0,6-4 0,2 0 0,1-3 0,0 1 0,-2 1 0,-3 2 0,-2 4 0,-4 6 0,0 0 0,2-4 0,4-4 0,9-10 0,1-1 0,-4 4 0,-2 3 0,-3 4 0,1 2 0,4-1 0,2-1 0,2-4 0,4-6 0,1-5 0,1 2 0,-2 4 0,-2 8 0,-3 6 0,-1 3 0,1-4 0,4-8 0,2-8 0,1-3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2:08:39.4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3760 1645 24575,'-12'-9'0,"-9"-6"0,-16-15 0,-11-7 0,-26-16 0,17 15 0,-9-3 0,5 7 0,-6 0 0,-5-2-515,1 3 0,-5 0 1,-3-1-1,0 1 515,-7-2 0,-1 0 0,-2 1 0,0 1 0,-2 0 0,-1 1 0,1 1 0,-1 0 0,4 2 0,0 0 0,1 0 0,2 0-306,9 3 0,1 0 0,2 0 0,0-1 306,1 1 0,1-1 0,1 0 0,2-1 0,-18-8 0,2-1 0,1 0 0,2-2 0,2-1 0,0 1-191,1 0 0,1 0 0,1 2 191,6 3 0,2 0 0,2 3 0,-18-8 0,7 4 0,24 12 0,6 4 1858,-6-2-1858,32 14 1316,12 5-1316,3 1 682,-2 0-682,2 1 0,2 0 0,2-1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2:10:54.6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1770 1 24575,'-13'2'0,"-8"1"0,-24 7 0,-41 12 0,22-5 0,-6 1 0,-12 4 0,-2 1 0,-5 2 0,2 2 0,7-1 0,3 1 0,9-1 0,1 1 0,-2 1 0,-2 2 0,-2 0 0,-2 1 0,-2 1 0,0 1 0,2-1 0,4 0 0,13-5 0,5-3 0,-21 12 0,31-16 0,27-13 0,11-5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2:10:55.5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172 1 24575,'-9'13'0,"-3"9"0,-12 26 0,-3 9 0,-3 8 0,3-7 0,10-22 0,4-9 0,8-16 0,3-5 0,0-3 0,1 1 0,-1-2 0,2-1 0,12 1 0,12-2 0,46 1 0,-3 1 0,10-1 0,17 0 0,4 0 0,-30 0 0,1-1 0,-3 1 0,16 0 0,-9 0 0,5-1 0,-48 0 0,11 1 0,-32-1 0,24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2:10:56.7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24575,'47'2'0,"4"-1"0,12 1 0,12 0 0,11 0 0,4 0-1087,-12 0 1,2 0 0,3 0 0,3 0 1086,-4 0 0,4-1 0,3 1 0,0-1 0,1 1-344,6-1 1,2 1 0,0 0 0,0-1 0,-3 0 343,-10 1 0,-2-1 0,0 0 0,-3 0 0,0 0 0,9 0 0,1 0 0,-6 0 0,-8 0 661,22 1 0,-20-1-661,-19 2 0,-38-2 0,-13 1 1993,3-2-1993,0 1 2746,0-1-2746,-5-1 0,-3 1 0,-3-1 0,1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2:15:49.7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8,'59'2,"2"-1,-8 0,-5 0,-9 0,-10 0,-6-1,1-1,6-1,6 0,2 0,-7 0,-9 2,-5-1,-1 0,6 0,10 0,13 0,10 1,4 0,1 0,-8 0,-7 0,-7 0,-4 0,7 0,20 1,14 1,9-1,-7-1,-19 0,-16 0,-15 0,-2 1,-1 0,1 1,1-1,1 1,-1 0,2 0,-1 0,-2-1,-1 0,-3-1,4 1,1 1,7-1,1 1,-1 1,-4-2,-8 0,-7 0,0-1,4 2,-2-2,4 1,-5-1,2 1,2 0,2 0,1 0,-3 0,-4 0,0-1,0 1,0 0,3 0,-3 0,0-1,0 0,2 0,0 0,1 0,-1 0,-2 0,2 0,1 0,-1 0,2-1,-1 0,-6 0,10 0,-11 1,6 0,-1-1,-3-1,3-1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2:16:05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 24575,'0'23'0,"0"8"0,0-1 0,0 6 0,0 0 0,0-1 0,0 9 0,0 2 0,0 7 0,0 2 0,-1-1 0,0-8 0,0-12 0,0-14 0,1-11 0,0-6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2:16:08.0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88 24575,'8'-11'0,"0"-2"0,0 3 0,0 0 0,0 2 0,1 0 0,2 1 0,2 1 0,2 1 0,1 1 0,-2 1 0,-3 1 0,-5 1 0,-2 1 0,-1 1 0,1 1 0,3 1 0,4 4 0,5 2 0,0 1 0,-2-1 0,-4-1 0,-4 0 0,-2-1 0,-1 1 0,-1 1 0,-1 4 0,0 4 0,-3 2 0,-1 3 0,-2-1 0,-1 0 0,-1-3 0,-1-3 0,-1 0 0,-2-1 0,-5 7 0,-4 4 0,-5 5 0,-2 4 0,1 0 0,0 0 0,0-2 0,-1 1 0,0 1 0,5-6 0,5-5 0,9-7 0,9-10 0,6-3 0,13-6 0,6-1 0,8 0 0,6-1 0,3 0 0,5 2 0,8 2 0,9 0 0,3 0 0,-8 0 0,-19-1 0,-20 1 0,-13 1 0,0 0 0,-5 0 0,2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2:16:11.0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56 24575,'1'-4'0,"2"-2"0,0 1 0,4 0 0,6-2 0,7 1 0,3-1 0,0 1 0,-2 3 0,-3 1 0,-2-1 0,-2 2 0,-1 0 0,-2 1 0,-3 2 0,0 3 0,1 4 0,3 5 0,4 3 0,-1 1 0,-1-2 0,-4-1 0,-3-3 0,-3-4 0,-3-1 0,-1 1 0,-2 3 0,-2 3 0,-5 3 0,-3 1 0,-2 1 0,-2 0 0,1-3 0,0-2 0,-1-1 0,-1 0 0,-3 1 0,-1-1-6784,4-3 6784,6-5 0,9-4 0,9-1 0,4-1 0,3-1 0,3 0 0,-3 0 6784,3 1-6784,3 0 0,3 1 0,3 1 0,3 0 0,-2 2 0,-4 0 0,-2 1 0,-4 0 0,-4-1 0,0-1 0,-2 2 0,-2 1 0,-1 1 0,-2 1 0,-1 1 0,-2 0 0,-1 2 0,-1 0 0,0 0 0,-1 0 0,-1-1 0,1 1 0,-2-1 0,0-1 0,0 1 0,-2 1 0,0 2 0,-3 2 0,-1-1 0,0-2 0,-2-2 0,-4-2 0,-4 1 0,-4 1 0,-6 3 0,-8 1 0,-3 2 0,-4 0 0,4-4 0,4-3 0,-2-1 0,4 0 0,1-1 0,6-2 0,7-1 0,7-1 0,6-1 0,3-1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2:19:13.2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6,'74'-4,"13"2,-34 3,5 1,17 0,6 1,-13 0,4 1,0 0,4-1,1 1,-1 0,0 0,-1 0,0 0,-3 0,-1 1,-3-1,17 1,-4 0,-15 0,-4 1,25 2,-32-2,-16-3,-13-1,-11 0,-3-1,3 0,2 0,8 2,1-2,12 2,26-1,20 1,9 0,1 1,-25 0,-24-2,-20-1,-22-1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2:19:18.4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0 24575,'0'14'0,"-2"10"0,0 19 0,0 7 0,2 18 0,1 8 0,0-10 0,1-8 0,-2-28 0,0-20 0,0-6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2:07:27.4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24575,'2'19'0,"0"8"0,1 12 0,1 11 0,2-2 0,2 5 0,1-11 0,-3-15 0,-2-12 0,-3-11 0,-1-2 0,2-1 0,3 0 0,5-1 0,12-1 0,22-1 0,30-2 0,-20 1 0,4 0 0,7-1 0,0 1 0,-2 0 0,-4 0 0,30-1 0,-43 2 0,-31 1 0,-14 0 0,-1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2:19:19.3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24575,'11'8'0,"10"5"0,7 5 0,12 10 0,10 11 0,4 2 0,3 1 0,-11-10 0,-13-11 0,-13-9 0,-7-6 0,-4-5 0,-3-3 0,2-3 0,3-3 0,5-6 0,10-9 0,12-8 0,10-7 0,-1-1 0,-11 9 0,-13 10 0,-13 9 0,-5 7 0,-3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2:19:22.6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326 1 24575,'-14'17'0,"-2"5"0,-2 3 0,1 5 0,2 2 0,4-3 0,1 2 0,5-6 0,2-4 0,1-2 0,1-3 0,1 0 0,3-1 0,1 2 0,4 1 0,2-1 0,1-1 0,1-3 0,0-2 0,-1-1 0,0-2 0,2 0 0,3-2 0,3-2 0,2 0 0,0 0 0,-2-1 0,0 0 0,-3-1 0,-5 0 0,-5-3 0,-3-2 0,-2-1 0,0-3 0,-1-1 0,0-2 0,0-2 0,-2 1 0,0-1 0,-2 1 0,1 0 0,1 2 0,0 1 0,0 1 0,1 2 0,0 0 0,0 1 0,0-1 0,1 0 0,-1 0 0,0 4 0,1 12 0,0 7 0,2 15 0,1 4 0,-1 5 0,1 0 0,-1-6 0,-1-8 0,0-11 0,0-7 0,0-6 0,-1-3 0,-8 2 0,-7 0 0,-23 2 0,-28 3 0,-23 1 0,-10 0 0,21-1 0,35-4 0,25-3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2:21:18.4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26 24575,'13'-3'0,"9"1"0,12-1 0,15 0 0,19-1 0,18 0 0,-35 2 0,2 1 0,7 0 0,2 0 0,4 0 0,1 0 0,0 1 0,-1 0 0,0 0 0,-2 0 0,-4 0 0,-2 0 0,41 0 0,-22 1 0,-17 0 0,-15 0 0,-8 0 0,-10-1 0,-11 0 0,-10 0 0,-3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2:21:19.7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11 568 24575,'-2'-8'0,"0"-1"0,1 0 0,0-3 0,-1-4 0,1-7 0,-1-10 0,2-7 0,2-7 0,4-3 0,3 1 0,4 2 0,3 5 0,2 6 0,2 6 0,-4 9 0,-2 7 0,-4 5 0,0 1 0,-1 1 0,-1 1 0,-3 1 0,-1 2 0,0 1 0,4-3 0,0 1 0,5-2 0,1 2 0,1-1 0,0 0 0,-1 1 0,-1 0 0,-2 1 0,-4 2 0,-4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2:21:21.8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43 24575,'22'-2'0,"8"-2"0,7-2 0,6 0 0,1 1 0,19-2 0,-17 5 0,7-3 0,-33 5 0,-7 0 0,-3 0 0,-4-1 0,4-1 0,0 1 0,-1 0 0,-1 0 0,-3 1 0,-3 0 0,1 0 0,0 0 0,-1 1 0,-1 1 0,-1 7 0,0 6 0,0 11 0,0 8 0,1 3 0,1 4 0,1-5 0,0-4 0,0-9 0,-1-7 0,-1-8 0,-1-5 0,0-2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2:21:24.4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27 24575,'19'-3'0,"17"-2"0,14 0 0,34-1 0,-25 3 0,6 1 0,13 1 0,5 0 0,-16 0 0,4 1 0,1 1-343,7-1 0,2 2 0,2-1 343,7 1 0,2 1 0,2 0-468,-14-1 1,2 1 0,1-1 0,0 1 467,7 1 0,2 0 0,0 0 0,-1 0 0,0-1 0,0 1 0,0-1 0,-3 1 0,-5-1 0,-1 0 0,-3 0 0,-3-1 0,7 1 0,-5 0 0,-6-1 0,4-1 0,-10 0 0,13 0 0,-42-1 930,-19 0-930,-9 0 1968,-3 0-1968,-3 0 0,-1 0 0,-1 0 0,1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2:21:28.4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51 24575,'26'-4'0,"13"-4"0,17-2 0,1 1 0,3 0 0,0 4 0,-5 2 0,-3 1 0,-16 2 0,-13 0 0,-7 0 0,-3 0 0,0 0 0,1 0 0,1 0 0,-2 0 0,-5 0 0,-4 0 0,-3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2:21:29.8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 24575,'87'-2'0,"0"0"0,-7 1 0,20 0 0,-3 0 0,-36 2 0,2 0 0,-7 0 0,1 0 0,2 2 0,-1 0 0,-1 1 0,-11-1 0,-15 0 0,-15-1 0,-11-2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2:22:00.8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534 818 24575,'21'1'0,"12"1"0,18 2 0,5 0 0,13 3 0,11 1 0,5 1 0,8 1 0,-11-1 0,-10-2 0,-8-1 0,-6 0 0,-5 0 0,-6 0 0,-5-1 0,-1-2 0,1 0 0,4-1 0,0 0 0,-4-1 0,5 1 0,1 0 0,0 0 0,-1 0 0,-12-3 0,0 0 0,-4-2 0,-4 1 0,-3-1 0,-4 1 0,-2 0 0,1 0 0,-2-1 0,-3-1 0,0 0 0,-2-1 0,-1 0 0,-1-1 0,2-3 0,2-4 0,2-1 0,-2-2 0,0 0 0,-3 2 0,0-2 0,0 0 0,-2 0 0,-2 0 0,0-3 0,0-2 0,-1-1 0,0 2 0,-1 2 0,-1 1 0,-1 1 0,0-1 0,0 3 0,-1 4 0,0 0 0,0-2 0,-2 0 0,1 1 0,-1 3 0,0 1 0,0-2 0,-1-4 0,0-3 0,-1 0 0,0 1 0,1 3 0,-1-1 0,0 0 0,-2-1 0,0-2 0,-2-2 0,0-1 0,0-3 0,-2 1 0,1-1 0,-2-2 0,0 0 0,-3-1 0,-2 0 0,1 4 0,1 4 0,3 7 0,2 4 0,3 2 0,0 1 0,1 0 0,-1 0 0,0 0 0,-3 1 0,-4 0 0,-7-2 0,-8-1 0,-4-1 0,-1 0 0,4-1 0,5 2 0,1 0 0,0 0 0,-1 2 0,-5 1 0,-3 0 0,-1 2 0,-4 0 0,-2 0 0,-4 0 0,-2 0 0,-2-1 0,-1 0 0,-1-1 0,2 0 0,-1 0 0,-2 2 0,-3 0 0,-2-1 0,5 0 0,5-1 0,10 0 0,6 0 0,7 0 0,4 0 0,5 1 0,4 0 0,0 1 0,-4-2 0,-8 0 0,-10 1 0,-5 0 0,1 0 0,5 0 0,0-2 0,-2 1 0,-5 0 0,-2 0 0,1 1 0,3 0 0,3 0 0,3 1 0,-1 0 0,0 0 0,-4 0 0,1 0 0,1 0 0,2 1 0,-1 0 0,-2 1 0,-6 0 0,-2 0 0,3 0 0,6-1 0,7 0 0,7 0 0,5 0 0,0 0 0,-2 0 0,-3 1 0,-2 1 0,0 0 0,2 2 0,2-1 0,2 1 0,1 1 0,1 2 0,0 2 0,-2 4 0,-1 3 0,1 0 0,1-1 0,2 2 0,2-1 0,1 1 0,1 0 0,2-3 0,1 0 0,-1-1 0,2 0 0,-1 2 0,2 3 0,0 1 0,2-1 0,0-3 0,2-1 0,1 2 0,1 1 0,1 2 0,1 0 0,0-1 0,1-1 0,1-1 0,2 1 0,2 1 0,3 0 0,1-1 0,-2-4 0,-2-4 0,-3-1 0,-1-3 0,-2 0 0,0 0 0,0-1 0,0 1 0,1 1 0,1 0 0,-1-2 0,0 0 0,2-1 0,2 0 0,2 1 0,2 0 0,-1-1 0,-2 0 0,-3-1 0,-1 0 0,1 1 0,1 0 0,1 1 0,0 1 0,0 0 0,-1 0 0,-1 0 0,-1-2 0,0 0 0,0-1 0,0 0 0,0-2 0,0 1 0,-2-1 0,-3 1 0,1 0 0,0 1 0,2-1 0,0 0 0,1 0 0,-2 1 0,0-2 0,1 1 0,1-1 0,3 1 0,3 1 0,4 0 0,4 2 0,-2-1 0,-5 0 0,-6-1 0,-7-1 0,-2-1 0,0 0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2:22:03.1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 24575,'9'0'0,"7"-1"0,3 0 0,10-1 0,9-1 0,12 1 0,19 0 0,19 3 0,8 3 0,-45-1 0,2 1 0,-1 1 0,1-1 0,44 4 0,-46-4 0,1 0 0,0-1 0,1-1 0,3 0 0,1 0 0,1 0 0,2 0 0,-1-1 0,1 0 0,-1 1 0,0-1 0,-1 0 0,0 1 0,-1-2 0,0 1 0,-4 0 0,0 0 0,41 1 0,-10 0 0,-11 1 0,-8 0 0,-6 0 0,-5 1 0,-6 0 0,-6-1 0,-7-1 0,-9-1 0,-7 0 0,0-1 0,2 1 0,6 0 0,2 0 0,-1-1 0,-5 0 0,-4 0 0,-4 1 0,-5-1 0,-5 1 0,-5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2:07:34.9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976 31 24575,'-18'-2'0,"-7"0"0,-8-1 0,1 0 0,-8 1 0,-11-1 0,-11-1 0,-13-1 0,0 1 0,4 2 0,8 1 0,15 1 0,7 0 0,6 0 0,-1 0 0,5 0 0,9 1 0,13 2 0,8 3 0,0 8 0,-1 12 0,0 15 0,-4 19 0,-1 16 0,-1 13 0,-1 7 0,-1-3 0,0-6 0,1-10 0,1-8 0,1-3 0,2-6 0,-1 2 0,1 8 0,0 9 0,-1 12 0,1 5 0,2-46 0,0 1 0,1 2 0,-1 1 0,1 9 0,-1 2 0,0 7 0,-1 3 0,1 7 0,-1 1 0,0 3 0,-1-1 0,1-2 0,0 0 0,0 2 0,-1 0 0,2 0 0,-1 1 0,1 5 0,-1 1 0,1 4 0,0 3 0,1-31 0,0 1 0,0 0 0,-1 28 0,1 2-410,0-18 1,0 4 0,1 1 409,-1 2 0,1 1 0,0 1 0,1 0 0,0 0 0,0 0 0,0 0 0,1 1 0,0-6 0,0 9 0,1-5 0,0-12 0,0-3 0,-1-14 0,1-4 0,1 32 0,0-21 0,-1-18 1228,-1-8-1228,-1 1 0,1 2 0,0 2 0,0 6 0,0 9 0,0 18 0,1 16 0,-1-37 0,0 2 0,0 11 0,0 3 0,0 7 0,0 3 0,-1 7 0,1 1 0,-1 0 0,0-2 0,0-4 0,0-2 0,0-8 0,0-1 0,0-6 0,0-2 0,0-5 0,0-2 0,0-3 0,0 0 0,0-1 0,0 1 0,0-2 0,0 0 0,0 1 0,0 1 0,1-1 0,-1 1 0,1-4 0,0 0 0,2 46 0,0-6 0,0-6 0,0-10 0,-1-10 0,0-15 0,-2-11 0,1-4 0,0 1 0,-1 12 0,1 18 0,0 24 0,0-37 0,0 1 0,-1 1 0,1 0 0,-1-5 0,0-1 0,0 42 0,0 1 0,0-42 0,0 1 0,0 1 0,1-1 0,-1-1 0,1-2 0,1 38 0,0-20 0,-1-19 0,0-20 0,0-18 0,-1-5 0,0 2 0,0 2 0,0-1 0,0-1 0,0-4 0,1-2 0,2 0 0,1-1 0,3 2 0,4 1 0,8 1 0,12 3 0,13 2 0,9 1 0,0-2 0,-3-2 0,-9-3 0,-9-1 0,-5-1 0,-5-1 0,4 1 0,4 0 0,9-1 0,10 0 0,2 0 0,2-1 0,-3 0 0,-5 0 0,-5 1 0,-5 0 0,-6 1 0,-6-1 0,-6 1 0,-5-1 0,-2 0 0,0-1 0,1 0 0,0 0 0,-2 0 0,-1 0 0,0 0 0,2 0 0,2 0 0,5 0 0,1 0 0,0 0 0,-1 0 0,-4 0 0,1 0 0,0 0 0,-1 0 0,-2 0 0,-3 0 0,-4-1 0,-2 0 0,-1 0 0,0 1 0,1 0 0,1 0 0,2 0 0,0 1 0,1-1 0,2 0 0,0 0 0,1-1 0,0 1 0,-2 0 0,-1 0 0,-1 0 0,-1 0 0,0 0 0,0 0 0,0 0 0,1 0 0,1 0 0,1 0 0,1-1 0,1 0 0,-1 1 0,1-1 0,-2 1 0,-2 0 0,-1 0 0,-2 0 0,1 0 0,0-1 0,2-1 0,2-2 0,36-25 0,-29 20 0,25-16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2:22:05.3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184 0 24575,'-15'25'0,"-7"9"0,-1 0 0,-3 5 0,4-3 0,7-4 0,-1 3 0,6-3 0,2-1 0,1-3 0,2-2 0,1-2 0,0-2 0,1-1 0,1-1 0,1 1 0,1 1 0,0 0 0,0-3 0,1 0 0,1 8 0,1-6 0,0 6 0,1-2 0,3 4 0,2 2 0,5 3 0,3-6 0,1-1 0,0-3 0,-2-4 0,-1-3 0,0 0 0,1-2 0,4 2 0,3 3 0,3 2 0,5 3 0,3 0 0,4 1 0,1-3 0,-3-4 0,-5-6 0,-7-7 0,-3-1 0,0-1 0,2-1 0,12 0 0,8 1 0,0-2 0,-5 0 0,-11-1 0,-5-2 0,-2 1 0,0-1 0,-2 0 0,-4-1 0,-6 1 0,-1 1 0,1-2 0,2 1 0,2-2 0,0 1 0,-3 1 0,-3 0 0,-1 0 0,1-2 0,1-1 0,2 0 0,-1-1 0,-1-1 0,0-1 0,0-1 0,-1 1 0,-2 1 0,-1 2 0,-2 3 0,-4 0 0,-1 1 0,-5 0 0,0-1 0,-15-1 0,-61-11 0,48 9 0,-39-7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2:22:06.3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 24575,'31'-4'0,"8"1"0,3 0 0,1 0 0,-3 1 0,-10 0 0,-4 0 0,-13 0 0,-8 8 0,-3 8 0,-3 5 0,-1 8 0,-3 4 0,-3 7 0,-1 6 0,-1-1 0,1-7 0,4-10 0,2-12 0,1-7 0,1-5 0,0-1 0,-12-4 0,9 2 0,-8-3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2:08:23.1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1 24575,'-1'14'0,"0"5"0,-1 5 0,0 3 0,-1 5 0,1-1 0,-1-2 0,0-10 0,2-11 0,0-5 0,1 0 0,0 0 0,0 0 0,0-1 0,0 0 0,0 1 0,0 1 0,-1 3 0,-1 2 0,0 2 0,-1-2 0,1-3 0,1-2 0,0-1 0,1 0 0,0 1 0,0 0 0,0 0 0,0 1 0,0-2 0,0 4 0,0 1 0,0 3 0,0 1 0,0-3 0,1-1 0,0-4 0,0-1 0,-1-1 0,1 1 0,-1-2 0,1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2:08:25.7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84 56 24575,'3'-4'0,"0"0"0,-2 1 0,0 0 0,2 0 0,2-1 0,4-1 0,4-1 0,3 0 0,2 1 0,1 0 0,0 1 0,-4 2 0,-3 1 0,-4 1 0,3 2 0,5 4 0,4 5 0,-1 4 0,-4 1 0,-6 0 0,-4 0 0,-3 0 0,-2 2 0,-4-2 0,-2 2 0,-5 1 0,-4 0 0,-4-1 0,-1-4 0,4-4 0,4-4 0,4-3 0,5-1 0,-1 0 0,0 0 0,-8 1 0,-2 2 0,-4 0 0,0 1 0,7-2 0,5-2 0,5-2 0,7-2 0,3 2 0,4-2 0,2 1 0,-1 0 0,-1 1 0,-1 1 0,1 1 0,2 2 0,1 2 0,-1 4 0,0 2 0,0 2 0,-2 1 0,-1-1 0,-3-2 0,-4-3 0,-3-2 0,-2-1 0,-1 1 0,-2 2 0,-1 4 0,-2 3 0,-1 1 0,0-2 0,-3-3 0,-5-1 0,-6-2 0,-7-2 0,-3-2 0,-4-3 0,-4-1 0,-1-1 0,2 0 0,13 0 0,10 0 0,10 0 0,3 0 0,0 0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2:08:28.1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89 43 24575,'3'-5'0,"2"-1"0,0 1 0,2-1 0,2 1 0,1 1 0,5 0 0,2 1 0,9 0 0,6 2 0,2 2 0,-2 2 0,-8 0 0,-8 1 0,-7-1 0,-4 0 0,-3 0 0,1 2 0,0 5 0,-1 4 0,-1 4 0,0 1 0,-3-1 0,-1 0 0,-2-2 0,-3-3 0,-2-2 0,-5-3 0,-4 2 0,-9 2 0,-7 3 0,-7 2 0,-1 1 0,3-1 0,9-3 0,12-5 0,7-3 0,5-3 0,1 0 0,1-1 0,0 0 0,2-1 0,1 0 0,0 0 0,-1 0 0,0 1 0,2 0 0,7-1 0,7 0 0,17 1 0,20 1 0,13 1 0,6 0 0,-11-1 0,-15 0 0,-14-2 0,-11 0 0,-4 0 0,0 0 0,3 0 0,2 1 0,2-1 0,-3-1 0,-1 0 0,-4 0 0,-6 0 0,-4 0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2:08:33.0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4533 649 24575,'-24'-7'0,"-29"-5"0,-6 1 0,-10 0 0,-18-2 0,-7 0-1305,8 2 1,-6 0 0,-5 0 1304,6 1 0,-5-1 0,-3 0 0,-3-1-713,9 1 1,-3-1 0,-2 0 0,-3-1 0,-2 0 712,16 2 0,-3-1 0,-1-1 0,-2 1 0,-1-1 0,0 0 0,1-1 0,-4 0 0,-1-1 0,-1 1 0,0-2 0,1 1 0,0 0 0,1 0 0,5 0 0,-1 0 0,0 0 0,2 0 0,1 1 0,1-1 0,3 1 0,-2 0 0,1 1 0,2-1 0,3 1 0,3 0 0,4 2 379,-8-2 1,4 0 0,6 2 0,7 1-380,-18-1 0,15 4 0,12 2 0,38 5 0,14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2:08:34.7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3465 1 24575,'-12'0'0,"-13"1"0,-9 2 0,-24 1 0,-41 3 0,32-2 0,-6 0 0,9 0 0,-3 0 0,-5 0-668,-21 2 0,-6 0 0,-3 2 668,13-2 0,-2 0 0,-3 1 0,-2 1-529,9 0 1,-2 0-1,-2 1 1,-1 0 0,1 0 528,-3 1 0,-1 0 0,0 0 0,1 1 0,1 0 0,9-1 0,0 1 0,1 0 0,2-1 0,2 1-141,-7 1 0,2 0 1,3 0-1,4-1 141,-1-1 0,5 0 0,5 0 0,-5 0 0,7-2 0,-16 3 1657,35-7-1657,22-1 2824,13-3-2824,5 0 728,2 0-728,1 0 0,1 0 0,0-1 0,1 0 0,-1 0 0,0 0 0,-1 0 0,0 1 0,0 0 0,1 0 0,2-1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5T02:08:36.8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3301 0 24575,'-29'0'0,"-10"0"0,-3 0 0,-8 0 0,-8 1 0,-13 1 0,-16 2 0,37 0 0,-2 0 0,-2 2 0,-1 1 0,-2 0 0,-1 0 0,-10 3 0,-3-1 0,-6 1 0,-4 0 0,-8 0 0,-2 0 0,-3 0 0,2-1 0,6 0 0,3-1 0,11 0 0,3 0 0,11 0 0,3 0 0,-39 8 0,4 2 0,39-8 0,-3 1 0,-12 0 0,-2 0 0,-8 1 0,-1 0 0,4-2 0,2 1 0,8-2 0,4 1 0,-33 6 0,19-2 0,6 1 0,7-2 0,10-1 0,11-3 0,11-3 0,8-2 0,-1-1 0,-6 0 0,-5 2 0,-1-1 0,8 0 0,11-2 0,6-1 0,4-1 0,0 0 0,-3 1 0,-3 0 0,-4 2 0,-1-2 0,3 1 0,5-2 0,3 1 0,2-1 0,0 1 0,2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8168E-4031-A440-A32B-4DFD28760DAA}" type="datetimeFigureOut">
              <a:rPr lang="en-US" smtClean="0"/>
              <a:t>8/1/23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82418-F0E6-F84B-9D52-7694A5909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19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the relationship </a:t>
            </a:r>
          </a:p>
          <a:p>
            <a:r>
              <a:rPr lang="en-US" dirty="0"/>
              <a:t>Node is the data we want to study</a:t>
            </a:r>
          </a:p>
          <a:p>
            <a:endParaRPr lang="en-US" dirty="0"/>
          </a:p>
          <a:p>
            <a:r>
              <a:rPr lang="en-US" dirty="0"/>
              <a:t>Purpose: relationship</a:t>
            </a:r>
          </a:p>
          <a:p>
            <a:r>
              <a:rPr lang="en-US" dirty="0"/>
              <a:t>Node</a:t>
            </a:r>
          </a:p>
          <a:p>
            <a:r>
              <a:rPr lang="en-US" dirty="0"/>
              <a:t>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82418-F0E6-F84B-9D52-7694A5909B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47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r/s between user 1 and user 2</a:t>
            </a:r>
          </a:p>
          <a:p>
            <a:r>
              <a:rPr lang="en-US" dirty="0"/>
              <a:t>Graph database is easier to visualize the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82418-F0E6-F84B-9D52-7694A5909B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74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82418-F0E6-F84B-9D52-7694A5909B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17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– all columns is fixed same</a:t>
            </a:r>
          </a:p>
          <a:p>
            <a:r>
              <a:rPr lang="en-US" dirty="0" err="1"/>
              <a:t>Nosql</a:t>
            </a:r>
            <a:r>
              <a:rPr lang="en-US" dirty="0"/>
              <a:t> – columns might be diff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82418-F0E6-F84B-9D52-7694A5909B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97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fast, not complicated – use key value pair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82418-F0E6-F84B-9D52-7694A5909B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94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 side by side – horizontal</a:t>
            </a:r>
          </a:p>
          <a:p>
            <a:r>
              <a:rPr lang="en-US" dirty="0"/>
              <a:t>Serve on top of each other - vertical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82418-F0E6-F84B-9D52-7694A5909B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36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data change a lot – consider </a:t>
            </a:r>
            <a:r>
              <a:rPr lang="en-US" dirty="0" err="1"/>
              <a:t>Nosql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82418-F0E6-F84B-9D52-7694A5909B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05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python (test)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82418-F0E6-F84B-9D52-7694A5909B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75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 – one key one value</a:t>
            </a:r>
          </a:p>
          <a:p>
            <a:r>
              <a:rPr lang="en-US" dirty="0"/>
              <a:t>Need to know need to know how to tell the diff</a:t>
            </a:r>
          </a:p>
          <a:p>
            <a:r>
              <a:rPr lang="en-US" dirty="0"/>
              <a:t>Test - will test the datatypes and how to use those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82418-F0E6-F84B-9D52-7694A5909B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82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4456" y="1480820"/>
            <a:ext cx="452183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1">
                <a:solidFill>
                  <a:schemeClr val="tx1"/>
                </a:solidFill>
                <a:latin typeface="Georgia-BoldItalic"/>
                <a:cs typeface="Georgia-BoldIt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chemeClr val="tx1"/>
                </a:solidFill>
                <a:latin typeface="Georgia-BoldItalic"/>
                <a:cs typeface="Georgia-BoldIt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chemeClr val="tx1"/>
                </a:solidFill>
                <a:latin typeface="Georgia-BoldItalic"/>
                <a:cs typeface="Georgia-BoldIt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chemeClr val="tx1"/>
                </a:solidFill>
                <a:latin typeface="Georgia-BoldItalic"/>
                <a:cs typeface="Georgia-BoldIt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753029" y="5516888"/>
            <a:ext cx="2439035" cy="1341120"/>
          </a:xfrm>
          <a:custGeom>
            <a:avLst/>
            <a:gdLst/>
            <a:ahLst/>
            <a:cxnLst/>
            <a:rect l="l" t="t" r="r" b="b"/>
            <a:pathLst>
              <a:path w="2439034" h="1341120">
                <a:moveTo>
                  <a:pt x="2025355" y="14"/>
                </a:moveTo>
                <a:lnTo>
                  <a:pt x="1972720" y="0"/>
                </a:lnTo>
                <a:lnTo>
                  <a:pt x="1920145" y="1832"/>
                </a:lnTo>
                <a:lnTo>
                  <a:pt x="1867632" y="5566"/>
                </a:lnTo>
                <a:lnTo>
                  <a:pt x="1815184" y="11255"/>
                </a:lnTo>
                <a:lnTo>
                  <a:pt x="1762804" y="18954"/>
                </a:lnTo>
                <a:lnTo>
                  <a:pt x="1710496" y="28717"/>
                </a:lnTo>
                <a:lnTo>
                  <a:pt x="1658262" y="40598"/>
                </a:lnTo>
                <a:lnTo>
                  <a:pt x="1606105" y="54652"/>
                </a:lnTo>
                <a:lnTo>
                  <a:pt x="1554027" y="70932"/>
                </a:lnTo>
                <a:lnTo>
                  <a:pt x="1512409" y="85599"/>
                </a:lnTo>
                <a:lnTo>
                  <a:pt x="1470847" y="101751"/>
                </a:lnTo>
                <a:lnTo>
                  <a:pt x="1429344" y="119418"/>
                </a:lnTo>
                <a:lnTo>
                  <a:pt x="1387900" y="138626"/>
                </a:lnTo>
                <a:lnTo>
                  <a:pt x="1346517" y="159405"/>
                </a:lnTo>
                <a:lnTo>
                  <a:pt x="1305195" y="181782"/>
                </a:lnTo>
                <a:lnTo>
                  <a:pt x="1263936" y="205785"/>
                </a:lnTo>
                <a:lnTo>
                  <a:pt x="1222741" y="231442"/>
                </a:lnTo>
                <a:lnTo>
                  <a:pt x="1181611" y="258783"/>
                </a:lnTo>
                <a:lnTo>
                  <a:pt x="1140548" y="287833"/>
                </a:lnTo>
                <a:lnTo>
                  <a:pt x="1099551" y="318622"/>
                </a:lnTo>
                <a:lnTo>
                  <a:pt x="1058623" y="351178"/>
                </a:lnTo>
                <a:lnTo>
                  <a:pt x="1017765" y="385529"/>
                </a:lnTo>
                <a:lnTo>
                  <a:pt x="976977" y="421702"/>
                </a:lnTo>
                <a:lnTo>
                  <a:pt x="936261" y="459726"/>
                </a:lnTo>
                <a:lnTo>
                  <a:pt x="865900" y="526797"/>
                </a:lnTo>
                <a:lnTo>
                  <a:pt x="722225" y="662278"/>
                </a:lnTo>
                <a:lnTo>
                  <a:pt x="276224" y="1078672"/>
                </a:lnTo>
                <a:lnTo>
                  <a:pt x="125766" y="1220509"/>
                </a:lnTo>
                <a:lnTo>
                  <a:pt x="13332" y="1327797"/>
                </a:lnTo>
                <a:lnTo>
                  <a:pt x="0" y="1341111"/>
                </a:lnTo>
                <a:lnTo>
                  <a:pt x="2438970" y="1341111"/>
                </a:lnTo>
                <a:lnTo>
                  <a:pt x="2438970" y="58651"/>
                </a:lnTo>
                <a:lnTo>
                  <a:pt x="2381959" y="44297"/>
                </a:lnTo>
                <a:lnTo>
                  <a:pt x="2330893" y="33601"/>
                </a:lnTo>
                <a:lnTo>
                  <a:pt x="2279864" y="24281"/>
                </a:lnTo>
                <a:lnTo>
                  <a:pt x="2228873" y="16385"/>
                </a:lnTo>
                <a:lnTo>
                  <a:pt x="2177924" y="9961"/>
                </a:lnTo>
                <a:lnTo>
                  <a:pt x="2127020" y="5059"/>
                </a:lnTo>
                <a:lnTo>
                  <a:pt x="2076162" y="1728"/>
                </a:lnTo>
                <a:lnTo>
                  <a:pt x="2025355" y="14"/>
                </a:lnTo>
                <a:close/>
              </a:path>
            </a:pathLst>
          </a:custGeom>
          <a:solidFill>
            <a:srgbClr val="E8BD91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27588" y="5890395"/>
            <a:ext cx="130742" cy="11441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81262" y="5751307"/>
            <a:ext cx="148327" cy="19673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527427" y="5852659"/>
            <a:ext cx="134503" cy="9383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974102" y="5204082"/>
            <a:ext cx="184181" cy="16171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443371" y="5313206"/>
            <a:ext cx="84033" cy="76663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776061" y="5440721"/>
            <a:ext cx="84033" cy="76664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179749" y="5606178"/>
            <a:ext cx="173481" cy="141399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0" y="0"/>
            <a:ext cx="2315845" cy="1085850"/>
          </a:xfrm>
          <a:custGeom>
            <a:avLst/>
            <a:gdLst/>
            <a:ahLst/>
            <a:cxnLst/>
            <a:rect l="l" t="t" r="r" b="b"/>
            <a:pathLst>
              <a:path w="2315845" h="1085850">
                <a:moveTo>
                  <a:pt x="2315675" y="0"/>
                </a:moveTo>
                <a:lnTo>
                  <a:pt x="0" y="0"/>
                </a:lnTo>
                <a:lnTo>
                  <a:pt x="0" y="1043734"/>
                </a:lnTo>
                <a:lnTo>
                  <a:pt x="117580" y="1064832"/>
                </a:lnTo>
                <a:lnTo>
                  <a:pt x="168200" y="1071690"/>
                </a:lnTo>
                <a:lnTo>
                  <a:pt x="218948" y="1077215"/>
                </a:lnTo>
                <a:lnTo>
                  <a:pt x="269831" y="1081354"/>
                </a:lnTo>
                <a:lnTo>
                  <a:pt x="320855" y="1084051"/>
                </a:lnTo>
                <a:lnTo>
                  <a:pt x="372025" y="1085253"/>
                </a:lnTo>
                <a:lnTo>
                  <a:pt x="427558" y="1084789"/>
                </a:lnTo>
                <a:lnTo>
                  <a:pt x="482242" y="1082496"/>
                </a:lnTo>
                <a:lnTo>
                  <a:pt x="536107" y="1078461"/>
                </a:lnTo>
                <a:lnTo>
                  <a:pt x="589182" y="1072774"/>
                </a:lnTo>
                <a:lnTo>
                  <a:pt x="641497" y="1065525"/>
                </a:lnTo>
                <a:lnTo>
                  <a:pt x="693082" y="1056804"/>
                </a:lnTo>
                <a:lnTo>
                  <a:pt x="743964" y="1046700"/>
                </a:lnTo>
                <a:lnTo>
                  <a:pt x="794174" y="1035303"/>
                </a:lnTo>
                <a:lnTo>
                  <a:pt x="843741" y="1022701"/>
                </a:lnTo>
                <a:lnTo>
                  <a:pt x="892695" y="1008986"/>
                </a:lnTo>
                <a:lnTo>
                  <a:pt x="941063" y="994246"/>
                </a:lnTo>
                <a:lnTo>
                  <a:pt x="988877" y="978570"/>
                </a:lnTo>
                <a:lnTo>
                  <a:pt x="1036164" y="962049"/>
                </a:lnTo>
                <a:lnTo>
                  <a:pt x="1082955" y="944771"/>
                </a:lnTo>
                <a:lnTo>
                  <a:pt x="1129279" y="926827"/>
                </a:lnTo>
                <a:lnTo>
                  <a:pt x="1175164" y="908306"/>
                </a:lnTo>
                <a:lnTo>
                  <a:pt x="1220641" y="889298"/>
                </a:lnTo>
                <a:lnTo>
                  <a:pt x="1265738" y="869891"/>
                </a:lnTo>
                <a:lnTo>
                  <a:pt x="1310485" y="850176"/>
                </a:lnTo>
                <a:lnTo>
                  <a:pt x="1354911" y="830243"/>
                </a:lnTo>
                <a:lnTo>
                  <a:pt x="1442918" y="790077"/>
                </a:lnTo>
                <a:lnTo>
                  <a:pt x="1535916" y="746855"/>
                </a:lnTo>
                <a:lnTo>
                  <a:pt x="1582447" y="724703"/>
                </a:lnTo>
                <a:lnTo>
                  <a:pt x="1628811" y="702132"/>
                </a:lnTo>
                <a:lnTo>
                  <a:pt x="1674863" y="679097"/>
                </a:lnTo>
                <a:lnTo>
                  <a:pt x="1720462" y="655554"/>
                </a:lnTo>
                <a:lnTo>
                  <a:pt x="1765465" y="631459"/>
                </a:lnTo>
                <a:lnTo>
                  <a:pt x="1809730" y="606769"/>
                </a:lnTo>
                <a:lnTo>
                  <a:pt x="1853113" y="581438"/>
                </a:lnTo>
                <a:lnTo>
                  <a:pt x="1895473" y="555423"/>
                </a:lnTo>
                <a:lnTo>
                  <a:pt x="1936667" y="528680"/>
                </a:lnTo>
                <a:lnTo>
                  <a:pt x="1976553" y="501164"/>
                </a:lnTo>
                <a:lnTo>
                  <a:pt x="2014987" y="472832"/>
                </a:lnTo>
                <a:lnTo>
                  <a:pt x="2051828" y="443639"/>
                </a:lnTo>
                <a:lnTo>
                  <a:pt x="2086933" y="413541"/>
                </a:lnTo>
                <a:lnTo>
                  <a:pt x="2120159" y="382494"/>
                </a:lnTo>
                <a:lnTo>
                  <a:pt x="2151363" y="350455"/>
                </a:lnTo>
                <a:lnTo>
                  <a:pt x="2180404" y="317377"/>
                </a:lnTo>
                <a:lnTo>
                  <a:pt x="2207139" y="283219"/>
                </a:lnTo>
                <a:lnTo>
                  <a:pt x="2231424" y="247935"/>
                </a:lnTo>
                <a:lnTo>
                  <a:pt x="2253119" y="211482"/>
                </a:lnTo>
                <a:lnTo>
                  <a:pt x="2272079" y="173814"/>
                </a:lnTo>
                <a:lnTo>
                  <a:pt x="2288163" y="134889"/>
                </a:lnTo>
                <a:lnTo>
                  <a:pt x="2301228" y="94662"/>
                </a:lnTo>
                <a:lnTo>
                  <a:pt x="2311132" y="53089"/>
                </a:lnTo>
                <a:lnTo>
                  <a:pt x="2315675" y="0"/>
                </a:lnTo>
                <a:close/>
              </a:path>
            </a:pathLst>
          </a:custGeom>
          <a:solidFill>
            <a:srgbClr val="F4C9E9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4456" y="932179"/>
            <a:ext cx="9542145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1">
                <a:solidFill>
                  <a:schemeClr val="tx1"/>
                </a:solidFill>
                <a:latin typeface="Georgia-BoldItalic"/>
                <a:cs typeface="Georgia-BoldIt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1012" y="2516187"/>
            <a:ext cx="10166350" cy="4079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customXml" Target="../ink/ink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customXml" Target="../ink/ink19.xml"/><Relationship Id="rId18" Type="http://schemas.openxmlformats.org/officeDocument/2006/relationships/image" Target="../media/image48.png"/><Relationship Id="rId3" Type="http://schemas.openxmlformats.org/officeDocument/2006/relationships/image" Target="../media/image32.jpg"/><Relationship Id="rId7" Type="http://schemas.openxmlformats.org/officeDocument/2006/relationships/customXml" Target="../ink/ink16.xml"/><Relationship Id="rId12" Type="http://schemas.openxmlformats.org/officeDocument/2006/relationships/image" Target="../media/image45.png"/><Relationship Id="rId17" Type="http://schemas.openxmlformats.org/officeDocument/2006/relationships/customXml" Target="../ink/ink21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customXml" Target="../ink/ink18.xml"/><Relationship Id="rId5" Type="http://schemas.openxmlformats.org/officeDocument/2006/relationships/customXml" Target="../ink/ink15.xml"/><Relationship Id="rId15" Type="http://schemas.openxmlformats.org/officeDocument/2006/relationships/customXml" Target="../ink/ink20.xml"/><Relationship Id="rId10" Type="http://schemas.openxmlformats.org/officeDocument/2006/relationships/image" Target="../media/image44.png"/><Relationship Id="rId4" Type="http://schemas.openxmlformats.org/officeDocument/2006/relationships/image" Target="../media/image33.jpg"/><Relationship Id="rId9" Type="http://schemas.openxmlformats.org/officeDocument/2006/relationships/customXml" Target="../ink/ink17.xml"/><Relationship Id="rId1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customXml" Target="../ink/ink27.xml"/><Relationship Id="rId18" Type="http://schemas.openxmlformats.org/officeDocument/2006/relationships/image" Target="../media/image56.png"/><Relationship Id="rId3" Type="http://schemas.openxmlformats.org/officeDocument/2006/relationships/customXml" Target="../ink/ink22.xml"/><Relationship Id="rId21" Type="http://schemas.openxmlformats.org/officeDocument/2006/relationships/customXml" Target="../ink/ink31.xml"/><Relationship Id="rId7" Type="http://schemas.openxmlformats.org/officeDocument/2006/relationships/customXml" Target="../ink/ink24.xml"/><Relationship Id="rId12" Type="http://schemas.openxmlformats.org/officeDocument/2006/relationships/image" Target="../media/image53.png"/><Relationship Id="rId17" Type="http://schemas.openxmlformats.org/officeDocument/2006/relationships/customXml" Target="../ink/ink29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customXml" Target="../ink/ink26.xml"/><Relationship Id="rId5" Type="http://schemas.openxmlformats.org/officeDocument/2006/relationships/customXml" Target="../ink/ink23.xml"/><Relationship Id="rId15" Type="http://schemas.openxmlformats.org/officeDocument/2006/relationships/customXml" Target="../ink/ink28.xml"/><Relationship Id="rId10" Type="http://schemas.openxmlformats.org/officeDocument/2006/relationships/image" Target="../media/image52.png"/><Relationship Id="rId19" Type="http://schemas.openxmlformats.org/officeDocument/2006/relationships/customXml" Target="../ink/ink30.xml"/><Relationship Id="rId4" Type="http://schemas.openxmlformats.org/officeDocument/2006/relationships/image" Target="../media/image49.png"/><Relationship Id="rId9" Type="http://schemas.openxmlformats.org/officeDocument/2006/relationships/customXml" Target="../ink/ink25.xml"/><Relationship Id="rId14" Type="http://schemas.openxmlformats.org/officeDocument/2006/relationships/image" Target="../media/image54.png"/><Relationship Id="rId22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9.xml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25.png"/><Relationship Id="rId2" Type="http://schemas.openxmlformats.org/officeDocument/2006/relationships/image" Target="../media/image17.jp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customXml" Target="../ink/ink7.xml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32.png"/><Relationship Id="rId4" Type="http://schemas.openxmlformats.org/officeDocument/2006/relationships/customXml" Target="../ink/ink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091" y="2393187"/>
            <a:ext cx="46520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80" dirty="0"/>
              <a:t>Data</a:t>
            </a:r>
            <a:r>
              <a:rPr sz="4000" spc="-50" dirty="0"/>
              <a:t> </a:t>
            </a:r>
            <a:r>
              <a:rPr sz="4000" spc="-180" dirty="0"/>
              <a:t>Management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2588260" cy="1333500"/>
            <a:chOff x="0" y="0"/>
            <a:chExt cx="2588260" cy="13335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2431415" cy="1333500"/>
            </a:xfrm>
            <a:custGeom>
              <a:avLst/>
              <a:gdLst/>
              <a:ahLst/>
              <a:cxnLst/>
              <a:rect l="l" t="t" r="r" b="b"/>
              <a:pathLst>
                <a:path w="2431415" h="1333500">
                  <a:moveTo>
                    <a:pt x="2431288" y="0"/>
                  </a:moveTo>
                  <a:lnTo>
                    <a:pt x="0" y="0"/>
                  </a:lnTo>
                  <a:lnTo>
                    <a:pt x="0" y="1274790"/>
                  </a:lnTo>
                  <a:lnTo>
                    <a:pt x="57009" y="1289145"/>
                  </a:lnTo>
                  <a:lnTo>
                    <a:pt x="108075" y="1299841"/>
                  </a:lnTo>
                  <a:lnTo>
                    <a:pt x="159105" y="1309161"/>
                  </a:lnTo>
                  <a:lnTo>
                    <a:pt x="210095" y="1317057"/>
                  </a:lnTo>
                  <a:lnTo>
                    <a:pt x="261044" y="1323480"/>
                  </a:lnTo>
                  <a:lnTo>
                    <a:pt x="311949" y="1328382"/>
                  </a:lnTo>
                  <a:lnTo>
                    <a:pt x="362806" y="1331714"/>
                  </a:lnTo>
                  <a:lnTo>
                    <a:pt x="413614" y="1333427"/>
                  </a:lnTo>
                  <a:lnTo>
                    <a:pt x="466249" y="1333442"/>
                  </a:lnTo>
                  <a:lnTo>
                    <a:pt x="518824" y="1331610"/>
                  </a:lnTo>
                  <a:lnTo>
                    <a:pt x="571337" y="1327876"/>
                  </a:lnTo>
                  <a:lnTo>
                    <a:pt x="623785" y="1322187"/>
                  </a:lnTo>
                  <a:lnTo>
                    <a:pt x="676165" y="1314487"/>
                  </a:lnTo>
                  <a:lnTo>
                    <a:pt x="728473" y="1304724"/>
                  </a:lnTo>
                  <a:lnTo>
                    <a:pt x="780707" y="1292843"/>
                  </a:lnTo>
                  <a:lnTo>
                    <a:pt x="832864" y="1278789"/>
                  </a:lnTo>
                  <a:lnTo>
                    <a:pt x="884941" y="1262509"/>
                  </a:lnTo>
                  <a:lnTo>
                    <a:pt x="926560" y="1247843"/>
                  </a:lnTo>
                  <a:lnTo>
                    <a:pt x="968122" y="1231690"/>
                  </a:lnTo>
                  <a:lnTo>
                    <a:pt x="1009625" y="1214023"/>
                  </a:lnTo>
                  <a:lnTo>
                    <a:pt x="1051069" y="1194815"/>
                  </a:lnTo>
                  <a:lnTo>
                    <a:pt x="1092452" y="1174036"/>
                  </a:lnTo>
                  <a:lnTo>
                    <a:pt x="1133774" y="1151659"/>
                  </a:lnTo>
                  <a:lnTo>
                    <a:pt x="1175033" y="1127656"/>
                  </a:lnTo>
                  <a:lnTo>
                    <a:pt x="1216228" y="1101998"/>
                  </a:lnTo>
                  <a:lnTo>
                    <a:pt x="1257358" y="1074658"/>
                  </a:lnTo>
                  <a:lnTo>
                    <a:pt x="1298421" y="1045608"/>
                  </a:lnTo>
                  <a:lnTo>
                    <a:pt x="1339418" y="1014818"/>
                  </a:lnTo>
                  <a:lnTo>
                    <a:pt x="1380346" y="982263"/>
                  </a:lnTo>
                  <a:lnTo>
                    <a:pt x="1421204" y="947912"/>
                  </a:lnTo>
                  <a:lnTo>
                    <a:pt x="1461992" y="911739"/>
                  </a:lnTo>
                  <a:lnTo>
                    <a:pt x="1502708" y="873715"/>
                  </a:lnTo>
                  <a:lnTo>
                    <a:pt x="1789817" y="602775"/>
                  </a:lnTo>
                  <a:lnTo>
                    <a:pt x="2275616" y="148524"/>
                  </a:lnTo>
                  <a:lnTo>
                    <a:pt x="2425636" y="5643"/>
                  </a:lnTo>
                  <a:lnTo>
                    <a:pt x="2431288" y="0"/>
                  </a:lnTo>
                  <a:close/>
                </a:path>
              </a:pathLst>
            </a:custGeom>
            <a:solidFill>
              <a:srgbClr val="E8BD91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5471" y="287266"/>
              <a:ext cx="130742" cy="1144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4211" y="344034"/>
              <a:ext cx="148327" cy="19673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871" y="345586"/>
              <a:ext cx="134502" cy="9383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5516" y="926282"/>
              <a:ext cx="184181" cy="16171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6397" y="902208"/>
              <a:ext cx="84033" cy="766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3705" y="774693"/>
              <a:ext cx="84034" cy="766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10569" y="544500"/>
              <a:ext cx="173482" cy="141399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530847" y="3267519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4">
                <a:moveTo>
                  <a:pt x="15989" y="42570"/>
                </a:moveTo>
                <a:lnTo>
                  <a:pt x="12192" y="41694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41"/>
                </a:lnTo>
                <a:lnTo>
                  <a:pt x="11087" y="42418"/>
                </a:lnTo>
                <a:lnTo>
                  <a:pt x="15989" y="42570"/>
                </a:lnTo>
                <a:close/>
              </a:path>
              <a:path w="972185" h="46354">
                <a:moveTo>
                  <a:pt x="16065" y="42608"/>
                </a:moveTo>
                <a:close/>
              </a:path>
              <a:path w="972185" h="46354">
                <a:moveTo>
                  <a:pt x="295363" y="44411"/>
                </a:moveTo>
                <a:lnTo>
                  <a:pt x="295033" y="44411"/>
                </a:lnTo>
                <a:lnTo>
                  <a:pt x="295046" y="45097"/>
                </a:lnTo>
                <a:lnTo>
                  <a:pt x="295363" y="44411"/>
                </a:lnTo>
                <a:close/>
              </a:path>
              <a:path w="972185" h="46354">
                <a:moveTo>
                  <a:pt x="393395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395" y="5664"/>
                </a:lnTo>
                <a:close/>
              </a:path>
              <a:path w="972185" h="46354">
                <a:moveTo>
                  <a:pt x="681456" y="39585"/>
                </a:moveTo>
                <a:lnTo>
                  <a:pt x="680262" y="39585"/>
                </a:lnTo>
                <a:lnTo>
                  <a:pt x="681139" y="39928"/>
                </a:lnTo>
                <a:lnTo>
                  <a:pt x="681456" y="39585"/>
                </a:lnTo>
                <a:close/>
              </a:path>
              <a:path w="972185" h="46354">
                <a:moveTo>
                  <a:pt x="835609" y="41122"/>
                </a:moveTo>
                <a:lnTo>
                  <a:pt x="831621" y="41173"/>
                </a:lnTo>
                <a:lnTo>
                  <a:pt x="832192" y="41922"/>
                </a:lnTo>
                <a:lnTo>
                  <a:pt x="835609" y="41122"/>
                </a:lnTo>
                <a:close/>
              </a:path>
              <a:path w="972185" h="46354">
                <a:moveTo>
                  <a:pt x="967892" y="1257"/>
                </a:moveTo>
                <a:lnTo>
                  <a:pt x="966673" y="1257"/>
                </a:lnTo>
                <a:lnTo>
                  <a:pt x="963879" y="1333"/>
                </a:lnTo>
                <a:lnTo>
                  <a:pt x="966597" y="1333"/>
                </a:lnTo>
                <a:lnTo>
                  <a:pt x="967892" y="1257"/>
                </a:lnTo>
                <a:close/>
              </a:path>
              <a:path w="972185" h="46354">
                <a:moveTo>
                  <a:pt x="971613" y="2489"/>
                </a:moveTo>
                <a:lnTo>
                  <a:pt x="965288" y="2387"/>
                </a:lnTo>
                <a:lnTo>
                  <a:pt x="963561" y="2374"/>
                </a:lnTo>
                <a:lnTo>
                  <a:pt x="955319" y="2387"/>
                </a:lnTo>
                <a:lnTo>
                  <a:pt x="953312" y="2171"/>
                </a:lnTo>
                <a:lnTo>
                  <a:pt x="963955" y="1295"/>
                </a:lnTo>
                <a:lnTo>
                  <a:pt x="954798" y="914"/>
                </a:lnTo>
                <a:lnTo>
                  <a:pt x="947737" y="622"/>
                </a:lnTo>
                <a:lnTo>
                  <a:pt x="932154" y="482"/>
                </a:lnTo>
                <a:lnTo>
                  <a:pt x="900430" y="914"/>
                </a:lnTo>
                <a:lnTo>
                  <a:pt x="900950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08"/>
                </a:lnTo>
                <a:lnTo>
                  <a:pt x="486270" y="3251"/>
                </a:lnTo>
                <a:lnTo>
                  <a:pt x="441325" y="5867"/>
                </a:lnTo>
                <a:lnTo>
                  <a:pt x="274675" y="5664"/>
                </a:lnTo>
                <a:lnTo>
                  <a:pt x="275297" y="5486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53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86"/>
                </a:lnTo>
                <a:lnTo>
                  <a:pt x="164807" y="5168"/>
                </a:lnTo>
                <a:lnTo>
                  <a:pt x="160921" y="4622"/>
                </a:lnTo>
                <a:lnTo>
                  <a:pt x="155028" y="4127"/>
                </a:lnTo>
                <a:lnTo>
                  <a:pt x="119951" y="7721"/>
                </a:lnTo>
                <a:lnTo>
                  <a:pt x="82753" y="8305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54"/>
                </a:lnTo>
                <a:lnTo>
                  <a:pt x="0" y="28536"/>
                </a:lnTo>
                <a:lnTo>
                  <a:pt x="7099" y="39077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75"/>
                </a:lnTo>
                <a:lnTo>
                  <a:pt x="16179" y="42570"/>
                </a:lnTo>
                <a:lnTo>
                  <a:pt x="18326" y="42570"/>
                </a:lnTo>
                <a:lnTo>
                  <a:pt x="27012" y="43345"/>
                </a:lnTo>
                <a:lnTo>
                  <a:pt x="21463" y="42494"/>
                </a:lnTo>
                <a:lnTo>
                  <a:pt x="45745" y="43065"/>
                </a:lnTo>
                <a:lnTo>
                  <a:pt x="155562" y="45212"/>
                </a:lnTo>
                <a:lnTo>
                  <a:pt x="165341" y="45123"/>
                </a:lnTo>
                <a:lnTo>
                  <a:pt x="175031" y="44665"/>
                </a:lnTo>
                <a:lnTo>
                  <a:pt x="184581" y="44665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904" y="45212"/>
                </a:lnTo>
                <a:lnTo>
                  <a:pt x="253695" y="45250"/>
                </a:lnTo>
                <a:lnTo>
                  <a:pt x="254304" y="45173"/>
                </a:lnTo>
                <a:lnTo>
                  <a:pt x="257949" y="44640"/>
                </a:lnTo>
                <a:lnTo>
                  <a:pt x="261899" y="44069"/>
                </a:lnTo>
                <a:lnTo>
                  <a:pt x="271335" y="44272"/>
                </a:lnTo>
                <a:lnTo>
                  <a:pt x="281089" y="44704"/>
                </a:lnTo>
                <a:lnTo>
                  <a:pt x="290195" y="44183"/>
                </a:lnTo>
                <a:lnTo>
                  <a:pt x="290118" y="44335"/>
                </a:lnTo>
                <a:lnTo>
                  <a:pt x="295033" y="44411"/>
                </a:lnTo>
                <a:lnTo>
                  <a:pt x="295021" y="44183"/>
                </a:lnTo>
                <a:lnTo>
                  <a:pt x="295008" y="43878"/>
                </a:lnTo>
                <a:lnTo>
                  <a:pt x="308114" y="45288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02"/>
                </a:lnTo>
                <a:lnTo>
                  <a:pt x="355803" y="45212"/>
                </a:lnTo>
                <a:lnTo>
                  <a:pt x="419328" y="45707"/>
                </a:lnTo>
                <a:lnTo>
                  <a:pt x="446951" y="45554"/>
                </a:lnTo>
                <a:lnTo>
                  <a:pt x="445998" y="45250"/>
                </a:lnTo>
                <a:lnTo>
                  <a:pt x="444195" y="44678"/>
                </a:lnTo>
                <a:lnTo>
                  <a:pt x="437565" y="45250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18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494"/>
                </a:lnTo>
                <a:lnTo>
                  <a:pt x="540918" y="41808"/>
                </a:lnTo>
                <a:lnTo>
                  <a:pt x="542721" y="42494"/>
                </a:lnTo>
                <a:lnTo>
                  <a:pt x="552056" y="42799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51"/>
                </a:lnTo>
                <a:lnTo>
                  <a:pt x="561632" y="42760"/>
                </a:lnTo>
                <a:lnTo>
                  <a:pt x="567448" y="43840"/>
                </a:lnTo>
                <a:lnTo>
                  <a:pt x="573366" y="42760"/>
                </a:lnTo>
                <a:lnTo>
                  <a:pt x="574421" y="42570"/>
                </a:lnTo>
                <a:lnTo>
                  <a:pt x="570484" y="41998"/>
                </a:lnTo>
                <a:lnTo>
                  <a:pt x="582193" y="41808"/>
                </a:lnTo>
                <a:lnTo>
                  <a:pt x="584720" y="43180"/>
                </a:lnTo>
                <a:lnTo>
                  <a:pt x="578180" y="43611"/>
                </a:lnTo>
                <a:lnTo>
                  <a:pt x="585431" y="43561"/>
                </a:lnTo>
                <a:lnTo>
                  <a:pt x="591743" y="43446"/>
                </a:lnTo>
                <a:lnTo>
                  <a:pt x="597712" y="43180"/>
                </a:lnTo>
                <a:lnTo>
                  <a:pt x="603986" y="42722"/>
                </a:lnTo>
                <a:lnTo>
                  <a:pt x="600837" y="42684"/>
                </a:lnTo>
                <a:lnTo>
                  <a:pt x="614680" y="41808"/>
                </a:lnTo>
                <a:lnTo>
                  <a:pt x="616699" y="41681"/>
                </a:lnTo>
                <a:lnTo>
                  <a:pt x="621055" y="41503"/>
                </a:lnTo>
                <a:lnTo>
                  <a:pt x="666203" y="39585"/>
                </a:lnTo>
                <a:lnTo>
                  <a:pt x="681291" y="38404"/>
                </a:lnTo>
                <a:lnTo>
                  <a:pt x="676503" y="37325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667" y="39141"/>
                </a:lnTo>
                <a:lnTo>
                  <a:pt x="805472" y="39204"/>
                </a:lnTo>
                <a:lnTo>
                  <a:pt x="827062" y="41236"/>
                </a:lnTo>
                <a:lnTo>
                  <a:pt x="831621" y="41173"/>
                </a:lnTo>
                <a:lnTo>
                  <a:pt x="829945" y="38976"/>
                </a:lnTo>
                <a:lnTo>
                  <a:pt x="829475" y="38366"/>
                </a:lnTo>
                <a:lnTo>
                  <a:pt x="870394" y="37528"/>
                </a:lnTo>
                <a:lnTo>
                  <a:pt x="891413" y="37528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62" y="37515"/>
                </a:lnTo>
                <a:lnTo>
                  <a:pt x="935697" y="36703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05"/>
                </a:lnTo>
                <a:lnTo>
                  <a:pt x="967143" y="5867"/>
                </a:lnTo>
                <a:lnTo>
                  <a:pt x="970000" y="3708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22719" y="10"/>
            <a:ext cx="5669280" cy="685798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Column</a:t>
            </a:r>
            <a:r>
              <a:rPr spc="-35" dirty="0"/>
              <a:t> </a:t>
            </a:r>
            <a:r>
              <a:rPr spc="-140" dirty="0"/>
              <a:t>database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4458" y="2531363"/>
            <a:ext cx="7370445" cy="321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Data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dirty="0">
                <a:highlight>
                  <a:srgbClr val="FFFF00"/>
                </a:highlight>
                <a:latin typeface="Arial"/>
                <a:cs typeface="Arial"/>
              </a:rPr>
              <a:t>stored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cells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90" dirty="0">
                <a:latin typeface="Arial"/>
                <a:cs typeface="Arial"/>
              </a:rPr>
              <a:t>grouped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dirty="0">
                <a:highlight>
                  <a:srgbClr val="FFFF00"/>
                </a:highlight>
                <a:latin typeface="Arial"/>
                <a:cs typeface="Arial"/>
              </a:rPr>
              <a:t>in</a:t>
            </a:r>
            <a:r>
              <a:rPr sz="2000" spc="15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dirty="0">
                <a:highlight>
                  <a:srgbClr val="FFFF00"/>
                </a:highlight>
                <a:latin typeface="Arial"/>
                <a:cs typeface="Arial"/>
              </a:rPr>
              <a:t>columns</a:t>
            </a:r>
            <a:r>
              <a:rPr sz="2000" spc="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spc="65" dirty="0">
                <a:highlight>
                  <a:srgbClr val="FFFF00"/>
                </a:highlight>
                <a:latin typeface="Arial"/>
                <a:cs typeface="Arial"/>
              </a:rPr>
              <a:t>of</a:t>
            </a:r>
            <a:r>
              <a:rPr sz="2000" spc="7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dirty="0">
                <a:highlight>
                  <a:srgbClr val="FFFF00"/>
                </a:highlight>
                <a:latin typeface="Arial"/>
                <a:cs typeface="Arial"/>
              </a:rPr>
              <a:t>data</a:t>
            </a:r>
            <a:r>
              <a:rPr sz="2000" spc="15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dirty="0">
                <a:highlight>
                  <a:srgbClr val="FFFF00"/>
                </a:highlight>
                <a:latin typeface="Arial"/>
                <a:cs typeface="Arial"/>
              </a:rPr>
              <a:t>rather</a:t>
            </a:r>
            <a:r>
              <a:rPr sz="2000" spc="25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dirty="0">
                <a:highlight>
                  <a:srgbClr val="FFFF00"/>
                </a:highlight>
                <a:latin typeface="Arial"/>
                <a:cs typeface="Arial"/>
              </a:rPr>
              <a:t>than</a:t>
            </a:r>
            <a:r>
              <a:rPr sz="2000" spc="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spc="-25" dirty="0">
                <a:highlight>
                  <a:srgbClr val="FFFF00"/>
                </a:highlight>
                <a:latin typeface="Arial"/>
                <a:cs typeface="Arial"/>
              </a:rPr>
              <a:t>as </a:t>
            </a:r>
            <a:r>
              <a:rPr sz="2000" dirty="0">
                <a:highlight>
                  <a:srgbClr val="FFFF00"/>
                </a:highlight>
                <a:latin typeface="Arial"/>
                <a:cs typeface="Arial"/>
              </a:rPr>
              <a:t>rows</a:t>
            </a:r>
            <a:r>
              <a:rPr sz="2000" spc="-45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spc="65" dirty="0">
                <a:highlight>
                  <a:srgbClr val="FFFF00"/>
                </a:highlight>
                <a:latin typeface="Arial"/>
                <a:cs typeface="Arial"/>
              </a:rPr>
              <a:t>of</a:t>
            </a:r>
            <a:r>
              <a:rPr sz="2000" spc="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spc="-20" dirty="0">
                <a:highlight>
                  <a:srgbClr val="FFFF00"/>
                </a:highlight>
                <a:latin typeface="Arial"/>
                <a:cs typeface="Arial"/>
              </a:rPr>
              <a:t>data.</a:t>
            </a:r>
            <a:endParaRPr sz="2000" dirty="0">
              <a:highlight>
                <a:srgbClr val="FFFF00"/>
              </a:highlight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Arial"/>
              <a:cs typeface="Arial"/>
            </a:endParaRPr>
          </a:p>
          <a:p>
            <a:pPr marL="12700" marR="74295">
              <a:lnSpc>
                <a:spcPct val="109000"/>
              </a:lnSpc>
              <a:spcBef>
                <a:spcPts val="1920"/>
              </a:spcBef>
            </a:pPr>
            <a:r>
              <a:rPr sz="2000" dirty="0">
                <a:latin typeface="Arial"/>
                <a:cs typeface="Arial"/>
              </a:rPr>
              <a:t>Column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database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uses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concept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of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keyspace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(like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schema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relational</a:t>
            </a:r>
            <a:r>
              <a:rPr sz="2000" spc="229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model).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Arial"/>
              <a:cs typeface="Arial"/>
            </a:endParaRPr>
          </a:p>
          <a:p>
            <a:pPr marL="12700" marR="419734">
              <a:lnSpc>
                <a:spcPct val="112000"/>
              </a:lnSpc>
              <a:spcBef>
                <a:spcPts val="1845"/>
              </a:spcBef>
            </a:pPr>
            <a:r>
              <a:rPr sz="2000" spc="50" dirty="0">
                <a:latin typeface="Arial"/>
                <a:cs typeface="Arial"/>
              </a:rPr>
              <a:t>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keyspace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contains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column</a:t>
            </a:r>
            <a:r>
              <a:rPr sz="2000" dirty="0">
                <a:latin typeface="Arial"/>
                <a:cs typeface="Arial"/>
              </a:rPr>
              <a:t> families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(like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tables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relational </a:t>
            </a:r>
            <a:r>
              <a:rPr sz="2000" dirty="0">
                <a:latin typeface="Arial"/>
                <a:cs typeface="Arial"/>
              </a:rPr>
              <a:t>model),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which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contains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rows,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which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contains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columns.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59616" y="1953847"/>
            <a:ext cx="3530601" cy="39838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D00AFD2-531D-EAF4-3192-0416AD9C1C04}"/>
                  </a:ext>
                </a:extLst>
              </p14:cNvPr>
              <p14:cNvContentPartPr/>
              <p14:nvPr/>
            </p14:nvContentPartPr>
            <p14:xfrm>
              <a:off x="8488080" y="4443193"/>
              <a:ext cx="903960" cy="16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D00AFD2-531D-EAF4-3192-0416AD9C1C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4440" y="4335553"/>
                <a:ext cx="1011600" cy="231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56" y="1480820"/>
            <a:ext cx="6228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Example</a:t>
            </a:r>
            <a:r>
              <a:rPr spc="-65" dirty="0"/>
              <a:t> </a:t>
            </a:r>
            <a:r>
              <a:rPr spc="-95" dirty="0"/>
              <a:t>of</a:t>
            </a:r>
            <a:r>
              <a:rPr spc="-135" dirty="0"/>
              <a:t> </a:t>
            </a:r>
            <a:r>
              <a:rPr dirty="0"/>
              <a:t>a</a:t>
            </a:r>
            <a:r>
              <a:rPr spc="-160" dirty="0"/>
              <a:t> </a:t>
            </a:r>
            <a:r>
              <a:rPr spc="-195" dirty="0"/>
              <a:t>column</a:t>
            </a:r>
            <a:r>
              <a:rPr spc="-35" dirty="0"/>
              <a:t> </a:t>
            </a:r>
            <a:r>
              <a:rPr spc="-114" dirty="0"/>
              <a:t>family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4456" y="4924044"/>
            <a:ext cx="5541645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25" dirty="0">
                <a:latin typeface="Arial"/>
                <a:cs typeface="Arial"/>
              </a:rPr>
              <a:t>This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column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family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consists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of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rows.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40" dirty="0">
                <a:latin typeface="Arial"/>
                <a:cs typeface="Arial"/>
              </a:rPr>
              <a:t>Each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row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contains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different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number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of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columns.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53972" y="1397489"/>
            <a:ext cx="10619740" cy="4743450"/>
            <a:chOff x="1453972" y="1397489"/>
            <a:chExt cx="10619740" cy="47434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3972" y="2409598"/>
              <a:ext cx="2163183" cy="244089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02" y="1397489"/>
              <a:ext cx="5215658" cy="47432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456592" y="1524744"/>
              <a:ext cx="4801235" cy="1287780"/>
            </a:xfrm>
            <a:custGeom>
              <a:avLst/>
              <a:gdLst/>
              <a:ahLst/>
              <a:cxnLst/>
              <a:rect l="l" t="t" r="r" b="b"/>
              <a:pathLst>
                <a:path w="4801234" h="1287780">
                  <a:moveTo>
                    <a:pt x="4627513" y="55386"/>
                  </a:moveTo>
                  <a:lnTo>
                    <a:pt x="0" y="1232326"/>
                  </a:lnTo>
                  <a:lnTo>
                    <a:pt x="14086" y="1287712"/>
                  </a:lnTo>
                  <a:lnTo>
                    <a:pt x="4641600" y="110774"/>
                  </a:lnTo>
                  <a:lnTo>
                    <a:pt x="4627513" y="55386"/>
                  </a:lnTo>
                  <a:close/>
                </a:path>
                <a:path w="4801234" h="1287780">
                  <a:moveTo>
                    <a:pt x="4792015" y="48340"/>
                  </a:moveTo>
                  <a:lnTo>
                    <a:pt x="4655219" y="48340"/>
                  </a:lnTo>
                  <a:lnTo>
                    <a:pt x="4669307" y="103727"/>
                  </a:lnTo>
                  <a:lnTo>
                    <a:pt x="4641600" y="110774"/>
                  </a:lnTo>
                  <a:lnTo>
                    <a:pt x="4655686" y="166160"/>
                  </a:lnTo>
                  <a:lnTo>
                    <a:pt x="4792015" y="48340"/>
                  </a:lnTo>
                  <a:close/>
                </a:path>
                <a:path w="4801234" h="1287780">
                  <a:moveTo>
                    <a:pt x="4655219" y="48340"/>
                  </a:moveTo>
                  <a:lnTo>
                    <a:pt x="4627513" y="55386"/>
                  </a:lnTo>
                  <a:lnTo>
                    <a:pt x="4641600" y="110774"/>
                  </a:lnTo>
                  <a:lnTo>
                    <a:pt x="4669307" y="103727"/>
                  </a:lnTo>
                  <a:lnTo>
                    <a:pt x="4655219" y="48340"/>
                  </a:lnTo>
                  <a:close/>
                </a:path>
                <a:path w="4801234" h="1287780">
                  <a:moveTo>
                    <a:pt x="4613427" y="0"/>
                  </a:moveTo>
                  <a:lnTo>
                    <a:pt x="4627513" y="55386"/>
                  </a:lnTo>
                  <a:lnTo>
                    <a:pt x="4655219" y="48340"/>
                  </a:lnTo>
                  <a:lnTo>
                    <a:pt x="4792015" y="48340"/>
                  </a:lnTo>
                  <a:lnTo>
                    <a:pt x="4800716" y="40820"/>
                  </a:lnTo>
                  <a:lnTo>
                    <a:pt x="4613427" y="0"/>
                  </a:lnTo>
                  <a:close/>
                </a:path>
              </a:pathLst>
            </a:custGeom>
            <a:solidFill>
              <a:srgbClr val="D44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B5477F8-BA00-780C-AE91-2A8B3C60573F}"/>
                  </a:ext>
                </a:extLst>
              </p14:cNvPr>
              <p14:cNvContentPartPr/>
              <p14:nvPr/>
            </p14:nvContentPartPr>
            <p14:xfrm>
              <a:off x="6662880" y="2517553"/>
              <a:ext cx="1800" cy="200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B5477F8-BA00-780C-AE91-2A8B3C6057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3880" y="2508913"/>
                <a:ext cx="194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1DC9DDE-9131-9B02-FD82-373D94866AC6}"/>
                  </a:ext>
                </a:extLst>
              </p14:cNvPr>
              <p14:cNvContentPartPr/>
              <p14:nvPr/>
            </p14:nvContentPartPr>
            <p14:xfrm>
              <a:off x="6606720" y="3829393"/>
              <a:ext cx="199800" cy="219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1DC9DDE-9131-9B02-FD82-373D94866AC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98080" y="3820393"/>
                <a:ext cx="21744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0E5DE69-86B8-7B1B-8A25-D52FB11F042D}"/>
                  </a:ext>
                </a:extLst>
              </p14:cNvPr>
              <p14:cNvContentPartPr/>
              <p14:nvPr/>
            </p14:nvContentPartPr>
            <p14:xfrm>
              <a:off x="6636600" y="5256433"/>
              <a:ext cx="176760" cy="237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0E5DE69-86B8-7B1B-8A25-D52FB11F042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27600" y="5247433"/>
                <a:ext cx="194400" cy="2556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8566268-4AAC-9453-626D-1C90BB6266BD}"/>
              </a:ext>
            </a:extLst>
          </p:cNvPr>
          <p:cNvSpPr txBox="1"/>
          <p:nvPr/>
        </p:nvSpPr>
        <p:spPr>
          <a:xfrm>
            <a:off x="6968310" y="2603721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(Row key)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A3F36C-39F2-5A2B-7234-10D06047DBC1}"/>
              </a:ext>
            </a:extLst>
          </p:cNvPr>
          <p:cNvSpPr txBox="1"/>
          <p:nvPr/>
        </p:nvSpPr>
        <p:spPr>
          <a:xfrm>
            <a:off x="8076306" y="2982404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(timestamp)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96C1286-F711-FE2F-E1BE-197DF374E4A4}"/>
                  </a:ext>
                </a:extLst>
              </p14:cNvPr>
              <p14:cNvContentPartPr/>
              <p14:nvPr/>
            </p14:nvContentPartPr>
            <p14:xfrm>
              <a:off x="8186760" y="2773513"/>
              <a:ext cx="876240" cy="45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96C1286-F711-FE2F-E1BE-197DF374E4A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33120" y="2665513"/>
                <a:ext cx="983880" cy="26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F91BD27-4B19-2E65-2F20-2C6054591377}"/>
              </a:ext>
            </a:extLst>
          </p:cNvPr>
          <p:cNvGrpSpPr/>
          <p:nvPr/>
        </p:nvGrpSpPr>
        <p:grpSpPr>
          <a:xfrm>
            <a:off x="7399440" y="2388313"/>
            <a:ext cx="237240" cy="230760"/>
            <a:chOff x="7399440" y="2388313"/>
            <a:chExt cx="237240" cy="23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BD75286-6CBA-0C7E-55AF-DFEC60ACD5EF}"/>
                    </a:ext>
                  </a:extLst>
                </p14:cNvPr>
                <p14:cNvContentPartPr/>
                <p14:nvPr/>
              </p14:nvContentPartPr>
              <p14:xfrm>
                <a:off x="7501320" y="2388313"/>
                <a:ext cx="2880" cy="159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BD75286-6CBA-0C7E-55AF-DFEC60ACD5E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492680" y="2379313"/>
                  <a:ext cx="205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CA804D5-B6AD-BEBC-556F-4DF8049DD95E}"/>
                    </a:ext>
                  </a:extLst>
                </p14:cNvPr>
                <p14:cNvContentPartPr/>
                <p14:nvPr/>
              </p14:nvContentPartPr>
              <p14:xfrm>
                <a:off x="7399440" y="2524753"/>
                <a:ext cx="237240" cy="94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CA804D5-B6AD-BEBC-556F-4DF8049DD9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390800" y="2515753"/>
                  <a:ext cx="254880" cy="11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FABDE03-5B55-B0BF-F65B-77E2A3ABD813}"/>
                  </a:ext>
                </a:extLst>
              </p14:cNvPr>
              <p14:cNvContentPartPr/>
              <p14:nvPr/>
            </p14:nvContentPartPr>
            <p14:xfrm>
              <a:off x="7974000" y="2905273"/>
              <a:ext cx="166680" cy="226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FABDE03-5B55-B0BF-F65B-77E2A3ABD81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965360" y="2896633"/>
                <a:ext cx="184320" cy="244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58" y="1480820"/>
            <a:ext cx="952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SQL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4456" y="2403347"/>
            <a:ext cx="2795905" cy="18669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Arial"/>
                <a:cs typeface="Arial"/>
              </a:rPr>
              <a:t>MySQL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Arial"/>
                <a:cs typeface="Arial"/>
              </a:rPr>
              <a:t>Oracle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Microsoft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SQL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Arial"/>
                <a:cs typeface="Arial"/>
              </a:rPr>
              <a:t>PostgreSQL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87842" y="1480820"/>
            <a:ext cx="1586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spc="-150" dirty="0">
                <a:latin typeface="Georgia-BoldItalic"/>
                <a:cs typeface="Georgia-BoldItalic"/>
              </a:rPr>
              <a:t>NoSQL</a:t>
            </a:r>
            <a:endParaRPr sz="3600">
              <a:latin typeface="Georgia-BoldItalic"/>
              <a:cs typeface="Georgia-BoldIt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7841" y="2403347"/>
            <a:ext cx="1576705" cy="18669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55" dirty="0">
                <a:latin typeface="Arial"/>
                <a:cs typeface="Arial"/>
              </a:rPr>
              <a:t>MongoDB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20" dirty="0">
                <a:latin typeface="Arial"/>
                <a:cs typeface="Arial"/>
              </a:rPr>
              <a:t>Cassandra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Arial"/>
                <a:cs typeface="Arial"/>
              </a:rPr>
              <a:t>Redis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45" dirty="0">
                <a:latin typeface="Arial"/>
                <a:cs typeface="Arial"/>
              </a:rPr>
              <a:t>Neo4j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56" y="1480820"/>
            <a:ext cx="8171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Differences</a:t>
            </a:r>
            <a:r>
              <a:rPr spc="-20" dirty="0"/>
              <a:t> </a:t>
            </a:r>
            <a:r>
              <a:rPr spc="-180" dirty="0"/>
              <a:t>between</a:t>
            </a:r>
            <a:r>
              <a:rPr spc="-30" dirty="0"/>
              <a:t> </a:t>
            </a:r>
            <a:r>
              <a:rPr spc="-170" dirty="0"/>
              <a:t>SQL</a:t>
            </a:r>
            <a:r>
              <a:rPr spc="-20" dirty="0"/>
              <a:t> </a:t>
            </a:r>
            <a:r>
              <a:rPr spc="-180" dirty="0"/>
              <a:t>and</a:t>
            </a:r>
            <a:r>
              <a:rPr spc="-25" dirty="0"/>
              <a:t> </a:t>
            </a:r>
            <a:r>
              <a:rPr spc="-85" dirty="0"/>
              <a:t>NoSQL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852487"/>
              </p:ext>
            </p:extLst>
          </p:nvPr>
        </p:nvGraphicFramePr>
        <p:xfrm>
          <a:off x="669583" y="2347845"/>
          <a:ext cx="11322049" cy="401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9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8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4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7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SQL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7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NoSQL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73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Data</a:t>
                      </a:r>
                      <a:r>
                        <a:rPr sz="1800" spc="5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Storage </a:t>
                      </a:r>
                      <a:r>
                        <a:rPr sz="1800" spc="65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Model</a:t>
                      </a:r>
                      <a:endParaRPr sz="1800" dirty="0">
                        <a:highlight>
                          <a:srgbClr val="FFFF00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Tables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fixed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rows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columns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98120">
                        <a:lnSpc>
                          <a:spcPct val="100400"/>
                        </a:lnSpc>
                        <a:spcBef>
                          <a:spcPts val="245"/>
                        </a:spcBef>
                      </a:pPr>
                      <a:r>
                        <a:rPr sz="1800" spc="45" dirty="0">
                          <a:latin typeface="Arial"/>
                          <a:cs typeface="Arial"/>
                        </a:rPr>
                        <a:t>Document: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JSON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documents,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Key-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value: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key-</a:t>
                      </a:r>
                      <a:r>
                        <a:rPr sz="180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value</a:t>
                      </a:r>
                      <a:r>
                        <a:rPr sz="1800" spc="8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pairs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Wide-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column: </a:t>
                      </a:r>
                      <a:r>
                        <a:rPr sz="180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tables</a:t>
                      </a:r>
                      <a:r>
                        <a:rPr sz="1800" spc="85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with</a:t>
                      </a:r>
                      <a:r>
                        <a:rPr sz="1800" spc="9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rows</a:t>
                      </a:r>
                      <a:r>
                        <a:rPr sz="1800" spc="9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85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dynamic</a:t>
                      </a:r>
                      <a:r>
                        <a:rPr sz="1800" spc="85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columns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,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Graph:</a:t>
                      </a:r>
                      <a:r>
                        <a:rPr sz="180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nodes</a:t>
                      </a:r>
                      <a:r>
                        <a:rPr sz="1800" spc="12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12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edges</a:t>
                      </a:r>
                      <a:endParaRPr sz="1800" dirty="0">
                        <a:highlight>
                          <a:srgbClr val="FFFF00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7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Primary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Purpose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General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purpose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45" dirty="0">
                          <a:latin typeface="Arial"/>
                          <a:cs typeface="Arial"/>
                        </a:rPr>
                        <a:t>Document: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general</a:t>
                      </a:r>
                      <a:r>
                        <a:rPr sz="18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purpose,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90805" marR="362585">
                        <a:lnSpc>
                          <a:spcPts val="2090"/>
                        </a:lnSpc>
                        <a:spcBef>
                          <a:spcPts val="175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Key-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value: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large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amounts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simple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lookup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queries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90805" marR="449580">
                        <a:lnSpc>
                          <a:spcPct val="994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Wide-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column: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large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amounts</a:t>
                      </a:r>
                      <a:r>
                        <a:rPr sz="18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data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8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predictable</a:t>
                      </a:r>
                      <a:r>
                        <a:rPr sz="18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query</a:t>
                      </a:r>
                      <a:r>
                        <a:rPr sz="18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patterns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Graph: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analyzing</a:t>
                      </a:r>
                      <a:r>
                        <a:rPr sz="18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traversing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relationships</a:t>
                      </a:r>
                      <a:r>
                        <a:rPr sz="1800" spc="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between</a:t>
                      </a:r>
                      <a:r>
                        <a:rPr sz="1800" spc="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connected</a:t>
                      </a:r>
                      <a:r>
                        <a:rPr sz="1800" spc="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data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998A826-4EB5-EF64-4920-523BCB1A0EC6}"/>
              </a:ext>
            </a:extLst>
          </p:cNvPr>
          <p:cNvSpPr txBox="1"/>
          <p:nvPr/>
        </p:nvSpPr>
        <p:spPr>
          <a:xfrm>
            <a:off x="9220200" y="233362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(various)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B4D9099-8720-9226-2AFB-0686275F7E13}"/>
                  </a:ext>
                </a:extLst>
              </p14:cNvPr>
              <p14:cNvContentPartPr/>
              <p14:nvPr/>
            </p14:nvContentPartPr>
            <p14:xfrm>
              <a:off x="9022320" y="3084913"/>
              <a:ext cx="497520" cy="9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B4D9099-8720-9226-2AFB-0686275F7E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13320" y="3075913"/>
                <a:ext cx="515160" cy="2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D37668B9-6691-0412-9F6A-EC031AEA5F64}"/>
              </a:ext>
            </a:extLst>
          </p:cNvPr>
          <p:cNvGrpSpPr/>
          <p:nvPr/>
        </p:nvGrpSpPr>
        <p:grpSpPr>
          <a:xfrm>
            <a:off x="9091800" y="2561473"/>
            <a:ext cx="163800" cy="212760"/>
            <a:chOff x="9091800" y="2561473"/>
            <a:chExt cx="163800" cy="21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79EF30F-D172-D134-2005-A5EC5B464AC4}"/>
                    </a:ext>
                  </a:extLst>
                </p14:cNvPr>
                <p14:cNvContentPartPr/>
                <p14:nvPr/>
              </p14:nvContentPartPr>
              <p14:xfrm>
                <a:off x="9147960" y="2569393"/>
                <a:ext cx="102960" cy="204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79EF30F-D172-D134-2005-A5EC5B464AC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38960" y="2560393"/>
                  <a:ext cx="120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E61C967-ED9A-CF50-7A92-DC4961F64015}"/>
                    </a:ext>
                  </a:extLst>
                </p14:cNvPr>
                <p14:cNvContentPartPr/>
                <p14:nvPr/>
              </p14:nvContentPartPr>
              <p14:xfrm>
                <a:off x="9091800" y="2561473"/>
                <a:ext cx="163800" cy="102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E61C967-ED9A-CF50-7A92-DC4961F6401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82800" y="2552473"/>
                  <a:ext cx="181440" cy="12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CC101D1-0ED9-78BF-C860-F255AE912F37}"/>
                  </a:ext>
                </a:extLst>
              </p14:cNvPr>
              <p14:cNvContentPartPr/>
              <p14:nvPr/>
            </p14:nvContentPartPr>
            <p14:xfrm>
              <a:off x="8492400" y="3353113"/>
              <a:ext cx="1119240" cy="26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CC101D1-0ED9-78BF-C860-F255AE912F3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83400" y="3344113"/>
                <a:ext cx="113688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4A80E54-FDB5-5432-378E-EF0B07AD72E2}"/>
                  </a:ext>
                </a:extLst>
              </p14:cNvPr>
              <p14:cNvContentPartPr/>
              <p14:nvPr/>
            </p14:nvContentPartPr>
            <p14:xfrm>
              <a:off x="10953720" y="3045313"/>
              <a:ext cx="202320" cy="18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4A80E54-FDB5-5432-378E-EF0B07AD72E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944720" y="3036673"/>
                <a:ext cx="2199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A152EF3-8F90-BF0D-1CBA-F9C3A50E5A65}"/>
                  </a:ext>
                </a:extLst>
              </p14:cNvPr>
              <p14:cNvContentPartPr/>
              <p14:nvPr/>
            </p14:nvContentPartPr>
            <p14:xfrm>
              <a:off x="7819920" y="3335113"/>
              <a:ext cx="345960" cy="8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A152EF3-8F90-BF0D-1CBA-F9C3A50E5A6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11280" y="3326113"/>
                <a:ext cx="363600" cy="2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01DE661-1FEE-BDAB-BD1B-5764E01C6F8F}"/>
              </a:ext>
            </a:extLst>
          </p:cNvPr>
          <p:cNvGrpSpPr/>
          <p:nvPr/>
        </p:nvGrpSpPr>
        <p:grpSpPr>
          <a:xfrm>
            <a:off x="7500240" y="5518153"/>
            <a:ext cx="1295640" cy="709920"/>
            <a:chOff x="7500240" y="5518153"/>
            <a:chExt cx="1295640" cy="70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9E3EF51-98C8-3E37-7E7C-2E524F89897C}"/>
                    </a:ext>
                  </a:extLst>
                </p14:cNvPr>
                <p14:cNvContentPartPr/>
                <p14:nvPr/>
              </p14:nvContentPartPr>
              <p14:xfrm>
                <a:off x="7578360" y="5518153"/>
                <a:ext cx="829800" cy="333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9E3EF51-98C8-3E37-7E7C-2E524F89897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69720" y="5509513"/>
                  <a:ext cx="8474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903D203-8473-A1B9-DD97-4529102E47AA}"/>
                    </a:ext>
                  </a:extLst>
                </p14:cNvPr>
                <p14:cNvContentPartPr/>
                <p14:nvPr/>
              </p14:nvContentPartPr>
              <p14:xfrm>
                <a:off x="7885800" y="6133753"/>
                <a:ext cx="910080" cy="34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903D203-8473-A1B9-DD97-4529102E47A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876800" y="6125113"/>
                  <a:ext cx="9277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E95D6E0-7354-D3B3-0148-56F48C90315B}"/>
                    </a:ext>
                  </a:extLst>
                </p14:cNvPr>
                <p14:cNvContentPartPr/>
                <p14:nvPr/>
              </p14:nvContentPartPr>
              <p14:xfrm>
                <a:off x="7500240" y="5767273"/>
                <a:ext cx="341280" cy="397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E95D6E0-7354-D3B3-0148-56F48C90315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91600" y="5758273"/>
                  <a:ext cx="35892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BCB28AE-7976-9969-311A-6F6FE194960F}"/>
                    </a:ext>
                  </a:extLst>
                </p14:cNvPr>
                <p14:cNvContentPartPr/>
                <p14:nvPr/>
              </p14:nvContentPartPr>
              <p14:xfrm>
                <a:off x="7739280" y="6116833"/>
                <a:ext cx="97920" cy="111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BCB28AE-7976-9969-311A-6F6FE194960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730640" y="6107833"/>
                  <a:ext cx="115560" cy="1288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56" y="1480820"/>
            <a:ext cx="8171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Differences</a:t>
            </a:r>
            <a:r>
              <a:rPr spc="-20" dirty="0"/>
              <a:t> </a:t>
            </a:r>
            <a:r>
              <a:rPr spc="-180" dirty="0"/>
              <a:t>between</a:t>
            </a:r>
            <a:r>
              <a:rPr spc="-30" dirty="0"/>
              <a:t> </a:t>
            </a:r>
            <a:r>
              <a:rPr spc="-170" dirty="0"/>
              <a:t>SQL</a:t>
            </a:r>
            <a:r>
              <a:rPr spc="-20" dirty="0"/>
              <a:t> </a:t>
            </a:r>
            <a:r>
              <a:rPr spc="-180" dirty="0"/>
              <a:t>and</a:t>
            </a:r>
            <a:r>
              <a:rPr spc="-25" dirty="0"/>
              <a:t> </a:t>
            </a:r>
            <a:r>
              <a:rPr spc="-85" dirty="0"/>
              <a:t>NoSQL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19366" y="2503812"/>
          <a:ext cx="11026137" cy="212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5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5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5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7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SQL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7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NoSQL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Schemas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Rigid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Flexible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Scaling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65455">
                        <a:lnSpc>
                          <a:spcPct val="101099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Vertical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(scale-</a:t>
                      </a:r>
                      <a:r>
                        <a:rPr sz="1800" spc="90" dirty="0">
                          <a:latin typeface="Arial"/>
                          <a:cs typeface="Arial"/>
                        </a:rPr>
                        <a:t>up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with a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larger server)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721360">
                        <a:lnSpc>
                          <a:spcPct val="101099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Horizontal</a:t>
                      </a:r>
                      <a:r>
                        <a:rPr sz="18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(scale-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out</a:t>
                      </a:r>
                      <a:r>
                        <a:rPr sz="1800" spc="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across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commodity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servers)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Joins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Typically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required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Typically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required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Language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SQL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7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locked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into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one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language.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How</a:t>
            </a:r>
            <a:r>
              <a:rPr spc="-25" dirty="0"/>
              <a:t> </a:t>
            </a:r>
            <a:r>
              <a:rPr spc="-120" dirty="0"/>
              <a:t>to</a:t>
            </a:r>
            <a:r>
              <a:rPr spc="-60" dirty="0"/>
              <a:t> </a:t>
            </a:r>
            <a:r>
              <a:rPr spc="-175" dirty="0"/>
              <a:t>choose</a:t>
            </a:r>
            <a:r>
              <a:rPr spc="-40" dirty="0"/>
              <a:t> </a:t>
            </a:r>
            <a:r>
              <a:rPr spc="-180" dirty="0"/>
              <a:t>between</a:t>
            </a:r>
            <a:r>
              <a:rPr spc="-50" dirty="0"/>
              <a:t> </a:t>
            </a:r>
            <a:r>
              <a:rPr spc="-170" dirty="0"/>
              <a:t>SQL</a:t>
            </a:r>
            <a:r>
              <a:rPr spc="-40" dirty="0"/>
              <a:t> </a:t>
            </a:r>
            <a:r>
              <a:rPr spc="-180" dirty="0"/>
              <a:t>and</a:t>
            </a:r>
            <a:r>
              <a:rPr spc="-50" dirty="0"/>
              <a:t> </a:t>
            </a:r>
            <a:r>
              <a:rPr spc="-90" dirty="0"/>
              <a:t>NoSQL?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603656"/>
              </p:ext>
            </p:extLst>
          </p:nvPr>
        </p:nvGraphicFramePr>
        <p:xfrm>
          <a:off x="519112" y="2516187"/>
          <a:ext cx="10077450" cy="2931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Consider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65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SQL</a:t>
                      </a:r>
                      <a:r>
                        <a:rPr sz="1800" b="1" spc="-9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databases</a:t>
                      </a:r>
                      <a:r>
                        <a:rPr sz="1800" b="1" spc="-6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when…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7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Consider</a:t>
                      </a:r>
                      <a:r>
                        <a:rPr sz="18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Arial"/>
                          <a:cs typeface="Arial"/>
                        </a:rPr>
                        <a:t>NoSQL</a:t>
                      </a:r>
                      <a:r>
                        <a:rPr sz="1800" b="1" spc="-114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Arial"/>
                          <a:cs typeface="Arial"/>
                        </a:rPr>
                        <a:t>databases</a:t>
                      </a:r>
                      <a:r>
                        <a:rPr sz="1800" b="1" spc="-75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when…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320">
                <a:tc>
                  <a:txBody>
                    <a:bodyPr/>
                    <a:lstStyle/>
                    <a:p>
                      <a:pPr marL="376555" marR="662940" indent="-285115">
                        <a:lnSpc>
                          <a:spcPct val="102200"/>
                        </a:lnSpc>
                        <a:spcBef>
                          <a:spcPts val="209"/>
                        </a:spcBef>
                        <a:buChar char="•"/>
                        <a:tabLst>
                          <a:tab pos="376555" algn="l"/>
                          <a:tab pos="377190" algn="l"/>
                        </a:tabLst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Your</a:t>
                      </a:r>
                      <a:r>
                        <a:rPr sz="18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8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highly</a:t>
                      </a:r>
                      <a:r>
                        <a:rPr sz="1800" spc="65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structured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structure</a:t>
                      </a:r>
                      <a:r>
                        <a:rPr sz="1800" spc="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doesn’t</a:t>
                      </a:r>
                      <a:r>
                        <a:rPr sz="1800" spc="16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change</a:t>
                      </a:r>
                      <a:r>
                        <a:rPr sz="1800" spc="155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frequent</a:t>
                      </a:r>
                      <a:r>
                        <a:rPr lang="en-US" sz="1800" spc="-1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ly</a:t>
                      </a:r>
                      <a:endParaRPr sz="1800" dirty="0">
                        <a:highlight>
                          <a:srgbClr val="FFFF00"/>
                        </a:highlight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  <a:buFont typeface="Arial"/>
                        <a:buChar char="•"/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376555" marR="225425" indent="-285115">
                        <a:lnSpc>
                          <a:spcPct val="102200"/>
                        </a:lnSpc>
                        <a:buChar char="•"/>
                        <a:tabLst>
                          <a:tab pos="376555" algn="l"/>
                          <a:tab pos="377190" algn="l"/>
                        </a:tabLst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You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require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6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high</a:t>
                      </a:r>
                      <a:r>
                        <a:rPr sz="180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degree</a:t>
                      </a:r>
                      <a:r>
                        <a:rPr sz="1800" spc="-5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35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data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integrity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security</a:t>
                      </a:r>
                      <a:endParaRPr sz="18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  <a:buFont typeface="Arial"/>
                        <a:buChar char="•"/>
                      </a:pP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marL="376555" indent="-285115">
                        <a:lnSpc>
                          <a:spcPct val="100000"/>
                        </a:lnSpc>
                        <a:buChar char="•"/>
                        <a:tabLst>
                          <a:tab pos="376555" algn="l"/>
                          <a:tab pos="377190" algn="l"/>
                        </a:tabLst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You</a:t>
                      </a:r>
                      <a:r>
                        <a:rPr sz="18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routinely</a:t>
                      </a:r>
                      <a:r>
                        <a:rPr sz="18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perform</a:t>
                      </a:r>
                      <a:r>
                        <a:rPr sz="18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complex</a:t>
                      </a:r>
                      <a:r>
                        <a:rPr sz="1800" spc="105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queries</a:t>
                      </a:r>
                      <a:endParaRPr sz="180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376555" marR="668655" indent="-285750">
                        <a:lnSpc>
                          <a:spcPct val="102200"/>
                        </a:lnSpc>
                        <a:spcBef>
                          <a:spcPts val="209"/>
                        </a:spcBef>
                        <a:buChar char="•"/>
                        <a:tabLst>
                          <a:tab pos="376555" algn="l"/>
                          <a:tab pos="377190" algn="l"/>
                        </a:tabLst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You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working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highlight>
                            <a:srgbClr val="00FFFF"/>
                          </a:highlight>
                          <a:latin typeface="Arial"/>
                          <a:cs typeface="Arial"/>
                        </a:rPr>
                        <a:t>large</a:t>
                      </a:r>
                      <a:r>
                        <a:rPr sz="1800" spc="30" dirty="0">
                          <a:highlight>
                            <a:srgbClr val="00FFFF"/>
                          </a:highlight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highlight>
                            <a:srgbClr val="00FFFF"/>
                          </a:highlight>
                          <a:latin typeface="Arial"/>
                          <a:cs typeface="Arial"/>
                        </a:rPr>
                        <a:t>amounts</a:t>
                      </a:r>
                      <a:r>
                        <a:rPr sz="1800" spc="40" dirty="0">
                          <a:highlight>
                            <a:srgbClr val="00FFFF"/>
                          </a:highlight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5" dirty="0">
                          <a:highlight>
                            <a:srgbClr val="00FFFF"/>
                          </a:highlight>
                          <a:latin typeface="Arial"/>
                          <a:cs typeface="Arial"/>
                        </a:rPr>
                        <a:t>of </a:t>
                      </a:r>
                      <a:r>
                        <a:rPr sz="1800" dirty="0">
                          <a:highlight>
                            <a:srgbClr val="00FFFF"/>
                          </a:highlight>
                          <a:latin typeface="Arial"/>
                          <a:cs typeface="Arial"/>
                        </a:rPr>
                        <a:t>unstructured</a:t>
                      </a:r>
                      <a:r>
                        <a:rPr sz="1800" spc="210" dirty="0">
                          <a:highlight>
                            <a:srgbClr val="00FFFF"/>
                          </a:highlight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highlight>
                            <a:srgbClr val="00FFFF"/>
                          </a:highlight>
                          <a:latin typeface="Arial"/>
                          <a:cs typeface="Arial"/>
                        </a:rPr>
                        <a:t>semi-</a:t>
                      </a:r>
                      <a:r>
                        <a:rPr sz="1800" dirty="0">
                          <a:highlight>
                            <a:srgbClr val="00FFFF"/>
                          </a:highlight>
                          <a:latin typeface="Arial"/>
                          <a:cs typeface="Arial"/>
                        </a:rPr>
                        <a:t>structured</a:t>
                      </a:r>
                      <a:r>
                        <a:rPr sz="1800" spc="215" dirty="0">
                          <a:highlight>
                            <a:srgbClr val="00FFFF"/>
                          </a:highlight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highlight>
                            <a:srgbClr val="00FFFF"/>
                          </a:highlight>
                          <a:latin typeface="Arial"/>
                          <a:cs typeface="Arial"/>
                        </a:rPr>
                        <a:t>data</a:t>
                      </a:r>
                      <a:endParaRPr sz="1800" dirty="0">
                        <a:highlight>
                          <a:srgbClr val="00FFFF"/>
                        </a:highlight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  <a:buFont typeface="Arial"/>
                        <a:buChar char="•"/>
                      </a:pP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marL="376555" marR="130810" indent="-285750">
                        <a:lnSpc>
                          <a:spcPct val="99400"/>
                        </a:lnSpc>
                        <a:buChar char="•"/>
                        <a:tabLst>
                          <a:tab pos="376555" algn="l"/>
                          <a:tab pos="377190" algn="l"/>
                        </a:tabLst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You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require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highlight>
                            <a:srgbClr val="00FFFF"/>
                          </a:highlight>
                          <a:latin typeface="Arial"/>
                          <a:cs typeface="Arial"/>
                        </a:rPr>
                        <a:t>database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system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800" dirty="0">
                          <a:highlight>
                            <a:srgbClr val="00FFFF"/>
                          </a:highlight>
                          <a:latin typeface="Arial"/>
                          <a:cs typeface="Arial"/>
                        </a:rPr>
                        <a:t>scaled</a:t>
                      </a:r>
                      <a:r>
                        <a:rPr sz="1800" spc="65" dirty="0">
                          <a:highlight>
                            <a:srgbClr val="00FFFF"/>
                          </a:highlight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highlight>
                            <a:srgbClr val="00FFFF"/>
                          </a:highlight>
                          <a:latin typeface="Arial"/>
                          <a:cs typeface="Arial"/>
                        </a:rPr>
                        <a:t>horizontally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perhaps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highlight>
                            <a:srgbClr val="00FFFF"/>
                          </a:highlight>
                          <a:latin typeface="Arial"/>
                          <a:cs typeface="Arial"/>
                        </a:rPr>
                        <a:t>across</a:t>
                      </a:r>
                      <a:r>
                        <a:rPr sz="1800" spc="70" dirty="0">
                          <a:highlight>
                            <a:srgbClr val="00FFFF"/>
                          </a:highlight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45" dirty="0">
                          <a:highlight>
                            <a:srgbClr val="00FFFF"/>
                          </a:highlight>
                          <a:latin typeface="Arial"/>
                          <a:cs typeface="Arial"/>
                        </a:rPr>
                        <a:t>multiple </a:t>
                      </a:r>
                      <a:r>
                        <a:rPr sz="1800" spc="55" dirty="0">
                          <a:highlight>
                            <a:srgbClr val="00FFFF"/>
                          </a:highlight>
                          <a:latin typeface="Arial"/>
                          <a:cs typeface="Arial"/>
                        </a:rPr>
                        <a:t>geographic</a:t>
                      </a:r>
                      <a:r>
                        <a:rPr sz="1800" spc="-45" dirty="0">
                          <a:highlight>
                            <a:srgbClr val="00FFFF"/>
                          </a:highlight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highlight>
                            <a:srgbClr val="00FFFF"/>
                          </a:highlight>
                          <a:latin typeface="Arial"/>
                          <a:cs typeface="Arial"/>
                        </a:rPr>
                        <a:t>locations</a:t>
                      </a:r>
                      <a:endParaRPr sz="1800" dirty="0">
                        <a:highlight>
                          <a:srgbClr val="00FFFF"/>
                        </a:highlight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  <a:buFont typeface="Arial"/>
                        <a:buChar char="•"/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376555" marR="688975" indent="-285750">
                        <a:lnSpc>
                          <a:spcPct val="102200"/>
                        </a:lnSpc>
                        <a:buChar char="•"/>
                        <a:tabLst>
                          <a:tab pos="376555" algn="l"/>
                          <a:tab pos="377190" algn="l"/>
                        </a:tabLst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You</a:t>
                      </a:r>
                      <a:r>
                        <a:rPr sz="18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require</a:t>
                      </a:r>
                      <a:r>
                        <a:rPr sz="18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highlight>
                            <a:srgbClr val="00FFFF"/>
                          </a:highlight>
                          <a:latin typeface="Arial"/>
                          <a:cs typeface="Arial"/>
                        </a:rPr>
                        <a:t>flexibility</a:t>
                      </a:r>
                      <a:r>
                        <a:rPr sz="18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dynamic schema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56" y="1480820"/>
            <a:ext cx="1254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Redis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4456" y="2403347"/>
            <a:ext cx="7136765" cy="23241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10" dirty="0">
                <a:latin typeface="Arial"/>
                <a:cs typeface="Arial"/>
              </a:rPr>
              <a:t>Features: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Holds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its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database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entirely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memory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Exceptionally</a:t>
            </a:r>
            <a:r>
              <a:rPr sz="2000" spc="19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fast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Supports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rich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types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Arial"/>
                <a:cs typeface="Arial"/>
              </a:rPr>
              <a:t>Typically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caching,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such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as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web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application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sessions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8733" y="728049"/>
            <a:ext cx="1443600" cy="1443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Redis</a:t>
            </a:r>
            <a:r>
              <a:rPr spc="-75" dirty="0"/>
              <a:t> </a:t>
            </a:r>
            <a:r>
              <a:rPr spc="-210" dirty="0"/>
              <a:t>Key</a:t>
            </a:r>
            <a:r>
              <a:rPr spc="-25" dirty="0"/>
              <a:t> </a:t>
            </a:r>
            <a:r>
              <a:rPr spc="-165" dirty="0"/>
              <a:t>Commands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19112" y="2516187"/>
          <a:ext cx="10076815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7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Command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7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r.delete(“key”)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This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command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deletes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key,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exists.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r.exists(“key”)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This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command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checks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whether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exists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not.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r.expire(“key”,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seconds)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Sets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expiry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after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specified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time.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r.setex(“key”,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seconds,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”value”)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Sets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key-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expiry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seconds.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r.pexpire(“key”,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seconds)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Set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expiry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milliseconds.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r.ttl(“key”)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Gets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remaining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time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keys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expiry.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r.pttl(“key”)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Gets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remaining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time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keys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expiry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milliseconds.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r.randomkey()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Returns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random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Redis.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r.rename(“key”,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“newkey”)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Changes the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name.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r.type(“key”)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Returns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type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stored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key.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30856" y="2090244"/>
            <a:ext cx="10691495" cy="4587875"/>
            <a:chOff x="530856" y="2090244"/>
            <a:chExt cx="10691495" cy="4587875"/>
          </a:xfrm>
        </p:grpSpPr>
        <p:sp>
          <p:nvSpPr>
            <p:cNvPr id="4" name="object 4"/>
            <p:cNvSpPr/>
            <p:nvPr/>
          </p:nvSpPr>
          <p:spPr>
            <a:xfrm>
              <a:off x="530847" y="2310447"/>
              <a:ext cx="972185" cy="46355"/>
            </a:xfrm>
            <a:custGeom>
              <a:avLst/>
              <a:gdLst/>
              <a:ahLst/>
              <a:cxnLst/>
              <a:rect l="l" t="t" r="r" b="b"/>
              <a:pathLst>
                <a:path w="972185" h="46355">
                  <a:moveTo>
                    <a:pt x="15989" y="42583"/>
                  </a:moveTo>
                  <a:lnTo>
                    <a:pt x="12192" y="41706"/>
                  </a:lnTo>
                  <a:lnTo>
                    <a:pt x="8216" y="41313"/>
                  </a:lnTo>
                  <a:lnTo>
                    <a:pt x="2895" y="41427"/>
                  </a:lnTo>
                  <a:lnTo>
                    <a:pt x="5880" y="42354"/>
                  </a:lnTo>
                  <a:lnTo>
                    <a:pt x="11087" y="42430"/>
                  </a:lnTo>
                  <a:lnTo>
                    <a:pt x="15989" y="42583"/>
                  </a:lnTo>
                  <a:close/>
                </a:path>
                <a:path w="972185" h="46355">
                  <a:moveTo>
                    <a:pt x="16065" y="42621"/>
                  </a:moveTo>
                  <a:close/>
                </a:path>
                <a:path w="972185" h="46355">
                  <a:moveTo>
                    <a:pt x="295363" y="44424"/>
                  </a:moveTo>
                  <a:lnTo>
                    <a:pt x="295033" y="44411"/>
                  </a:lnTo>
                  <a:lnTo>
                    <a:pt x="295046" y="45110"/>
                  </a:lnTo>
                  <a:lnTo>
                    <a:pt x="295363" y="44424"/>
                  </a:lnTo>
                  <a:close/>
                </a:path>
                <a:path w="972185" h="46355">
                  <a:moveTo>
                    <a:pt x="393230" y="5664"/>
                  </a:moveTo>
                  <a:lnTo>
                    <a:pt x="324065" y="4787"/>
                  </a:lnTo>
                  <a:lnTo>
                    <a:pt x="274675" y="5664"/>
                  </a:lnTo>
                  <a:lnTo>
                    <a:pt x="393230" y="5664"/>
                  </a:lnTo>
                  <a:close/>
                </a:path>
                <a:path w="972185" h="46355">
                  <a:moveTo>
                    <a:pt x="681456" y="39585"/>
                  </a:moveTo>
                  <a:lnTo>
                    <a:pt x="680262" y="39598"/>
                  </a:lnTo>
                  <a:lnTo>
                    <a:pt x="681139" y="39941"/>
                  </a:lnTo>
                  <a:lnTo>
                    <a:pt x="681456" y="39585"/>
                  </a:lnTo>
                  <a:close/>
                </a:path>
                <a:path w="972185" h="46355">
                  <a:moveTo>
                    <a:pt x="835609" y="41122"/>
                  </a:moveTo>
                  <a:lnTo>
                    <a:pt x="831621" y="41186"/>
                  </a:lnTo>
                  <a:lnTo>
                    <a:pt x="832192" y="41935"/>
                  </a:lnTo>
                  <a:lnTo>
                    <a:pt x="835609" y="41122"/>
                  </a:lnTo>
                  <a:close/>
                </a:path>
                <a:path w="972185" h="46355">
                  <a:moveTo>
                    <a:pt x="967892" y="1270"/>
                  </a:moveTo>
                  <a:lnTo>
                    <a:pt x="966673" y="1270"/>
                  </a:lnTo>
                  <a:lnTo>
                    <a:pt x="963879" y="1346"/>
                  </a:lnTo>
                  <a:lnTo>
                    <a:pt x="966597" y="1346"/>
                  </a:lnTo>
                  <a:lnTo>
                    <a:pt x="967892" y="1270"/>
                  </a:lnTo>
                  <a:close/>
                </a:path>
                <a:path w="972185" h="46355">
                  <a:moveTo>
                    <a:pt x="971613" y="2489"/>
                  </a:moveTo>
                  <a:lnTo>
                    <a:pt x="965250" y="2400"/>
                  </a:lnTo>
                  <a:lnTo>
                    <a:pt x="963561" y="2374"/>
                  </a:lnTo>
                  <a:lnTo>
                    <a:pt x="955319" y="2400"/>
                  </a:lnTo>
                  <a:lnTo>
                    <a:pt x="953312" y="2171"/>
                  </a:lnTo>
                  <a:lnTo>
                    <a:pt x="963955" y="1308"/>
                  </a:lnTo>
                  <a:lnTo>
                    <a:pt x="954824" y="927"/>
                  </a:lnTo>
                  <a:lnTo>
                    <a:pt x="947737" y="622"/>
                  </a:lnTo>
                  <a:lnTo>
                    <a:pt x="932154" y="495"/>
                  </a:lnTo>
                  <a:lnTo>
                    <a:pt x="900430" y="927"/>
                  </a:lnTo>
                  <a:lnTo>
                    <a:pt x="900963" y="762"/>
                  </a:lnTo>
                  <a:lnTo>
                    <a:pt x="901611" y="571"/>
                  </a:lnTo>
                  <a:lnTo>
                    <a:pt x="897674" y="0"/>
                  </a:lnTo>
                  <a:lnTo>
                    <a:pt x="889901" y="762"/>
                  </a:lnTo>
                  <a:lnTo>
                    <a:pt x="882777" y="152"/>
                  </a:lnTo>
                  <a:lnTo>
                    <a:pt x="844397" y="1422"/>
                  </a:lnTo>
                  <a:lnTo>
                    <a:pt x="687184" y="2679"/>
                  </a:lnTo>
                  <a:lnTo>
                    <a:pt x="688301" y="2527"/>
                  </a:lnTo>
                  <a:lnTo>
                    <a:pt x="533628" y="3721"/>
                  </a:lnTo>
                  <a:lnTo>
                    <a:pt x="486270" y="3251"/>
                  </a:lnTo>
                  <a:lnTo>
                    <a:pt x="441325" y="5880"/>
                  </a:lnTo>
                  <a:lnTo>
                    <a:pt x="274675" y="5664"/>
                  </a:lnTo>
                  <a:lnTo>
                    <a:pt x="275297" y="5499"/>
                  </a:lnTo>
                  <a:lnTo>
                    <a:pt x="275501" y="5435"/>
                  </a:lnTo>
                  <a:lnTo>
                    <a:pt x="275907" y="5321"/>
                  </a:lnTo>
                  <a:lnTo>
                    <a:pt x="256743" y="5435"/>
                  </a:lnTo>
                  <a:lnTo>
                    <a:pt x="194995" y="4965"/>
                  </a:lnTo>
                  <a:lnTo>
                    <a:pt x="174663" y="5054"/>
                  </a:lnTo>
                  <a:lnTo>
                    <a:pt x="176695" y="5245"/>
                  </a:lnTo>
                  <a:lnTo>
                    <a:pt x="169227" y="5499"/>
                  </a:lnTo>
                  <a:lnTo>
                    <a:pt x="164807" y="5181"/>
                  </a:lnTo>
                  <a:lnTo>
                    <a:pt x="160921" y="4622"/>
                  </a:lnTo>
                  <a:lnTo>
                    <a:pt x="155028" y="4140"/>
                  </a:lnTo>
                  <a:lnTo>
                    <a:pt x="119951" y="7721"/>
                  </a:lnTo>
                  <a:lnTo>
                    <a:pt x="82753" y="8318"/>
                  </a:lnTo>
                  <a:lnTo>
                    <a:pt x="44513" y="7048"/>
                  </a:lnTo>
                  <a:lnTo>
                    <a:pt x="6299" y="5054"/>
                  </a:lnTo>
                  <a:lnTo>
                    <a:pt x="749" y="15367"/>
                  </a:lnTo>
                  <a:lnTo>
                    <a:pt x="0" y="28536"/>
                  </a:lnTo>
                  <a:lnTo>
                    <a:pt x="7099" y="39090"/>
                  </a:lnTo>
                  <a:lnTo>
                    <a:pt x="25069" y="41503"/>
                  </a:lnTo>
                  <a:lnTo>
                    <a:pt x="16675" y="41389"/>
                  </a:lnTo>
                  <a:lnTo>
                    <a:pt x="22847" y="41617"/>
                  </a:lnTo>
                  <a:lnTo>
                    <a:pt x="18554" y="42087"/>
                  </a:lnTo>
                  <a:lnTo>
                    <a:pt x="16179" y="42583"/>
                  </a:lnTo>
                  <a:lnTo>
                    <a:pt x="18326" y="42583"/>
                  </a:lnTo>
                  <a:lnTo>
                    <a:pt x="27012" y="43345"/>
                  </a:lnTo>
                  <a:lnTo>
                    <a:pt x="21463" y="42506"/>
                  </a:lnTo>
                  <a:lnTo>
                    <a:pt x="45770" y="43078"/>
                  </a:lnTo>
                  <a:lnTo>
                    <a:pt x="155562" y="45224"/>
                  </a:lnTo>
                  <a:lnTo>
                    <a:pt x="165341" y="45135"/>
                  </a:lnTo>
                  <a:lnTo>
                    <a:pt x="175031" y="44678"/>
                  </a:lnTo>
                  <a:lnTo>
                    <a:pt x="184581" y="44678"/>
                  </a:lnTo>
                  <a:lnTo>
                    <a:pt x="193357" y="45872"/>
                  </a:lnTo>
                  <a:lnTo>
                    <a:pt x="201866" y="45440"/>
                  </a:lnTo>
                  <a:lnTo>
                    <a:pt x="247523" y="45212"/>
                  </a:lnTo>
                  <a:lnTo>
                    <a:pt x="253695" y="45262"/>
                  </a:lnTo>
                  <a:lnTo>
                    <a:pt x="254304" y="45173"/>
                  </a:lnTo>
                  <a:lnTo>
                    <a:pt x="257949" y="44653"/>
                  </a:lnTo>
                  <a:lnTo>
                    <a:pt x="261899" y="44081"/>
                  </a:lnTo>
                  <a:lnTo>
                    <a:pt x="271335" y="44284"/>
                  </a:lnTo>
                  <a:lnTo>
                    <a:pt x="281089" y="44704"/>
                  </a:lnTo>
                  <a:lnTo>
                    <a:pt x="290195" y="44196"/>
                  </a:lnTo>
                  <a:lnTo>
                    <a:pt x="290118" y="44348"/>
                  </a:lnTo>
                  <a:lnTo>
                    <a:pt x="295033" y="44411"/>
                  </a:lnTo>
                  <a:lnTo>
                    <a:pt x="295021" y="44196"/>
                  </a:lnTo>
                  <a:lnTo>
                    <a:pt x="295008" y="43878"/>
                  </a:lnTo>
                  <a:lnTo>
                    <a:pt x="308114" y="45300"/>
                  </a:lnTo>
                  <a:lnTo>
                    <a:pt x="302183" y="43878"/>
                  </a:lnTo>
                  <a:lnTo>
                    <a:pt x="302018" y="43840"/>
                  </a:lnTo>
                  <a:lnTo>
                    <a:pt x="302945" y="43421"/>
                  </a:lnTo>
                  <a:lnTo>
                    <a:pt x="317334" y="43421"/>
                  </a:lnTo>
                  <a:lnTo>
                    <a:pt x="310095" y="44615"/>
                  </a:lnTo>
                  <a:lnTo>
                    <a:pt x="355803" y="45224"/>
                  </a:lnTo>
                  <a:lnTo>
                    <a:pt x="419328" y="45720"/>
                  </a:lnTo>
                  <a:lnTo>
                    <a:pt x="446951" y="45567"/>
                  </a:lnTo>
                  <a:lnTo>
                    <a:pt x="445998" y="45262"/>
                  </a:lnTo>
                  <a:lnTo>
                    <a:pt x="444195" y="44691"/>
                  </a:lnTo>
                  <a:lnTo>
                    <a:pt x="437565" y="45262"/>
                  </a:lnTo>
                  <a:lnTo>
                    <a:pt x="435076" y="43878"/>
                  </a:lnTo>
                  <a:lnTo>
                    <a:pt x="456692" y="44627"/>
                  </a:lnTo>
                  <a:lnTo>
                    <a:pt x="478612" y="44996"/>
                  </a:lnTo>
                  <a:lnTo>
                    <a:pt x="500214" y="44831"/>
                  </a:lnTo>
                  <a:lnTo>
                    <a:pt x="520852" y="43954"/>
                  </a:lnTo>
                  <a:lnTo>
                    <a:pt x="521106" y="43421"/>
                  </a:lnTo>
                  <a:lnTo>
                    <a:pt x="521271" y="43065"/>
                  </a:lnTo>
                  <a:lnTo>
                    <a:pt x="529412" y="43129"/>
                  </a:lnTo>
                  <a:lnTo>
                    <a:pt x="538289" y="43065"/>
                  </a:lnTo>
                  <a:lnTo>
                    <a:pt x="539470" y="42506"/>
                  </a:lnTo>
                  <a:lnTo>
                    <a:pt x="540918" y="41821"/>
                  </a:lnTo>
                  <a:lnTo>
                    <a:pt x="542721" y="42506"/>
                  </a:lnTo>
                  <a:lnTo>
                    <a:pt x="552056" y="42811"/>
                  </a:lnTo>
                  <a:lnTo>
                    <a:pt x="546506" y="43421"/>
                  </a:lnTo>
                  <a:lnTo>
                    <a:pt x="549681" y="43459"/>
                  </a:lnTo>
                  <a:lnTo>
                    <a:pt x="552754" y="43688"/>
                  </a:lnTo>
                  <a:lnTo>
                    <a:pt x="555002" y="43345"/>
                  </a:lnTo>
                  <a:lnTo>
                    <a:pt x="550951" y="42964"/>
                  </a:lnTo>
                  <a:lnTo>
                    <a:pt x="561632" y="42773"/>
                  </a:lnTo>
                  <a:lnTo>
                    <a:pt x="567448" y="43840"/>
                  </a:lnTo>
                  <a:lnTo>
                    <a:pt x="573366" y="42773"/>
                  </a:lnTo>
                  <a:lnTo>
                    <a:pt x="574421" y="42583"/>
                  </a:lnTo>
                  <a:lnTo>
                    <a:pt x="570484" y="42011"/>
                  </a:lnTo>
                  <a:lnTo>
                    <a:pt x="582193" y="41821"/>
                  </a:lnTo>
                  <a:lnTo>
                    <a:pt x="584720" y="43192"/>
                  </a:lnTo>
                  <a:lnTo>
                    <a:pt x="578180" y="43611"/>
                  </a:lnTo>
                  <a:lnTo>
                    <a:pt x="585431" y="43573"/>
                  </a:lnTo>
                  <a:lnTo>
                    <a:pt x="591743" y="43446"/>
                  </a:lnTo>
                  <a:lnTo>
                    <a:pt x="597712" y="43192"/>
                  </a:lnTo>
                  <a:lnTo>
                    <a:pt x="603986" y="42735"/>
                  </a:lnTo>
                  <a:lnTo>
                    <a:pt x="600837" y="42697"/>
                  </a:lnTo>
                  <a:lnTo>
                    <a:pt x="614692" y="41821"/>
                  </a:lnTo>
                  <a:lnTo>
                    <a:pt x="616699" y="41694"/>
                  </a:lnTo>
                  <a:lnTo>
                    <a:pt x="621068" y="41503"/>
                  </a:lnTo>
                  <a:lnTo>
                    <a:pt x="666191" y="39585"/>
                  </a:lnTo>
                  <a:lnTo>
                    <a:pt x="681291" y="38404"/>
                  </a:lnTo>
                  <a:lnTo>
                    <a:pt x="676503" y="37338"/>
                  </a:lnTo>
                  <a:lnTo>
                    <a:pt x="684237" y="36537"/>
                  </a:lnTo>
                  <a:lnTo>
                    <a:pt x="684352" y="36410"/>
                  </a:lnTo>
                  <a:lnTo>
                    <a:pt x="685431" y="36410"/>
                  </a:lnTo>
                  <a:lnTo>
                    <a:pt x="684237" y="36537"/>
                  </a:lnTo>
                  <a:lnTo>
                    <a:pt x="681456" y="39585"/>
                  </a:lnTo>
                  <a:lnTo>
                    <a:pt x="791311" y="39154"/>
                  </a:lnTo>
                  <a:lnTo>
                    <a:pt x="805472" y="39217"/>
                  </a:lnTo>
                  <a:lnTo>
                    <a:pt x="827062" y="41236"/>
                  </a:lnTo>
                  <a:lnTo>
                    <a:pt x="831621" y="41186"/>
                  </a:lnTo>
                  <a:lnTo>
                    <a:pt x="829945" y="38989"/>
                  </a:lnTo>
                  <a:lnTo>
                    <a:pt x="829475" y="38366"/>
                  </a:lnTo>
                  <a:lnTo>
                    <a:pt x="870394" y="37541"/>
                  </a:lnTo>
                  <a:lnTo>
                    <a:pt x="891425" y="37541"/>
                  </a:lnTo>
                  <a:lnTo>
                    <a:pt x="894842" y="38823"/>
                  </a:lnTo>
                  <a:lnTo>
                    <a:pt x="896950" y="38862"/>
                  </a:lnTo>
                  <a:lnTo>
                    <a:pt x="900163" y="38709"/>
                  </a:lnTo>
                  <a:lnTo>
                    <a:pt x="902119" y="39090"/>
                  </a:lnTo>
                  <a:lnTo>
                    <a:pt x="900518" y="38709"/>
                  </a:lnTo>
                  <a:lnTo>
                    <a:pt x="898283" y="38176"/>
                  </a:lnTo>
                  <a:lnTo>
                    <a:pt x="908735" y="38481"/>
                  </a:lnTo>
                  <a:lnTo>
                    <a:pt x="906348" y="38176"/>
                  </a:lnTo>
                  <a:lnTo>
                    <a:pt x="905751" y="38100"/>
                  </a:lnTo>
                  <a:lnTo>
                    <a:pt x="918349" y="37515"/>
                  </a:lnTo>
                  <a:lnTo>
                    <a:pt x="935697" y="36715"/>
                  </a:lnTo>
                  <a:lnTo>
                    <a:pt x="936104" y="36410"/>
                  </a:lnTo>
                  <a:lnTo>
                    <a:pt x="948461" y="27101"/>
                  </a:lnTo>
                  <a:lnTo>
                    <a:pt x="956335" y="14084"/>
                  </a:lnTo>
                  <a:lnTo>
                    <a:pt x="963930" y="8318"/>
                  </a:lnTo>
                  <a:lnTo>
                    <a:pt x="967143" y="5880"/>
                  </a:lnTo>
                  <a:lnTo>
                    <a:pt x="970000" y="3721"/>
                  </a:lnTo>
                  <a:lnTo>
                    <a:pt x="971359" y="2679"/>
                  </a:lnTo>
                  <a:lnTo>
                    <a:pt x="971613" y="2489"/>
                  </a:lnTo>
                  <a:close/>
                </a:path>
              </a:pathLst>
            </a:custGeom>
            <a:solidFill>
              <a:srgbClr val="A7A2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0006" y="2090244"/>
              <a:ext cx="10251984" cy="458764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4456" y="1300988"/>
            <a:ext cx="3893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Redis</a:t>
            </a:r>
            <a:r>
              <a:rPr spc="-55" dirty="0"/>
              <a:t> </a:t>
            </a:r>
            <a:r>
              <a:rPr spc="-155" dirty="0"/>
              <a:t>Data</a:t>
            </a:r>
            <a:r>
              <a:rPr spc="-65" dirty="0"/>
              <a:t> </a:t>
            </a:r>
            <a:r>
              <a:rPr spc="-135" dirty="0"/>
              <a:t>Types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56" y="1480820"/>
            <a:ext cx="1426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String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8245" y="2691433"/>
            <a:ext cx="6043731" cy="36262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56" y="1480820"/>
            <a:ext cx="3477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Week</a:t>
            </a:r>
            <a:r>
              <a:rPr spc="-35" dirty="0"/>
              <a:t> </a:t>
            </a:r>
            <a:r>
              <a:rPr spc="200" dirty="0"/>
              <a:t>12</a:t>
            </a:r>
            <a:r>
              <a:rPr spc="-30" dirty="0"/>
              <a:t> </a:t>
            </a:r>
            <a:r>
              <a:rPr spc="-125" dirty="0"/>
              <a:t>Topics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4456" y="2441549"/>
            <a:ext cx="6232525" cy="309435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NoSQL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Database</a:t>
            </a:r>
            <a:endParaRPr sz="2400">
              <a:latin typeface="Arial"/>
              <a:cs typeface="Arial"/>
            </a:endParaRPr>
          </a:p>
          <a:p>
            <a:pPr marL="812165" lvl="1" indent="-342265">
              <a:lnSpc>
                <a:spcPct val="100000"/>
              </a:lnSpc>
              <a:spcBef>
                <a:spcPts val="740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spc="50" dirty="0">
                <a:latin typeface="Arial"/>
                <a:cs typeface="Arial"/>
              </a:rPr>
              <a:t>Document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Database</a:t>
            </a:r>
            <a:endParaRPr sz="2000">
              <a:latin typeface="Arial"/>
              <a:cs typeface="Arial"/>
            </a:endParaRPr>
          </a:p>
          <a:p>
            <a:pPr marL="812165" lvl="1" indent="-342265">
              <a:lnSpc>
                <a:spcPct val="100000"/>
              </a:lnSpc>
              <a:spcBef>
                <a:spcPts val="790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Arial"/>
                <a:cs typeface="Arial"/>
              </a:rPr>
              <a:t>Graph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Database</a:t>
            </a:r>
            <a:endParaRPr sz="2000">
              <a:latin typeface="Arial"/>
              <a:cs typeface="Arial"/>
            </a:endParaRPr>
          </a:p>
          <a:p>
            <a:pPr marL="812165" lvl="1" indent="-342265">
              <a:lnSpc>
                <a:spcPct val="100000"/>
              </a:lnSpc>
              <a:spcBef>
                <a:spcPts val="695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Arial"/>
                <a:cs typeface="Arial"/>
              </a:rPr>
              <a:t>Column</a:t>
            </a:r>
            <a:r>
              <a:rPr sz="2000" spc="2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Database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Differences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between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SQL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and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NoSQL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How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105" dirty="0">
                <a:latin typeface="Arial"/>
                <a:cs typeface="Arial"/>
              </a:rPr>
              <a:t>to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choose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between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SQL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and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NoSQL?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8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30" dirty="0">
                <a:latin typeface="Arial"/>
                <a:cs typeface="Arial"/>
              </a:rPr>
              <a:t>Redis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Commands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in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Python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String</a:t>
            </a:r>
            <a:r>
              <a:rPr spc="-75" dirty="0"/>
              <a:t> </a:t>
            </a:r>
            <a:r>
              <a:rPr spc="-170" dirty="0"/>
              <a:t>Commands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2304" y="2657044"/>
          <a:ext cx="10574655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8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Command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7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r.set(“key”,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“value”)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This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command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sets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specified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key.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r.get(“key”)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Gets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key.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r.getrange(“key”,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start,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end)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Gets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substring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string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stored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key.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r.getset(“key”,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“value”)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Sets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string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its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0" dirty="0">
                          <a:latin typeface="Arial"/>
                          <a:cs typeface="Arial"/>
                        </a:rPr>
                        <a:t>old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value.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r.mset({“key1”: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“value1”,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“key2”: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“value2”})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Sets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multiple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keys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multiple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values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r.mget(“key1”,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“key2”,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“key3”)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Gets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values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given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keys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r.strlen(“key”)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Gets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length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stored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key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r.incr(“key”)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Increments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integer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one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r.decr(“key”)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Decrements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integer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one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56" y="1480820"/>
            <a:ext cx="37769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Linked</a:t>
            </a:r>
            <a:r>
              <a:rPr spc="-55" dirty="0"/>
              <a:t> </a:t>
            </a:r>
            <a:r>
              <a:rPr spc="-145" dirty="0"/>
              <a:t>List</a:t>
            </a:r>
            <a:r>
              <a:rPr spc="-45" dirty="0"/>
              <a:t> </a:t>
            </a:r>
            <a:r>
              <a:rPr dirty="0"/>
              <a:t>/</a:t>
            </a:r>
            <a:r>
              <a:rPr spc="-50" dirty="0"/>
              <a:t> </a:t>
            </a:r>
            <a:r>
              <a:rPr spc="-90" dirty="0"/>
              <a:t>List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0979" y="2474454"/>
            <a:ext cx="8513295" cy="417572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Linked</a:t>
            </a:r>
            <a:r>
              <a:rPr spc="-55" dirty="0"/>
              <a:t> </a:t>
            </a:r>
            <a:r>
              <a:rPr spc="-135" dirty="0"/>
              <a:t>List/List</a:t>
            </a:r>
            <a:r>
              <a:rPr spc="-45" dirty="0"/>
              <a:t> </a:t>
            </a:r>
            <a:r>
              <a:rPr spc="-150" dirty="0"/>
              <a:t>Commands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10058" y="2657044"/>
          <a:ext cx="10076815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7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Command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7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r.lindex(“key”,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index)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Gets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element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from a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list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its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index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r.llen(“key”)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Gets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length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a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list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r.lpop(“key”)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Removes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gets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first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element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list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r.lpush(“key”,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value)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Prepends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one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multiple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values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list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r.lrange(“key”,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start,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stop)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Gets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range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elements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list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r.rpop(“key”)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Removes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gets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last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element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list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r.rpush(“key”,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value)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5" dirty="0">
                          <a:latin typeface="Arial"/>
                          <a:cs typeface="Arial"/>
                        </a:rPr>
                        <a:t>Appends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one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multiple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values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list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r.lset(“key”,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index,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value)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Sets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the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an element in a list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its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index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r.ltrim(“key”,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start,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stop)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Trims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list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specified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range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56" y="1480820"/>
            <a:ext cx="929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Sets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7243" y="3002464"/>
            <a:ext cx="5267684" cy="254887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380" y="2724197"/>
            <a:ext cx="6374752" cy="345492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Sets</a:t>
            </a:r>
            <a:r>
              <a:rPr spc="-50" dirty="0"/>
              <a:t> </a:t>
            </a:r>
            <a:r>
              <a:rPr spc="-170" dirty="0"/>
              <a:t>Commands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10058" y="2657044"/>
          <a:ext cx="10474325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10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3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Command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7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r.sadd(“key”,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member1,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member2…)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5" dirty="0">
                          <a:latin typeface="Arial"/>
                          <a:cs typeface="Arial"/>
                        </a:rPr>
                        <a:t>Adds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one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more members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set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r.scard(“key”)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Gets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number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members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set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r.sismember(“key”,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member)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Determines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given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member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set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r.smembers(“key”)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Gets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members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set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r.sunion(“key1”,</a:t>
                      </a:r>
                      <a:r>
                        <a:rPr sz="1800" spc="2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“key2”)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55" dirty="0">
                          <a:latin typeface="Arial"/>
                          <a:cs typeface="Arial"/>
                        </a:rPr>
                        <a:t>Adds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multiple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sets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r.spop(“key”)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Removes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returns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random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member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set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r.srem(“key”,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member1,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member2…)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Removes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one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more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members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set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56" y="1480820"/>
            <a:ext cx="1202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Hash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1873" y="2393181"/>
            <a:ext cx="7772400" cy="417752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Hash</a:t>
            </a:r>
            <a:r>
              <a:rPr spc="-25" dirty="0"/>
              <a:t> </a:t>
            </a:r>
            <a:r>
              <a:rPr spc="-175" dirty="0"/>
              <a:t>Commands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3381" y="2355663"/>
          <a:ext cx="11831955" cy="434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Command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7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r.hdel(“key”,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“field1”,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“field2”…)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Deletes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one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more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hash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fields.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r.hexists(“key”,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“field”)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Determines whether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hash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field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exists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not.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r.hset(“key”,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“field”,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value)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Sets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string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hash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field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r.hget(“key”,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“field”)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Gets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hash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field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stored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specified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key.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r.hgetall(“key”)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Gets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fields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values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stored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hash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specified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key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r.hkeys(“key”)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Gets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fields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hash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r.hlen(“key”)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Gets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number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fields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 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hash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 marR="377825">
                        <a:lnSpc>
                          <a:spcPct val="102200"/>
                        </a:lnSpc>
                        <a:spcBef>
                          <a:spcPts val="209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r.hmset(“key”,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{“field1”: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“value1”,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“field2”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“value2”})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Sets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multiple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hash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fields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multiple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values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r.hmget(“key”,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“field1”,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“field2”…)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Gets the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values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given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hash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fields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r.hincrby(“key”,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“field”,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increment)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Increments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integer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value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 hash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field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given 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number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56" y="1480820"/>
            <a:ext cx="2506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Sorted</a:t>
            </a:r>
            <a:r>
              <a:rPr spc="-50" dirty="0"/>
              <a:t> </a:t>
            </a:r>
            <a:r>
              <a:rPr spc="-120" dirty="0"/>
              <a:t>Sets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1562" y="2387600"/>
            <a:ext cx="8300624" cy="429293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Sorted</a:t>
            </a:r>
            <a:r>
              <a:rPr spc="-55" dirty="0"/>
              <a:t> </a:t>
            </a:r>
            <a:r>
              <a:rPr spc="-160" dirty="0"/>
              <a:t>Sets</a:t>
            </a:r>
            <a:r>
              <a:rPr spc="-40" dirty="0"/>
              <a:t> </a:t>
            </a:r>
            <a:r>
              <a:rPr spc="-160" dirty="0"/>
              <a:t>Command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3374" y="2457781"/>
          <a:ext cx="11852910" cy="350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0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Command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7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marR="375285">
                        <a:lnSpc>
                          <a:spcPct val="102200"/>
                        </a:lnSpc>
                        <a:spcBef>
                          <a:spcPts val="21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r.zadd(“key”,</a:t>
                      </a:r>
                      <a:r>
                        <a:rPr sz="1800" spc="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{“member1”:score1,</a:t>
                      </a:r>
                      <a:r>
                        <a:rPr sz="1800" spc="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“member2”: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score2})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55" dirty="0">
                          <a:latin typeface="Arial"/>
                          <a:cs typeface="Arial"/>
                        </a:rPr>
                        <a:t>Adds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one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more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members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sorted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set.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r.zcard(“key”)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Gets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number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members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sorted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set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r.zcount(“key”,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min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max)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540385">
                        <a:lnSpc>
                          <a:spcPct val="101099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Counts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members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sorted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set</a:t>
                      </a:r>
                      <a:r>
                        <a:rPr sz="18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scores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within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given</a:t>
                      </a:r>
                      <a:r>
                        <a:rPr sz="1800" spc="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values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r.zincrby(“key”,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increment,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“member”)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Increments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score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member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sorted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set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r.zrem(“key”,</a:t>
                      </a:r>
                      <a:r>
                        <a:rPr sz="18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“member1”,</a:t>
                      </a:r>
                      <a:r>
                        <a:rPr sz="18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“member2”...)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Removes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one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more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members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sorted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set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r.zremrangebyscore(“key”,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min,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max)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Removes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members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sorted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set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within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given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scores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r.zremrangebyrank(“key”,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start,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stop)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Removes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members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sorted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set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within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given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indexes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Sorted</a:t>
            </a:r>
            <a:r>
              <a:rPr spc="-55" dirty="0"/>
              <a:t> </a:t>
            </a:r>
            <a:r>
              <a:rPr spc="-160" dirty="0"/>
              <a:t>Sets</a:t>
            </a:r>
            <a:r>
              <a:rPr spc="-40" dirty="0"/>
              <a:t> </a:t>
            </a:r>
            <a:r>
              <a:rPr spc="-160" dirty="0"/>
              <a:t>Command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3374" y="2346186"/>
          <a:ext cx="11852275" cy="431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Command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7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r.zrank(“key”,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“member”)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Determines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index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member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sorted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set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r.zrevrank(“key”,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“member”)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576580">
                        <a:lnSpc>
                          <a:spcPct val="1022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Determines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index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member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sorted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set,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scores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ordered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high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low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marR="2061210">
                        <a:lnSpc>
                          <a:spcPct val="102200"/>
                        </a:lnSpc>
                        <a:spcBef>
                          <a:spcPts val="210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r.zrange(“key”,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start,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stop,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withscores=True/False)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Returns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range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members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sorted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set,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index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marR="1819910">
                        <a:lnSpc>
                          <a:spcPct val="102200"/>
                        </a:lnSpc>
                        <a:spcBef>
                          <a:spcPts val="210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r.zevrange(“key”,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start,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stop,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withscores=True/False)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60350">
                        <a:lnSpc>
                          <a:spcPct val="102200"/>
                        </a:lnSpc>
                        <a:spcBef>
                          <a:spcPts val="210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Returns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range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members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sorted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set,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index,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scores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ordered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high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low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marR="1318260">
                        <a:lnSpc>
                          <a:spcPct val="102200"/>
                        </a:lnSpc>
                        <a:spcBef>
                          <a:spcPts val="21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r.zrangebyscore(“key”,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min,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max,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withscores=True/False)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Returns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range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members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sorted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set,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score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marR="998855">
                        <a:lnSpc>
                          <a:spcPct val="102200"/>
                        </a:lnSpc>
                        <a:spcBef>
                          <a:spcPts val="21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r.zrevrangebyscore(“key”,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max,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min,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withscores=True/False)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72415">
                        <a:lnSpc>
                          <a:spcPct val="102200"/>
                        </a:lnSpc>
                        <a:spcBef>
                          <a:spcPts val="210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Returns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range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members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sorted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set,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score,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scores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ordered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high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low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r.zscore(“key”,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“member”)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Gets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score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associated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given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member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sorted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set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56" y="1480820"/>
            <a:ext cx="4521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Document</a:t>
            </a:r>
            <a:r>
              <a:rPr spc="-20" dirty="0"/>
              <a:t> </a:t>
            </a:r>
            <a:r>
              <a:rPr spc="-135" dirty="0"/>
              <a:t>Database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4458" y="2531363"/>
            <a:ext cx="5187315" cy="2957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100"/>
              </a:spcBef>
            </a:pPr>
            <a:r>
              <a:rPr sz="2000" spc="50" dirty="0">
                <a:latin typeface="Arial"/>
                <a:cs typeface="Arial"/>
              </a:rPr>
              <a:t>Document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databases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similar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to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key-</a:t>
            </a:r>
            <a:r>
              <a:rPr sz="2000" spc="-10" dirty="0">
                <a:latin typeface="Arial"/>
                <a:cs typeface="Arial"/>
              </a:rPr>
              <a:t>value </a:t>
            </a:r>
            <a:r>
              <a:rPr sz="2000" dirty="0">
                <a:latin typeface="Arial"/>
                <a:cs typeface="Arial"/>
              </a:rPr>
              <a:t>databases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that,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there’s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key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value.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 dirty="0">
              <a:latin typeface="Arial"/>
              <a:cs typeface="Arial"/>
            </a:endParaRPr>
          </a:p>
          <a:p>
            <a:pPr marL="12700" marR="192405">
              <a:lnSpc>
                <a:spcPct val="11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But in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document</a:t>
            </a:r>
            <a:r>
              <a:rPr sz="2000" dirty="0">
                <a:latin typeface="Arial"/>
                <a:cs typeface="Arial"/>
              </a:rPr>
              <a:t> database,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value </a:t>
            </a:r>
            <a:r>
              <a:rPr sz="2000" dirty="0">
                <a:latin typeface="Arial"/>
                <a:cs typeface="Arial"/>
              </a:rPr>
              <a:t>contains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structured</a:t>
            </a:r>
            <a:r>
              <a:rPr sz="2000" spc="170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or</a:t>
            </a:r>
            <a:r>
              <a:rPr sz="2000" spc="17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semi-</a:t>
            </a:r>
            <a:r>
              <a:rPr sz="2000" dirty="0">
                <a:latin typeface="Arial"/>
                <a:cs typeface="Arial"/>
              </a:rPr>
              <a:t>structured</a:t>
            </a:r>
            <a:r>
              <a:rPr sz="2000" spc="17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data </a:t>
            </a:r>
            <a:r>
              <a:rPr sz="2000" dirty="0">
                <a:latin typeface="Arial"/>
                <a:cs typeface="Arial"/>
              </a:rPr>
              <a:t>(referred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to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as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document).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25" dirty="0">
                <a:latin typeface="Arial"/>
                <a:cs typeface="Arial"/>
              </a:rPr>
              <a:t>This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document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follows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format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(json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or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xml)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7080" y="1904813"/>
            <a:ext cx="5621981" cy="4454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045F85-420A-CDFC-3BEB-F4925EF31524}"/>
              </a:ext>
            </a:extLst>
          </p:cNvPr>
          <p:cNvSpPr txBox="1"/>
          <p:nvPr/>
        </p:nvSpPr>
        <p:spPr>
          <a:xfrm>
            <a:off x="7696200" y="129615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document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499855-C040-7BB0-75C1-98E49A6B2EB1}"/>
              </a:ext>
            </a:extLst>
          </p:cNvPr>
          <p:cNvGrpSpPr/>
          <p:nvPr/>
        </p:nvGrpSpPr>
        <p:grpSpPr>
          <a:xfrm>
            <a:off x="6464838" y="1524131"/>
            <a:ext cx="1149480" cy="4113720"/>
            <a:chOff x="6464838" y="1524131"/>
            <a:chExt cx="1149480" cy="411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17BEADE-50B1-0949-63E4-3B506BCF4419}"/>
                    </a:ext>
                  </a:extLst>
                </p14:cNvPr>
                <p14:cNvContentPartPr/>
                <p14:nvPr/>
              </p14:nvContentPartPr>
              <p14:xfrm>
                <a:off x="7212558" y="1524131"/>
                <a:ext cx="401760" cy="287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17BEADE-50B1-0949-63E4-3B506BCF441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03558" y="1515131"/>
                  <a:ext cx="4194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A9C1BE9-8E4C-E9E5-AF58-2F47237F5121}"/>
                    </a:ext>
                  </a:extLst>
                </p14:cNvPr>
                <p14:cNvContentPartPr/>
                <p14:nvPr/>
              </p14:nvContentPartPr>
              <p14:xfrm>
                <a:off x="7193478" y="1707011"/>
                <a:ext cx="258840" cy="118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A9C1BE9-8E4C-E9E5-AF58-2F47237F512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84838" y="1698371"/>
                  <a:ext cx="276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0E0413A-89EF-5025-1D7B-4F57F79C8A6F}"/>
                    </a:ext>
                  </a:extLst>
                </p14:cNvPr>
                <p14:cNvContentPartPr/>
                <p14:nvPr/>
              </p14:nvContentPartPr>
              <p14:xfrm>
                <a:off x="6464838" y="2186531"/>
                <a:ext cx="533160" cy="3451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0E0413A-89EF-5025-1D7B-4F57F79C8A6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56198" y="2177531"/>
                  <a:ext cx="550800" cy="3468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51A921F-4E6D-569E-9712-0D277CBC3590}"/>
              </a:ext>
            </a:extLst>
          </p:cNvPr>
          <p:cNvSpPr txBox="1"/>
          <p:nvPr/>
        </p:nvSpPr>
        <p:spPr>
          <a:xfrm>
            <a:off x="5119203" y="324433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key-value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Document</a:t>
            </a:r>
            <a:r>
              <a:rPr spc="-20" dirty="0"/>
              <a:t> </a:t>
            </a:r>
            <a:r>
              <a:rPr spc="-135" dirty="0"/>
              <a:t>Database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4456" y="2555747"/>
            <a:ext cx="79470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Documents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gathered</a:t>
            </a:r>
            <a:r>
              <a:rPr sz="2000" spc="60" dirty="0">
                <a:latin typeface="Arial"/>
                <a:cs typeface="Arial"/>
              </a:rPr>
              <a:t> together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collections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within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database.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1960" y="3034723"/>
            <a:ext cx="6468079" cy="35490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911D805-0ABD-8576-3866-6746DBD88D12}"/>
                  </a:ext>
                </a:extLst>
              </p14:cNvPr>
              <p14:cNvContentPartPr/>
              <p14:nvPr/>
            </p14:nvContentPartPr>
            <p14:xfrm>
              <a:off x="3642798" y="4756571"/>
              <a:ext cx="11520" cy="132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911D805-0ABD-8576-3866-6746DBD88D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3798" y="4747931"/>
                <a:ext cx="291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7405E93-295B-D4FD-E01D-C9A8B879A23D}"/>
                  </a:ext>
                </a:extLst>
              </p14:cNvPr>
              <p14:cNvContentPartPr/>
              <p14:nvPr/>
            </p14:nvContentPartPr>
            <p14:xfrm>
              <a:off x="6397878" y="4521131"/>
              <a:ext cx="120960" cy="180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7405E93-295B-D4FD-E01D-C9A8B879A2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89238" y="4512491"/>
                <a:ext cx="13860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6873794-64CE-4CE4-E006-9F16F5BC1331}"/>
                  </a:ext>
                </a:extLst>
              </p14:cNvPr>
              <p14:cNvContentPartPr/>
              <p14:nvPr/>
            </p14:nvContentPartPr>
            <p14:xfrm>
              <a:off x="3624438" y="6027011"/>
              <a:ext cx="188640" cy="120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6873794-64CE-4CE4-E006-9F16F5BC133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15798" y="6018371"/>
                <a:ext cx="20628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8ED5C1E-B569-6E59-1450-E0312F3A4DCF}"/>
                  </a:ext>
                </a:extLst>
              </p14:cNvPr>
              <p14:cNvContentPartPr/>
              <p14:nvPr/>
            </p14:nvContentPartPr>
            <p14:xfrm>
              <a:off x="1651278" y="4055291"/>
              <a:ext cx="1632240" cy="233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8ED5C1E-B569-6E59-1450-E0312F3A4DC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42278" y="4046651"/>
                <a:ext cx="164988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5B92B82-D75D-5E57-2FE3-64ACA0165222}"/>
                  </a:ext>
                </a:extLst>
              </p14:cNvPr>
              <p14:cNvContentPartPr/>
              <p14:nvPr/>
            </p14:nvContentPartPr>
            <p14:xfrm>
              <a:off x="1950438" y="4510691"/>
              <a:ext cx="1247760" cy="140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5B92B82-D75D-5E57-2FE3-64ACA016522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41438" y="4502051"/>
                <a:ext cx="12654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A826A87-2307-E45A-F529-F6EB7F954D13}"/>
                  </a:ext>
                </a:extLst>
              </p14:cNvPr>
              <p14:cNvContentPartPr/>
              <p14:nvPr/>
            </p14:nvContentPartPr>
            <p14:xfrm>
              <a:off x="2044398" y="4853411"/>
              <a:ext cx="1188360" cy="155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A826A87-2307-E45A-F529-F6EB7F954D1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35758" y="4844411"/>
                <a:ext cx="120600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3220871-4C1D-A97C-BB15-1C29F6190B32}"/>
                  </a:ext>
                </a:extLst>
              </p14:cNvPr>
              <p14:cNvContentPartPr/>
              <p14:nvPr/>
            </p14:nvContentPartPr>
            <p14:xfrm>
              <a:off x="1981398" y="3554531"/>
              <a:ext cx="1353960" cy="592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3220871-4C1D-A97C-BB15-1C29F6190B3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972398" y="3545891"/>
                <a:ext cx="1371600" cy="60984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FE57A75-F651-17F2-D811-085DF5800F19}"/>
              </a:ext>
            </a:extLst>
          </p:cNvPr>
          <p:cNvSpPr txBox="1"/>
          <p:nvPr/>
        </p:nvSpPr>
        <p:spPr>
          <a:xfrm>
            <a:off x="1276443" y="327493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Doc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6D0314-D602-0A2E-9EE7-6C52286A885B}"/>
              </a:ext>
            </a:extLst>
          </p:cNvPr>
          <p:cNvSpPr txBox="1"/>
          <p:nvPr/>
        </p:nvSpPr>
        <p:spPr>
          <a:xfrm>
            <a:off x="411282" y="2974942"/>
            <a:ext cx="1896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(A lot of key-value)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EDDCBE-D4A2-5BD8-379A-1F997FACD6B8}"/>
              </a:ext>
            </a:extLst>
          </p:cNvPr>
          <p:cNvSpPr txBox="1"/>
          <p:nvPr/>
        </p:nvSpPr>
        <p:spPr>
          <a:xfrm>
            <a:off x="903085" y="387062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Doc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9F8500-1D48-7892-D987-0656420D0082}"/>
              </a:ext>
            </a:extLst>
          </p:cNvPr>
          <p:cNvSpPr txBox="1"/>
          <p:nvPr/>
        </p:nvSpPr>
        <p:spPr>
          <a:xfrm>
            <a:off x="1109334" y="445846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Doc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8D1B1D-4B88-4831-E61E-1ECA61506165}"/>
              </a:ext>
            </a:extLst>
          </p:cNvPr>
          <p:cNvSpPr txBox="1"/>
          <p:nvPr/>
        </p:nvSpPr>
        <p:spPr>
          <a:xfrm>
            <a:off x="1164851" y="489067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Doc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56" y="932179"/>
            <a:ext cx="7332345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15"/>
              </a:spcBef>
            </a:pPr>
            <a:r>
              <a:rPr spc="-165" dirty="0"/>
              <a:t>Examples</a:t>
            </a:r>
            <a:r>
              <a:rPr spc="-65" dirty="0"/>
              <a:t> </a:t>
            </a:r>
            <a:r>
              <a:rPr spc="-95" dirty="0"/>
              <a:t>of</a:t>
            </a:r>
            <a:r>
              <a:rPr spc="-70" dirty="0"/>
              <a:t> </a:t>
            </a:r>
            <a:r>
              <a:rPr spc="-190" dirty="0"/>
              <a:t>Document</a:t>
            </a:r>
            <a:r>
              <a:rPr spc="-40" dirty="0"/>
              <a:t> </a:t>
            </a:r>
            <a:r>
              <a:rPr spc="-135" dirty="0"/>
              <a:t>Database </a:t>
            </a:r>
            <a:r>
              <a:rPr spc="-180" dirty="0"/>
              <a:t>Management</a:t>
            </a:r>
            <a:r>
              <a:rPr spc="-5" dirty="0"/>
              <a:t> </a:t>
            </a:r>
            <a:r>
              <a:rPr spc="-30" dirty="0"/>
              <a:t>Systems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716" y="3521843"/>
            <a:ext cx="3351644" cy="8979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3453" y="3193108"/>
            <a:ext cx="3058391" cy="15291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60327" y="2827793"/>
            <a:ext cx="3048000" cy="22859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Document-</a:t>
            </a:r>
            <a:r>
              <a:rPr spc="-165" dirty="0"/>
              <a:t>oriented</a:t>
            </a:r>
            <a:r>
              <a:rPr dirty="0"/>
              <a:t> </a:t>
            </a:r>
            <a:r>
              <a:rPr spc="-165" dirty="0"/>
              <a:t>Database</a:t>
            </a:r>
            <a:r>
              <a:rPr spc="5" dirty="0"/>
              <a:t> </a:t>
            </a:r>
            <a:r>
              <a:rPr spc="-120" dirty="0"/>
              <a:t>Schema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4456" y="2555747"/>
            <a:ext cx="51987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Consider</a:t>
            </a:r>
            <a:r>
              <a:rPr sz="2000" spc="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STUDENT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relation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given</a:t>
            </a:r>
            <a:r>
              <a:rPr sz="2000" spc="1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below.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4456" y="4396740"/>
            <a:ext cx="111404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above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STUDENT</a:t>
            </a:r>
            <a:r>
              <a:rPr sz="2000" dirty="0">
                <a:latin typeface="Arial"/>
                <a:cs typeface="Arial"/>
              </a:rPr>
              <a:t> relation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represented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Document-</a:t>
            </a:r>
            <a:r>
              <a:rPr sz="2000" spc="65" dirty="0">
                <a:latin typeface="Arial"/>
                <a:cs typeface="Arial"/>
              </a:rPr>
              <a:t>Oriented </a:t>
            </a:r>
            <a:r>
              <a:rPr sz="2000" dirty="0">
                <a:latin typeface="Arial"/>
                <a:cs typeface="Arial"/>
              </a:rPr>
              <a:t>database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schema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as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follows: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87188" y="5005317"/>
            <a:ext cx="2206625" cy="1200785"/>
          </a:xfrm>
          <a:prstGeom prst="rect">
            <a:avLst/>
          </a:prstGeom>
          <a:solidFill>
            <a:srgbClr val="F0F0F3"/>
          </a:solidFill>
          <a:ln w="9525">
            <a:solidFill>
              <a:srgbClr val="A7A259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z="1800" spc="-65" dirty="0">
                <a:latin typeface="Arial"/>
                <a:cs typeface="Arial"/>
              </a:rPr>
              <a:t>{SID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16s143,</a:t>
            </a:r>
            <a:endParaRPr sz="1800">
              <a:latin typeface="Arial"/>
              <a:cs typeface="Arial"/>
            </a:endParaRPr>
          </a:p>
          <a:p>
            <a:pPr marL="90805" marR="105410">
              <a:lnSpc>
                <a:spcPts val="2090"/>
              </a:lnSpc>
              <a:spcBef>
                <a:spcPts val="175"/>
              </a:spcBef>
            </a:pPr>
            <a:r>
              <a:rPr sz="1800" spc="-10" dirty="0">
                <a:latin typeface="Arial"/>
                <a:cs typeface="Arial"/>
              </a:rPr>
              <a:t>SFName:”Ahmed”, </a:t>
            </a:r>
            <a:r>
              <a:rPr sz="1800" dirty="0">
                <a:latin typeface="Arial"/>
                <a:cs typeface="Arial"/>
              </a:rPr>
              <a:t>Sphone: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91234567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ts val="2150"/>
              </a:lnSpc>
            </a:pPr>
            <a:r>
              <a:rPr sz="1800" spc="-6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494147" y="3040880"/>
          <a:ext cx="524636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8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8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7A25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SFName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7A25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SPhone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7A2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16s143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50" dirty="0">
                          <a:latin typeface="Arial"/>
                          <a:cs typeface="Arial"/>
                        </a:rPr>
                        <a:t>Ahmed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91234567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16j7890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0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Wafa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0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90123456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0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268803" y="5005317"/>
            <a:ext cx="2206625" cy="1200785"/>
          </a:xfrm>
          <a:prstGeom prst="rect">
            <a:avLst/>
          </a:prstGeom>
          <a:solidFill>
            <a:srgbClr val="F0F0F3"/>
          </a:solidFill>
          <a:ln w="9525">
            <a:solidFill>
              <a:srgbClr val="A7A259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z="1800" spc="-65" dirty="0">
                <a:latin typeface="Arial"/>
                <a:cs typeface="Arial"/>
              </a:rPr>
              <a:t>{SID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16j7890,</a:t>
            </a:r>
            <a:endParaRPr sz="1800">
              <a:latin typeface="Arial"/>
              <a:cs typeface="Arial"/>
            </a:endParaRPr>
          </a:p>
          <a:p>
            <a:pPr marL="90805" marR="105410">
              <a:lnSpc>
                <a:spcPts val="2090"/>
              </a:lnSpc>
              <a:spcBef>
                <a:spcPts val="175"/>
              </a:spcBef>
            </a:pPr>
            <a:r>
              <a:rPr sz="1800" spc="-10" dirty="0">
                <a:latin typeface="Arial"/>
                <a:cs typeface="Arial"/>
              </a:rPr>
              <a:t>SFName:”Wafa”, </a:t>
            </a:r>
            <a:r>
              <a:rPr sz="1800" dirty="0">
                <a:latin typeface="Arial"/>
                <a:cs typeface="Arial"/>
              </a:rPr>
              <a:t>Sphone: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90123456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ts val="2150"/>
              </a:lnSpc>
            </a:pPr>
            <a:r>
              <a:rPr sz="1800" spc="-6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25709" y="6226555"/>
            <a:ext cx="2879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Student_16s143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Document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72326" y="6232652"/>
            <a:ext cx="2968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Student_16j7890</a:t>
            </a:r>
            <a:r>
              <a:rPr sz="1800" spc="330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Document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69E1AC-6331-B66A-72D4-0404CEDAE82D}"/>
              </a:ext>
            </a:extLst>
          </p:cNvPr>
          <p:cNvSpPr txBox="1"/>
          <p:nvPr/>
        </p:nvSpPr>
        <p:spPr>
          <a:xfrm>
            <a:off x="7696200" y="285621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Sql</a:t>
            </a:r>
            <a:r>
              <a:rPr lang="en-US" dirty="0">
                <a:solidFill>
                  <a:srgbClr val="FF0000"/>
                </a:solidFill>
              </a:rPr>
              <a:t> 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C807B-E460-AC63-DF0E-6B37186CF46D}"/>
              </a:ext>
            </a:extLst>
          </p:cNvPr>
          <p:cNvSpPr txBox="1"/>
          <p:nvPr/>
        </p:nvSpPr>
        <p:spPr>
          <a:xfrm>
            <a:off x="903085" y="308489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209899-6668-7C15-5132-0C682DF30221}"/>
              </a:ext>
            </a:extLst>
          </p:cNvPr>
          <p:cNvSpPr txBox="1"/>
          <p:nvPr/>
        </p:nvSpPr>
        <p:spPr>
          <a:xfrm>
            <a:off x="2286000" y="300539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241796-E628-DF23-2E59-28391A76C246}"/>
              </a:ext>
            </a:extLst>
          </p:cNvPr>
          <p:cNvSpPr txBox="1"/>
          <p:nvPr/>
        </p:nvSpPr>
        <p:spPr>
          <a:xfrm>
            <a:off x="2386351" y="33930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F67EE0-6560-5F4D-04E9-F7FC13C4DE12}"/>
              </a:ext>
            </a:extLst>
          </p:cNvPr>
          <p:cNvSpPr txBox="1"/>
          <p:nvPr/>
        </p:nvSpPr>
        <p:spPr>
          <a:xfrm>
            <a:off x="2387188" y="468146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7158FA-40BA-5561-A2B8-D584D2A7920A}"/>
              </a:ext>
            </a:extLst>
          </p:cNvPr>
          <p:cNvSpPr txBox="1"/>
          <p:nvPr/>
        </p:nvSpPr>
        <p:spPr>
          <a:xfrm>
            <a:off x="3122450" y="468146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0E4A1F-C181-56F8-7D1C-365CC668FE80}"/>
              </a:ext>
            </a:extLst>
          </p:cNvPr>
          <p:cNvGrpSpPr/>
          <p:nvPr/>
        </p:nvGrpSpPr>
        <p:grpSpPr>
          <a:xfrm>
            <a:off x="6946878" y="3086531"/>
            <a:ext cx="1869120" cy="264960"/>
            <a:chOff x="6946878" y="3086531"/>
            <a:chExt cx="1869120" cy="26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EE14996-F8C6-923B-D917-837E99680030}"/>
                    </a:ext>
                  </a:extLst>
                </p14:cNvPr>
                <p14:cNvContentPartPr/>
                <p14:nvPr/>
              </p14:nvContentPartPr>
              <p14:xfrm>
                <a:off x="6985038" y="3086531"/>
                <a:ext cx="637560" cy="230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EE14996-F8C6-923B-D917-837E9968003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76038" y="3077891"/>
                  <a:ext cx="6552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3F4EEAF-A089-0708-58B8-E741FE2B011E}"/>
                    </a:ext>
                  </a:extLst>
                </p14:cNvPr>
                <p14:cNvContentPartPr/>
                <p14:nvPr/>
              </p14:nvContentPartPr>
              <p14:xfrm>
                <a:off x="6946878" y="3219011"/>
                <a:ext cx="357120" cy="132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3F4EEAF-A089-0708-58B8-E741FE2B01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38238" y="3210371"/>
                  <a:ext cx="3747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FC0DD32-6709-3B4F-2248-56D237CE336C}"/>
                    </a:ext>
                  </a:extLst>
                </p14:cNvPr>
                <p14:cNvContentPartPr/>
                <p14:nvPr/>
              </p14:nvContentPartPr>
              <p14:xfrm>
                <a:off x="7837878" y="3221891"/>
                <a:ext cx="978120" cy="19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FC0DD32-6709-3B4F-2248-56D237CE336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28878" y="3212891"/>
                  <a:ext cx="995760" cy="374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4456" y="1480820"/>
            <a:ext cx="3670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spc="-165" dirty="0">
                <a:latin typeface="Georgia-BoldItalic"/>
                <a:cs typeface="Georgia-BoldItalic"/>
              </a:rPr>
              <a:t>Graph</a:t>
            </a:r>
            <a:r>
              <a:rPr sz="3600" b="1" i="1" spc="-65" dirty="0">
                <a:latin typeface="Georgia-BoldItalic"/>
                <a:cs typeface="Georgia-BoldItalic"/>
              </a:rPr>
              <a:t> </a:t>
            </a:r>
            <a:r>
              <a:rPr sz="3600" b="1" i="1" spc="-150" dirty="0">
                <a:latin typeface="Georgia-BoldItalic"/>
                <a:cs typeface="Georgia-BoldItalic"/>
              </a:rPr>
              <a:t>Database</a:t>
            </a:r>
            <a:endParaRPr sz="3600">
              <a:latin typeface="Georgia-BoldItalic"/>
              <a:cs typeface="Georgia-BoldItal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4456" y="2531363"/>
            <a:ext cx="4865370" cy="274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It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dirty="0">
                <a:highlight>
                  <a:srgbClr val="FFFF00"/>
                </a:highlight>
                <a:latin typeface="Arial"/>
                <a:cs typeface="Arial"/>
              </a:rPr>
              <a:t>organizes</a:t>
            </a:r>
            <a:r>
              <a:rPr sz="2000" spc="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dirty="0">
                <a:highlight>
                  <a:srgbClr val="FFFF00"/>
                </a:highlight>
                <a:latin typeface="Arial"/>
                <a:cs typeface="Arial"/>
              </a:rPr>
              <a:t>data</a:t>
            </a:r>
            <a:r>
              <a:rPr sz="2000" spc="15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dirty="0">
                <a:highlight>
                  <a:srgbClr val="FFFF00"/>
                </a:highlight>
                <a:latin typeface="Arial"/>
                <a:cs typeface="Arial"/>
              </a:rPr>
              <a:t>in</a:t>
            </a:r>
            <a:r>
              <a:rPr sz="2000" spc="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dirty="0">
                <a:highlight>
                  <a:srgbClr val="FFFF00"/>
                </a:highlight>
                <a:latin typeface="Arial"/>
                <a:cs typeface="Arial"/>
              </a:rPr>
              <a:t>the</a:t>
            </a:r>
            <a:r>
              <a:rPr sz="2000" spc="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spc="65" dirty="0">
                <a:highlight>
                  <a:srgbClr val="FFFF00"/>
                </a:highlight>
                <a:latin typeface="Arial"/>
                <a:cs typeface="Arial"/>
              </a:rPr>
              <a:t>form</a:t>
            </a:r>
            <a:r>
              <a:rPr sz="2000" spc="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spc="65" dirty="0">
                <a:highlight>
                  <a:srgbClr val="FFFF00"/>
                </a:highlight>
                <a:latin typeface="Arial"/>
                <a:cs typeface="Arial"/>
              </a:rPr>
              <a:t>of</a:t>
            </a:r>
            <a:r>
              <a:rPr sz="2000" spc="7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dirty="0">
                <a:highlight>
                  <a:srgbClr val="FFFF00"/>
                </a:highlight>
                <a:latin typeface="Arial"/>
                <a:cs typeface="Arial"/>
              </a:rPr>
              <a:t>a</a:t>
            </a:r>
            <a:r>
              <a:rPr sz="2000" spc="15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dirty="0">
                <a:highlight>
                  <a:srgbClr val="FFFF00"/>
                </a:highlight>
                <a:latin typeface="Arial"/>
                <a:cs typeface="Arial"/>
              </a:rPr>
              <a:t>graph,</a:t>
            </a:r>
            <a:r>
              <a:rPr sz="2000" spc="-4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spc="60" dirty="0">
                <a:highlight>
                  <a:srgbClr val="FFFF00"/>
                </a:highlight>
                <a:latin typeface="Arial"/>
                <a:cs typeface="Arial"/>
              </a:rPr>
              <a:t>to </a:t>
            </a:r>
            <a:r>
              <a:rPr sz="2000" dirty="0">
                <a:highlight>
                  <a:srgbClr val="FFFF00"/>
                </a:highlight>
                <a:latin typeface="Arial"/>
                <a:cs typeface="Arial"/>
              </a:rPr>
              <a:t>store,</a:t>
            </a:r>
            <a:r>
              <a:rPr sz="2000" spc="-8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spc="55" dirty="0">
                <a:highlight>
                  <a:srgbClr val="FFFF00"/>
                </a:highlight>
                <a:latin typeface="Arial"/>
                <a:cs typeface="Arial"/>
              </a:rPr>
              <a:t>map</a:t>
            </a:r>
            <a:r>
              <a:rPr sz="2000" spc="-15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dirty="0">
                <a:highlight>
                  <a:srgbClr val="FFFF00"/>
                </a:highlight>
                <a:latin typeface="Arial"/>
                <a:cs typeface="Arial"/>
              </a:rPr>
              <a:t>and</a:t>
            </a:r>
            <a:r>
              <a:rPr sz="2000" spc="-2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Arial"/>
                <a:cs typeface="Arial"/>
              </a:rPr>
              <a:t>search</a:t>
            </a:r>
            <a:r>
              <a:rPr sz="2000" spc="-25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Arial"/>
                <a:cs typeface="Arial"/>
              </a:rPr>
              <a:t>relationships.</a:t>
            </a:r>
            <a:endParaRPr sz="2000" dirty="0">
              <a:highlight>
                <a:srgbClr val="FFFF00"/>
              </a:highlight>
              <a:latin typeface="Arial"/>
              <a:cs typeface="Arial"/>
            </a:endParaRPr>
          </a:p>
          <a:p>
            <a:pPr marL="12700" marR="78105">
              <a:lnSpc>
                <a:spcPct val="109000"/>
              </a:lnSpc>
              <a:spcBef>
                <a:spcPts val="1080"/>
              </a:spcBef>
            </a:pPr>
            <a:r>
              <a:rPr sz="2000" spc="50" dirty="0">
                <a:latin typeface="Arial"/>
                <a:cs typeface="Arial"/>
              </a:rPr>
              <a:t>A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graph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database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store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way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that </a:t>
            </a:r>
            <a:r>
              <a:rPr sz="2000" dirty="0">
                <a:latin typeface="Arial"/>
                <a:cs typeface="Arial"/>
              </a:rPr>
              <a:t>prioritizes</a:t>
            </a:r>
            <a:r>
              <a:rPr sz="2000" spc="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relationships</a:t>
            </a:r>
            <a:r>
              <a:rPr sz="2000" spc="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2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connections.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Arial"/>
              <a:cs typeface="Arial"/>
            </a:endParaRPr>
          </a:p>
          <a:p>
            <a:pPr marL="12700" marR="67945">
              <a:lnSpc>
                <a:spcPct val="108000"/>
              </a:lnSpc>
              <a:spcBef>
                <a:spcPts val="1945"/>
              </a:spcBef>
            </a:pPr>
            <a:r>
              <a:rPr sz="2000" spc="50" dirty="0">
                <a:latin typeface="Arial"/>
                <a:cs typeface="Arial"/>
              </a:rPr>
              <a:t>A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graph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database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contains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collection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nodes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edges.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77707" y="2521884"/>
            <a:ext cx="4359564" cy="326967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994650" y="5381274"/>
            <a:ext cx="781050" cy="369570"/>
          </a:xfrm>
          <a:prstGeom prst="rect">
            <a:avLst/>
          </a:prstGeom>
          <a:solidFill>
            <a:srgbClr val="E8BD91"/>
          </a:solidFill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1800" spc="55" dirty="0"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73856" y="5349410"/>
            <a:ext cx="1475105" cy="231140"/>
          </a:xfrm>
          <a:custGeom>
            <a:avLst/>
            <a:gdLst/>
            <a:ahLst/>
            <a:cxnLst/>
            <a:rect l="l" t="t" r="r" b="b"/>
            <a:pathLst>
              <a:path w="1475104" h="231139">
                <a:moveTo>
                  <a:pt x="1387706" y="28352"/>
                </a:moveTo>
                <a:lnTo>
                  <a:pt x="0" y="202354"/>
                </a:lnTo>
                <a:lnTo>
                  <a:pt x="3554" y="230706"/>
                </a:lnTo>
                <a:lnTo>
                  <a:pt x="1391261" y="56705"/>
                </a:lnTo>
                <a:lnTo>
                  <a:pt x="1387706" y="28352"/>
                </a:lnTo>
                <a:close/>
              </a:path>
              <a:path w="1475104" h="231139">
                <a:moveTo>
                  <a:pt x="1459541" y="26574"/>
                </a:moveTo>
                <a:lnTo>
                  <a:pt x="1401883" y="26574"/>
                </a:lnTo>
                <a:lnTo>
                  <a:pt x="1405437" y="54927"/>
                </a:lnTo>
                <a:lnTo>
                  <a:pt x="1391261" y="56705"/>
                </a:lnTo>
                <a:lnTo>
                  <a:pt x="1394816" y="85058"/>
                </a:lnTo>
                <a:lnTo>
                  <a:pt x="1474543" y="31863"/>
                </a:lnTo>
                <a:lnTo>
                  <a:pt x="1459541" y="26574"/>
                </a:lnTo>
                <a:close/>
              </a:path>
              <a:path w="1475104" h="231139">
                <a:moveTo>
                  <a:pt x="1401883" y="26574"/>
                </a:moveTo>
                <a:lnTo>
                  <a:pt x="1387706" y="28352"/>
                </a:lnTo>
                <a:lnTo>
                  <a:pt x="1391261" y="56705"/>
                </a:lnTo>
                <a:lnTo>
                  <a:pt x="1405437" y="54927"/>
                </a:lnTo>
                <a:lnTo>
                  <a:pt x="1401883" y="26574"/>
                </a:lnTo>
                <a:close/>
              </a:path>
              <a:path w="1475104" h="231139">
                <a:moveTo>
                  <a:pt x="1384151" y="0"/>
                </a:moveTo>
                <a:lnTo>
                  <a:pt x="1387706" y="28352"/>
                </a:lnTo>
                <a:lnTo>
                  <a:pt x="1401883" y="26574"/>
                </a:lnTo>
                <a:lnTo>
                  <a:pt x="1459541" y="26574"/>
                </a:lnTo>
                <a:lnTo>
                  <a:pt x="1384151" y="0"/>
                </a:lnTo>
                <a:close/>
              </a:path>
            </a:pathLst>
          </a:custGeom>
          <a:solidFill>
            <a:srgbClr val="D44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33498" y="5784596"/>
            <a:ext cx="2945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node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represents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10" dirty="0">
                <a:latin typeface="Arial"/>
                <a:cs typeface="Arial"/>
              </a:rPr>
              <a:t> entity.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85824" y="1962649"/>
            <a:ext cx="781050" cy="369570"/>
          </a:xfrm>
          <a:prstGeom prst="rect">
            <a:avLst/>
          </a:prstGeom>
          <a:solidFill>
            <a:srgbClr val="E8BD91"/>
          </a:solidFill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spc="-20" dirty="0">
                <a:latin typeface="Arial"/>
                <a:cs typeface="Arial"/>
              </a:rPr>
              <a:t>Edge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275463" y="2330618"/>
            <a:ext cx="3723640" cy="3503929"/>
            <a:chOff x="6275463" y="2330618"/>
            <a:chExt cx="3723640" cy="3503929"/>
          </a:xfrm>
        </p:grpSpPr>
        <p:sp>
          <p:nvSpPr>
            <p:cNvPr id="12" name="object 12"/>
            <p:cNvSpPr/>
            <p:nvPr/>
          </p:nvSpPr>
          <p:spPr>
            <a:xfrm>
              <a:off x="9094927" y="2330627"/>
              <a:ext cx="904240" cy="1514475"/>
            </a:xfrm>
            <a:custGeom>
              <a:avLst/>
              <a:gdLst/>
              <a:ahLst/>
              <a:cxnLst/>
              <a:rect l="l" t="t" r="r" b="b"/>
              <a:pathLst>
                <a:path w="904240" h="1514475">
                  <a:moveTo>
                    <a:pt x="903833" y="957592"/>
                  </a:moveTo>
                  <a:lnTo>
                    <a:pt x="648906" y="975804"/>
                  </a:lnTo>
                  <a:lnTo>
                    <a:pt x="687755" y="1041349"/>
                  </a:lnTo>
                  <a:lnTo>
                    <a:pt x="474586" y="1167676"/>
                  </a:lnTo>
                  <a:lnTo>
                    <a:pt x="512432" y="1107186"/>
                  </a:lnTo>
                  <a:lnTo>
                    <a:pt x="519633" y="1095692"/>
                  </a:lnTo>
                  <a:lnTo>
                    <a:pt x="491185" y="1092974"/>
                  </a:lnTo>
                  <a:lnTo>
                    <a:pt x="595604" y="2717"/>
                  </a:lnTo>
                  <a:lnTo>
                    <a:pt x="567156" y="0"/>
                  </a:lnTo>
                  <a:lnTo>
                    <a:pt x="462737" y="1090244"/>
                  </a:lnTo>
                  <a:lnTo>
                    <a:pt x="434301" y="1087513"/>
                  </a:lnTo>
                  <a:lnTo>
                    <a:pt x="466953" y="1172197"/>
                  </a:lnTo>
                  <a:lnTo>
                    <a:pt x="0" y="1448917"/>
                  </a:lnTo>
                  <a:lnTo>
                    <a:pt x="38836" y="1514475"/>
                  </a:lnTo>
                  <a:lnTo>
                    <a:pt x="726592" y="1106906"/>
                  </a:lnTo>
                  <a:lnTo>
                    <a:pt x="765441" y="1172464"/>
                  </a:lnTo>
                  <a:lnTo>
                    <a:pt x="862393" y="1021930"/>
                  </a:lnTo>
                  <a:lnTo>
                    <a:pt x="903833" y="957592"/>
                  </a:lnTo>
                  <a:close/>
                </a:path>
              </a:pathLst>
            </a:custGeom>
            <a:solidFill>
              <a:srgbClr val="D44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13563" y="4966290"/>
              <a:ext cx="882650" cy="830580"/>
            </a:xfrm>
            <a:custGeom>
              <a:avLst/>
              <a:gdLst/>
              <a:ahLst/>
              <a:cxnLst/>
              <a:rect l="l" t="t" r="r" b="b"/>
              <a:pathLst>
                <a:path w="882650" h="830579">
                  <a:moveTo>
                    <a:pt x="0" y="414983"/>
                  </a:moveTo>
                  <a:lnTo>
                    <a:pt x="2587" y="369766"/>
                  </a:lnTo>
                  <a:lnTo>
                    <a:pt x="10172" y="325959"/>
                  </a:lnTo>
                  <a:lnTo>
                    <a:pt x="22484" y="283816"/>
                  </a:lnTo>
                  <a:lnTo>
                    <a:pt x="39254" y="243590"/>
                  </a:lnTo>
                  <a:lnTo>
                    <a:pt x="60214" y="205533"/>
                  </a:lnTo>
                  <a:lnTo>
                    <a:pt x="85094" y="169899"/>
                  </a:lnTo>
                  <a:lnTo>
                    <a:pt x="113625" y="136941"/>
                  </a:lnTo>
                  <a:lnTo>
                    <a:pt x="145539" y="106913"/>
                  </a:lnTo>
                  <a:lnTo>
                    <a:pt x="180566" y="80067"/>
                  </a:lnTo>
                  <a:lnTo>
                    <a:pt x="218437" y="56657"/>
                  </a:lnTo>
                  <a:lnTo>
                    <a:pt x="258883" y="36935"/>
                  </a:lnTo>
                  <a:lnTo>
                    <a:pt x="301635" y="21156"/>
                  </a:lnTo>
                  <a:lnTo>
                    <a:pt x="346424" y="9571"/>
                  </a:lnTo>
                  <a:lnTo>
                    <a:pt x="392981" y="2435"/>
                  </a:lnTo>
                  <a:lnTo>
                    <a:pt x="441037" y="0"/>
                  </a:lnTo>
                  <a:lnTo>
                    <a:pt x="489092" y="2435"/>
                  </a:lnTo>
                  <a:lnTo>
                    <a:pt x="535649" y="9571"/>
                  </a:lnTo>
                  <a:lnTo>
                    <a:pt x="580438" y="21156"/>
                  </a:lnTo>
                  <a:lnTo>
                    <a:pt x="623190" y="36935"/>
                  </a:lnTo>
                  <a:lnTo>
                    <a:pt x="663636" y="56657"/>
                  </a:lnTo>
                  <a:lnTo>
                    <a:pt x="701507" y="80067"/>
                  </a:lnTo>
                  <a:lnTo>
                    <a:pt x="736534" y="106913"/>
                  </a:lnTo>
                  <a:lnTo>
                    <a:pt x="768448" y="136941"/>
                  </a:lnTo>
                  <a:lnTo>
                    <a:pt x="796979" y="169899"/>
                  </a:lnTo>
                  <a:lnTo>
                    <a:pt x="821859" y="205533"/>
                  </a:lnTo>
                  <a:lnTo>
                    <a:pt x="842819" y="243590"/>
                  </a:lnTo>
                  <a:lnTo>
                    <a:pt x="859589" y="283816"/>
                  </a:lnTo>
                  <a:lnTo>
                    <a:pt x="871901" y="325959"/>
                  </a:lnTo>
                  <a:lnTo>
                    <a:pt x="879486" y="369766"/>
                  </a:lnTo>
                  <a:lnTo>
                    <a:pt x="882074" y="414983"/>
                  </a:lnTo>
                  <a:lnTo>
                    <a:pt x="879486" y="460200"/>
                  </a:lnTo>
                  <a:lnTo>
                    <a:pt x="871901" y="504007"/>
                  </a:lnTo>
                  <a:lnTo>
                    <a:pt x="859589" y="546150"/>
                  </a:lnTo>
                  <a:lnTo>
                    <a:pt x="842819" y="586376"/>
                  </a:lnTo>
                  <a:lnTo>
                    <a:pt x="821859" y="624433"/>
                  </a:lnTo>
                  <a:lnTo>
                    <a:pt x="796979" y="660067"/>
                  </a:lnTo>
                  <a:lnTo>
                    <a:pt x="768448" y="693024"/>
                  </a:lnTo>
                  <a:lnTo>
                    <a:pt x="736534" y="723053"/>
                  </a:lnTo>
                  <a:lnTo>
                    <a:pt x="701507" y="749899"/>
                  </a:lnTo>
                  <a:lnTo>
                    <a:pt x="663636" y="773309"/>
                  </a:lnTo>
                  <a:lnTo>
                    <a:pt x="623190" y="793031"/>
                  </a:lnTo>
                  <a:lnTo>
                    <a:pt x="580438" y="808810"/>
                  </a:lnTo>
                  <a:lnTo>
                    <a:pt x="535649" y="820395"/>
                  </a:lnTo>
                  <a:lnTo>
                    <a:pt x="489092" y="827531"/>
                  </a:lnTo>
                  <a:lnTo>
                    <a:pt x="441037" y="829967"/>
                  </a:lnTo>
                  <a:lnTo>
                    <a:pt x="392981" y="827531"/>
                  </a:lnTo>
                  <a:lnTo>
                    <a:pt x="346424" y="820395"/>
                  </a:lnTo>
                  <a:lnTo>
                    <a:pt x="301635" y="808810"/>
                  </a:lnTo>
                  <a:lnTo>
                    <a:pt x="258883" y="793031"/>
                  </a:lnTo>
                  <a:lnTo>
                    <a:pt x="218437" y="773309"/>
                  </a:lnTo>
                  <a:lnTo>
                    <a:pt x="180566" y="749899"/>
                  </a:lnTo>
                  <a:lnTo>
                    <a:pt x="145539" y="723053"/>
                  </a:lnTo>
                  <a:lnTo>
                    <a:pt x="113625" y="693024"/>
                  </a:lnTo>
                  <a:lnTo>
                    <a:pt x="85094" y="660067"/>
                  </a:lnTo>
                  <a:lnTo>
                    <a:pt x="60214" y="624433"/>
                  </a:lnTo>
                  <a:lnTo>
                    <a:pt x="39254" y="586376"/>
                  </a:lnTo>
                  <a:lnTo>
                    <a:pt x="22484" y="546150"/>
                  </a:lnTo>
                  <a:lnTo>
                    <a:pt x="10172" y="504007"/>
                  </a:lnTo>
                  <a:lnTo>
                    <a:pt x="2587" y="460200"/>
                  </a:lnTo>
                  <a:lnTo>
                    <a:pt x="0" y="414983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949865" y="810259"/>
            <a:ext cx="2480310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1800" dirty="0">
                <a:latin typeface="Arial"/>
                <a:cs typeface="Arial"/>
              </a:rPr>
              <a:t>An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edge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represents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connection</a:t>
            </a:r>
            <a:r>
              <a:rPr sz="1800" spc="390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or </a:t>
            </a:r>
            <a:r>
              <a:rPr sz="1800" dirty="0">
                <a:latin typeface="Arial"/>
                <a:cs typeface="Arial"/>
              </a:rPr>
              <a:t>relationship</a:t>
            </a:r>
            <a:r>
              <a:rPr sz="1800" spc="315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between </a:t>
            </a:r>
            <a:r>
              <a:rPr sz="1800" spc="60" dirty="0">
                <a:latin typeface="Arial"/>
                <a:cs typeface="Arial"/>
              </a:rPr>
              <a:t>two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entities.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CCCFF8-9F4E-C834-879C-38A6952E0029}"/>
              </a:ext>
            </a:extLst>
          </p:cNvPr>
          <p:cNvSpPr txBox="1"/>
          <p:nvPr/>
        </p:nvSpPr>
        <p:spPr>
          <a:xfrm>
            <a:off x="7315200" y="378738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edge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E64E0A-D471-10A5-F444-EEC8071E8A4E}"/>
              </a:ext>
            </a:extLst>
          </p:cNvPr>
          <p:cNvSpPr txBox="1"/>
          <p:nvPr/>
        </p:nvSpPr>
        <p:spPr>
          <a:xfrm>
            <a:off x="6504071" y="2125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EEE2DF-52AB-1839-E886-E5AB22BCC8C3}"/>
              </a:ext>
            </a:extLst>
          </p:cNvPr>
          <p:cNvSpPr txBox="1"/>
          <p:nvPr/>
        </p:nvSpPr>
        <p:spPr>
          <a:xfrm>
            <a:off x="10732548" y="478162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15"/>
              </a:spcBef>
            </a:pPr>
            <a:r>
              <a:rPr spc="-165" dirty="0"/>
              <a:t>Examples</a:t>
            </a:r>
            <a:r>
              <a:rPr spc="-50" dirty="0"/>
              <a:t> </a:t>
            </a:r>
            <a:r>
              <a:rPr spc="-95" dirty="0"/>
              <a:t>of</a:t>
            </a:r>
            <a:r>
              <a:rPr spc="-55" dirty="0"/>
              <a:t> </a:t>
            </a:r>
            <a:r>
              <a:rPr spc="-175" dirty="0"/>
              <a:t>Graph</a:t>
            </a:r>
            <a:r>
              <a:rPr spc="-55" dirty="0"/>
              <a:t> </a:t>
            </a:r>
            <a:r>
              <a:rPr spc="-170" dirty="0"/>
              <a:t>Database</a:t>
            </a:r>
            <a:r>
              <a:rPr spc="-50" dirty="0"/>
              <a:t> </a:t>
            </a:r>
            <a:r>
              <a:rPr spc="-150" dirty="0"/>
              <a:t>Management </a:t>
            </a:r>
            <a:r>
              <a:rPr spc="-40" dirty="0"/>
              <a:t>Systems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116" y="3429000"/>
            <a:ext cx="2843068" cy="10613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4589" y="3157626"/>
            <a:ext cx="3501447" cy="158774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72583" y="2816654"/>
            <a:ext cx="2989508" cy="19287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56" y="932179"/>
            <a:ext cx="9471660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15"/>
              </a:spcBef>
            </a:pPr>
            <a:r>
              <a:rPr spc="-165" dirty="0"/>
              <a:t>Example</a:t>
            </a:r>
            <a:r>
              <a:rPr spc="-65" dirty="0"/>
              <a:t> </a:t>
            </a:r>
            <a:r>
              <a:rPr dirty="0"/>
              <a:t>–</a:t>
            </a:r>
            <a:r>
              <a:rPr spc="-114" dirty="0"/>
              <a:t> </a:t>
            </a:r>
            <a:r>
              <a:rPr spc="-165" dirty="0"/>
              <a:t>Graph</a:t>
            </a:r>
            <a:r>
              <a:rPr spc="-65" dirty="0"/>
              <a:t> </a:t>
            </a:r>
            <a:r>
              <a:rPr spc="-170" dirty="0"/>
              <a:t>Database</a:t>
            </a:r>
            <a:r>
              <a:rPr spc="-55" dirty="0"/>
              <a:t> </a:t>
            </a:r>
            <a:r>
              <a:rPr spc="-180" dirty="0"/>
              <a:t>Model</a:t>
            </a:r>
            <a:r>
              <a:rPr spc="-50" dirty="0"/>
              <a:t> </a:t>
            </a:r>
            <a:r>
              <a:rPr spc="-90" dirty="0"/>
              <a:t>of</a:t>
            </a:r>
            <a:r>
              <a:rPr spc="-70" dirty="0"/>
              <a:t> </a:t>
            </a:r>
            <a:r>
              <a:rPr spc="-105" dirty="0"/>
              <a:t>users </a:t>
            </a:r>
            <a:r>
              <a:rPr spc="-155" dirty="0"/>
              <a:t>in</a:t>
            </a:r>
            <a:r>
              <a:rPr spc="-75" dirty="0"/>
              <a:t> </a:t>
            </a:r>
            <a:r>
              <a:rPr dirty="0"/>
              <a:t>a</a:t>
            </a:r>
            <a:r>
              <a:rPr spc="-155" dirty="0"/>
              <a:t> </a:t>
            </a:r>
            <a:r>
              <a:rPr spc="-150" dirty="0"/>
              <a:t>social</a:t>
            </a:r>
            <a:r>
              <a:rPr spc="-80" dirty="0"/>
              <a:t> </a:t>
            </a:r>
            <a:r>
              <a:rPr spc="-190" dirty="0"/>
              <a:t>media</a:t>
            </a:r>
            <a:r>
              <a:rPr spc="-35" dirty="0"/>
              <a:t> </a:t>
            </a:r>
            <a:r>
              <a:rPr spc="-10" dirty="0"/>
              <a:t>network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4016" y="2248476"/>
            <a:ext cx="6463967" cy="44848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5F0CDE-3DFA-3E24-13EC-320F2CE60A61}"/>
              </a:ext>
            </a:extLst>
          </p:cNvPr>
          <p:cNvSpPr txBox="1"/>
          <p:nvPr/>
        </p:nvSpPr>
        <p:spPr>
          <a:xfrm>
            <a:off x="3886200" y="470514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(relationship)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DCDCB5-DC62-EF57-213A-9FFED28106F7}"/>
              </a:ext>
            </a:extLst>
          </p:cNvPr>
          <p:cNvSpPr txBox="1"/>
          <p:nvPr/>
        </p:nvSpPr>
        <p:spPr>
          <a:xfrm>
            <a:off x="2286000" y="228960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23C003-4124-5141-B309-C9E73122C31D}"/>
              </a:ext>
            </a:extLst>
          </p:cNvPr>
          <p:cNvSpPr txBox="1"/>
          <p:nvPr/>
        </p:nvSpPr>
        <p:spPr>
          <a:xfrm>
            <a:off x="7924800" y="201764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63BEBD-78A4-4B7B-8CCC-DD2C98C39817}"/>
              </a:ext>
            </a:extLst>
          </p:cNvPr>
          <p:cNvSpPr txBox="1"/>
          <p:nvPr/>
        </p:nvSpPr>
        <p:spPr>
          <a:xfrm>
            <a:off x="6993038" y="551278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</TotalTime>
  <Words>1994</Words>
  <Application>Microsoft Macintosh PowerPoint</Application>
  <PresentationFormat>Widescreen</PresentationFormat>
  <Paragraphs>337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Georgia-BoldItalic</vt:lpstr>
      <vt:lpstr>Times New Roman</vt:lpstr>
      <vt:lpstr>Office Theme</vt:lpstr>
      <vt:lpstr>Data Management</vt:lpstr>
      <vt:lpstr>Week 12 Topics</vt:lpstr>
      <vt:lpstr>Document Database</vt:lpstr>
      <vt:lpstr>Document Database</vt:lpstr>
      <vt:lpstr>Examples of Document Database Management Systems</vt:lpstr>
      <vt:lpstr>Document-oriented Database Schema</vt:lpstr>
      <vt:lpstr>PowerPoint Presentation</vt:lpstr>
      <vt:lpstr>Examples of Graph Database Management Systems</vt:lpstr>
      <vt:lpstr>Example – Graph Database Model of users in a social media network</vt:lpstr>
      <vt:lpstr>Column database</vt:lpstr>
      <vt:lpstr>Example of a column family</vt:lpstr>
      <vt:lpstr>SQL</vt:lpstr>
      <vt:lpstr>Differences between SQL and NoSQL</vt:lpstr>
      <vt:lpstr>Differences between SQL and NoSQL</vt:lpstr>
      <vt:lpstr>How to choose between SQL and NoSQL?</vt:lpstr>
      <vt:lpstr>Redis</vt:lpstr>
      <vt:lpstr>Redis Key Commands</vt:lpstr>
      <vt:lpstr>Redis Data Types</vt:lpstr>
      <vt:lpstr>String</vt:lpstr>
      <vt:lpstr>String Commands</vt:lpstr>
      <vt:lpstr>Linked List / List</vt:lpstr>
      <vt:lpstr>Linked List/List Commands</vt:lpstr>
      <vt:lpstr>Sets</vt:lpstr>
      <vt:lpstr>Sets Commands</vt:lpstr>
      <vt:lpstr>Hash</vt:lpstr>
      <vt:lpstr>Hash Commands</vt:lpstr>
      <vt:lpstr>Sorted Sets</vt:lpstr>
      <vt:lpstr>Sorted Sets Command</vt:lpstr>
      <vt:lpstr>Sorted Sets Command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</dc:title>
  <cp:lastModifiedBy>MOCK YING JING</cp:lastModifiedBy>
  <cp:revision>10</cp:revision>
  <dcterms:created xsi:type="dcterms:W3CDTF">2023-07-05T02:03:27Z</dcterms:created>
  <dcterms:modified xsi:type="dcterms:W3CDTF">2023-08-02T02:20:34Z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2023-07-03T00:00:00Z</vt:filetime>
  </property>
  <property fmtid="{D5CDD505-2E9C-101B-9397-08002B2CF9AE}" pid="3" name="LastSaved">
    <vt:filetime>2023-07-05T00:00:00Z</vt:filetime>
  </property>
  <property fmtid="{D5CDD505-2E9C-101B-9397-08002B2CF9AE}" pid="4" name="Producer">
    <vt:lpwstr>macOS Version 13.3.1 (Build 22E261) Quartz PDFContext</vt:lpwstr>
  </property>
</Properties>
</file>