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Relationship Id="rId10" Type="http://schemas.openxmlformats.org/officeDocument/2006/relationships/image" Target="../media/image4.png"/><Relationship Id="rId11" Type="http://schemas.openxmlformats.org/officeDocument/2006/relationships/image" Target="../media/image5.png"/><Relationship Id="rId12" Type="http://schemas.openxmlformats.org/officeDocument/2006/relationships/image" Target="../media/image6.png"/><Relationship Id="rId13" Type="http://schemas.openxmlformats.org/officeDocument/2006/relationships/image" Target="../media/image7.png"/><Relationship Id="rId14" Type="http://schemas.openxmlformats.org/officeDocument/2006/relationships/image" Target="../media/image8.png"/><Relationship Id="rId15" Type="http://schemas.openxmlformats.org/officeDocument/2006/relationships/image" Target="../media/image9.png"/><Relationship Id="rId16" Type="http://schemas.openxmlformats.org/officeDocument/2006/relationships/image" Target="../media/image10.png"/><Relationship Id="rId17" Type="http://schemas.openxmlformats.org/officeDocument/2006/relationships/image" Target="../media/image11.png"/><Relationship Id="rId18" Type="http://schemas.openxmlformats.org/officeDocument/2006/relationships/image" Target="../media/image12.png"/><Relationship Id="rId19" Type="http://schemas.openxmlformats.org/officeDocument/2006/relationships/image" Target="../media/image13.png"/><Relationship Id="rId20" Type="http://schemas.openxmlformats.org/officeDocument/2006/relationships/image" Target="../media/image14.png"/><Relationship Id="rId21" Type="http://schemas.openxmlformats.org/officeDocument/2006/relationships/image" Target="../media/image15.png"/><Relationship Id="rId22" Type="http://schemas.openxmlformats.org/officeDocument/2006/relationships/image" Target="../media/image16.png"/><Relationship Id="rId23" Type="http://schemas.openxmlformats.org/officeDocument/2006/relationships/image" Target="../media/image17.png"/><Relationship Id="rId24" Type="http://schemas.openxmlformats.org/officeDocument/2006/relationships/image" Target="../media/image18.png"/><Relationship Id="rId25" Type="http://schemas.openxmlformats.org/officeDocument/2006/relationships/image" Target="../media/image19.png"/><Relationship Id="rId26" Type="http://schemas.openxmlformats.org/officeDocument/2006/relationships/image" Target="../media/image20.png"/><Relationship Id="rId27" Type="http://schemas.openxmlformats.org/officeDocument/2006/relationships/image" Target="../media/image21.png"/><Relationship Id="rId28" Type="http://schemas.openxmlformats.org/officeDocument/2006/relationships/image" Target="../media/image22.png"/><Relationship Id="rId29" Type="http://schemas.openxmlformats.org/officeDocument/2006/relationships/image" Target="../media/image23.png"/><Relationship Id="rId30" Type="http://schemas.openxmlformats.org/officeDocument/2006/relationships/image" Target="../media/image24.png"/><Relationship Id="rId31" Type="http://schemas.openxmlformats.org/officeDocument/2006/relationships/image" Target="../media/image25.png"/><Relationship Id="rId32" Type="http://schemas.openxmlformats.org/officeDocument/2006/relationships/image" Target="../media/image26.png"/><Relationship Id="rId33" Type="http://schemas.openxmlformats.org/officeDocument/2006/relationships/image" Target="../media/image27.png"/><Relationship Id="rId34" Type="http://schemas.openxmlformats.org/officeDocument/2006/relationships/image" Target="../media/image28.png"/><Relationship Id="rId35" Type="http://schemas.openxmlformats.org/officeDocument/2006/relationships/image" Target="../media/image29.png"/><Relationship Id="rId36" Type="http://schemas.openxmlformats.org/officeDocument/2006/relationships/image" Target="../media/image30.png"/><Relationship Id="rId37" Type="http://schemas.openxmlformats.org/officeDocument/2006/relationships/image" Target="../media/image31.png"/><Relationship Id="rId38" Type="http://schemas.openxmlformats.org/officeDocument/2006/relationships/image" Target="../media/image32.png"/><Relationship Id="rId39" Type="http://schemas.openxmlformats.org/officeDocument/2006/relationships/image" Target="../media/image33.png"/><Relationship Id="rId40" Type="http://schemas.openxmlformats.org/officeDocument/2006/relationships/image" Target="../media/image34.png"/><Relationship Id="rId41" Type="http://schemas.openxmlformats.org/officeDocument/2006/relationships/image" Target="../media/image35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8575" y="2181225"/>
            <a:ext cx="190500" cy="19050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8575" y="4019550"/>
            <a:ext cx="190500" cy="1905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00025" y="9525"/>
            <a:ext cx="371475" cy="180975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04825" y="1800225"/>
            <a:ext cx="190500" cy="190500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85750" y="9525"/>
            <a:ext cx="371475" cy="142875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42925" y="0"/>
            <a:ext cx="152400" cy="914400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90550" y="1419225"/>
            <a:ext cx="190500" cy="190500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590550" y="904875"/>
            <a:ext cx="190500" cy="190500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638175" y="0"/>
            <a:ext cx="428625" cy="523875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028700" y="485775"/>
            <a:ext cx="142875" cy="152400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525" y="1800225"/>
            <a:ext cx="123824" cy="133350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0" y="3552825"/>
            <a:ext cx="142874" cy="476250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23825" y="1381125"/>
            <a:ext cx="142875" cy="476250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00025" y="1847850"/>
            <a:ext cx="114300" cy="114300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133350" y="4667249"/>
            <a:ext cx="28575" cy="2181224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19075" y="5038724"/>
            <a:ext cx="371475" cy="1809749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47625" y="4486275"/>
            <a:ext cx="190500" cy="190500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0" y="5629274"/>
            <a:ext cx="66674" cy="1219199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523875" y="4867275"/>
            <a:ext cx="190500" cy="190500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7" cstate="print"/>
          <a:stretch>
            <a:fillRect/>
          </a:stretch>
        </p:blipFill>
        <p:spPr>
          <a:xfrm>
            <a:off x="304800" y="5419724"/>
            <a:ext cx="381000" cy="142874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8" cstate="print"/>
          <a:stretch>
            <a:fillRect/>
          </a:stretch>
        </p:blipFill>
        <p:spPr>
          <a:xfrm>
            <a:off x="571500" y="5943599"/>
            <a:ext cx="152400" cy="914399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9" cstate="print"/>
          <a:stretch>
            <a:fillRect/>
          </a:stretch>
        </p:blipFill>
        <p:spPr>
          <a:xfrm>
            <a:off x="609600" y="5248275"/>
            <a:ext cx="190500" cy="190500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30" cstate="print"/>
          <a:stretch>
            <a:fillRect/>
          </a:stretch>
        </p:blipFill>
        <p:spPr>
          <a:xfrm>
            <a:off x="609600" y="5762625"/>
            <a:ext cx="190500" cy="190500"/>
          </a:xfrm>
          <a:prstGeom prst="rect">
            <a:avLst/>
          </a:prstGeom>
        </p:spPr>
      </p:pic>
      <p:pic>
        <p:nvPicPr>
          <p:cNvPr id="40" name="bg object 40"/>
          <p:cNvPicPr/>
          <p:nvPr/>
        </p:nvPicPr>
        <p:blipFill>
          <a:blip r:embed="rId31" cstate="print"/>
          <a:stretch>
            <a:fillRect/>
          </a:stretch>
        </p:blipFill>
        <p:spPr>
          <a:xfrm>
            <a:off x="666750" y="6334124"/>
            <a:ext cx="419100" cy="514349"/>
          </a:xfrm>
          <a:prstGeom prst="rect">
            <a:avLst/>
          </a:prstGeom>
        </p:spPr>
      </p:pic>
      <p:pic>
        <p:nvPicPr>
          <p:cNvPr id="41" name="bg object 41"/>
          <p:cNvPicPr/>
          <p:nvPr/>
        </p:nvPicPr>
        <p:blipFill>
          <a:blip r:embed="rId32" cstate="print"/>
          <a:stretch>
            <a:fillRect/>
          </a:stretch>
        </p:blipFill>
        <p:spPr>
          <a:xfrm>
            <a:off x="1047750" y="6219825"/>
            <a:ext cx="152400" cy="152400"/>
          </a:xfrm>
          <a:prstGeom prst="rect">
            <a:avLst/>
          </a:prstGeom>
        </p:spPr>
      </p:pic>
      <p:pic>
        <p:nvPicPr>
          <p:cNvPr id="42" name="bg object 42"/>
          <p:cNvPicPr/>
          <p:nvPr/>
        </p:nvPicPr>
        <p:blipFill>
          <a:blip r:embed="rId33" cstate="print"/>
          <a:stretch>
            <a:fillRect/>
          </a:stretch>
        </p:blipFill>
        <p:spPr>
          <a:xfrm>
            <a:off x="11487150" y="0"/>
            <a:ext cx="419100" cy="514350"/>
          </a:xfrm>
          <a:prstGeom prst="rect">
            <a:avLst/>
          </a:prstGeom>
        </p:spPr>
      </p:pic>
      <p:pic>
        <p:nvPicPr>
          <p:cNvPr id="43" name="bg object 43"/>
          <p:cNvPicPr/>
          <p:nvPr/>
        </p:nvPicPr>
        <p:blipFill>
          <a:blip r:embed="rId34" cstate="print"/>
          <a:stretch>
            <a:fillRect/>
          </a:stretch>
        </p:blipFill>
        <p:spPr>
          <a:xfrm>
            <a:off x="11372850" y="476250"/>
            <a:ext cx="152400" cy="152400"/>
          </a:xfrm>
          <a:prstGeom prst="rect">
            <a:avLst/>
          </a:prstGeom>
        </p:spPr>
      </p:pic>
      <p:pic>
        <p:nvPicPr>
          <p:cNvPr id="44" name="bg object 44"/>
          <p:cNvPicPr/>
          <p:nvPr/>
        </p:nvPicPr>
        <p:blipFill>
          <a:blip r:embed="rId35" cstate="print"/>
          <a:stretch>
            <a:fillRect/>
          </a:stretch>
        </p:blipFill>
        <p:spPr>
          <a:xfrm>
            <a:off x="11630025" y="1543050"/>
            <a:ext cx="190500" cy="190500"/>
          </a:xfrm>
          <a:prstGeom prst="rect">
            <a:avLst/>
          </a:prstGeom>
        </p:spPr>
      </p:pic>
      <p:pic>
        <p:nvPicPr>
          <p:cNvPr id="45" name="bg object 45"/>
          <p:cNvPicPr/>
          <p:nvPr/>
        </p:nvPicPr>
        <p:blipFill>
          <a:blip r:embed="rId36" cstate="print"/>
          <a:stretch>
            <a:fillRect/>
          </a:stretch>
        </p:blipFill>
        <p:spPr>
          <a:xfrm>
            <a:off x="11534775" y="5695949"/>
            <a:ext cx="295275" cy="1152524"/>
          </a:xfrm>
          <a:prstGeom prst="rect">
            <a:avLst/>
          </a:prstGeom>
        </p:spPr>
      </p:pic>
      <p:pic>
        <p:nvPicPr>
          <p:cNvPr id="46" name="bg object 46"/>
          <p:cNvPicPr/>
          <p:nvPr/>
        </p:nvPicPr>
        <p:blipFill>
          <a:blip r:embed="rId37" cstate="print"/>
          <a:stretch>
            <a:fillRect/>
          </a:stretch>
        </p:blipFill>
        <p:spPr>
          <a:xfrm>
            <a:off x="11772900" y="5553075"/>
            <a:ext cx="161925" cy="152400"/>
          </a:xfrm>
          <a:prstGeom prst="rect">
            <a:avLst/>
          </a:prstGeom>
        </p:spPr>
      </p:pic>
      <p:pic>
        <p:nvPicPr>
          <p:cNvPr id="47" name="bg object 47"/>
          <p:cNvPicPr/>
          <p:nvPr/>
        </p:nvPicPr>
        <p:blipFill>
          <a:blip r:embed="rId38" cstate="print"/>
          <a:stretch>
            <a:fillRect/>
          </a:stretch>
        </p:blipFill>
        <p:spPr>
          <a:xfrm>
            <a:off x="11706225" y="9525"/>
            <a:ext cx="304800" cy="1543050"/>
          </a:xfrm>
          <a:prstGeom prst="rect">
            <a:avLst/>
          </a:prstGeom>
        </p:spPr>
      </p:pic>
      <p:pic>
        <p:nvPicPr>
          <p:cNvPr id="48" name="bg object 48"/>
          <p:cNvPicPr/>
          <p:nvPr/>
        </p:nvPicPr>
        <p:blipFill>
          <a:blip r:embed="rId39" cstate="print"/>
          <a:stretch>
            <a:fillRect/>
          </a:stretch>
        </p:blipFill>
        <p:spPr>
          <a:xfrm>
            <a:off x="11639550" y="4867275"/>
            <a:ext cx="190500" cy="190500"/>
          </a:xfrm>
          <a:prstGeom prst="rect">
            <a:avLst/>
          </a:prstGeom>
        </p:spPr>
      </p:pic>
      <p:pic>
        <p:nvPicPr>
          <p:cNvPr id="49" name="bg object 49"/>
          <p:cNvPicPr/>
          <p:nvPr/>
        </p:nvPicPr>
        <p:blipFill>
          <a:blip r:embed="rId40" cstate="print"/>
          <a:stretch>
            <a:fillRect/>
          </a:stretch>
        </p:blipFill>
        <p:spPr>
          <a:xfrm>
            <a:off x="11439525" y="5048249"/>
            <a:ext cx="304800" cy="1800224"/>
          </a:xfrm>
          <a:prstGeom prst="rect">
            <a:avLst/>
          </a:prstGeom>
        </p:spPr>
      </p:pic>
      <p:pic>
        <p:nvPicPr>
          <p:cNvPr id="50" name="bg object 50"/>
          <p:cNvPicPr/>
          <p:nvPr/>
        </p:nvPicPr>
        <p:blipFill>
          <a:blip r:embed="rId41" cstate="print"/>
          <a:stretch>
            <a:fillRect/>
          </a:stretch>
        </p:blipFill>
        <p:spPr>
          <a:xfrm>
            <a:off x="11849100" y="6419850"/>
            <a:ext cx="190500" cy="42862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93850" y="184530"/>
            <a:ext cx="8004809" cy="15452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057780" y="1386522"/>
            <a:ext cx="6904355" cy="3295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jp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0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1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6.png"/><Relationship Id="rId3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3" Type="http://schemas.openxmlformats.org/officeDocument/2006/relationships/image" Target="../media/image4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Relationship Id="rId3" Type="http://schemas.openxmlformats.org/officeDocument/2006/relationships/image" Target="../media/image4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525" y="0"/>
              <a:ext cx="1162049" cy="237172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3552825"/>
              <a:ext cx="219074" cy="6572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4486275"/>
              <a:ext cx="238124" cy="2362199"/>
            </a:xfrm>
            <a:prstGeom prst="rect">
              <a:avLst/>
            </a:prstGeom>
          </p:spPr>
        </p:pic>
        <p:pic>
          <p:nvPicPr>
            <p:cNvPr id="7" name="object 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9075" y="4867275"/>
              <a:ext cx="981075" cy="1990724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372850" y="0"/>
              <a:ext cx="533400" cy="628650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534775" y="5553075"/>
              <a:ext cx="504825" cy="129539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630025" y="9525"/>
              <a:ext cx="381000" cy="1724025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439525" y="4867274"/>
              <a:ext cx="390525" cy="1981200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7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752850" y="1190625"/>
              <a:ext cx="1666875" cy="143827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9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876675" y="5295900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C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4196460" y="725169"/>
            <a:ext cx="2219325" cy="100456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dirty="0" sz="3200" spc="-10">
                <a:solidFill>
                  <a:srgbClr val="0D0D0D"/>
                </a:solidFill>
              </a:rPr>
              <a:t>DIGITAL </a:t>
            </a:r>
            <a:r>
              <a:rPr dirty="0" sz="3200" spc="-45">
                <a:solidFill>
                  <a:srgbClr val="0D0D0D"/>
                </a:solidFill>
              </a:rPr>
              <a:t>PORTFOLIO</a:t>
            </a:r>
            <a:endParaRPr sz="3200"/>
          </a:p>
        </p:txBody>
      </p:sp>
      <p:pic>
        <p:nvPicPr>
          <p:cNvPr id="17" name="object 17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18" name="object 18" descr=""/>
          <p:cNvSpPr txBox="1"/>
          <p:nvPr/>
        </p:nvSpPr>
        <p:spPr>
          <a:xfrm>
            <a:off x="11405234" y="6472554"/>
            <a:ext cx="10033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2941954" y="2835592"/>
            <a:ext cx="5855335" cy="11544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dirty="0" sz="24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NAME: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P.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INDHUMTHI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RESGITER</a:t>
            </a:r>
            <a:r>
              <a:rPr dirty="0" sz="24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NO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24131031802522018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NMID: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B1E631777775F528F2A4B2BEC4BD1060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2954654" y="3970591"/>
            <a:ext cx="183324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DEPARTMENT: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4916551" y="4018216"/>
            <a:ext cx="3539490" cy="3346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B.SC</a:t>
            </a:r>
            <a:r>
              <a:rPr dirty="0" sz="2000" spc="1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50" b="1">
                <a:solidFill>
                  <a:srgbClr val="FFFFFF"/>
                </a:solidFill>
                <a:latin typeface="Calibri"/>
                <a:cs typeface="Calibri"/>
              </a:rPr>
              <a:t>COMPUTER</a:t>
            </a:r>
            <a:r>
              <a:rPr dirty="0" sz="20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SCIENCE</a:t>
            </a:r>
            <a:r>
              <a:rPr dirty="0" sz="2000" spc="1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II-</a:t>
            </a:r>
            <a:r>
              <a:rPr dirty="0" sz="20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Calibri"/>
                <a:cs typeface="Calibri"/>
              </a:rPr>
              <a:t>YEAR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2954654" y="4342129"/>
            <a:ext cx="561340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sz="20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Calibri"/>
                <a:cs typeface="Calibri"/>
              </a:rPr>
              <a:t>GOVERNMENT</a:t>
            </a:r>
            <a:r>
              <a:rPr dirty="0" sz="20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ARTS</a:t>
            </a:r>
            <a:r>
              <a:rPr dirty="0" sz="20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COLLEGE,B.MUTLUR</a:t>
            </a:r>
            <a:r>
              <a:rPr dirty="0" sz="2400" spc="-10" b="1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76314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/>
              <a:t>FEATURES</a:t>
            </a:r>
            <a:r>
              <a:rPr dirty="0" spc="-60"/>
              <a:t> </a:t>
            </a:r>
            <a:r>
              <a:rPr dirty="0"/>
              <a:t>AND</a:t>
            </a:r>
            <a:r>
              <a:rPr dirty="0" spc="60"/>
              <a:t> </a:t>
            </a:r>
            <a:r>
              <a:rPr dirty="0" spc="-10"/>
              <a:t>FUNCTIONALITY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82851" y="1904555"/>
            <a:ext cx="6202680" cy="2925445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Functionality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49500"/>
              </a:lnSpc>
              <a:spcBef>
                <a:spcPts val="75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Smooth</a:t>
            </a:r>
            <a:r>
              <a:rPr dirty="0" sz="18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Scrolling</a:t>
            </a:r>
            <a:r>
              <a:rPr dirty="0" sz="180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between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sections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navigation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links.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Clickable Social</a:t>
            </a:r>
            <a:r>
              <a:rPr dirty="0" sz="18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Media</a:t>
            </a:r>
            <a:r>
              <a:rPr dirty="0" sz="1800" spc="-1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Buttons</a:t>
            </a:r>
            <a:r>
              <a:rPr dirty="0" sz="18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redirect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LinkedIn.</a:t>
            </a:r>
            <a:endParaRPr sz="1800">
              <a:latin typeface="Calibri"/>
              <a:cs typeface="Calibri"/>
            </a:endParaRPr>
          </a:p>
          <a:p>
            <a:pPr marL="12700" marR="28575">
              <a:lnSpc>
                <a:spcPts val="3229"/>
              </a:lnSpc>
              <a:spcBef>
                <a:spcPts val="285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dirty="0" sz="18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Submission</a:t>
            </a:r>
            <a:r>
              <a:rPr dirty="0" sz="18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collect</a:t>
            </a:r>
            <a:r>
              <a:rPr dirty="0" sz="18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visitor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messages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(can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be</a:t>
            </a:r>
            <a:r>
              <a:rPr dirty="0" sz="18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linked</a:t>
            </a:r>
            <a:r>
              <a:rPr dirty="0" sz="18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email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database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-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future).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dirty="0" sz="1800" spc="-30" b="1">
                <a:solidFill>
                  <a:srgbClr val="FFFFFF"/>
                </a:solidFill>
                <a:latin typeface="Calibri"/>
                <a:cs typeface="Calibri"/>
              </a:rPr>
              <a:t>Mobile-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Friendly</a:t>
            </a:r>
            <a:r>
              <a:rPr dirty="0" sz="18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Layout</a:t>
            </a:r>
            <a:r>
              <a:rPr dirty="0" sz="18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ensuring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proper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alignment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devices.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41680" y="6483350"/>
            <a:ext cx="67183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1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C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446020" y="814705"/>
            <a:ext cx="617220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RESULTS</a:t>
            </a:r>
            <a:r>
              <a:rPr dirty="0" sz="3600" spc="-40"/>
              <a:t> </a:t>
            </a:r>
            <a:r>
              <a:rPr dirty="0" sz="3600"/>
              <a:t>AND</a:t>
            </a:r>
            <a:r>
              <a:rPr dirty="0" sz="3600" spc="-25"/>
              <a:t> </a:t>
            </a:r>
            <a:r>
              <a:rPr dirty="0" sz="3600" spc="-10"/>
              <a:t>SCREENSHOT</a:t>
            </a:r>
            <a:endParaRPr sz="3600"/>
          </a:p>
        </p:txBody>
      </p:sp>
      <p:sp>
        <p:nvSpPr>
          <p:cNvPr id="7" name="object 7" descr=""/>
          <p:cNvSpPr txBox="1"/>
          <p:nvPr/>
        </p:nvSpPr>
        <p:spPr>
          <a:xfrm>
            <a:off x="2111629" y="1674812"/>
            <a:ext cx="7656195" cy="25050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0029" marR="723265" indent="-227965">
              <a:lnSpc>
                <a:spcPct val="151200"/>
              </a:lnSpc>
              <a:spcBef>
                <a:spcPts val="100"/>
              </a:spcBef>
              <a:buSzPct val="125000"/>
              <a:buFont typeface="Arial MT"/>
              <a:buChar char="•"/>
              <a:tabLst>
                <a:tab pos="240029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fully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functional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35">
                <a:solidFill>
                  <a:srgbClr val="FFFFFF"/>
                </a:solidFill>
                <a:latin typeface="Arial MT"/>
                <a:cs typeface="Arial MT"/>
              </a:rPr>
              <a:t>personal</a:t>
            </a:r>
            <a:r>
              <a:rPr dirty="0" sz="2400" spc="-20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Arial MT"/>
                <a:cs typeface="Arial MT"/>
              </a:rPr>
              <a:t>digital</a:t>
            </a:r>
            <a:r>
              <a:rPr dirty="0" sz="2400" spc="-114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Arial MT"/>
                <a:cs typeface="Arial MT"/>
              </a:rPr>
              <a:t>portfolio</a:t>
            </a:r>
            <a:r>
              <a:rPr dirty="0" sz="2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45">
                <a:solidFill>
                  <a:srgbClr val="FFFFFF"/>
                </a:solidFill>
                <a:latin typeface="Arial MT"/>
                <a:cs typeface="Arial MT"/>
              </a:rPr>
              <a:t>website</a:t>
            </a:r>
            <a:r>
              <a:rPr dirty="0" sz="2400" spc="-22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was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created.</a:t>
            </a:r>
            <a:endParaRPr sz="2400">
              <a:latin typeface="Calibri"/>
              <a:cs typeface="Calibri"/>
            </a:endParaRPr>
          </a:p>
          <a:p>
            <a:pPr marL="241300" marR="5080" indent="-228600">
              <a:lnSpc>
                <a:spcPct val="148600"/>
              </a:lnSpc>
              <a:spcBef>
                <a:spcPts val="2255"/>
              </a:spcBef>
              <a:buSzPct val="125000"/>
              <a:buFont typeface="Arial MT"/>
              <a:buChar char="•"/>
              <a:tabLst>
                <a:tab pos="241300" algn="l"/>
              </a:tabLst>
            </a:pP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Showcases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Arial MT"/>
                <a:cs typeface="Arial MT"/>
              </a:rPr>
              <a:t>profile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30">
                <a:solidFill>
                  <a:srgbClr val="FFFFFF"/>
                </a:solidFill>
                <a:latin typeface="Arial MT"/>
                <a:cs typeface="Arial MT"/>
              </a:rPr>
              <a:t>education</a:t>
            </a:r>
            <a:r>
              <a:rPr dirty="0" sz="2400" spc="-13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2400" spc="-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14">
                <a:solidFill>
                  <a:srgbClr val="FFFFFF"/>
                </a:solidFill>
                <a:latin typeface="Arial MT"/>
                <a:cs typeface="Arial MT"/>
              </a:rPr>
              <a:t>ski</a:t>
            </a:r>
            <a:r>
              <a:rPr dirty="0" sz="2400" spc="-4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10">
                <a:solidFill>
                  <a:srgbClr val="FFFFFF"/>
                </a:solidFill>
                <a:latin typeface="Arial MT"/>
                <a:cs typeface="Arial MT"/>
              </a:rPr>
              <a:t>ls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,</a:t>
            </a:r>
            <a:r>
              <a:rPr dirty="0" sz="2400" spc="-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60">
                <a:solidFill>
                  <a:srgbClr val="FFFFFF"/>
                </a:solidFill>
                <a:latin typeface="Arial MT"/>
                <a:cs typeface="Arial MT"/>
              </a:rPr>
              <a:t>contact</a:t>
            </a:r>
            <a:r>
              <a:rPr dirty="0" sz="2400" spc="-1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20">
                <a:solidFill>
                  <a:srgbClr val="FFFFFF"/>
                </a:solidFill>
                <a:latin typeface="Arial MT"/>
                <a:cs typeface="Arial MT"/>
              </a:rPr>
              <a:t>information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in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0">
                <a:solidFill>
                  <a:srgbClr val="FFFFFF"/>
                </a:solidFill>
                <a:latin typeface="Calibri"/>
                <a:cs typeface="Calibri"/>
              </a:rPr>
              <a:t>interactive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layout.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111629" y="4549283"/>
            <a:ext cx="7044055" cy="1610995"/>
          </a:xfrm>
          <a:prstGeom prst="rect">
            <a:avLst/>
          </a:prstGeom>
        </p:spPr>
        <p:txBody>
          <a:bodyPr wrap="square" lIns="0" tIns="100965" rIns="0" bIns="0" rtlCol="0" vert="horz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95"/>
              </a:spcBef>
              <a:buSzPct val="125000"/>
              <a:buFont typeface="Arial MT"/>
              <a:buChar char="•"/>
              <a:tabLst>
                <a:tab pos="240029" algn="l"/>
              </a:tabLst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Responsive</a:t>
            </a:r>
            <a:r>
              <a:rPr dirty="0" sz="24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dirty="0" sz="24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works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seamlessly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40">
                <a:solidFill>
                  <a:srgbClr val="FFFFFF"/>
                </a:solidFill>
                <a:latin typeface="Arial MT"/>
                <a:cs typeface="Arial MT"/>
              </a:rPr>
              <a:t>desktop</a:t>
            </a:r>
            <a:r>
              <a:rPr dirty="0" sz="2400" spc="-1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475"/>
              </a:spcBef>
              <a:buSzPct val="125000"/>
              <a:buChar char="•"/>
              <a:tabLst>
                <a:tab pos="240029" algn="l"/>
              </a:tabLst>
            </a:pPr>
            <a:r>
              <a:rPr dirty="0" sz="2400" spc="-120">
                <a:solidFill>
                  <a:srgbClr val="FFFFFF"/>
                </a:solidFill>
                <a:latin typeface="Arial MT"/>
                <a:cs typeface="Arial MT"/>
              </a:rPr>
              <a:t>mobile</a:t>
            </a:r>
            <a:r>
              <a:rPr dirty="0" sz="2400" spc="-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devices.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950"/>
              </a:spcBef>
              <a:buSzPct val="125000"/>
              <a:buChar char="•"/>
              <a:tabLst>
                <a:tab pos="240029" algn="l"/>
              </a:tabLst>
            </a:pP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Provides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25">
                <a:solidFill>
                  <a:srgbClr val="FFFFFF"/>
                </a:solidFill>
                <a:latin typeface="Arial MT"/>
                <a:cs typeface="Arial MT"/>
              </a:rPr>
              <a:t>easy</a:t>
            </a:r>
            <a:r>
              <a:rPr dirty="0" sz="2400" spc="-16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25">
                <a:solidFill>
                  <a:srgbClr val="FFFFFF"/>
                </a:solidFill>
                <a:latin typeface="Arial MT"/>
                <a:cs typeface="Arial MT"/>
              </a:rPr>
              <a:t>navigation</a:t>
            </a:r>
            <a:r>
              <a:rPr dirty="0" sz="2400" spc="-1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80">
                <a:solidFill>
                  <a:srgbClr val="FFFFFF"/>
                </a:solidFill>
                <a:latin typeface="Arial MT"/>
                <a:cs typeface="Arial MT"/>
              </a:rPr>
              <a:t>direct</a:t>
            </a:r>
            <a:r>
              <a:rPr dirty="0" sz="2400" spc="-11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200">
                <a:solidFill>
                  <a:srgbClr val="FFFFFF"/>
                </a:solidFill>
                <a:latin typeface="Arial MT"/>
                <a:cs typeface="Arial MT"/>
              </a:rPr>
              <a:t>LinkedIn</a:t>
            </a:r>
            <a:r>
              <a:rPr dirty="0" sz="2400" spc="-17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integration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381125" y="5674995"/>
            <a:ext cx="102870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1328654" y="6472554"/>
            <a:ext cx="15875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15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214370" y="669861"/>
            <a:ext cx="422656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dirty="0" sz="18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dirty="0" sz="1800" spc="-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Displaying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bio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highlights.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3850" y="1314448"/>
            <a:ext cx="3324225" cy="54197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508121" y="1278191"/>
            <a:ext cx="4358640" cy="300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Skills</a:t>
            </a:r>
            <a:r>
              <a:rPr dirty="0" sz="18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Listing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languages.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9150" y="1914525"/>
            <a:ext cx="2933700" cy="4219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C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376040" y="184530"/>
            <a:ext cx="3421379" cy="75819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-520"/>
              <a:t>C</a:t>
            </a:r>
            <a:r>
              <a:rPr dirty="0" sz="4800" spc="-484"/>
              <a:t>ON</a:t>
            </a:r>
            <a:r>
              <a:rPr dirty="0" sz="4800" spc="-445"/>
              <a:t>C</a:t>
            </a:r>
            <a:r>
              <a:rPr dirty="0" sz="4800" spc="-484"/>
              <a:t>LU</a:t>
            </a:r>
            <a:r>
              <a:rPr dirty="0" sz="4800" spc="-525"/>
              <a:t>S</a:t>
            </a:r>
            <a:r>
              <a:rPr dirty="0" sz="4800" spc="-495"/>
              <a:t>I</a:t>
            </a:r>
            <a:r>
              <a:rPr dirty="0" sz="4800" spc="-484"/>
              <a:t>O</a:t>
            </a:r>
            <a:r>
              <a:rPr dirty="0" sz="4800" spc="-15"/>
              <a:t>N</a:t>
            </a:r>
            <a:endParaRPr sz="4800"/>
          </a:p>
        </p:txBody>
      </p:sp>
      <p:sp>
        <p:nvSpPr>
          <p:cNvPr id="7" name="object 7" descr=""/>
          <p:cNvSpPr txBox="1"/>
          <p:nvPr/>
        </p:nvSpPr>
        <p:spPr>
          <a:xfrm>
            <a:off x="11328654" y="6472554"/>
            <a:ext cx="15875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21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Conclusion</a:t>
            </a:r>
            <a:r>
              <a:rPr dirty="0" spc="-20"/>
              <a:t> </a:t>
            </a:r>
            <a:r>
              <a:rPr dirty="0"/>
              <a:t>for</a:t>
            </a:r>
            <a:r>
              <a:rPr dirty="0" spc="-65"/>
              <a:t> </a:t>
            </a:r>
            <a:r>
              <a:rPr dirty="0" spc="-10"/>
              <a:t>Digital</a:t>
            </a:r>
            <a:r>
              <a:rPr dirty="0" spc="-105"/>
              <a:t> </a:t>
            </a:r>
            <a:r>
              <a:rPr dirty="0" spc="-20"/>
              <a:t>Portfolio</a:t>
            </a:r>
            <a:r>
              <a:rPr dirty="0" spc="-95"/>
              <a:t> </a:t>
            </a:r>
            <a:r>
              <a:rPr dirty="0" spc="-10"/>
              <a:t>Project</a:t>
            </a:r>
          </a:p>
          <a:p>
            <a:pPr>
              <a:lnSpc>
                <a:spcPct val="100000"/>
              </a:lnSpc>
              <a:spcBef>
                <a:spcPts val="1870"/>
              </a:spcBef>
            </a:pPr>
          </a:p>
          <a:p>
            <a:pPr marL="1445895" marR="5080">
              <a:lnSpc>
                <a:spcPct val="100400"/>
              </a:lnSpc>
            </a:pPr>
            <a:r>
              <a:rPr dirty="0" b="0">
                <a:latin typeface="Calibri"/>
                <a:cs typeface="Calibri"/>
              </a:rPr>
              <a:t>“The</a:t>
            </a:r>
            <a:r>
              <a:rPr dirty="0" spc="-1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Digital</a:t>
            </a:r>
            <a:r>
              <a:rPr dirty="0" spc="-10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Portfolio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effectively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showcases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my</a:t>
            </a:r>
            <a:r>
              <a:rPr dirty="0" spc="-10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personal </a:t>
            </a:r>
            <a:r>
              <a:rPr dirty="0" spc="-20" b="0">
                <a:latin typeface="Calibri"/>
                <a:cs typeface="Calibri"/>
              </a:rPr>
              <a:t>profile,</a:t>
            </a:r>
            <a:r>
              <a:rPr dirty="0" spc="-9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academic</a:t>
            </a:r>
            <a:r>
              <a:rPr dirty="0" spc="-6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background,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technical</a:t>
            </a:r>
            <a:r>
              <a:rPr dirty="0" spc="-90" b="0">
                <a:latin typeface="Calibri"/>
                <a:cs typeface="Calibri"/>
              </a:rPr>
              <a:t> </a:t>
            </a:r>
            <a:r>
              <a:rPr dirty="0" spc="-20" b="0">
                <a:latin typeface="Calibri"/>
                <a:cs typeface="Calibri"/>
              </a:rPr>
              <a:t>skills,</a:t>
            </a:r>
            <a:r>
              <a:rPr dirty="0" spc="-8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and</a:t>
            </a:r>
            <a:r>
              <a:rPr dirty="0" spc="2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career aspirations</a:t>
            </a:r>
            <a:r>
              <a:rPr dirty="0" spc="-8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in</a:t>
            </a:r>
            <a:r>
              <a:rPr dirty="0" spc="-10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an</a:t>
            </a:r>
            <a:r>
              <a:rPr dirty="0" spc="-100" b="0">
                <a:latin typeface="Calibri"/>
                <a:cs typeface="Calibri"/>
              </a:rPr>
              <a:t> </a:t>
            </a:r>
            <a:r>
              <a:rPr dirty="0" spc="-30" b="0">
                <a:latin typeface="Calibri"/>
                <a:cs typeface="Calibri"/>
              </a:rPr>
              <a:t>organized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and</a:t>
            </a:r>
            <a:r>
              <a:rPr dirty="0" spc="-2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visually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appealing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format.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spc="-25" b="0">
                <a:latin typeface="Calibri"/>
                <a:cs typeface="Calibri"/>
              </a:rPr>
              <a:t>It </a:t>
            </a:r>
            <a:r>
              <a:rPr dirty="0" b="0">
                <a:latin typeface="Calibri"/>
                <a:cs typeface="Calibri"/>
              </a:rPr>
              <a:t>serves</a:t>
            </a:r>
            <a:r>
              <a:rPr dirty="0" spc="-10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as</a:t>
            </a:r>
            <a:r>
              <a:rPr dirty="0" spc="-10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</a:t>
            </a:r>
            <a:r>
              <a:rPr dirty="0" spc="-100" b="0">
                <a:latin typeface="Calibri"/>
                <a:cs typeface="Calibri"/>
              </a:rPr>
              <a:t> </a:t>
            </a:r>
            <a:r>
              <a:rPr dirty="0" spc="-35" b="0">
                <a:latin typeface="Calibri"/>
                <a:cs typeface="Calibri"/>
              </a:rPr>
              <a:t>professional</a:t>
            </a:r>
            <a:r>
              <a:rPr dirty="0" spc="-7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platform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for</a:t>
            </a:r>
            <a:r>
              <a:rPr dirty="0" spc="-10" b="0">
                <a:latin typeface="Calibri"/>
                <a:cs typeface="Calibri"/>
              </a:rPr>
              <a:t> potential employers, </a:t>
            </a:r>
            <a:r>
              <a:rPr dirty="0" spc="-50" b="0">
                <a:latin typeface="Calibri"/>
                <a:cs typeface="Calibri"/>
              </a:rPr>
              <a:t>faculty,</a:t>
            </a:r>
            <a:r>
              <a:rPr dirty="0" spc="-1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and</a:t>
            </a:r>
            <a:r>
              <a:rPr dirty="0" spc="-25" b="0">
                <a:latin typeface="Calibri"/>
                <a:cs typeface="Calibri"/>
              </a:rPr>
              <a:t> collaborators</a:t>
            </a:r>
            <a:r>
              <a:rPr dirty="0" spc="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to</a:t>
            </a:r>
            <a:r>
              <a:rPr dirty="0" spc="-8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learn</a:t>
            </a:r>
            <a:r>
              <a:rPr dirty="0" spc="2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about</a:t>
            </a:r>
            <a:r>
              <a:rPr dirty="0" spc="-11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my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abilities</a:t>
            </a:r>
            <a:r>
              <a:rPr dirty="0" spc="-45" b="0">
                <a:latin typeface="Calibri"/>
                <a:cs typeface="Calibri"/>
              </a:rPr>
              <a:t> </a:t>
            </a:r>
            <a:r>
              <a:rPr dirty="0" spc="-25" b="0">
                <a:latin typeface="Calibri"/>
                <a:cs typeface="Calibri"/>
              </a:rPr>
              <a:t>and </a:t>
            </a:r>
            <a:r>
              <a:rPr dirty="0" spc="-20" b="0">
                <a:latin typeface="Calibri"/>
                <a:cs typeface="Calibri"/>
              </a:rPr>
              <a:t>achievements.</a:t>
            </a:r>
            <a:r>
              <a:rPr dirty="0" spc="-6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The</a:t>
            </a:r>
            <a:r>
              <a:rPr dirty="0" spc="20" b="0">
                <a:latin typeface="Calibri"/>
                <a:cs typeface="Calibri"/>
              </a:rPr>
              <a:t> </a:t>
            </a:r>
            <a:r>
              <a:rPr dirty="0" spc="-20" b="0">
                <a:latin typeface="Calibri"/>
                <a:cs typeface="Calibri"/>
              </a:rPr>
              <a:t>project</a:t>
            </a:r>
            <a:r>
              <a:rPr dirty="0" spc="-12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demonstrates</a:t>
            </a:r>
            <a:r>
              <a:rPr dirty="0" spc="-3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my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spc="-20" b="0">
                <a:latin typeface="Calibri"/>
                <a:cs typeface="Calibri"/>
              </a:rPr>
              <a:t>knowledge</a:t>
            </a:r>
            <a:r>
              <a:rPr dirty="0" spc="-85" b="0">
                <a:latin typeface="Calibri"/>
                <a:cs typeface="Calibri"/>
              </a:rPr>
              <a:t> </a:t>
            </a:r>
            <a:r>
              <a:rPr dirty="0" spc="-25" b="0">
                <a:latin typeface="Calibri"/>
                <a:cs typeface="Calibri"/>
              </a:rPr>
              <a:t>of </a:t>
            </a:r>
            <a:r>
              <a:rPr dirty="0" b="0">
                <a:latin typeface="Calibri"/>
                <a:cs typeface="Calibri"/>
              </a:rPr>
              <a:t>web</a:t>
            </a:r>
            <a:r>
              <a:rPr dirty="0" spc="-55" b="0">
                <a:latin typeface="Calibri"/>
                <a:cs typeface="Calibri"/>
              </a:rPr>
              <a:t> </a:t>
            </a:r>
            <a:r>
              <a:rPr dirty="0" spc="-20" b="0">
                <a:latin typeface="Calibri"/>
                <a:cs typeface="Calibri"/>
              </a:rPr>
              <a:t>development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using</a:t>
            </a:r>
            <a:r>
              <a:rPr dirty="0" spc="-65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HTML,</a:t>
            </a:r>
            <a:r>
              <a:rPr dirty="0" spc="-9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CSS,</a:t>
            </a:r>
            <a:r>
              <a:rPr dirty="0" spc="-12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and</a:t>
            </a:r>
            <a:r>
              <a:rPr dirty="0" spc="-4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JavaScript</a:t>
            </a:r>
            <a:r>
              <a:rPr dirty="0" spc="-5" b="0">
                <a:latin typeface="Calibri"/>
                <a:cs typeface="Calibri"/>
              </a:rPr>
              <a:t> </a:t>
            </a:r>
            <a:r>
              <a:rPr dirty="0" spc="-25" b="0">
                <a:latin typeface="Calibri"/>
                <a:cs typeface="Calibri"/>
              </a:rPr>
              <a:t>and </a:t>
            </a:r>
            <a:r>
              <a:rPr dirty="0" spc="-10" b="0">
                <a:latin typeface="Calibri"/>
                <a:cs typeface="Calibri"/>
              </a:rPr>
              <a:t>highlights</a:t>
            </a:r>
            <a:r>
              <a:rPr dirty="0" spc="-2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my</a:t>
            </a:r>
            <a:r>
              <a:rPr dirty="0" spc="-80" b="0">
                <a:latin typeface="Calibri"/>
                <a:cs typeface="Calibri"/>
              </a:rPr>
              <a:t> </a:t>
            </a:r>
            <a:r>
              <a:rPr dirty="0" spc="-20" b="0">
                <a:latin typeface="Calibri"/>
                <a:cs typeface="Calibri"/>
              </a:rPr>
              <a:t>capability</a:t>
            </a:r>
            <a:r>
              <a:rPr dirty="0" spc="-95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to</a:t>
            </a:r>
            <a:r>
              <a:rPr dirty="0" spc="-60" b="0">
                <a:latin typeface="Calibri"/>
                <a:cs typeface="Calibri"/>
              </a:rPr>
              <a:t> </a:t>
            </a:r>
            <a:r>
              <a:rPr dirty="0" b="0">
                <a:latin typeface="Calibri"/>
                <a:cs typeface="Calibri"/>
              </a:rPr>
              <a:t>create</a:t>
            </a:r>
            <a:r>
              <a:rPr dirty="0" spc="15" b="0">
                <a:latin typeface="Calibri"/>
                <a:cs typeface="Calibri"/>
              </a:rPr>
              <a:t> </a:t>
            </a:r>
            <a:r>
              <a:rPr dirty="0" spc="-40" b="0">
                <a:latin typeface="Calibri"/>
                <a:cs typeface="Calibri"/>
              </a:rPr>
              <a:t>user-</a:t>
            </a:r>
            <a:r>
              <a:rPr dirty="0" spc="-10" b="0">
                <a:latin typeface="Calibri"/>
                <a:cs typeface="Calibri"/>
              </a:rPr>
              <a:t>friendly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spc="-25" b="0">
                <a:latin typeface="Calibri"/>
                <a:cs typeface="Calibri"/>
              </a:rPr>
              <a:t>and </a:t>
            </a:r>
            <a:r>
              <a:rPr dirty="0" spc="-20" b="0">
                <a:latin typeface="Calibri"/>
                <a:cs typeface="Calibri"/>
              </a:rPr>
              <a:t>responsive</a:t>
            </a:r>
            <a:r>
              <a:rPr dirty="0" spc="-50" b="0">
                <a:latin typeface="Calibri"/>
                <a:cs typeface="Calibri"/>
              </a:rPr>
              <a:t> </a:t>
            </a:r>
            <a:r>
              <a:rPr dirty="0" spc="-10" b="0">
                <a:latin typeface="Calibri"/>
                <a:cs typeface="Calibri"/>
              </a:rPr>
              <a:t>designs.”</a:t>
            </a:r>
          </a:p>
        </p:txBody>
      </p:sp>
      <p:sp>
        <p:nvSpPr>
          <p:cNvPr id="9" name="object 9" descr=""/>
          <p:cNvSpPr txBox="1"/>
          <p:nvPr/>
        </p:nvSpPr>
        <p:spPr>
          <a:xfrm>
            <a:off x="3647440" y="5019040"/>
            <a:ext cx="3001010" cy="63246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b="1" i="1">
                <a:solidFill>
                  <a:srgbClr val="FFFFFF"/>
                </a:solidFill>
                <a:latin typeface="Calibri"/>
                <a:cs typeface="Calibri"/>
              </a:rPr>
              <a:t>“THANK</a:t>
            </a:r>
            <a:r>
              <a:rPr dirty="0" sz="3950" spc="200" b="1" i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950" spc="-20" b="1" i="1">
                <a:solidFill>
                  <a:srgbClr val="FFFFFF"/>
                </a:solidFill>
                <a:latin typeface="Calibri"/>
                <a:cs typeface="Calibri"/>
              </a:rPr>
              <a:t>YOU”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9179" y="492760"/>
            <a:ext cx="355282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-30">
                <a:solidFill>
                  <a:srgbClr val="0D0D0D"/>
                </a:solidFill>
              </a:rPr>
              <a:t>PROJECT</a:t>
            </a:r>
            <a:r>
              <a:rPr dirty="0" sz="3600" spc="-175">
                <a:solidFill>
                  <a:srgbClr val="0D0D0D"/>
                </a:solidFill>
              </a:rPr>
              <a:t> </a:t>
            </a:r>
            <a:r>
              <a:rPr dirty="0" sz="3600" spc="-15">
                <a:solidFill>
                  <a:srgbClr val="0D0D0D"/>
                </a:solidFill>
              </a:rPr>
              <a:t>TITTLE</a:t>
            </a:r>
            <a:endParaRPr sz="3600"/>
          </a:p>
        </p:txBody>
      </p:sp>
      <p:sp>
        <p:nvSpPr>
          <p:cNvPr id="3" name="object 3" descr=""/>
          <p:cNvSpPr txBox="1"/>
          <p:nvPr/>
        </p:nvSpPr>
        <p:spPr>
          <a:xfrm>
            <a:off x="1906651" y="1713611"/>
            <a:ext cx="8482965" cy="20840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b="1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dirty="0" sz="3200" spc="-1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3200" spc="-10" b="1">
                <a:solidFill>
                  <a:srgbClr val="FFFFFF"/>
                </a:solidFill>
                <a:latin typeface="Calibri"/>
                <a:cs typeface="Calibri"/>
              </a:rPr>
              <a:t>Portfolio</a:t>
            </a:r>
            <a:endParaRPr sz="3200">
              <a:latin typeface="Calibri"/>
              <a:cs typeface="Calibri"/>
            </a:endParaRPr>
          </a:p>
          <a:p>
            <a:pPr marL="53975" marR="571500">
              <a:lnSpc>
                <a:spcPct val="100800"/>
              </a:lnSpc>
              <a:spcBef>
                <a:spcPts val="1825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dirty="0" sz="18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Portfolio</a:t>
            </a:r>
            <a:r>
              <a:rPr dirty="0" sz="18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-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personal</a:t>
            </a:r>
            <a:r>
              <a:rPr dirty="0" sz="18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dirty="0" sz="1800" spc="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that</a:t>
            </a:r>
            <a:r>
              <a:rPr dirty="0" sz="1800" spc="-15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displays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1800" spc="-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individual’s</a:t>
            </a:r>
            <a:r>
              <a:rPr dirty="0" sz="1800" spc="-1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skills,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education,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projects,</a:t>
            </a:r>
            <a:r>
              <a:rPr dirty="0" sz="1800" spc="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achievements</a:t>
            </a:r>
            <a:r>
              <a:rPr dirty="0" sz="18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9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40" b="1">
                <a:solidFill>
                  <a:srgbClr val="FFFFFF"/>
                </a:solidFill>
                <a:latin typeface="Calibri"/>
                <a:cs typeface="Calibri"/>
              </a:rPr>
              <a:t>well-organized</a:t>
            </a:r>
            <a:r>
              <a:rPr dirty="0" sz="18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attractive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format.</a:t>
            </a:r>
            <a:endParaRPr sz="1800">
              <a:latin typeface="Calibri"/>
              <a:cs typeface="Calibri"/>
            </a:endParaRPr>
          </a:p>
          <a:p>
            <a:pPr marL="41910" marR="5080">
              <a:lnSpc>
                <a:spcPct val="100800"/>
              </a:lnSpc>
              <a:spcBef>
                <a:spcPts val="1800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It</a:t>
            </a:r>
            <a:r>
              <a:rPr dirty="0" sz="18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dirty="0" sz="18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designed</a:t>
            </a:r>
            <a:r>
              <a:rPr dirty="0" sz="1800" spc="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using</a:t>
            </a:r>
            <a:r>
              <a:rPr dirty="0" sz="18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HTML,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CSS,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optionally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Calibri"/>
                <a:cs typeface="Calibri"/>
              </a:rPr>
              <a:t>JavaScript</a:t>
            </a:r>
            <a:r>
              <a:rPr dirty="0" sz="18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create</a:t>
            </a:r>
            <a:r>
              <a:rPr dirty="0" sz="18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18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dirty="0" sz="1800" spc="-1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responsive layout.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58029" y="598424"/>
            <a:ext cx="179070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-10" b="1">
                <a:latin typeface="Times New Roman"/>
                <a:cs typeface="Times New Roman"/>
              </a:rPr>
              <a:t>AGENDA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287904" y="1106741"/>
            <a:ext cx="3950970" cy="5100320"/>
          </a:xfrm>
          <a:prstGeom prst="rect">
            <a:avLst/>
          </a:prstGeom>
        </p:spPr>
        <p:txBody>
          <a:bodyPr wrap="square" lIns="0" tIns="219075" rIns="0" bIns="0" rtlCol="0" vert="horz">
            <a:spAutoFit/>
          </a:bodyPr>
          <a:lstStyle/>
          <a:p>
            <a:pPr marL="277495" indent="-264795">
              <a:lnSpc>
                <a:spcPct val="100000"/>
              </a:lnSpc>
              <a:spcBef>
                <a:spcPts val="1725"/>
              </a:spcBef>
              <a:buSzPct val="89583"/>
              <a:buAutoNum type="arabicPeriod"/>
              <a:tabLst>
                <a:tab pos="277495" algn="l"/>
              </a:tabLst>
            </a:pP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400" spc="5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  <a:p>
            <a:pPr marL="278130" indent="-265430">
              <a:lnSpc>
                <a:spcPct val="100000"/>
              </a:lnSpc>
              <a:spcBef>
                <a:spcPts val="1630"/>
              </a:spcBef>
              <a:buSzPct val="89583"/>
              <a:buAutoNum type="arabicPeriod"/>
              <a:tabLst>
                <a:tab pos="278130" algn="l"/>
              </a:tabLst>
            </a:pP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400" spc="1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400">
              <a:latin typeface="Times New Roman"/>
              <a:cs typeface="Times New Roman"/>
            </a:endParaRPr>
          </a:p>
          <a:p>
            <a:pPr marL="278130" indent="-265430">
              <a:lnSpc>
                <a:spcPct val="100000"/>
              </a:lnSpc>
              <a:spcBef>
                <a:spcPts val="1475"/>
              </a:spcBef>
              <a:buSzPct val="89583"/>
              <a:buAutoNum type="arabicPeriod"/>
              <a:tabLst>
                <a:tab pos="278130" algn="l"/>
              </a:tabLst>
            </a:pP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400" spc="5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400">
              <a:latin typeface="Times New Roman"/>
              <a:cs typeface="Times New Roman"/>
            </a:endParaRPr>
          </a:p>
          <a:p>
            <a:pPr marL="278130" indent="-265430">
              <a:lnSpc>
                <a:spcPct val="100000"/>
              </a:lnSpc>
              <a:spcBef>
                <a:spcPts val="1550"/>
              </a:spcBef>
              <a:buSzPct val="89583"/>
              <a:buAutoNum type="arabicPeriod"/>
              <a:tabLst>
                <a:tab pos="278130" algn="l"/>
              </a:tabLst>
            </a:pPr>
            <a:r>
              <a:rPr dirty="0" sz="2400" spc="-25" b="1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400" spc="-12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400" spc="-18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400">
              <a:latin typeface="Times New Roman"/>
              <a:cs typeface="Times New Roman"/>
            </a:endParaRPr>
          </a:p>
          <a:p>
            <a:pPr marL="278130" indent="-265430">
              <a:lnSpc>
                <a:spcPct val="100000"/>
              </a:lnSpc>
              <a:spcBef>
                <a:spcPts val="1550"/>
              </a:spcBef>
              <a:buSzPct val="89583"/>
              <a:buAutoNum type="arabicPeriod"/>
              <a:tabLst>
                <a:tab pos="278130" algn="l"/>
              </a:tabLst>
            </a:pP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2400" spc="1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400" spc="3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400" spc="1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400">
              <a:latin typeface="Times New Roman"/>
              <a:cs typeface="Times New Roman"/>
            </a:endParaRPr>
          </a:p>
          <a:p>
            <a:pPr marL="277495" indent="-264795">
              <a:lnSpc>
                <a:spcPct val="100000"/>
              </a:lnSpc>
              <a:spcBef>
                <a:spcPts val="1625"/>
              </a:spcBef>
              <a:buSzPct val="89583"/>
              <a:buAutoNum type="arabicPeriod"/>
              <a:tabLst>
                <a:tab pos="277495" algn="l"/>
              </a:tabLst>
            </a:pP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2400" spc="1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400" spc="20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400">
              <a:latin typeface="Times New Roman"/>
              <a:cs typeface="Times New Roman"/>
            </a:endParaRPr>
          </a:p>
          <a:p>
            <a:pPr marL="277495" indent="-264795">
              <a:lnSpc>
                <a:spcPct val="100000"/>
              </a:lnSpc>
              <a:spcBef>
                <a:spcPts val="1555"/>
              </a:spcBef>
              <a:buSzPct val="89583"/>
              <a:buAutoNum type="arabicPeriod"/>
              <a:tabLst>
                <a:tab pos="277495" algn="l"/>
              </a:tabLst>
            </a:pP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400" spc="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400" spc="-1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 b="1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400">
              <a:latin typeface="Times New Roman"/>
              <a:cs typeface="Times New Roman"/>
            </a:endParaRPr>
          </a:p>
          <a:p>
            <a:pPr marL="277495" indent="-264795">
              <a:lnSpc>
                <a:spcPct val="100000"/>
              </a:lnSpc>
              <a:spcBef>
                <a:spcPts val="1475"/>
              </a:spcBef>
              <a:buSzPct val="89583"/>
              <a:buAutoNum type="arabicPeriod"/>
              <a:tabLst>
                <a:tab pos="277495" algn="l"/>
              </a:tabLst>
            </a:pPr>
            <a:r>
              <a:rPr dirty="0" sz="2400" spc="-10" b="1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400">
              <a:latin typeface="Times New Roman"/>
              <a:cs typeface="Times New Roman"/>
            </a:endParaRPr>
          </a:p>
          <a:p>
            <a:pPr marL="278130" indent="-265430">
              <a:lnSpc>
                <a:spcPct val="100000"/>
              </a:lnSpc>
              <a:spcBef>
                <a:spcPts val="1550"/>
              </a:spcBef>
              <a:buSzPct val="89583"/>
              <a:buAutoNum type="arabicPeriod"/>
              <a:tabLst>
                <a:tab pos="278130" algn="l"/>
              </a:tabLst>
            </a:pPr>
            <a:r>
              <a:rPr dirty="0" sz="2400" b="1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2400" spc="65" b="1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20" b="1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477250" y="56007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C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214994" y="1907539"/>
            <a:ext cx="3890645" cy="4126865"/>
            <a:chOff x="8214994" y="1907539"/>
            <a:chExt cx="3890645" cy="4126865"/>
          </a:xfrm>
        </p:grpSpPr>
        <p:sp>
          <p:nvSpPr>
            <p:cNvPr id="4" name="object 4" descr=""/>
            <p:cNvSpPr/>
            <p:nvPr/>
          </p:nvSpPr>
          <p:spPr>
            <a:xfrm>
              <a:off x="9495027" y="5167756"/>
              <a:ext cx="241300" cy="241300"/>
            </a:xfrm>
            <a:custGeom>
              <a:avLst/>
              <a:gdLst/>
              <a:ahLst/>
              <a:cxnLst/>
              <a:rect l="l" t="t" r="r" b="b"/>
              <a:pathLst>
                <a:path w="241300" h="241300">
                  <a:moveTo>
                    <a:pt x="77470" y="0"/>
                  </a:moveTo>
                  <a:lnTo>
                    <a:pt x="0" y="163576"/>
                  </a:lnTo>
                  <a:lnTo>
                    <a:pt x="163575" y="241046"/>
                  </a:lnTo>
                  <a:lnTo>
                    <a:pt x="240919" y="77470"/>
                  </a:lnTo>
                  <a:lnTo>
                    <a:pt x="77470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4994" y="1907539"/>
              <a:ext cx="3890645" cy="412628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8134350" y="10572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586735" y="238760"/>
            <a:ext cx="502158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PROBLEM</a:t>
            </a:r>
            <a:r>
              <a:rPr dirty="0" sz="3600" spc="-25"/>
              <a:t> </a:t>
            </a:r>
            <a:r>
              <a:rPr dirty="0" sz="3600" spc="-10"/>
              <a:t>STATEMENT</a:t>
            </a:r>
            <a:endParaRPr sz="3600"/>
          </a:p>
        </p:txBody>
      </p:sp>
      <p:sp>
        <p:nvSpPr>
          <p:cNvPr id="8" name="object 8" descr=""/>
          <p:cNvSpPr txBox="1"/>
          <p:nvPr/>
        </p:nvSpPr>
        <p:spPr>
          <a:xfrm>
            <a:off x="1072197" y="823456"/>
            <a:ext cx="9389745" cy="4283710"/>
          </a:xfrm>
          <a:prstGeom prst="rect">
            <a:avLst/>
          </a:prstGeom>
        </p:spPr>
        <p:txBody>
          <a:bodyPr wrap="square" lIns="0" tIns="162560" rIns="0" bIns="0" rtlCol="0" vert="horz">
            <a:spAutoFit/>
          </a:bodyPr>
          <a:lstStyle/>
          <a:p>
            <a:pPr marL="274320" indent="-227329">
              <a:lnSpc>
                <a:spcPct val="100000"/>
              </a:lnSpc>
              <a:spcBef>
                <a:spcPts val="1280"/>
              </a:spcBef>
              <a:buSzPct val="125000"/>
              <a:buFont typeface="Arial MT"/>
              <a:buChar char="•"/>
              <a:tabLst>
                <a:tab pos="274320" algn="l"/>
              </a:tabLst>
            </a:pPr>
            <a:r>
              <a:rPr dirty="0" sz="2400" spc="-155" b="1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dirty="0" sz="2400" spc="-2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FFFFFF"/>
                </a:solidFill>
                <a:latin typeface="Arial"/>
                <a:cs typeface="Arial"/>
              </a:rPr>
              <a:t>statement</a:t>
            </a:r>
            <a:endParaRPr sz="2400">
              <a:latin typeface="Arial"/>
              <a:cs typeface="Arial"/>
            </a:endParaRPr>
          </a:p>
          <a:p>
            <a:pPr marL="59690" marR="5080" indent="-12700">
              <a:lnSpc>
                <a:spcPts val="2850"/>
              </a:lnSpc>
              <a:spcBef>
                <a:spcPts val="2200"/>
              </a:spcBef>
              <a:buSzPct val="125000"/>
              <a:buFont typeface="Arial MT"/>
              <a:buChar char="•"/>
              <a:tabLst>
                <a:tab pos="59690" algn="l"/>
                <a:tab pos="274320" algn="l"/>
              </a:tabLst>
            </a:pP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dirty="0" sz="2400" spc="-6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400" spc="-2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dirty="0" sz="2400" spc="-1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40">
                <a:solidFill>
                  <a:srgbClr val="FFFFFF"/>
                </a:solidFill>
                <a:latin typeface="Arial MT"/>
                <a:cs typeface="Arial MT"/>
              </a:rPr>
              <a:t>personal</a:t>
            </a:r>
            <a:r>
              <a:rPr dirty="0" sz="2400" spc="-18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Arial MT"/>
                <a:cs typeface="Arial MT"/>
              </a:rPr>
              <a:t>portfolio</a:t>
            </a:r>
            <a:r>
              <a:rPr dirty="0" sz="2400" spc="-10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45">
                <a:solidFill>
                  <a:srgbClr val="FFFFFF"/>
                </a:solidFill>
                <a:latin typeface="Arial MT"/>
                <a:cs typeface="Arial MT"/>
              </a:rPr>
              <a:t>website</a:t>
            </a:r>
            <a:r>
              <a:rPr dirty="0" sz="2400" spc="-215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BCA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r>
              <a:rPr dirty="0" sz="24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that displays</a:t>
            </a:r>
            <a:r>
              <a:rPr dirty="0" sz="24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details</a:t>
            </a:r>
            <a:r>
              <a:rPr dirty="0" sz="2400" spc="-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such</a:t>
            </a:r>
            <a:r>
              <a:rPr dirty="0" sz="24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as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profile,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education,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skills,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contact</a:t>
            </a:r>
            <a:r>
              <a:rPr dirty="0" sz="2400" spc="-1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24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responsive</a:t>
            </a:r>
            <a:r>
              <a:rPr dirty="0" sz="24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manner.</a:t>
            </a:r>
            <a:endParaRPr sz="2400">
              <a:latin typeface="Calibri"/>
              <a:cs typeface="Calibri"/>
            </a:endParaRPr>
          </a:p>
          <a:p>
            <a:pPr marL="274320" indent="-227329">
              <a:lnSpc>
                <a:spcPct val="100000"/>
              </a:lnSpc>
              <a:spcBef>
                <a:spcPts val="2145"/>
              </a:spcBef>
              <a:buSzPct val="125000"/>
              <a:buChar char="•"/>
              <a:tabLst>
                <a:tab pos="274320" algn="l"/>
              </a:tabLst>
            </a:pPr>
            <a:r>
              <a:rPr dirty="0" sz="2400" spc="-225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dirty="0" sz="2400" spc="-28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45">
                <a:solidFill>
                  <a:srgbClr val="FFFFFF"/>
                </a:solidFill>
                <a:latin typeface="Arial MT"/>
                <a:cs typeface="Arial MT"/>
              </a:rPr>
              <a:t>website</a:t>
            </a:r>
            <a:r>
              <a:rPr dirty="0" sz="2400" spc="-15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Arial MT"/>
                <a:cs typeface="Arial MT"/>
              </a:rPr>
              <a:t>should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5"/>
              </a:spcBef>
              <a:buClr>
                <a:srgbClr val="FFFFFF"/>
              </a:buClr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"/>
              </a:spcBef>
              <a:buSzPct val="125000"/>
              <a:buFont typeface="Arial MT"/>
              <a:buChar char="•"/>
              <a:tabLst>
                <a:tab pos="240029" algn="l"/>
              </a:tabLst>
            </a:pP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Provide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smooth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0">
                <a:solidFill>
                  <a:srgbClr val="FFFFFF"/>
                </a:solidFill>
                <a:latin typeface="Calibri"/>
                <a:cs typeface="Calibri"/>
              </a:rPr>
              <a:t>navigation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across</a:t>
            </a:r>
            <a:r>
              <a:rPr dirty="0" sz="2400" spc="-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sections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like</a:t>
            </a:r>
            <a:r>
              <a:rPr dirty="0" sz="24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Home,</a:t>
            </a:r>
            <a:r>
              <a:rPr dirty="0" sz="24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About,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Skills,</a:t>
            </a:r>
            <a:endParaRPr sz="240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120"/>
              </a:spcBef>
            </a:pP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Education,</a:t>
            </a:r>
            <a:r>
              <a:rPr dirty="0" sz="24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400" spc="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10">
                <a:solidFill>
                  <a:srgbClr val="FFFFFF"/>
                </a:solidFill>
                <a:latin typeface="Calibri"/>
                <a:cs typeface="Calibri"/>
              </a:rPr>
              <a:t>Contact.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1400"/>
              </a:spcBef>
              <a:buSzPct val="125000"/>
              <a:buFont typeface="Arial MT"/>
              <a:buChar char="•"/>
              <a:tabLst>
                <a:tab pos="240029" algn="l"/>
              </a:tabLst>
            </a:pP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Present</a:t>
            </a:r>
            <a:r>
              <a:rPr dirty="0" sz="24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35">
                <a:solidFill>
                  <a:srgbClr val="FFFFFF"/>
                </a:solidFill>
                <a:latin typeface="Calibri"/>
                <a:cs typeface="Calibri"/>
              </a:rPr>
              <a:t>information</a:t>
            </a:r>
            <a:r>
              <a:rPr dirty="0" sz="24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clearly</a:t>
            </a:r>
            <a:r>
              <a:rPr dirty="0" sz="24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24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an</a:t>
            </a:r>
            <a:r>
              <a:rPr dirty="0" sz="24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40">
                <a:solidFill>
                  <a:srgbClr val="FFFFFF"/>
                </a:solidFill>
                <a:latin typeface="Calibri"/>
                <a:cs typeface="Calibri"/>
              </a:rPr>
              <a:t>attractive</a:t>
            </a:r>
            <a:r>
              <a:rPr dirty="0" sz="24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layout.</a:t>
            </a:r>
            <a:r>
              <a:rPr dirty="0" sz="24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>
                <a:solidFill>
                  <a:srgbClr val="FFFFFF"/>
                </a:solidFill>
                <a:latin typeface="Calibri"/>
                <a:cs typeface="Calibri"/>
              </a:rPr>
              <a:t>Work</a:t>
            </a:r>
            <a:r>
              <a:rPr dirty="0" sz="24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400" spc="-25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0200" y="6067425"/>
            <a:ext cx="390525" cy="400050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11405234" y="6472554"/>
            <a:ext cx="10033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72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C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58225" y="2657475"/>
            <a:ext cx="3533775" cy="3810000"/>
            <a:chOff x="8658225" y="2657475"/>
            <a:chExt cx="3533775" cy="381000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905500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5747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7010400" y="16287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04673" rIns="0" bIns="0" rtlCol="0" vert="horz">
            <a:spAutoFit/>
          </a:bodyPr>
          <a:lstStyle/>
          <a:p>
            <a:pPr marL="1163955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PROJECT</a:t>
            </a:r>
            <a:r>
              <a:rPr dirty="0" sz="3600" spc="-35"/>
              <a:t> </a:t>
            </a:r>
            <a:r>
              <a:rPr dirty="0" sz="3600" spc="-10"/>
              <a:t>OVERVIEW</a:t>
            </a:r>
            <a:endParaRPr sz="360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1405234" y="6472554"/>
            <a:ext cx="10033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743710" y="1904682"/>
            <a:ext cx="7504430" cy="227139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200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dirty="0" sz="20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0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 b="1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dirty="0" sz="20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Portfolio</a:t>
            </a:r>
            <a:r>
              <a:rPr dirty="0" sz="20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9"/>
              </a:spcBef>
            </a:pPr>
            <a:endParaRPr sz="2000">
              <a:latin typeface="Calibri"/>
              <a:cs typeface="Calibri"/>
            </a:endParaRPr>
          </a:p>
          <a:p>
            <a:pPr marL="355600" marR="1510030" indent="-343535">
              <a:lnSpc>
                <a:spcPct val="100000"/>
              </a:lnSpc>
              <a:buAutoNum type="arabicPeriod"/>
              <a:tabLst>
                <a:tab pos="355600" algn="l"/>
              </a:tabLst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Project</a:t>
            </a:r>
            <a:r>
              <a:rPr dirty="0" sz="2000" spc="-1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30" b="1">
                <a:solidFill>
                  <a:srgbClr val="FFFFFF"/>
                </a:solidFill>
                <a:latin typeface="Calibri"/>
                <a:cs typeface="Calibri"/>
              </a:rPr>
              <a:t>Title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:Personal</a:t>
            </a:r>
            <a:r>
              <a:rPr dirty="0" sz="20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Digital</a:t>
            </a:r>
            <a:r>
              <a:rPr dirty="0" sz="2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Portfolio</a:t>
            </a:r>
            <a:r>
              <a:rPr dirty="0" sz="20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PAVITHRA.A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BCA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Student</a:t>
            </a:r>
            <a:endParaRPr sz="2000">
              <a:latin typeface="Calibri"/>
              <a:cs typeface="Calibri"/>
            </a:endParaRPr>
          </a:p>
          <a:p>
            <a:pPr marL="395605" indent="-382905">
              <a:lnSpc>
                <a:spcPct val="100000"/>
              </a:lnSpc>
              <a:spcBef>
                <a:spcPts val="2180"/>
              </a:spcBef>
              <a:buAutoNum type="arabicPeriod"/>
              <a:tabLst>
                <a:tab pos="395605" algn="l"/>
              </a:tabLst>
            </a:pPr>
            <a:r>
              <a:rPr dirty="0" sz="2000" spc="-20" b="1">
                <a:solidFill>
                  <a:srgbClr val="FFFFFF"/>
                </a:solidFill>
                <a:latin typeface="Calibri"/>
                <a:cs typeface="Calibri"/>
              </a:rPr>
              <a:t>Objective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:</a:t>
            </a:r>
            <a:r>
              <a:rPr dirty="0" sz="20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Todesign</a:t>
            </a:r>
            <a:r>
              <a:rPr dirty="0" sz="2000" spc="-1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0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develop</a:t>
            </a:r>
            <a:r>
              <a:rPr dirty="0" sz="2000" spc="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z="20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responsive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portfolio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website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showcase</a:t>
            </a:r>
            <a:r>
              <a:rPr dirty="0" sz="20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academic</a:t>
            </a:r>
            <a:r>
              <a:rPr dirty="0" sz="20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background,</a:t>
            </a:r>
            <a:r>
              <a:rPr dirty="0" sz="2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skills,</a:t>
            </a:r>
            <a:r>
              <a:rPr dirty="0" sz="20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0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contact</a:t>
            </a:r>
            <a:r>
              <a:rPr dirty="0" sz="20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details</a:t>
            </a:r>
            <a:r>
              <a:rPr dirty="0" sz="2000" spc="-1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professionally.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3721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C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8658225" y="2657475"/>
            <a:ext cx="3533775" cy="3810000"/>
            <a:chOff x="8658225" y="2657475"/>
            <a:chExt cx="3533775" cy="3810000"/>
          </a:xfrm>
        </p:grpSpPr>
        <p:sp>
          <p:nvSpPr>
            <p:cNvPr id="4" name="object 4" descr=""/>
            <p:cNvSpPr/>
            <p:nvPr/>
          </p:nvSpPr>
          <p:spPr>
            <a:xfrm>
              <a:off x="9353550" y="5905500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5747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7010400" y="16287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745485" y="475868"/>
            <a:ext cx="4503420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PROJECT</a:t>
            </a:r>
            <a:r>
              <a:rPr dirty="0" sz="3600" spc="-35"/>
              <a:t> </a:t>
            </a:r>
            <a:r>
              <a:rPr dirty="0" sz="3600" spc="-10"/>
              <a:t>OVERVIEW</a:t>
            </a:r>
            <a:endParaRPr sz="3600"/>
          </a:p>
        </p:txBody>
      </p:sp>
      <p:pic>
        <p:nvPicPr>
          <p:cNvPr id="8" name="object 8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11405234" y="6472554"/>
            <a:ext cx="10033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706245" y="1328356"/>
            <a:ext cx="7110730" cy="47510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3.Key</a:t>
            </a:r>
            <a:r>
              <a:rPr dirty="0" sz="200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Features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dirty="0" sz="2000" spc="-20" b="1">
                <a:solidFill>
                  <a:srgbClr val="FFFFFF"/>
                </a:solidFill>
                <a:latin typeface="Calibri"/>
                <a:cs typeface="Calibri"/>
              </a:rPr>
              <a:t>Navigation</a:t>
            </a:r>
            <a:r>
              <a:rPr dirty="0" sz="20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Bar</a:t>
            </a:r>
            <a:r>
              <a:rPr dirty="0" sz="20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0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Links</a:t>
            </a:r>
            <a:r>
              <a:rPr dirty="0" sz="20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Home,</a:t>
            </a:r>
            <a:r>
              <a:rPr dirty="0" sz="20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About,</a:t>
            </a:r>
            <a:r>
              <a:rPr dirty="0" sz="20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Skills,</a:t>
            </a:r>
            <a:r>
              <a:rPr dirty="0" sz="20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Education, and</a:t>
            </a:r>
            <a:r>
              <a:rPr dirty="0" sz="20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Contact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sections.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255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Hero</a:t>
            </a:r>
            <a:r>
              <a:rPr dirty="0" sz="20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dirty="0" sz="2000" spc="-1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Displays</a:t>
            </a:r>
            <a:r>
              <a:rPr dirty="0" sz="20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name,</a:t>
            </a:r>
            <a:r>
              <a:rPr dirty="0" sz="20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title,</a:t>
            </a:r>
            <a:r>
              <a:rPr dirty="0" sz="20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location,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social</a:t>
            </a:r>
            <a:r>
              <a:rPr dirty="0" sz="20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links.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dirty="0" sz="20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dirty="0" sz="20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0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Overview</a:t>
            </a:r>
            <a:r>
              <a:rPr dirty="0" sz="20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20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0">
                <a:solidFill>
                  <a:srgbClr val="FFFFFF"/>
                </a:solidFill>
                <a:latin typeface="Calibri"/>
                <a:cs typeface="Calibri"/>
              </a:rPr>
              <a:t>education</a:t>
            </a:r>
            <a:r>
              <a:rPr dirty="0" sz="2000" spc="-1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career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interests.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Skills</a:t>
            </a:r>
            <a:r>
              <a:rPr dirty="0" sz="20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dirty="0" sz="2000" spc="-3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0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Programming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skills</a:t>
            </a:r>
            <a:r>
              <a:rPr dirty="0" sz="2000" spc="-1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0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HTML,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CSS</a:t>
            </a:r>
            <a:r>
              <a:rPr dirty="0" sz="20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20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25">
                <a:solidFill>
                  <a:srgbClr val="FFFFFF"/>
                </a:solidFill>
                <a:latin typeface="Calibri"/>
                <a:cs typeface="Calibri"/>
              </a:rPr>
              <a:t>js.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80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Education</a:t>
            </a:r>
            <a:r>
              <a:rPr dirty="0" sz="20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Section</a:t>
            </a:r>
            <a:r>
              <a:rPr dirty="0" sz="20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0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30">
                <a:solidFill>
                  <a:srgbClr val="FFFFFF"/>
                </a:solidFill>
                <a:latin typeface="Calibri"/>
                <a:cs typeface="Calibri"/>
              </a:rPr>
              <a:t>Academic</a:t>
            </a:r>
            <a:r>
              <a:rPr dirty="0" sz="2000" spc="-1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details</a:t>
            </a:r>
            <a:r>
              <a:rPr dirty="0" sz="20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0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dirty="0" sz="2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focus.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Contact</a:t>
            </a:r>
            <a:r>
              <a:rPr dirty="0" sz="20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dirty="0" sz="20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0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Allows</a:t>
            </a:r>
            <a:r>
              <a:rPr dirty="0" sz="20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visitors</a:t>
            </a:r>
            <a:r>
              <a:rPr dirty="0" sz="2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2000" spc="-9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get</a:t>
            </a:r>
            <a:r>
              <a:rPr dirty="0" sz="20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20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touch</a:t>
            </a:r>
            <a:r>
              <a:rPr dirty="0" sz="20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via</a:t>
            </a:r>
            <a:r>
              <a:rPr dirty="0" sz="2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email.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105"/>
              </a:spcBef>
            </a:pPr>
            <a:r>
              <a:rPr dirty="0" sz="2000" spc="-30" b="1">
                <a:solidFill>
                  <a:srgbClr val="FFFFFF"/>
                </a:solidFill>
                <a:latin typeface="Calibri"/>
                <a:cs typeface="Calibri"/>
              </a:rPr>
              <a:t>Responsive</a:t>
            </a:r>
            <a:r>
              <a:rPr dirty="0" sz="2000" spc="-1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r>
              <a:rPr dirty="0" sz="2000" spc="-9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20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Compatible</a:t>
            </a:r>
            <a:r>
              <a:rPr dirty="0" sz="20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with mobile</a:t>
            </a:r>
            <a:r>
              <a:rPr dirty="0" sz="20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20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>
                <a:solidFill>
                  <a:srgbClr val="FFFFFF"/>
                </a:solidFill>
                <a:latin typeface="Calibri"/>
                <a:cs typeface="Calibri"/>
              </a:rPr>
              <a:t>desktop</a:t>
            </a:r>
            <a:r>
              <a:rPr dirty="0" sz="20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2000" spc="-10">
                <a:solidFill>
                  <a:srgbClr val="FFFFFF"/>
                </a:solidFill>
                <a:latin typeface="Calibri"/>
                <a:cs typeface="Calibri"/>
              </a:rPr>
              <a:t>devices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867775" y="4191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C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7467600" y="2590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9324975" y="50292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775966" y="671194"/>
            <a:ext cx="6062345" cy="57531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WHO</a:t>
            </a:r>
            <a:r>
              <a:rPr dirty="0" sz="3600" spc="-10"/>
              <a:t> </a:t>
            </a:r>
            <a:r>
              <a:rPr dirty="0" sz="3600"/>
              <a:t>ARE</a:t>
            </a:r>
            <a:r>
              <a:rPr dirty="0" sz="3600" spc="-25"/>
              <a:t> </a:t>
            </a:r>
            <a:r>
              <a:rPr dirty="0" sz="3600"/>
              <a:t>THE END USERS</a:t>
            </a:r>
            <a:r>
              <a:rPr dirty="0" sz="3600" spc="-25"/>
              <a:t> </a:t>
            </a:r>
            <a:r>
              <a:rPr dirty="0" sz="3600" spc="-50"/>
              <a:t>?</a:t>
            </a:r>
            <a:endParaRPr sz="3600"/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50" y="6019798"/>
            <a:ext cx="819150" cy="781050"/>
          </a:xfrm>
          <a:prstGeom prst="rect">
            <a:avLst/>
          </a:prstGeom>
        </p:spPr>
      </p:pic>
      <p:sp>
        <p:nvSpPr>
          <p:cNvPr id="7" name="object 7" descr=""/>
          <p:cNvSpPr txBox="1"/>
          <p:nvPr/>
        </p:nvSpPr>
        <p:spPr>
          <a:xfrm>
            <a:off x="11405234" y="6472554"/>
            <a:ext cx="10033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690241" y="1561401"/>
            <a:ext cx="5502275" cy="41535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SzPct val="86111"/>
              <a:buAutoNum type="arabicPeriod"/>
              <a:tabLst>
                <a:tab pos="187325" algn="l"/>
              </a:tabLst>
            </a:pP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Potential</a:t>
            </a:r>
            <a:r>
              <a:rPr dirty="0" sz="18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Calibri"/>
                <a:cs typeface="Calibri"/>
              </a:rPr>
              <a:t>Employers</a:t>
            </a:r>
            <a:r>
              <a:rPr dirty="0" sz="18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z="1800" spc="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Recruiters</a:t>
            </a:r>
            <a:endParaRPr sz="1800">
              <a:latin typeface="Calibri"/>
              <a:cs typeface="Calibri"/>
            </a:endParaRPr>
          </a:p>
          <a:p>
            <a:pPr lvl="1" marL="301625" marR="44450" indent="-287655">
              <a:lnSpc>
                <a:spcPct val="100800"/>
              </a:lnSpc>
              <a:buFont typeface="Arial MT"/>
              <a:buChar char="•"/>
              <a:tabLst>
                <a:tab pos="301625" algn="l"/>
              </a:tabLst>
            </a:pP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1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review</a:t>
            </a:r>
            <a:r>
              <a:rPr dirty="0" sz="18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1800" spc="-114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skills,</a:t>
            </a:r>
            <a:r>
              <a:rPr dirty="0" sz="18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education,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contact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information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internships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job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opportunities.</a:t>
            </a:r>
            <a:endParaRPr sz="1800">
              <a:latin typeface="Calibri"/>
              <a:cs typeface="Calibri"/>
            </a:endParaRPr>
          </a:p>
          <a:p>
            <a:pPr marL="241935" indent="-226060">
              <a:lnSpc>
                <a:spcPct val="100000"/>
              </a:lnSpc>
              <a:spcBef>
                <a:spcPts val="2120"/>
              </a:spcBef>
              <a:buAutoNum type="arabicPeriod" startAt="2"/>
              <a:tabLst>
                <a:tab pos="241935" algn="l"/>
              </a:tabLst>
            </a:pP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College</a:t>
            </a:r>
            <a:r>
              <a:rPr dirty="0" sz="1800" spc="-10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Faculty</a:t>
            </a:r>
            <a:r>
              <a:rPr dirty="0" sz="1800" spc="-5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Academic</a:t>
            </a:r>
            <a:r>
              <a:rPr dirty="0" sz="18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Evaluators</a:t>
            </a:r>
            <a:endParaRPr sz="1800">
              <a:latin typeface="Calibri"/>
              <a:cs typeface="Calibri"/>
            </a:endParaRPr>
          </a:p>
          <a:p>
            <a:pPr lvl="1" marL="301625" marR="95250" indent="-287655">
              <a:lnSpc>
                <a:spcPct val="100800"/>
              </a:lnSpc>
              <a:spcBef>
                <a:spcPts val="5"/>
              </a:spcBef>
              <a:buFont typeface="Arial MT"/>
              <a:buChar char="•"/>
              <a:tabLst>
                <a:tab pos="301625" algn="l"/>
              </a:tabLst>
            </a:pP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dirty="0" sz="1800" spc="-1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assess</a:t>
            </a:r>
            <a:r>
              <a:rPr dirty="0" sz="18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project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work, 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presentation,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technical knowledge.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Calibri"/>
              <a:cs typeface="Calibri"/>
            </a:endParaRPr>
          </a:p>
          <a:p>
            <a:pPr marL="241935" indent="-226060">
              <a:lnSpc>
                <a:spcPct val="100000"/>
              </a:lnSpc>
              <a:buAutoNum type="arabicPeriod" startAt="3"/>
              <a:tabLst>
                <a:tab pos="241935" algn="l"/>
              </a:tabLst>
            </a:pP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Peers</a:t>
            </a:r>
            <a:r>
              <a:rPr dirty="0" sz="1800" spc="-114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/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Collaborators</a:t>
            </a:r>
            <a:endParaRPr sz="1800">
              <a:latin typeface="Calibri"/>
              <a:cs typeface="Calibri"/>
            </a:endParaRPr>
          </a:p>
          <a:p>
            <a:pPr lvl="1" marL="301625" marR="5080" indent="-287655">
              <a:lnSpc>
                <a:spcPts val="2100"/>
              </a:lnSpc>
              <a:spcBef>
                <a:spcPts val="140"/>
              </a:spcBef>
              <a:buFont typeface="Arial MT"/>
              <a:buChar char="•"/>
              <a:tabLst>
                <a:tab pos="301625" algn="l"/>
              </a:tabLst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Fellow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students,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developers,</a:t>
            </a:r>
            <a:r>
              <a:rPr dirty="0" sz="1800" spc="-1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or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friends</a:t>
            </a:r>
            <a:r>
              <a:rPr dirty="0" sz="18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who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may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want</a:t>
            </a:r>
            <a:r>
              <a:rPr dirty="0" sz="18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to collaborate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projects.</a:t>
            </a:r>
            <a:endParaRPr sz="1800">
              <a:latin typeface="Calibri"/>
              <a:cs typeface="Calibri"/>
            </a:endParaRPr>
          </a:p>
          <a:p>
            <a:pPr marL="241935" indent="-226060">
              <a:lnSpc>
                <a:spcPct val="100000"/>
              </a:lnSpc>
              <a:spcBef>
                <a:spcPts val="2065"/>
              </a:spcBef>
              <a:buAutoNum type="arabicPeriod" startAt="4"/>
              <a:tabLst>
                <a:tab pos="241935" algn="l"/>
              </a:tabLst>
            </a:pP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General</a:t>
            </a:r>
            <a:r>
              <a:rPr dirty="0" sz="18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Visitors</a:t>
            </a:r>
            <a:endParaRPr sz="1800">
              <a:latin typeface="Calibri"/>
              <a:cs typeface="Calibri"/>
            </a:endParaRPr>
          </a:p>
          <a:p>
            <a:pPr lvl="1" marL="301625" marR="252095" indent="-287655">
              <a:lnSpc>
                <a:spcPct val="100800"/>
              </a:lnSpc>
              <a:buFont typeface="Arial MT"/>
              <a:buChar char="•"/>
              <a:tabLst>
                <a:tab pos="301625" algn="l"/>
              </a:tabLst>
            </a:pP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Anyone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interested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dirty="0" sz="1800" spc="-1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learning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about</a:t>
            </a:r>
            <a:r>
              <a:rPr dirty="0" sz="18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your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background,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skills,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academic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journey.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933575"/>
            <a:ext cx="2695575" cy="324802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C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1749" rIns="0" bIns="0" rtlCol="0" vert="horz">
            <a:spAutoFit/>
          </a:bodyPr>
          <a:lstStyle/>
          <a:p>
            <a:pPr marL="117348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TOOLS</a:t>
            </a:r>
            <a:r>
              <a:rPr dirty="0" sz="3600" spc="-20"/>
              <a:t> </a:t>
            </a:r>
            <a:r>
              <a:rPr dirty="0" sz="3600"/>
              <a:t>AND </a:t>
            </a:r>
            <a:r>
              <a:rPr dirty="0" sz="3600" spc="-10"/>
              <a:t>TECHNIQUES</a:t>
            </a:r>
            <a:endParaRPr sz="36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11405234" y="6472554"/>
            <a:ext cx="10033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9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736594" y="2015172"/>
            <a:ext cx="3814445" cy="3600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 b="1">
                <a:solidFill>
                  <a:srgbClr val="FFFFFF"/>
                </a:solidFill>
                <a:latin typeface="Calibri"/>
                <a:cs typeface="Calibri"/>
              </a:rPr>
              <a:t>Tools</a:t>
            </a:r>
            <a:r>
              <a:rPr dirty="0" sz="18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Used</a:t>
            </a:r>
            <a:endParaRPr sz="1800">
              <a:latin typeface="Calibri"/>
              <a:cs typeface="Calibri"/>
            </a:endParaRPr>
          </a:p>
          <a:p>
            <a:pPr marL="12700" marR="302260">
              <a:lnSpc>
                <a:spcPct val="100800"/>
              </a:lnSpc>
              <a:spcBef>
                <a:spcPts val="2180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HTML5</a:t>
            </a:r>
            <a:r>
              <a:rPr dirty="0" sz="1800" spc="-2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Structure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content</a:t>
            </a:r>
            <a:r>
              <a:rPr dirty="0" sz="1800" spc="-1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of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the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website.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2499"/>
              </a:lnSpc>
              <a:spcBef>
                <a:spcPts val="40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CSS3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Styling,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layout,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6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visual</a:t>
            </a:r>
            <a:r>
              <a:rPr dirty="0" sz="18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design.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Font</a:t>
            </a:r>
            <a:r>
              <a:rPr dirty="0" sz="1800" spc="-1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Awesome</a:t>
            </a:r>
            <a:r>
              <a:rPr dirty="0" sz="1800" spc="-6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800" spc="-5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Icons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-7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navigation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sections.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030"/>
              </a:lnSpc>
            </a:pPr>
            <a:r>
              <a:rPr dirty="0" sz="1800" spc="-30" b="1">
                <a:solidFill>
                  <a:srgbClr val="FFFFFF"/>
                </a:solidFill>
                <a:latin typeface="Calibri"/>
                <a:cs typeface="Calibri"/>
              </a:rPr>
              <a:t>JavaScript</a:t>
            </a:r>
            <a:r>
              <a:rPr dirty="0" sz="1800" spc="-7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Interactivity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(menu</a:t>
            </a:r>
            <a:r>
              <a:rPr dirty="0" sz="1800" spc="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toggle,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  <a:spcBef>
                <a:spcPts val="20"/>
              </a:spcBef>
            </a:pP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form</a:t>
            </a:r>
            <a:r>
              <a:rPr dirty="0" sz="18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handling).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05"/>
              </a:lnSpc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0" b="1">
                <a:solidFill>
                  <a:srgbClr val="FFFFFF"/>
                </a:solidFill>
                <a:latin typeface="Calibri"/>
                <a:cs typeface="Calibri"/>
              </a:rPr>
              <a:t>Editor(codepen/</a:t>
            </a:r>
            <a:r>
              <a:rPr dirty="0" sz="1800" spc="-4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easy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coder</a:t>
            </a:r>
            <a:r>
              <a:rPr dirty="0" sz="1800" spc="-13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web)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ts val="2130"/>
              </a:lnSpc>
            </a:pP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-10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writing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4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edit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Chrome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code.</a:t>
            </a:r>
            <a:endParaRPr sz="1800">
              <a:latin typeface="Calibri"/>
              <a:cs typeface="Calibri"/>
            </a:endParaRPr>
          </a:p>
          <a:p>
            <a:pPr marL="12700" marR="148590">
              <a:lnSpc>
                <a:spcPct val="100800"/>
              </a:lnSpc>
            </a:pP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Web</a:t>
            </a:r>
            <a:r>
              <a:rPr dirty="0" sz="1800" spc="-8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Browser(Chrome)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–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testing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and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running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dirty="0" sz="1800" spc="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website.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11328654" y="6472554"/>
            <a:ext cx="158750" cy="1968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35940" rIns="0" bIns="0" rtlCol="0" vert="horz">
            <a:spAutoFit/>
          </a:bodyPr>
          <a:lstStyle/>
          <a:p>
            <a:pPr marL="57023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PORTFOLIO</a:t>
            </a:r>
            <a:r>
              <a:rPr dirty="0" sz="3600" spc="-45"/>
              <a:t> </a:t>
            </a:r>
            <a:r>
              <a:rPr dirty="0" sz="3600"/>
              <a:t>DESIGN</a:t>
            </a:r>
            <a:r>
              <a:rPr dirty="0" sz="3600" spc="-35"/>
              <a:t> </a:t>
            </a:r>
            <a:r>
              <a:rPr dirty="0" sz="3600" spc="-10"/>
              <a:t>LAYOUT</a:t>
            </a:r>
            <a:endParaRPr sz="3600"/>
          </a:p>
        </p:txBody>
      </p:sp>
      <p:sp>
        <p:nvSpPr>
          <p:cNvPr id="6" name="object 6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C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059051" y="1840928"/>
            <a:ext cx="5978525" cy="31140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000" spc="-10" b="1">
                <a:solidFill>
                  <a:srgbClr val="FFFFFF"/>
                </a:solidFill>
                <a:latin typeface="Calibri"/>
                <a:cs typeface="Calibri"/>
              </a:rPr>
              <a:t>Design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49500"/>
              </a:lnSpc>
              <a:spcBef>
                <a:spcPts val="2290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Minimal</a:t>
            </a:r>
            <a:r>
              <a:rPr dirty="0" sz="1800" spc="-7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&amp;</a:t>
            </a:r>
            <a:r>
              <a:rPr dirty="0" sz="18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 b="1">
                <a:solidFill>
                  <a:srgbClr val="FFFFFF"/>
                </a:solidFill>
                <a:latin typeface="Calibri"/>
                <a:cs typeface="Calibri"/>
              </a:rPr>
              <a:t>Professional</a:t>
            </a:r>
            <a:r>
              <a:rPr dirty="0" sz="1800" spc="-4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Look</a:t>
            </a:r>
            <a:r>
              <a:rPr dirty="0" sz="18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Clean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simple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interface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 with</a:t>
            </a:r>
            <a:r>
              <a:rPr dirty="0" sz="18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50">
                <a:solidFill>
                  <a:srgbClr val="FFFFFF"/>
                </a:solidFill>
                <a:latin typeface="Calibri"/>
                <a:cs typeface="Calibri"/>
              </a:rPr>
              <a:t>a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focus</a:t>
            </a:r>
            <a:r>
              <a:rPr dirty="0" sz="1800" spc="-3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on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content.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Font</a:t>
            </a:r>
            <a:r>
              <a:rPr dirty="0" sz="18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Awesome</a:t>
            </a:r>
            <a:r>
              <a:rPr dirty="0" sz="1800" spc="-8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FFFF"/>
                </a:solidFill>
                <a:latin typeface="Calibri"/>
                <a:cs typeface="Calibri"/>
              </a:rPr>
              <a:t>Icons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For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visual</a:t>
            </a:r>
            <a:r>
              <a:rPr dirty="0" sz="1800" spc="-10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appeal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7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navigation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clarity.</a:t>
            </a:r>
            <a:endParaRPr sz="1800">
              <a:latin typeface="Calibri"/>
              <a:cs typeface="Calibri"/>
            </a:endParaRPr>
          </a:p>
          <a:p>
            <a:pPr marL="12700" marR="1228090">
              <a:lnSpc>
                <a:spcPct val="149500"/>
              </a:lnSpc>
            </a:pP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Color</a:t>
            </a:r>
            <a:r>
              <a:rPr dirty="0" sz="18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FFFF"/>
                </a:solidFill>
                <a:latin typeface="Calibri"/>
                <a:cs typeface="Calibri"/>
              </a:rPr>
              <a:t>Scheme</a:t>
            </a:r>
            <a:r>
              <a:rPr dirty="0" sz="1800" spc="-10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Soft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5">
                <a:solidFill>
                  <a:srgbClr val="FFFFFF"/>
                </a:solidFill>
                <a:latin typeface="Calibri"/>
                <a:cs typeface="Calibri"/>
              </a:rPr>
              <a:t>background</a:t>
            </a:r>
            <a:r>
              <a:rPr dirty="0" sz="1800" spc="-1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with</a:t>
            </a:r>
            <a:r>
              <a:rPr dirty="0" sz="1800" spc="-8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readable</a:t>
            </a:r>
            <a:r>
              <a:rPr dirty="0" sz="1800" spc="-4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20">
                <a:solidFill>
                  <a:srgbClr val="FFFFFF"/>
                </a:solidFill>
                <a:latin typeface="Calibri"/>
                <a:cs typeface="Calibri"/>
              </a:rPr>
              <a:t>text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contrast.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dirty="0" sz="1800" spc="-35" b="1">
                <a:solidFill>
                  <a:srgbClr val="FFFFFF"/>
                </a:solidFill>
                <a:latin typeface="Calibri"/>
                <a:cs typeface="Calibri"/>
              </a:rPr>
              <a:t>Typography</a:t>
            </a:r>
            <a:r>
              <a:rPr dirty="0" sz="1800" spc="-6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–</a:t>
            </a:r>
            <a:r>
              <a:rPr dirty="0" sz="1800" spc="-8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Clear</a:t>
            </a:r>
            <a:r>
              <a:rPr dirty="0" sz="18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headings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and</a:t>
            </a:r>
            <a:r>
              <a:rPr dirty="0" sz="1800" spc="-6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>
                <a:solidFill>
                  <a:srgbClr val="FFFFFF"/>
                </a:solidFill>
                <a:latin typeface="Calibri"/>
                <a:cs typeface="Calibri"/>
              </a:rPr>
              <a:t>readable</a:t>
            </a:r>
            <a:r>
              <a:rPr dirty="0" sz="1800" spc="-3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body</a:t>
            </a:r>
            <a:r>
              <a:rPr dirty="0" sz="1800" spc="-9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1800" spc="-10">
                <a:solidFill>
                  <a:srgbClr val="FFFFFF"/>
                </a:solidFill>
                <a:latin typeface="Calibri"/>
                <a:cs typeface="Calibri"/>
              </a:rPr>
              <a:t>text.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2025-09-18T05:15:36Z</dcterms:created>
  <dcterms:modified xsi:type="dcterms:W3CDTF">2025-09-18T05:15:36Z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2025-09-12T00:00:00Z</vt:filetime>
  </property>
  <property fmtid="{D5CDD505-2E9C-101B-9397-08002B2CF9AE}" pid="3" name="LastSaved">
    <vt:filetime>2025-09-18T00:00:00Z</vt:filetime>
  </property>
</Properties>
</file>