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5" r:id="rId4"/>
    <p:sldId id="259" r:id="rId5"/>
    <p:sldId id="266" r:id="rId6"/>
    <p:sldId id="260" r:id="rId7"/>
    <p:sldId id="267" r:id="rId8"/>
    <p:sldId id="261" r:id="rId9"/>
    <p:sldId id="268" r:id="rId10"/>
    <p:sldId id="262" r:id="rId11"/>
    <p:sldId id="269" r:id="rId12"/>
    <p:sldId id="263" r:id="rId13"/>
    <p:sldId id="270" r:id="rId14"/>
    <p:sldId id="264" r:id="rId15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257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C6B75-BD51-485B-A56F-BC661FF4E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866F81-70E5-462E-8C99-11922D1E9D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FB412-FDFC-4A73-B9EA-1CC82E0CB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04/07/2022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8E3F8-E89C-4EA8-8448-42EBC82B3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8112-4CB3-482F-A724-E0F298DBA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44059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99719-166B-4475-AC43-F6C79925C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F19964-228E-4487-8090-944C64A57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59B39-0BD4-4EA1-8E22-BD020A855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04/07/2022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D51AD-1388-471A-B14C-6EA63A4EB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DA521-4FF8-4FBF-8745-88F786490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07572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B8BF82-E335-4730-BA62-1E7E78418B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8D2D32-C6FF-4059-BE93-0135CC1861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DED86-75A9-47AC-9AAF-1D9B8624D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04/07/2022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5FD35-2971-4754-A43B-FBD13CB32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3BAE6-5D9B-474E-9DD8-B9D0F6AFA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66437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74EC6-88BA-45D9-A876-3C9EFEA42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F3BB2-F2FA-4AC5-9131-F213AC784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FB051-2C36-451D-B842-1CE2FF9F2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04/07/2022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8AE8B-1ACE-4F23-92B1-0EE7720F9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CC9E54-F269-4C7D-B1F0-978C9756B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7779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1C89E-54F1-43DF-A9DB-4A129D74F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CCAA7A-0535-4E60-8210-413851845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D06917-D6A7-4D8F-8722-1D451962A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04/07/2022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9C7B4-5F3F-4DC8-923E-0DA8F6B05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D2547-5111-4FD4-B01E-387930979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78693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64DF6-26DF-4D39-826E-5C87DFF86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1B7C4-9FBD-4B66-A3F5-881A6B3D33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CAA256-BA50-4398-A930-6336322095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07AD94-3538-4553-B90A-B08D6703C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04/07/2022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ECDFF0-8231-4845-9C27-A030A755B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B099EF-552E-4E75-A4D4-EE3667228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4275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273DC-1ABB-4970-A6B4-C128D7E1B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99F170-56DD-44BE-BBCD-D0B6B60B02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0401D5-3702-493F-9BE9-4E2F390CB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0DFB07-CF40-415E-9F63-406A8FC764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495F89-C2B3-4311-BEC2-ECB53EA75F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60FA9B-9612-45CE-AFD6-E253B7E46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04/07/2022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C7D87A-7892-4F4C-AA16-83AA503D3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92FE0C-98A1-4F29-BDFD-7675E0580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19229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D90A6-C1E3-450A-A3B8-13DAF0DCA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9937D5-26F4-49C9-BF2A-4C99A5BC7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04/07/2022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097B3C-BC82-4D45-8A8D-5183E5F5E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E35A79-B875-4237-9BBD-F8DE48794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10109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C14075-66DD-4167-A2E7-AB8E5D00A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04/07/2022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09F45E-E86E-4FD9-BDE1-15673AD7A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F5A67C-1480-42EB-805B-5EDF794FF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73240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FBA64-78D7-45AF-9627-C0AD3A23E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D1792-5CD7-4881-A9D9-5F8F43A55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634503-4EC1-4176-9E65-74346A044A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A1945-1755-4203-B254-E60DF89C4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04/07/2022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A3849D-035B-4E5F-B05D-CC7194505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D7A755-B536-481E-9CA3-94DC6D73B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18312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A01FB-B4DF-4C2A-9ED0-2E637D3B3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287AC4-E056-40F8-A624-20B0E61785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E6C8DC-F7E0-4BE0-8CD9-56BEB6DCCA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CD44AE-EA6F-4307-A15B-D9FAF3B61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04/07/2022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C2DF93-9E7E-4F62-A581-B49933EF3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732EEF-4659-452B-8886-A6C022394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91777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5B8D0-54E5-4115-93E9-6C049C655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AF3F44-5184-434F-970F-7FACE1C66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57447-4BD9-4346-8026-CBDACCC9F3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82AE6-E612-48AC-BCA1-8D558D7A7716}" type="datetimeFigureOut">
              <a:rPr lang="en-DE" smtClean="0"/>
              <a:t>04/07/2022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7C9CC-2F3B-4A5E-B474-0E2EB0E149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39FA2-9CBF-4CA2-B096-27B38956B7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29028-759D-4210-9927-1485AD01E42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87610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BF640-4553-4FFA-BF63-FD8DC0E0F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Purpose</a:t>
            </a:r>
            <a:endParaRPr lang="en-DE" dirty="0"/>
          </a:p>
        </p:txBody>
      </p:sp>
      <p:sp>
        <p:nvSpPr>
          <p:cNvPr id="42" name="Content Placeholder 41">
            <a:extLst>
              <a:ext uri="{FF2B5EF4-FFF2-40B4-BE49-F238E27FC236}">
                <a16:creationId xmlns:a16="http://schemas.microsoft.com/office/drawing/2014/main" id="{E88BF53A-A261-45F8-B1CF-BD3985D51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Structural regression tests</a:t>
            </a:r>
          </a:p>
          <a:p>
            <a:pPr lvl="1"/>
            <a:r>
              <a:rPr lang="en-GB" dirty="0"/>
              <a:t>Does the build process work</a:t>
            </a:r>
          </a:p>
          <a:p>
            <a:pPr lvl="1"/>
            <a:r>
              <a:rPr lang="en-GB" dirty="0"/>
              <a:t>Is source code </a:t>
            </a:r>
            <a:r>
              <a:rPr lang="en-GB" dirty="0" err="1"/>
              <a:t>compilable</a:t>
            </a:r>
            <a:r>
              <a:rPr lang="en-GB" dirty="0"/>
              <a:t> (Java, Python)</a:t>
            </a:r>
          </a:p>
          <a:p>
            <a:pPr lvl="1"/>
            <a:r>
              <a:rPr lang="en-GB" dirty="0"/>
              <a:t>Is </a:t>
            </a:r>
            <a:r>
              <a:rPr lang="en-GB" dirty="0" err="1"/>
              <a:t>Yaml</a:t>
            </a:r>
            <a:r>
              <a:rPr lang="en-GB" dirty="0"/>
              <a:t> structure ok</a:t>
            </a:r>
          </a:p>
          <a:p>
            <a:pPr lvl="1"/>
            <a:r>
              <a:rPr lang="en-GB" dirty="0"/>
              <a:t>Are generated files not empty</a:t>
            </a:r>
          </a:p>
          <a:p>
            <a:pPr lvl="1"/>
            <a:r>
              <a:rPr lang="en-GB" dirty="0"/>
              <a:t>Are expected files there</a:t>
            </a:r>
          </a:p>
          <a:p>
            <a:r>
              <a:rPr lang="en-GB" dirty="0"/>
              <a:t>Preparation for execution regression tests (in dependent project </a:t>
            </a:r>
            <a:r>
              <a:rPr lang="en-GB" dirty="0">
                <a:latin typeface="Consolas" panose="020B0609020204030204" pitchFamily="49" charset="0"/>
              </a:rPr>
              <a:t>examples</a:t>
            </a:r>
            <a:r>
              <a:rPr lang="en-GB" dirty="0"/>
              <a:t>)</a:t>
            </a:r>
          </a:p>
          <a:p>
            <a:r>
              <a:rPr lang="en-GB" dirty="0"/>
              <a:t>Mutual dependency on </a:t>
            </a:r>
            <a:r>
              <a:rPr lang="en-GB" dirty="0" err="1"/>
              <a:t>test.configuration.configuration</a:t>
            </a:r>
            <a:r>
              <a:rPr lang="en-GB" dirty="0"/>
              <a:t> implementing the services (based on generated interfaces, integrated via dynamic class loading)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558450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588D9-BABB-46AC-A6A1-FD4CB364C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KodexMesh</a:t>
            </a:r>
            <a:endParaRPr lang="en-DE" sz="3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CACFD9-EC99-4F60-B0DC-D5B17EC37BDE}"/>
              </a:ext>
            </a:extLst>
          </p:cNvPr>
          <p:cNvSpPr txBox="1"/>
          <p:nvPr/>
        </p:nvSpPr>
        <p:spPr>
          <a:xfrm>
            <a:off x="1063895" y="2858410"/>
            <a:ext cx="206563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SimpleKodexSource</a:t>
            </a:r>
            <a:endParaRPr lang="en-GB" b="1" dirty="0"/>
          </a:p>
          <a:p>
            <a:r>
              <a:rPr lang="en-GB" dirty="0"/>
              <a:t>Java, sync</a:t>
            </a:r>
            <a:endParaRPr lang="en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FEA2A0-45DE-43EC-86A8-6BEE432D2272}"/>
              </a:ext>
            </a:extLst>
          </p:cNvPr>
          <p:cNvSpPr txBox="1"/>
          <p:nvPr/>
        </p:nvSpPr>
        <p:spPr>
          <a:xfrm>
            <a:off x="7255171" y="2877707"/>
            <a:ext cx="214270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KodexPythonService</a:t>
            </a:r>
            <a:endParaRPr lang="en-GB" b="1" dirty="0"/>
          </a:p>
          <a:p>
            <a:r>
              <a:rPr lang="en-GB" dirty="0"/>
              <a:t>Python, sync</a:t>
            </a:r>
            <a:endParaRPr lang="en-DE" dirty="0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D201DB76-F45D-44DA-B271-7179515771CF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>
            <a:off x="3129525" y="3181576"/>
            <a:ext cx="1032815" cy="73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BD05DB4-F2E1-4CC1-AF3B-BD290D5608A4}"/>
              </a:ext>
            </a:extLst>
          </p:cNvPr>
          <p:cNvSpPr txBox="1"/>
          <p:nvPr/>
        </p:nvSpPr>
        <p:spPr>
          <a:xfrm>
            <a:off x="3272722" y="2831541"/>
            <a:ext cx="873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KRec13</a:t>
            </a:r>
            <a:endParaRPr lang="en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9F200F-761E-49B6-A09E-685FB55F6B84}"/>
              </a:ext>
            </a:extLst>
          </p:cNvPr>
          <p:cNvSpPr txBox="1"/>
          <p:nvPr/>
        </p:nvSpPr>
        <p:spPr>
          <a:xfrm>
            <a:off x="280667" y="5668068"/>
            <a:ext cx="3632085" cy="64633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err="1"/>
              <a:t>de.iip_ecosphere.platform.test.apps</a:t>
            </a:r>
            <a:r>
              <a:rPr lang="en-GB" dirty="0"/>
              <a:t>.</a:t>
            </a:r>
            <a:br>
              <a:rPr lang="en-GB" dirty="0"/>
            </a:br>
            <a:r>
              <a:rPr lang="en-GB" dirty="0" err="1"/>
              <a:t>serviceImpl.SimpleSourceKodexImpl</a:t>
            </a:r>
            <a:endParaRPr lang="en-D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93BD2D-F2FF-42AF-AB4A-4D3B30BE65A4}"/>
              </a:ext>
            </a:extLst>
          </p:cNvPr>
          <p:cNvSpPr txBox="1"/>
          <p:nvPr/>
        </p:nvSpPr>
        <p:spPr>
          <a:xfrm>
            <a:off x="6709957" y="4998035"/>
            <a:ext cx="3233129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services/KodexPythonService.py</a:t>
            </a:r>
            <a:endParaRPr lang="en-D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CD5D5A-8286-44EF-A2E2-C1EDF76B3CD3}"/>
              </a:ext>
            </a:extLst>
          </p:cNvPr>
          <p:cNvSpPr/>
          <p:nvPr/>
        </p:nvSpPr>
        <p:spPr>
          <a:xfrm>
            <a:off x="30352" y="4047687"/>
            <a:ext cx="2678618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In </a:t>
            </a:r>
            <a:r>
              <a:rPr lang="en-GB" sz="1400" dirty="0" err="1"/>
              <a:t>test.configuration.configuration</a:t>
            </a:r>
            <a:endParaRPr lang="en-GB" sz="1400" dirty="0"/>
          </a:p>
          <a:p>
            <a:r>
              <a:rPr lang="en-DE" sz="1400" dirty="0" err="1"/>
              <a:t>de.iip-ecosphere.platform</a:t>
            </a:r>
            <a:r>
              <a:rPr lang="en-DE" sz="1400" dirty="0"/>
              <a:t>:</a:t>
            </a:r>
            <a:endParaRPr lang="en-GB" sz="1400" dirty="0"/>
          </a:p>
          <a:p>
            <a:r>
              <a:rPr lang="en-DE" sz="1400" dirty="0" err="1"/>
              <a:t>apps.ServiceImpl</a:t>
            </a:r>
            <a:r>
              <a:rPr lang="en-DE" sz="1400" dirty="0"/>
              <a:t>:</a:t>
            </a:r>
            <a:endParaRPr lang="en-GB" sz="1400" dirty="0"/>
          </a:p>
          <a:p>
            <a:r>
              <a:rPr lang="en-GB" sz="1400" i="1" dirty="0" err="1"/>
              <a:t>iipVer</a:t>
            </a:r>
            <a:endParaRPr lang="en-DE" sz="1400" i="1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064501-66B7-4EF1-90AE-7CF36413B75C}"/>
              </a:ext>
            </a:extLst>
          </p:cNvPr>
          <p:cNvCxnSpPr>
            <a:stCxn id="4" idx="2"/>
            <a:endCxn id="10" idx="0"/>
          </p:cNvCxnSpPr>
          <p:nvPr/>
        </p:nvCxnSpPr>
        <p:spPr>
          <a:xfrm>
            <a:off x="2096710" y="3504741"/>
            <a:ext cx="0" cy="216332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6091E6F-0396-4B38-BFC6-0EAA68D9DCC3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>
            <a:off x="8326522" y="3524038"/>
            <a:ext cx="0" cy="147399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49ECE43-5FC7-4B85-84C8-35343D03BEB0}"/>
              </a:ext>
            </a:extLst>
          </p:cNvPr>
          <p:cNvSpPr txBox="1"/>
          <p:nvPr/>
        </p:nvSpPr>
        <p:spPr>
          <a:xfrm>
            <a:off x="4162340" y="2865760"/>
            <a:ext cx="1638847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Pseudonymizer</a:t>
            </a:r>
            <a:endParaRPr lang="en-GB" b="1" dirty="0"/>
          </a:p>
          <a:p>
            <a:r>
              <a:rPr lang="en-GB" dirty="0"/>
              <a:t>KODEX, async</a:t>
            </a:r>
            <a:endParaRPr lang="en-DE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DA8C02F5-BE7B-4625-89D9-048FC674B9AF}"/>
              </a:ext>
            </a:extLst>
          </p:cNvPr>
          <p:cNvCxnSpPr>
            <a:cxnSpLocks/>
            <a:stCxn id="13" idx="3"/>
            <a:endCxn id="5" idx="1"/>
          </p:cNvCxnSpPr>
          <p:nvPr/>
        </p:nvCxnSpPr>
        <p:spPr>
          <a:xfrm>
            <a:off x="5801187" y="3188926"/>
            <a:ext cx="1453984" cy="119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420BDCB-D520-47F0-A9CC-9802364753C2}"/>
              </a:ext>
            </a:extLst>
          </p:cNvPr>
          <p:cNvSpPr txBox="1"/>
          <p:nvPr/>
        </p:nvSpPr>
        <p:spPr>
          <a:xfrm>
            <a:off x="5840360" y="2806894"/>
            <a:ext cx="1371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KRec13Anon</a:t>
            </a:r>
            <a:endParaRPr lang="en-DE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1F32AC7-7D79-473E-A81B-2605199922E6}"/>
              </a:ext>
            </a:extLst>
          </p:cNvPr>
          <p:cNvSpPr txBox="1"/>
          <p:nvPr/>
        </p:nvSpPr>
        <p:spPr>
          <a:xfrm>
            <a:off x="4122138" y="3854774"/>
            <a:ext cx="2486771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KODEX + generated Glue</a:t>
            </a:r>
            <a:endParaRPr lang="en-DE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756A6DA-8418-4D3D-8770-8379DCA9A4BB}"/>
              </a:ext>
            </a:extLst>
          </p:cNvPr>
          <p:cNvCxnSpPr>
            <a:cxnSpLocks/>
            <a:stCxn id="13" idx="2"/>
            <a:endCxn id="26" idx="0"/>
          </p:cNvCxnSpPr>
          <p:nvPr/>
        </p:nvCxnSpPr>
        <p:spPr>
          <a:xfrm>
            <a:off x="4981764" y="3512091"/>
            <a:ext cx="383760" cy="34268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5A1FE45-C9FF-467D-90A1-586AA06B7941}"/>
              </a:ext>
            </a:extLst>
          </p:cNvPr>
          <p:cNvSpPr txBox="1"/>
          <p:nvPr/>
        </p:nvSpPr>
        <p:spPr>
          <a:xfrm>
            <a:off x="10648223" y="2887160"/>
            <a:ext cx="158569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KodexReceiver</a:t>
            </a:r>
            <a:endParaRPr lang="en-GB" b="1" dirty="0"/>
          </a:p>
          <a:p>
            <a:r>
              <a:rPr lang="en-GB" dirty="0"/>
              <a:t>Python, sync</a:t>
            </a:r>
            <a:endParaRPr lang="en-DE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6905AEF-0AF6-4DC0-ACE8-23B3876A5B26}"/>
              </a:ext>
            </a:extLst>
          </p:cNvPr>
          <p:cNvCxnSpPr>
            <a:cxnSpLocks/>
            <a:stCxn id="17" idx="2"/>
            <a:endCxn id="28" idx="0"/>
          </p:cNvCxnSpPr>
          <p:nvPr/>
        </p:nvCxnSpPr>
        <p:spPr>
          <a:xfrm flipH="1">
            <a:off x="10281014" y="3533491"/>
            <a:ext cx="1160054" cy="197237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F19BB67-3D2D-4407-B6B2-6AF3217FD460}"/>
              </a:ext>
            </a:extLst>
          </p:cNvPr>
          <p:cNvSpPr txBox="1"/>
          <p:nvPr/>
        </p:nvSpPr>
        <p:spPr>
          <a:xfrm>
            <a:off x="8464971" y="5505866"/>
            <a:ext cx="3632085" cy="64633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err="1"/>
              <a:t>de.iip_ecosphere.platform.test.apps</a:t>
            </a:r>
            <a:r>
              <a:rPr lang="en-GB" dirty="0"/>
              <a:t>.</a:t>
            </a:r>
            <a:br>
              <a:rPr lang="en-GB" dirty="0"/>
            </a:br>
            <a:r>
              <a:rPr lang="en-GB" dirty="0" err="1"/>
              <a:t>serviceImpl.KodexReceiverImpl</a:t>
            </a:r>
            <a:endParaRPr lang="en-DE" dirty="0"/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B6B410FB-90EE-4511-8C72-6F07B6B5D971}"/>
              </a:ext>
            </a:extLst>
          </p:cNvPr>
          <p:cNvCxnSpPr>
            <a:cxnSpLocks/>
            <a:stCxn id="5" idx="3"/>
            <a:endCxn id="17" idx="1"/>
          </p:cNvCxnSpPr>
          <p:nvPr/>
        </p:nvCxnSpPr>
        <p:spPr>
          <a:xfrm>
            <a:off x="9397873" y="3200873"/>
            <a:ext cx="1250350" cy="94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F910F1DF-B980-40BD-959A-E9BC961E67BA}"/>
              </a:ext>
            </a:extLst>
          </p:cNvPr>
          <p:cNvSpPr txBox="1"/>
          <p:nvPr/>
        </p:nvSpPr>
        <p:spPr>
          <a:xfrm>
            <a:off x="9358306" y="2877707"/>
            <a:ext cx="1371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KRec13Anon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4217508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709F1-15D4-4965-B03E-224CE6274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SerializerConfig1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9A3F9-3FD5-4107-AF83-528C7D5FB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Name: </a:t>
            </a:r>
            <a:r>
              <a:rPr lang="de-DE" dirty="0" err="1"/>
              <a:t>From</a:t>
            </a:r>
            <a:r>
              <a:rPr lang="de-DE" dirty="0"/>
              <a:t> original </a:t>
            </a:r>
            <a:r>
              <a:rPr lang="de-DE" dirty="0" err="1"/>
              <a:t>test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tested</a:t>
            </a:r>
            <a:r>
              <a:rPr lang="de-DE" dirty="0"/>
              <a:t> </a:t>
            </a:r>
            <a:r>
              <a:rPr lang="de-DE" dirty="0" err="1"/>
              <a:t>generation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serializer</a:t>
            </a:r>
            <a:endParaRPr lang="de-DE" dirty="0"/>
          </a:p>
          <a:p>
            <a:r>
              <a:rPr lang="de-DE" dirty="0"/>
              <a:t>Purpose: </a:t>
            </a:r>
          </a:p>
          <a:p>
            <a:pPr lvl="1"/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connectors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transformation</a:t>
            </a:r>
            <a:endParaRPr lang="de-DE" dirty="0"/>
          </a:p>
          <a:p>
            <a:pPr lvl="1"/>
            <a:r>
              <a:rPr lang="de-DE" dirty="0"/>
              <a:t>RTSA </a:t>
            </a:r>
            <a:r>
              <a:rPr lang="de-DE" dirty="0" err="1"/>
              <a:t>integration</a:t>
            </a:r>
            <a:endParaRPr lang="de-DE" dirty="0"/>
          </a:p>
          <a:p>
            <a:pPr lvl="1"/>
            <a:r>
              <a:rPr lang="de-DE" dirty="0"/>
              <a:t>Service </a:t>
            </a:r>
            <a:r>
              <a:rPr lang="de-DE" dirty="0" err="1"/>
              <a:t>family</a:t>
            </a:r>
            <a:endParaRPr lang="de-DE" dirty="0"/>
          </a:p>
          <a:p>
            <a:pPr lvl="1"/>
            <a:r>
              <a:rPr lang="de-DE" dirty="0"/>
              <a:t>Service </a:t>
            </a:r>
            <a:r>
              <a:rPr lang="de-DE" dirty="0" err="1"/>
              <a:t>parameters</a:t>
            </a:r>
            <a:endParaRPr lang="de-DE" dirty="0"/>
          </a:p>
          <a:p>
            <a:r>
              <a:rPr lang="de-DE" dirty="0" err="1"/>
              <a:t>Purely</a:t>
            </a:r>
            <a:r>
              <a:rPr lang="de-DE" dirty="0"/>
              <a:t> </a:t>
            </a:r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(not </a:t>
            </a:r>
            <a:r>
              <a:rPr lang="de-DE" dirty="0" err="1"/>
              <a:t>executable</a:t>
            </a:r>
            <a:r>
              <a:rPr lang="de-DE" dirty="0"/>
              <a:t>,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implementations</a:t>
            </a:r>
            <a:r>
              <a:rPr lang="de-DE" dirty="0"/>
              <a:t> </a:t>
            </a:r>
            <a:r>
              <a:rPr lang="de-DE" dirty="0" err="1"/>
              <a:t>attached</a:t>
            </a:r>
            <a:r>
              <a:rPr lang="de-DE" dirty="0"/>
              <a:t>)</a:t>
            </a:r>
            <a:endParaRPr lang="en-DE" dirty="0">
              <a:latin typeface="Consolas" panose="020B0609020204030204" pitchFamily="49" charset="0"/>
            </a:endParaRP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356445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2D0D92FF-0B6E-446F-A0F3-0316F1369A12}"/>
              </a:ext>
            </a:extLst>
          </p:cNvPr>
          <p:cNvSpPr txBox="1"/>
          <p:nvPr/>
        </p:nvSpPr>
        <p:spPr>
          <a:xfrm>
            <a:off x="5848381" y="4777402"/>
            <a:ext cx="2509464" cy="153872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GB" b="1" dirty="0" err="1"/>
              <a:t>MyKIFamily</a:t>
            </a:r>
            <a:endParaRPr lang="en-GB" b="1" dirty="0"/>
          </a:p>
          <a:p>
            <a:r>
              <a:rPr lang="en-GB" dirty="0"/>
              <a:t>Java, sync</a:t>
            </a:r>
            <a:endParaRPr lang="en-D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5588D9-BABB-46AC-A6A1-FD4CB364C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92075"/>
            <a:ext cx="10515600" cy="1325563"/>
          </a:xfrm>
        </p:spPr>
        <p:txBody>
          <a:bodyPr/>
          <a:lstStyle/>
          <a:p>
            <a:r>
              <a:rPr lang="en-GB" dirty="0"/>
              <a:t>SerializerConfig1</a:t>
            </a:r>
            <a:endParaRPr lang="en-DE" sz="3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CACFD9-EC99-4F60-B0DC-D5B17EC37BDE}"/>
              </a:ext>
            </a:extLst>
          </p:cNvPr>
          <p:cNvSpPr txBox="1"/>
          <p:nvPr/>
        </p:nvSpPr>
        <p:spPr>
          <a:xfrm>
            <a:off x="479695" y="5219414"/>
            <a:ext cx="120719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mySource</a:t>
            </a:r>
            <a:endParaRPr lang="en-GB" b="1" dirty="0"/>
          </a:p>
          <a:p>
            <a:r>
              <a:rPr lang="en-GB" dirty="0"/>
              <a:t>Java, async</a:t>
            </a:r>
            <a:endParaRPr lang="en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FEA2A0-45DE-43EC-86A8-6BEE432D2272}"/>
              </a:ext>
            </a:extLst>
          </p:cNvPr>
          <p:cNvSpPr txBox="1"/>
          <p:nvPr/>
        </p:nvSpPr>
        <p:spPr>
          <a:xfrm>
            <a:off x="474104" y="1295209"/>
            <a:ext cx="1470787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MyMqttConn</a:t>
            </a:r>
            <a:endParaRPr lang="en-GB" b="1" dirty="0"/>
          </a:p>
          <a:p>
            <a:r>
              <a:rPr lang="en-GB" dirty="0"/>
              <a:t>Python, async</a:t>
            </a:r>
            <a:endParaRPr lang="en-DE" dirty="0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D201DB76-F45D-44DA-B271-7179515771CF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>
            <a:off x="1686885" y="5542580"/>
            <a:ext cx="1793580" cy="25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BD05DB4-F2E1-4CC1-AF3B-BD290D5608A4}"/>
              </a:ext>
            </a:extLst>
          </p:cNvPr>
          <p:cNvSpPr txBox="1"/>
          <p:nvPr/>
        </p:nvSpPr>
        <p:spPr>
          <a:xfrm>
            <a:off x="1911311" y="5176923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String</a:t>
            </a:r>
            <a:endParaRPr lang="en-DE" i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9F200F-761E-49B6-A09E-685FB55F6B84}"/>
              </a:ext>
            </a:extLst>
          </p:cNvPr>
          <p:cNvSpPr txBox="1"/>
          <p:nvPr/>
        </p:nvSpPr>
        <p:spPr>
          <a:xfrm>
            <a:off x="286014" y="6087129"/>
            <a:ext cx="1542217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err="1"/>
              <a:t>MySourceImpl</a:t>
            </a:r>
            <a:endParaRPr lang="en-D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93BD2D-F2FF-42AF-AB4A-4D3B30BE65A4}"/>
              </a:ext>
            </a:extLst>
          </p:cNvPr>
          <p:cNvSpPr txBox="1"/>
          <p:nvPr/>
        </p:nvSpPr>
        <p:spPr>
          <a:xfrm>
            <a:off x="441111" y="2128257"/>
            <a:ext cx="1512209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>
            <a:defPPr>
              <a:defRPr lang="en-DE"/>
            </a:defPPr>
            <a:lvl1pPr>
              <a:defRPr/>
            </a:lvl1pPr>
          </a:lstStyle>
          <a:p>
            <a:r>
              <a:rPr lang="en-GB" dirty="0"/>
              <a:t>MQTTv3 Conn</a:t>
            </a:r>
            <a:endParaRPr lang="en-DE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064501-66B7-4EF1-90AE-7CF36413B75C}"/>
              </a:ext>
            </a:extLst>
          </p:cNvPr>
          <p:cNvCxnSpPr>
            <a:stCxn id="4" idx="2"/>
            <a:endCxn id="10" idx="0"/>
          </p:cNvCxnSpPr>
          <p:nvPr/>
        </p:nvCxnSpPr>
        <p:spPr>
          <a:xfrm flipH="1">
            <a:off x="1057123" y="5865745"/>
            <a:ext cx="26167" cy="221384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6091E6F-0396-4B38-BFC6-0EAA68D9DCC3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 flipH="1">
            <a:off x="1197216" y="1941540"/>
            <a:ext cx="12282" cy="18671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49ECE43-5FC7-4B85-84C8-35343D03BEB0}"/>
              </a:ext>
            </a:extLst>
          </p:cNvPr>
          <p:cNvSpPr txBox="1"/>
          <p:nvPr/>
        </p:nvSpPr>
        <p:spPr>
          <a:xfrm>
            <a:off x="430951" y="3491736"/>
            <a:ext cx="172387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myOpcConn</a:t>
            </a:r>
            <a:endParaRPr lang="en-GB" b="1" dirty="0"/>
          </a:p>
          <a:p>
            <a:r>
              <a:rPr lang="en-GB" dirty="0"/>
              <a:t>OPC conn, async</a:t>
            </a:r>
            <a:endParaRPr lang="en-DE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DA8C02F5-BE7B-4625-89D9-048FC674B9AF}"/>
              </a:ext>
            </a:extLst>
          </p:cNvPr>
          <p:cNvCxnSpPr>
            <a:cxnSpLocks/>
            <a:stCxn id="13" idx="3"/>
            <a:endCxn id="17" idx="1"/>
          </p:cNvCxnSpPr>
          <p:nvPr/>
        </p:nvCxnSpPr>
        <p:spPr>
          <a:xfrm>
            <a:off x="2154821" y="3814902"/>
            <a:ext cx="1325644" cy="17302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420BDCB-D520-47F0-A9CC-9802364753C2}"/>
              </a:ext>
            </a:extLst>
          </p:cNvPr>
          <p:cNvSpPr txBox="1"/>
          <p:nvPr/>
        </p:nvSpPr>
        <p:spPr>
          <a:xfrm>
            <a:off x="2276956" y="3728365"/>
            <a:ext cx="1456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myConnPltfIn</a:t>
            </a:r>
            <a:endParaRPr lang="en-DE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1F32AC7-7D79-473E-A81B-2605199922E6}"/>
              </a:ext>
            </a:extLst>
          </p:cNvPr>
          <p:cNvSpPr txBox="1"/>
          <p:nvPr/>
        </p:nvSpPr>
        <p:spPr>
          <a:xfrm>
            <a:off x="568296" y="4320415"/>
            <a:ext cx="1449179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OPC UA Conn</a:t>
            </a:r>
            <a:endParaRPr lang="en-DE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756A6DA-8418-4D3D-8770-8379DCA9A4BB}"/>
              </a:ext>
            </a:extLst>
          </p:cNvPr>
          <p:cNvCxnSpPr>
            <a:cxnSpLocks/>
            <a:stCxn id="13" idx="2"/>
            <a:endCxn id="26" idx="0"/>
          </p:cNvCxnSpPr>
          <p:nvPr/>
        </p:nvCxnSpPr>
        <p:spPr>
          <a:xfrm>
            <a:off x="1292886" y="4138067"/>
            <a:ext cx="0" cy="18234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5A1FE45-C9FF-467D-90A1-586AA06B7941}"/>
              </a:ext>
            </a:extLst>
          </p:cNvPr>
          <p:cNvSpPr txBox="1"/>
          <p:nvPr/>
        </p:nvSpPr>
        <p:spPr>
          <a:xfrm>
            <a:off x="3480465" y="5221994"/>
            <a:ext cx="1638141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MyAnonymizer</a:t>
            </a:r>
            <a:endParaRPr lang="en-GB" b="1" dirty="0"/>
          </a:p>
          <a:p>
            <a:r>
              <a:rPr lang="en-GB" dirty="0"/>
              <a:t>Java, async</a:t>
            </a:r>
            <a:endParaRPr lang="en-DE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6905AEF-0AF6-4DC0-ACE8-23B3876A5B26}"/>
              </a:ext>
            </a:extLst>
          </p:cNvPr>
          <p:cNvCxnSpPr>
            <a:cxnSpLocks/>
            <a:stCxn id="17" idx="2"/>
            <a:endCxn id="28" idx="0"/>
          </p:cNvCxnSpPr>
          <p:nvPr/>
        </p:nvCxnSpPr>
        <p:spPr>
          <a:xfrm>
            <a:off x="4299536" y="5868325"/>
            <a:ext cx="2180" cy="393713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F19BB67-3D2D-4407-B6B2-6AF3217FD460}"/>
              </a:ext>
            </a:extLst>
          </p:cNvPr>
          <p:cNvSpPr txBox="1"/>
          <p:nvPr/>
        </p:nvSpPr>
        <p:spPr>
          <a:xfrm>
            <a:off x="3291599" y="6262038"/>
            <a:ext cx="2020233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err="1"/>
              <a:t>MyAnonymizerImpl</a:t>
            </a:r>
            <a:endParaRPr lang="en-DE" dirty="0"/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B6B410FB-90EE-4511-8C72-6F07B6B5D971}"/>
              </a:ext>
            </a:extLst>
          </p:cNvPr>
          <p:cNvCxnSpPr>
            <a:cxnSpLocks/>
            <a:stCxn id="5" idx="3"/>
            <a:endCxn id="17" idx="1"/>
          </p:cNvCxnSpPr>
          <p:nvPr/>
        </p:nvCxnSpPr>
        <p:spPr>
          <a:xfrm>
            <a:off x="1944891" y="1618375"/>
            <a:ext cx="1535574" cy="3926785"/>
          </a:xfrm>
          <a:prstGeom prst="bentConnector3">
            <a:avLst>
              <a:gd name="adj1" fmla="val 751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F910F1DF-B980-40BD-959A-E9BC961E67BA}"/>
              </a:ext>
            </a:extLst>
          </p:cNvPr>
          <p:cNvSpPr txBox="1"/>
          <p:nvPr/>
        </p:nvSpPr>
        <p:spPr>
          <a:xfrm rot="17451966">
            <a:off x="7974472" y="5203932"/>
            <a:ext cx="1458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RtsaTestInput</a:t>
            </a:r>
            <a:endParaRPr lang="en-DE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7C025E9-D41A-4A03-AC86-2DEDAB979B1E}"/>
              </a:ext>
            </a:extLst>
          </p:cNvPr>
          <p:cNvSpPr txBox="1"/>
          <p:nvPr/>
        </p:nvSpPr>
        <p:spPr>
          <a:xfrm>
            <a:off x="6006531" y="5542579"/>
            <a:ext cx="109658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MyKI</a:t>
            </a:r>
            <a:endParaRPr lang="en-GB" b="1" dirty="0"/>
          </a:p>
          <a:p>
            <a:r>
              <a:rPr lang="en-GB" dirty="0"/>
              <a:t>Java, sync</a:t>
            </a:r>
            <a:endParaRPr lang="en-DE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895F3A-5E1F-41FF-B8F9-D9319AC6A21A}"/>
              </a:ext>
            </a:extLst>
          </p:cNvPr>
          <p:cNvSpPr txBox="1"/>
          <p:nvPr/>
        </p:nvSpPr>
        <p:spPr>
          <a:xfrm>
            <a:off x="7226728" y="5553580"/>
            <a:ext cx="109658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MyKI2</a:t>
            </a:r>
          </a:p>
          <a:p>
            <a:r>
              <a:rPr lang="en-GB" dirty="0"/>
              <a:t>Java, sync</a:t>
            </a:r>
            <a:endParaRPr lang="en-DE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11B5251-6AF0-422B-8C2E-04A936DFBF06}"/>
              </a:ext>
            </a:extLst>
          </p:cNvPr>
          <p:cNvSpPr txBox="1"/>
          <p:nvPr/>
        </p:nvSpPr>
        <p:spPr>
          <a:xfrm>
            <a:off x="8951750" y="5219414"/>
            <a:ext cx="120719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MyRtsa</a:t>
            </a:r>
            <a:endParaRPr lang="en-GB" b="1" dirty="0"/>
          </a:p>
          <a:p>
            <a:r>
              <a:rPr lang="en-GB" dirty="0"/>
              <a:t>Java, async</a:t>
            </a:r>
            <a:endParaRPr lang="en-DE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A613B33-8BCA-4DA9-9391-F9654661952D}"/>
              </a:ext>
            </a:extLst>
          </p:cNvPr>
          <p:cNvSpPr txBox="1"/>
          <p:nvPr/>
        </p:nvSpPr>
        <p:spPr>
          <a:xfrm>
            <a:off x="10846348" y="5225524"/>
            <a:ext cx="123944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MyAasSink</a:t>
            </a:r>
            <a:endParaRPr lang="en-GB" b="1" dirty="0"/>
          </a:p>
          <a:p>
            <a:r>
              <a:rPr lang="en-GB" dirty="0"/>
              <a:t>Java, async</a:t>
            </a:r>
            <a:endParaRPr lang="en-DE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F7FB419-8B3E-405D-83F8-FAE529845588}"/>
              </a:ext>
            </a:extLst>
          </p:cNvPr>
          <p:cNvSpPr txBox="1"/>
          <p:nvPr/>
        </p:nvSpPr>
        <p:spPr>
          <a:xfrm>
            <a:off x="218104" y="2680890"/>
            <a:ext cx="2128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I: </a:t>
            </a:r>
            <a:r>
              <a:rPr lang="en-GB" dirty="0" err="1"/>
              <a:t>myConnMachineIn</a:t>
            </a:r>
            <a:endParaRPr lang="en-DE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14698D4-8F37-4579-B042-7C1211EB8445}"/>
              </a:ext>
            </a:extLst>
          </p:cNvPr>
          <p:cNvSpPr txBox="1"/>
          <p:nvPr/>
        </p:nvSpPr>
        <p:spPr>
          <a:xfrm>
            <a:off x="203434" y="2900796"/>
            <a:ext cx="2394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O: </a:t>
            </a:r>
            <a:r>
              <a:rPr lang="en-GB" dirty="0" err="1"/>
              <a:t>myConnMachineOut</a:t>
            </a:r>
            <a:endParaRPr lang="en-DE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770FA92-FAD7-4233-ACAD-384A8C4AA784}"/>
              </a:ext>
            </a:extLst>
          </p:cNvPr>
          <p:cNvSpPr txBox="1"/>
          <p:nvPr/>
        </p:nvSpPr>
        <p:spPr>
          <a:xfrm>
            <a:off x="225011" y="3120240"/>
            <a:ext cx="2514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myConnPltfOut</a:t>
            </a:r>
            <a:r>
              <a:rPr lang="en-GB" dirty="0"/>
              <a:t> (unused)</a:t>
            </a:r>
            <a:endParaRPr lang="en-DE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EABF672-731B-4076-9AF7-8430189408E9}"/>
              </a:ext>
            </a:extLst>
          </p:cNvPr>
          <p:cNvSpPr txBox="1"/>
          <p:nvPr/>
        </p:nvSpPr>
        <p:spPr>
          <a:xfrm>
            <a:off x="430951" y="973878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I: String</a:t>
            </a:r>
            <a:endParaRPr lang="en-DE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375E468-2C72-47AF-AC65-F3A11767119E}"/>
              </a:ext>
            </a:extLst>
          </p:cNvPr>
          <p:cNvSpPr txBox="1"/>
          <p:nvPr/>
        </p:nvSpPr>
        <p:spPr>
          <a:xfrm>
            <a:off x="2069165" y="1306395"/>
            <a:ext cx="1456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myConnPltfIn</a:t>
            </a:r>
            <a:endParaRPr lang="en-DE" dirty="0"/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9EAE76F5-62B5-4273-97DB-32464BAB6600}"/>
              </a:ext>
            </a:extLst>
          </p:cNvPr>
          <p:cNvCxnSpPr>
            <a:cxnSpLocks/>
            <a:stCxn id="17" idx="3"/>
            <a:endCxn id="29" idx="1"/>
          </p:cNvCxnSpPr>
          <p:nvPr/>
        </p:nvCxnSpPr>
        <p:spPr>
          <a:xfrm>
            <a:off x="5118606" y="5545160"/>
            <a:ext cx="729775" cy="16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1AC1562-3D1F-4716-B27F-758A2B729308}"/>
              </a:ext>
            </a:extLst>
          </p:cNvPr>
          <p:cNvSpPr txBox="1"/>
          <p:nvPr/>
        </p:nvSpPr>
        <p:spPr>
          <a:xfrm>
            <a:off x="5030908" y="5203931"/>
            <a:ext cx="63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Rec1</a:t>
            </a:r>
            <a:endParaRPr lang="en-DE" dirty="0"/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0510283D-3AD3-4704-89A2-C37FBF40F154}"/>
              </a:ext>
            </a:extLst>
          </p:cNvPr>
          <p:cNvCxnSpPr>
            <a:cxnSpLocks/>
            <a:stCxn id="31" idx="3"/>
            <a:endCxn id="32" idx="1"/>
          </p:cNvCxnSpPr>
          <p:nvPr/>
        </p:nvCxnSpPr>
        <p:spPr>
          <a:xfrm>
            <a:off x="10158940" y="5542580"/>
            <a:ext cx="687408" cy="61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4729B742-E0CC-4673-AAA3-2F787B074F8F}"/>
              </a:ext>
            </a:extLst>
          </p:cNvPr>
          <p:cNvSpPr txBox="1"/>
          <p:nvPr/>
        </p:nvSpPr>
        <p:spPr>
          <a:xfrm rot="17074610">
            <a:off x="9786098" y="5288291"/>
            <a:ext cx="1630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RtsaTestOutput</a:t>
            </a:r>
            <a:endParaRPr lang="en-DE" dirty="0"/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2EC4FBBF-FB83-48EA-8FD6-11509B00A0CF}"/>
              </a:ext>
            </a:extLst>
          </p:cNvPr>
          <p:cNvCxnSpPr>
            <a:cxnSpLocks/>
            <a:stCxn id="29" idx="3"/>
            <a:endCxn id="31" idx="1"/>
          </p:cNvCxnSpPr>
          <p:nvPr/>
        </p:nvCxnSpPr>
        <p:spPr>
          <a:xfrm flipV="1">
            <a:off x="8357845" y="5542580"/>
            <a:ext cx="593905" cy="41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88DEE5F7-1CC5-4C2E-A40E-5138F6DED948}"/>
              </a:ext>
            </a:extLst>
          </p:cNvPr>
          <p:cNvSpPr txBox="1"/>
          <p:nvPr/>
        </p:nvSpPr>
        <p:spPr>
          <a:xfrm>
            <a:off x="6013310" y="6419975"/>
            <a:ext cx="1075936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err="1"/>
              <a:t>MyKiImpl</a:t>
            </a:r>
            <a:endParaRPr lang="en-DE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2C25C06-42A5-43A5-B438-C5FBB4AA1C29}"/>
              </a:ext>
            </a:extLst>
          </p:cNvPr>
          <p:cNvSpPr txBox="1"/>
          <p:nvPr/>
        </p:nvSpPr>
        <p:spPr>
          <a:xfrm>
            <a:off x="7211099" y="6419975"/>
            <a:ext cx="1140056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MyK2Impl</a:t>
            </a:r>
            <a:endParaRPr lang="en-DE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C3DB9BD-840C-455C-A4DA-E91495047014}"/>
              </a:ext>
            </a:extLst>
          </p:cNvPr>
          <p:cNvSpPr txBox="1"/>
          <p:nvPr/>
        </p:nvSpPr>
        <p:spPr>
          <a:xfrm>
            <a:off x="8886728" y="6420854"/>
            <a:ext cx="131292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RTSA + Glue</a:t>
            </a:r>
            <a:endParaRPr lang="en-DE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A4B7D44-C33A-4725-9DE3-A54670C0E39E}"/>
              </a:ext>
            </a:extLst>
          </p:cNvPr>
          <p:cNvCxnSpPr>
            <a:cxnSpLocks/>
            <a:stCxn id="31" idx="2"/>
            <a:endCxn id="57" idx="0"/>
          </p:cNvCxnSpPr>
          <p:nvPr/>
        </p:nvCxnSpPr>
        <p:spPr>
          <a:xfrm flipH="1">
            <a:off x="9543190" y="5865745"/>
            <a:ext cx="12155" cy="55510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F1AC8F9E-BDAE-408B-A8A9-4E3D5B4666AC}"/>
              </a:ext>
            </a:extLst>
          </p:cNvPr>
          <p:cNvSpPr txBox="1"/>
          <p:nvPr/>
        </p:nvSpPr>
        <p:spPr>
          <a:xfrm>
            <a:off x="10846348" y="6407414"/>
            <a:ext cx="1170705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Trace2AAS</a:t>
            </a:r>
            <a:endParaRPr lang="en-DE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F6EF061-4B46-498C-8323-EAE8BBEAA311}"/>
              </a:ext>
            </a:extLst>
          </p:cNvPr>
          <p:cNvCxnSpPr>
            <a:cxnSpLocks/>
            <a:stCxn id="32" idx="2"/>
            <a:endCxn id="59" idx="0"/>
          </p:cNvCxnSpPr>
          <p:nvPr/>
        </p:nvCxnSpPr>
        <p:spPr>
          <a:xfrm flipH="1">
            <a:off x="11431701" y="5871855"/>
            <a:ext cx="34368" cy="53555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381600F-E54A-4EA7-ACD1-C83A6B649870}"/>
              </a:ext>
            </a:extLst>
          </p:cNvPr>
          <p:cNvCxnSpPr>
            <a:cxnSpLocks/>
            <a:stCxn id="30" idx="2"/>
            <a:endCxn id="54" idx="0"/>
          </p:cNvCxnSpPr>
          <p:nvPr/>
        </p:nvCxnSpPr>
        <p:spPr>
          <a:xfrm>
            <a:off x="7775019" y="6199911"/>
            <a:ext cx="6108" cy="220064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4A20BD5-3AAF-45BC-9095-8D0D364A46EE}"/>
              </a:ext>
            </a:extLst>
          </p:cNvPr>
          <p:cNvCxnSpPr>
            <a:cxnSpLocks/>
            <a:stCxn id="24" idx="2"/>
            <a:endCxn id="53" idx="0"/>
          </p:cNvCxnSpPr>
          <p:nvPr/>
        </p:nvCxnSpPr>
        <p:spPr>
          <a:xfrm flipH="1">
            <a:off x="6551278" y="6188910"/>
            <a:ext cx="3544" cy="231065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2928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709F1-15D4-4965-B03E-224CE6274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SerializerConfig1-old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9A3F9-3FD5-4107-AF83-528C7D5FB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Name: </a:t>
            </a:r>
          </a:p>
          <a:p>
            <a:pPr lvl="1"/>
            <a:r>
              <a:rPr lang="de-DE" dirty="0" err="1"/>
              <a:t>From</a:t>
            </a:r>
            <a:r>
              <a:rPr lang="de-DE" dirty="0"/>
              <a:t> original </a:t>
            </a:r>
            <a:r>
              <a:rPr lang="de-DE" dirty="0" err="1"/>
              <a:t>test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tested</a:t>
            </a:r>
            <a:r>
              <a:rPr lang="de-DE" dirty="0"/>
              <a:t> </a:t>
            </a:r>
            <a:r>
              <a:rPr lang="de-DE" dirty="0" err="1"/>
              <a:t>generation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serializer</a:t>
            </a:r>
            <a:endParaRPr lang="de-DE" dirty="0"/>
          </a:p>
          <a:p>
            <a:pPr lvl="1"/>
            <a:r>
              <a:rPr lang="de-DE" dirty="0" err="1"/>
              <a:t>Derived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SerializerConfig1</a:t>
            </a:r>
          </a:p>
          <a:p>
            <a:pPr lvl="1"/>
            <a:r>
              <a:rPr lang="de-DE" dirty="0"/>
              <a:t>Old-style not-</a:t>
            </a:r>
            <a:r>
              <a:rPr lang="de-DE" dirty="0" err="1"/>
              <a:t>separated</a:t>
            </a:r>
            <a:r>
              <a:rPr lang="de-DE" dirty="0"/>
              <a:t> </a:t>
            </a:r>
            <a:r>
              <a:rPr lang="de-DE" dirty="0" err="1"/>
              <a:t>interfaces</a:t>
            </a:r>
            <a:endParaRPr lang="de-DE" dirty="0"/>
          </a:p>
          <a:p>
            <a:r>
              <a:rPr lang="de-DE" dirty="0"/>
              <a:t>Purpose: </a:t>
            </a:r>
          </a:p>
          <a:p>
            <a:pPr lvl="1"/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connectors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transformation</a:t>
            </a:r>
            <a:endParaRPr lang="de-DE" dirty="0"/>
          </a:p>
          <a:p>
            <a:pPr lvl="1"/>
            <a:r>
              <a:rPr lang="de-DE" dirty="0"/>
              <a:t>Simple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chain</a:t>
            </a:r>
            <a:endParaRPr lang="de-DE" dirty="0"/>
          </a:p>
          <a:p>
            <a:r>
              <a:rPr lang="de-DE" dirty="0" err="1"/>
              <a:t>Purely</a:t>
            </a:r>
            <a:r>
              <a:rPr lang="de-DE" dirty="0"/>
              <a:t> </a:t>
            </a:r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(not </a:t>
            </a:r>
            <a:r>
              <a:rPr lang="de-DE" dirty="0" err="1"/>
              <a:t>executable</a:t>
            </a:r>
            <a:r>
              <a:rPr lang="de-DE" dirty="0"/>
              <a:t>,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implementations</a:t>
            </a:r>
            <a:r>
              <a:rPr lang="de-DE" dirty="0"/>
              <a:t> </a:t>
            </a:r>
            <a:r>
              <a:rPr lang="de-DE" dirty="0" err="1"/>
              <a:t>attached</a:t>
            </a:r>
            <a:r>
              <a:rPr lang="de-DE" dirty="0"/>
              <a:t>)</a:t>
            </a:r>
            <a:endParaRPr lang="en-DE" dirty="0">
              <a:latin typeface="Consolas" panose="020B0609020204030204" pitchFamily="49" charset="0"/>
            </a:endParaRP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510658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588D9-BABB-46AC-A6A1-FD4CB364C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92075"/>
            <a:ext cx="10515600" cy="1325563"/>
          </a:xfrm>
        </p:spPr>
        <p:txBody>
          <a:bodyPr/>
          <a:lstStyle/>
          <a:p>
            <a:r>
              <a:rPr lang="en-GB"/>
              <a:t>SerializerConfig1-old </a:t>
            </a:r>
            <a:r>
              <a:rPr lang="en-GB" sz="3000" dirty="0"/>
              <a:t>(connector gen, </a:t>
            </a:r>
            <a:r>
              <a:rPr lang="en-GB" sz="3000" dirty="0" err="1"/>
              <a:t>impl</a:t>
            </a:r>
            <a:r>
              <a:rPr lang="en-GB" sz="3000" dirty="0"/>
              <a:t>. irrelevant)</a:t>
            </a:r>
            <a:endParaRPr lang="en-DE" sz="3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CACFD9-EC99-4F60-B0DC-D5B17EC37BDE}"/>
              </a:ext>
            </a:extLst>
          </p:cNvPr>
          <p:cNvSpPr txBox="1"/>
          <p:nvPr/>
        </p:nvSpPr>
        <p:spPr>
          <a:xfrm>
            <a:off x="479695" y="5219414"/>
            <a:ext cx="120719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mySource</a:t>
            </a:r>
            <a:endParaRPr lang="en-GB" b="1" dirty="0"/>
          </a:p>
          <a:p>
            <a:r>
              <a:rPr lang="en-GB" dirty="0"/>
              <a:t>Java, async</a:t>
            </a:r>
            <a:endParaRPr lang="en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FEA2A0-45DE-43EC-86A8-6BEE432D2272}"/>
              </a:ext>
            </a:extLst>
          </p:cNvPr>
          <p:cNvSpPr txBox="1"/>
          <p:nvPr/>
        </p:nvSpPr>
        <p:spPr>
          <a:xfrm>
            <a:off x="474104" y="1295209"/>
            <a:ext cx="1470787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MyMqttConn</a:t>
            </a:r>
            <a:endParaRPr lang="en-GB" b="1" dirty="0"/>
          </a:p>
          <a:p>
            <a:r>
              <a:rPr lang="en-GB" dirty="0"/>
              <a:t>Python, async</a:t>
            </a:r>
            <a:endParaRPr lang="en-DE" dirty="0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D201DB76-F45D-44DA-B271-7179515771CF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>
            <a:off x="1686885" y="5542580"/>
            <a:ext cx="2449141" cy="25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BD05DB4-F2E1-4CC1-AF3B-BD290D5608A4}"/>
              </a:ext>
            </a:extLst>
          </p:cNvPr>
          <p:cNvSpPr txBox="1"/>
          <p:nvPr/>
        </p:nvSpPr>
        <p:spPr>
          <a:xfrm>
            <a:off x="1911311" y="5176923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String</a:t>
            </a:r>
            <a:endParaRPr lang="en-DE" i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9F200F-761E-49B6-A09E-685FB55F6B84}"/>
              </a:ext>
            </a:extLst>
          </p:cNvPr>
          <p:cNvSpPr txBox="1"/>
          <p:nvPr/>
        </p:nvSpPr>
        <p:spPr>
          <a:xfrm>
            <a:off x="286014" y="6087129"/>
            <a:ext cx="1542217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err="1"/>
              <a:t>MySourceImpl</a:t>
            </a:r>
            <a:endParaRPr lang="en-D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93BD2D-F2FF-42AF-AB4A-4D3B30BE65A4}"/>
              </a:ext>
            </a:extLst>
          </p:cNvPr>
          <p:cNvSpPr txBox="1"/>
          <p:nvPr/>
        </p:nvSpPr>
        <p:spPr>
          <a:xfrm>
            <a:off x="441111" y="2128257"/>
            <a:ext cx="1512209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>
            <a:defPPr>
              <a:defRPr lang="en-DE"/>
            </a:defPPr>
            <a:lvl1pPr>
              <a:defRPr/>
            </a:lvl1pPr>
          </a:lstStyle>
          <a:p>
            <a:r>
              <a:rPr lang="en-GB" dirty="0"/>
              <a:t>MQTTv3 Conn</a:t>
            </a:r>
            <a:endParaRPr lang="en-DE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064501-66B7-4EF1-90AE-7CF36413B75C}"/>
              </a:ext>
            </a:extLst>
          </p:cNvPr>
          <p:cNvCxnSpPr>
            <a:stCxn id="4" idx="2"/>
            <a:endCxn id="10" idx="0"/>
          </p:cNvCxnSpPr>
          <p:nvPr/>
        </p:nvCxnSpPr>
        <p:spPr>
          <a:xfrm flipH="1">
            <a:off x="1057123" y="5865745"/>
            <a:ext cx="26167" cy="221384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6091E6F-0396-4B38-BFC6-0EAA68D9DCC3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 flipH="1">
            <a:off x="1197216" y="1941540"/>
            <a:ext cx="12282" cy="18671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49ECE43-5FC7-4B85-84C8-35343D03BEB0}"/>
              </a:ext>
            </a:extLst>
          </p:cNvPr>
          <p:cNvSpPr txBox="1"/>
          <p:nvPr/>
        </p:nvSpPr>
        <p:spPr>
          <a:xfrm>
            <a:off x="430951" y="3491736"/>
            <a:ext cx="172387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myOpcConn</a:t>
            </a:r>
            <a:endParaRPr lang="en-GB" b="1" dirty="0"/>
          </a:p>
          <a:p>
            <a:r>
              <a:rPr lang="en-GB" dirty="0"/>
              <a:t>OPC conn, async</a:t>
            </a:r>
            <a:endParaRPr lang="en-DE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DA8C02F5-BE7B-4625-89D9-048FC674B9AF}"/>
              </a:ext>
            </a:extLst>
          </p:cNvPr>
          <p:cNvCxnSpPr>
            <a:cxnSpLocks/>
            <a:stCxn id="13" idx="3"/>
            <a:endCxn id="17" idx="1"/>
          </p:cNvCxnSpPr>
          <p:nvPr/>
        </p:nvCxnSpPr>
        <p:spPr>
          <a:xfrm>
            <a:off x="2154821" y="3814902"/>
            <a:ext cx="1981205" cy="1730258"/>
          </a:xfrm>
          <a:prstGeom prst="bentConnector3">
            <a:avLst>
              <a:gd name="adj1" fmla="val 7102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420BDCB-D520-47F0-A9CC-9802364753C2}"/>
              </a:ext>
            </a:extLst>
          </p:cNvPr>
          <p:cNvSpPr txBox="1"/>
          <p:nvPr/>
        </p:nvSpPr>
        <p:spPr>
          <a:xfrm>
            <a:off x="2154821" y="3751261"/>
            <a:ext cx="1456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myConnPltfIn</a:t>
            </a:r>
            <a:endParaRPr lang="en-DE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1F32AC7-7D79-473E-A81B-2605199922E6}"/>
              </a:ext>
            </a:extLst>
          </p:cNvPr>
          <p:cNvSpPr txBox="1"/>
          <p:nvPr/>
        </p:nvSpPr>
        <p:spPr>
          <a:xfrm>
            <a:off x="568296" y="4320415"/>
            <a:ext cx="1449179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OPC UA Conn</a:t>
            </a:r>
            <a:endParaRPr lang="en-DE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756A6DA-8418-4D3D-8770-8379DCA9A4BB}"/>
              </a:ext>
            </a:extLst>
          </p:cNvPr>
          <p:cNvCxnSpPr>
            <a:cxnSpLocks/>
            <a:stCxn id="13" idx="2"/>
            <a:endCxn id="26" idx="0"/>
          </p:cNvCxnSpPr>
          <p:nvPr/>
        </p:nvCxnSpPr>
        <p:spPr>
          <a:xfrm>
            <a:off x="1292886" y="4138067"/>
            <a:ext cx="0" cy="18234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5A1FE45-C9FF-467D-90A1-586AA06B7941}"/>
              </a:ext>
            </a:extLst>
          </p:cNvPr>
          <p:cNvSpPr txBox="1"/>
          <p:nvPr/>
        </p:nvSpPr>
        <p:spPr>
          <a:xfrm>
            <a:off x="4136026" y="5221994"/>
            <a:ext cx="1638141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MyAnonymizer</a:t>
            </a:r>
            <a:endParaRPr lang="en-GB" b="1" dirty="0"/>
          </a:p>
          <a:p>
            <a:r>
              <a:rPr lang="en-GB" dirty="0"/>
              <a:t>Java, async</a:t>
            </a:r>
            <a:endParaRPr lang="en-DE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6905AEF-0AF6-4DC0-ACE8-23B3876A5B26}"/>
              </a:ext>
            </a:extLst>
          </p:cNvPr>
          <p:cNvCxnSpPr>
            <a:cxnSpLocks/>
            <a:stCxn id="17" idx="2"/>
            <a:endCxn id="28" idx="0"/>
          </p:cNvCxnSpPr>
          <p:nvPr/>
        </p:nvCxnSpPr>
        <p:spPr>
          <a:xfrm>
            <a:off x="4955097" y="5868325"/>
            <a:ext cx="2180" cy="393713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F19BB67-3D2D-4407-B6B2-6AF3217FD460}"/>
              </a:ext>
            </a:extLst>
          </p:cNvPr>
          <p:cNvSpPr txBox="1"/>
          <p:nvPr/>
        </p:nvSpPr>
        <p:spPr>
          <a:xfrm>
            <a:off x="3947160" y="6262038"/>
            <a:ext cx="2020233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err="1"/>
              <a:t>MyAnonymizerImpl</a:t>
            </a:r>
            <a:endParaRPr lang="en-DE" dirty="0"/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B6B410FB-90EE-4511-8C72-6F07B6B5D971}"/>
              </a:ext>
            </a:extLst>
          </p:cNvPr>
          <p:cNvCxnSpPr>
            <a:cxnSpLocks/>
            <a:stCxn id="5" idx="3"/>
            <a:endCxn id="17" idx="1"/>
          </p:cNvCxnSpPr>
          <p:nvPr/>
        </p:nvCxnSpPr>
        <p:spPr>
          <a:xfrm>
            <a:off x="1944891" y="1618375"/>
            <a:ext cx="2191135" cy="3926785"/>
          </a:xfrm>
          <a:prstGeom prst="bentConnector3">
            <a:avLst>
              <a:gd name="adj1" fmla="val 812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7C025E9-D41A-4A03-AC86-2DEDAB979B1E}"/>
              </a:ext>
            </a:extLst>
          </p:cNvPr>
          <p:cNvSpPr txBox="1"/>
          <p:nvPr/>
        </p:nvSpPr>
        <p:spPr>
          <a:xfrm>
            <a:off x="7241943" y="5231071"/>
            <a:ext cx="109658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MyKI</a:t>
            </a:r>
            <a:endParaRPr lang="en-GB" b="1" dirty="0"/>
          </a:p>
          <a:p>
            <a:r>
              <a:rPr lang="en-GB" dirty="0"/>
              <a:t>Java, sync</a:t>
            </a:r>
            <a:endParaRPr lang="en-DE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F7FB419-8B3E-405D-83F8-FAE529845588}"/>
              </a:ext>
            </a:extLst>
          </p:cNvPr>
          <p:cNvSpPr txBox="1"/>
          <p:nvPr/>
        </p:nvSpPr>
        <p:spPr>
          <a:xfrm>
            <a:off x="218104" y="2680890"/>
            <a:ext cx="2128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I: </a:t>
            </a:r>
            <a:r>
              <a:rPr lang="en-GB" dirty="0" err="1"/>
              <a:t>myConnMachineIn</a:t>
            </a:r>
            <a:endParaRPr lang="en-DE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14698D4-8F37-4579-B042-7C1211EB8445}"/>
              </a:ext>
            </a:extLst>
          </p:cNvPr>
          <p:cNvSpPr txBox="1"/>
          <p:nvPr/>
        </p:nvSpPr>
        <p:spPr>
          <a:xfrm>
            <a:off x="218104" y="2974146"/>
            <a:ext cx="2394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O: </a:t>
            </a:r>
            <a:r>
              <a:rPr lang="en-GB" dirty="0" err="1"/>
              <a:t>myConnMachineOut</a:t>
            </a:r>
            <a:endParaRPr lang="en-DE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770FA92-FAD7-4233-ACAD-384A8C4AA784}"/>
              </a:ext>
            </a:extLst>
          </p:cNvPr>
          <p:cNvSpPr txBox="1"/>
          <p:nvPr/>
        </p:nvSpPr>
        <p:spPr>
          <a:xfrm>
            <a:off x="239681" y="3198480"/>
            <a:ext cx="2514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myConnPltfOut</a:t>
            </a:r>
            <a:r>
              <a:rPr lang="en-GB" dirty="0"/>
              <a:t> (unused)</a:t>
            </a:r>
            <a:endParaRPr lang="en-DE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EABF672-731B-4076-9AF7-8430189408E9}"/>
              </a:ext>
            </a:extLst>
          </p:cNvPr>
          <p:cNvSpPr txBox="1"/>
          <p:nvPr/>
        </p:nvSpPr>
        <p:spPr>
          <a:xfrm>
            <a:off x="488331" y="971768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I: String</a:t>
            </a:r>
            <a:endParaRPr lang="en-DE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375E468-2C72-47AF-AC65-F3A11767119E}"/>
              </a:ext>
            </a:extLst>
          </p:cNvPr>
          <p:cNvSpPr txBox="1"/>
          <p:nvPr/>
        </p:nvSpPr>
        <p:spPr>
          <a:xfrm>
            <a:off x="2262422" y="1677931"/>
            <a:ext cx="1456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myConnPltfIn</a:t>
            </a:r>
            <a:endParaRPr lang="en-DE" dirty="0"/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9EAE76F5-62B5-4273-97DB-32464BAB6600}"/>
              </a:ext>
            </a:extLst>
          </p:cNvPr>
          <p:cNvCxnSpPr>
            <a:cxnSpLocks/>
            <a:stCxn id="17" idx="3"/>
            <a:endCxn id="24" idx="1"/>
          </p:cNvCxnSpPr>
          <p:nvPr/>
        </p:nvCxnSpPr>
        <p:spPr>
          <a:xfrm>
            <a:off x="5774167" y="5545160"/>
            <a:ext cx="1467776" cy="90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1AC1562-3D1F-4716-B27F-758A2B729308}"/>
              </a:ext>
            </a:extLst>
          </p:cNvPr>
          <p:cNvSpPr txBox="1"/>
          <p:nvPr/>
        </p:nvSpPr>
        <p:spPr>
          <a:xfrm>
            <a:off x="6037840" y="5179943"/>
            <a:ext cx="63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Rec1</a:t>
            </a:r>
            <a:endParaRPr lang="en-DE" dirty="0"/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0DE47CD5-1E2E-4DCF-B759-9A8262A18753}"/>
              </a:ext>
            </a:extLst>
          </p:cNvPr>
          <p:cNvCxnSpPr>
            <a:cxnSpLocks/>
            <a:stCxn id="24" idx="3"/>
            <a:endCxn id="42" idx="1"/>
          </p:cNvCxnSpPr>
          <p:nvPr/>
        </p:nvCxnSpPr>
        <p:spPr>
          <a:xfrm>
            <a:off x="8338525" y="5554237"/>
            <a:ext cx="1398604" cy="15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9E33015E-C71B-44E0-930B-3E873586E512}"/>
              </a:ext>
            </a:extLst>
          </p:cNvPr>
          <p:cNvSpPr txBox="1"/>
          <p:nvPr/>
        </p:nvSpPr>
        <p:spPr>
          <a:xfrm>
            <a:off x="8758319" y="5165434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String</a:t>
            </a:r>
            <a:endParaRPr lang="en-DE" i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F00AD8A-EDC2-49F3-A418-A58D1A37AE23}"/>
              </a:ext>
            </a:extLst>
          </p:cNvPr>
          <p:cNvSpPr txBox="1"/>
          <p:nvPr/>
        </p:nvSpPr>
        <p:spPr>
          <a:xfrm>
            <a:off x="9737129" y="5232645"/>
            <a:ext cx="1309269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MyReceiver</a:t>
            </a:r>
            <a:endParaRPr lang="en-GB" b="1" dirty="0"/>
          </a:p>
          <a:p>
            <a:r>
              <a:rPr lang="en-GB" dirty="0"/>
              <a:t>Java, async</a:t>
            </a:r>
            <a:endParaRPr lang="en-DE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3208E67-55FB-465D-A4FA-EA7218C0CBF6}"/>
              </a:ext>
            </a:extLst>
          </p:cNvPr>
          <p:cNvCxnSpPr>
            <a:cxnSpLocks/>
            <a:stCxn id="24" idx="2"/>
            <a:endCxn id="54" idx="0"/>
          </p:cNvCxnSpPr>
          <p:nvPr/>
        </p:nvCxnSpPr>
        <p:spPr>
          <a:xfrm>
            <a:off x="7790234" y="5877402"/>
            <a:ext cx="0" cy="409212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049DB81D-F63A-4EA4-A55D-17A113C8468E}"/>
              </a:ext>
            </a:extLst>
          </p:cNvPr>
          <p:cNvSpPr txBox="1"/>
          <p:nvPr/>
        </p:nvSpPr>
        <p:spPr>
          <a:xfrm>
            <a:off x="7252266" y="6286614"/>
            <a:ext cx="1075936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err="1"/>
              <a:t>MyKiImpl</a:t>
            </a:r>
            <a:endParaRPr lang="en-DE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C961042-1BB2-422F-B16B-F3EE8E7405C0}"/>
              </a:ext>
            </a:extLst>
          </p:cNvPr>
          <p:cNvCxnSpPr>
            <a:cxnSpLocks/>
            <a:stCxn id="42" idx="2"/>
            <a:endCxn id="58" idx="0"/>
          </p:cNvCxnSpPr>
          <p:nvPr/>
        </p:nvCxnSpPr>
        <p:spPr>
          <a:xfrm flipH="1">
            <a:off x="10391763" y="5878976"/>
            <a:ext cx="1" cy="407638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85ABEA8F-DE10-4455-B64D-6B7B13FF223F}"/>
              </a:ext>
            </a:extLst>
          </p:cNvPr>
          <p:cNvSpPr txBox="1"/>
          <p:nvPr/>
        </p:nvSpPr>
        <p:spPr>
          <a:xfrm>
            <a:off x="9540344" y="6286614"/>
            <a:ext cx="1702838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err="1"/>
              <a:t>MyReceiverImpl</a:t>
            </a:r>
            <a:endParaRPr lang="en-DE" dirty="0"/>
          </a:p>
        </p:txBody>
      </p:sp>
      <p:sp>
        <p:nvSpPr>
          <p:cNvPr id="59" name="Speech Bubble: Rectangle 58">
            <a:extLst>
              <a:ext uri="{FF2B5EF4-FFF2-40B4-BE49-F238E27FC236}">
                <a16:creationId xmlns:a16="http://schemas.microsoft.com/office/drawing/2014/main" id="{CAC4F795-9089-4066-97E5-19EEA11FCF95}"/>
              </a:ext>
            </a:extLst>
          </p:cNvPr>
          <p:cNvSpPr/>
          <p:nvPr/>
        </p:nvSpPr>
        <p:spPr>
          <a:xfrm>
            <a:off x="4146172" y="1014553"/>
            <a:ext cx="2658512" cy="612648"/>
          </a:xfrm>
          <a:prstGeom prst="wedgeRectCallout">
            <a:avLst>
              <a:gd name="adj1" fmla="val -40706"/>
              <a:gd name="adj2" fmla="val -933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Legacy name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140235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BF640-4553-4FFA-BF63-FD8DC0E0F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</a:t>
            </a:r>
            <a:endParaRPr lang="en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3B1710-9BCC-473F-AC26-31893A19792D}"/>
              </a:ext>
            </a:extLst>
          </p:cNvPr>
          <p:cNvSpPr txBox="1"/>
          <p:nvPr/>
        </p:nvSpPr>
        <p:spPr>
          <a:xfrm>
            <a:off x="7319006" y="2113086"/>
            <a:ext cx="2533066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CommonSetupNoMonUi</a:t>
            </a:r>
            <a:endParaRPr lang="en-GB" b="1" dirty="0"/>
          </a:p>
          <a:p>
            <a:r>
              <a:rPr lang="en-GB" i="1" dirty="0"/>
              <a:t>Disables monitoring/UI</a:t>
            </a:r>
            <a:endParaRPr lang="en-DE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3CEA62-8E0B-42A6-AE81-B184F5BDDB22}"/>
              </a:ext>
            </a:extLst>
          </p:cNvPr>
          <p:cNvSpPr txBox="1"/>
          <p:nvPr/>
        </p:nvSpPr>
        <p:spPr>
          <a:xfrm>
            <a:off x="4675502" y="560531"/>
            <a:ext cx="3136180" cy="9233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CommonSetup</a:t>
            </a:r>
            <a:endParaRPr lang="en-GB" b="1" dirty="0"/>
          </a:p>
          <a:p>
            <a:r>
              <a:rPr lang="en-GB" dirty="0"/>
              <a:t>Platform components, network</a:t>
            </a:r>
          </a:p>
          <a:p>
            <a:r>
              <a:rPr lang="en-GB" i="1" dirty="0"/>
              <a:t>Does not define monitoring/UI</a:t>
            </a:r>
            <a:endParaRPr lang="en-DE" i="1" dirty="0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D21E94A9-C844-404D-BE48-E3C33D1B5DEE}"/>
              </a:ext>
            </a:extLst>
          </p:cNvPr>
          <p:cNvSpPr/>
          <p:nvPr/>
        </p:nvSpPr>
        <p:spPr>
          <a:xfrm>
            <a:off x="6923645" y="1502615"/>
            <a:ext cx="244492" cy="210263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4750F00-336C-4C4F-B03E-B05E9A671D39}"/>
              </a:ext>
            </a:extLst>
          </p:cNvPr>
          <p:cNvCxnSpPr>
            <a:stCxn id="6" idx="3"/>
            <a:endCxn id="4" idx="0"/>
          </p:cNvCxnSpPr>
          <p:nvPr/>
        </p:nvCxnSpPr>
        <p:spPr>
          <a:xfrm rot="16200000" flipH="1">
            <a:off x="7615611" y="1143158"/>
            <a:ext cx="400208" cy="153964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62EB5F9-4FC7-44DE-BD06-5863D1D8FF68}"/>
              </a:ext>
            </a:extLst>
          </p:cNvPr>
          <p:cNvSpPr txBox="1"/>
          <p:nvPr/>
        </p:nvSpPr>
        <p:spPr>
          <a:xfrm>
            <a:off x="1889125" y="4683659"/>
            <a:ext cx="3117007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ContainerCreation</a:t>
            </a:r>
            <a:endParaRPr lang="en-GB" b="1" dirty="0"/>
          </a:p>
          <a:p>
            <a:r>
              <a:rPr lang="en-GB" i="1" dirty="0"/>
              <a:t>Automated container </a:t>
            </a:r>
          </a:p>
          <a:p>
            <a:r>
              <a:rPr lang="en-GB" i="1" dirty="0"/>
              <a:t>creation, platform instantiation</a:t>
            </a:r>
            <a:endParaRPr lang="en-DE" i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833257-273B-49CD-BD9F-4A0113DF94E0}"/>
              </a:ext>
            </a:extLst>
          </p:cNvPr>
          <p:cNvSpPr txBox="1"/>
          <p:nvPr/>
        </p:nvSpPr>
        <p:spPr>
          <a:xfrm>
            <a:off x="6243592" y="5226945"/>
            <a:ext cx="2105769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RoutingTest</a:t>
            </a:r>
            <a:endParaRPr lang="en-GB" b="1" dirty="0"/>
          </a:p>
          <a:p>
            <a:r>
              <a:rPr lang="en-GB" i="1" dirty="0"/>
              <a:t>(A)synchronous data</a:t>
            </a:r>
          </a:p>
          <a:p>
            <a:r>
              <a:rPr lang="en-GB" i="1" dirty="0"/>
              <a:t>flows</a:t>
            </a:r>
            <a:endParaRPr lang="en-DE" i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BFEC12-322E-4DFC-B9FF-7D386431FB86}"/>
              </a:ext>
            </a:extLst>
          </p:cNvPr>
          <p:cNvSpPr txBox="1"/>
          <p:nvPr/>
        </p:nvSpPr>
        <p:spPr>
          <a:xfrm>
            <a:off x="10302875" y="3779250"/>
            <a:ext cx="1713802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SimpleMesh</a:t>
            </a:r>
            <a:endParaRPr lang="en-GB" b="1" dirty="0"/>
          </a:p>
          <a:p>
            <a:r>
              <a:rPr lang="en-GB" i="1" dirty="0"/>
              <a:t>Java source/sink</a:t>
            </a:r>
            <a:endParaRPr lang="en-DE" i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589AB8-3285-4EC7-AE1C-76E73D7300CC}"/>
              </a:ext>
            </a:extLst>
          </p:cNvPr>
          <p:cNvSpPr txBox="1"/>
          <p:nvPr/>
        </p:nvSpPr>
        <p:spPr>
          <a:xfrm>
            <a:off x="9276007" y="5226945"/>
            <a:ext cx="1762662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SimpleMesh3</a:t>
            </a:r>
          </a:p>
          <a:p>
            <a:r>
              <a:rPr lang="en-GB" i="1" dirty="0"/>
              <a:t>Java source, </a:t>
            </a:r>
          </a:p>
          <a:p>
            <a:r>
              <a:rPr lang="en-GB" i="1" dirty="0"/>
              <a:t>transformer, sink</a:t>
            </a:r>
            <a:endParaRPr lang="en-DE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4E3A65-E371-4D66-BA06-F5C1452099D8}"/>
              </a:ext>
            </a:extLst>
          </p:cNvPr>
          <p:cNvSpPr txBox="1"/>
          <p:nvPr/>
        </p:nvSpPr>
        <p:spPr>
          <a:xfrm>
            <a:off x="8049026" y="3828149"/>
            <a:ext cx="1824410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KodexMesh</a:t>
            </a:r>
            <a:endParaRPr lang="en-GB" b="1" dirty="0"/>
          </a:p>
          <a:p>
            <a:r>
              <a:rPr lang="en-GB" i="1" dirty="0"/>
              <a:t>Java source/sink, </a:t>
            </a:r>
          </a:p>
          <a:p>
            <a:r>
              <a:rPr lang="en-GB" i="1" dirty="0"/>
              <a:t>KODEX + Python</a:t>
            </a:r>
            <a:endParaRPr lang="en-DE" i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E5CD7F-5BED-4EB3-98F4-DC66480C9216}"/>
              </a:ext>
            </a:extLst>
          </p:cNvPr>
          <p:cNvSpPr txBox="1"/>
          <p:nvPr/>
        </p:nvSpPr>
        <p:spPr>
          <a:xfrm>
            <a:off x="3734847" y="2253149"/>
            <a:ext cx="2339487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SerializerConfig1</a:t>
            </a:r>
          </a:p>
          <a:p>
            <a:r>
              <a:rPr lang="en-GB" i="1" dirty="0"/>
              <a:t>Simple mesh, platform </a:t>
            </a:r>
          </a:p>
          <a:p>
            <a:r>
              <a:rPr lang="en-GB" i="1" dirty="0"/>
              <a:t>instantiation</a:t>
            </a:r>
            <a:endParaRPr lang="en-DE" i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CFFE1D-F455-46DD-8C3F-670333B05654}"/>
              </a:ext>
            </a:extLst>
          </p:cNvPr>
          <p:cNvSpPr txBox="1"/>
          <p:nvPr/>
        </p:nvSpPr>
        <p:spPr>
          <a:xfrm>
            <a:off x="4756158" y="3807994"/>
            <a:ext cx="2115579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mpd="sng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SerializerConfig1Old</a:t>
            </a:r>
          </a:p>
          <a:p>
            <a:r>
              <a:rPr lang="en-GB" i="1" dirty="0"/>
              <a:t>Simple mesh</a:t>
            </a:r>
            <a:endParaRPr lang="en-DE" i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BDECB9-59B2-454A-82FA-B3E43379A35F}"/>
              </a:ext>
            </a:extLst>
          </p:cNvPr>
          <p:cNvSpPr txBox="1"/>
          <p:nvPr/>
        </p:nvSpPr>
        <p:spPr>
          <a:xfrm>
            <a:off x="222253" y="2117854"/>
            <a:ext cx="3016147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b="1" dirty="0"/>
              <a:t>Legend</a:t>
            </a:r>
          </a:p>
          <a:p>
            <a:r>
              <a:rPr lang="en-GB" b="1" dirty="0"/>
              <a:t>   </a:t>
            </a:r>
            <a:r>
              <a:rPr lang="en-GB" dirty="0"/>
              <a:t>Shared platform config</a:t>
            </a:r>
          </a:p>
          <a:p>
            <a:r>
              <a:rPr lang="en-GB" dirty="0"/>
              <a:t>   Structural test (compilation, </a:t>
            </a:r>
            <a:br>
              <a:rPr lang="en-GB" dirty="0"/>
            </a:br>
            <a:r>
              <a:rPr lang="en-GB" dirty="0"/>
              <a:t>   file contents)</a:t>
            </a:r>
          </a:p>
          <a:p>
            <a:r>
              <a:rPr lang="en-GB" dirty="0"/>
              <a:t>   Executable regression test </a:t>
            </a:r>
          </a:p>
          <a:p>
            <a:r>
              <a:rPr lang="en-GB" dirty="0"/>
              <a:t>   (in examples)</a:t>
            </a:r>
          </a:p>
          <a:p>
            <a:r>
              <a:rPr lang="en-GB" dirty="0"/>
              <a:t>   Shared interface generation</a:t>
            </a:r>
          </a:p>
          <a:p>
            <a:r>
              <a:rPr lang="en-GB" dirty="0"/>
              <a:t>   (old style)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577725D-7A5D-47D4-A526-21CA9D063119}"/>
              </a:ext>
            </a:extLst>
          </p:cNvPr>
          <p:cNvSpPr/>
          <p:nvPr/>
        </p:nvSpPr>
        <p:spPr>
          <a:xfrm>
            <a:off x="257115" y="2478923"/>
            <a:ext cx="173041" cy="19079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2ADCA9DB-D39F-45D5-8022-62A242C69759}"/>
              </a:ext>
            </a:extLst>
          </p:cNvPr>
          <p:cNvSpPr/>
          <p:nvPr/>
        </p:nvSpPr>
        <p:spPr>
          <a:xfrm>
            <a:off x="4782345" y="1515586"/>
            <a:ext cx="244492" cy="210263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AAE217A-9B49-4CB3-82EE-7AF4739FC53F}"/>
              </a:ext>
            </a:extLst>
          </p:cNvPr>
          <p:cNvCxnSpPr>
            <a:cxnSpLocks/>
            <a:stCxn id="19" idx="3"/>
            <a:endCxn id="15" idx="0"/>
          </p:cNvCxnSpPr>
          <p:nvPr/>
        </p:nvCxnSpPr>
        <p:spPr>
          <a:xfrm rot="5400000">
            <a:off x="4640941" y="1989499"/>
            <a:ext cx="527300" cy="127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A039FA52-00DB-44FE-B01B-31F67B5DE7AD}"/>
              </a:ext>
            </a:extLst>
          </p:cNvPr>
          <p:cNvSpPr/>
          <p:nvPr/>
        </p:nvSpPr>
        <p:spPr>
          <a:xfrm>
            <a:off x="8463293" y="2784755"/>
            <a:ext cx="244492" cy="210263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3BB9B7A-1110-488E-87E9-BA2E1B5908A8}"/>
              </a:ext>
            </a:extLst>
          </p:cNvPr>
          <p:cNvCxnSpPr>
            <a:cxnSpLocks/>
            <a:stCxn id="23" idx="3"/>
            <a:endCxn id="16" idx="0"/>
          </p:cNvCxnSpPr>
          <p:nvPr/>
        </p:nvCxnSpPr>
        <p:spPr>
          <a:xfrm rot="5400000">
            <a:off x="6793256" y="2015711"/>
            <a:ext cx="812976" cy="277159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B463426-16A1-4894-BCDB-122FAD8EDDEB}"/>
              </a:ext>
            </a:extLst>
          </p:cNvPr>
          <p:cNvCxnSpPr>
            <a:cxnSpLocks/>
            <a:stCxn id="23" idx="3"/>
            <a:endCxn id="14" idx="0"/>
          </p:cNvCxnSpPr>
          <p:nvPr/>
        </p:nvCxnSpPr>
        <p:spPr>
          <a:xfrm rot="16200000" flipH="1">
            <a:off x="8356820" y="3223737"/>
            <a:ext cx="833131" cy="37569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F621E91-B0D6-4BE3-B648-152D5C4D06DC}"/>
              </a:ext>
            </a:extLst>
          </p:cNvPr>
          <p:cNvCxnSpPr>
            <a:cxnSpLocks/>
            <a:stCxn id="23" idx="3"/>
            <a:endCxn id="12" idx="0"/>
          </p:cNvCxnSpPr>
          <p:nvPr/>
        </p:nvCxnSpPr>
        <p:spPr>
          <a:xfrm rot="16200000" flipH="1">
            <a:off x="9480541" y="2100015"/>
            <a:ext cx="784232" cy="2574237"/>
          </a:xfrm>
          <a:prstGeom prst="bentConnector3">
            <a:avLst>
              <a:gd name="adj1" fmla="val 524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28BF7D6-CB87-4C79-B8B3-9546A1C7D512}"/>
              </a:ext>
            </a:extLst>
          </p:cNvPr>
          <p:cNvCxnSpPr>
            <a:cxnSpLocks/>
            <a:stCxn id="13" idx="0"/>
            <a:endCxn id="23" idx="3"/>
          </p:cNvCxnSpPr>
          <p:nvPr/>
        </p:nvCxnSpPr>
        <p:spPr>
          <a:xfrm rot="16200000" flipV="1">
            <a:off x="8255476" y="3325082"/>
            <a:ext cx="2231927" cy="1571799"/>
          </a:xfrm>
          <a:prstGeom prst="bentConnector3">
            <a:avLst>
              <a:gd name="adj1" fmla="val 8198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68CCE2E-371D-4F9D-B142-441C5D2FB508}"/>
              </a:ext>
            </a:extLst>
          </p:cNvPr>
          <p:cNvCxnSpPr>
            <a:cxnSpLocks/>
            <a:stCxn id="11" idx="0"/>
            <a:endCxn id="23" idx="3"/>
          </p:cNvCxnSpPr>
          <p:nvPr/>
        </p:nvCxnSpPr>
        <p:spPr>
          <a:xfrm rot="5400000" flipH="1" flipV="1">
            <a:off x="6825045" y="3466451"/>
            <a:ext cx="2231927" cy="1289062"/>
          </a:xfrm>
          <a:prstGeom prst="bentConnector3">
            <a:avLst>
              <a:gd name="adj1" fmla="val 8132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B75FF9F-FA99-4E1D-B4A9-A0539D3EB185}"/>
              </a:ext>
            </a:extLst>
          </p:cNvPr>
          <p:cNvSpPr txBox="1"/>
          <p:nvPr/>
        </p:nvSpPr>
        <p:spPr>
          <a:xfrm>
            <a:off x="1890342" y="5688610"/>
            <a:ext cx="3117007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SimpleMeshContainer</a:t>
            </a:r>
            <a:endParaRPr lang="en-GB" b="1" dirty="0"/>
          </a:p>
          <a:p>
            <a:r>
              <a:rPr lang="en-GB" i="1" dirty="0"/>
              <a:t>Automated container </a:t>
            </a:r>
          </a:p>
          <a:p>
            <a:r>
              <a:rPr lang="en-GB" i="1" dirty="0"/>
              <a:t>creation, platform instantiation</a:t>
            </a:r>
            <a:endParaRPr lang="en-DE" i="1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96F5D1B-246C-4645-A91B-4472BAADF15B}"/>
              </a:ext>
            </a:extLst>
          </p:cNvPr>
          <p:cNvSpPr/>
          <p:nvPr/>
        </p:nvSpPr>
        <p:spPr>
          <a:xfrm>
            <a:off x="252827" y="2723185"/>
            <a:ext cx="173041" cy="19079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90B99E8-C65C-4CCD-825A-0AC9E500886D}"/>
              </a:ext>
            </a:extLst>
          </p:cNvPr>
          <p:cNvSpPr/>
          <p:nvPr/>
        </p:nvSpPr>
        <p:spPr>
          <a:xfrm>
            <a:off x="252826" y="3310230"/>
            <a:ext cx="173041" cy="19079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3C266EA-8473-4132-BDD4-2CC74ED98F0C}"/>
              </a:ext>
            </a:extLst>
          </p:cNvPr>
          <p:cNvSpPr/>
          <p:nvPr/>
        </p:nvSpPr>
        <p:spPr>
          <a:xfrm>
            <a:off x="252825" y="3848626"/>
            <a:ext cx="173041" cy="19079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53829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709F1-15D4-4965-B03E-224CE6274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SimpleMesh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9A3F9-3FD5-4107-AF83-528C7D5FB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Purpose: </a:t>
            </a:r>
          </a:p>
          <a:p>
            <a:pPr lvl="1"/>
            <a:r>
              <a:rPr lang="de-DE" dirty="0"/>
              <a:t>Simple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flow</a:t>
            </a:r>
            <a:r>
              <a:rPr lang="de-DE" dirty="0"/>
              <a:t> </a:t>
            </a:r>
            <a:r>
              <a:rPr lang="de-DE" dirty="0" err="1"/>
              <a:t>among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services</a:t>
            </a:r>
            <a:r>
              <a:rPr lang="de-DE" dirty="0"/>
              <a:t> (source, sink)</a:t>
            </a:r>
          </a:p>
          <a:p>
            <a:pPr lvl="1"/>
            <a:r>
              <a:rPr lang="de-DE" dirty="0" err="1"/>
              <a:t>Asynchronous</a:t>
            </a:r>
            <a:r>
              <a:rPr lang="de-DE" dirty="0"/>
              <a:t> </a:t>
            </a:r>
            <a:r>
              <a:rPr lang="de-DE" dirty="0" err="1"/>
              <a:t>communication</a:t>
            </a:r>
            <a:endParaRPr lang="de-DE" dirty="0"/>
          </a:p>
          <a:p>
            <a:r>
              <a:rPr lang="de-DE" dirty="0" err="1"/>
              <a:t>Used</a:t>
            </a:r>
            <a:r>
              <a:rPr lang="de-DE" dirty="0"/>
              <a:t> also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Install</a:t>
            </a:r>
            <a:r>
              <a:rPr lang="de-DE" dirty="0"/>
              <a:t> Package</a:t>
            </a:r>
          </a:p>
          <a:p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regression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in </a:t>
            </a:r>
            <a:r>
              <a:rPr lang="de-DE" dirty="0" err="1">
                <a:latin typeface="Consolas" panose="020B0609020204030204" pitchFamily="49" charset="0"/>
              </a:rPr>
              <a:t>examples</a:t>
            </a:r>
            <a:endParaRPr lang="en-DE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071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588D9-BABB-46AC-A6A1-FD4CB364C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SimpleMesh</a:t>
            </a:r>
            <a:endParaRPr lang="en-DE" sz="3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CACFD9-EC99-4F60-B0DC-D5B17EC37BDE}"/>
              </a:ext>
            </a:extLst>
          </p:cNvPr>
          <p:cNvSpPr txBox="1"/>
          <p:nvPr/>
        </p:nvSpPr>
        <p:spPr>
          <a:xfrm>
            <a:off x="3774959" y="2880115"/>
            <a:ext cx="1478225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SimpleSource</a:t>
            </a:r>
            <a:endParaRPr lang="en-GB" b="1" dirty="0"/>
          </a:p>
          <a:p>
            <a:r>
              <a:rPr lang="en-GB" dirty="0"/>
              <a:t>Java, async</a:t>
            </a:r>
            <a:endParaRPr lang="en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FEA2A0-45DE-43EC-86A8-6BEE432D2272}"/>
              </a:ext>
            </a:extLst>
          </p:cNvPr>
          <p:cNvSpPr txBox="1"/>
          <p:nvPr/>
        </p:nvSpPr>
        <p:spPr>
          <a:xfrm>
            <a:off x="7616415" y="2883896"/>
            <a:ext cx="16459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SimpleReceiver</a:t>
            </a:r>
            <a:endParaRPr lang="en-GB" b="1" dirty="0"/>
          </a:p>
          <a:p>
            <a:r>
              <a:rPr lang="en-GB" dirty="0"/>
              <a:t>Java, async</a:t>
            </a:r>
            <a:endParaRPr lang="en-DE" dirty="0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D201DB76-F45D-44DA-B271-7179515771CF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5253184" y="3203281"/>
            <a:ext cx="2363231" cy="37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BD05DB4-F2E1-4CC1-AF3B-BD290D5608A4}"/>
              </a:ext>
            </a:extLst>
          </p:cNvPr>
          <p:cNvSpPr txBox="1"/>
          <p:nvPr/>
        </p:nvSpPr>
        <p:spPr>
          <a:xfrm>
            <a:off x="6116859" y="2837728"/>
            <a:ext cx="63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Rec1</a:t>
            </a:r>
            <a:endParaRPr lang="en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9F200F-761E-49B6-A09E-685FB55F6B84}"/>
              </a:ext>
            </a:extLst>
          </p:cNvPr>
          <p:cNvSpPr txBox="1"/>
          <p:nvPr/>
        </p:nvSpPr>
        <p:spPr>
          <a:xfrm>
            <a:off x="2708970" y="4715873"/>
            <a:ext cx="3632085" cy="64633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err="1"/>
              <a:t>de.iip_ecosphere.platform.test.apps</a:t>
            </a:r>
            <a:r>
              <a:rPr lang="en-GB" dirty="0"/>
              <a:t>.</a:t>
            </a:r>
            <a:br>
              <a:rPr lang="en-GB" dirty="0"/>
            </a:br>
            <a:r>
              <a:rPr lang="en-GB" dirty="0" err="1"/>
              <a:t>serviceImpl.SimpleSourceImpl</a:t>
            </a:r>
            <a:endParaRPr lang="en-D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93BD2D-F2FF-42AF-AB4A-4D3B30BE65A4}"/>
              </a:ext>
            </a:extLst>
          </p:cNvPr>
          <p:cNvSpPr txBox="1"/>
          <p:nvPr/>
        </p:nvSpPr>
        <p:spPr>
          <a:xfrm>
            <a:off x="6646106" y="4723435"/>
            <a:ext cx="3632085" cy="64633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err="1"/>
              <a:t>de.iip_ecosphere.platform.test.apps</a:t>
            </a:r>
            <a:r>
              <a:rPr lang="en-GB" dirty="0"/>
              <a:t>.</a:t>
            </a:r>
            <a:br>
              <a:rPr lang="en-GB" dirty="0"/>
            </a:br>
            <a:r>
              <a:rPr lang="en-GB" dirty="0" err="1"/>
              <a:t>serviceImpl.SimpleReceiverImpl</a:t>
            </a:r>
            <a:endParaRPr lang="en-D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CD5D5A-8286-44EF-A2E2-C1EDF76B3CD3}"/>
              </a:ext>
            </a:extLst>
          </p:cNvPr>
          <p:cNvSpPr/>
          <p:nvPr/>
        </p:nvSpPr>
        <p:spPr>
          <a:xfrm>
            <a:off x="126589" y="4008568"/>
            <a:ext cx="2678618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In </a:t>
            </a:r>
            <a:r>
              <a:rPr lang="en-GB" sz="1400" dirty="0" err="1"/>
              <a:t>test.configuration.configuration</a:t>
            </a:r>
            <a:endParaRPr lang="en-GB" sz="1400" dirty="0"/>
          </a:p>
          <a:p>
            <a:r>
              <a:rPr lang="en-DE" sz="1400" dirty="0" err="1"/>
              <a:t>de.iip-ecosphere.platform</a:t>
            </a:r>
            <a:r>
              <a:rPr lang="en-DE" sz="1400" dirty="0"/>
              <a:t>:</a:t>
            </a:r>
            <a:endParaRPr lang="en-GB" sz="1400" dirty="0"/>
          </a:p>
          <a:p>
            <a:r>
              <a:rPr lang="en-DE" sz="1400" dirty="0" err="1"/>
              <a:t>apps.ServiceImpl</a:t>
            </a:r>
            <a:r>
              <a:rPr lang="en-DE" sz="1400" dirty="0"/>
              <a:t>:</a:t>
            </a:r>
            <a:endParaRPr lang="en-GB" sz="1400" dirty="0"/>
          </a:p>
          <a:p>
            <a:r>
              <a:rPr lang="en-GB" sz="1400" i="1" dirty="0" err="1"/>
              <a:t>iipVer</a:t>
            </a:r>
            <a:endParaRPr lang="en-DE" sz="1400" i="1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064501-66B7-4EF1-90AE-7CF36413B75C}"/>
              </a:ext>
            </a:extLst>
          </p:cNvPr>
          <p:cNvCxnSpPr>
            <a:stCxn id="4" idx="2"/>
            <a:endCxn id="10" idx="0"/>
          </p:cNvCxnSpPr>
          <p:nvPr/>
        </p:nvCxnSpPr>
        <p:spPr>
          <a:xfrm>
            <a:off x="4514072" y="3526446"/>
            <a:ext cx="10941" cy="118942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6091E6F-0396-4B38-BFC6-0EAA68D9DCC3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>
            <a:off x="8439365" y="3530227"/>
            <a:ext cx="22784" cy="119320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1333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709F1-15D4-4965-B03E-224CE6274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SimpleMesh3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9A3F9-3FD5-4107-AF83-528C7D5FB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Purpose: </a:t>
            </a:r>
          </a:p>
          <a:p>
            <a:pPr lvl="1"/>
            <a:r>
              <a:rPr lang="de-DE" dirty="0"/>
              <a:t>Simple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flow</a:t>
            </a:r>
            <a:r>
              <a:rPr lang="de-DE" dirty="0"/>
              <a:t> </a:t>
            </a:r>
            <a:r>
              <a:rPr lang="de-DE" dirty="0" err="1"/>
              <a:t>among</a:t>
            </a:r>
            <a:r>
              <a:rPr lang="de-DE" dirty="0"/>
              <a:t> </a:t>
            </a:r>
            <a:r>
              <a:rPr lang="de-DE" dirty="0" err="1"/>
              <a:t>three</a:t>
            </a:r>
            <a:r>
              <a:rPr lang="de-DE" dirty="0"/>
              <a:t> </a:t>
            </a:r>
            <a:r>
              <a:rPr lang="de-DE" dirty="0" err="1"/>
              <a:t>services</a:t>
            </a:r>
            <a:r>
              <a:rPr lang="de-DE" dirty="0"/>
              <a:t> (source, </a:t>
            </a:r>
            <a:r>
              <a:rPr lang="de-DE" dirty="0" err="1"/>
              <a:t>transformer</a:t>
            </a:r>
            <a:r>
              <a:rPr lang="de-DE" dirty="0"/>
              <a:t>, sink)</a:t>
            </a:r>
          </a:p>
          <a:p>
            <a:pPr lvl="1"/>
            <a:r>
              <a:rPr lang="de-DE" dirty="0" err="1"/>
              <a:t>Mostly</a:t>
            </a:r>
            <a:r>
              <a:rPr lang="de-DE" dirty="0"/>
              <a:t> </a:t>
            </a:r>
            <a:r>
              <a:rPr lang="de-DE" dirty="0" err="1"/>
              <a:t>synchronous</a:t>
            </a:r>
            <a:r>
              <a:rPr lang="de-DE" dirty="0"/>
              <a:t> </a:t>
            </a:r>
            <a:r>
              <a:rPr lang="de-DE" dirty="0" err="1"/>
              <a:t>communication</a:t>
            </a:r>
            <a:endParaRPr lang="de-DE" dirty="0"/>
          </a:p>
          <a:p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regression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in </a:t>
            </a:r>
            <a:r>
              <a:rPr lang="de-DE" dirty="0" err="1">
                <a:latin typeface="Consolas" panose="020B0609020204030204" pitchFamily="49" charset="0"/>
              </a:rPr>
              <a:t>examples</a:t>
            </a:r>
            <a:endParaRPr lang="en-DE" dirty="0">
              <a:latin typeface="Consolas" panose="020B0609020204030204" pitchFamily="49" charset="0"/>
            </a:endParaRP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320729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588D9-BABB-46AC-A6A1-FD4CB364C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SimpleMesh3 </a:t>
            </a:r>
            <a:r>
              <a:rPr lang="en-GB" sz="3000" dirty="0"/>
              <a:t>(simple flow with transformer, partially sync)</a:t>
            </a:r>
            <a:endParaRPr lang="en-DE" sz="3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CACFD9-EC99-4F60-B0DC-D5B17EC37BDE}"/>
              </a:ext>
            </a:extLst>
          </p:cNvPr>
          <p:cNvSpPr txBox="1"/>
          <p:nvPr/>
        </p:nvSpPr>
        <p:spPr>
          <a:xfrm>
            <a:off x="2777429" y="2880115"/>
            <a:ext cx="1595245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SimpleSource3</a:t>
            </a:r>
          </a:p>
          <a:p>
            <a:r>
              <a:rPr lang="en-GB" dirty="0"/>
              <a:t>Java, sync</a:t>
            </a:r>
            <a:endParaRPr lang="en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FEA2A0-45DE-43EC-86A8-6BEE432D2272}"/>
              </a:ext>
            </a:extLst>
          </p:cNvPr>
          <p:cNvSpPr txBox="1"/>
          <p:nvPr/>
        </p:nvSpPr>
        <p:spPr>
          <a:xfrm>
            <a:off x="8745560" y="2884912"/>
            <a:ext cx="1762919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SimpleReceiver3</a:t>
            </a:r>
          </a:p>
          <a:p>
            <a:r>
              <a:rPr lang="en-GB" dirty="0"/>
              <a:t>Java, async</a:t>
            </a:r>
            <a:endParaRPr lang="en-DE" dirty="0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D201DB76-F45D-44DA-B271-7179515771CF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 flipV="1">
            <a:off x="4372674" y="3198391"/>
            <a:ext cx="1224747" cy="48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BD05DB4-F2E1-4CC1-AF3B-BD290D5608A4}"/>
              </a:ext>
            </a:extLst>
          </p:cNvPr>
          <p:cNvSpPr txBox="1"/>
          <p:nvPr/>
        </p:nvSpPr>
        <p:spPr>
          <a:xfrm>
            <a:off x="4574852" y="2817651"/>
            <a:ext cx="752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Rec13</a:t>
            </a:r>
            <a:endParaRPr lang="en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9F200F-761E-49B6-A09E-685FB55F6B84}"/>
              </a:ext>
            </a:extLst>
          </p:cNvPr>
          <p:cNvSpPr txBox="1"/>
          <p:nvPr/>
        </p:nvSpPr>
        <p:spPr>
          <a:xfrm>
            <a:off x="1737839" y="4742390"/>
            <a:ext cx="3632085" cy="64633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err="1"/>
              <a:t>de.iip_ecosphere.platform.test.apps</a:t>
            </a:r>
            <a:r>
              <a:rPr lang="en-GB" dirty="0"/>
              <a:t>.</a:t>
            </a:r>
            <a:br>
              <a:rPr lang="en-GB" dirty="0"/>
            </a:br>
            <a:r>
              <a:rPr lang="en-GB" dirty="0"/>
              <a:t>serviceImpl.SimpleSource3Impl</a:t>
            </a:r>
            <a:endParaRPr lang="en-D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93BD2D-F2FF-42AF-AB4A-4D3B30BE65A4}"/>
              </a:ext>
            </a:extLst>
          </p:cNvPr>
          <p:cNvSpPr txBox="1"/>
          <p:nvPr/>
        </p:nvSpPr>
        <p:spPr>
          <a:xfrm>
            <a:off x="7810977" y="4678628"/>
            <a:ext cx="3632085" cy="64633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err="1"/>
              <a:t>de.iip_ecosphere.platform.test.apps</a:t>
            </a:r>
            <a:r>
              <a:rPr lang="en-GB" dirty="0"/>
              <a:t>.</a:t>
            </a:r>
            <a:br>
              <a:rPr lang="en-GB" dirty="0"/>
            </a:br>
            <a:r>
              <a:rPr lang="en-GB" dirty="0"/>
              <a:t>serviceImpl.SimpleReceiver3Impl</a:t>
            </a:r>
            <a:endParaRPr lang="en-D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CD5D5A-8286-44EF-A2E2-C1EDF76B3CD3}"/>
              </a:ext>
            </a:extLst>
          </p:cNvPr>
          <p:cNvSpPr/>
          <p:nvPr/>
        </p:nvSpPr>
        <p:spPr>
          <a:xfrm>
            <a:off x="30352" y="4047687"/>
            <a:ext cx="2678618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In </a:t>
            </a:r>
            <a:r>
              <a:rPr lang="en-GB" sz="1400" dirty="0" err="1"/>
              <a:t>test.configuration.configuration</a:t>
            </a:r>
            <a:endParaRPr lang="en-GB" sz="1400" dirty="0"/>
          </a:p>
          <a:p>
            <a:r>
              <a:rPr lang="en-DE" sz="1400" dirty="0" err="1"/>
              <a:t>de.iip-ecosphere.platform</a:t>
            </a:r>
            <a:r>
              <a:rPr lang="en-DE" sz="1400" dirty="0"/>
              <a:t>:</a:t>
            </a:r>
            <a:endParaRPr lang="en-GB" sz="1400" dirty="0"/>
          </a:p>
          <a:p>
            <a:r>
              <a:rPr lang="en-DE" sz="1400" dirty="0" err="1"/>
              <a:t>apps.ServiceImpl</a:t>
            </a:r>
            <a:r>
              <a:rPr lang="en-DE" sz="1400" dirty="0"/>
              <a:t>:</a:t>
            </a:r>
            <a:endParaRPr lang="en-GB" sz="1400" dirty="0"/>
          </a:p>
          <a:p>
            <a:r>
              <a:rPr lang="en-GB" sz="1400" i="1" dirty="0" err="1"/>
              <a:t>iipVer</a:t>
            </a:r>
            <a:endParaRPr lang="en-DE" sz="1400" i="1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064501-66B7-4EF1-90AE-7CF36413B75C}"/>
              </a:ext>
            </a:extLst>
          </p:cNvPr>
          <p:cNvCxnSpPr>
            <a:stCxn id="4" idx="2"/>
            <a:endCxn id="10" idx="0"/>
          </p:cNvCxnSpPr>
          <p:nvPr/>
        </p:nvCxnSpPr>
        <p:spPr>
          <a:xfrm flipH="1">
            <a:off x="3553882" y="3526446"/>
            <a:ext cx="21170" cy="121594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6091E6F-0396-4B38-BFC6-0EAA68D9DCC3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>
            <a:off x="9627020" y="3531243"/>
            <a:ext cx="0" cy="114738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49ECE43-5FC7-4B85-84C8-35343D03BEB0}"/>
              </a:ext>
            </a:extLst>
          </p:cNvPr>
          <p:cNvSpPr txBox="1"/>
          <p:nvPr/>
        </p:nvSpPr>
        <p:spPr>
          <a:xfrm>
            <a:off x="5597421" y="2875225"/>
            <a:ext cx="211481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SimpleTransformer3</a:t>
            </a:r>
          </a:p>
          <a:p>
            <a:r>
              <a:rPr lang="en-GB" dirty="0"/>
              <a:t>Java, sync</a:t>
            </a:r>
            <a:endParaRPr lang="en-DE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DA8C02F5-BE7B-4625-89D9-048FC674B9AF}"/>
              </a:ext>
            </a:extLst>
          </p:cNvPr>
          <p:cNvCxnSpPr>
            <a:cxnSpLocks/>
            <a:stCxn id="13" idx="3"/>
            <a:endCxn id="5" idx="1"/>
          </p:cNvCxnSpPr>
          <p:nvPr/>
        </p:nvCxnSpPr>
        <p:spPr>
          <a:xfrm>
            <a:off x="7712231" y="3198391"/>
            <a:ext cx="1033329" cy="968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420BDCB-D520-47F0-A9CC-9802364753C2}"/>
              </a:ext>
            </a:extLst>
          </p:cNvPr>
          <p:cNvSpPr txBox="1"/>
          <p:nvPr/>
        </p:nvSpPr>
        <p:spPr>
          <a:xfrm>
            <a:off x="7844042" y="2817651"/>
            <a:ext cx="752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Rec13</a:t>
            </a:r>
            <a:endParaRPr lang="en-DE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1F32AC7-7D79-473E-A81B-2605199922E6}"/>
              </a:ext>
            </a:extLst>
          </p:cNvPr>
          <p:cNvSpPr txBox="1"/>
          <p:nvPr/>
        </p:nvSpPr>
        <p:spPr>
          <a:xfrm>
            <a:off x="4843659" y="5582135"/>
            <a:ext cx="3632085" cy="64633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err="1"/>
              <a:t>de.iip_ecosphere.platform.test.apps</a:t>
            </a:r>
            <a:r>
              <a:rPr lang="en-GB" dirty="0"/>
              <a:t>.</a:t>
            </a:r>
            <a:br>
              <a:rPr lang="en-GB" dirty="0"/>
            </a:br>
            <a:r>
              <a:rPr lang="en-GB" dirty="0"/>
              <a:t>serviceImpl.SimpleTransformer3Impl</a:t>
            </a:r>
            <a:endParaRPr lang="en-DE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756A6DA-8418-4D3D-8770-8379DCA9A4BB}"/>
              </a:ext>
            </a:extLst>
          </p:cNvPr>
          <p:cNvCxnSpPr>
            <a:cxnSpLocks/>
            <a:stCxn id="13" idx="2"/>
            <a:endCxn id="26" idx="0"/>
          </p:cNvCxnSpPr>
          <p:nvPr/>
        </p:nvCxnSpPr>
        <p:spPr>
          <a:xfrm>
            <a:off x="6654826" y="3521556"/>
            <a:ext cx="4876" cy="206057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2463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709F1-15D4-4965-B03E-224CE6274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RoutingTest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9A3F9-3FD5-4107-AF83-528C7D5FB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Purpose: </a:t>
            </a:r>
          </a:p>
          <a:p>
            <a:pPr lvl="1"/>
            <a:r>
              <a:rPr lang="de-DE" dirty="0"/>
              <a:t>Forward and </a:t>
            </a:r>
            <a:r>
              <a:rPr lang="de-DE" dirty="0" err="1"/>
              <a:t>backward</a:t>
            </a:r>
            <a:r>
              <a:rPr lang="de-DE" dirty="0"/>
              <a:t> </a:t>
            </a:r>
            <a:r>
              <a:rPr lang="de-DE" dirty="0" err="1"/>
              <a:t>flows</a:t>
            </a:r>
            <a:endParaRPr lang="de-DE" dirty="0"/>
          </a:p>
          <a:p>
            <a:pPr lvl="1"/>
            <a:r>
              <a:rPr lang="de-DE" dirty="0" err="1"/>
              <a:t>Synchronou</a:t>
            </a:r>
            <a:r>
              <a:rPr lang="de-DE" dirty="0"/>
              <a:t> source</a:t>
            </a:r>
          </a:p>
          <a:p>
            <a:pPr lvl="1"/>
            <a:r>
              <a:rPr lang="de-DE" dirty="0" err="1"/>
              <a:t>Handwritten</a:t>
            </a:r>
            <a:r>
              <a:rPr lang="de-DE" dirty="0"/>
              <a:t> </a:t>
            </a:r>
            <a:r>
              <a:rPr lang="de-DE" dirty="0" err="1"/>
              <a:t>connector</a:t>
            </a:r>
            <a:r>
              <a:rPr lang="de-DE" dirty="0"/>
              <a:t> </a:t>
            </a:r>
            <a:r>
              <a:rPr lang="de-DE" dirty="0" err="1"/>
              <a:t>reacting</a:t>
            </a:r>
            <a:r>
              <a:rPr lang="de-DE" dirty="0"/>
              <a:t> on </a:t>
            </a:r>
            <a:r>
              <a:rPr lang="de-DE" dirty="0" err="1"/>
              <a:t>backward</a:t>
            </a:r>
            <a:r>
              <a:rPr lang="de-DE" dirty="0"/>
              <a:t> </a:t>
            </a:r>
            <a:r>
              <a:rPr lang="de-DE" dirty="0" err="1"/>
              <a:t>flow</a:t>
            </a:r>
            <a:endParaRPr lang="de-DE" dirty="0"/>
          </a:p>
          <a:p>
            <a:pPr lvl="1"/>
            <a:r>
              <a:rPr lang="de-DE" dirty="0"/>
              <a:t>Parallel </a:t>
            </a:r>
            <a:r>
              <a:rPr lang="de-DE" dirty="0" err="1"/>
              <a:t>asynchronous</a:t>
            </a:r>
            <a:r>
              <a:rPr lang="de-DE"/>
              <a:t> paths</a:t>
            </a:r>
            <a:endParaRPr lang="de-DE" dirty="0"/>
          </a:p>
          <a:p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regression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in </a:t>
            </a:r>
            <a:r>
              <a:rPr lang="de-DE" dirty="0" err="1">
                <a:latin typeface="Consolas" panose="020B0609020204030204" pitchFamily="49" charset="0"/>
              </a:rPr>
              <a:t>examples</a:t>
            </a:r>
            <a:endParaRPr lang="en-DE" dirty="0">
              <a:latin typeface="Consolas" panose="020B0609020204030204" pitchFamily="49" charset="0"/>
            </a:endParaRP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49812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588D9-BABB-46AC-A6A1-FD4CB364C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RoutingTest</a:t>
            </a:r>
            <a:endParaRPr lang="en-DE" sz="3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CACFD9-EC99-4F60-B0DC-D5B17EC37BDE}"/>
              </a:ext>
            </a:extLst>
          </p:cNvPr>
          <p:cNvSpPr txBox="1"/>
          <p:nvPr/>
        </p:nvSpPr>
        <p:spPr>
          <a:xfrm>
            <a:off x="228775" y="2872220"/>
            <a:ext cx="1882951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MyRoutingSource</a:t>
            </a:r>
            <a:endParaRPr lang="en-GB" b="1" dirty="0"/>
          </a:p>
          <a:p>
            <a:r>
              <a:rPr lang="en-GB" dirty="0"/>
              <a:t>Java, sync</a:t>
            </a:r>
            <a:endParaRPr lang="en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FEA2A0-45DE-43EC-86A8-6BEE432D2272}"/>
              </a:ext>
            </a:extLst>
          </p:cNvPr>
          <p:cNvSpPr txBox="1"/>
          <p:nvPr/>
        </p:nvSpPr>
        <p:spPr>
          <a:xfrm>
            <a:off x="10664625" y="2884912"/>
            <a:ext cx="1325171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RoutingSink</a:t>
            </a:r>
            <a:endParaRPr lang="en-GB" b="1" dirty="0"/>
          </a:p>
          <a:p>
            <a:r>
              <a:rPr lang="en-GB" dirty="0"/>
              <a:t>Java, async</a:t>
            </a:r>
            <a:endParaRPr lang="en-DE" dirty="0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D201DB76-F45D-44DA-B271-7179515771CF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>
            <a:off x="2111726" y="3195386"/>
            <a:ext cx="1852837" cy="300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BD05DB4-F2E1-4CC1-AF3B-BD290D5608A4}"/>
              </a:ext>
            </a:extLst>
          </p:cNvPr>
          <p:cNvSpPr txBox="1"/>
          <p:nvPr/>
        </p:nvSpPr>
        <p:spPr>
          <a:xfrm>
            <a:off x="2122220" y="2862918"/>
            <a:ext cx="1716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RoutingTestData</a:t>
            </a:r>
            <a:endParaRPr lang="en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9F200F-761E-49B6-A09E-685FB55F6B84}"/>
              </a:ext>
            </a:extLst>
          </p:cNvPr>
          <p:cNvSpPr txBox="1"/>
          <p:nvPr/>
        </p:nvSpPr>
        <p:spPr>
          <a:xfrm>
            <a:off x="30352" y="6331292"/>
            <a:ext cx="2793906" cy="32316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sz="1500" dirty="0" err="1"/>
              <a:t>d.i.p.t.a.s.routingTest.SourceImpl</a:t>
            </a:r>
            <a:endParaRPr lang="en-DE" sz="15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93BD2D-F2FF-42AF-AB4A-4D3B30BE65A4}"/>
              </a:ext>
            </a:extLst>
          </p:cNvPr>
          <p:cNvSpPr txBox="1"/>
          <p:nvPr/>
        </p:nvSpPr>
        <p:spPr>
          <a:xfrm>
            <a:off x="9525029" y="5259837"/>
            <a:ext cx="2583528" cy="32316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sz="1500" dirty="0" err="1"/>
              <a:t>d.i.p.t.a.s.routingTest.SinkImpl</a:t>
            </a:r>
            <a:endParaRPr lang="en-DE" sz="15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CD5D5A-8286-44EF-A2E2-C1EDF76B3CD3}"/>
              </a:ext>
            </a:extLst>
          </p:cNvPr>
          <p:cNvSpPr/>
          <p:nvPr/>
        </p:nvSpPr>
        <p:spPr>
          <a:xfrm>
            <a:off x="31848" y="5061714"/>
            <a:ext cx="2678618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In </a:t>
            </a:r>
            <a:r>
              <a:rPr lang="en-GB" sz="1400" dirty="0" err="1"/>
              <a:t>test.configuration.configuration</a:t>
            </a:r>
            <a:endParaRPr lang="en-GB" sz="1400" dirty="0"/>
          </a:p>
          <a:p>
            <a:r>
              <a:rPr lang="en-DE" sz="1400" dirty="0" err="1"/>
              <a:t>de.iip-ecosphere.platform</a:t>
            </a:r>
            <a:r>
              <a:rPr lang="en-DE" sz="1400" dirty="0"/>
              <a:t>:</a:t>
            </a:r>
            <a:endParaRPr lang="en-GB" sz="1400" dirty="0"/>
          </a:p>
          <a:p>
            <a:r>
              <a:rPr lang="en-DE" sz="1400" dirty="0" err="1"/>
              <a:t>apps.ServiceImpl</a:t>
            </a:r>
            <a:r>
              <a:rPr lang="en-DE" sz="1400" dirty="0"/>
              <a:t>:</a:t>
            </a:r>
            <a:endParaRPr lang="en-GB" sz="1400" dirty="0"/>
          </a:p>
          <a:p>
            <a:r>
              <a:rPr lang="en-GB" sz="1400" i="1" dirty="0" err="1"/>
              <a:t>iipVer</a:t>
            </a:r>
            <a:endParaRPr lang="en-DE" sz="1400" i="1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064501-66B7-4EF1-90AE-7CF36413B75C}"/>
              </a:ext>
            </a:extLst>
          </p:cNvPr>
          <p:cNvCxnSpPr>
            <a:cxnSpLocks/>
            <a:stCxn id="59" idx="2"/>
            <a:endCxn id="10" idx="0"/>
          </p:cNvCxnSpPr>
          <p:nvPr/>
        </p:nvCxnSpPr>
        <p:spPr>
          <a:xfrm>
            <a:off x="520175" y="3526353"/>
            <a:ext cx="907130" cy="28049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6091E6F-0396-4B38-BFC6-0EAA68D9DCC3}"/>
              </a:ext>
            </a:extLst>
          </p:cNvPr>
          <p:cNvCxnSpPr>
            <a:cxnSpLocks/>
            <a:stCxn id="70" idx="2"/>
            <a:endCxn id="11" idx="0"/>
          </p:cNvCxnSpPr>
          <p:nvPr/>
        </p:nvCxnSpPr>
        <p:spPr>
          <a:xfrm flipH="1">
            <a:off x="10816793" y="3526353"/>
            <a:ext cx="862543" cy="173348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49ECE43-5FC7-4B85-84C8-35343D03BEB0}"/>
              </a:ext>
            </a:extLst>
          </p:cNvPr>
          <p:cNvSpPr txBox="1"/>
          <p:nvPr/>
        </p:nvSpPr>
        <p:spPr>
          <a:xfrm>
            <a:off x="3964563" y="2875225"/>
            <a:ext cx="1851341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RoutingProcessor</a:t>
            </a:r>
            <a:endParaRPr lang="en-GB" b="1" dirty="0"/>
          </a:p>
          <a:p>
            <a:r>
              <a:rPr lang="en-GB" dirty="0"/>
              <a:t>Java, async</a:t>
            </a:r>
            <a:endParaRPr lang="en-DE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DA8C02F5-BE7B-4625-89D9-048FC674B9AF}"/>
              </a:ext>
            </a:extLst>
          </p:cNvPr>
          <p:cNvCxnSpPr>
            <a:cxnSpLocks/>
            <a:stCxn id="13" idx="3"/>
            <a:endCxn id="34" idx="1"/>
          </p:cNvCxnSpPr>
          <p:nvPr/>
        </p:nvCxnSpPr>
        <p:spPr>
          <a:xfrm flipV="1">
            <a:off x="5815904" y="3100999"/>
            <a:ext cx="1670289" cy="973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420BDCB-D520-47F0-A9CC-9802364753C2}"/>
              </a:ext>
            </a:extLst>
          </p:cNvPr>
          <p:cNvSpPr txBox="1"/>
          <p:nvPr/>
        </p:nvSpPr>
        <p:spPr>
          <a:xfrm>
            <a:off x="5825775" y="2749944"/>
            <a:ext cx="1716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RoutingTestData</a:t>
            </a:r>
            <a:endParaRPr lang="en-DE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1F32AC7-7D79-473E-A81B-2605199922E6}"/>
              </a:ext>
            </a:extLst>
          </p:cNvPr>
          <p:cNvSpPr txBox="1"/>
          <p:nvPr/>
        </p:nvSpPr>
        <p:spPr>
          <a:xfrm>
            <a:off x="3878571" y="5148880"/>
            <a:ext cx="2979598" cy="32316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sz="1500" dirty="0" err="1"/>
              <a:t>d.i.p.t.a.s.routingTest.ProcessorImpl</a:t>
            </a:r>
            <a:endParaRPr lang="en-DE" sz="1500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756A6DA-8418-4D3D-8770-8379DCA9A4BB}"/>
              </a:ext>
            </a:extLst>
          </p:cNvPr>
          <p:cNvCxnSpPr>
            <a:cxnSpLocks/>
            <a:stCxn id="68" idx="2"/>
            <a:endCxn id="26" idx="0"/>
          </p:cNvCxnSpPr>
          <p:nvPr/>
        </p:nvCxnSpPr>
        <p:spPr>
          <a:xfrm>
            <a:off x="5327487" y="3508457"/>
            <a:ext cx="40883" cy="164042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38C20A5-3E30-4FBF-987C-ED8E9588E2B6}"/>
              </a:ext>
            </a:extLst>
          </p:cNvPr>
          <p:cNvSpPr txBox="1"/>
          <p:nvPr/>
        </p:nvSpPr>
        <p:spPr>
          <a:xfrm>
            <a:off x="235578" y="1947305"/>
            <a:ext cx="2223814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MyRoutingConnector</a:t>
            </a:r>
            <a:endParaRPr lang="en-GB" b="1" dirty="0"/>
          </a:p>
          <a:p>
            <a:r>
              <a:rPr lang="en-GB" dirty="0"/>
              <a:t>Connector, async</a:t>
            </a:r>
            <a:endParaRPr lang="en-DE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6D490E0-32D0-438E-B83E-53A2705B26D3}"/>
              </a:ext>
            </a:extLst>
          </p:cNvPr>
          <p:cNvSpPr txBox="1"/>
          <p:nvPr/>
        </p:nvSpPr>
        <p:spPr>
          <a:xfrm>
            <a:off x="2142885" y="5530930"/>
            <a:ext cx="3071803" cy="32316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sz="1500" dirty="0" err="1"/>
              <a:t>d.i.p.t.a.s.routingTest.ConnectorImpl</a:t>
            </a:r>
            <a:endParaRPr lang="en-DE" sz="15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EB31915-636A-4D31-B769-38FD3CF251D2}"/>
              </a:ext>
            </a:extLst>
          </p:cNvPr>
          <p:cNvSpPr txBox="1"/>
          <p:nvPr/>
        </p:nvSpPr>
        <p:spPr>
          <a:xfrm>
            <a:off x="1823147" y="5926596"/>
            <a:ext cx="4584909" cy="32316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sz="1500" dirty="0" err="1"/>
              <a:t>d.i.p.t.a.s</a:t>
            </a:r>
            <a:r>
              <a:rPr lang="en-GB" sz="1500" dirty="0"/>
              <a:t>. </a:t>
            </a:r>
            <a:r>
              <a:rPr lang="en-GB" sz="1500" dirty="0" err="1"/>
              <a:t>routingTest.ConnectorCommandEventHandler</a:t>
            </a:r>
            <a:endParaRPr lang="en-DE" sz="1500" dirty="0"/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B3B4F0E7-E4DA-498D-809B-58524B605800}"/>
              </a:ext>
            </a:extLst>
          </p:cNvPr>
          <p:cNvCxnSpPr>
            <a:cxnSpLocks/>
            <a:stCxn id="17" idx="3"/>
            <a:endCxn id="13" idx="1"/>
          </p:cNvCxnSpPr>
          <p:nvPr/>
        </p:nvCxnSpPr>
        <p:spPr>
          <a:xfrm>
            <a:off x="2459392" y="2270471"/>
            <a:ext cx="1505171" cy="927920"/>
          </a:xfrm>
          <a:prstGeom prst="bentConnector3">
            <a:avLst>
              <a:gd name="adj1" fmla="val 890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3769A8D-D91D-4F4F-A361-6CA296BA1AFF}"/>
              </a:ext>
            </a:extLst>
          </p:cNvPr>
          <p:cNvSpPr txBox="1"/>
          <p:nvPr/>
        </p:nvSpPr>
        <p:spPr>
          <a:xfrm>
            <a:off x="2534038" y="1931004"/>
            <a:ext cx="1749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RoutingConnOut</a:t>
            </a:r>
            <a:endParaRPr lang="en-DE" dirty="0"/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78086D3D-CA62-4BA2-8F3C-AE8441DE10BF}"/>
              </a:ext>
            </a:extLst>
          </p:cNvPr>
          <p:cNvCxnSpPr>
            <a:cxnSpLocks/>
            <a:stCxn id="5" idx="0"/>
            <a:endCxn id="13" idx="0"/>
          </p:cNvCxnSpPr>
          <p:nvPr/>
        </p:nvCxnSpPr>
        <p:spPr>
          <a:xfrm rot="16200000" flipV="1">
            <a:off x="8103880" y="-338420"/>
            <a:ext cx="9687" cy="6436977"/>
          </a:xfrm>
          <a:prstGeom prst="bentConnector3">
            <a:avLst>
              <a:gd name="adj1" fmla="val 2459864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7886465-5AD2-4A85-906E-D7B742BCBB2B}"/>
              </a:ext>
            </a:extLst>
          </p:cNvPr>
          <p:cNvSpPr txBox="1"/>
          <p:nvPr/>
        </p:nvSpPr>
        <p:spPr>
          <a:xfrm>
            <a:off x="7530113" y="2323718"/>
            <a:ext cx="1877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RoutingCommand</a:t>
            </a:r>
            <a:endParaRPr lang="en-DE" dirty="0"/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499B69AE-95B8-4F82-B3CC-0973F2EF6583}"/>
              </a:ext>
            </a:extLst>
          </p:cNvPr>
          <p:cNvCxnSpPr>
            <a:cxnSpLocks/>
            <a:stCxn id="5" idx="2"/>
            <a:endCxn id="4" idx="2"/>
          </p:cNvCxnSpPr>
          <p:nvPr/>
        </p:nvCxnSpPr>
        <p:spPr>
          <a:xfrm rot="5400000" flipH="1">
            <a:off x="6242385" y="-1553583"/>
            <a:ext cx="12692" cy="10156960"/>
          </a:xfrm>
          <a:prstGeom prst="bentConnector3">
            <a:avLst>
              <a:gd name="adj1" fmla="val -11227892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591473FB-0624-4D2F-A23C-6253BD77379D}"/>
              </a:ext>
            </a:extLst>
          </p:cNvPr>
          <p:cNvCxnSpPr>
            <a:cxnSpLocks/>
            <a:stCxn id="5" idx="0"/>
            <a:endCxn id="17" idx="0"/>
          </p:cNvCxnSpPr>
          <p:nvPr/>
        </p:nvCxnSpPr>
        <p:spPr>
          <a:xfrm rot="16200000" flipV="1">
            <a:off x="5868545" y="-2573754"/>
            <a:ext cx="937607" cy="9979726"/>
          </a:xfrm>
          <a:prstGeom prst="bentConnector3">
            <a:avLst>
              <a:gd name="adj1" fmla="val 124381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83F538A-987F-4031-A36E-4C8C7E220DE7}"/>
              </a:ext>
            </a:extLst>
          </p:cNvPr>
          <p:cNvSpPr txBox="1"/>
          <p:nvPr/>
        </p:nvSpPr>
        <p:spPr>
          <a:xfrm>
            <a:off x="6244066" y="1370802"/>
            <a:ext cx="365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RoutingCommand</a:t>
            </a:r>
            <a:r>
              <a:rPr lang="en-GB" dirty="0"/>
              <a:t> (via </a:t>
            </a:r>
            <a:r>
              <a:rPr lang="en-GB" dirty="0" err="1"/>
              <a:t>EventHandler</a:t>
            </a:r>
            <a:r>
              <a:rPr lang="en-GB" dirty="0"/>
              <a:t>)</a:t>
            </a:r>
            <a:endParaRPr lang="en-DE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98DEE58-342A-4B7B-ACE8-0F97818E3B12}"/>
              </a:ext>
            </a:extLst>
          </p:cNvPr>
          <p:cNvSpPr txBox="1"/>
          <p:nvPr/>
        </p:nvSpPr>
        <p:spPr>
          <a:xfrm>
            <a:off x="2551531" y="1691622"/>
            <a:ext cx="2464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RoutingConnIn</a:t>
            </a:r>
            <a:r>
              <a:rPr lang="en-GB" dirty="0"/>
              <a:t> (unused)</a:t>
            </a:r>
            <a:endParaRPr lang="en-DE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F763BC5-32D3-4A64-8045-714A36F2B619}"/>
              </a:ext>
            </a:extLst>
          </p:cNvPr>
          <p:cNvCxnSpPr>
            <a:cxnSpLocks/>
            <a:stCxn id="62" idx="2"/>
            <a:endCxn id="18" idx="0"/>
          </p:cNvCxnSpPr>
          <p:nvPr/>
        </p:nvCxnSpPr>
        <p:spPr>
          <a:xfrm>
            <a:off x="2284199" y="2580746"/>
            <a:ext cx="1394588" cy="295018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DB4A749-1382-452C-9CE1-F67F5D146934}"/>
              </a:ext>
            </a:extLst>
          </p:cNvPr>
          <p:cNvCxnSpPr>
            <a:cxnSpLocks/>
            <a:stCxn id="62" idx="2"/>
            <a:endCxn id="19" idx="1"/>
          </p:cNvCxnSpPr>
          <p:nvPr/>
        </p:nvCxnSpPr>
        <p:spPr>
          <a:xfrm flipH="1">
            <a:off x="1823147" y="2580746"/>
            <a:ext cx="461052" cy="350743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0C669589-FDAE-48F3-BABF-C4330D0ADF12}"/>
              </a:ext>
            </a:extLst>
          </p:cNvPr>
          <p:cNvSpPr/>
          <p:nvPr/>
        </p:nvSpPr>
        <p:spPr>
          <a:xfrm>
            <a:off x="378861" y="3310421"/>
            <a:ext cx="282627" cy="2159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6B12D44-527E-4CD0-8F78-D44FE967B976}"/>
              </a:ext>
            </a:extLst>
          </p:cNvPr>
          <p:cNvSpPr/>
          <p:nvPr/>
        </p:nvSpPr>
        <p:spPr>
          <a:xfrm>
            <a:off x="2142885" y="2364814"/>
            <a:ext cx="282627" cy="2159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F962CDF-D9D6-47F6-BC59-C5F9A7E3C824}"/>
              </a:ext>
            </a:extLst>
          </p:cNvPr>
          <p:cNvSpPr/>
          <p:nvPr/>
        </p:nvSpPr>
        <p:spPr>
          <a:xfrm>
            <a:off x="5186173" y="3292525"/>
            <a:ext cx="282627" cy="2159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A0A47A8-680D-4E7A-AB09-A8CA6A5FFC19}"/>
              </a:ext>
            </a:extLst>
          </p:cNvPr>
          <p:cNvSpPr/>
          <p:nvPr/>
        </p:nvSpPr>
        <p:spPr>
          <a:xfrm>
            <a:off x="11538022" y="3310421"/>
            <a:ext cx="282627" cy="2159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5F29DC6-EF34-4587-956B-1DB72AC0E8EB}"/>
              </a:ext>
            </a:extLst>
          </p:cNvPr>
          <p:cNvSpPr txBox="1"/>
          <p:nvPr/>
        </p:nvSpPr>
        <p:spPr>
          <a:xfrm>
            <a:off x="7486193" y="2777833"/>
            <a:ext cx="2091791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RoutingProcessorP1</a:t>
            </a:r>
          </a:p>
          <a:p>
            <a:r>
              <a:rPr lang="en-GB" dirty="0"/>
              <a:t>Java, async</a:t>
            </a:r>
            <a:endParaRPr lang="en-DE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7CE963F-6B3A-45D2-8C10-50FD8A7DA7E8}"/>
              </a:ext>
            </a:extLst>
          </p:cNvPr>
          <p:cNvSpPr txBox="1"/>
          <p:nvPr/>
        </p:nvSpPr>
        <p:spPr>
          <a:xfrm>
            <a:off x="7491567" y="3461657"/>
            <a:ext cx="2091791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RoutingProcessorP2</a:t>
            </a:r>
          </a:p>
          <a:p>
            <a:r>
              <a:rPr lang="en-GB" dirty="0"/>
              <a:t>Java, async</a:t>
            </a:r>
            <a:endParaRPr lang="en-DE" dirty="0"/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EFB9753E-E206-4E99-9511-91B4CDFED162}"/>
              </a:ext>
            </a:extLst>
          </p:cNvPr>
          <p:cNvCxnSpPr>
            <a:cxnSpLocks/>
            <a:stCxn id="13" idx="3"/>
            <a:endCxn id="37" idx="1"/>
          </p:cNvCxnSpPr>
          <p:nvPr/>
        </p:nvCxnSpPr>
        <p:spPr>
          <a:xfrm>
            <a:off x="5815904" y="3198391"/>
            <a:ext cx="1675663" cy="5864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80ABF312-74FE-42D0-8569-28C2891D49EB}"/>
              </a:ext>
            </a:extLst>
          </p:cNvPr>
          <p:cNvCxnSpPr>
            <a:cxnSpLocks/>
            <a:stCxn id="34" idx="3"/>
            <a:endCxn id="5" idx="1"/>
          </p:cNvCxnSpPr>
          <p:nvPr/>
        </p:nvCxnSpPr>
        <p:spPr>
          <a:xfrm>
            <a:off x="9577984" y="3100999"/>
            <a:ext cx="1086641" cy="1070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7664DA93-A20B-4848-B333-73533417224B}"/>
              </a:ext>
            </a:extLst>
          </p:cNvPr>
          <p:cNvCxnSpPr>
            <a:cxnSpLocks/>
            <a:stCxn id="37" idx="3"/>
            <a:endCxn id="5" idx="1"/>
          </p:cNvCxnSpPr>
          <p:nvPr/>
        </p:nvCxnSpPr>
        <p:spPr>
          <a:xfrm flipV="1">
            <a:off x="9583358" y="3208078"/>
            <a:ext cx="1081267" cy="5767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6E91C27-F0B4-4F84-A3FF-4FCFADDAF55A}"/>
              </a:ext>
            </a:extLst>
          </p:cNvPr>
          <p:cNvCxnSpPr>
            <a:cxnSpLocks/>
            <a:stCxn id="41" idx="2"/>
            <a:endCxn id="71" idx="0"/>
          </p:cNvCxnSpPr>
          <p:nvPr/>
        </p:nvCxnSpPr>
        <p:spPr>
          <a:xfrm>
            <a:off x="8539069" y="4811213"/>
            <a:ext cx="25854" cy="111538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71E2EC7F-557A-46A0-A7D0-765DDE8D2E98}"/>
              </a:ext>
            </a:extLst>
          </p:cNvPr>
          <p:cNvSpPr txBox="1"/>
          <p:nvPr/>
        </p:nvSpPr>
        <p:spPr>
          <a:xfrm>
            <a:off x="6683991" y="5926597"/>
            <a:ext cx="3761864" cy="32316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sz="1500" dirty="0"/>
              <a:t>d.i.p.t.a.s.routingTest.ProcessorImplP1/P2/P3</a:t>
            </a:r>
            <a:endParaRPr lang="en-DE" sz="15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3E4FA0C-E53F-4F83-A98E-FAE9FA5EBD21}"/>
              </a:ext>
            </a:extLst>
          </p:cNvPr>
          <p:cNvSpPr txBox="1"/>
          <p:nvPr/>
        </p:nvSpPr>
        <p:spPr>
          <a:xfrm>
            <a:off x="7493173" y="4164882"/>
            <a:ext cx="2091791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RoutingProcessorP2</a:t>
            </a:r>
          </a:p>
          <a:p>
            <a:r>
              <a:rPr lang="en-GB" dirty="0"/>
              <a:t>Java, sync</a:t>
            </a:r>
            <a:endParaRPr lang="en-DE" dirty="0"/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93E15612-5635-4936-90C9-D07F9B2B7912}"/>
              </a:ext>
            </a:extLst>
          </p:cNvPr>
          <p:cNvCxnSpPr>
            <a:cxnSpLocks/>
            <a:stCxn id="13" idx="3"/>
            <a:endCxn id="41" idx="1"/>
          </p:cNvCxnSpPr>
          <p:nvPr/>
        </p:nvCxnSpPr>
        <p:spPr>
          <a:xfrm>
            <a:off x="5815904" y="3198391"/>
            <a:ext cx="1677269" cy="12896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52C70FD5-AAD5-4D66-9F7E-FD5700036799}"/>
              </a:ext>
            </a:extLst>
          </p:cNvPr>
          <p:cNvCxnSpPr>
            <a:cxnSpLocks/>
            <a:stCxn id="41" idx="3"/>
            <a:endCxn id="5" idx="1"/>
          </p:cNvCxnSpPr>
          <p:nvPr/>
        </p:nvCxnSpPr>
        <p:spPr>
          <a:xfrm flipV="1">
            <a:off x="9584964" y="3208078"/>
            <a:ext cx="1079661" cy="12799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12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709F1-15D4-4965-B03E-224CE6274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KodexMesh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9A3F9-3FD5-4107-AF83-528C7D5FB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Purpose: </a:t>
            </a:r>
          </a:p>
          <a:p>
            <a:pPr lvl="1"/>
            <a:r>
              <a:rPr lang="de-DE" dirty="0"/>
              <a:t>Test KODEX </a:t>
            </a:r>
            <a:r>
              <a:rPr lang="de-DE" dirty="0" err="1"/>
              <a:t>integration</a:t>
            </a:r>
            <a:endParaRPr lang="de-DE" dirty="0"/>
          </a:p>
          <a:p>
            <a:pPr lvl="1"/>
            <a:r>
              <a:rPr lang="de-DE" dirty="0" err="1"/>
              <a:t>Later</a:t>
            </a:r>
            <a:r>
              <a:rPr lang="de-DE" dirty="0"/>
              <a:t>: Also Python, </a:t>
            </a:r>
            <a:r>
              <a:rPr lang="de-DE" dirty="0" err="1"/>
              <a:t>synchronous</a:t>
            </a:r>
            <a:endParaRPr lang="de-DE" dirty="0"/>
          </a:p>
          <a:p>
            <a:r>
              <a:rPr lang="de-DE" dirty="0" err="1"/>
              <a:t>Purely</a:t>
            </a:r>
            <a:r>
              <a:rPr lang="de-DE" dirty="0"/>
              <a:t> </a:t>
            </a:r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test</a:t>
            </a:r>
            <a:endParaRPr lang="en-DE" dirty="0">
              <a:latin typeface="Consolas" panose="020B0609020204030204" pitchFamily="49" charset="0"/>
            </a:endParaRP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450845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795</Words>
  <Application>Microsoft Office PowerPoint</Application>
  <PresentationFormat>Widescreen</PresentationFormat>
  <Paragraphs>229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Office Theme</vt:lpstr>
      <vt:lpstr>Purpose</vt:lpstr>
      <vt:lpstr>Structure</vt:lpstr>
      <vt:lpstr>SimpleMesh</vt:lpstr>
      <vt:lpstr>SimpleMesh</vt:lpstr>
      <vt:lpstr>SimpleMesh3</vt:lpstr>
      <vt:lpstr>SimpleMesh3 (simple flow with transformer, partially sync)</vt:lpstr>
      <vt:lpstr>RoutingTest</vt:lpstr>
      <vt:lpstr>RoutingTest</vt:lpstr>
      <vt:lpstr>KodexMesh</vt:lpstr>
      <vt:lpstr>KodexMesh</vt:lpstr>
      <vt:lpstr>SerializerConfig1</vt:lpstr>
      <vt:lpstr>SerializerConfig1</vt:lpstr>
      <vt:lpstr>SerializerConfig1-old</vt:lpstr>
      <vt:lpstr>SerializerConfig1-old (connector gen, impl. irrelevant)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Purpose</dc:title>
  <dc:creator>Holger Eichelberger</dc:creator>
  <cp:lastModifiedBy>Holger Eichelberger</cp:lastModifiedBy>
  <cp:revision>52</cp:revision>
  <dcterms:created xsi:type="dcterms:W3CDTF">2022-07-02T06:48:52Z</dcterms:created>
  <dcterms:modified xsi:type="dcterms:W3CDTF">2022-07-04T20:55:12Z</dcterms:modified>
</cp:coreProperties>
</file>