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60" r:id="rId2"/>
    <p:sldId id="409" r:id="rId3"/>
    <p:sldId id="439" r:id="rId4"/>
    <p:sldId id="442" r:id="rId5"/>
    <p:sldId id="405" r:id="rId6"/>
    <p:sldId id="406" r:id="rId7"/>
    <p:sldId id="407" r:id="rId8"/>
    <p:sldId id="443" r:id="rId9"/>
    <p:sldId id="444" r:id="rId10"/>
    <p:sldId id="445" r:id="rId11"/>
    <p:sldId id="446" r:id="rId12"/>
    <p:sldId id="448" r:id="rId13"/>
    <p:sldId id="447" r:id="rId14"/>
    <p:sldId id="420" r:id="rId15"/>
    <p:sldId id="381" r:id="rId16"/>
    <p:sldId id="424" r:id="rId17"/>
    <p:sldId id="408" r:id="rId18"/>
    <p:sldId id="440" r:id="rId19"/>
    <p:sldId id="418" r:id="rId20"/>
    <p:sldId id="428" r:id="rId21"/>
    <p:sldId id="410" r:id="rId22"/>
    <p:sldId id="413" r:id="rId23"/>
    <p:sldId id="414" r:id="rId24"/>
    <p:sldId id="415" r:id="rId25"/>
    <p:sldId id="416" r:id="rId26"/>
    <p:sldId id="417" r:id="rId27"/>
    <p:sldId id="419" r:id="rId28"/>
    <p:sldId id="426" r:id="rId29"/>
    <p:sldId id="386" r:id="rId30"/>
    <p:sldId id="422" r:id="rId31"/>
    <p:sldId id="421" r:id="rId32"/>
    <p:sldId id="388" r:id="rId33"/>
    <p:sldId id="423" r:id="rId34"/>
    <p:sldId id="389" r:id="rId35"/>
    <p:sldId id="400" r:id="rId36"/>
    <p:sldId id="403" r:id="rId37"/>
    <p:sldId id="404" r:id="rId38"/>
    <p:sldId id="427" r:id="rId39"/>
    <p:sldId id="425" r:id="rId40"/>
    <p:sldId id="263" r:id="rId41"/>
  </p:sldIdLst>
  <p:sldSz cx="12192000" cy="6858000"/>
  <p:notesSz cx="6858000" cy="12192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1pPr>
    <a:lvl2pPr marL="0" marR="0" indent="457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2pPr>
    <a:lvl3pPr marL="0" marR="0" indent="914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3pPr>
    <a:lvl4pPr marL="0" marR="0" indent="1371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4pPr>
    <a:lvl5pPr marL="0" marR="0" indent="18288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5pPr>
    <a:lvl6pPr marL="0" marR="0" indent="22860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6pPr>
    <a:lvl7pPr marL="0" marR="0" indent="2743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7pPr>
    <a:lvl8pPr marL="0" marR="0" indent="3200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8pPr>
    <a:lvl9pPr marL="0" marR="0" indent="3657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Eichelberger" initials="HE" lastIdx="1" clrIdx="0">
    <p:extLst>
      <p:ext uri="{19B8F6BF-5375-455C-9EA6-DF929625EA0E}">
        <p15:presenceInfo xmlns:p15="http://schemas.microsoft.com/office/powerpoint/2012/main" userId="S-1-5-21-1585363792-2588653877-132038687-1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E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9070" autoAdjust="0"/>
  </p:normalViewPr>
  <p:slideViewPr>
    <p:cSldViewPr snapToGrid="0">
      <p:cViewPr varScale="1">
        <p:scale>
          <a:sx n="53" d="100"/>
          <a:sy n="53" d="100"/>
        </p:scale>
        <p:origin x="1156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9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hape 55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latin typeface="Calibri"/>
        <a:ea typeface="Calibri"/>
        <a:cs typeface="Calibri"/>
      </a:defRPr>
    </a:lvl1pPr>
    <a:lvl2pPr indent="228600">
      <a:defRPr sz="1200">
        <a:latin typeface="Calibri"/>
        <a:ea typeface="Calibri"/>
        <a:cs typeface="Calibri"/>
      </a:defRPr>
    </a:lvl2pPr>
    <a:lvl3pPr indent="457200">
      <a:defRPr sz="1200">
        <a:latin typeface="Calibri"/>
        <a:ea typeface="Calibri"/>
        <a:cs typeface="Calibri"/>
      </a:defRPr>
    </a:lvl3pPr>
    <a:lvl4pPr indent="685800">
      <a:defRPr sz="1200">
        <a:latin typeface="Calibri"/>
        <a:ea typeface="Calibri"/>
        <a:cs typeface="Calibri"/>
      </a:defRPr>
    </a:lvl4pPr>
    <a:lvl5pPr indent="914400">
      <a:defRPr sz="1200">
        <a:latin typeface="Calibri"/>
        <a:ea typeface="Calibri"/>
        <a:cs typeface="Calibri"/>
      </a:defRPr>
    </a:lvl5pPr>
    <a:lvl6pPr indent="1143000">
      <a:defRPr sz="1200">
        <a:latin typeface="Calibri"/>
        <a:ea typeface="Calibri"/>
        <a:cs typeface="Calibri"/>
      </a:defRPr>
    </a:lvl6pPr>
    <a:lvl7pPr indent="1371600">
      <a:defRPr sz="1200">
        <a:latin typeface="Calibri"/>
        <a:ea typeface="Calibri"/>
        <a:cs typeface="Calibri"/>
      </a:defRPr>
    </a:lvl7pPr>
    <a:lvl8pPr indent="1600200">
      <a:defRPr sz="1200">
        <a:latin typeface="Calibri"/>
        <a:ea typeface="Calibri"/>
        <a:cs typeface="Calibri"/>
      </a:defRPr>
    </a:lvl8pPr>
    <a:lvl9pPr indent="1828800">
      <a:defRPr sz="1200">
        <a:latin typeface="Calibri"/>
        <a:ea typeface="Calibri"/>
        <a:cs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321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064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126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29939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1355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05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012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5649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436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98610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7570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4994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5408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08900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30788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60208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86591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77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3924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7454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195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5026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4704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1904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064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60056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uppieren 4"/>
          <p:cNvGrpSpPr/>
          <p:nvPr userDrawn="1"/>
        </p:nvGrpSpPr>
        <p:grpSpPr bwMode="auto">
          <a:xfrm>
            <a:off x="0" y="953174"/>
            <a:ext cx="8747760" cy="550042"/>
            <a:chOff x="0" y="945554"/>
            <a:chExt cx="11294558" cy="550042"/>
          </a:xfrm>
        </p:grpSpPr>
        <p:sp>
          <p:nvSpPr>
            <p:cNvPr id="5" name="Rechteck"/>
            <p:cNvSpPr/>
            <p:nvPr userDrawn="1"/>
          </p:nvSpPr>
          <p:spPr bwMode="auto">
            <a:xfrm>
              <a:off x="0" y="945554"/>
              <a:ext cx="11294557" cy="550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/>
              </a:pPr>
              <a:endParaRPr/>
            </a:p>
          </p:txBody>
        </p:sp>
        <p:sp>
          <p:nvSpPr>
            <p:cNvPr id="6" name="Gleichschenkliges Dreieck 6"/>
            <p:cNvSpPr/>
            <p:nvPr userDrawn="1"/>
          </p:nvSpPr>
          <p:spPr bwMode="auto">
            <a:xfrm>
              <a:off x="10493830" y="945554"/>
              <a:ext cx="800728" cy="549736"/>
            </a:xfrm>
            <a:prstGeom prst="triangle">
              <a:avLst>
                <a:gd name="adj" fmla="val 100000"/>
              </a:avLst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 sz="1600" b="0" i="0" u="none" strike="noStrike" cap="none" spc="0">
                <a:ln>
                  <a:noFill/>
                </a:ln>
                <a:solidFill>
                  <a:srgbClr val="9D9D9C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Think Tank Geschäftsmodelle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379644" y="972070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e-DE"/>
              <a:t>Action Title</a:t>
            </a:r>
            <a:endParaRPr/>
          </a:p>
        </p:txBody>
      </p:sp>
      <p:sp>
        <p:nvSpPr>
          <p:cNvPr id="8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9" name="image1.jpeg" descr="image1.jpeg"/>
          <p:cNvPicPr>
            <a:picLocks noChangeAspect="1"/>
          </p:cNvPicPr>
          <p:nvPr userDrawn="1"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10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07224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  <p:sp>
        <p:nvSpPr>
          <p:cNvPr id="11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Kontak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sz="1800"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6" name="Form"/>
          <p:cNvSpPr/>
          <p:nvPr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Rounded Rectangle 2"/>
          <p:cNvSpPr/>
          <p:nvPr userDrawn="1"/>
        </p:nvSpPr>
        <p:spPr bwMode="auto">
          <a:xfrm>
            <a:off x="2888049" y="5087861"/>
            <a:ext cx="501966" cy="50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42" y="7496"/>
                </a:moveTo>
                <a:lnTo>
                  <a:pt x="17210" y="7742"/>
                </a:lnTo>
                <a:lnTo>
                  <a:pt x="17242" y="7496"/>
                </a:lnTo>
                <a:close/>
                <a:moveTo>
                  <a:pt x="13616" y="4205"/>
                </a:moveTo>
                <a:cubicBezTo>
                  <a:pt x="11528" y="4205"/>
                  <a:pt x="10525" y="6038"/>
                  <a:pt x="10482" y="7052"/>
                </a:cubicBezTo>
                <a:cubicBezTo>
                  <a:pt x="10444" y="7935"/>
                  <a:pt x="10517" y="8304"/>
                  <a:pt x="10595" y="8565"/>
                </a:cubicBezTo>
                <a:cubicBezTo>
                  <a:pt x="8439" y="8240"/>
                  <a:pt x="6748" y="7258"/>
                  <a:pt x="4447" y="4561"/>
                </a:cubicBezTo>
                <a:cubicBezTo>
                  <a:pt x="3375" y="6704"/>
                  <a:pt x="3999" y="8503"/>
                  <a:pt x="5267" y="9465"/>
                </a:cubicBezTo>
                <a:cubicBezTo>
                  <a:pt x="4716" y="9362"/>
                  <a:pt x="3616" y="9250"/>
                  <a:pt x="3112" y="8887"/>
                </a:cubicBezTo>
                <a:cubicBezTo>
                  <a:pt x="3261" y="10999"/>
                  <a:pt x="5405" y="11878"/>
                  <a:pt x="6524" y="12311"/>
                </a:cubicBezTo>
                <a:cubicBezTo>
                  <a:pt x="6075" y="12414"/>
                  <a:pt x="5148" y="12662"/>
                  <a:pt x="4439" y="12528"/>
                </a:cubicBezTo>
                <a:cubicBezTo>
                  <a:pt x="5054" y="14372"/>
                  <a:pt x="7233" y="14246"/>
                  <a:pt x="8108" y="14222"/>
                </a:cubicBezTo>
                <a:cubicBezTo>
                  <a:pt x="7075" y="14998"/>
                  <a:pt x="5455" y="15250"/>
                  <a:pt x="2669" y="15431"/>
                </a:cubicBezTo>
                <a:cubicBezTo>
                  <a:pt x="4990" y="17125"/>
                  <a:pt x="9463" y="17685"/>
                  <a:pt x="11252" y="17161"/>
                </a:cubicBezTo>
                <a:cubicBezTo>
                  <a:pt x="15073" y="15837"/>
                  <a:pt x="15902" y="14298"/>
                  <a:pt x="16769" y="11485"/>
                </a:cubicBezTo>
                <a:cubicBezTo>
                  <a:pt x="17311" y="9455"/>
                  <a:pt x="17156" y="8995"/>
                  <a:pt x="17497" y="8145"/>
                </a:cubicBezTo>
                <a:cubicBezTo>
                  <a:pt x="17838" y="7295"/>
                  <a:pt x="18623" y="6963"/>
                  <a:pt x="18815" y="6385"/>
                </a:cubicBezTo>
                <a:cubicBezTo>
                  <a:pt x="18272" y="6507"/>
                  <a:pt x="17742" y="6761"/>
                  <a:pt x="17128" y="6694"/>
                </a:cubicBezTo>
                <a:cubicBezTo>
                  <a:pt x="17564" y="6455"/>
                  <a:pt x="17860" y="5436"/>
                  <a:pt x="18131" y="4645"/>
                </a:cubicBezTo>
                <a:cubicBezTo>
                  <a:pt x="17537" y="5025"/>
                  <a:pt x="17194" y="5447"/>
                  <a:pt x="16340" y="5503"/>
                </a:cubicBezTo>
                <a:cubicBezTo>
                  <a:pt x="15733" y="4809"/>
                  <a:pt x="14610" y="4205"/>
                  <a:pt x="13616" y="4205"/>
                </a:cubicBezTo>
                <a:close/>
                <a:moveTo>
                  <a:pt x="1680" y="0"/>
                </a:moveTo>
                <a:lnTo>
                  <a:pt x="19920" y="0"/>
                </a:lnTo>
                <a:cubicBezTo>
                  <a:pt x="20848" y="0"/>
                  <a:pt x="21600" y="752"/>
                  <a:pt x="21600" y="1680"/>
                </a:cubicBezTo>
                <a:lnTo>
                  <a:pt x="21600" y="19920"/>
                </a:lnTo>
                <a:cubicBezTo>
                  <a:pt x="21600" y="20848"/>
                  <a:pt x="20848" y="21600"/>
                  <a:pt x="19920" y="21600"/>
                </a:cubicBezTo>
                <a:lnTo>
                  <a:pt x="1680" y="21600"/>
                </a:lnTo>
                <a:cubicBezTo>
                  <a:pt x="752" y="21600"/>
                  <a:pt x="0" y="20848"/>
                  <a:pt x="0" y="19920"/>
                </a:cubicBezTo>
                <a:lnTo>
                  <a:pt x="0" y="1680"/>
                </a:lnTo>
                <a:cubicBezTo>
                  <a:pt x="0" y="752"/>
                  <a:pt x="752" y="0"/>
                  <a:pt x="1680" y="0"/>
                </a:cubicBezTo>
                <a:close/>
              </a:path>
            </a:pathLst>
          </a:cu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178BB3"/>
                </a:solidFill>
              </a:defRPr>
            </a:pPr>
            <a:endParaRPr/>
          </a:p>
        </p:txBody>
      </p:sp>
      <p:sp>
        <p:nvSpPr>
          <p:cNvPr id="9" name="Textplatzhalter 21"/>
          <p:cNvSpPr>
            <a:spLocks noAdjustHandles="1"/>
          </p:cNvSpPr>
          <p:nvPr userDrawn="1"/>
        </p:nvSpPr>
        <p:spPr bwMode="auto">
          <a:xfrm>
            <a:off x="3769581" y="4336719"/>
            <a:ext cx="3445783" cy="3942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https://www.iip-ecosphere.eu</a:t>
            </a:r>
            <a:endParaRPr/>
          </a:p>
        </p:txBody>
      </p:sp>
      <p:sp>
        <p:nvSpPr>
          <p:cNvPr id="10" name="Form 4157"/>
          <p:cNvSpPr/>
          <p:nvPr userDrawn="1"/>
        </p:nvSpPr>
        <p:spPr bwMode="auto">
          <a:xfrm>
            <a:off x="2885749" y="2621716"/>
            <a:ext cx="506566" cy="504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1" name="Form 4379"/>
          <p:cNvSpPr/>
          <p:nvPr userDrawn="1"/>
        </p:nvSpPr>
        <p:spPr bwMode="auto">
          <a:xfrm>
            <a:off x="2892064" y="3522187"/>
            <a:ext cx="489266" cy="358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2" name="Form 4487"/>
          <p:cNvSpPr/>
          <p:nvPr userDrawn="1"/>
        </p:nvSpPr>
        <p:spPr bwMode="auto">
          <a:xfrm>
            <a:off x="2871334" y="4272479"/>
            <a:ext cx="509996" cy="506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38EB7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3" name="Rechteck 17"/>
          <p:cNvSpPr>
            <a:spLocks noAdjustHandles="1"/>
          </p:cNvSpPr>
          <p:nvPr userDrawn="1"/>
        </p:nvSpPr>
        <p:spPr bwMode="auto">
          <a:xfrm>
            <a:off x="3769580" y="5151250"/>
            <a:ext cx="2019140" cy="3942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@de_iipecosphere</a:t>
            </a:r>
          </a:p>
        </p:txBody>
      </p:sp>
      <p:sp>
        <p:nvSpPr>
          <p:cNvPr id="14" name="Textfeld 3"/>
          <p:cNvSpPr>
            <a:spLocks noAdjustHandles="1"/>
          </p:cNvSpPr>
          <p:nvPr userDrawn="1"/>
        </p:nvSpPr>
        <p:spPr bwMode="auto">
          <a:xfrm>
            <a:off x="2333709" y="298705"/>
            <a:ext cx="3550023" cy="646329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defTabSz="457200">
              <a:lnSpc>
                <a:spcPct val="100000"/>
              </a:lnSpc>
              <a:defRPr sz="36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e-DE"/>
              <a:t>Kontakt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69580" y="2697001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Vorname Nachname</a:t>
            </a:r>
            <a:endParaRPr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69580" y="3519716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mail@adresse.de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Untertitel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74698" y="5485194"/>
            <a:ext cx="8135732" cy="117463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5BE0D2-9C8C-4D28-877E-3DB6C9861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47"/>
          <a:stretch/>
        </p:blipFill>
        <p:spPr bwMode="auto">
          <a:xfrm>
            <a:off x="678661" y="5480207"/>
            <a:ext cx="1769681" cy="1179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7" name="Inhaltsplatzhalter 4" descr="Inhaltsplatzhalter 4"/>
          <p:cNvPicPr>
            <a:picLocks noChangeAspect="1"/>
          </p:cNvPicPr>
          <p:nvPr/>
        </p:nvPicPr>
        <p:blipFill>
          <a:blip r:embed="rId3"/>
          <a:srcRect l="961" r="960" b="25735"/>
          <a:stretch/>
        </p:blipFill>
        <p:spPr bwMode="auto">
          <a:xfrm>
            <a:off x="790013" y="5958840"/>
            <a:ext cx="1162161" cy="72608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4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Überschrift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04813" y="5216771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9D9D9C"/>
                </a:solidFill>
              </a:defRPr>
            </a:lvl1pPr>
          </a:lstStyle>
          <a:p>
            <a:pPr>
              <a:defRPr/>
            </a:pPr>
            <a:r>
              <a:rPr lang="de-DE"/>
              <a:t>Untertitel</a:t>
            </a:r>
            <a:endParaRPr/>
          </a:p>
        </p:txBody>
      </p:sp>
      <p:sp>
        <p:nvSpPr>
          <p:cNvPr id="13" name="Untertitel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2674698" y="5853869"/>
            <a:ext cx="8135732" cy="80596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tar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-15487" y="-121920"/>
            <a:ext cx="12222974" cy="7001104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 userDrawn="1"/>
        </p:nvPicPr>
        <p:blipFill>
          <a:blip r:embed="rId2"/>
          <a:srcRect r="5272" b="4025"/>
          <a:stretch/>
        </p:blipFill>
        <p:spPr bwMode="auto">
          <a:xfrm>
            <a:off x="-1878986" y="358774"/>
            <a:ext cx="16981868" cy="61402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7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8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 userDrawn="1"/>
        </p:nvPicPr>
        <p:blipFill>
          <a:blip r:embed="rId8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Datumsplatzhalter 3"/>
          <p:cNvSpPr>
            <a:spLocks noAdjustHandles="1"/>
          </p:cNvSpPr>
          <p:nvPr userDrawn="1"/>
        </p:nvSpPr>
        <p:spPr bwMode="auto">
          <a:xfrm>
            <a:off x="501226" y="6427105"/>
            <a:ext cx="7056822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 spc="11"/>
            </a:lvl1pPr>
          </a:lstStyle>
          <a:p>
            <a:pPr>
              <a:defRPr/>
            </a:pPr>
            <a:r>
              <a:rPr lang="en-US" dirty="0"/>
              <a:t>IIP-Ecosphere Platform Documentation</a:t>
            </a:r>
            <a:r>
              <a:rPr lang="de-DE" dirty="0"/>
              <a:t>  ·  13.10.2022</a:t>
            </a:r>
          </a:p>
        </p:txBody>
      </p:sp>
      <p:sp>
        <p:nvSpPr>
          <p:cNvPr id="9" name="Datumsplatzhalter 3"/>
          <p:cNvSpPr>
            <a:spLocks noAdjustHandles="1"/>
          </p:cNvSpPr>
          <p:nvPr userDrawn="1"/>
        </p:nvSpPr>
        <p:spPr bwMode="auto">
          <a:xfrm>
            <a:off x="8526072" y="6427105"/>
            <a:ext cx="2732174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200" spc="11"/>
            </a:lvl1pPr>
          </a:lstStyle>
          <a:p>
            <a:pPr>
              <a:defRPr/>
            </a:pPr>
            <a:r>
              <a:rPr lang="de-DE"/>
              <a:t>© </a:t>
            </a:r>
            <a:r>
              <a:rPr lang="en-US"/>
              <a:t>IIP-Ecosphere</a:t>
            </a:r>
            <a:r>
              <a:rPr lang="de-DE"/>
              <a:t> Konsortium</a:t>
            </a:r>
          </a:p>
        </p:txBody>
      </p:sp>
      <p:sp>
        <p:nvSpPr>
          <p:cNvPr id="10" name="Textfeld 6"/>
          <p:cNvSpPr>
            <a:spLocks noAdjustHandles="1"/>
          </p:cNvSpPr>
          <p:nvPr userDrawn="1"/>
        </p:nvSpPr>
        <p:spPr bwMode="auto">
          <a:xfrm>
            <a:off x="11294558" y="6427105"/>
            <a:ext cx="500137" cy="3139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def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</a:defRPr>
            </a:defPPr>
            <a:lvl1pPr algn="ctr">
              <a:defRPr sz="1200" spc="11"/>
            </a:lvl1pPr>
          </a:lstStyle>
          <a:p>
            <a:pPr lvl="0">
              <a:defRPr/>
            </a:pPr>
            <a:fld id="{86CB4B4D-7CA3-9044-876B-883B54F8677D}" type="slidenum">
              <a:rPr lang="de-DE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1pPr>
      <a:lvl2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2pPr>
      <a:lvl3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3pPr>
      <a:lvl4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4pPr>
      <a:lvl5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5pPr>
      <a:lvl6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6pPr>
      <a:lvl7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7pPr>
      <a:lvl8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8pPr>
      <a:lvl9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9pPr>
    </p:titleStyle>
    <p:body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9pPr>
    </p:bodyStyle>
    <p:other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ync.academiccloud.de/index.php/s/RWNxvXnELhTJNo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-2.sse.uni-hildesheim.de/view/IIP-Ecosphere/job/IIP_Install/lastSuccessfulBuild/artifact/install.tar.gz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KI-Accelerator"/>
          <p:cNvSpPr>
            <a:spLocks noGrp="1"/>
          </p:cNvSpPr>
          <p:nvPr>
            <p:ph type="body" sz="quarter" idx="13"/>
          </p:nvPr>
        </p:nvSpPr>
        <p:spPr bwMode="auto">
          <a:xfrm>
            <a:off x="2668150" y="4673186"/>
            <a:ext cx="9523850" cy="10772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3200" dirty="0"/>
              <a:t>Linux </a:t>
            </a:r>
            <a:r>
              <a:rPr lang="de-DE" sz="3200" dirty="0" err="1"/>
              <a:t>Platform</a:t>
            </a:r>
            <a:r>
              <a:rPr lang="de-DE" sz="3200" dirty="0"/>
              <a:t> Installation Guide</a:t>
            </a:r>
            <a:br>
              <a:rPr lang="de-DE" sz="3200" dirty="0"/>
            </a:br>
            <a:r>
              <a:rPr lang="de-DE" sz="3200" dirty="0"/>
              <a:t>Service Workshop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de-DE" noProof="0" dirty="0"/>
              <a:t>Ahmad Alamoush (</a:t>
            </a:r>
            <a:r>
              <a:rPr lang="de-DE" noProof="0" dirty="0" err="1"/>
              <a:t>UHi</a:t>
            </a:r>
            <a:r>
              <a:rPr lang="de-DE" noProof="0" dirty="0"/>
              <a:t>)</a:t>
            </a:r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 dirty="0"/>
              <a:t>IIP-Ecosphere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Running The Container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D822C-DDF6-44E3-ACB6-5A471BAC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11" y="1638102"/>
            <a:ext cx="10854777" cy="46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8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endParaRPr lang="de-DE" sz="4800" dirty="0"/>
          </a:p>
          <a:p>
            <a:pPr marL="457200" lvl="1" indent="0" algn="ctr">
              <a:buNone/>
            </a:pPr>
            <a:br>
              <a:rPr lang="de-DE" sz="4800" dirty="0"/>
            </a:br>
            <a:r>
              <a:rPr lang="de-DE" sz="4000" dirty="0" err="1"/>
              <a:t>Using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pre-defined</a:t>
            </a:r>
            <a:r>
              <a:rPr lang="de-DE" sz="4000" dirty="0"/>
              <a:t> </a:t>
            </a:r>
            <a:r>
              <a:rPr lang="de-DE" sz="4000" dirty="0" err="1"/>
              <a:t>development</a:t>
            </a:r>
            <a:r>
              <a:rPr lang="de-DE" sz="4000" dirty="0"/>
              <a:t> </a:t>
            </a:r>
            <a:r>
              <a:rPr lang="de-DE" sz="4000" dirty="0" err="1"/>
              <a:t>environment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62714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438316"/>
          </a:xfrm>
        </p:spPr>
        <p:txBody>
          <a:bodyPr/>
          <a:lstStyle/>
          <a:p>
            <a:r>
              <a:rPr lang="en-GB" dirty="0"/>
              <a:t>To access the pre-defined working environment use any browser with the URL: </a:t>
            </a:r>
            <a:r>
              <a:rPr lang="de-DE" b="1" dirty="0"/>
              <a:t>localhost:6080 </a:t>
            </a:r>
            <a:r>
              <a:rPr lang="de-DE" dirty="0"/>
              <a:t>OR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localhost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IP </a:t>
            </a:r>
            <a:r>
              <a:rPr lang="de-DE" b="1" dirty="0" err="1"/>
              <a:t>address</a:t>
            </a:r>
            <a:r>
              <a:rPr lang="de-DE" b="1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en-GB" dirty="0"/>
              <a:t>You have IDE Eclipse environment install and ready to use with a workspace (</a:t>
            </a:r>
            <a:r>
              <a:rPr lang="en-GB" b="1" dirty="0"/>
              <a:t>eclipse-workspace</a:t>
            </a:r>
            <a:r>
              <a:rPr lang="en-GB" dirty="0"/>
              <a:t>) that has </a:t>
            </a:r>
            <a:r>
              <a:rPr lang="en-GB" dirty="0" err="1"/>
              <a:t>Impl.model</a:t>
            </a:r>
            <a:r>
              <a:rPr lang="en-GB" dirty="0"/>
              <a:t> project.</a:t>
            </a:r>
          </a:p>
          <a:p>
            <a:endParaRPr lang="en-GB" dirty="0"/>
          </a:p>
          <a:p>
            <a:r>
              <a:rPr lang="en-GB" dirty="0"/>
              <a:t>You have the platform install and running (the logs are in </a:t>
            </a:r>
            <a:r>
              <a:rPr lang="de-DE" dirty="0"/>
              <a:t>/root/</a:t>
            </a:r>
            <a:r>
              <a:rPr lang="de-DE" dirty="0" err="1"/>
              <a:t>platform</a:t>
            </a:r>
            <a:r>
              <a:rPr lang="de-DE" dirty="0"/>
              <a:t>/logs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You should have the following screen.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Development Environment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049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Development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B8800-904C-498B-BB6C-F64B2B7A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63" y="1488105"/>
            <a:ext cx="9324474" cy="49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Full</a:t>
            </a:r>
            <a:r>
              <a:rPr lang="de-DE" sz="4800" dirty="0"/>
              <a:t> </a:t>
            </a:r>
            <a:r>
              <a:rPr lang="de-DE" sz="4800" dirty="0" err="1"/>
              <a:t>manual</a:t>
            </a:r>
            <a:r>
              <a:rPr lang="de-DE" sz="4800" dirty="0"/>
              <a:t> Installation </a:t>
            </a:r>
            <a:r>
              <a:rPr lang="de-DE" sz="4800" dirty="0" err="1"/>
              <a:t>of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  <a:p>
            <a:pPr marL="457200" lvl="1" indent="0" algn="ctr">
              <a:buNone/>
            </a:pPr>
            <a:endParaRPr lang="de-DE" sz="4800" dirty="0"/>
          </a:p>
          <a:p>
            <a:pPr marL="457200" lvl="1" indent="0" algn="ctr">
              <a:buNone/>
            </a:pPr>
            <a:r>
              <a:rPr lang="de-DE" sz="4000" dirty="0" err="1"/>
              <a:t>Install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required</a:t>
            </a:r>
            <a:r>
              <a:rPr lang="de-DE" sz="4000" dirty="0"/>
              <a:t> </a:t>
            </a:r>
            <a:r>
              <a:rPr lang="de-DE" sz="4000" dirty="0" err="1"/>
              <a:t>setup</a:t>
            </a:r>
            <a:r>
              <a:rPr lang="de-DE" sz="4000" dirty="0"/>
              <a:t> (</a:t>
            </a:r>
            <a:r>
              <a:rPr lang="de-DE" sz="4000" dirty="0" err="1"/>
              <a:t>Prerequisites</a:t>
            </a:r>
            <a:r>
              <a:rPr lang="de-DE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961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</a:t>
            </a:r>
            <a:endParaRPr lang="en-DE" dirty="0"/>
          </a:p>
        </p:txBody>
      </p:sp>
      <p:sp>
        <p:nvSpPr>
          <p:cNvPr id="7" name="Textebene 1…">
            <a:extLst>
              <a:ext uri="{FF2B5EF4-FFF2-40B4-BE49-F238E27FC236}">
                <a16:creationId xmlns:a16="http://schemas.microsoft.com/office/drawing/2014/main" id="{3333C7DB-10F4-451C-992A-6870D727D749}"/>
              </a:ext>
            </a:extLst>
          </p:cNvPr>
          <p:cNvSpPr txBox="1">
            <a:spLocks/>
          </p:cNvSpPr>
          <p:nvPr/>
        </p:nvSpPr>
        <p:spPr bwMode="auto">
          <a:xfrm>
            <a:off x="754513" y="1601537"/>
            <a:ext cx="10942320" cy="4571217"/>
          </a:xfrm>
          <a:prstGeom prst="rect">
            <a:avLst/>
          </a:prstGeom>
        </p:spPr>
        <p:txBody>
          <a:bodyPr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Notes:</a:t>
            </a:r>
          </a:p>
          <a:p>
            <a:pPr lvl="1"/>
            <a:r>
              <a:rPr lang="en-DE" dirty="0"/>
              <a:t>Please ensure that you use the exact version numbers given for ever</a:t>
            </a:r>
            <a:r>
              <a:rPr lang="de-DE" dirty="0"/>
              <a:t>y</a:t>
            </a:r>
            <a:r>
              <a:rPr lang="en-DE" dirty="0"/>
              <a:t> software in this guide.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Please do not use ”the latest” version of a given software, as these later versions maybe incompatible with the current IIP/Ecosphere platform build.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26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481216"/>
            <a:ext cx="10942320" cy="4871458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Please note that you should run the commands in root.</a:t>
            </a:r>
          </a:p>
          <a:p>
            <a:r>
              <a:rPr lang="en-GB" dirty="0"/>
              <a:t>Update all of your packages for Linux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apt-get update</a:t>
            </a:r>
          </a:p>
          <a:p>
            <a:r>
              <a:rPr lang="en-GB" dirty="0"/>
              <a:t>Install </a:t>
            </a:r>
            <a:r>
              <a:rPr lang="es-ES" dirty="0" err="1"/>
              <a:t>unzip</a:t>
            </a:r>
            <a:r>
              <a:rPr lang="en-GB" dirty="0"/>
              <a:t> </a:t>
            </a:r>
          </a:p>
          <a:p>
            <a:pPr lvl="1">
              <a:buFontTx/>
              <a:buChar char="-"/>
            </a:pPr>
            <a:r>
              <a:rPr lang="es-ES" dirty="0">
                <a:latin typeface="Consolas" panose="020B0609020204030204" pitchFamily="49" charset="0"/>
              </a:rPr>
              <a:t>sudo </a:t>
            </a:r>
            <a:r>
              <a:rPr lang="es-ES" dirty="0" err="1">
                <a:latin typeface="Consolas" panose="020B0609020204030204" pitchFamily="49" charset="0"/>
              </a:rPr>
              <a:t>apt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unzip</a:t>
            </a:r>
            <a:r>
              <a:rPr lang="es-ES" dirty="0">
                <a:latin typeface="Consolas" panose="020B0609020204030204" pitchFamily="49" charset="0"/>
              </a:rPr>
              <a:t> –y</a:t>
            </a:r>
          </a:p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current 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Java </a:t>
            </a:r>
            <a:r>
              <a:rPr lang="de-DE" b="1" dirty="0"/>
              <a:t>JDK </a:t>
            </a:r>
            <a:r>
              <a:rPr lang="en-US" b="1" dirty="0"/>
              <a:t>8, 11 or 13</a:t>
            </a:r>
            <a:r>
              <a:rPr lang="en-US" dirty="0"/>
              <a:t>, no other. In this guide we are installing </a:t>
            </a:r>
            <a:r>
              <a:rPr lang="en-GB" b="1" dirty="0"/>
              <a:t>JDK 13</a:t>
            </a:r>
            <a:r>
              <a:rPr lang="en-GB" dirty="0"/>
              <a:t>.</a:t>
            </a:r>
          </a:p>
          <a:p>
            <a:r>
              <a:rPr lang="en-GB" dirty="0"/>
              <a:t>If Java</a:t>
            </a:r>
            <a:r>
              <a:rPr lang="en-GB" b="1" dirty="0"/>
              <a:t> JDK 13 </a:t>
            </a:r>
            <a:r>
              <a:rPr lang="en-GB" dirty="0"/>
              <a:t>is not installed, then install Java</a:t>
            </a:r>
            <a:r>
              <a:rPr lang="en-GB" b="1" dirty="0"/>
              <a:t> JDK 13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install openjdk-13-jdk-headless -y</a:t>
            </a:r>
          </a:p>
          <a:p>
            <a:r>
              <a:rPr lang="en-GB" dirty="0"/>
              <a:t>If </a:t>
            </a:r>
            <a:r>
              <a:rPr lang="en-GB" b="1" dirty="0"/>
              <a:t>Maven 3.6.3</a:t>
            </a:r>
            <a:r>
              <a:rPr lang="en-GB" dirty="0"/>
              <a:t> is not installed, then install </a:t>
            </a:r>
            <a:r>
              <a:rPr lang="en-GB" b="1" dirty="0"/>
              <a:t>Maven 3.6.3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>
                <a:latin typeface="Consolas" panose="020B0609020204030204" pitchFamily="49" charset="0"/>
              </a:rPr>
              <a:t>sudo </a:t>
            </a:r>
            <a:r>
              <a:rPr lang="es-ES" dirty="0" err="1">
                <a:latin typeface="Consolas" panose="020B0609020204030204" pitchFamily="49" charset="0"/>
              </a:rPr>
              <a:t>apt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maven</a:t>
            </a:r>
            <a:r>
              <a:rPr lang="es-ES" dirty="0">
                <a:latin typeface="Consolas" panose="020B0609020204030204" pitchFamily="49" charset="0"/>
              </a:rPr>
              <a:t> -y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en-GB" dirty="0"/>
              <a:t>step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53066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 not installed, then Install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update -y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install software-properties-common -y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echo | add-apt-repository </a:t>
            </a:r>
            <a:r>
              <a:rPr lang="en-GB" dirty="0" err="1">
                <a:latin typeface="Consolas" panose="020B0609020204030204" pitchFamily="49" charset="0"/>
              </a:rPr>
              <a:t>ppa:deadsnakes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ppa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update -y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install python3.9 -y</a:t>
            </a: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If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en-DE" dirty="0"/>
              <a:t>a </a:t>
            </a:r>
            <a:r>
              <a:rPr lang="de-DE" dirty="0"/>
              <a:t>UI (User Interface),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en-DE" dirty="0"/>
              <a:t>several </a:t>
            </a:r>
            <a:r>
              <a:rPr lang="de-DE" dirty="0" err="1"/>
              <a:t>applications</a:t>
            </a:r>
            <a:r>
              <a:rPr lang="de-DE" dirty="0"/>
              <a:t> like Angular, JavaScript… etc. </a:t>
            </a:r>
            <a:r>
              <a:rPr lang="de-DE" dirty="0" err="1"/>
              <a:t>Please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handbook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en-GB" dirty="0"/>
              <a:t>step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990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</a:t>
            </a:r>
            <a:r>
              <a:rPr lang="de-DE" dirty="0"/>
              <a:t> </a:t>
            </a:r>
            <a:r>
              <a:rPr lang="en-GB" dirty="0"/>
              <a:t>installed add the requirements by running</a:t>
            </a:r>
            <a:r>
              <a:rPr lang="de-DE" dirty="0"/>
              <a:t>: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</a:t>
            </a:r>
            <a:r>
              <a:rPr lang="en-GB" dirty="0" err="1">
                <a:latin typeface="Consolas" panose="020B0609020204030204" pitchFamily="49" charset="0"/>
              </a:rPr>
              <a:t>scikit</a:t>
            </a:r>
            <a:r>
              <a:rPr lang="en-GB" dirty="0">
                <a:latin typeface="Consolas" panose="020B0609020204030204" pitchFamily="49" charset="0"/>
              </a:rPr>
              <a:t>-learn==0.23.2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</a:t>
            </a:r>
            <a:r>
              <a:rPr lang="en-GB" dirty="0" err="1">
                <a:latin typeface="Consolas" panose="020B0609020204030204" pitchFamily="49" charset="0"/>
              </a:rPr>
              <a:t>numpy</a:t>
            </a:r>
            <a:r>
              <a:rPr lang="en-GB" dirty="0">
                <a:latin typeface="Consolas" panose="020B0609020204030204" pitchFamily="49" charset="0"/>
              </a:rPr>
              <a:t>==1.20.1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pickle==4.0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</a:t>
            </a:r>
            <a:r>
              <a:rPr lang="en-GB" dirty="0" err="1">
                <a:latin typeface="Consolas" panose="020B0609020204030204" pitchFamily="49" charset="0"/>
              </a:rPr>
              <a:t>pyflakes</a:t>
            </a:r>
            <a:endParaRPr lang="en-GB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4022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Setup the IDE Eclipse environment</a:t>
            </a:r>
            <a:endParaRPr lang="en-DE" sz="4800" dirty="0"/>
          </a:p>
        </p:txBody>
      </p:sp>
    </p:spTree>
    <p:extLst>
      <p:ext uri="{BB962C8B-B14F-4D97-AF65-F5344CB8AC3E}">
        <p14:creationId xmlns:p14="http://schemas.microsoft.com/office/powerpoint/2010/main" val="321010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571217"/>
          </a:xfrm>
        </p:spPr>
        <p:txBody>
          <a:bodyPr/>
          <a:lstStyle/>
          <a:p>
            <a:r>
              <a:rPr lang="de-DE" dirty="0"/>
              <a:t>These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setup</a:t>
            </a:r>
            <a:r>
              <a:rPr lang="de-DE" dirty="0"/>
              <a:t> in Linux OS.</a:t>
            </a:r>
          </a:p>
          <a:p>
            <a:r>
              <a:rPr lang="de-DE" dirty="0"/>
              <a:t>The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pre-defined</a:t>
            </a:r>
            <a:r>
              <a:rPr lang="de-DE" sz="2000" dirty="0"/>
              <a:t> Docker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Docker.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Running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container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pre-defined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r>
              <a:rPr lang="de-DE" sz="2000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sz="2000" dirty="0" err="1"/>
              <a:t>Full</a:t>
            </a:r>
            <a:r>
              <a:rPr lang="de-DE" sz="2000" dirty="0"/>
              <a:t> </a:t>
            </a:r>
            <a:r>
              <a:rPr lang="de-DE" sz="2000" dirty="0" err="1"/>
              <a:t>manual</a:t>
            </a:r>
            <a:r>
              <a:rPr lang="de-DE" sz="2000" dirty="0"/>
              <a:t> Installation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 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required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 (</a:t>
            </a:r>
            <a:r>
              <a:rPr lang="de-DE" sz="2000" dirty="0" err="1"/>
              <a:t>Prerequisites</a:t>
            </a:r>
            <a:r>
              <a:rPr lang="de-DE" sz="2000" dirty="0"/>
              <a:t>).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Download and </a:t>
            </a: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IDE </a:t>
            </a:r>
            <a:r>
              <a:rPr lang="de-DE" sz="2000" dirty="0" err="1"/>
              <a:t>Eclipse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en-DE" sz="2000" dirty="0"/>
              <a:t>IIP</a:t>
            </a:r>
            <a:r>
              <a:rPr lang="de-DE" sz="2000" dirty="0"/>
              <a:t>-</a:t>
            </a:r>
            <a:r>
              <a:rPr lang="en-DE" sz="2000" dirty="0"/>
              <a:t>Ecosphere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Start </a:t>
            </a:r>
            <a:r>
              <a:rPr lang="de-DE" sz="2000" dirty="0" err="1"/>
              <a:t>the</a:t>
            </a:r>
            <a:r>
              <a:rPr lang="en-DE" sz="2000" dirty="0"/>
              <a:t> IIP</a:t>
            </a:r>
            <a:r>
              <a:rPr lang="de-DE" sz="2000" dirty="0"/>
              <a:t>-</a:t>
            </a:r>
            <a:r>
              <a:rPr lang="en-DE" sz="2000" dirty="0"/>
              <a:t>Ecosphere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Stop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en-DE" sz="2000" dirty="0"/>
              <a:t> IIP</a:t>
            </a:r>
            <a:r>
              <a:rPr lang="de-DE" sz="2000" dirty="0"/>
              <a:t>-</a:t>
            </a:r>
            <a:r>
              <a:rPr lang="en-DE" sz="2000" dirty="0"/>
              <a:t>Ecosphere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  <a:endParaRPr lang="en-GB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8140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955A3-4195-4DEF-A01D-76E121640F6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IDE -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(</a:t>
            </a:r>
            <a:r>
              <a:rPr lang="de-DE" b="1" dirty="0" err="1"/>
              <a:t>Eclipse</a:t>
            </a:r>
            <a:r>
              <a:rPr lang="de-DE" b="1" dirty="0"/>
              <a:t> </a:t>
            </a:r>
            <a:r>
              <a:rPr lang="en-US" b="1" dirty="0"/>
              <a:t>2021-03, version 4.19.0</a:t>
            </a:r>
            <a:r>
              <a:rPr lang="en-US" dirty="0"/>
              <a:t>)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en-DE" dirty="0"/>
              <a:t>Any other Java-enabled IDE like </a:t>
            </a:r>
            <a:r>
              <a:rPr lang="en-DE" dirty="0" err="1"/>
              <a:t>Netbeans</a:t>
            </a:r>
            <a:r>
              <a:rPr lang="en-DE" dirty="0"/>
              <a:t> may do, but this requires manual work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en-DE" dirty="0"/>
              <a:t>compiled one with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required plugins </a:t>
            </a:r>
            <a:r>
              <a:rPr lang="de-DE" dirty="0"/>
              <a:t>(like </a:t>
            </a:r>
            <a:r>
              <a:rPr lang="en-US" dirty="0" err="1"/>
              <a:t>checkstyle</a:t>
            </a:r>
            <a:r>
              <a:rPr lang="de-DE" dirty="0"/>
              <a:t>) </a:t>
            </a:r>
            <a:r>
              <a:rPr lang="en-DE" dirty="0"/>
              <a:t>fitting the required JDK for the platform.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5235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2663" y="1625601"/>
            <a:ext cx="4896853" cy="4690978"/>
          </a:xfrm>
        </p:spPr>
        <p:txBody>
          <a:bodyPr/>
          <a:lstStyle/>
          <a:p>
            <a:r>
              <a:rPr lang="en-GB" dirty="0"/>
              <a:t>Click the following link to download a tar file (</a:t>
            </a:r>
            <a:r>
              <a:rPr lang="en-GB" b="1" dirty="0"/>
              <a:t>LinuxInstallationIDE.tar.gz</a:t>
            </a:r>
            <a:r>
              <a:rPr lang="en-GB" dirty="0"/>
              <a:t>) that contains the IDE Eclipse with the workspace to use:</a:t>
            </a:r>
          </a:p>
          <a:p>
            <a:r>
              <a:rPr lang="en-GB" dirty="0">
                <a:hlinkClick r:id="rId3"/>
              </a:rPr>
              <a:t>https://sync.academiccloud.de/index.php/s/RWNxvXnELhTJNoc</a:t>
            </a:r>
            <a:r>
              <a:rPr lang="en-GB" dirty="0"/>
              <a:t> </a:t>
            </a:r>
          </a:p>
          <a:p>
            <a:r>
              <a:rPr lang="en-GB" dirty="0"/>
              <a:t>Extract the tar file.</a:t>
            </a:r>
            <a:endParaRPr lang="en-GB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CB77F-AEB2-43F8-8DB7-840DBF20A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779" y="960870"/>
            <a:ext cx="6561221" cy="50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2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There are two folders.</a:t>
            </a:r>
          </a:p>
          <a:p>
            <a:pPr lvl="1"/>
            <a:r>
              <a:rPr lang="en-GB" dirty="0"/>
              <a:t>Eclipse (folder)</a:t>
            </a:r>
          </a:p>
          <a:p>
            <a:pPr lvl="1"/>
            <a:r>
              <a:rPr lang="en-GB" dirty="0" err="1"/>
              <a:t>IIPWorkspace</a:t>
            </a:r>
            <a:r>
              <a:rPr lang="en-GB" dirty="0"/>
              <a:t> (folder)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78832-5577-4F0B-B896-750902FE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326" y="960870"/>
            <a:ext cx="6535674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6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Inside eclipse folder, open eclipse application.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8CEE75-FEEB-4849-8E3A-C0ECE436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178" y="960870"/>
            <a:ext cx="6576822" cy="49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2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Browse to </a:t>
            </a:r>
            <a:r>
              <a:rPr lang="en-GB" dirty="0" err="1"/>
              <a:t>IIPWorkspace</a:t>
            </a:r>
            <a:r>
              <a:rPr lang="en-GB" dirty="0"/>
              <a:t> in downloaded folder.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74231-A211-4A33-AC9A-F2E6DF16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5600"/>
            <a:ext cx="6096000" cy="46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39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284086" cy="4571217"/>
          </a:xfrm>
        </p:spPr>
        <p:txBody>
          <a:bodyPr/>
          <a:lstStyle/>
          <a:p>
            <a:r>
              <a:rPr lang="en-GB" dirty="0"/>
              <a:t>You should see the following projects in that directory.</a:t>
            </a:r>
          </a:p>
          <a:p>
            <a:r>
              <a:rPr lang="en-GB" dirty="0"/>
              <a:t>Click open.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F20BC-E860-40BF-AF87-CF20B05F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98" y="1625600"/>
            <a:ext cx="7946502" cy="43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Click Launch.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83C5A-85D5-4552-B410-F2EDA1A8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4" y="1625600"/>
            <a:ext cx="6368716" cy="48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6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873634" cy="4571217"/>
          </a:xfrm>
        </p:spPr>
        <p:txBody>
          <a:bodyPr/>
          <a:lstStyle/>
          <a:p>
            <a:r>
              <a:rPr lang="en-GB" dirty="0"/>
              <a:t>Wait until all projects are build and ready to use.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BA8CE-0951-4470-866D-76F0CAB29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74" y="1625600"/>
            <a:ext cx="7668126" cy="42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22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Install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026793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Create an empty folder and it (for example “Install”)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 Install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cd Install</a:t>
            </a:r>
          </a:p>
          <a:p>
            <a:r>
              <a:rPr lang="en-GB" dirty="0"/>
              <a:t>Download Install-Package and unpack it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wget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latin typeface="Consolas" panose="020B0609020204030204" pitchFamily="49" charset="0"/>
                <a:hlinkClick r:id="rId3"/>
              </a:rPr>
              <a:t>https://jenkins-2.sse.uni-hildesheim.de/view/IIP-Ecosphere/job/IIP_Install/lastSuccessfulBuild/artifact/install.tar.gz</a:t>
            </a:r>
            <a:endParaRPr lang="es-E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tar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xzpvf</a:t>
            </a:r>
            <a:r>
              <a:rPr lang="es-ES" dirty="0">
                <a:latin typeface="Consolas" panose="020B0609020204030204" pitchFamily="49" charset="0"/>
              </a:rPr>
              <a:t> install.tar.gz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- step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517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sake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pre-defined</a:t>
            </a:r>
            <a:r>
              <a:rPr lang="de-DE" dirty="0"/>
              <a:t> Docker </a:t>
            </a:r>
            <a:r>
              <a:rPr lang="de-DE" dirty="0" err="1"/>
              <a:t>image</a:t>
            </a:r>
            <a:r>
              <a:rPr lang="de-DE" dirty="0"/>
              <a:t> OR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follow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prerequisites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and IDE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Download </a:t>
            </a:r>
            <a:r>
              <a:rPr lang="de-DE" dirty="0" err="1"/>
              <a:t>the</a:t>
            </a:r>
            <a:r>
              <a:rPr lang="de-DE" dirty="0"/>
              <a:t> IDE </a:t>
            </a:r>
            <a:r>
              <a:rPr lang="de-DE" dirty="0" err="1"/>
              <a:t>Eclipse</a:t>
            </a:r>
            <a:r>
              <a:rPr lang="de-DE" dirty="0"/>
              <a:t> + </a:t>
            </a:r>
            <a:r>
              <a:rPr lang="en-DE" dirty="0"/>
              <a:t>Workspace for the Workshop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App </a:t>
            </a:r>
            <a:r>
              <a:rPr lang="de-DE" dirty="0" err="1"/>
              <a:t>developed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Start and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,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31813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Modify the IP address for the platform in the configuration file (</a:t>
            </a:r>
            <a:r>
              <a:rPr lang="en-GB" dirty="0" err="1"/>
              <a:t>src</a:t>
            </a:r>
            <a:r>
              <a:rPr lang="en-GB" dirty="0"/>
              <a:t>/main/easy/</a:t>
            </a:r>
            <a:r>
              <a:rPr lang="en-GB" dirty="0" err="1"/>
              <a:t>InstallTest.ivml</a:t>
            </a:r>
            <a:r>
              <a:rPr lang="en-GB" dirty="0"/>
              <a:t>) or use the following two commands to do so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export </a:t>
            </a:r>
            <a:r>
              <a:rPr lang="en-GB" dirty="0" err="1">
                <a:latin typeface="Consolas" panose="020B0609020204030204" pitchFamily="49" charset="0"/>
              </a:rPr>
              <a:t>localIP</a:t>
            </a:r>
            <a:r>
              <a:rPr lang="en-GB" dirty="0">
                <a:latin typeface="Consolas" panose="020B0609020204030204" pitchFamily="49" charset="0"/>
              </a:rPr>
              <a:t>=$(hostname -I | cut -d ' ' -f1)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sed</a:t>
            </a:r>
            <a:r>
              <a:rPr lang="en-GB" dirty="0">
                <a:latin typeface="Consolas" panose="020B0609020204030204" pitchFamily="49" charset="0"/>
              </a:rPr>
              <a:t> -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's/147.172.178.145/'$</a:t>
            </a:r>
            <a:r>
              <a:rPr lang="en-GB" dirty="0" err="1">
                <a:latin typeface="Consolas" panose="020B0609020204030204" pitchFamily="49" charset="0"/>
              </a:rPr>
              <a:t>localIP</a:t>
            </a:r>
            <a:r>
              <a:rPr lang="en-GB" dirty="0">
                <a:latin typeface="Consolas" panose="020B0609020204030204" pitchFamily="49" charset="0"/>
              </a:rPr>
              <a:t>'/g' </a:t>
            </a:r>
            <a:r>
              <a:rPr lang="en-GB" dirty="0" err="1">
                <a:latin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</a:rPr>
              <a:t>/main/easy/</a:t>
            </a:r>
            <a:r>
              <a:rPr lang="en-GB" dirty="0" err="1">
                <a:latin typeface="Consolas" panose="020B0609020204030204" pitchFamily="49" charset="0"/>
              </a:rPr>
              <a:t>InstallTest.ivml</a:t>
            </a:r>
            <a:endParaRPr lang="es-ES" dirty="0">
              <a:latin typeface="Consolas" panose="020B0609020204030204" pitchFamily="49" charset="0"/>
            </a:endParaRPr>
          </a:p>
          <a:p>
            <a:endParaRPr lang="en-GB" dirty="0"/>
          </a:p>
          <a:p>
            <a:r>
              <a:rPr lang="en-GB" dirty="0"/>
              <a:t>Instantiate platform: Execute in “install folder”</a:t>
            </a:r>
          </a:p>
          <a:p>
            <a:pPr lvl="1">
              <a:buFontTx/>
              <a:buChar char="-"/>
            </a:pPr>
            <a:r>
              <a:rPr lang="de-DE" dirty="0" err="1">
                <a:latin typeface="Consolas" panose="020B0609020204030204" pitchFamily="49" charset="0"/>
              </a:rPr>
              <a:t>mvn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install</a:t>
            </a: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Now the platform is installed, the script files are create and ready to start.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- step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91795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Start The Platform </a:t>
            </a:r>
          </a:p>
        </p:txBody>
      </p:sp>
    </p:spTree>
    <p:extLst>
      <p:ext uri="{BB962C8B-B14F-4D97-AF65-F5344CB8AC3E}">
        <p14:creationId xmlns:p14="http://schemas.microsoft.com/office/powerpoint/2010/main" val="4051835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possible </a:t>
            </a:r>
            <a:r>
              <a:rPr lang="de-DE" dirty="0" err="1"/>
              <a:t>aways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Local</a:t>
            </a:r>
            <a:r>
              <a:rPr lang="de-DE" dirty="0"/>
              <a:t>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platfrom</a:t>
            </a:r>
            <a:r>
              <a:rPr lang="de-DE" dirty="0"/>
              <a:t> and </a:t>
            </a:r>
            <a:r>
              <a:rPr lang="de-DE" dirty="0" err="1"/>
              <a:t>device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Distributed: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,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(s)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(s)</a:t>
            </a:r>
            <a:endParaRPr lang="es-E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2384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The broker scripts and files in “Install/gen/broker” folder, run the following script in separate terminal to start it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broker.sh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n-GB" dirty="0"/>
              <a:t>The platform scripts and files in “Install/gen” folder, run the following script separate terminal to start it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platform.sh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9920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571217"/>
          </a:xfrm>
        </p:spPr>
        <p:txBody>
          <a:bodyPr/>
          <a:lstStyle/>
          <a:p>
            <a:r>
              <a:rPr lang="en-GB" dirty="0"/>
              <a:t>To make the platform machine working as resources run the following scripts, each one in separate terminal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ecs.sh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serviceMgr.sh</a:t>
            </a:r>
          </a:p>
          <a:p>
            <a:r>
              <a:rPr lang="en-GB" dirty="0"/>
              <a:t>Or just run the following script in separate terminal (share the same memory)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ecsServiceMgr.sh</a:t>
            </a:r>
          </a:p>
          <a:p>
            <a:r>
              <a:rPr lang="en-GB" dirty="0"/>
              <a:t>To start the command line interface for the platform run the following script in separate terminal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cli.sh</a:t>
            </a:r>
            <a:endParaRPr lang="en-GB" dirty="0"/>
          </a:p>
          <a:p>
            <a:endParaRPr lang="en-GB" sz="1000" dirty="0"/>
          </a:p>
          <a:p>
            <a:r>
              <a:rPr lang="en-GB" dirty="0"/>
              <a:t>The above scripts are exists in “Install/gen” folder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6664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1"/>
            <a:ext cx="10942320" cy="1478546"/>
          </a:xfrm>
        </p:spPr>
        <p:txBody>
          <a:bodyPr/>
          <a:lstStyle/>
          <a:p>
            <a:r>
              <a:rPr lang="en-GB" dirty="0"/>
              <a:t>Copy the following files and folders from the platform server (</a:t>
            </a:r>
            <a:r>
              <a:rPr lang="en-DE" dirty="0"/>
              <a:t>t</a:t>
            </a:r>
            <a:r>
              <a:rPr lang="en-GB" dirty="0"/>
              <a:t>he PC you installed the platform on) to the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 </a:t>
            </a:r>
            <a:r>
              <a:rPr lang="en-GB" dirty="0"/>
              <a:t>that should be added to the platform</a:t>
            </a:r>
            <a:r>
              <a:rPr lang="en-DE" dirty="0"/>
              <a:t> as a resource</a:t>
            </a:r>
            <a:r>
              <a:rPr lang="de-DE" dirty="0"/>
              <a:t>: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553D6C5-C363-4519-914D-FAB4F5EADF85}"/>
              </a:ext>
            </a:extLst>
          </p:cNvPr>
          <p:cNvSpPr txBox="1">
            <a:spLocks/>
          </p:cNvSpPr>
          <p:nvPr/>
        </p:nvSpPr>
        <p:spPr bwMode="auto">
          <a:xfrm>
            <a:off x="599440" y="3104147"/>
            <a:ext cx="10942320" cy="1952111"/>
          </a:xfrm>
          <a:prstGeom prst="rect">
            <a:avLst/>
          </a:prstGeom>
        </p:spPr>
        <p:txBody>
          <a:bodyPr numCol="2"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gen\</a:t>
            </a:r>
            <a:r>
              <a:rPr lang="de-DE" dirty="0" err="1"/>
              <a:t>ecsJars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ecsSVCJars</a:t>
            </a:r>
            <a:r>
              <a:rPr lang="de-DE" dirty="0"/>
              <a:t>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broker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svcJars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gen\ecs.bat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gen\serviceMgr.bat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en-GB" dirty="0"/>
              <a:t>ecsServiceMgr.bat </a:t>
            </a:r>
            <a:r>
              <a:rPr lang="de-DE" dirty="0"/>
              <a:t>(</a:t>
            </a:r>
            <a:r>
              <a:rPr lang="de-DE" dirty="0" err="1"/>
              <a:t>file</a:t>
            </a:r>
            <a:r>
              <a:rPr lang="de-DE" dirty="0"/>
              <a:t>)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0538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571217"/>
          </a:xfrm>
        </p:spPr>
        <p:txBody>
          <a:bodyPr/>
          <a:lstStyle/>
          <a:p>
            <a:r>
              <a:rPr lang="en-GB" dirty="0"/>
              <a:t>To add the new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 </a:t>
            </a:r>
            <a:r>
              <a:rPr lang="en-GB" dirty="0"/>
              <a:t>as resource in the platform run the following scripts on the new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</a:t>
            </a:r>
            <a:r>
              <a:rPr lang="de-DE" dirty="0"/>
              <a:t>,</a:t>
            </a:r>
            <a:r>
              <a:rPr lang="en-GB" dirty="0"/>
              <a:t> each one in separate terminal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ecs.sh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serviceMgr.sh</a:t>
            </a:r>
          </a:p>
          <a:p>
            <a:r>
              <a:rPr lang="en-GB" dirty="0"/>
              <a:t>Or just run the following script in separate terminal (share the same memory)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ecsServiceMgr.sh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DE" dirty="0"/>
              <a:t>If everything worked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en-DE" dirty="0"/>
              <a:t> PC</a:t>
            </a:r>
            <a:r>
              <a:rPr lang="de-DE" dirty="0"/>
              <a:t>/</a:t>
            </a:r>
            <a:r>
              <a:rPr lang="en-DE" dirty="0"/>
              <a:t>Device should be listed as a platform resource</a:t>
            </a:r>
            <a:r>
              <a:rPr lang="de-DE" dirty="0"/>
              <a:t>.</a:t>
            </a:r>
            <a:r>
              <a:rPr lang="en-DE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2145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The difference between a device and an Edge devices is (in case that Edge device only supports Java 8)</a:t>
            </a:r>
          </a:p>
          <a:p>
            <a:pPr marL="457200" lvl="1" indent="0">
              <a:buNone/>
            </a:pPr>
            <a:r>
              <a:rPr lang="en-GB" dirty="0"/>
              <a:t>- Copy the following files </a:t>
            </a:r>
            <a:r>
              <a:rPr lang="en-GB" dirty="0">
                <a:solidFill>
                  <a:srgbClr val="FF0000"/>
                </a:solidFill>
              </a:rPr>
              <a:t>(not the files from slide </a:t>
            </a:r>
            <a:r>
              <a:rPr lang="en-DE" dirty="0">
                <a:solidFill>
                  <a:srgbClr val="FF0000"/>
                </a:solidFill>
              </a:rPr>
              <a:t>2</a:t>
            </a:r>
            <a:r>
              <a:rPr lang="de-DE" dirty="0">
                <a:solidFill>
                  <a:srgbClr val="FF0000"/>
                </a:solidFill>
              </a:rPr>
              <a:t>6</a:t>
            </a:r>
            <a:r>
              <a:rPr lang="en-GB" dirty="0">
                <a:solidFill>
                  <a:srgbClr val="FF0000"/>
                </a:solidFill>
              </a:rPr>
              <a:t>) </a:t>
            </a:r>
            <a:r>
              <a:rPr lang="en-GB" dirty="0"/>
              <a:t>from the platform server to the Edge device and run it.</a:t>
            </a:r>
          </a:p>
          <a:p>
            <a:pPr lvl="2"/>
            <a:r>
              <a:rPr lang="de-DE" dirty="0"/>
              <a:t>gen\ecs8.sh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gen\ecs.sh </a:t>
            </a:r>
          </a:p>
          <a:p>
            <a:pPr lvl="2"/>
            <a:r>
              <a:rPr lang="de-DE" dirty="0"/>
              <a:t>gen\</a:t>
            </a:r>
            <a:r>
              <a:rPr lang="en-GB" dirty="0"/>
              <a:t>serviceMgr8.sh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</a:t>
            </a:r>
            <a:r>
              <a:rPr lang="en-GB" dirty="0" err="1"/>
              <a:t>serviceMgr</a:t>
            </a:r>
            <a:r>
              <a:rPr lang="de-DE" dirty="0"/>
              <a:t>.sh </a:t>
            </a:r>
          </a:p>
          <a:p>
            <a:pPr lvl="2"/>
            <a:r>
              <a:rPr lang="de-DE" dirty="0"/>
              <a:t>gen\ecsServiceMgr8.sh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 ecsServiceMgr.sh </a:t>
            </a:r>
            <a:endParaRPr lang="en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Add a Linux Edge device to the platform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87666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4800" dirty="0" err="1"/>
              <a:t>Stop</a:t>
            </a:r>
            <a:r>
              <a:rPr lang="en-GB" sz="4800" dirty="0"/>
              <a:t> The Platform </a:t>
            </a:r>
          </a:p>
        </p:txBody>
      </p:sp>
    </p:spTree>
    <p:extLst>
      <p:ext uri="{BB962C8B-B14F-4D97-AF65-F5344CB8AC3E}">
        <p14:creationId xmlns:p14="http://schemas.microsoft.com/office/powerpoint/2010/main" val="1291223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Stopping the platform:</a:t>
            </a:r>
          </a:p>
          <a:p>
            <a:endParaRPr lang="en-GB" dirty="0"/>
          </a:p>
          <a:p>
            <a:r>
              <a:rPr lang="en-DE" dirty="0"/>
              <a:t>T</a:t>
            </a:r>
            <a:r>
              <a:rPr lang="de-DE" dirty="0"/>
              <a:t>y</a:t>
            </a:r>
            <a:r>
              <a:rPr lang="en-DE" dirty="0"/>
              <a:t>pe </a:t>
            </a:r>
            <a:r>
              <a:rPr lang="en-GB" dirty="0" err="1"/>
              <a:t>Crtl</a:t>
            </a:r>
            <a:r>
              <a:rPr lang="en-GB" dirty="0"/>
              <a:t>-</a:t>
            </a:r>
            <a:r>
              <a:rPr lang="en-DE" dirty="0"/>
              <a:t>C</a:t>
            </a:r>
            <a:r>
              <a:rPr lang="en-GB" dirty="0"/>
              <a:t> on all the open </a:t>
            </a:r>
            <a:r>
              <a:rPr lang="en-GB" dirty="0" err="1"/>
              <a:t>Termials</a:t>
            </a:r>
            <a:r>
              <a:rPr lang="en-GB" dirty="0"/>
              <a:t> to stop them and clean the resources in the reverse order we opened (started) them</a:t>
            </a:r>
            <a:r>
              <a:rPr lang="en-DE" dirty="0"/>
              <a:t>.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If asked to quit (Y/N), type 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331915"/>
            <a:ext cx="9600565" cy="628955"/>
          </a:xfrm>
        </p:spPr>
        <p:txBody>
          <a:bodyPr/>
          <a:lstStyle/>
          <a:p>
            <a:r>
              <a:rPr lang="en-GB" sz="3200" dirty="0"/>
              <a:t>Stop The Platform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33021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br>
              <a:rPr lang="de-DE" sz="4800" dirty="0"/>
            </a:br>
            <a:endParaRPr lang="de-DE" sz="4800" dirty="0"/>
          </a:p>
          <a:p>
            <a:pPr marL="457200" lvl="1" indent="0" algn="ctr">
              <a:buNone/>
            </a:pPr>
            <a:r>
              <a:rPr lang="de-DE" sz="4000" dirty="0" err="1"/>
              <a:t>Install</a:t>
            </a:r>
            <a:r>
              <a:rPr lang="de-DE" sz="4000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2282269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auto">
          <a:xfrm>
            <a:off x="3769580" y="2697001"/>
            <a:ext cx="2862168" cy="394210"/>
          </a:xfrm>
        </p:spPr>
        <p:txBody>
          <a:bodyPr/>
          <a:lstStyle/>
          <a:p>
            <a:pPr>
              <a:defRPr/>
            </a:pPr>
            <a:r>
              <a:rPr lang="de-DE" dirty="0"/>
              <a:t>Ahmad Alamoush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3769580" y="3519716"/>
            <a:ext cx="4558668" cy="369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alamoush@sse.uni-hildesheim.de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en-GB" b="1" dirty="0"/>
              <a:t>Docker Engine v20.10.7</a:t>
            </a:r>
            <a:r>
              <a:rPr lang="en-GB" dirty="0"/>
              <a:t>, may be needed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apt-get update -y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apt-get install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ca-certificates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curl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latin typeface="Consolas" panose="020B0609020204030204" pitchFamily="49" charset="0"/>
              </a:rPr>
              <a:t>gnupg</a:t>
            </a:r>
            <a:r>
              <a:rPr lang="en-GB" sz="2000" dirty="0">
                <a:latin typeface="Consolas" panose="020B0609020204030204" pitchFamily="49" charset="0"/>
              </a:rPr>
              <a:t>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latin typeface="Consolas" panose="020B0609020204030204" pitchFamily="49" charset="0"/>
              </a:rPr>
              <a:t>lsb</a:t>
            </a:r>
            <a:r>
              <a:rPr lang="en-GB" sz="2000" dirty="0">
                <a:latin typeface="Consolas" panose="020B0609020204030204" pitchFamily="49" charset="0"/>
              </a:rPr>
              <a:t>-release -y</a:t>
            </a:r>
          </a:p>
          <a:p>
            <a:pPr marL="457200" lvl="1" indent="0">
              <a:buNone/>
            </a:pPr>
            <a:endParaRPr lang="en-GB" sz="1050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6573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en-GB" b="1" dirty="0"/>
              <a:t>Docker Engine v20.10.7</a:t>
            </a:r>
            <a:r>
              <a:rPr lang="en-GB" dirty="0"/>
              <a:t>, may be needed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mkdir</a:t>
            </a:r>
            <a:r>
              <a:rPr lang="en-GB" sz="2000" dirty="0">
                <a:latin typeface="Consolas" panose="020B0609020204030204" pitchFamily="49" charset="0"/>
              </a:rPr>
              <a:t> -p /etc/apt/keyrings</a:t>
            </a:r>
          </a:p>
          <a:p>
            <a:pPr lvl="1">
              <a:buFontTx/>
              <a:buChar char="-"/>
            </a:pPr>
            <a:r>
              <a:rPr lang="en-GB" sz="2000" dirty="0">
                <a:latin typeface="Consolas" panose="020B0609020204030204" pitchFamily="49" charset="0"/>
              </a:rPr>
              <a:t> curl -</a:t>
            </a:r>
            <a:r>
              <a:rPr lang="en-GB" sz="2000" dirty="0" err="1">
                <a:latin typeface="Consolas" panose="020B0609020204030204" pitchFamily="49" charset="0"/>
              </a:rPr>
              <a:t>fsSL</a:t>
            </a:r>
            <a:r>
              <a:rPr lang="en-GB" sz="2000" dirty="0">
                <a:latin typeface="Consolas" panose="020B0609020204030204" pitchFamily="49" charset="0"/>
              </a:rPr>
              <a:t> https://download.docker.com/linux/ubuntu/gpg |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gpg</a:t>
            </a:r>
            <a:r>
              <a:rPr lang="en-GB" sz="2000" dirty="0">
                <a:latin typeface="Consolas" panose="020B0609020204030204" pitchFamily="49" charset="0"/>
              </a:rPr>
              <a:t> --</a:t>
            </a:r>
            <a:r>
              <a:rPr lang="en-GB" sz="2000" dirty="0" err="1">
                <a:latin typeface="Consolas" panose="020B0609020204030204" pitchFamily="49" charset="0"/>
              </a:rPr>
              <a:t>dearmor</a:t>
            </a:r>
            <a:r>
              <a:rPr lang="en-GB" sz="2000" dirty="0">
                <a:latin typeface="Consolas" panose="020B0609020204030204" pitchFamily="49" charset="0"/>
              </a:rPr>
              <a:t> -o /etc/apt/keyrings/</a:t>
            </a:r>
            <a:r>
              <a:rPr lang="en-GB" sz="2000" dirty="0" err="1">
                <a:latin typeface="Consolas" panose="020B0609020204030204" pitchFamily="49" charset="0"/>
              </a:rPr>
              <a:t>docker.gpg</a:t>
            </a:r>
            <a:endParaRPr lang="en-GB" sz="2000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echo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"deb [arch=$(</a:t>
            </a:r>
            <a:r>
              <a:rPr lang="en-GB" sz="2000" dirty="0" err="1">
                <a:latin typeface="Consolas" panose="020B0609020204030204" pitchFamily="49" charset="0"/>
              </a:rPr>
              <a:t>dpkg</a:t>
            </a:r>
            <a:r>
              <a:rPr lang="en-GB" sz="2000" dirty="0">
                <a:latin typeface="Consolas" panose="020B0609020204030204" pitchFamily="49" charset="0"/>
              </a:rPr>
              <a:t> --print-architecture) signed-by=/etc/apt/keyrings/</a:t>
            </a:r>
            <a:r>
              <a:rPr lang="en-GB" sz="2000" dirty="0" err="1">
                <a:latin typeface="Consolas" panose="020B0609020204030204" pitchFamily="49" charset="0"/>
              </a:rPr>
              <a:t>docker.gpg</a:t>
            </a:r>
            <a:r>
              <a:rPr lang="en-GB" sz="2000" dirty="0">
                <a:latin typeface="Consolas" panose="020B0609020204030204" pitchFamily="49" charset="0"/>
              </a:rPr>
              <a:t>] https://download.docker.com/linux/ubuntu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$(</a:t>
            </a:r>
            <a:r>
              <a:rPr lang="en-GB" sz="2000" dirty="0" err="1">
                <a:latin typeface="Consolas" panose="020B0609020204030204" pitchFamily="49" charset="0"/>
              </a:rPr>
              <a:t>lsb_release</a:t>
            </a:r>
            <a:r>
              <a:rPr lang="en-GB" sz="2000" dirty="0">
                <a:latin typeface="Consolas" panose="020B0609020204030204" pitchFamily="49" charset="0"/>
              </a:rPr>
              <a:t> -cs) stable" |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tee /etc/apt/</a:t>
            </a:r>
            <a:r>
              <a:rPr lang="en-GB" sz="2000" dirty="0" err="1">
                <a:latin typeface="Consolas" panose="020B0609020204030204" pitchFamily="49" charset="0"/>
              </a:rPr>
              <a:t>sources.list.d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</a:rPr>
              <a:t>docker.list</a:t>
            </a:r>
            <a:r>
              <a:rPr lang="en-GB" sz="2000" dirty="0">
                <a:latin typeface="Consolas" panose="020B0609020204030204" pitchFamily="49" charset="0"/>
              </a:rPr>
              <a:t> &gt; /dev/null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2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805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en-GB" b="1" dirty="0"/>
              <a:t>Docker Engine v20.10.7</a:t>
            </a:r>
            <a:r>
              <a:rPr lang="en-GB" dirty="0"/>
              <a:t>, may be needed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apt-get update -y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apt-get install docker-</a:t>
            </a:r>
            <a:r>
              <a:rPr lang="en-GB" dirty="0" err="1">
                <a:latin typeface="Consolas" panose="020B0609020204030204" pitchFamily="49" charset="0"/>
              </a:rPr>
              <a:t>ce</a:t>
            </a:r>
            <a:r>
              <a:rPr lang="en-GB" dirty="0">
                <a:latin typeface="Consolas" panose="020B0609020204030204" pitchFamily="49" charset="0"/>
              </a:rPr>
              <a:t>=5:20.10.7~3-0~ubuntu-focal docker-</a:t>
            </a:r>
            <a:r>
              <a:rPr lang="en-GB" dirty="0" err="1">
                <a:latin typeface="Consolas" panose="020B0609020204030204" pitchFamily="49" charset="0"/>
              </a:rPr>
              <a:t>ce</a:t>
            </a:r>
            <a:r>
              <a:rPr lang="en-GB" dirty="0">
                <a:latin typeface="Consolas" panose="020B0609020204030204" pitchFamily="49" charset="0"/>
              </a:rPr>
              <a:t>-cli=5:20.10.7~3-0~ubuntu-focal containerd.io docker-compose-plugin -y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7842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br>
              <a:rPr lang="de-DE" sz="4800" dirty="0"/>
            </a:br>
            <a:endParaRPr lang="de-DE" sz="4800" dirty="0"/>
          </a:p>
          <a:p>
            <a:pPr marL="457200" lvl="1" indent="0" algn="ctr">
              <a:buNone/>
            </a:pPr>
            <a:r>
              <a:rPr lang="de-DE" sz="4000" dirty="0"/>
              <a:t>Running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container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04583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2368884"/>
          </a:xfrm>
        </p:spPr>
        <p:txBody>
          <a:bodyPr/>
          <a:lstStyle/>
          <a:p>
            <a:r>
              <a:rPr lang="en-GB" dirty="0"/>
              <a:t>Use the following command to pull the image and run it on your machine</a:t>
            </a:r>
          </a:p>
          <a:p>
            <a:pPr lvl="1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-p 6080:80 -v /</a:t>
            </a:r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shm</a:t>
            </a:r>
            <a:r>
              <a:rPr lang="de-DE" dirty="0"/>
              <a:t>:/</a:t>
            </a:r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shm</a:t>
            </a:r>
            <a:r>
              <a:rPr lang="de-DE" dirty="0"/>
              <a:t> </a:t>
            </a:r>
            <a:r>
              <a:rPr lang="de-DE" dirty="0" err="1"/>
              <a:t>iipecosphere</a:t>
            </a:r>
            <a:r>
              <a:rPr lang="de-DE" dirty="0"/>
              <a:t>/dev-container:0.1</a:t>
            </a:r>
          </a:p>
          <a:p>
            <a:pPr lvl="1"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en-GB" dirty="0"/>
              <a:t> You should have the following screen.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Running The Container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95280157"/>
      </p:ext>
    </p:extLst>
  </p:cSld>
  <p:clrMapOvr>
    <a:masterClrMapping/>
  </p:clrMapOvr>
</p:sld>
</file>

<file path=ppt/theme/theme1.xml><?xml version="1.0" encoding="utf-8"?>
<a:theme xmlns:a="http://schemas.openxmlformats.org/drawingml/2006/main" name="IIP_Mrz20">
  <a:themeElements>
    <a:clrScheme name="IIP">
      <a:dk1>
        <a:srgbClr val="FFFFFF"/>
      </a:dk1>
      <a:lt1>
        <a:srgbClr val="9D9D9C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1804</Words>
  <Application>Microsoft Office PowerPoint</Application>
  <DocSecurity>0</DocSecurity>
  <PresentationFormat>Widescreen</PresentationFormat>
  <Paragraphs>195</Paragraphs>
  <Slides>40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Gill Sans SemiBold</vt:lpstr>
      <vt:lpstr>IIP_Mrz20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Holger Eichelberger</dc:creator>
  <cp:keywords/>
  <dc:description/>
  <cp:lastModifiedBy>Ahmad Alamoush</cp:lastModifiedBy>
  <cp:revision>975</cp:revision>
  <dcterms:modified xsi:type="dcterms:W3CDTF">2023-01-12T09:58:04Z</dcterms:modified>
  <cp:category/>
  <dc:identifier/>
  <cp:contentStatus/>
  <dc:language/>
  <cp:version/>
</cp:coreProperties>
</file>