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77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C6B75-BD51-485B-A56F-BC661FF4E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EE866F81-70E5-462E-8C99-11922D1E9D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E0FB412-FDFC-4A73-B9EA-1CC82E0CBA76}"/>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5" name="Footer Placeholder 4">
            <a:extLst>
              <a:ext uri="{FF2B5EF4-FFF2-40B4-BE49-F238E27FC236}">
                <a16:creationId xmlns:a16="http://schemas.microsoft.com/office/drawing/2014/main" id="{D168E3F8-E89C-4EA8-8448-42EBC82B341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AEC8112-4CB3-482F-A724-E0F298DBAB1E}"/>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544059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99719-166B-4475-AC43-F6C79925C7E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2F19964-228E-4487-8090-944C64A578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4559B39-0BD4-4EA1-8E22-BD020A85558F}"/>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5" name="Footer Placeholder 4">
            <a:extLst>
              <a:ext uri="{FF2B5EF4-FFF2-40B4-BE49-F238E27FC236}">
                <a16:creationId xmlns:a16="http://schemas.microsoft.com/office/drawing/2014/main" id="{174D51AD-1388-471A-B14C-6EA63A4EB625}"/>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11DA521-4FF8-4FBF-8745-88F786490840}"/>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70757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B8BF82-E335-4730-BA62-1E7E78418B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58D2D32-C6FF-4059-BE93-0135CC1861C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FDADED86-75A9-47AC-9AAF-1D9B8624D8E9}"/>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5" name="Footer Placeholder 4">
            <a:extLst>
              <a:ext uri="{FF2B5EF4-FFF2-40B4-BE49-F238E27FC236}">
                <a16:creationId xmlns:a16="http://schemas.microsoft.com/office/drawing/2014/main" id="{7DF5FD35-2971-4754-A43B-FBD13CB322D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C73BAE6-5D9B-474E-9DD8-B9D0F6AFA2D4}"/>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6664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4EC6-88BA-45D9-A876-3C9EFEA42293}"/>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36F3BB2-F2FA-4AC5-9131-F213AC784BC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7FFB051-2C36-451D-B842-1CE2FF9F2CEC}"/>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5" name="Footer Placeholder 4">
            <a:extLst>
              <a:ext uri="{FF2B5EF4-FFF2-40B4-BE49-F238E27FC236}">
                <a16:creationId xmlns:a16="http://schemas.microsoft.com/office/drawing/2014/main" id="{D788AE8B-1ACE-4F23-92B1-0EE7720F9A9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CC9E54-F269-4C7D-B1F0-978C9756BFBD}"/>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97779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C89E-54F1-43DF-A9DB-4A129D74F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B1CCAA7A-0535-4E60-8210-413851845A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ED06917-D6A7-4D8F-8722-1D451962A6C8}"/>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5" name="Footer Placeholder 4">
            <a:extLst>
              <a:ext uri="{FF2B5EF4-FFF2-40B4-BE49-F238E27FC236}">
                <a16:creationId xmlns:a16="http://schemas.microsoft.com/office/drawing/2014/main" id="{8769C7B4-5F3F-4DC8-923E-0DA8F6B05B8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1AD2547-5111-4FD4-B01E-387930979802}"/>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187869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4DF6-26DF-4D39-826E-5C87DFF8657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7811B7C4-9FBD-4B66-A3F5-881A6B3D339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49CAA256-BA50-4398-A930-63363220953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907AD94-3538-4553-B90A-B08D6703CFC3}"/>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6" name="Footer Placeholder 5">
            <a:extLst>
              <a:ext uri="{FF2B5EF4-FFF2-40B4-BE49-F238E27FC236}">
                <a16:creationId xmlns:a16="http://schemas.microsoft.com/office/drawing/2014/main" id="{28ECDFF0-8231-4845-9C27-A030A755BD28}"/>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4B099EF-552E-4E75-A4D4-EE3667228E1C}"/>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244275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73DC-1ABB-4970-A6B4-C128D7E1BB1D}"/>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B899F170-56DD-44BE-BBCD-D0B6B60B0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0401D5-3702-493F-9BE9-4E2F390CB6B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EA0DFB07-CF40-415E-9F63-406A8FC764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3495F89-C2B3-4311-BEC2-ECB53EA75F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A060FA9B-9612-45CE-AFD6-E253B7E460DB}"/>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8" name="Footer Placeholder 7">
            <a:extLst>
              <a:ext uri="{FF2B5EF4-FFF2-40B4-BE49-F238E27FC236}">
                <a16:creationId xmlns:a16="http://schemas.microsoft.com/office/drawing/2014/main" id="{81C7D87A-7892-4F4C-AA16-83AA503D3F86}"/>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0092FE0C-98A1-4F29-BDFD-7675E05808C4}"/>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8192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90A6-C1E3-450A-A3B8-13DAF0DCA1ED}"/>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9D9937D5-26F4-49C9-BF2A-4C99A5BC797E}"/>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4" name="Footer Placeholder 3">
            <a:extLst>
              <a:ext uri="{FF2B5EF4-FFF2-40B4-BE49-F238E27FC236}">
                <a16:creationId xmlns:a16="http://schemas.microsoft.com/office/drawing/2014/main" id="{C7097B3C-BC82-4D45-8A8D-5183E5F5E277}"/>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1BE35A79-B875-4237-9BBD-F8DE48794AC3}"/>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151010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14075-66DD-4167-A2E7-AB8E5D00A1FF}"/>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3" name="Footer Placeholder 2">
            <a:extLst>
              <a:ext uri="{FF2B5EF4-FFF2-40B4-BE49-F238E27FC236}">
                <a16:creationId xmlns:a16="http://schemas.microsoft.com/office/drawing/2014/main" id="{A009F45E-E86E-4FD9-BDE1-15673AD7ACA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CF5A67C-1480-42EB-805B-5EDF794FFAA3}"/>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1473240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BA64-78D7-45AF-9627-C0AD3A23E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8FFD1792-5CD7-4881-A9D9-5F8F43A55B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91634503-4EC1-4176-9E65-74346A044A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57A1945-1755-4203-B254-E60DF89C43FF}"/>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6" name="Footer Placeholder 5">
            <a:extLst>
              <a:ext uri="{FF2B5EF4-FFF2-40B4-BE49-F238E27FC236}">
                <a16:creationId xmlns:a16="http://schemas.microsoft.com/office/drawing/2014/main" id="{D2A3849D-035B-4E5F-B05D-CC7194505901}"/>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DD7A755-B536-481E-9CA3-94DC6D73BDC2}"/>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261831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A01FB-B4DF-4C2A-9ED0-2E637D3B3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9A287AC4-E056-40F8-A624-20B0E6178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1DE6C8DC-F7E0-4BE0-8CD9-56BEB6DCC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2CD44AE-EA6F-4307-A15B-D9FAF3B613DE}"/>
              </a:ext>
            </a:extLst>
          </p:cNvPr>
          <p:cNvSpPr>
            <a:spLocks noGrp="1"/>
          </p:cNvSpPr>
          <p:nvPr>
            <p:ph type="dt" sz="half" idx="10"/>
          </p:nvPr>
        </p:nvSpPr>
        <p:spPr/>
        <p:txBody>
          <a:bodyPr/>
          <a:lstStyle/>
          <a:p>
            <a:fld id="{D5B82AE6-E612-48AC-BCA1-8D558D7A7716}" type="datetimeFigureOut">
              <a:rPr lang="en-DE" smtClean="0"/>
              <a:t>27/03/2024</a:t>
            </a:fld>
            <a:endParaRPr lang="en-DE"/>
          </a:p>
        </p:txBody>
      </p:sp>
      <p:sp>
        <p:nvSpPr>
          <p:cNvPr id="6" name="Footer Placeholder 5">
            <a:extLst>
              <a:ext uri="{FF2B5EF4-FFF2-40B4-BE49-F238E27FC236}">
                <a16:creationId xmlns:a16="http://schemas.microsoft.com/office/drawing/2014/main" id="{69C2DF93-9E7E-4F62-A581-B49933EF35B0}"/>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1D732EEF-4659-452B-8886-A6C0223943B3}"/>
              </a:ext>
            </a:extLst>
          </p:cNvPr>
          <p:cNvSpPr>
            <a:spLocks noGrp="1"/>
          </p:cNvSpPr>
          <p:nvPr>
            <p:ph type="sldNum" sz="quarter" idx="12"/>
          </p:nvPr>
        </p:nvSpPr>
        <p:spPr/>
        <p:txBody>
          <a:bodyPr/>
          <a:lstStyle/>
          <a:p>
            <a:fld id="{A0229028-759D-4210-9927-1485AD01E42E}" type="slidenum">
              <a:rPr lang="en-DE" smtClean="0"/>
              <a:t>‹#›</a:t>
            </a:fld>
            <a:endParaRPr lang="en-DE"/>
          </a:p>
        </p:txBody>
      </p:sp>
    </p:spTree>
    <p:extLst>
      <p:ext uri="{BB962C8B-B14F-4D97-AF65-F5344CB8AC3E}">
        <p14:creationId xmlns:p14="http://schemas.microsoft.com/office/powerpoint/2010/main" val="3091777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5B8D0-54E5-4115-93E9-6C049C655D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AAF3F44-5184-434F-970F-7FACE1C66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5557447-4BD9-4346-8026-CBDACCC9F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B82AE6-E612-48AC-BCA1-8D558D7A7716}" type="datetimeFigureOut">
              <a:rPr lang="en-DE" smtClean="0"/>
              <a:t>27/03/2024</a:t>
            </a:fld>
            <a:endParaRPr lang="en-DE"/>
          </a:p>
        </p:txBody>
      </p:sp>
      <p:sp>
        <p:nvSpPr>
          <p:cNvPr id="5" name="Footer Placeholder 4">
            <a:extLst>
              <a:ext uri="{FF2B5EF4-FFF2-40B4-BE49-F238E27FC236}">
                <a16:creationId xmlns:a16="http://schemas.microsoft.com/office/drawing/2014/main" id="{2567C9CC-2F3B-4A5E-B474-0E2EB0E14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16E39FA2-9CBF-4CA2-B096-27B38956B7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29028-759D-4210-9927-1485AD01E42E}" type="slidenum">
              <a:rPr lang="en-DE" smtClean="0"/>
              <a:t>‹#›</a:t>
            </a:fld>
            <a:endParaRPr lang="en-DE"/>
          </a:p>
        </p:txBody>
      </p:sp>
    </p:spTree>
    <p:extLst>
      <p:ext uri="{BB962C8B-B14F-4D97-AF65-F5344CB8AC3E}">
        <p14:creationId xmlns:p14="http://schemas.microsoft.com/office/powerpoint/2010/main" val="298761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33">
            <a:extLst>
              <a:ext uri="{FF2B5EF4-FFF2-40B4-BE49-F238E27FC236}">
                <a16:creationId xmlns:a16="http://schemas.microsoft.com/office/drawing/2014/main" id="{35F29DC6-EF34-4587-956B-1DB72AC0E8EB}"/>
              </a:ext>
            </a:extLst>
          </p:cNvPr>
          <p:cNvSpPr txBox="1"/>
          <p:nvPr/>
        </p:nvSpPr>
        <p:spPr>
          <a:xfrm>
            <a:off x="993135" y="1763885"/>
            <a:ext cx="8741058" cy="1904618"/>
          </a:xfrm>
          <a:prstGeom prst="rect">
            <a:avLst/>
          </a:prstGeom>
          <a:noFill/>
          <a:ln>
            <a:solidFill>
              <a:schemeClr val="accent1"/>
            </a:solidFill>
          </a:ln>
        </p:spPr>
        <p:txBody>
          <a:bodyPr wrap="square" rtlCol="0">
            <a:noAutofit/>
          </a:bodyPr>
          <a:lstStyle/>
          <a:p>
            <a:r>
              <a:rPr lang="en-GB" b="1" dirty="0"/>
              <a:t>Application</a:t>
            </a:r>
          </a:p>
          <a:p>
            <a:endParaRPr lang="en-GB" b="1" dirty="0"/>
          </a:p>
          <a:p>
            <a:endParaRPr lang="en-GB" b="1" dirty="0"/>
          </a:p>
          <a:p>
            <a:r>
              <a:rPr lang="en-GB" b="1" dirty="0"/>
              <a:t> </a:t>
            </a:r>
            <a:endParaRPr lang="de-DE" dirty="0"/>
          </a:p>
        </p:txBody>
      </p:sp>
      <p:sp>
        <p:nvSpPr>
          <p:cNvPr id="2" name="Title 1">
            <a:extLst>
              <a:ext uri="{FF2B5EF4-FFF2-40B4-BE49-F238E27FC236}">
                <a16:creationId xmlns:a16="http://schemas.microsoft.com/office/drawing/2014/main" id="{4C5588D9-BABB-46AC-A6A1-FD4CB364C8C5}"/>
              </a:ext>
            </a:extLst>
          </p:cNvPr>
          <p:cNvSpPr>
            <a:spLocks noGrp="1"/>
          </p:cNvSpPr>
          <p:nvPr>
            <p:ph type="title"/>
          </p:nvPr>
        </p:nvSpPr>
        <p:spPr/>
        <p:txBody>
          <a:bodyPr/>
          <a:lstStyle/>
          <a:p>
            <a:r>
              <a:rPr lang="en-GB" dirty="0" err="1"/>
              <a:t>Examples.MDZH</a:t>
            </a:r>
            <a:endParaRPr lang="en-DE" sz="3000" dirty="0"/>
          </a:p>
        </p:txBody>
      </p:sp>
      <p:sp>
        <p:nvSpPr>
          <p:cNvPr id="12" name="Rectangle 11">
            <a:extLst>
              <a:ext uri="{FF2B5EF4-FFF2-40B4-BE49-F238E27FC236}">
                <a16:creationId xmlns:a16="http://schemas.microsoft.com/office/drawing/2014/main" id="{F6CD5D5A-8286-44EF-A2E2-C1EDF76B3CD3}"/>
              </a:ext>
            </a:extLst>
          </p:cNvPr>
          <p:cNvSpPr/>
          <p:nvPr/>
        </p:nvSpPr>
        <p:spPr>
          <a:xfrm>
            <a:off x="993135" y="4521200"/>
            <a:ext cx="10380258" cy="1631216"/>
          </a:xfrm>
          <a:prstGeom prst="rect">
            <a:avLst/>
          </a:prstGeom>
        </p:spPr>
        <p:txBody>
          <a:bodyPr wrap="square">
            <a:spAutoFit/>
          </a:bodyPr>
          <a:lstStyle/>
          <a:p>
            <a:r>
              <a:rPr lang="en-GB" sz="2000" dirty="0"/>
              <a:t>PCF calculation for laser-engraved metallic pens identified by EAN scanner. Engraving program comes via AAS from cloud, to be translated directly by AAS connector and fed into OPC UA connector to steer the laser. OPC UA connector passes on production data to PCF calculation, which receives Energy data via “external service” (</a:t>
            </a:r>
            <a:r>
              <a:rPr lang="en-GB" sz="2000" dirty="0" err="1"/>
              <a:t>PythonScript</a:t>
            </a:r>
            <a:r>
              <a:rPr lang="en-GB" sz="2000" dirty="0"/>
              <a:t>) from </a:t>
            </a:r>
            <a:r>
              <a:rPr lang="en-GB" sz="2000" dirty="0" err="1"/>
              <a:t>Sentron</a:t>
            </a:r>
            <a:r>
              <a:rPr lang="en-GB" sz="2000" dirty="0"/>
              <a:t>/Cloud. PCF AAS connector writes back data and updates PCF AAS.</a:t>
            </a:r>
          </a:p>
        </p:txBody>
      </p:sp>
      <p:sp>
        <p:nvSpPr>
          <p:cNvPr id="25" name="TextBox 24">
            <a:extLst>
              <a:ext uri="{FF2B5EF4-FFF2-40B4-BE49-F238E27FC236}">
                <a16:creationId xmlns:a16="http://schemas.microsoft.com/office/drawing/2014/main" id="{A420BDCB-D520-47F0-A9CC-9802364753C2}"/>
              </a:ext>
            </a:extLst>
          </p:cNvPr>
          <p:cNvSpPr txBox="1"/>
          <p:nvPr/>
        </p:nvSpPr>
        <p:spPr>
          <a:xfrm>
            <a:off x="2374044" y="2920547"/>
            <a:ext cx="1558825" cy="307777"/>
          </a:xfrm>
          <a:prstGeom prst="rect">
            <a:avLst/>
          </a:prstGeom>
          <a:noFill/>
        </p:spPr>
        <p:txBody>
          <a:bodyPr wrap="none" rtlCol="0">
            <a:spAutoFit/>
          </a:bodyPr>
          <a:lstStyle/>
          <a:p>
            <a:r>
              <a:rPr lang="en-GB" sz="1400" dirty="0" err="1"/>
              <a:t>EanScannerOutput</a:t>
            </a:r>
            <a:endParaRPr lang="en-DE" sz="1400" dirty="0"/>
          </a:p>
        </p:txBody>
      </p:sp>
      <p:sp>
        <p:nvSpPr>
          <p:cNvPr id="70" name="Rectangle 69">
            <a:extLst>
              <a:ext uri="{FF2B5EF4-FFF2-40B4-BE49-F238E27FC236}">
                <a16:creationId xmlns:a16="http://schemas.microsoft.com/office/drawing/2014/main" id="{4A0A47A8-680D-4E7A-AB09-A8CA6A5FFC19}"/>
              </a:ext>
            </a:extLst>
          </p:cNvPr>
          <p:cNvSpPr/>
          <p:nvPr/>
        </p:nvSpPr>
        <p:spPr>
          <a:xfrm>
            <a:off x="11538022" y="2812581"/>
            <a:ext cx="282627" cy="2159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TextBox 33">
            <a:extLst>
              <a:ext uri="{FF2B5EF4-FFF2-40B4-BE49-F238E27FC236}">
                <a16:creationId xmlns:a16="http://schemas.microsoft.com/office/drawing/2014/main" id="{35F29DC6-EF34-4587-956B-1DB72AC0E8EB}"/>
              </a:ext>
            </a:extLst>
          </p:cNvPr>
          <p:cNvSpPr txBox="1"/>
          <p:nvPr/>
        </p:nvSpPr>
        <p:spPr>
          <a:xfrm>
            <a:off x="1129089" y="2888751"/>
            <a:ext cx="1292790" cy="646331"/>
          </a:xfrm>
          <a:prstGeom prst="rect">
            <a:avLst/>
          </a:prstGeom>
          <a:noFill/>
          <a:ln>
            <a:solidFill>
              <a:schemeClr val="accent1"/>
            </a:solidFill>
          </a:ln>
        </p:spPr>
        <p:txBody>
          <a:bodyPr wrap="none" rtlCol="0">
            <a:spAutoFit/>
          </a:bodyPr>
          <a:lstStyle/>
          <a:p>
            <a:r>
              <a:rPr lang="en-GB" b="1" dirty="0" err="1"/>
              <a:t>EanScanner</a:t>
            </a:r>
            <a:endParaRPr lang="en-GB" b="1" dirty="0"/>
          </a:p>
          <a:p>
            <a:r>
              <a:rPr lang="en-GB" dirty="0"/>
              <a:t>Serial conn</a:t>
            </a:r>
            <a:endParaRPr lang="en-DE" dirty="0"/>
          </a:p>
        </p:txBody>
      </p:sp>
      <p:sp>
        <p:nvSpPr>
          <p:cNvPr id="37" name="TextBox 36">
            <a:extLst>
              <a:ext uri="{FF2B5EF4-FFF2-40B4-BE49-F238E27FC236}">
                <a16:creationId xmlns:a16="http://schemas.microsoft.com/office/drawing/2014/main" id="{37CE963F-6B3A-45D2-8C10-50FD8A7DA7E8}"/>
              </a:ext>
            </a:extLst>
          </p:cNvPr>
          <p:cNvSpPr txBox="1"/>
          <p:nvPr/>
        </p:nvSpPr>
        <p:spPr>
          <a:xfrm>
            <a:off x="3885035" y="2890023"/>
            <a:ext cx="1723933" cy="646331"/>
          </a:xfrm>
          <a:prstGeom prst="rect">
            <a:avLst/>
          </a:prstGeom>
          <a:noFill/>
          <a:ln>
            <a:solidFill>
              <a:schemeClr val="accent1"/>
            </a:solidFill>
          </a:ln>
        </p:spPr>
        <p:txBody>
          <a:bodyPr wrap="none" rtlCol="0">
            <a:spAutoFit/>
          </a:bodyPr>
          <a:lstStyle/>
          <a:p>
            <a:r>
              <a:rPr lang="en-GB" b="1" dirty="0" err="1"/>
              <a:t>ConfigAASConn</a:t>
            </a:r>
            <a:endParaRPr lang="en-GB" b="1" dirty="0"/>
          </a:p>
          <a:p>
            <a:r>
              <a:rPr lang="en-GB" dirty="0"/>
              <a:t>AAS conn</a:t>
            </a:r>
            <a:endParaRPr lang="en-DE" dirty="0"/>
          </a:p>
        </p:txBody>
      </p:sp>
      <p:cxnSp>
        <p:nvCxnSpPr>
          <p:cNvPr id="39" name="Connector: Elbow 38">
            <a:extLst>
              <a:ext uri="{FF2B5EF4-FFF2-40B4-BE49-F238E27FC236}">
                <a16:creationId xmlns:a16="http://schemas.microsoft.com/office/drawing/2014/main" id="{EFB9753E-E206-4E99-9511-91B4CDFED162}"/>
              </a:ext>
            </a:extLst>
          </p:cNvPr>
          <p:cNvCxnSpPr>
            <a:cxnSpLocks/>
            <a:stCxn id="34" idx="3"/>
            <a:endCxn id="37" idx="1"/>
          </p:cNvCxnSpPr>
          <p:nvPr/>
        </p:nvCxnSpPr>
        <p:spPr>
          <a:xfrm>
            <a:off x="2421879" y="3211917"/>
            <a:ext cx="1463156" cy="1272"/>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3E4FA0C-E53F-4F83-A98E-FAE9FA5EBD21}"/>
              </a:ext>
            </a:extLst>
          </p:cNvPr>
          <p:cNvSpPr txBox="1"/>
          <p:nvPr/>
        </p:nvSpPr>
        <p:spPr>
          <a:xfrm>
            <a:off x="7993042" y="1905191"/>
            <a:ext cx="1650901" cy="646331"/>
          </a:xfrm>
          <a:prstGeom prst="rect">
            <a:avLst/>
          </a:prstGeom>
          <a:noFill/>
          <a:ln>
            <a:solidFill>
              <a:schemeClr val="accent1"/>
            </a:solidFill>
          </a:ln>
        </p:spPr>
        <p:txBody>
          <a:bodyPr wrap="none" rtlCol="0">
            <a:spAutoFit/>
          </a:bodyPr>
          <a:lstStyle/>
          <a:p>
            <a:r>
              <a:rPr lang="en-GB" b="1" dirty="0"/>
              <a:t>PCF Calculation</a:t>
            </a:r>
          </a:p>
          <a:p>
            <a:r>
              <a:rPr lang="en-GB" dirty="0"/>
              <a:t>Java, </a:t>
            </a:r>
            <a:r>
              <a:rPr lang="en-GB" dirty="0" err="1"/>
              <a:t>async</a:t>
            </a:r>
            <a:endParaRPr lang="en-DE" dirty="0"/>
          </a:p>
        </p:txBody>
      </p:sp>
      <p:sp>
        <p:nvSpPr>
          <p:cNvPr id="53" name="TextBox 33">
            <a:extLst>
              <a:ext uri="{FF2B5EF4-FFF2-40B4-BE49-F238E27FC236}">
                <a16:creationId xmlns:a16="http://schemas.microsoft.com/office/drawing/2014/main" id="{35F29DC6-EF34-4587-956B-1DB72AC0E8EB}"/>
              </a:ext>
            </a:extLst>
          </p:cNvPr>
          <p:cNvSpPr txBox="1"/>
          <p:nvPr/>
        </p:nvSpPr>
        <p:spPr>
          <a:xfrm>
            <a:off x="10378216" y="2879138"/>
            <a:ext cx="1166986" cy="646331"/>
          </a:xfrm>
          <a:prstGeom prst="rect">
            <a:avLst/>
          </a:prstGeom>
          <a:noFill/>
          <a:ln>
            <a:solidFill>
              <a:schemeClr val="accent2">
                <a:lumMod val="75000"/>
              </a:schemeClr>
            </a:solidFill>
          </a:ln>
        </p:spPr>
        <p:txBody>
          <a:bodyPr wrap="none" rtlCol="0">
            <a:spAutoFit/>
          </a:bodyPr>
          <a:lstStyle/>
          <a:p>
            <a:pPr algn="ctr"/>
            <a:r>
              <a:rPr lang="en-GB" dirty="0"/>
              <a:t>Engraving </a:t>
            </a:r>
            <a:br>
              <a:rPr lang="en-GB" dirty="0"/>
            </a:br>
            <a:r>
              <a:rPr lang="en-GB" dirty="0"/>
              <a:t>Laser</a:t>
            </a:r>
            <a:endParaRPr lang="de-DE" dirty="0"/>
          </a:p>
        </p:txBody>
      </p:sp>
      <p:cxnSp>
        <p:nvCxnSpPr>
          <p:cNvPr id="64" name="Connector: Elbow 38">
            <a:extLst>
              <a:ext uri="{FF2B5EF4-FFF2-40B4-BE49-F238E27FC236}">
                <a16:creationId xmlns:a16="http://schemas.microsoft.com/office/drawing/2014/main" id="{EFB9753E-E206-4E99-9511-91B4CDFED162}"/>
              </a:ext>
            </a:extLst>
          </p:cNvPr>
          <p:cNvCxnSpPr>
            <a:cxnSpLocks/>
            <a:stCxn id="23" idx="3"/>
            <a:endCxn id="53" idx="1"/>
          </p:cNvCxnSpPr>
          <p:nvPr/>
        </p:nvCxnSpPr>
        <p:spPr>
          <a:xfrm flipV="1">
            <a:off x="8871684" y="3202304"/>
            <a:ext cx="1506532" cy="10832"/>
          </a:xfrm>
          <a:prstGeom prst="bentConnector3">
            <a:avLst>
              <a:gd name="adj1" fmla="val 50000"/>
            </a:avLst>
          </a:prstGeom>
          <a:ln>
            <a:solidFill>
              <a:schemeClr val="accent2">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24">
            <a:extLst>
              <a:ext uri="{FF2B5EF4-FFF2-40B4-BE49-F238E27FC236}">
                <a16:creationId xmlns:a16="http://schemas.microsoft.com/office/drawing/2014/main" id="{A420BDCB-D520-47F0-A9CC-9802364753C2}"/>
              </a:ext>
            </a:extLst>
          </p:cNvPr>
          <p:cNvSpPr txBox="1"/>
          <p:nvPr/>
        </p:nvSpPr>
        <p:spPr>
          <a:xfrm>
            <a:off x="5579229" y="2909939"/>
            <a:ext cx="1587871" cy="307777"/>
          </a:xfrm>
          <a:prstGeom prst="rect">
            <a:avLst/>
          </a:prstGeom>
          <a:noFill/>
        </p:spPr>
        <p:txBody>
          <a:bodyPr wrap="none" rtlCol="0">
            <a:spAutoFit/>
          </a:bodyPr>
          <a:lstStyle/>
          <a:p>
            <a:r>
              <a:rPr lang="en-GB" sz="1400" dirty="0" err="1"/>
              <a:t>MdzhConfigOutput</a:t>
            </a:r>
            <a:endParaRPr lang="en-DE" sz="1400" dirty="0"/>
          </a:p>
        </p:txBody>
      </p:sp>
      <p:cxnSp>
        <p:nvCxnSpPr>
          <p:cNvPr id="108" name="Connector: Elbow 38">
            <a:extLst>
              <a:ext uri="{FF2B5EF4-FFF2-40B4-BE49-F238E27FC236}">
                <a16:creationId xmlns:a16="http://schemas.microsoft.com/office/drawing/2014/main" id="{EFB9753E-E206-4E99-9511-91B4CDFED162}"/>
              </a:ext>
            </a:extLst>
          </p:cNvPr>
          <p:cNvCxnSpPr>
            <a:cxnSpLocks/>
            <a:stCxn id="37" idx="3"/>
            <a:endCxn id="23" idx="1"/>
          </p:cNvCxnSpPr>
          <p:nvPr/>
        </p:nvCxnSpPr>
        <p:spPr>
          <a:xfrm flipV="1">
            <a:off x="5608968" y="3213136"/>
            <a:ext cx="1487871" cy="5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68">
            <a:extLst>
              <a:ext uri="{FF2B5EF4-FFF2-40B4-BE49-F238E27FC236}">
                <a16:creationId xmlns:a16="http://schemas.microsoft.com/office/drawing/2014/main" id="{96E91C27-F0B4-4F84-A3FF-4FCFADDAF55A}"/>
              </a:ext>
            </a:extLst>
          </p:cNvPr>
          <p:cNvCxnSpPr>
            <a:cxnSpLocks/>
            <a:stCxn id="41" idx="0"/>
            <a:endCxn id="148" idx="2"/>
          </p:cNvCxnSpPr>
          <p:nvPr/>
        </p:nvCxnSpPr>
        <p:spPr>
          <a:xfrm flipH="1" flipV="1">
            <a:off x="8818492" y="1606865"/>
            <a:ext cx="1" cy="298326"/>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8" name="TextBox 70">
            <a:extLst>
              <a:ext uri="{FF2B5EF4-FFF2-40B4-BE49-F238E27FC236}">
                <a16:creationId xmlns:a16="http://schemas.microsoft.com/office/drawing/2014/main" id="{71E2EC7F-557A-46A0-A7D0-765DDE8D2E98}"/>
              </a:ext>
            </a:extLst>
          </p:cNvPr>
          <p:cNvSpPr txBox="1"/>
          <p:nvPr/>
        </p:nvSpPr>
        <p:spPr>
          <a:xfrm>
            <a:off x="8261425" y="1283700"/>
            <a:ext cx="1114133" cy="323165"/>
          </a:xfrm>
          <a:prstGeom prst="rect">
            <a:avLst/>
          </a:prstGeom>
          <a:noFill/>
          <a:ln>
            <a:solidFill>
              <a:schemeClr val="accent6"/>
            </a:solidFill>
          </a:ln>
        </p:spPr>
        <p:txBody>
          <a:bodyPr wrap="square" rtlCol="0">
            <a:spAutoFit/>
          </a:bodyPr>
          <a:lstStyle/>
          <a:p>
            <a:r>
              <a:rPr lang="de-DE" sz="1500" dirty="0" err="1"/>
              <a:t>PcfCalcImpl</a:t>
            </a:r>
            <a:endParaRPr lang="en-DE" sz="1500" dirty="0"/>
          </a:p>
        </p:txBody>
      </p:sp>
      <p:cxnSp>
        <p:nvCxnSpPr>
          <p:cNvPr id="151" name="Straight Arrow Connector 68">
            <a:extLst>
              <a:ext uri="{FF2B5EF4-FFF2-40B4-BE49-F238E27FC236}">
                <a16:creationId xmlns:a16="http://schemas.microsoft.com/office/drawing/2014/main" id="{96E91C27-F0B4-4F84-A3FF-4FCFADDAF55A}"/>
              </a:ext>
            </a:extLst>
          </p:cNvPr>
          <p:cNvCxnSpPr>
            <a:cxnSpLocks/>
            <a:stCxn id="34" idx="2"/>
            <a:endCxn id="152" idx="0"/>
          </p:cNvCxnSpPr>
          <p:nvPr/>
        </p:nvCxnSpPr>
        <p:spPr>
          <a:xfrm flipH="1">
            <a:off x="1763347" y="3535082"/>
            <a:ext cx="12137" cy="357522"/>
          </a:xfrm>
          <a:prstGeom prst="straightConnector1">
            <a:avLst/>
          </a:prstGeom>
          <a:ln>
            <a:solidFill>
              <a:schemeClr val="accent2">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TextBox 70">
            <a:extLst>
              <a:ext uri="{FF2B5EF4-FFF2-40B4-BE49-F238E27FC236}">
                <a16:creationId xmlns:a16="http://schemas.microsoft.com/office/drawing/2014/main" id="{71E2EC7F-557A-46A0-A7D0-765DDE8D2E98}"/>
              </a:ext>
            </a:extLst>
          </p:cNvPr>
          <p:cNvSpPr txBox="1"/>
          <p:nvPr/>
        </p:nvSpPr>
        <p:spPr>
          <a:xfrm>
            <a:off x="940809" y="3892604"/>
            <a:ext cx="1645076" cy="323165"/>
          </a:xfrm>
          <a:prstGeom prst="rect">
            <a:avLst/>
          </a:prstGeom>
          <a:noFill/>
          <a:ln>
            <a:solidFill>
              <a:schemeClr val="accent2">
                <a:lumMod val="75000"/>
              </a:schemeClr>
            </a:solidFill>
          </a:ln>
        </p:spPr>
        <p:txBody>
          <a:bodyPr wrap="square" rtlCol="0">
            <a:spAutoFit/>
          </a:bodyPr>
          <a:lstStyle/>
          <a:p>
            <a:pPr algn="ctr"/>
            <a:r>
              <a:rPr lang="de-DE" sz="1500" dirty="0"/>
              <a:t>EAN Scanner</a:t>
            </a:r>
            <a:endParaRPr lang="en-DE" sz="1500" dirty="0"/>
          </a:p>
        </p:txBody>
      </p:sp>
      <p:sp>
        <p:nvSpPr>
          <p:cNvPr id="3" name="TextBox 2">
            <a:extLst>
              <a:ext uri="{FF2B5EF4-FFF2-40B4-BE49-F238E27FC236}">
                <a16:creationId xmlns:a16="http://schemas.microsoft.com/office/drawing/2014/main" id="{2CBC1E73-12FF-4DDD-AB82-FCAA9155FACC}"/>
              </a:ext>
            </a:extLst>
          </p:cNvPr>
          <p:cNvSpPr txBox="1"/>
          <p:nvPr/>
        </p:nvSpPr>
        <p:spPr>
          <a:xfrm>
            <a:off x="1760031" y="3589342"/>
            <a:ext cx="763542" cy="369332"/>
          </a:xfrm>
          <a:prstGeom prst="rect">
            <a:avLst/>
          </a:prstGeom>
          <a:noFill/>
        </p:spPr>
        <p:txBody>
          <a:bodyPr wrap="none" rtlCol="0">
            <a:spAutoFit/>
          </a:bodyPr>
          <a:lstStyle/>
          <a:p>
            <a:r>
              <a:rPr lang="en-GB" i="1" dirty="0"/>
              <a:t>RS232</a:t>
            </a:r>
            <a:endParaRPr lang="en-DE" i="1" dirty="0"/>
          </a:p>
        </p:txBody>
      </p:sp>
      <p:sp>
        <p:nvSpPr>
          <p:cNvPr id="23" name="TextBox 22">
            <a:extLst>
              <a:ext uri="{FF2B5EF4-FFF2-40B4-BE49-F238E27FC236}">
                <a16:creationId xmlns:a16="http://schemas.microsoft.com/office/drawing/2014/main" id="{15B546A2-023E-420F-A2CA-2554D1AE3E29}"/>
              </a:ext>
            </a:extLst>
          </p:cNvPr>
          <p:cNvSpPr txBox="1"/>
          <p:nvPr/>
        </p:nvSpPr>
        <p:spPr>
          <a:xfrm>
            <a:off x="7096839" y="2889970"/>
            <a:ext cx="1774845" cy="646331"/>
          </a:xfrm>
          <a:prstGeom prst="rect">
            <a:avLst/>
          </a:prstGeom>
          <a:noFill/>
          <a:ln>
            <a:solidFill>
              <a:schemeClr val="accent1"/>
            </a:solidFill>
          </a:ln>
        </p:spPr>
        <p:txBody>
          <a:bodyPr wrap="none" rtlCol="0">
            <a:spAutoFit/>
          </a:bodyPr>
          <a:lstStyle/>
          <a:p>
            <a:r>
              <a:rPr lang="en-GB" b="1" dirty="0" err="1"/>
              <a:t>laserOpcUaConn</a:t>
            </a:r>
            <a:endParaRPr lang="en-GB" b="1" dirty="0"/>
          </a:p>
          <a:p>
            <a:r>
              <a:rPr lang="en-GB" dirty="0"/>
              <a:t>OPC conn</a:t>
            </a:r>
            <a:endParaRPr lang="en-DE" dirty="0"/>
          </a:p>
        </p:txBody>
      </p:sp>
      <p:sp>
        <p:nvSpPr>
          <p:cNvPr id="27" name="TextBox 26">
            <a:extLst>
              <a:ext uri="{FF2B5EF4-FFF2-40B4-BE49-F238E27FC236}">
                <a16:creationId xmlns:a16="http://schemas.microsoft.com/office/drawing/2014/main" id="{CF78EA1F-37F2-405D-B1E9-9EFC78767FFB}"/>
              </a:ext>
            </a:extLst>
          </p:cNvPr>
          <p:cNvSpPr txBox="1"/>
          <p:nvPr/>
        </p:nvSpPr>
        <p:spPr>
          <a:xfrm>
            <a:off x="5124081" y="2048976"/>
            <a:ext cx="2016258" cy="369332"/>
          </a:xfrm>
          <a:prstGeom prst="rect">
            <a:avLst/>
          </a:prstGeom>
          <a:noFill/>
          <a:ln>
            <a:solidFill>
              <a:schemeClr val="accent1"/>
            </a:solidFill>
          </a:ln>
        </p:spPr>
        <p:txBody>
          <a:bodyPr wrap="none" rtlCol="0">
            <a:spAutoFit/>
          </a:bodyPr>
          <a:lstStyle/>
          <a:p>
            <a:r>
              <a:rPr lang="en-GB" b="1" dirty="0"/>
              <a:t>PCF AAS Connector</a:t>
            </a:r>
          </a:p>
        </p:txBody>
      </p:sp>
      <p:sp>
        <p:nvSpPr>
          <p:cNvPr id="28" name="TextBox 70">
            <a:extLst>
              <a:ext uri="{FF2B5EF4-FFF2-40B4-BE49-F238E27FC236}">
                <a16:creationId xmlns:a16="http://schemas.microsoft.com/office/drawing/2014/main" id="{AAB86B40-1A5C-4223-86FB-4C9AD714C4F3}"/>
              </a:ext>
            </a:extLst>
          </p:cNvPr>
          <p:cNvSpPr txBox="1"/>
          <p:nvPr/>
        </p:nvSpPr>
        <p:spPr>
          <a:xfrm>
            <a:off x="9898079" y="1548468"/>
            <a:ext cx="1645076" cy="323165"/>
          </a:xfrm>
          <a:prstGeom prst="rect">
            <a:avLst/>
          </a:prstGeom>
          <a:noFill/>
          <a:ln>
            <a:solidFill>
              <a:schemeClr val="accent2">
                <a:lumMod val="75000"/>
              </a:schemeClr>
            </a:solidFill>
          </a:ln>
        </p:spPr>
        <p:txBody>
          <a:bodyPr wrap="square" rtlCol="0">
            <a:spAutoFit/>
          </a:bodyPr>
          <a:lstStyle/>
          <a:p>
            <a:pPr algn="ctr"/>
            <a:r>
              <a:rPr lang="de-DE" sz="1500" dirty="0" err="1"/>
              <a:t>Sentron</a:t>
            </a:r>
            <a:endParaRPr lang="en-DE" sz="1500" dirty="0"/>
          </a:p>
        </p:txBody>
      </p:sp>
      <p:sp>
        <p:nvSpPr>
          <p:cNvPr id="7" name="Cloud 6">
            <a:extLst>
              <a:ext uri="{FF2B5EF4-FFF2-40B4-BE49-F238E27FC236}">
                <a16:creationId xmlns:a16="http://schemas.microsoft.com/office/drawing/2014/main" id="{0A418080-CEB5-4676-A9DA-BA07C33DF638}"/>
              </a:ext>
            </a:extLst>
          </p:cNvPr>
          <p:cNvSpPr/>
          <p:nvPr/>
        </p:nvSpPr>
        <p:spPr>
          <a:xfrm>
            <a:off x="5180702" y="491963"/>
            <a:ext cx="1912040" cy="914400"/>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AAS/Cloud</a:t>
            </a:r>
            <a:endParaRPr lang="en-DE" dirty="0">
              <a:solidFill>
                <a:schemeClr val="tx1"/>
              </a:solidFill>
            </a:endParaRPr>
          </a:p>
        </p:txBody>
      </p:sp>
      <p:cxnSp>
        <p:nvCxnSpPr>
          <p:cNvPr id="31" name="Connector: Elbow 38">
            <a:extLst>
              <a:ext uri="{FF2B5EF4-FFF2-40B4-BE49-F238E27FC236}">
                <a16:creationId xmlns:a16="http://schemas.microsoft.com/office/drawing/2014/main" id="{5749B18A-2FCC-4C16-958F-5FB8220787FC}"/>
              </a:ext>
            </a:extLst>
          </p:cNvPr>
          <p:cNvCxnSpPr>
            <a:cxnSpLocks/>
            <a:stCxn id="28" idx="0"/>
            <a:endCxn id="17" idx="3"/>
          </p:cNvCxnSpPr>
          <p:nvPr/>
        </p:nvCxnSpPr>
        <p:spPr>
          <a:xfrm rot="16200000" flipV="1">
            <a:off x="9821153" y="649004"/>
            <a:ext cx="597931" cy="12009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68">
            <a:extLst>
              <a:ext uri="{FF2B5EF4-FFF2-40B4-BE49-F238E27FC236}">
                <a16:creationId xmlns:a16="http://schemas.microsoft.com/office/drawing/2014/main" id="{05C863F2-FB74-4FBD-B4C8-38026111FE47}"/>
              </a:ext>
            </a:extLst>
          </p:cNvPr>
          <p:cNvCxnSpPr>
            <a:cxnSpLocks/>
          </p:cNvCxnSpPr>
          <p:nvPr/>
        </p:nvCxnSpPr>
        <p:spPr>
          <a:xfrm>
            <a:off x="10720617" y="1871633"/>
            <a:ext cx="0" cy="1002398"/>
          </a:xfrm>
          <a:prstGeom prst="straightConnector1">
            <a:avLst/>
          </a:prstGeom>
          <a:ln>
            <a:solidFill>
              <a:schemeClr val="accent2">
                <a:lumMod val="75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428D110-6629-452D-8DFC-AACB507BAE06}"/>
              </a:ext>
            </a:extLst>
          </p:cNvPr>
          <p:cNvSpPr txBox="1"/>
          <p:nvPr/>
        </p:nvSpPr>
        <p:spPr>
          <a:xfrm>
            <a:off x="8132829" y="765871"/>
            <a:ext cx="1386790" cy="369332"/>
          </a:xfrm>
          <a:prstGeom prst="rect">
            <a:avLst/>
          </a:prstGeom>
          <a:noFill/>
          <a:ln>
            <a:solidFill>
              <a:schemeClr val="bg1">
                <a:lumMod val="65000"/>
              </a:schemeClr>
            </a:solidFill>
          </a:ln>
        </p:spPr>
        <p:txBody>
          <a:bodyPr wrap="none" rtlCol="0">
            <a:spAutoFit/>
          </a:bodyPr>
          <a:lstStyle/>
          <a:p>
            <a:r>
              <a:rPr lang="en-GB" dirty="0" err="1"/>
              <a:t>PythonScript</a:t>
            </a:r>
            <a:endParaRPr lang="en-DE" dirty="0"/>
          </a:p>
        </p:txBody>
      </p:sp>
      <p:cxnSp>
        <p:nvCxnSpPr>
          <p:cNvPr id="44" name="Connector: Elbow 38">
            <a:extLst>
              <a:ext uri="{FF2B5EF4-FFF2-40B4-BE49-F238E27FC236}">
                <a16:creationId xmlns:a16="http://schemas.microsoft.com/office/drawing/2014/main" id="{4A80275B-872D-40B9-A208-3F32F0B1F387}"/>
              </a:ext>
            </a:extLst>
          </p:cNvPr>
          <p:cNvCxnSpPr>
            <a:cxnSpLocks/>
            <a:stCxn id="17" idx="1"/>
            <a:endCxn id="7" idx="0"/>
          </p:cNvCxnSpPr>
          <p:nvPr/>
        </p:nvCxnSpPr>
        <p:spPr>
          <a:xfrm rot="10800000">
            <a:off x="7091149" y="949163"/>
            <a:ext cx="1041680" cy="137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38">
            <a:extLst>
              <a:ext uri="{FF2B5EF4-FFF2-40B4-BE49-F238E27FC236}">
                <a16:creationId xmlns:a16="http://schemas.microsoft.com/office/drawing/2014/main" id="{E16F09D4-D66A-403D-8ABC-788CA0E266EC}"/>
              </a:ext>
            </a:extLst>
          </p:cNvPr>
          <p:cNvCxnSpPr>
            <a:cxnSpLocks/>
            <a:stCxn id="7" idx="2"/>
            <a:endCxn id="37" idx="0"/>
          </p:cNvCxnSpPr>
          <p:nvPr/>
        </p:nvCxnSpPr>
        <p:spPr>
          <a:xfrm rot="10800000" flipV="1">
            <a:off x="4747003" y="949163"/>
            <a:ext cx="439631" cy="1940860"/>
          </a:xfrm>
          <a:prstGeom prst="bent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38">
            <a:extLst>
              <a:ext uri="{FF2B5EF4-FFF2-40B4-BE49-F238E27FC236}">
                <a16:creationId xmlns:a16="http://schemas.microsoft.com/office/drawing/2014/main" id="{437429A4-AC87-4EA5-83C0-1FD238A5AD9D}"/>
              </a:ext>
            </a:extLst>
          </p:cNvPr>
          <p:cNvCxnSpPr>
            <a:cxnSpLocks/>
            <a:stCxn id="27" idx="0"/>
            <a:endCxn id="7" idx="1"/>
          </p:cNvCxnSpPr>
          <p:nvPr/>
        </p:nvCxnSpPr>
        <p:spPr>
          <a:xfrm rot="5400000" flipH="1" flipV="1">
            <a:off x="5812673" y="1724927"/>
            <a:ext cx="643587" cy="4512"/>
          </a:xfrm>
          <a:prstGeom prst="bentConnector3">
            <a:avLst>
              <a:gd name="adj1" fmla="val 50000"/>
            </a:avLst>
          </a:prstGeom>
          <a:ln>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or: Elbow 38">
            <a:extLst>
              <a:ext uri="{FF2B5EF4-FFF2-40B4-BE49-F238E27FC236}">
                <a16:creationId xmlns:a16="http://schemas.microsoft.com/office/drawing/2014/main" id="{8D438132-916A-4B34-9051-AC308F26085D}"/>
              </a:ext>
            </a:extLst>
          </p:cNvPr>
          <p:cNvCxnSpPr>
            <a:cxnSpLocks/>
            <a:stCxn id="23" idx="0"/>
            <a:endCxn id="41" idx="2"/>
          </p:cNvCxnSpPr>
          <p:nvPr/>
        </p:nvCxnSpPr>
        <p:spPr>
          <a:xfrm rot="5400000" flipH="1" flipV="1">
            <a:off x="8232153" y="2303631"/>
            <a:ext cx="338448" cy="834231"/>
          </a:xfrm>
          <a:prstGeom prst="bentConnector3">
            <a:avLst>
              <a:gd name="adj1" fmla="val 50000"/>
            </a:avLst>
          </a:prstGeom>
          <a:ln>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Connector: Elbow 38">
            <a:extLst>
              <a:ext uri="{FF2B5EF4-FFF2-40B4-BE49-F238E27FC236}">
                <a16:creationId xmlns:a16="http://schemas.microsoft.com/office/drawing/2014/main" id="{FDD1AF06-F464-4035-83F4-807C6CDE8561}"/>
              </a:ext>
            </a:extLst>
          </p:cNvPr>
          <p:cNvCxnSpPr>
            <a:cxnSpLocks/>
            <a:stCxn id="27" idx="3"/>
            <a:endCxn id="41" idx="1"/>
          </p:cNvCxnSpPr>
          <p:nvPr/>
        </p:nvCxnSpPr>
        <p:spPr>
          <a:xfrm flipV="1">
            <a:off x="7140339" y="2228357"/>
            <a:ext cx="852703" cy="5285"/>
          </a:xfrm>
          <a:prstGeom prst="bentConnector3">
            <a:avLst>
              <a:gd name="adj1" fmla="val 50000"/>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0BAE5A2D-16AC-4BB0-B8AE-2E34DA07C9F4}"/>
              </a:ext>
            </a:extLst>
          </p:cNvPr>
          <p:cNvSpPr txBox="1"/>
          <p:nvPr/>
        </p:nvSpPr>
        <p:spPr>
          <a:xfrm>
            <a:off x="9513252" y="2836693"/>
            <a:ext cx="907364" cy="369332"/>
          </a:xfrm>
          <a:prstGeom prst="rect">
            <a:avLst/>
          </a:prstGeom>
          <a:noFill/>
        </p:spPr>
        <p:txBody>
          <a:bodyPr wrap="none" rtlCol="0">
            <a:spAutoFit/>
          </a:bodyPr>
          <a:lstStyle/>
          <a:p>
            <a:r>
              <a:rPr lang="en-GB" i="1" dirty="0"/>
              <a:t>OPC UA</a:t>
            </a:r>
            <a:endParaRPr lang="en-DE" i="1" dirty="0"/>
          </a:p>
        </p:txBody>
      </p:sp>
      <p:sp>
        <p:nvSpPr>
          <p:cNvPr id="74" name="TextBox 73">
            <a:extLst>
              <a:ext uri="{FF2B5EF4-FFF2-40B4-BE49-F238E27FC236}">
                <a16:creationId xmlns:a16="http://schemas.microsoft.com/office/drawing/2014/main" id="{23B5D6D1-6E4A-425F-9063-1990D050F99F}"/>
              </a:ext>
            </a:extLst>
          </p:cNvPr>
          <p:cNvSpPr txBox="1"/>
          <p:nvPr/>
        </p:nvSpPr>
        <p:spPr>
          <a:xfrm>
            <a:off x="10650516" y="2157921"/>
            <a:ext cx="1382751" cy="369332"/>
          </a:xfrm>
          <a:prstGeom prst="rect">
            <a:avLst/>
          </a:prstGeom>
          <a:noFill/>
        </p:spPr>
        <p:txBody>
          <a:bodyPr wrap="none" rtlCol="0">
            <a:spAutoFit/>
          </a:bodyPr>
          <a:lstStyle/>
          <a:p>
            <a:r>
              <a:rPr lang="en-GB" i="1" dirty="0"/>
              <a:t>Modbus/TCP</a:t>
            </a:r>
            <a:endParaRPr lang="en-DE" i="1" dirty="0"/>
          </a:p>
        </p:txBody>
      </p:sp>
      <p:sp>
        <p:nvSpPr>
          <p:cNvPr id="76" name="TextBox 75">
            <a:extLst>
              <a:ext uri="{FF2B5EF4-FFF2-40B4-BE49-F238E27FC236}">
                <a16:creationId xmlns:a16="http://schemas.microsoft.com/office/drawing/2014/main" id="{2328B082-82FF-43BB-9A0D-217D502EA941}"/>
              </a:ext>
            </a:extLst>
          </p:cNvPr>
          <p:cNvSpPr txBox="1"/>
          <p:nvPr/>
        </p:nvSpPr>
        <p:spPr>
          <a:xfrm>
            <a:off x="4707955" y="175095"/>
            <a:ext cx="3229923" cy="369332"/>
          </a:xfrm>
          <a:prstGeom prst="rect">
            <a:avLst/>
          </a:prstGeom>
          <a:solidFill>
            <a:srgbClr val="FFC000"/>
          </a:solidFill>
        </p:spPr>
        <p:txBody>
          <a:bodyPr wrap="none" rtlCol="0">
            <a:spAutoFit/>
          </a:bodyPr>
          <a:lstStyle/>
          <a:p>
            <a:r>
              <a:rPr lang="en-GB" dirty="0"/>
              <a:t>Potentially BaSyX1.0 or BaSyx2.0</a:t>
            </a:r>
            <a:endParaRPr lang="en-DE" dirty="0"/>
          </a:p>
        </p:txBody>
      </p:sp>
      <p:sp>
        <p:nvSpPr>
          <p:cNvPr id="84" name="TextBox 83">
            <a:extLst>
              <a:ext uri="{FF2B5EF4-FFF2-40B4-BE49-F238E27FC236}">
                <a16:creationId xmlns:a16="http://schemas.microsoft.com/office/drawing/2014/main" id="{F5BCA95E-8AF7-4856-BE99-C676AB24EAB5}"/>
              </a:ext>
            </a:extLst>
          </p:cNvPr>
          <p:cNvSpPr txBox="1"/>
          <p:nvPr/>
        </p:nvSpPr>
        <p:spPr>
          <a:xfrm>
            <a:off x="7485880" y="3653061"/>
            <a:ext cx="2197846" cy="369332"/>
          </a:xfrm>
          <a:prstGeom prst="rect">
            <a:avLst/>
          </a:prstGeom>
          <a:solidFill>
            <a:srgbClr val="FFC000"/>
          </a:solidFill>
        </p:spPr>
        <p:txBody>
          <a:bodyPr wrap="none" rtlCol="0">
            <a:spAutoFit/>
          </a:bodyPr>
          <a:lstStyle/>
          <a:p>
            <a:r>
              <a:rPr lang="en-GB" dirty="0"/>
              <a:t>Platform on BaSyX1.3</a:t>
            </a:r>
            <a:endParaRPr lang="en-DE" dirty="0"/>
          </a:p>
        </p:txBody>
      </p:sp>
      <p:sp>
        <p:nvSpPr>
          <p:cNvPr id="4" name="Rectangle 3">
            <a:extLst>
              <a:ext uri="{FF2B5EF4-FFF2-40B4-BE49-F238E27FC236}">
                <a16:creationId xmlns:a16="http://schemas.microsoft.com/office/drawing/2014/main" id="{86650517-5490-4B67-9A12-DF2EC7C70788}"/>
              </a:ext>
            </a:extLst>
          </p:cNvPr>
          <p:cNvSpPr/>
          <p:nvPr/>
        </p:nvSpPr>
        <p:spPr>
          <a:xfrm>
            <a:off x="7997932" y="2438336"/>
            <a:ext cx="268383" cy="147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8" name="Connector: Elbow 38">
            <a:extLst>
              <a:ext uri="{FF2B5EF4-FFF2-40B4-BE49-F238E27FC236}">
                <a16:creationId xmlns:a16="http://schemas.microsoft.com/office/drawing/2014/main" id="{D8DE4FB9-AD71-482C-B323-C6D64A60970B}"/>
              </a:ext>
            </a:extLst>
          </p:cNvPr>
          <p:cNvCxnSpPr>
            <a:cxnSpLocks/>
            <a:stCxn id="4" idx="1"/>
            <a:endCxn id="27" idx="2"/>
          </p:cNvCxnSpPr>
          <p:nvPr/>
        </p:nvCxnSpPr>
        <p:spPr>
          <a:xfrm rot="10800000">
            <a:off x="6132210" y="2418309"/>
            <a:ext cx="1865722" cy="93827"/>
          </a:xfrm>
          <a:prstGeom prst="bentConnector2">
            <a:avLst/>
          </a:prstGeom>
          <a:ln>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TextBox 24">
            <a:extLst>
              <a:ext uri="{FF2B5EF4-FFF2-40B4-BE49-F238E27FC236}">
                <a16:creationId xmlns:a16="http://schemas.microsoft.com/office/drawing/2014/main" id="{1C450665-0C41-4861-8F09-44F815D2888B}"/>
              </a:ext>
            </a:extLst>
          </p:cNvPr>
          <p:cNvSpPr txBox="1"/>
          <p:nvPr/>
        </p:nvSpPr>
        <p:spPr>
          <a:xfrm>
            <a:off x="8434439" y="2619321"/>
            <a:ext cx="1093569" cy="307777"/>
          </a:xfrm>
          <a:prstGeom prst="rect">
            <a:avLst/>
          </a:prstGeom>
          <a:noFill/>
        </p:spPr>
        <p:txBody>
          <a:bodyPr wrap="none" rtlCol="0">
            <a:spAutoFit/>
          </a:bodyPr>
          <a:lstStyle/>
          <a:p>
            <a:r>
              <a:rPr lang="en-GB" sz="1400" dirty="0" err="1"/>
              <a:t>LaserOutput</a:t>
            </a:r>
            <a:endParaRPr lang="en-DE" sz="1400" dirty="0"/>
          </a:p>
        </p:txBody>
      </p:sp>
      <p:sp>
        <p:nvSpPr>
          <p:cNvPr id="46" name="TextBox 24">
            <a:extLst>
              <a:ext uri="{FF2B5EF4-FFF2-40B4-BE49-F238E27FC236}">
                <a16:creationId xmlns:a16="http://schemas.microsoft.com/office/drawing/2014/main" id="{331A28BB-DB36-44EA-9246-9C6D380FA545}"/>
              </a:ext>
            </a:extLst>
          </p:cNvPr>
          <p:cNvSpPr txBox="1"/>
          <p:nvPr/>
        </p:nvSpPr>
        <p:spPr>
          <a:xfrm>
            <a:off x="7112971" y="1946269"/>
            <a:ext cx="927883" cy="307777"/>
          </a:xfrm>
          <a:prstGeom prst="rect">
            <a:avLst/>
          </a:prstGeom>
          <a:noFill/>
        </p:spPr>
        <p:txBody>
          <a:bodyPr wrap="none" rtlCol="0">
            <a:spAutoFit/>
          </a:bodyPr>
          <a:lstStyle/>
          <a:p>
            <a:r>
              <a:rPr lang="en-GB" sz="1400" dirty="0" err="1"/>
              <a:t>PcfOutput</a:t>
            </a:r>
            <a:endParaRPr lang="en-DE" sz="1400" dirty="0"/>
          </a:p>
        </p:txBody>
      </p:sp>
      <p:sp>
        <p:nvSpPr>
          <p:cNvPr id="47" name="TextBox 24">
            <a:extLst>
              <a:ext uri="{FF2B5EF4-FFF2-40B4-BE49-F238E27FC236}">
                <a16:creationId xmlns:a16="http://schemas.microsoft.com/office/drawing/2014/main" id="{4FB0EFBE-A3B1-43F0-9EB3-383DA09992C6}"/>
              </a:ext>
            </a:extLst>
          </p:cNvPr>
          <p:cNvSpPr txBox="1"/>
          <p:nvPr/>
        </p:nvSpPr>
        <p:spPr>
          <a:xfrm>
            <a:off x="6594382" y="2463321"/>
            <a:ext cx="1189172" cy="307777"/>
          </a:xfrm>
          <a:prstGeom prst="rect">
            <a:avLst/>
          </a:prstGeom>
          <a:noFill/>
        </p:spPr>
        <p:txBody>
          <a:bodyPr wrap="none" rtlCol="0">
            <a:spAutoFit/>
          </a:bodyPr>
          <a:lstStyle/>
          <a:p>
            <a:r>
              <a:rPr lang="en-GB" sz="1400" dirty="0" err="1"/>
              <a:t>PcfAasOutput</a:t>
            </a:r>
            <a:endParaRPr lang="en-DE" sz="1400" dirty="0"/>
          </a:p>
        </p:txBody>
      </p:sp>
      <p:pic>
        <p:nvPicPr>
          <p:cNvPr id="42" name="Picture 41" descr="oktoflow">
            <a:extLst>
              <a:ext uri="{FF2B5EF4-FFF2-40B4-BE49-F238E27FC236}">
                <a16:creationId xmlns:a16="http://schemas.microsoft.com/office/drawing/2014/main" id="{B5379112-60BB-4FA4-BED4-F8D7105CC7C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82874" y="17036"/>
            <a:ext cx="1243963" cy="1072043"/>
          </a:xfrm>
          <a:prstGeom prst="rect">
            <a:avLst/>
          </a:prstGeom>
          <a:noFill/>
          <a:ln>
            <a:noFill/>
          </a:ln>
        </p:spPr>
      </p:pic>
    </p:spTree>
    <p:extLst>
      <p:ext uri="{BB962C8B-B14F-4D97-AF65-F5344CB8AC3E}">
        <p14:creationId xmlns:p14="http://schemas.microsoft.com/office/powerpoint/2010/main" val="1269970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Words>
  <Application>Microsoft Office PowerPoint</Application>
  <PresentationFormat>Widescreen</PresentationFormat>
  <Paragraphs>31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Examples.MDZH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Purpose</dc:title>
  <dc:creator>Holger Eichelberger</dc:creator>
  <cp:lastModifiedBy>Holger Eichelberger</cp:lastModifiedBy>
  <cp:revision>114</cp:revision>
  <dcterms:created xsi:type="dcterms:W3CDTF">2022-07-02T06:48:52Z</dcterms:created>
  <dcterms:modified xsi:type="dcterms:W3CDTF">2024-03-27T07:54:31Z</dcterms:modified>
</cp:coreProperties>
</file>