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2" r:id="rId2"/>
    <p:sldId id="256" r:id="rId3"/>
    <p:sldId id="276" r:id="rId4"/>
    <p:sldId id="270" r:id="rId5"/>
    <p:sldId id="265" r:id="rId6"/>
    <p:sldId id="288" r:id="rId7"/>
    <p:sldId id="271" r:id="rId8"/>
    <p:sldId id="266" r:id="rId9"/>
    <p:sldId id="287" r:id="rId10"/>
    <p:sldId id="289" r:id="rId1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2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60056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279770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9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0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3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0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2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0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8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8CAA-E2FA-461A-85DC-60F36B2F167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12" Type="http://schemas.openxmlformats.org/officeDocument/2006/relationships/image" Target="../media/image1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ixabay.com/ja/%E5%B7%A5%E5%A0%B4-%E3%83%9E%E3%82%B7%E3%83%B3-%E7%B5%84%E7%AB%8B%E3%83%A9%E3%82%A4%E3%83%B3-%E7%94%9F%E7%94%A3%E3%83%A9%E3%82%A4%E3%83%B3-%E3%82%B3%E3%83%B3%E3%83%94%E3%83%A5%E3%83%BC%E3%82%BF-%E7%94%9F%E7%94%A3-158423/" TargetMode="External"/><Relationship Id="rId7" Type="http://schemas.openxmlformats.org/officeDocument/2006/relationships/hyperlink" Target="https://pixabay.com/en/idea-inspiration-invent-2135480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s://softtecheu.deviantart.com/art/Robot-sign-470584862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5%B7%A5%E5%A0%B4-%E3%83%9E%E3%82%B7%E3%83%B3-%E7%B5%84%E7%AB%8B%E3%83%A9%E3%82%A4%E3%83%B3-%E7%94%9F%E7%94%A3%E3%83%A9%E3%82%A4%E3%83%B3-%E3%82%B3%E3%83%B3%E3%83%94%E3%83%A5%E3%83%BC%E3%82%BF-%E7%94%9F%E7%94%A3-158423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hyperlink" Target="https://softtecheu.deviantart.com/art/Robot-sign-470584862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20.png"/><Relationship Id="rId4" Type="http://schemas.openxmlformats.org/officeDocument/2006/relationships/image" Target="../media/image17.jpe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249B5A-CD9F-4670-ACFD-39583496913A}"/>
              </a:ext>
            </a:extLst>
          </p:cNvPr>
          <p:cNvSpPr txBox="1"/>
          <p:nvPr/>
        </p:nvSpPr>
        <p:spPr>
          <a:xfrm>
            <a:off x="636104" y="516835"/>
            <a:ext cx="480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EMO‘23/HM‘23 </a:t>
            </a:r>
            <a:r>
              <a:rPr lang="de-DE" sz="2400" b="1" dirty="0" err="1"/>
              <a:t>demonstrator</a:t>
            </a:r>
            <a:r>
              <a:rPr lang="de-DE" sz="2400" b="1" dirty="0"/>
              <a:t> </a:t>
            </a:r>
            <a:r>
              <a:rPr lang="de-DE" sz="2400" b="1" dirty="0" err="1"/>
              <a:t>setup</a:t>
            </a:r>
            <a:endParaRPr lang="en-DE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7AA07-C69B-442C-B94A-8EB67D39E8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932" y="1280129"/>
            <a:ext cx="6578968" cy="49342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1231A4-4369-4905-B5FA-F68E886C6E25}"/>
              </a:ext>
            </a:extLst>
          </p:cNvPr>
          <p:cNvSpPr/>
          <p:nvPr/>
        </p:nvSpPr>
        <p:spPr>
          <a:xfrm>
            <a:off x="5436200" y="2019300"/>
            <a:ext cx="1701199" cy="16033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9DC7A-6BBF-4E06-8834-BACB8260B1B3}"/>
              </a:ext>
            </a:extLst>
          </p:cNvPr>
          <p:cNvSpPr/>
          <p:nvPr/>
        </p:nvSpPr>
        <p:spPr>
          <a:xfrm>
            <a:off x="6673850" y="3854256"/>
            <a:ext cx="679450" cy="6667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A992D0-9623-4A59-AF27-C582532103A4}"/>
              </a:ext>
            </a:extLst>
          </p:cNvPr>
          <p:cNvSpPr/>
          <p:nvPr/>
        </p:nvSpPr>
        <p:spPr>
          <a:xfrm>
            <a:off x="2653931" y="1292828"/>
            <a:ext cx="2730869" cy="47460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4173CA-B77B-476E-9B7E-8E4147E549F8}"/>
              </a:ext>
            </a:extLst>
          </p:cNvPr>
          <p:cNvSpPr/>
          <p:nvPr/>
        </p:nvSpPr>
        <p:spPr>
          <a:xfrm rot="20466861">
            <a:off x="4569515" y="3765054"/>
            <a:ext cx="1862049" cy="8451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10197-2173-45F6-8343-BB6222720BDC}"/>
              </a:ext>
            </a:extLst>
          </p:cNvPr>
          <p:cNvSpPr txBox="1"/>
          <p:nvPr/>
        </p:nvSpPr>
        <p:spPr>
          <a:xfrm>
            <a:off x="9538068" y="4006850"/>
            <a:ext cx="215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MIP magnetic sensor</a:t>
            </a:r>
            <a:endParaRPr lang="en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C2F828-1791-4E5A-B3F3-1F47E3899717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7353300" y="4187631"/>
            <a:ext cx="2184768" cy="388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C4AF21-1BCA-44AB-AE9F-A9D11865FE13}"/>
              </a:ext>
            </a:extLst>
          </p:cNvPr>
          <p:cNvSpPr txBox="1"/>
          <p:nvPr/>
        </p:nvSpPr>
        <p:spPr>
          <a:xfrm>
            <a:off x="9442818" y="2653548"/>
            <a:ext cx="188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Cobot</a:t>
            </a:r>
            <a:r>
              <a:rPr lang="en-GB" dirty="0"/>
              <a:t> 1 (gripping)</a:t>
            </a:r>
            <a:endParaRPr lang="en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9F5301-00FD-4D01-8FE0-2CAB0EEF9257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7137399" y="2820986"/>
            <a:ext cx="2305419" cy="172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9E5C08-B64F-4228-97A7-E348ED40E2E8}"/>
              </a:ext>
            </a:extLst>
          </p:cNvPr>
          <p:cNvSpPr txBox="1"/>
          <p:nvPr/>
        </p:nvSpPr>
        <p:spPr>
          <a:xfrm>
            <a:off x="450480" y="3428248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Cobot</a:t>
            </a:r>
            <a:r>
              <a:rPr lang="en-GB" dirty="0"/>
              <a:t> 1 (visual </a:t>
            </a:r>
            <a:br>
              <a:rPr lang="en-GB" dirty="0"/>
            </a:br>
            <a:r>
              <a:rPr lang="en-GB" dirty="0"/>
              <a:t>quality inspection)</a:t>
            </a:r>
            <a:endParaRPr lang="en-D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AEB41E-A53C-4924-AEA8-9C4F3F9B6313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2372801" y="3747242"/>
            <a:ext cx="281131" cy="41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951EC3-8D79-4A9B-A39B-889155E698FF}"/>
              </a:ext>
            </a:extLst>
          </p:cNvPr>
          <p:cNvSpPr txBox="1"/>
          <p:nvPr/>
        </p:nvSpPr>
        <p:spPr>
          <a:xfrm>
            <a:off x="5436200" y="6256278"/>
            <a:ext cx="289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Lenze</a:t>
            </a:r>
            <a:r>
              <a:rPr lang="en-GB" dirty="0"/>
              <a:t> linear drive (condition </a:t>
            </a:r>
            <a:br>
              <a:rPr lang="en-GB" dirty="0"/>
            </a:br>
            <a:r>
              <a:rPr lang="en-GB" dirty="0"/>
              <a:t>monitoring on forward path)</a:t>
            </a:r>
            <a:endParaRPr lang="en-DE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AD0373-7573-488B-8343-1AFF407CBDBA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H="1" flipV="1">
            <a:off x="5637320" y="4587459"/>
            <a:ext cx="1247482" cy="16688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41">
            <a:extLst>
              <a:ext uri="{FF2B5EF4-FFF2-40B4-BE49-F238E27FC236}">
                <a16:creationId xmlns:a16="http://schemas.microsoft.com/office/drawing/2014/main" id="{C6453A9B-17E4-4D59-B9D8-B15AFB16936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978328">
            <a:off x="4164572" y="6000017"/>
            <a:ext cx="1298224" cy="93565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F2AE4DE-33FD-40CD-B727-FE90B302ABBA}"/>
              </a:ext>
            </a:extLst>
          </p:cNvPr>
          <p:cNvSpPr txBox="1"/>
          <p:nvPr/>
        </p:nvSpPr>
        <p:spPr>
          <a:xfrm>
            <a:off x="2427640" y="6394777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buttons</a:t>
            </a:r>
            <a:endParaRPr lang="en-DE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601481-B07E-41D7-8613-102FA851ACC4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083734" y="6579443"/>
            <a:ext cx="1898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oktoflow">
            <a:extLst>
              <a:ext uri="{FF2B5EF4-FFF2-40B4-BE49-F238E27FC236}">
                <a16:creationId xmlns:a16="http://schemas.microsoft.com/office/drawing/2014/main" id="{CB86FDC0-4D18-47E4-A252-D8F593C30FA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874" y="17036"/>
            <a:ext cx="1243963" cy="1072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3790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9D1D-551C-45C1-897E-CEEC2D67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Cobot</a:t>
            </a:r>
            <a:r>
              <a:rPr lang="de-DE" dirty="0"/>
              <a:t> </a:t>
            </a:r>
            <a:r>
              <a:rPr lang="de-DE" dirty="0" err="1"/>
              <a:t>movements</a:t>
            </a:r>
            <a:endParaRPr lang="en-D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C055CA-B2CC-43FF-B6DF-5B5BB3369C4B}"/>
              </a:ext>
            </a:extLst>
          </p:cNvPr>
          <p:cNvSpPr/>
          <p:nvPr/>
        </p:nvSpPr>
        <p:spPr>
          <a:xfrm>
            <a:off x="3956178" y="2169367"/>
            <a:ext cx="1338943" cy="298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BASE (21)</a:t>
            </a:r>
            <a:endParaRPr lang="en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D0155D-09F1-4178-955B-654A45F66156}"/>
              </a:ext>
            </a:extLst>
          </p:cNvPr>
          <p:cNvSpPr/>
          <p:nvPr/>
        </p:nvSpPr>
        <p:spPr>
          <a:xfrm>
            <a:off x="5515631" y="3375834"/>
            <a:ext cx="1858348" cy="298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GRIP_CAR (30)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9CB077-B757-4FAC-BC51-69B45B510BEB}"/>
              </a:ext>
            </a:extLst>
          </p:cNvPr>
          <p:cNvSpPr/>
          <p:nvPr/>
        </p:nvSpPr>
        <p:spPr>
          <a:xfrm>
            <a:off x="9929326" y="5176063"/>
            <a:ext cx="2097833" cy="298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ID_SCAN_POS (31)</a:t>
            </a:r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A9B5E9-99D9-48AE-B090-FD2DD707253E}"/>
              </a:ext>
            </a:extLst>
          </p:cNvPr>
          <p:cNvSpPr/>
          <p:nvPr/>
        </p:nvSpPr>
        <p:spPr>
          <a:xfrm>
            <a:off x="6937309" y="5184125"/>
            <a:ext cx="2097833" cy="298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DO_ID_SCAN (32)</a:t>
            </a:r>
            <a:endParaRPr lang="en-D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7AF721-E2F6-44E6-8DC6-B089DE907C1E}"/>
              </a:ext>
            </a:extLst>
          </p:cNvPr>
          <p:cNvSpPr/>
          <p:nvPr/>
        </p:nvSpPr>
        <p:spPr>
          <a:xfrm>
            <a:off x="4384608" y="4746855"/>
            <a:ext cx="2097833" cy="298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SAFE_RESCAN (33)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05D587C-0F0C-405D-8002-FDA46603C8C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081284" y="2012312"/>
            <a:ext cx="907887" cy="181915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459B255-C37A-48BB-9ADB-3B1B4F53411E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7373979" y="3525124"/>
            <a:ext cx="3604264" cy="165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1277AC-7FF7-4FB9-BCD7-C9B5A402859D}"/>
              </a:ext>
            </a:extLst>
          </p:cNvPr>
          <p:cNvSpPr txBox="1"/>
          <p:nvPr/>
        </p:nvSpPr>
        <p:spPr>
          <a:xfrm>
            <a:off x="9929326" y="5482705"/>
            <a:ext cx="21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Left</a:t>
            </a:r>
            <a:r>
              <a:rPr lang="de-DE" i="1" dirty="0"/>
              <a:t> </a:t>
            </a:r>
            <a:r>
              <a:rPr lang="de-DE" i="1" dirty="0" err="1"/>
              <a:t>or</a:t>
            </a:r>
            <a:r>
              <a:rPr lang="de-DE" i="1" dirty="0"/>
              <a:t> </a:t>
            </a:r>
            <a:r>
              <a:rPr lang="de-DE" i="1" dirty="0" err="1"/>
              <a:t>right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sensor</a:t>
            </a:r>
            <a:endParaRPr lang="en-DE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1DF45-E492-42FC-BCD2-467EBFD70D16}"/>
              </a:ext>
            </a:extLst>
          </p:cNvPr>
          <p:cNvSpPr txBox="1"/>
          <p:nvPr/>
        </p:nvSpPr>
        <p:spPr>
          <a:xfrm>
            <a:off x="7069371" y="5490767"/>
            <a:ext cx="18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move</a:t>
            </a:r>
            <a:r>
              <a:rPr lang="de-DE" i="1" dirty="0"/>
              <a:t> </a:t>
            </a:r>
            <a:r>
              <a:rPr lang="de-DE" i="1" dirty="0" err="1"/>
              <a:t>over</a:t>
            </a:r>
            <a:r>
              <a:rPr lang="de-DE" i="1" dirty="0"/>
              <a:t> </a:t>
            </a:r>
            <a:r>
              <a:rPr lang="de-DE" i="1" dirty="0" err="1"/>
              <a:t>sensor</a:t>
            </a:r>
            <a:endParaRPr lang="en-DE" i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119B030-8F5C-4734-AE17-072EAFA61DD6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rot="10800000" flipV="1">
            <a:off x="9035142" y="5325353"/>
            <a:ext cx="894184" cy="8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830D801-0BBE-4FB3-AAAF-A339706836C3}"/>
              </a:ext>
            </a:extLst>
          </p:cNvPr>
          <p:cNvCxnSpPr>
            <a:cxnSpLocks/>
            <a:stCxn id="7" idx="1"/>
            <a:endCxn id="8" idx="2"/>
          </p:cNvCxnSpPr>
          <p:nvPr/>
        </p:nvCxnSpPr>
        <p:spPr>
          <a:xfrm rot="10800000">
            <a:off x="5433525" y="5045435"/>
            <a:ext cx="1503784" cy="287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6343034-0B94-4086-9E16-6B48F982CD9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H="1">
            <a:off x="7991280" y="2189100"/>
            <a:ext cx="429208" cy="5544718"/>
          </a:xfrm>
          <a:prstGeom prst="bentConnector3">
            <a:avLst>
              <a:gd name="adj1" fmla="val -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3A9C30-FCA9-4F43-8773-3E575E87C53D}"/>
              </a:ext>
            </a:extLst>
          </p:cNvPr>
          <p:cNvSpPr txBox="1"/>
          <p:nvPr/>
        </p:nvSpPr>
        <p:spPr>
          <a:xfrm>
            <a:off x="4264454" y="5455541"/>
            <a:ext cx="2357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May </a:t>
            </a:r>
            <a:r>
              <a:rPr lang="de-DE" i="1" dirty="0" err="1"/>
              <a:t>be</a:t>
            </a:r>
            <a:r>
              <a:rPr lang="de-DE" i="1" dirty="0"/>
              <a:t> </a:t>
            </a:r>
            <a:r>
              <a:rPr lang="de-DE" i="1" dirty="0" err="1"/>
              <a:t>base</a:t>
            </a:r>
            <a:r>
              <a:rPr lang="de-DE" i="1" dirty="0"/>
              <a:t>, </a:t>
            </a:r>
            <a:r>
              <a:rPr lang="de-DE" i="1" dirty="0" err="1"/>
              <a:t>or</a:t>
            </a:r>
            <a:r>
              <a:rPr lang="de-DE" i="1" dirty="0"/>
              <a:t> </a:t>
            </a:r>
            <a:r>
              <a:rPr lang="de-DE" i="1" dirty="0" err="1"/>
              <a:t>safe</a:t>
            </a:r>
            <a:br>
              <a:rPr lang="de-DE" i="1" dirty="0"/>
            </a:br>
            <a:r>
              <a:rPr lang="de-DE" i="1" dirty="0" err="1"/>
              <a:t>over</a:t>
            </a:r>
            <a:r>
              <a:rPr lang="de-DE" i="1" dirty="0"/>
              <a:t> </a:t>
            </a:r>
            <a:r>
              <a:rPr lang="de-DE" i="1" dirty="0" err="1"/>
              <a:t>sensor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re</a:t>
            </a:r>
            <a:r>
              <a:rPr lang="de-DE" i="1" dirty="0"/>
              <a:t>-scan </a:t>
            </a:r>
            <a:br>
              <a:rPr lang="de-DE" i="1" dirty="0"/>
            </a:br>
            <a:r>
              <a:rPr lang="de-DE" i="1" dirty="0" err="1"/>
              <a:t>or</a:t>
            </a:r>
            <a:r>
              <a:rPr lang="de-DE" i="1" dirty="0"/>
              <a:t> </a:t>
            </a:r>
            <a:r>
              <a:rPr lang="de-DE" i="1" dirty="0" err="1"/>
              <a:t>driving</a:t>
            </a:r>
            <a:endParaRPr lang="en-DE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BE58FB-CFCE-40A5-A10C-7D04E820603B}"/>
              </a:ext>
            </a:extLst>
          </p:cNvPr>
          <p:cNvSpPr txBox="1"/>
          <p:nvPr/>
        </p:nvSpPr>
        <p:spPr>
          <a:xfrm>
            <a:off x="5483481" y="3636379"/>
            <a:ext cx="199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wherever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car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endParaRPr lang="en-DE" i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F5CC100-9D23-4884-8A12-7098A1A75BDB}"/>
              </a:ext>
            </a:extLst>
          </p:cNvPr>
          <p:cNvSpPr/>
          <p:nvPr/>
        </p:nvSpPr>
        <p:spPr>
          <a:xfrm>
            <a:off x="2577579" y="3908993"/>
            <a:ext cx="2097833" cy="298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FWD_DRIVE (34)</a:t>
            </a:r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B7A454-7B47-4DB0-ADAE-B6089CD55316}"/>
              </a:ext>
            </a:extLst>
          </p:cNvPr>
          <p:cNvSpPr txBox="1"/>
          <p:nvPr/>
        </p:nvSpPr>
        <p:spPr>
          <a:xfrm>
            <a:off x="10283721" y="4355857"/>
            <a:ext cx="2026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Switch on Sensor, </a:t>
            </a:r>
          </a:p>
          <a:p>
            <a:r>
              <a:rPr lang="de-DE" b="1" dirty="0" err="1"/>
              <a:t>wait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time </a:t>
            </a:r>
            <a:r>
              <a:rPr lang="de-DE" b="1" dirty="0" err="1"/>
              <a:t>signal</a:t>
            </a:r>
            <a:endParaRPr lang="en-DE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FBEA5DE-104E-4C5C-881C-F1190EE8AFE7}"/>
              </a:ext>
            </a:extLst>
          </p:cNvPr>
          <p:cNvCxnSpPr>
            <a:cxnSpLocks/>
            <a:stCxn id="8" idx="1"/>
            <a:endCxn id="32" idx="2"/>
          </p:cNvCxnSpPr>
          <p:nvPr/>
        </p:nvCxnSpPr>
        <p:spPr>
          <a:xfrm rot="10800000">
            <a:off x="3626496" y="4207573"/>
            <a:ext cx="758112" cy="6885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B138104-132D-4D91-815B-E84A88CECCDF}"/>
              </a:ext>
            </a:extLst>
          </p:cNvPr>
          <p:cNvSpPr/>
          <p:nvPr/>
        </p:nvSpPr>
        <p:spPr>
          <a:xfrm>
            <a:off x="1091992" y="4751422"/>
            <a:ext cx="2097833" cy="298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PLACE_CAR (35)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1F28F2A-F914-4B0F-8656-4D98171A775B}"/>
              </a:ext>
            </a:extLst>
          </p:cNvPr>
          <p:cNvCxnSpPr>
            <a:cxnSpLocks/>
            <a:stCxn id="32" idx="1"/>
            <a:endCxn id="38" idx="0"/>
          </p:cNvCxnSpPr>
          <p:nvPr/>
        </p:nvCxnSpPr>
        <p:spPr>
          <a:xfrm rot="10800000" flipV="1">
            <a:off x="2140909" y="4058282"/>
            <a:ext cx="436670" cy="69313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14D7029-D212-4930-A2A3-26BA1D073A96}"/>
              </a:ext>
            </a:extLst>
          </p:cNvPr>
          <p:cNvSpPr/>
          <p:nvPr/>
        </p:nvSpPr>
        <p:spPr>
          <a:xfrm>
            <a:off x="-111195" y="3429000"/>
            <a:ext cx="2097833" cy="298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BWD_DRIVE (36)</a:t>
            </a:r>
            <a:endParaRPr lang="en-DE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C146A3E-E34F-4329-B885-F4C136C03303}"/>
              </a:ext>
            </a:extLst>
          </p:cNvPr>
          <p:cNvCxnSpPr>
            <a:cxnSpLocks/>
            <a:stCxn id="38" idx="1"/>
            <a:endCxn id="42" idx="2"/>
          </p:cNvCxnSpPr>
          <p:nvPr/>
        </p:nvCxnSpPr>
        <p:spPr>
          <a:xfrm rot="10800000">
            <a:off x="937722" y="3727580"/>
            <a:ext cx="154270" cy="117313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13F4721-58E6-46A5-B345-54968C0D1791}"/>
              </a:ext>
            </a:extLst>
          </p:cNvPr>
          <p:cNvCxnSpPr>
            <a:cxnSpLocks/>
            <a:stCxn id="42" idx="0"/>
            <a:endCxn id="4" idx="1"/>
          </p:cNvCxnSpPr>
          <p:nvPr/>
        </p:nvCxnSpPr>
        <p:spPr>
          <a:xfrm rot="5400000" flipH="1" flipV="1">
            <a:off x="1891779" y="1364601"/>
            <a:ext cx="1110343" cy="30184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D4572D0-7F9A-48C7-BC50-40CBB9C245C9}"/>
              </a:ext>
            </a:extLst>
          </p:cNvPr>
          <p:cNvSpPr txBox="1"/>
          <p:nvPr/>
        </p:nvSpPr>
        <p:spPr>
          <a:xfrm>
            <a:off x="2546253" y="3491789"/>
            <a:ext cx="240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Safe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driving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car</a:t>
            </a:r>
            <a:endParaRPr lang="en-DE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F554C2-0878-4867-A103-80807901CBE0}"/>
              </a:ext>
            </a:extLst>
          </p:cNvPr>
          <p:cNvSpPr txBox="1"/>
          <p:nvPr/>
        </p:nvSpPr>
        <p:spPr>
          <a:xfrm>
            <a:off x="910682" y="5093308"/>
            <a:ext cx="262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Place </a:t>
            </a:r>
            <a:r>
              <a:rPr lang="de-DE" i="1" dirty="0" err="1"/>
              <a:t>car</a:t>
            </a:r>
            <a:r>
              <a:rPr lang="de-DE" i="1" dirty="0"/>
              <a:t> </a:t>
            </a:r>
            <a:r>
              <a:rPr lang="de-DE" i="1" dirty="0" err="1"/>
              <a:t>below</a:t>
            </a:r>
            <a:r>
              <a:rPr lang="de-DE" i="1" dirty="0"/>
              <a:t> 2nd </a:t>
            </a:r>
            <a:r>
              <a:rPr lang="de-DE" i="1" dirty="0" err="1"/>
              <a:t>cobot</a:t>
            </a:r>
            <a:endParaRPr lang="en-DE" i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54567C-32D8-4772-BED0-4D3715C440A8}"/>
              </a:ext>
            </a:extLst>
          </p:cNvPr>
          <p:cNvSpPr txBox="1"/>
          <p:nvPr/>
        </p:nvSpPr>
        <p:spPr>
          <a:xfrm>
            <a:off x="-438717" y="2999065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Safe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driving</a:t>
            </a:r>
            <a:r>
              <a:rPr lang="de-DE" i="1" dirty="0"/>
              <a:t> back, </a:t>
            </a:r>
            <a:r>
              <a:rPr lang="de-DE" i="1" dirty="0" err="1"/>
              <a:t>may</a:t>
            </a:r>
            <a:r>
              <a:rPr lang="de-DE" i="1" dirty="0"/>
              <a:t> </a:t>
            </a:r>
            <a:r>
              <a:rPr lang="de-DE" i="1" dirty="0" err="1"/>
              <a:t>be</a:t>
            </a:r>
            <a:r>
              <a:rPr lang="de-DE" i="1" dirty="0"/>
              <a:t> </a:t>
            </a:r>
            <a:r>
              <a:rPr lang="de-DE" i="1" dirty="0" err="1"/>
              <a:t>base</a:t>
            </a:r>
            <a:endParaRPr lang="en-DE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6D22E0-E373-42A0-B7D5-550F2573427B}"/>
              </a:ext>
            </a:extLst>
          </p:cNvPr>
          <p:cNvSpPr txBox="1"/>
          <p:nvPr/>
        </p:nvSpPr>
        <p:spPr>
          <a:xfrm>
            <a:off x="6699380" y="620486"/>
            <a:ext cx="2903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(x) </a:t>
            </a:r>
            <a:r>
              <a:rPr lang="de-DE" dirty="0" err="1"/>
              <a:t>case</a:t>
            </a:r>
            <a:r>
              <a:rPr lang="de-DE" dirty="0"/>
              <a:t> in UR </a:t>
            </a:r>
            <a:r>
              <a:rPr lang="de-DE" dirty="0" err="1"/>
              <a:t>cobot-program</a:t>
            </a:r>
            <a:endParaRPr lang="de-DE" dirty="0"/>
          </a:p>
          <a:p>
            <a:r>
              <a:rPr lang="de-DE" dirty="0"/>
              <a:t>      PLC auto-</a:t>
            </a:r>
            <a:r>
              <a:rPr lang="de-DE" dirty="0" err="1"/>
              <a:t>advance</a:t>
            </a:r>
            <a:endParaRPr lang="de-DE" dirty="0"/>
          </a:p>
          <a:p>
            <a:r>
              <a:rPr lang="de-DE" dirty="0"/>
              <a:t>      PLC explicit </a:t>
            </a:r>
            <a:r>
              <a:rPr lang="de-DE" dirty="0" err="1"/>
              <a:t>next</a:t>
            </a:r>
            <a:endParaRPr lang="en-DE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C24139-2740-4430-A882-A5FF0838D28A}"/>
              </a:ext>
            </a:extLst>
          </p:cNvPr>
          <p:cNvSpPr txBox="1"/>
          <p:nvPr/>
        </p:nvSpPr>
        <p:spPr>
          <a:xfrm>
            <a:off x="5073643" y="5134688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Switch off Sensor</a:t>
            </a:r>
            <a:endParaRPr lang="en-DE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76253FE-192F-42C1-B713-4AF31B83A222}"/>
              </a:ext>
            </a:extLst>
          </p:cNvPr>
          <p:cNvCxnSpPr/>
          <p:nvPr/>
        </p:nvCxnSpPr>
        <p:spPr>
          <a:xfrm>
            <a:off x="6847360" y="1096923"/>
            <a:ext cx="211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22AEEB-C722-4C73-B76F-4B697502F5E7}"/>
              </a:ext>
            </a:extLst>
          </p:cNvPr>
          <p:cNvCxnSpPr/>
          <p:nvPr/>
        </p:nvCxnSpPr>
        <p:spPr>
          <a:xfrm>
            <a:off x="6861649" y="1365956"/>
            <a:ext cx="21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oktoflow">
            <a:extLst>
              <a:ext uri="{FF2B5EF4-FFF2-40B4-BE49-F238E27FC236}">
                <a16:creationId xmlns:a16="http://schemas.microsoft.com/office/drawing/2014/main" id="{E7263316-D389-420C-BFF0-19AEE55FFF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874" y="17036"/>
            <a:ext cx="1243963" cy="1072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763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98" y="968028"/>
            <a:ext cx="748484" cy="123972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081204" y="494186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Lenovo Server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164280" y="890150"/>
            <a:ext cx="117403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Platform core</a:t>
            </a:r>
            <a:endParaRPr lang="en-US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4004770" y="1710176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IP: 192.168.2.10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726" y="1259482"/>
            <a:ext cx="1464491" cy="134472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370662" y="96979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PLCnext</a:t>
            </a:r>
            <a:r>
              <a:rPr lang="en-US" dirty="0"/>
              <a:t> AXC f3152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573" y="3564728"/>
            <a:ext cx="1622394" cy="199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3207324" y="5201571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IP: 192.168.2.21</a:t>
            </a:r>
          </a:p>
          <a:p>
            <a:r>
              <a:rPr lang="en-US" sz="1400" dirty="0"/>
              <a:t>IP: 192.168.2.23 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70662" y="5626081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UR5 </a:t>
            </a:r>
            <a:r>
              <a:rPr lang="en-US" dirty="0" err="1"/>
              <a:t>Cobots</a:t>
            </a:r>
            <a:endParaRPr lang="en-US" dirty="0"/>
          </a:p>
        </p:txBody>
      </p:sp>
      <p:cxnSp>
        <p:nvCxnSpPr>
          <p:cNvPr id="19" name="Gewinkelte Verbindung 18"/>
          <p:cNvCxnSpPr>
            <a:cxnSpLocks/>
            <a:stCxn id="4" idx="2"/>
            <a:endCxn id="64" idx="3"/>
          </p:cNvCxnSpPr>
          <p:nvPr/>
        </p:nvCxnSpPr>
        <p:spPr>
          <a:xfrm rot="5400000">
            <a:off x="5736869" y="2650749"/>
            <a:ext cx="1407766" cy="5217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423251" y="2841918"/>
            <a:ext cx="644132" cy="244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LAN</a:t>
            </a:r>
          </a:p>
        </p:txBody>
      </p:sp>
      <p:cxnSp>
        <p:nvCxnSpPr>
          <p:cNvPr id="22" name="Gewinkelte Verbindung 21"/>
          <p:cNvCxnSpPr>
            <a:cxnSpLocks/>
            <a:stCxn id="24" idx="1"/>
            <a:endCxn id="8" idx="2"/>
          </p:cNvCxnSpPr>
          <p:nvPr/>
        </p:nvCxnSpPr>
        <p:spPr>
          <a:xfrm rot="10800000">
            <a:off x="3315972" y="2604206"/>
            <a:ext cx="1524362" cy="10092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3836639" y="3419637"/>
            <a:ext cx="644132" cy="244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LAN</a:t>
            </a:r>
          </a:p>
        </p:txBody>
      </p:sp>
      <p:cxnSp>
        <p:nvCxnSpPr>
          <p:cNvPr id="27" name="Gewinkelte Verbindung 26"/>
          <p:cNvCxnSpPr>
            <a:cxnSpLocks/>
            <a:stCxn id="24" idx="2"/>
            <a:endCxn id="11" idx="3"/>
          </p:cNvCxnSpPr>
          <p:nvPr/>
        </p:nvCxnSpPr>
        <p:spPr>
          <a:xfrm rot="5400000">
            <a:off x="4189635" y="3508436"/>
            <a:ext cx="300791" cy="18021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3916249" y="4399314"/>
            <a:ext cx="1161682" cy="354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LAN/</a:t>
            </a:r>
            <a:r>
              <a:rPr lang="en-US" sz="1400" dirty="0" err="1"/>
              <a:t>Profinet</a:t>
            </a:r>
            <a:endParaRPr lang="en-US" sz="1400" dirty="0"/>
          </a:p>
        </p:txBody>
      </p:sp>
      <p:cxnSp>
        <p:nvCxnSpPr>
          <p:cNvPr id="31" name="Gewinkelte Verbindung 30"/>
          <p:cNvCxnSpPr>
            <a:cxnSpLocks/>
            <a:stCxn id="49" idx="1"/>
            <a:endCxn id="57" idx="0"/>
          </p:cNvCxnSpPr>
          <p:nvPr/>
        </p:nvCxnSpPr>
        <p:spPr>
          <a:xfrm rot="10800000" flipH="1" flipV="1">
            <a:off x="810130" y="3440510"/>
            <a:ext cx="6428348" cy="2904207"/>
          </a:xfrm>
          <a:prstGeom prst="bentConnector4">
            <a:avLst>
              <a:gd name="adj1" fmla="val -3556"/>
              <a:gd name="adj2" fmla="val 57909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329323" y="4105758"/>
            <a:ext cx="644132" cy="24457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LAN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51987" y="2710275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U2x </a:t>
            </a:r>
            <a:r>
              <a:rPr lang="en-US" b="1" dirty="0"/>
              <a:t>Cam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5248325" y="4196964"/>
            <a:ext cx="194290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Switches</a:t>
            </a:r>
          </a:p>
          <a:p>
            <a:r>
              <a:rPr lang="en-US" sz="1400" dirty="0"/>
              <a:t>IP: 192.168.2.30 (li)</a:t>
            </a:r>
          </a:p>
          <a:p>
            <a:r>
              <a:rPr lang="en-US" sz="1400" dirty="0"/>
              <a:t>IP</a:t>
            </a:r>
            <a:r>
              <a:rPr lang="en-US" sz="1400"/>
              <a:t>: 192.168.2.31 (re)</a:t>
            </a:r>
            <a:endParaRPr lang="en-US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7171533" y="1722766"/>
            <a:ext cx="261937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IP: 192.168.2.1</a:t>
            </a:r>
          </a:p>
          <a:p>
            <a:r>
              <a:rPr lang="en-US" sz="1400" dirty="0"/>
              <a:t>9001: Platform AAS server</a:t>
            </a:r>
          </a:p>
          <a:p>
            <a:r>
              <a:rPr lang="en-US" sz="1400" dirty="0"/>
              <a:t>9902: Platform AAS registry</a:t>
            </a:r>
          </a:p>
          <a:p>
            <a:r>
              <a:rPr lang="en-US" sz="1400" dirty="0"/>
              <a:t>9003: Platform VAB server</a:t>
            </a:r>
          </a:p>
          <a:p>
            <a:r>
              <a:rPr lang="en-US" sz="1400" dirty="0"/>
              <a:t>8883: Central AMQP Broker</a:t>
            </a:r>
          </a:p>
          <a:p>
            <a:r>
              <a:rPr lang="en-US" sz="1400" dirty="0"/>
              <a:t>9989: MDZH AAS server/registry</a:t>
            </a:r>
          </a:p>
          <a:p>
            <a:r>
              <a:rPr lang="en-US" sz="1400" dirty="0"/>
              <a:t>9090: Prometheus server</a:t>
            </a:r>
          </a:p>
          <a:p>
            <a:r>
              <a:rPr lang="en-US" sz="1400" dirty="0"/>
              <a:t>9091: Prometheus alert </a:t>
            </a:r>
            <a:r>
              <a:rPr lang="en-US" sz="1400" dirty="0" err="1"/>
              <a:t>mgr</a:t>
            </a:r>
            <a:endParaRPr lang="en-US" sz="1400" dirty="0"/>
          </a:p>
          <a:p>
            <a:r>
              <a:rPr lang="en-US" sz="1400" dirty="0"/>
              <a:t>*: Exporter</a:t>
            </a:r>
          </a:p>
          <a:p>
            <a:r>
              <a:rPr lang="en-US" sz="1400" dirty="0"/>
              <a:t>*: APP AAS VAB server</a:t>
            </a:r>
          </a:p>
          <a:p>
            <a:r>
              <a:rPr lang="en-US" sz="1400" dirty="0">
                <a:solidFill>
                  <a:srgbClr val="FF0000"/>
                </a:solidFill>
              </a:rPr>
              <a:t>4000: </a:t>
            </a:r>
            <a:r>
              <a:rPr lang="en-US" sz="1400" dirty="0" err="1">
                <a:solidFill>
                  <a:srgbClr val="FF0000"/>
                </a:solidFill>
              </a:rPr>
              <a:t>BaSyx</a:t>
            </a:r>
            <a:r>
              <a:rPr lang="en-US" sz="1400" dirty="0">
                <a:solidFill>
                  <a:srgbClr val="FF0000"/>
                </a:solidFill>
              </a:rPr>
              <a:t> UI</a:t>
            </a:r>
          </a:p>
          <a:p>
            <a:r>
              <a:rPr lang="en-US" sz="1400" dirty="0"/>
              <a:t>4200: Mgt UI</a:t>
            </a:r>
          </a:p>
          <a:p>
            <a:r>
              <a:rPr lang="en-US" sz="1400" dirty="0"/>
              <a:t>4201: Tablet UI</a:t>
            </a:r>
          </a:p>
          <a:p>
            <a:r>
              <a:rPr lang="en-US" sz="1400" dirty="0"/>
              <a:t>5001: Local Docker Registry</a:t>
            </a:r>
          </a:p>
          <a:p>
            <a:r>
              <a:rPr lang="en-US" sz="1400" dirty="0"/>
              <a:t>Container:</a:t>
            </a:r>
          </a:p>
          <a:p>
            <a:r>
              <a:rPr lang="en-US" sz="1400" dirty="0"/>
              <a:t>*: AAS VAB server</a:t>
            </a: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55" y="1152692"/>
            <a:ext cx="1298224" cy="935657"/>
          </a:xfrm>
          <a:prstGeom prst="rect">
            <a:avLst/>
          </a:prstGeom>
        </p:spPr>
      </p:pic>
      <p:cxnSp>
        <p:nvCxnSpPr>
          <p:cNvPr id="44" name="Gewinkelte Verbindung 43"/>
          <p:cNvCxnSpPr>
            <a:stCxn id="42" idx="3"/>
            <a:endCxn id="8" idx="1"/>
          </p:cNvCxnSpPr>
          <p:nvPr/>
        </p:nvCxnSpPr>
        <p:spPr>
          <a:xfrm>
            <a:off x="1767979" y="1620521"/>
            <a:ext cx="815747" cy="31132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677204" y="821961"/>
            <a:ext cx="111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Schalter</a:t>
            </a:r>
            <a:endParaRPr lang="en-US" dirty="0"/>
          </a:p>
        </p:txBody>
      </p:sp>
      <p:sp>
        <p:nvSpPr>
          <p:cNvPr id="47" name="Textfeld 46"/>
          <p:cNvSpPr txBox="1"/>
          <p:nvPr/>
        </p:nvSpPr>
        <p:spPr>
          <a:xfrm>
            <a:off x="248112" y="4811934"/>
            <a:ext cx="1697901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QR Code Reading</a:t>
            </a:r>
          </a:p>
          <a:p>
            <a:r>
              <a:rPr lang="en-US" sz="1400" dirty="0"/>
              <a:t>Photo Taking</a:t>
            </a:r>
          </a:p>
          <a:p>
            <a:r>
              <a:rPr lang="en-US" sz="1400" dirty="0"/>
              <a:t>Reaction to AI Result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2860123" y="375550"/>
            <a:ext cx="124110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Cobot</a:t>
            </a:r>
            <a:r>
              <a:rPr lang="en-US" sz="1400" dirty="0"/>
              <a:t> Control</a:t>
            </a:r>
          </a:p>
          <a:p>
            <a:r>
              <a:rPr lang="en-US" sz="1400" dirty="0"/>
              <a:t>AI Application 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003071" y="1934206"/>
            <a:ext cx="16986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Port X2</a:t>
            </a:r>
          </a:p>
          <a:p>
            <a:r>
              <a:rPr lang="en-US" sz="1400" dirty="0"/>
              <a:t>4840: OPC UA server</a:t>
            </a:r>
          </a:p>
          <a:p>
            <a:endParaRPr lang="en-US" sz="1400" dirty="0"/>
          </a:p>
          <a:p>
            <a:r>
              <a:rPr lang="en-US" sz="1400" dirty="0"/>
              <a:t>Container:</a:t>
            </a:r>
          </a:p>
          <a:p>
            <a:r>
              <a:rPr lang="en-US" sz="1400" dirty="0"/>
              <a:t>*: AAS VAB server</a:t>
            </a:r>
          </a:p>
        </p:txBody>
      </p:sp>
      <p:sp>
        <p:nvSpPr>
          <p:cNvPr id="51" name="Rechteck 50"/>
          <p:cNvSpPr/>
          <p:nvPr/>
        </p:nvSpPr>
        <p:spPr>
          <a:xfrm>
            <a:off x="1790714" y="1721827"/>
            <a:ext cx="644132" cy="2445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Elektr</a:t>
            </a:r>
            <a:r>
              <a:rPr lang="en-US" sz="14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2C9127-715D-4A95-AB4D-0EB62D38E71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4" t="18308" r="4757" b="19470"/>
          <a:stretch/>
        </p:blipFill>
        <p:spPr>
          <a:xfrm>
            <a:off x="4593448" y="5044915"/>
            <a:ext cx="1417193" cy="10202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8066F8-BAA7-4DA7-BB47-59B662F88B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558" y="4965483"/>
            <a:ext cx="1466130" cy="14661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F97319-B50D-4C45-9338-0A98CB2F679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2" t="26253" r="34888" b="27141"/>
          <a:stretch/>
        </p:blipFill>
        <p:spPr>
          <a:xfrm>
            <a:off x="9800921" y="4633076"/>
            <a:ext cx="1131549" cy="16398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812116C-2DB3-4F41-BFF0-7925AEFBE2E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9" t="24065" r="15843" b="24065"/>
          <a:stretch/>
        </p:blipFill>
        <p:spPr>
          <a:xfrm>
            <a:off x="6436486" y="5095328"/>
            <a:ext cx="1613670" cy="1206441"/>
          </a:xfrm>
          <a:prstGeom prst="rect">
            <a:avLst/>
          </a:prstGeom>
        </p:spPr>
      </p:pic>
      <p:sp>
        <p:nvSpPr>
          <p:cNvPr id="55" name="Textfeld 11">
            <a:extLst>
              <a:ext uri="{FF2B5EF4-FFF2-40B4-BE49-F238E27FC236}">
                <a16:creationId xmlns:a16="http://schemas.microsoft.com/office/drawing/2014/main" id="{203CCC01-B521-4510-8932-E7424BE020EA}"/>
              </a:ext>
            </a:extLst>
          </p:cNvPr>
          <p:cNvSpPr txBox="1"/>
          <p:nvPr/>
        </p:nvSpPr>
        <p:spPr>
          <a:xfrm>
            <a:off x="4271858" y="5989339"/>
            <a:ext cx="2346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Proxmox</a:t>
            </a:r>
            <a:r>
              <a:rPr lang="en-US" sz="1400" dirty="0"/>
              <a:t>: 192.168.2.11 (Eth1)</a:t>
            </a:r>
          </a:p>
          <a:p>
            <a:r>
              <a:rPr lang="en-US" sz="1400" dirty="0"/>
              <a:t>GPU-VM: 192.168.2.13</a:t>
            </a:r>
          </a:p>
          <a:p>
            <a:r>
              <a:rPr lang="en-US" sz="1400" dirty="0" err="1"/>
              <a:t>Bitmotec</a:t>
            </a:r>
            <a:r>
              <a:rPr lang="en-US" sz="1400" dirty="0"/>
              <a:t>: 192.168.2.12</a:t>
            </a:r>
          </a:p>
          <a:p>
            <a:r>
              <a:rPr lang="en-US" sz="1400" dirty="0"/>
              <a:t>1883: MQTT -&gt; Grafana</a:t>
            </a:r>
          </a:p>
        </p:txBody>
      </p:sp>
      <p:sp>
        <p:nvSpPr>
          <p:cNvPr id="56" name="Textfeld 11">
            <a:extLst>
              <a:ext uri="{FF2B5EF4-FFF2-40B4-BE49-F238E27FC236}">
                <a16:creationId xmlns:a16="http://schemas.microsoft.com/office/drawing/2014/main" id="{71DA8BCB-D1BB-44DF-ABDF-1CBA98A2FF0B}"/>
              </a:ext>
            </a:extLst>
          </p:cNvPr>
          <p:cNvSpPr txBox="1"/>
          <p:nvPr/>
        </p:nvSpPr>
        <p:spPr>
          <a:xfrm>
            <a:off x="8195558" y="6380424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IP: 192.168.2.40</a:t>
            </a:r>
          </a:p>
        </p:txBody>
      </p:sp>
      <p:sp>
        <p:nvSpPr>
          <p:cNvPr id="57" name="Textfeld 11">
            <a:extLst>
              <a:ext uri="{FF2B5EF4-FFF2-40B4-BE49-F238E27FC236}">
                <a16:creationId xmlns:a16="http://schemas.microsoft.com/office/drawing/2014/main" id="{125A65A9-763A-463F-A800-6FE71F5699E0}"/>
              </a:ext>
            </a:extLst>
          </p:cNvPr>
          <p:cNvSpPr txBox="1"/>
          <p:nvPr/>
        </p:nvSpPr>
        <p:spPr>
          <a:xfrm>
            <a:off x="6532195" y="6344718"/>
            <a:ext cx="141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IP: 192.168.2.80</a:t>
            </a:r>
          </a:p>
          <a:p>
            <a:r>
              <a:rPr lang="en-US" sz="1400" dirty="0"/>
              <a:t>4840: OPC UA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30A0458-05DB-411B-8658-6409B51A96D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86"/>
          <a:stretch/>
        </p:blipFill>
        <p:spPr>
          <a:xfrm>
            <a:off x="810130" y="2981120"/>
            <a:ext cx="1603052" cy="918782"/>
          </a:xfrm>
          <a:prstGeom prst="rect">
            <a:avLst/>
          </a:prstGeom>
        </p:spPr>
      </p:pic>
      <p:sp>
        <p:nvSpPr>
          <p:cNvPr id="58" name="Textfeld 11">
            <a:extLst>
              <a:ext uri="{FF2B5EF4-FFF2-40B4-BE49-F238E27FC236}">
                <a16:creationId xmlns:a16="http://schemas.microsoft.com/office/drawing/2014/main" id="{108B0DAD-F927-475D-91AB-00F3C98CAF06}"/>
              </a:ext>
            </a:extLst>
          </p:cNvPr>
          <p:cNvSpPr txBox="1"/>
          <p:nvPr/>
        </p:nvSpPr>
        <p:spPr>
          <a:xfrm>
            <a:off x="10980509" y="630176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IP: 192.168.2.82</a:t>
            </a:r>
          </a:p>
          <a:p>
            <a:r>
              <a:rPr lang="en-US" sz="1400" dirty="0"/>
              <a:t>MODBUS TCP</a:t>
            </a:r>
          </a:p>
        </p:txBody>
      </p:sp>
      <p:sp>
        <p:nvSpPr>
          <p:cNvPr id="59" name="Textfeld 40">
            <a:extLst>
              <a:ext uri="{FF2B5EF4-FFF2-40B4-BE49-F238E27FC236}">
                <a16:creationId xmlns:a16="http://schemas.microsoft.com/office/drawing/2014/main" id="{0735AE7D-DF21-430E-9661-870BE40E2DBD}"/>
              </a:ext>
            </a:extLst>
          </p:cNvPr>
          <p:cNvSpPr txBox="1"/>
          <p:nvPr/>
        </p:nvSpPr>
        <p:spPr>
          <a:xfrm>
            <a:off x="885085" y="3893237"/>
            <a:ext cx="1388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IP</a:t>
            </a:r>
            <a:r>
              <a:rPr lang="en-US" sz="1600"/>
              <a:t>: -&gt; Beckhoff</a:t>
            </a:r>
            <a:endParaRPr lang="en-US" sz="1600" dirty="0"/>
          </a:p>
        </p:txBody>
      </p:sp>
      <p:pic>
        <p:nvPicPr>
          <p:cNvPr id="60" name="Grafik 10">
            <a:extLst>
              <a:ext uri="{FF2B5EF4-FFF2-40B4-BE49-F238E27FC236}">
                <a16:creationId xmlns:a16="http://schemas.microsoft.com/office/drawing/2014/main" id="{F1C32599-9952-4DD5-87C5-4850C7F80B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1569" y="3539778"/>
            <a:ext cx="1622394" cy="19903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EBB130-F6CC-4483-8E74-734BFE8DA40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2" t="37971"/>
          <a:stretch/>
        </p:blipFill>
        <p:spPr>
          <a:xfrm>
            <a:off x="11055958" y="4894999"/>
            <a:ext cx="1123385" cy="1489676"/>
          </a:xfrm>
          <a:prstGeom prst="rect">
            <a:avLst/>
          </a:prstGeom>
        </p:spPr>
      </p:pic>
      <p:sp>
        <p:nvSpPr>
          <p:cNvPr id="62" name="Textfeld 11">
            <a:extLst>
              <a:ext uri="{FF2B5EF4-FFF2-40B4-BE49-F238E27FC236}">
                <a16:creationId xmlns:a16="http://schemas.microsoft.com/office/drawing/2014/main" id="{773760F9-B74B-4940-AF59-00BF5A0321C8}"/>
              </a:ext>
            </a:extLst>
          </p:cNvPr>
          <p:cNvSpPr txBox="1"/>
          <p:nvPr/>
        </p:nvSpPr>
        <p:spPr>
          <a:xfrm>
            <a:off x="9779955" y="628576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IP: 192.168.2.81</a:t>
            </a:r>
          </a:p>
          <a:p>
            <a:r>
              <a:rPr lang="en-US" sz="1400" dirty="0"/>
              <a:t>MQTT: 1883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DF7AB9C-729D-4DB0-9B63-34A9FFB3B32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8" t="28169" r="34754" b="26437"/>
          <a:stretch/>
        </p:blipFill>
        <p:spPr>
          <a:xfrm>
            <a:off x="4840334" y="2967896"/>
            <a:ext cx="801516" cy="129120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7240256-77A2-4C7F-8205-DF59360807D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8" t="28169" r="34754" b="26437"/>
          <a:stretch/>
        </p:blipFill>
        <p:spPr>
          <a:xfrm>
            <a:off x="5378348" y="2969916"/>
            <a:ext cx="801516" cy="1291207"/>
          </a:xfrm>
          <a:prstGeom prst="rect">
            <a:avLst/>
          </a:prstGeom>
        </p:spPr>
      </p:pic>
      <p:pic>
        <p:nvPicPr>
          <p:cNvPr id="45" name="Picture 44" descr="oktoflow">
            <a:extLst>
              <a:ext uri="{FF2B5EF4-FFF2-40B4-BE49-F238E27FC236}">
                <a16:creationId xmlns:a16="http://schemas.microsoft.com/office/drawing/2014/main" id="{52376D70-2D17-4EC3-86E6-731E5753335B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874" y="17036"/>
            <a:ext cx="1243963" cy="1072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220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13F30A-F006-4221-ABE2-759FCA816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46208"/>
              </p:ext>
            </p:extLst>
          </p:nvPr>
        </p:nvGraphicFramePr>
        <p:xfrm>
          <a:off x="1999343" y="126009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995489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84047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61039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375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Pin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PLC Global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After Trigger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Meaning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1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dio-1/IN01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HW_IN_1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HW_Button1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Start </a:t>
                      </a:r>
                      <a:r>
                        <a:rPr lang="en-GB" dirty="0" err="1"/>
                        <a:t>Cobot</a:t>
                      </a:r>
                      <a:r>
                        <a:rPr lang="en-GB" dirty="0"/>
                        <a:t> 1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dio-1/IN02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HW_IN_2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HW_Button2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Start </a:t>
                      </a:r>
                      <a:r>
                        <a:rPr lang="en-GB" dirty="0" err="1"/>
                        <a:t>Cobot</a:t>
                      </a:r>
                      <a:r>
                        <a:rPr lang="en-GB" dirty="0"/>
                        <a:t> 2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7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dio-1/IN03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HW_IN_3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HW_Button0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Quit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24980"/>
                  </a:ext>
                </a:extLst>
              </a:tr>
            </a:tbl>
          </a:graphicData>
        </a:graphic>
      </p:graphicFrame>
      <p:pic>
        <p:nvPicPr>
          <p:cNvPr id="4" name="Grafik 41">
            <a:extLst>
              <a:ext uri="{FF2B5EF4-FFF2-40B4-BE49-F238E27FC236}">
                <a16:creationId xmlns:a16="http://schemas.microsoft.com/office/drawing/2014/main" id="{C6AEF4F9-0A4C-474C-A2D0-4B38F603A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624" y="1696126"/>
            <a:ext cx="1298224" cy="935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93B4BC-2EF6-4946-909F-7FCC48BBC3DA}"/>
              </a:ext>
            </a:extLst>
          </p:cNvPr>
          <p:cNvSpPr txBox="1"/>
          <p:nvPr/>
        </p:nvSpPr>
        <p:spPr>
          <a:xfrm>
            <a:off x="741784" y="359229"/>
            <a:ext cx="363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Hardware connections at AXC F 3152</a:t>
            </a:r>
            <a:endParaRPr lang="en-DE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908CE7C-462B-4CB5-BDB0-09BBCBA73DEC}"/>
              </a:ext>
            </a:extLst>
          </p:cNvPr>
          <p:cNvSpPr/>
          <p:nvPr/>
        </p:nvSpPr>
        <p:spPr>
          <a:xfrm>
            <a:off x="10192657" y="1613449"/>
            <a:ext cx="173653" cy="110101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B5F3A3-79C7-4377-B996-B8C4BE38C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10906"/>
              </p:ext>
            </p:extLst>
          </p:nvPr>
        </p:nvGraphicFramePr>
        <p:xfrm>
          <a:off x="2064657" y="382651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995489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84047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61039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375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Pin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PLC Global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After Trigger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Meaning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1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dio-1/IN01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HW_IN_1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HW_Button1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Start </a:t>
                      </a:r>
                      <a:r>
                        <a:rPr lang="en-GB" dirty="0" err="1"/>
                        <a:t>Cobot</a:t>
                      </a:r>
                      <a:r>
                        <a:rPr lang="en-GB" dirty="0"/>
                        <a:t> 1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dio-1/IN02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HW_IN_2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HW_Button2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(Start </a:t>
                      </a:r>
                      <a:r>
                        <a:rPr lang="en-GB" dirty="0" err="1"/>
                        <a:t>Cobot</a:t>
                      </a:r>
                      <a:r>
                        <a:rPr lang="en-GB" dirty="0"/>
                        <a:t> 2)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7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dio-1/IN03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HW_IN_3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HW_Button0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Drive to start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24980"/>
                  </a:ext>
                </a:extLst>
              </a:tr>
            </a:tbl>
          </a:graphicData>
        </a:graphic>
      </p:graphicFrame>
      <p:pic>
        <p:nvPicPr>
          <p:cNvPr id="8" name="Grafik 41">
            <a:extLst>
              <a:ext uri="{FF2B5EF4-FFF2-40B4-BE49-F238E27FC236}">
                <a16:creationId xmlns:a16="http://schemas.microsoft.com/office/drawing/2014/main" id="{BD6CA511-E3E1-4A9C-8B32-B50A2E3D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38" y="4262542"/>
            <a:ext cx="1298224" cy="935657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9D9AF32E-4F89-4C9B-A569-217F7D2FCDB8}"/>
              </a:ext>
            </a:extLst>
          </p:cNvPr>
          <p:cNvSpPr/>
          <p:nvPr/>
        </p:nvSpPr>
        <p:spPr>
          <a:xfrm>
            <a:off x="10257971" y="4179865"/>
            <a:ext cx="173653" cy="110101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58805-CBD9-4D4E-B11A-38D3D0920311}"/>
              </a:ext>
            </a:extLst>
          </p:cNvPr>
          <p:cNvSpPr txBox="1"/>
          <p:nvPr/>
        </p:nvSpPr>
        <p:spPr>
          <a:xfrm>
            <a:off x="1934029" y="927339"/>
            <a:ext cx="97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HM’23</a:t>
            </a:r>
            <a:endParaRPr lang="en-D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2C866-9766-4B08-A7F1-14921F4B3B4E}"/>
              </a:ext>
            </a:extLst>
          </p:cNvPr>
          <p:cNvSpPr txBox="1"/>
          <p:nvPr/>
        </p:nvSpPr>
        <p:spPr>
          <a:xfrm>
            <a:off x="1999343" y="3429000"/>
            <a:ext cx="97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EMO’23</a:t>
            </a:r>
            <a:endParaRPr lang="en-DE" b="1" dirty="0"/>
          </a:p>
        </p:txBody>
      </p:sp>
      <p:pic>
        <p:nvPicPr>
          <p:cNvPr id="11" name="Picture 10" descr="oktoflow">
            <a:extLst>
              <a:ext uri="{FF2B5EF4-FFF2-40B4-BE49-F238E27FC236}">
                <a16:creationId xmlns:a16="http://schemas.microsoft.com/office/drawing/2014/main" id="{D4581060-C9EB-40B0-84D4-167E8A7B1A3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874" y="17036"/>
            <a:ext cx="1243963" cy="1072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308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A292B-7802-4AE5-9ED6-B84FC4E4AEF7}"/>
              </a:ext>
            </a:extLst>
          </p:cNvPr>
          <p:cNvSpPr txBox="1"/>
          <p:nvPr/>
        </p:nvSpPr>
        <p:spPr>
          <a:xfrm>
            <a:off x="3381282" y="1965960"/>
            <a:ext cx="5250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/>
              <a:t>Federated</a:t>
            </a:r>
            <a:r>
              <a:rPr lang="de-DE" sz="4000" dirty="0"/>
              <a:t> Learning Path</a:t>
            </a:r>
            <a:endParaRPr lang="en-DE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35985-64E8-4384-9B41-9E3F3DB071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73884" y="4460355"/>
            <a:ext cx="3644234" cy="154112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296D00D-F42A-45D9-8356-97C7E7F4DDBD}"/>
              </a:ext>
            </a:extLst>
          </p:cNvPr>
          <p:cNvGrpSpPr/>
          <p:nvPr/>
        </p:nvGrpSpPr>
        <p:grpSpPr>
          <a:xfrm>
            <a:off x="7401015" y="3939456"/>
            <a:ext cx="1729424" cy="1908429"/>
            <a:chOff x="4130599" y="2644835"/>
            <a:chExt cx="1266373" cy="165224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15EB558-EDE4-490D-88B5-B961B2E1B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4130599" y="2644835"/>
              <a:ext cx="1266373" cy="126637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686370-6FE2-4FCE-B3C0-B0AB8C6B5022}"/>
                </a:ext>
              </a:extLst>
            </p:cNvPr>
            <p:cNvSpPr/>
            <p:nvPr/>
          </p:nvSpPr>
          <p:spPr bwMode="auto">
            <a:xfrm>
              <a:off x="5032188" y="3836896"/>
              <a:ext cx="268941" cy="46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F2A32C-A3C2-4EF7-A5DF-A561AFA63169}"/>
              </a:ext>
            </a:extLst>
          </p:cNvPr>
          <p:cNvGrpSpPr/>
          <p:nvPr/>
        </p:nvGrpSpPr>
        <p:grpSpPr>
          <a:xfrm flipH="1">
            <a:off x="3061560" y="3939456"/>
            <a:ext cx="1729424" cy="1908429"/>
            <a:chOff x="4130599" y="2644835"/>
            <a:chExt cx="1266373" cy="16522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D24EA4-47B8-4883-BA33-6F177EFEC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4130599" y="2644835"/>
              <a:ext cx="1266373" cy="126637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CCFC85-9F8F-4388-AB38-F84065495476}"/>
                </a:ext>
              </a:extLst>
            </p:cNvPr>
            <p:cNvSpPr/>
            <p:nvPr/>
          </p:nvSpPr>
          <p:spPr bwMode="auto">
            <a:xfrm>
              <a:off x="5032188" y="3836896"/>
              <a:ext cx="268941" cy="46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496DE5E-7577-4FCE-8218-DBF4B2022189}"/>
              </a:ext>
            </a:extLst>
          </p:cNvPr>
          <p:cNvSpPr/>
          <p:nvPr/>
        </p:nvSpPr>
        <p:spPr bwMode="auto">
          <a:xfrm>
            <a:off x="5888709" y="5690782"/>
            <a:ext cx="427204" cy="166117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FA8B4A-BD6A-41BD-A687-835705EBEE83}"/>
              </a:ext>
            </a:extLst>
          </p:cNvPr>
          <p:cNvCxnSpPr>
            <a:stCxn id="8" idx="0"/>
            <a:endCxn id="10" idx="0"/>
          </p:cNvCxnSpPr>
          <p:nvPr/>
        </p:nvCxnSpPr>
        <p:spPr>
          <a:xfrm rot="5400000" flipH="1" flipV="1">
            <a:off x="6095999" y="1769729"/>
            <a:ext cx="12700" cy="4339455"/>
          </a:xfrm>
          <a:prstGeom prst="curvedConnector3">
            <a:avLst>
              <a:gd name="adj1" fmla="val 438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175E237-A788-4675-9823-DC3EC8EDD7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38801" y="2659698"/>
            <a:ext cx="935354" cy="1141448"/>
          </a:xfrm>
          <a:prstGeom prst="rect">
            <a:avLst/>
          </a:prstGeom>
        </p:spPr>
      </p:pic>
      <p:pic>
        <p:nvPicPr>
          <p:cNvPr id="14" name="Picture 13" descr="oktoflow">
            <a:extLst>
              <a:ext uri="{FF2B5EF4-FFF2-40B4-BE49-F238E27FC236}">
                <a16:creationId xmlns:a16="http://schemas.microsoft.com/office/drawing/2014/main" id="{66A87468-4E68-4BCA-BB4B-91D14F477230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874" y="17036"/>
            <a:ext cx="1243963" cy="1072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188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>
            <a:extLst>
              <a:ext uri="{FF2B5EF4-FFF2-40B4-BE49-F238E27FC236}">
                <a16:creationId xmlns:a16="http://schemas.microsoft.com/office/drawing/2014/main" id="{5D8B1D82-C92B-4E51-9360-D93FB714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00" y="259021"/>
            <a:ext cx="1464491" cy="1344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6A9C11-EC54-456E-9FA3-E886A5B683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9" t="24065" r="15843" b="24065"/>
          <a:stretch/>
        </p:blipFill>
        <p:spPr>
          <a:xfrm>
            <a:off x="507500" y="4304604"/>
            <a:ext cx="1613670" cy="12064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856665-A74D-4573-B904-D89BFDD77F5D}"/>
              </a:ext>
            </a:extLst>
          </p:cNvPr>
          <p:cNvSpPr txBox="1"/>
          <p:nvPr/>
        </p:nvSpPr>
        <p:spPr>
          <a:xfrm>
            <a:off x="2608729" y="4733916"/>
            <a:ext cx="12424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CamSource</a:t>
            </a:r>
            <a:endParaRPr lang="en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21C711-B358-44AE-923B-AA35F30EA26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121170" y="4907825"/>
            <a:ext cx="487559" cy="1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818A6B-C0A2-406C-9D5A-8427A53DACD7}"/>
              </a:ext>
            </a:extLst>
          </p:cNvPr>
          <p:cNvSpPr txBox="1"/>
          <p:nvPr/>
        </p:nvSpPr>
        <p:spPr>
          <a:xfrm>
            <a:off x="2478747" y="3245772"/>
            <a:ext cx="2136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PlcBeckhoffOpcConn</a:t>
            </a:r>
            <a:endParaRPr lang="en-D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486A9F-EB89-4439-B69B-5BA714C64197}"/>
              </a:ext>
            </a:extLst>
          </p:cNvPr>
          <p:cNvCxnSpPr>
            <a:cxnSpLocks/>
            <a:stCxn id="9" idx="0"/>
            <a:endCxn id="14" idx="1"/>
          </p:cNvCxnSpPr>
          <p:nvPr/>
        </p:nvCxnSpPr>
        <p:spPr>
          <a:xfrm rot="5400000" flipH="1" flipV="1">
            <a:off x="1459458" y="3285315"/>
            <a:ext cx="874166" cy="1164412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EE6F69-A7A1-4C5C-95B3-D4CA3B7DFC71}"/>
              </a:ext>
            </a:extLst>
          </p:cNvPr>
          <p:cNvSpPr txBox="1"/>
          <p:nvPr/>
        </p:nvSpPr>
        <p:spPr>
          <a:xfrm>
            <a:off x="5883981" y="4516977"/>
            <a:ext cx="13814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FL-Client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1A0A8A-4B15-4F9C-BA3F-8209690F713E}"/>
              </a:ext>
            </a:extLst>
          </p:cNvPr>
          <p:cNvSpPr txBox="1"/>
          <p:nvPr/>
        </p:nvSpPr>
        <p:spPr>
          <a:xfrm>
            <a:off x="5883981" y="5578205"/>
            <a:ext cx="13814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Static AI</a:t>
            </a:r>
            <a:endParaRPr lang="en-DE" dirty="0"/>
          </a:p>
        </p:txBody>
      </p: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CE2F9508-A963-4453-B77F-ACA41EA92EAD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851185" y="4701643"/>
            <a:ext cx="2032796" cy="216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40E8B972-34D7-4C86-8880-8F5CDD3D2975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851185" y="4918582"/>
            <a:ext cx="2032796" cy="844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51EE47-A133-4411-959A-10D7EE9DE804}"/>
              </a:ext>
            </a:extLst>
          </p:cNvPr>
          <p:cNvSpPr txBox="1"/>
          <p:nvPr/>
        </p:nvSpPr>
        <p:spPr>
          <a:xfrm>
            <a:off x="2673275" y="746718"/>
            <a:ext cx="1785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PlcNextOpcConn</a:t>
            </a:r>
            <a:endParaRPr lang="en-DE" dirty="0"/>
          </a:p>
        </p:txBody>
      </p:sp>
      <p:cxnSp>
        <p:nvCxnSpPr>
          <p:cNvPr id="34" name="Straight Arrow Connector 14">
            <a:extLst>
              <a:ext uri="{FF2B5EF4-FFF2-40B4-BE49-F238E27FC236}">
                <a16:creationId xmlns:a16="http://schemas.microsoft.com/office/drawing/2014/main" id="{DB79CACC-EDF2-4EF8-A01E-7EC4C9CC78D6}"/>
              </a:ext>
            </a:extLst>
          </p:cNvPr>
          <p:cNvCxnSpPr>
            <a:cxnSpLocks/>
            <a:stCxn id="27" idx="1"/>
            <a:endCxn id="4" idx="3"/>
          </p:cNvCxnSpPr>
          <p:nvPr/>
        </p:nvCxnSpPr>
        <p:spPr>
          <a:xfrm rot="10800000">
            <a:off x="1971991" y="931384"/>
            <a:ext cx="701284" cy="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7BB9D0-8449-41D2-B83F-FFF6D22EF054}"/>
              </a:ext>
            </a:extLst>
          </p:cNvPr>
          <p:cNvSpPr txBox="1"/>
          <p:nvPr/>
        </p:nvSpPr>
        <p:spPr>
          <a:xfrm>
            <a:off x="8166847" y="3244334"/>
            <a:ext cx="1785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ActionDecider</a:t>
            </a:r>
            <a:endParaRPr lang="en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B68AFB-492F-4B4B-A882-F183422A9DCE}"/>
              </a:ext>
            </a:extLst>
          </p:cNvPr>
          <p:cNvSpPr txBox="1"/>
          <p:nvPr/>
        </p:nvSpPr>
        <p:spPr>
          <a:xfrm>
            <a:off x="10513806" y="3238955"/>
            <a:ext cx="1359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AppAAS</a:t>
            </a:r>
            <a:r>
              <a:rPr lang="de-DE" dirty="0"/>
              <a:t> (2x)</a:t>
            </a:r>
            <a:endParaRPr lang="en-DE" dirty="0"/>
          </a:p>
        </p:txBody>
      </p:sp>
      <p:cxnSp>
        <p:nvCxnSpPr>
          <p:cNvPr id="40" name="Straight Arrow Connector 14">
            <a:extLst>
              <a:ext uri="{FF2B5EF4-FFF2-40B4-BE49-F238E27FC236}">
                <a16:creationId xmlns:a16="http://schemas.microsoft.com/office/drawing/2014/main" id="{0B78331A-AB1D-4579-9E3F-E885EF0E3165}"/>
              </a:ext>
            </a:extLst>
          </p:cNvPr>
          <p:cNvCxnSpPr>
            <a:cxnSpLocks/>
            <a:stCxn id="20" idx="3"/>
            <a:endCxn id="38" idx="1"/>
          </p:cNvCxnSpPr>
          <p:nvPr/>
        </p:nvCxnSpPr>
        <p:spPr>
          <a:xfrm flipV="1">
            <a:off x="7265449" y="3429000"/>
            <a:ext cx="901398" cy="2333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4">
            <a:extLst>
              <a:ext uri="{FF2B5EF4-FFF2-40B4-BE49-F238E27FC236}">
                <a16:creationId xmlns:a16="http://schemas.microsoft.com/office/drawing/2014/main" id="{871CAAB4-AE14-434D-B1DE-710A5AB88C78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9952617" y="3423621"/>
            <a:ext cx="561189" cy="53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4">
            <a:extLst>
              <a:ext uri="{FF2B5EF4-FFF2-40B4-BE49-F238E27FC236}">
                <a16:creationId xmlns:a16="http://schemas.microsoft.com/office/drawing/2014/main" id="{3AE387AB-AB0E-4DF3-8FEA-94F8BA0F4BFA}"/>
              </a:ext>
            </a:extLst>
          </p:cNvPr>
          <p:cNvCxnSpPr>
            <a:cxnSpLocks/>
            <a:stCxn id="38" idx="0"/>
            <a:endCxn id="27" idx="3"/>
          </p:cNvCxnSpPr>
          <p:nvPr/>
        </p:nvCxnSpPr>
        <p:spPr>
          <a:xfrm rot="16200000" flipV="1">
            <a:off x="5602914" y="-212485"/>
            <a:ext cx="2312950" cy="4600687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65D5860-2A8A-4890-95DE-3F44E480EFAB}"/>
              </a:ext>
            </a:extLst>
          </p:cNvPr>
          <p:cNvSpPr txBox="1"/>
          <p:nvPr/>
        </p:nvSpPr>
        <p:spPr>
          <a:xfrm>
            <a:off x="137665" y="2087858"/>
            <a:ext cx="163205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u="sng" dirty="0"/>
              <a:t>Beckhoff → </a:t>
            </a:r>
            <a:r>
              <a:rPr lang="de-DE" sz="1400" u="sng" dirty="0" err="1"/>
              <a:t>Decider</a:t>
            </a:r>
            <a:endParaRPr lang="de-DE" sz="1400" u="sng" dirty="0"/>
          </a:p>
          <a:p>
            <a:r>
              <a:rPr lang="de-DE" sz="1400" dirty="0" err="1"/>
              <a:t>bPicCounter</a:t>
            </a:r>
            <a:r>
              <a:rPr lang="de-DE" sz="1400" dirty="0"/>
              <a:t>: Short</a:t>
            </a:r>
          </a:p>
          <a:p>
            <a:r>
              <a:rPr lang="de-DE" sz="1400" dirty="0" err="1"/>
              <a:t>bPicScene</a:t>
            </a:r>
            <a:r>
              <a:rPr lang="de-DE" sz="1400" dirty="0"/>
              <a:t>: Short</a:t>
            </a:r>
          </a:p>
          <a:p>
            <a:r>
              <a:rPr lang="de-DE" sz="1400" dirty="0" err="1"/>
              <a:t>bPicTrigger</a:t>
            </a:r>
            <a:r>
              <a:rPr lang="de-DE" sz="1400" dirty="0"/>
              <a:t>: Short</a:t>
            </a:r>
            <a:endParaRPr lang="en-DE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819A11-23ED-4BB5-9734-0A109F6DED42}"/>
              </a:ext>
            </a:extLst>
          </p:cNvPr>
          <p:cNvSpPr txBox="1"/>
          <p:nvPr/>
        </p:nvSpPr>
        <p:spPr>
          <a:xfrm>
            <a:off x="1846955" y="2087857"/>
            <a:ext cx="163205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u="sng" dirty="0" err="1"/>
              <a:t>Decider</a:t>
            </a:r>
            <a:r>
              <a:rPr lang="de-DE" sz="1400" u="sng" dirty="0"/>
              <a:t> → Beckhoff</a:t>
            </a:r>
          </a:p>
          <a:p>
            <a:r>
              <a:rPr lang="de-DE" sz="1400" dirty="0" err="1"/>
              <a:t>bPicCounter</a:t>
            </a:r>
            <a:r>
              <a:rPr lang="de-DE" sz="1400" dirty="0"/>
              <a:t>: Short</a:t>
            </a:r>
          </a:p>
          <a:p>
            <a:r>
              <a:rPr lang="de-DE" sz="1400" dirty="0" err="1"/>
              <a:t>bPicScene</a:t>
            </a:r>
            <a:r>
              <a:rPr lang="de-DE" sz="1400" dirty="0"/>
              <a:t>: Short</a:t>
            </a:r>
          </a:p>
          <a:p>
            <a:r>
              <a:rPr lang="de-DE" sz="1400" dirty="0" err="1"/>
              <a:t>bPicTrigger</a:t>
            </a:r>
            <a:r>
              <a:rPr lang="de-DE" sz="1400" dirty="0"/>
              <a:t>: Short</a:t>
            </a:r>
            <a:endParaRPr lang="en-DE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7F4C61-1B0B-4A9A-99D0-98560A6B9ABA}"/>
              </a:ext>
            </a:extLst>
          </p:cNvPr>
          <p:cNvSpPr txBox="1"/>
          <p:nvPr/>
        </p:nvSpPr>
        <p:spPr>
          <a:xfrm>
            <a:off x="3832172" y="5599556"/>
            <a:ext cx="1707647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u="sng" dirty="0" err="1"/>
              <a:t>CamSource</a:t>
            </a:r>
            <a:r>
              <a:rPr lang="de-DE" sz="1400" u="sng" dirty="0"/>
              <a:t> → AI</a:t>
            </a:r>
          </a:p>
          <a:p>
            <a:r>
              <a:rPr lang="de-DE" sz="1400" dirty="0" err="1"/>
              <a:t>image</a:t>
            </a:r>
            <a:r>
              <a:rPr lang="de-DE" sz="1400" dirty="0"/>
              <a:t>: String base64</a:t>
            </a:r>
          </a:p>
          <a:p>
            <a:r>
              <a:rPr lang="de-DE" sz="1400" dirty="0" err="1"/>
              <a:t>imageUri</a:t>
            </a:r>
            <a:r>
              <a:rPr lang="de-DE" sz="1400" dirty="0"/>
              <a:t>: String</a:t>
            </a:r>
            <a:endParaRPr lang="en-DE" sz="1400" dirty="0"/>
          </a:p>
          <a:p>
            <a:r>
              <a:rPr lang="de-DE" sz="1400" dirty="0" err="1"/>
              <a:t>side</a:t>
            </a:r>
            <a:r>
              <a:rPr lang="de-DE" sz="1400" dirty="0"/>
              <a:t>: String</a:t>
            </a:r>
          </a:p>
          <a:p>
            <a:r>
              <a:rPr lang="de-DE" sz="1400" dirty="0" err="1"/>
              <a:t>robotId</a:t>
            </a:r>
            <a:r>
              <a:rPr lang="de-DE" sz="1400" dirty="0"/>
              <a:t>: Integer</a:t>
            </a:r>
            <a:endParaRPr lang="en-D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4621F0-7DE1-4DD3-A475-629311141869}"/>
              </a:ext>
            </a:extLst>
          </p:cNvPr>
          <p:cNvSpPr txBox="1"/>
          <p:nvPr/>
        </p:nvSpPr>
        <p:spPr>
          <a:xfrm>
            <a:off x="9836778" y="16498"/>
            <a:ext cx="2141227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u="sng" dirty="0" err="1"/>
              <a:t>Decider</a:t>
            </a:r>
            <a:r>
              <a:rPr lang="de-DE" sz="1400" u="sng" dirty="0"/>
              <a:t> -&gt; </a:t>
            </a:r>
            <a:r>
              <a:rPr lang="de-DE" sz="1400" u="sng" dirty="0" err="1"/>
              <a:t>AppAAS</a:t>
            </a:r>
            <a:endParaRPr lang="de-DE" sz="1400" u="sng" dirty="0"/>
          </a:p>
          <a:p>
            <a:r>
              <a:rPr lang="de-DE" sz="1400" i="1" dirty="0" err="1"/>
              <a:t>io</a:t>
            </a:r>
            <a:r>
              <a:rPr lang="de-DE" sz="1400" i="1" dirty="0"/>
              <a:t>: Boolean</a:t>
            </a:r>
          </a:p>
          <a:p>
            <a:r>
              <a:rPr lang="de-DE" sz="1400" i="1" dirty="0" err="1"/>
              <a:t>ioReason</a:t>
            </a:r>
            <a:r>
              <a:rPr lang="de-DE" sz="1400" i="1" dirty="0"/>
              <a:t>: Integer</a:t>
            </a:r>
          </a:p>
          <a:p>
            <a:r>
              <a:rPr lang="de-DE" sz="1400" dirty="0" err="1"/>
              <a:t>error</a:t>
            </a:r>
            <a:r>
              <a:rPr lang="de-DE" sz="1400" dirty="0"/>
              <a:t>: String []</a:t>
            </a:r>
          </a:p>
          <a:p>
            <a:r>
              <a:rPr lang="de-DE" sz="1400" dirty="0"/>
              <a:t>img1Error: String[]</a:t>
            </a:r>
          </a:p>
          <a:p>
            <a:r>
              <a:rPr lang="de-DE" sz="1400" dirty="0"/>
              <a:t>img2Error: String[]</a:t>
            </a:r>
          </a:p>
          <a:p>
            <a:r>
              <a:rPr lang="de-DE" sz="1400" dirty="0"/>
              <a:t>img3Error: String[]</a:t>
            </a:r>
          </a:p>
          <a:p>
            <a:r>
              <a:rPr lang="de-DE" sz="1400" dirty="0" err="1"/>
              <a:t>errorConfidence</a:t>
            </a:r>
            <a:r>
              <a:rPr lang="de-DE" sz="1400" dirty="0"/>
              <a:t>: Double []</a:t>
            </a:r>
          </a:p>
          <a:p>
            <a:r>
              <a:rPr lang="de-DE" sz="1400" dirty="0" err="1"/>
              <a:t>imageUri</a:t>
            </a:r>
            <a:r>
              <a:rPr lang="de-DE" sz="1400" dirty="0"/>
              <a:t>: String[]</a:t>
            </a:r>
          </a:p>
          <a:p>
            <a:r>
              <a:rPr lang="de-DE" sz="1400" dirty="0" err="1"/>
              <a:t>robotId</a:t>
            </a:r>
            <a:r>
              <a:rPr lang="de-DE" sz="1400" dirty="0"/>
              <a:t>: Integer</a:t>
            </a:r>
          </a:p>
          <a:p>
            <a:r>
              <a:rPr lang="de-DE" sz="1400" dirty="0" err="1"/>
              <a:t>aiId</a:t>
            </a:r>
            <a:r>
              <a:rPr lang="de-DE" sz="1400" dirty="0"/>
              <a:t>: String</a:t>
            </a:r>
            <a:endParaRPr lang="en-DE" sz="1400" dirty="0"/>
          </a:p>
        </p:txBody>
      </p:sp>
      <p:cxnSp>
        <p:nvCxnSpPr>
          <p:cNvPr id="64" name="Straight Arrow Connector 14">
            <a:extLst>
              <a:ext uri="{FF2B5EF4-FFF2-40B4-BE49-F238E27FC236}">
                <a16:creationId xmlns:a16="http://schemas.microsoft.com/office/drawing/2014/main" id="{5D571194-B3F7-460D-80AE-94F7AC273F2E}"/>
              </a:ext>
            </a:extLst>
          </p:cNvPr>
          <p:cNvCxnSpPr>
            <a:cxnSpLocks/>
            <a:stCxn id="14" idx="3"/>
            <a:endCxn id="38" idx="1"/>
          </p:cNvCxnSpPr>
          <p:nvPr/>
        </p:nvCxnSpPr>
        <p:spPr>
          <a:xfrm flipV="1">
            <a:off x="4615031" y="3429000"/>
            <a:ext cx="3551816" cy="143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4">
            <a:extLst>
              <a:ext uri="{FF2B5EF4-FFF2-40B4-BE49-F238E27FC236}">
                <a16:creationId xmlns:a16="http://schemas.microsoft.com/office/drawing/2014/main" id="{ED9C157D-73D3-4272-AC6C-F1EA345FF0AC}"/>
              </a:ext>
            </a:extLst>
          </p:cNvPr>
          <p:cNvCxnSpPr>
            <a:cxnSpLocks/>
            <a:stCxn id="10" idx="0"/>
            <a:endCxn id="38" idx="2"/>
          </p:cNvCxnSpPr>
          <p:nvPr/>
        </p:nvCxnSpPr>
        <p:spPr>
          <a:xfrm rot="5400000" flipH="1" flipV="1">
            <a:off x="5584719" y="1258904"/>
            <a:ext cx="1120250" cy="582977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4">
            <a:extLst>
              <a:ext uri="{FF2B5EF4-FFF2-40B4-BE49-F238E27FC236}">
                <a16:creationId xmlns:a16="http://schemas.microsoft.com/office/drawing/2014/main" id="{46CF68B3-5743-46F1-BFF0-DBB5D70F49AC}"/>
              </a:ext>
            </a:extLst>
          </p:cNvPr>
          <p:cNvCxnSpPr>
            <a:cxnSpLocks/>
            <a:stCxn id="14" idx="0"/>
            <a:endCxn id="78" idx="0"/>
          </p:cNvCxnSpPr>
          <p:nvPr/>
        </p:nvCxnSpPr>
        <p:spPr>
          <a:xfrm rot="5400000" flipH="1" flipV="1">
            <a:off x="6070359" y="715484"/>
            <a:ext cx="6818" cy="5053758"/>
          </a:xfrm>
          <a:prstGeom prst="bentConnector3">
            <a:avLst>
              <a:gd name="adj1" fmla="val 3452889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4">
            <a:extLst>
              <a:ext uri="{FF2B5EF4-FFF2-40B4-BE49-F238E27FC236}">
                <a16:creationId xmlns:a16="http://schemas.microsoft.com/office/drawing/2014/main" id="{FFC518AA-7FDA-4AF6-8C3A-ECFDFD3AC932}"/>
              </a:ext>
            </a:extLst>
          </p:cNvPr>
          <p:cNvCxnSpPr>
            <a:cxnSpLocks/>
            <a:stCxn id="27" idx="2"/>
            <a:endCxn id="78" idx="0"/>
          </p:cNvCxnSpPr>
          <p:nvPr/>
        </p:nvCxnSpPr>
        <p:spPr>
          <a:xfrm rot="16200000" flipH="1">
            <a:off x="5021951" y="-339742"/>
            <a:ext cx="2122904" cy="503448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4238C-D123-4FC3-83CF-50625B940831}"/>
              </a:ext>
            </a:extLst>
          </p:cNvPr>
          <p:cNvSpPr txBox="1"/>
          <p:nvPr/>
        </p:nvSpPr>
        <p:spPr>
          <a:xfrm>
            <a:off x="4578648" y="3714825"/>
            <a:ext cx="1812291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u="sng" dirty="0" err="1"/>
              <a:t>Decider</a:t>
            </a:r>
            <a:r>
              <a:rPr lang="de-DE" sz="1400" u="sng" dirty="0"/>
              <a:t> → </a:t>
            </a:r>
            <a:r>
              <a:rPr lang="de-DE" sz="1400" u="sng" dirty="0" err="1"/>
              <a:t>CamSource</a:t>
            </a:r>
            <a:endParaRPr lang="de-DE" sz="1400" u="sng" dirty="0"/>
          </a:p>
          <a:p>
            <a:r>
              <a:rPr lang="de-DE" sz="1400" dirty="0" err="1"/>
              <a:t>command</a:t>
            </a:r>
            <a:r>
              <a:rPr lang="de-DE" sz="1400" dirty="0"/>
              <a:t>: String</a:t>
            </a:r>
          </a:p>
          <a:p>
            <a:r>
              <a:rPr lang="de-DE" sz="1400" dirty="0" err="1"/>
              <a:t>stringParam</a:t>
            </a:r>
            <a:r>
              <a:rPr lang="de-DE" sz="1400" dirty="0"/>
              <a:t>: String</a:t>
            </a:r>
            <a:endParaRPr lang="en-D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9B728C-ACDF-49F1-996A-60BD18A3951E}"/>
              </a:ext>
            </a:extLst>
          </p:cNvPr>
          <p:cNvSpPr txBox="1"/>
          <p:nvPr/>
        </p:nvSpPr>
        <p:spPr>
          <a:xfrm>
            <a:off x="4780984" y="24263"/>
            <a:ext cx="3020955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u="sng"/>
            </a:lvl1pPr>
          </a:lstStyle>
          <a:p>
            <a:r>
              <a:rPr lang="de-DE" dirty="0" err="1"/>
              <a:t>PlcNext</a:t>
            </a:r>
            <a:r>
              <a:rPr lang="de-DE" dirty="0"/>
              <a:t> → </a:t>
            </a:r>
            <a:r>
              <a:rPr lang="de-DE" dirty="0" err="1"/>
              <a:t>Decider</a:t>
            </a:r>
            <a:endParaRPr lang="de-DE" dirty="0"/>
          </a:p>
          <a:p>
            <a:r>
              <a:rPr lang="de-DE" u="none" dirty="0"/>
              <a:t>HW_Btn0: Boolean</a:t>
            </a:r>
          </a:p>
          <a:p>
            <a:r>
              <a:rPr lang="de-DE" u="none" dirty="0"/>
              <a:t>HW_Btn1: Boolean</a:t>
            </a:r>
          </a:p>
          <a:p>
            <a:r>
              <a:rPr lang="de-DE" u="none" dirty="0"/>
              <a:t>HW_Btn2: Boolean</a:t>
            </a:r>
          </a:p>
          <a:p>
            <a:r>
              <a:rPr lang="de-DE" u="none" dirty="0" err="1"/>
              <a:t>PC_ReadyForRequest</a:t>
            </a:r>
            <a:r>
              <a:rPr lang="de-DE" u="none" dirty="0"/>
              <a:t>: Boolean</a:t>
            </a:r>
          </a:p>
          <a:p>
            <a:r>
              <a:rPr lang="de-DE" u="none" dirty="0" err="1"/>
              <a:t>PC_RobotBusyOperating</a:t>
            </a:r>
            <a:r>
              <a:rPr lang="de-DE" u="none" dirty="0"/>
              <a:t>: Boolean</a:t>
            </a:r>
          </a:p>
          <a:p>
            <a:r>
              <a:rPr lang="de-DE" u="none" dirty="0" err="1"/>
              <a:t>PC_RobotBusyOperatingAddInfo</a:t>
            </a:r>
            <a:r>
              <a:rPr lang="de-DE" u="none" dirty="0"/>
              <a:t>: </a:t>
            </a:r>
            <a:r>
              <a:rPr lang="de-DE" u="none" dirty="0" err="1"/>
              <a:t>short</a:t>
            </a:r>
            <a:endParaRPr lang="de-DE" u="none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48B2E7E-A0CF-4C81-B41D-23057A2D9171}"/>
              </a:ext>
            </a:extLst>
          </p:cNvPr>
          <p:cNvSpPr/>
          <p:nvPr/>
        </p:nvSpPr>
        <p:spPr>
          <a:xfrm>
            <a:off x="8487599" y="3238954"/>
            <a:ext cx="226095" cy="11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CC4DCB-380A-44A5-94DC-EEA12DC74742}"/>
              </a:ext>
            </a:extLst>
          </p:cNvPr>
          <p:cNvSpPr txBox="1"/>
          <p:nvPr/>
        </p:nvSpPr>
        <p:spPr>
          <a:xfrm>
            <a:off x="7772542" y="4291884"/>
            <a:ext cx="2594300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u="sng" dirty="0"/>
              <a:t>AI → </a:t>
            </a:r>
            <a:r>
              <a:rPr lang="de-DE" sz="1400" u="sng" dirty="0" err="1"/>
              <a:t>Decider</a:t>
            </a:r>
            <a:endParaRPr lang="de-DE" sz="1400" u="sng" dirty="0"/>
          </a:p>
          <a:p>
            <a:r>
              <a:rPr lang="de-DE" sz="1400" dirty="0" err="1"/>
              <a:t>error</a:t>
            </a:r>
            <a:r>
              <a:rPr lang="de-DE" sz="1400" dirty="0"/>
              <a:t>: String [</a:t>
            </a:r>
            <a:r>
              <a:rPr lang="de-DE" sz="1400" dirty="0" err="1"/>
              <a:t>Shatter</a:t>
            </a:r>
            <a:r>
              <a:rPr lang="de-DE" sz="1400" dirty="0"/>
              <a:t>, Scratch</a:t>
            </a:r>
          </a:p>
          <a:p>
            <a:r>
              <a:rPr lang="de-DE" sz="1400" dirty="0"/>
              <a:t>,</a:t>
            </a:r>
            <a:r>
              <a:rPr lang="de-DE" sz="1400" dirty="0" err="1"/>
              <a:t>Geometry</a:t>
            </a:r>
            <a:r>
              <a:rPr lang="de-DE" sz="1400" dirty="0"/>
              <a:t>, Car </a:t>
            </a:r>
            <a:r>
              <a:rPr lang="de-DE" sz="1400" dirty="0" err="1"/>
              <a:t>missing</a:t>
            </a:r>
            <a:r>
              <a:rPr lang="de-DE" sz="1400" dirty="0"/>
              <a:t>, Normal]</a:t>
            </a:r>
          </a:p>
          <a:p>
            <a:r>
              <a:rPr lang="de-DE" sz="1400" dirty="0" err="1"/>
              <a:t>errorConfidence</a:t>
            </a:r>
            <a:r>
              <a:rPr lang="de-DE" sz="1400" dirty="0"/>
              <a:t>: Double []</a:t>
            </a:r>
          </a:p>
          <a:p>
            <a:r>
              <a:rPr lang="de-DE" sz="1400" dirty="0" err="1"/>
              <a:t>imageUri</a:t>
            </a:r>
            <a:r>
              <a:rPr lang="de-DE" sz="1400" dirty="0"/>
              <a:t>: String base64</a:t>
            </a:r>
          </a:p>
          <a:p>
            <a:r>
              <a:rPr lang="de-DE" sz="1400" dirty="0" err="1"/>
              <a:t>robotId</a:t>
            </a:r>
            <a:r>
              <a:rPr lang="de-DE" sz="1400" dirty="0"/>
              <a:t>: Integer</a:t>
            </a:r>
          </a:p>
          <a:p>
            <a:r>
              <a:rPr lang="de-DE" sz="1400" dirty="0" err="1"/>
              <a:t>aiId</a:t>
            </a:r>
            <a:r>
              <a:rPr lang="de-DE" sz="1400" dirty="0"/>
              <a:t>: String</a:t>
            </a:r>
            <a:endParaRPr lang="en-DE" sz="1400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E371C232-A390-4EED-9FF3-B0A3178C01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4" t="18308" r="4757" b="19470"/>
          <a:stretch/>
        </p:blipFill>
        <p:spPr>
          <a:xfrm>
            <a:off x="2455639" y="5646617"/>
            <a:ext cx="1236991" cy="89055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E7020C-747A-4AC3-96F3-50769BC60945}"/>
              </a:ext>
            </a:extLst>
          </p:cNvPr>
          <p:cNvSpPr txBox="1"/>
          <p:nvPr/>
        </p:nvSpPr>
        <p:spPr>
          <a:xfrm>
            <a:off x="4952351" y="4886309"/>
            <a:ext cx="2799036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u="sng"/>
            </a:lvl1pPr>
          </a:lstStyle>
          <a:p>
            <a:r>
              <a:rPr lang="de-DE" dirty="0" err="1"/>
              <a:t>AppAAS</a:t>
            </a:r>
            <a:r>
              <a:rPr lang="de-DE" dirty="0"/>
              <a:t> → AI</a:t>
            </a:r>
          </a:p>
          <a:p>
            <a:r>
              <a:rPr lang="de-DE" u="none" dirty="0" err="1"/>
              <a:t>command</a:t>
            </a:r>
            <a:r>
              <a:rPr lang="de-DE" u="none" dirty="0"/>
              <a:t>=SEND_FEEDBACK_TO_AI</a:t>
            </a:r>
          </a:p>
          <a:p>
            <a:r>
              <a:rPr lang="de-DE" u="none" dirty="0" err="1"/>
              <a:t>param</a:t>
            </a:r>
            <a:r>
              <a:rPr lang="de-DE" u="none" dirty="0"/>
              <a:t>=&lt;</a:t>
            </a:r>
            <a:r>
              <a:rPr lang="de-DE" u="none" dirty="0" err="1"/>
              <a:t>feedback</a:t>
            </a:r>
            <a:r>
              <a:rPr lang="de-DE" u="none" dirty="0"/>
              <a:t>&gt;</a:t>
            </a:r>
          </a:p>
        </p:txBody>
      </p:sp>
      <p:cxnSp>
        <p:nvCxnSpPr>
          <p:cNvPr id="37" name="Straight Arrow Connector 14">
            <a:extLst>
              <a:ext uri="{FF2B5EF4-FFF2-40B4-BE49-F238E27FC236}">
                <a16:creationId xmlns:a16="http://schemas.microsoft.com/office/drawing/2014/main" id="{491F976B-6A12-4155-8660-C7A4CCB3CE6D}"/>
              </a:ext>
            </a:extLst>
          </p:cNvPr>
          <p:cNvCxnSpPr>
            <a:cxnSpLocks/>
            <a:stCxn id="41" idx="0"/>
            <a:endCxn id="7" idx="2"/>
          </p:cNvCxnSpPr>
          <p:nvPr/>
        </p:nvCxnSpPr>
        <p:spPr>
          <a:xfrm rot="16200000" flipV="1">
            <a:off x="9769957" y="3764777"/>
            <a:ext cx="1408585" cy="1081373"/>
          </a:xfrm>
          <a:prstGeom prst="bentConnector3">
            <a:avLst>
              <a:gd name="adj1" fmla="val 79212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10C89AB-3C17-4389-9559-8878866687FC}"/>
              </a:ext>
            </a:extLst>
          </p:cNvPr>
          <p:cNvSpPr txBox="1"/>
          <p:nvPr/>
        </p:nvSpPr>
        <p:spPr>
          <a:xfrm>
            <a:off x="10244544" y="5009756"/>
            <a:ext cx="15407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MdzhAasConn</a:t>
            </a:r>
            <a:endParaRPr lang="en-D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5C82E9-092B-4AE9-B81E-F8DCD761E120}"/>
              </a:ext>
            </a:extLst>
          </p:cNvPr>
          <p:cNvSpPr txBox="1"/>
          <p:nvPr/>
        </p:nvSpPr>
        <p:spPr>
          <a:xfrm>
            <a:off x="10131599" y="4002500"/>
            <a:ext cx="2278894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u="sng" dirty="0" err="1"/>
              <a:t>AppAas</a:t>
            </a:r>
            <a:r>
              <a:rPr lang="de-DE" sz="1400" u="sng" dirty="0"/>
              <a:t> → </a:t>
            </a:r>
            <a:r>
              <a:rPr lang="de-DE" sz="1400" u="sng" dirty="0" err="1"/>
              <a:t>MdzhAasConn</a:t>
            </a:r>
            <a:endParaRPr lang="de-DE" sz="1400" u="sng" dirty="0"/>
          </a:p>
          <a:p>
            <a:r>
              <a:rPr lang="de-DE" sz="1400" dirty="0" err="1"/>
              <a:t>command</a:t>
            </a:r>
            <a:r>
              <a:rPr lang="de-DE" sz="1400" dirty="0"/>
              <a:t>=QUERY_CAR_AAS</a:t>
            </a:r>
          </a:p>
          <a:p>
            <a:r>
              <a:rPr lang="de-DE" sz="1400" dirty="0" err="1"/>
              <a:t>param</a:t>
            </a:r>
            <a:r>
              <a:rPr lang="de-DE" sz="1400" dirty="0"/>
              <a:t>=&lt;</a:t>
            </a:r>
            <a:r>
              <a:rPr lang="de-DE" sz="1400" dirty="0" err="1"/>
              <a:t>productId</a:t>
            </a:r>
            <a:r>
              <a:rPr lang="de-DE" sz="1400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214CB9-B088-41BF-96BE-3D63C498B479}"/>
              </a:ext>
            </a:extLst>
          </p:cNvPr>
          <p:cNvSpPr txBox="1"/>
          <p:nvPr/>
        </p:nvSpPr>
        <p:spPr>
          <a:xfrm>
            <a:off x="7974915" y="3575473"/>
            <a:ext cx="1896225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dirty="0" err="1"/>
              <a:t>errorThreshold</a:t>
            </a:r>
            <a:r>
              <a:rPr lang="de-DE" sz="1400" dirty="0"/>
              <a:t>: Double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74F626-840C-43FD-9F93-7CB4A7380FEF}"/>
              </a:ext>
            </a:extLst>
          </p:cNvPr>
          <p:cNvSpPr txBox="1"/>
          <p:nvPr/>
        </p:nvSpPr>
        <p:spPr>
          <a:xfrm>
            <a:off x="10907392" y="267263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AAS</a:t>
            </a:r>
            <a:endParaRPr lang="en-DE" i="1" dirty="0"/>
          </a:p>
        </p:txBody>
      </p:sp>
      <p:cxnSp>
        <p:nvCxnSpPr>
          <p:cNvPr id="47" name="Straight Arrow Connector 37">
            <a:extLst>
              <a:ext uri="{FF2B5EF4-FFF2-40B4-BE49-F238E27FC236}">
                <a16:creationId xmlns:a16="http://schemas.microsoft.com/office/drawing/2014/main" id="{12871FDD-CBD0-40B6-A8F0-BF383926C422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rot="5400000" flipH="1" flipV="1">
            <a:off x="11223271" y="2695386"/>
            <a:ext cx="513932" cy="57320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FBD0D51-9BE5-4DD0-A33E-D29547399B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955" y="2106634"/>
            <a:ext cx="605769" cy="61838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EB941E3-959D-45FD-A45E-2720DFA9524A}"/>
              </a:ext>
            </a:extLst>
          </p:cNvPr>
          <p:cNvSpPr txBox="1"/>
          <p:nvPr/>
        </p:nvSpPr>
        <p:spPr>
          <a:xfrm>
            <a:off x="121699" y="5870182"/>
            <a:ext cx="1354410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</a:rPr>
              <a:t>Forward Flow</a:t>
            </a:r>
          </a:p>
          <a:p>
            <a:r>
              <a:rPr lang="de-DE" sz="1400" dirty="0" err="1">
                <a:solidFill>
                  <a:srgbClr val="FF0000"/>
                </a:solidFill>
              </a:rPr>
              <a:t>Backward</a:t>
            </a:r>
            <a:r>
              <a:rPr lang="de-DE" sz="1400" dirty="0">
                <a:solidFill>
                  <a:srgbClr val="FF0000"/>
                </a:solidFill>
              </a:rPr>
              <a:t> Flow</a:t>
            </a:r>
          </a:p>
          <a:p>
            <a:r>
              <a:rPr lang="de-DE" sz="1400" dirty="0" err="1">
                <a:solidFill>
                  <a:schemeClr val="accent6"/>
                </a:solidFill>
              </a:rPr>
              <a:t>Param</a:t>
            </a:r>
            <a:endParaRPr lang="de-DE" sz="1400" dirty="0">
              <a:solidFill>
                <a:schemeClr val="accent6"/>
              </a:solidFill>
            </a:endParaRPr>
          </a:p>
          <a:p>
            <a:r>
              <a:rPr lang="de-DE" sz="1400" i="1" dirty="0" err="1">
                <a:solidFill>
                  <a:schemeClr val="bg2">
                    <a:lumMod val="50000"/>
                  </a:schemeClr>
                </a:solidFill>
              </a:rPr>
              <a:t>commented</a:t>
            </a:r>
            <a:r>
              <a:rPr lang="de-DE" sz="1400" i="1" dirty="0">
                <a:solidFill>
                  <a:schemeClr val="bg2">
                    <a:lumMod val="50000"/>
                  </a:schemeClr>
                </a:solidFill>
              </a:rPr>
              <a:t> out</a:t>
            </a:r>
            <a:endParaRPr lang="en-DE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A9F8A2-0D65-4710-8E02-71DFC275931F}"/>
              </a:ext>
            </a:extLst>
          </p:cNvPr>
          <p:cNvSpPr txBox="1"/>
          <p:nvPr/>
        </p:nvSpPr>
        <p:spPr>
          <a:xfrm>
            <a:off x="4780984" y="1728198"/>
            <a:ext cx="2321982" cy="11695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u="sng"/>
            </a:lvl1pPr>
          </a:lstStyle>
          <a:p>
            <a:r>
              <a:rPr lang="de-DE" dirty="0" err="1"/>
              <a:t>Decider</a:t>
            </a:r>
            <a:r>
              <a:rPr lang="de-DE" dirty="0"/>
              <a:t>-&gt; </a:t>
            </a:r>
            <a:r>
              <a:rPr lang="de-DE" dirty="0" err="1"/>
              <a:t>PlcNext</a:t>
            </a:r>
            <a:endParaRPr lang="de-DE" dirty="0"/>
          </a:p>
          <a:p>
            <a:r>
              <a:rPr lang="de-DE" u="none" dirty="0" err="1"/>
              <a:t>PC_StartOperation</a:t>
            </a:r>
            <a:r>
              <a:rPr lang="de-DE" u="none" dirty="0"/>
              <a:t>: Boolean</a:t>
            </a:r>
          </a:p>
          <a:p>
            <a:r>
              <a:rPr lang="de-DE" u="none" dirty="0"/>
              <a:t>PC_Command01: Int16</a:t>
            </a:r>
          </a:p>
          <a:p>
            <a:r>
              <a:rPr lang="de-DE" u="none" dirty="0" err="1"/>
              <a:t>PC_Quit</a:t>
            </a:r>
            <a:r>
              <a:rPr lang="de-DE" u="none" dirty="0"/>
              <a:t>: Boolean</a:t>
            </a:r>
          </a:p>
          <a:p>
            <a:r>
              <a:rPr lang="de-DE" u="none" dirty="0" err="1">
                <a:solidFill>
                  <a:srgbClr val="FF0000"/>
                </a:solidFill>
              </a:rPr>
              <a:t>status</a:t>
            </a:r>
            <a:r>
              <a:rPr lang="de-DE" u="none" dirty="0">
                <a:solidFill>
                  <a:srgbClr val="FF0000"/>
                </a:solidFill>
              </a:rPr>
              <a:t>: String [</a:t>
            </a:r>
            <a:r>
              <a:rPr lang="de-DE" u="none" dirty="0" err="1">
                <a:solidFill>
                  <a:srgbClr val="FF0000"/>
                </a:solidFill>
              </a:rPr>
              <a:t>red</a:t>
            </a:r>
            <a:r>
              <a:rPr lang="de-DE" u="none" dirty="0">
                <a:solidFill>
                  <a:srgbClr val="FF0000"/>
                </a:solidFill>
              </a:rPr>
              <a:t>, </a:t>
            </a:r>
            <a:r>
              <a:rPr lang="de-DE" u="none" dirty="0" err="1">
                <a:solidFill>
                  <a:srgbClr val="FF0000"/>
                </a:solidFill>
              </a:rPr>
              <a:t>green</a:t>
            </a:r>
            <a:r>
              <a:rPr lang="de-DE" u="none" dirty="0">
                <a:solidFill>
                  <a:srgbClr val="FF0000"/>
                </a:solidFill>
              </a:rPr>
              <a:t>, off]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7E7B40-E01C-42DE-89D2-1287941BD709}"/>
              </a:ext>
            </a:extLst>
          </p:cNvPr>
          <p:cNvSpPr txBox="1"/>
          <p:nvPr/>
        </p:nvSpPr>
        <p:spPr>
          <a:xfrm>
            <a:off x="5589429" y="6064900"/>
            <a:ext cx="3286349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u="sng"/>
            </a:lvl1pPr>
          </a:lstStyle>
          <a:p>
            <a:r>
              <a:rPr lang="de-DE" dirty="0" err="1"/>
              <a:t>AppAAS</a:t>
            </a:r>
            <a:r>
              <a:rPr lang="de-DE" dirty="0"/>
              <a:t> → AI</a:t>
            </a:r>
          </a:p>
          <a:p>
            <a:r>
              <a:rPr lang="de-DE" u="none" dirty="0" err="1"/>
              <a:t>command</a:t>
            </a:r>
            <a:r>
              <a:rPr lang="de-DE" u="none" dirty="0"/>
              <a:t>=SEND_MODEL_CHANGE_TO_AI</a:t>
            </a:r>
          </a:p>
          <a:p>
            <a:r>
              <a:rPr lang="de-DE" u="none" dirty="0" err="1"/>
              <a:t>param</a:t>
            </a:r>
            <a:r>
              <a:rPr lang="de-DE" u="none" dirty="0"/>
              <a:t>=&lt;</a:t>
            </a:r>
            <a:r>
              <a:rPr lang="de-DE" u="none" dirty="0" err="1"/>
              <a:t>modelId</a:t>
            </a:r>
            <a:r>
              <a:rPr lang="de-DE" u="none" dirty="0"/>
              <a:t>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023F17-33EB-40DE-A79B-A509BF49006D}"/>
              </a:ext>
            </a:extLst>
          </p:cNvPr>
          <p:cNvSpPr/>
          <p:nvPr/>
        </p:nvSpPr>
        <p:spPr>
          <a:xfrm>
            <a:off x="9832210" y="3475179"/>
            <a:ext cx="202703" cy="125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2" name="Arrow: Up-Down 91">
            <a:extLst>
              <a:ext uri="{FF2B5EF4-FFF2-40B4-BE49-F238E27FC236}">
                <a16:creationId xmlns:a16="http://schemas.microsoft.com/office/drawing/2014/main" id="{8C478974-628B-4389-AC29-1E7BDE4D34ED}"/>
              </a:ext>
            </a:extLst>
          </p:cNvPr>
          <p:cNvSpPr/>
          <p:nvPr/>
        </p:nvSpPr>
        <p:spPr>
          <a:xfrm>
            <a:off x="9248085" y="24263"/>
            <a:ext cx="484632" cy="3163189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Path 2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44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60D5EE-1F7C-4B66-BA3D-76E33DE0B6A4}"/>
              </a:ext>
            </a:extLst>
          </p:cNvPr>
          <p:cNvSpPr/>
          <p:nvPr/>
        </p:nvSpPr>
        <p:spPr>
          <a:xfrm>
            <a:off x="3197930" y="1779270"/>
            <a:ext cx="914400" cy="28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STOP</a:t>
            </a:r>
            <a:endParaRPr lang="en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45D559-9CAF-404D-9EE4-A40444994721}"/>
              </a:ext>
            </a:extLst>
          </p:cNvPr>
          <p:cNvSpPr/>
          <p:nvPr/>
        </p:nvSpPr>
        <p:spPr>
          <a:xfrm>
            <a:off x="2171875" y="2718119"/>
            <a:ext cx="1412349" cy="28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RUNNING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6E2E79-5EEF-4C09-9D29-2DD53A00D56A}"/>
              </a:ext>
            </a:extLst>
          </p:cNvPr>
          <p:cNvSpPr/>
          <p:nvPr/>
        </p:nvSpPr>
        <p:spPr>
          <a:xfrm>
            <a:off x="7271978" y="2062880"/>
            <a:ext cx="1622613" cy="28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DRIVE_ACTIVE</a:t>
            </a:r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360E1D-F901-4B32-A6C2-A579FE5DACE4}"/>
              </a:ext>
            </a:extLst>
          </p:cNvPr>
          <p:cNvSpPr/>
          <p:nvPr/>
        </p:nvSpPr>
        <p:spPr>
          <a:xfrm>
            <a:off x="1571238" y="4131283"/>
            <a:ext cx="2638885" cy="28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WAIT_FOR_ROBOT_BUSY</a:t>
            </a:r>
            <a:endParaRPr lang="en-D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4AFF5E-9C96-4DA4-9DA3-16DE6826E252}"/>
              </a:ext>
            </a:extLst>
          </p:cNvPr>
          <p:cNvSpPr/>
          <p:nvPr/>
        </p:nvSpPr>
        <p:spPr>
          <a:xfrm>
            <a:off x="1571237" y="4997600"/>
            <a:ext cx="2638885" cy="28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WAIT_FOR_ROBOT_DONE</a:t>
            </a:r>
            <a:endParaRPr lang="en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973344-B21D-43BA-909C-BEA073540437}"/>
              </a:ext>
            </a:extLst>
          </p:cNvPr>
          <p:cNvSpPr/>
          <p:nvPr/>
        </p:nvSpPr>
        <p:spPr>
          <a:xfrm>
            <a:off x="3549998" y="1291507"/>
            <a:ext cx="210263" cy="191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A9A4CD-96D1-4B9D-88AB-32B1B62AE024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3655130" y="1483026"/>
            <a:ext cx="0" cy="29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0B5A17-45AD-4633-A2D8-6444005191C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878050" y="2062880"/>
            <a:ext cx="777080" cy="65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01B8DC-52EF-4588-99DE-8CCC1FF5CB7A}"/>
              </a:ext>
            </a:extLst>
          </p:cNvPr>
          <p:cNvSpPr txBox="1"/>
          <p:nvPr/>
        </p:nvSpPr>
        <p:spPr>
          <a:xfrm>
            <a:off x="2209507" y="2224961"/>
            <a:ext cx="3843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REQUEST_START_QUALITY_DETECTION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07235B-5201-4A61-80C2-84A6131FE27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878050" y="3001729"/>
            <a:ext cx="12631" cy="112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40B349-443C-4748-ADE8-75C21399BAF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890680" y="4414893"/>
            <a:ext cx="1" cy="58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5127D2-CC77-48CD-9376-2F34A16BD6D2}"/>
              </a:ext>
            </a:extLst>
          </p:cNvPr>
          <p:cNvSpPr txBox="1"/>
          <p:nvPr/>
        </p:nvSpPr>
        <p:spPr>
          <a:xfrm>
            <a:off x="1436499" y="3326344"/>
            <a:ext cx="32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, top, </a:t>
            </a:r>
            <a:r>
              <a:rPr lang="de-DE" dirty="0" err="1"/>
              <a:t>right</a:t>
            </a:r>
            <a:r>
              <a:rPr lang="de-DE" dirty="0"/>
              <a:t>, *NEXT and !</a:t>
            </a:r>
            <a:r>
              <a:rPr lang="de-DE" dirty="0" err="1"/>
              <a:t>busy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4AF0D1-5C00-4295-A982-DB3D55A723B7}"/>
              </a:ext>
            </a:extLst>
          </p:cNvPr>
          <p:cNvSpPr txBox="1"/>
          <p:nvPr/>
        </p:nvSpPr>
        <p:spPr>
          <a:xfrm>
            <a:off x="4413458" y="4770073"/>
            <a:ext cx="61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busy</a:t>
            </a:r>
            <a:endParaRPr lang="en-DE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93F0225-B3A5-4A2B-80EF-62917F43B69F}"/>
              </a:ext>
            </a:extLst>
          </p:cNvPr>
          <p:cNvCxnSpPr>
            <a:cxnSpLocks/>
            <a:stCxn id="8" idx="3"/>
            <a:endCxn id="8" idx="0"/>
          </p:cNvCxnSpPr>
          <p:nvPr/>
        </p:nvCxnSpPr>
        <p:spPr>
          <a:xfrm flipH="1" flipV="1">
            <a:off x="2890680" y="4997600"/>
            <a:ext cx="1319442" cy="141805"/>
          </a:xfrm>
          <a:prstGeom prst="bentConnector4">
            <a:avLst>
              <a:gd name="adj1" fmla="val -17326"/>
              <a:gd name="adj2" fmla="val 2612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428FD4-5E37-419F-91B1-ED47B69EA7AF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5400000" flipH="1" flipV="1">
            <a:off x="2026809" y="3723795"/>
            <a:ext cx="2421286" cy="693544"/>
          </a:xfrm>
          <a:prstGeom prst="bentConnector4">
            <a:avLst>
              <a:gd name="adj1" fmla="val -9441"/>
              <a:gd name="adj2" fmla="val 321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8E738A9-9041-4AF8-8028-F8F23BF93ADE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171874" y="1921076"/>
            <a:ext cx="1026055" cy="938849"/>
          </a:xfrm>
          <a:prstGeom prst="bentConnector3">
            <a:avLst>
              <a:gd name="adj1" fmla="val -222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235F9A-F0F6-48F9-9C62-144B2C5DD39F}"/>
              </a:ext>
            </a:extLst>
          </p:cNvPr>
          <p:cNvSpPr txBox="1"/>
          <p:nvPr/>
        </p:nvSpPr>
        <p:spPr>
          <a:xfrm>
            <a:off x="1015834" y="220583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done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BAF0AF-52BF-425A-BC34-F6A3B2A65F0D}"/>
              </a:ext>
            </a:extLst>
          </p:cNvPr>
          <p:cNvSpPr txBox="1"/>
          <p:nvPr/>
        </p:nvSpPr>
        <p:spPr>
          <a:xfrm>
            <a:off x="4985411" y="1180060"/>
            <a:ext cx="17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REQUEST_DRIVE</a:t>
            </a:r>
            <a:endParaRPr lang="en-DE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A36A94-BDDA-4499-8921-E21ABBA68AC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112330" y="1921075"/>
            <a:ext cx="3159648" cy="2836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4">
            <a:extLst>
              <a:ext uri="{FF2B5EF4-FFF2-40B4-BE49-F238E27FC236}">
                <a16:creationId xmlns:a16="http://schemas.microsoft.com/office/drawing/2014/main" id="{7AA15F40-4710-4D31-852D-827C28C64517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5727403" y="-293003"/>
            <a:ext cx="283610" cy="4428155"/>
          </a:xfrm>
          <a:prstGeom prst="bentConnector3">
            <a:avLst>
              <a:gd name="adj1" fmla="val 1806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8A1C0E5-8B6F-4999-94FD-4FC1AA4956A0}"/>
              </a:ext>
            </a:extLst>
          </p:cNvPr>
          <p:cNvSpPr txBox="1"/>
          <p:nvPr/>
        </p:nvSpPr>
        <p:spPr>
          <a:xfrm>
            <a:off x="4961895" y="1597734"/>
            <a:ext cx="2182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DRIVE_DONE,</a:t>
            </a:r>
          </a:p>
          <a:p>
            <a:r>
              <a:rPr lang="de-DE" dirty="0"/>
              <a:t>DRIVE_INTERRUPTED</a:t>
            </a:r>
            <a:endParaRPr lang="en-DE" dirty="0"/>
          </a:p>
        </p:txBody>
      </p:sp>
      <p:sp>
        <p:nvSpPr>
          <p:cNvPr id="180" name="Arrow: Left 179">
            <a:extLst>
              <a:ext uri="{FF2B5EF4-FFF2-40B4-BE49-F238E27FC236}">
                <a16:creationId xmlns:a16="http://schemas.microsoft.com/office/drawing/2014/main" id="{01018818-F213-40E6-AEFE-E1408C8E42A7}"/>
              </a:ext>
            </a:extLst>
          </p:cNvPr>
          <p:cNvSpPr/>
          <p:nvPr/>
        </p:nvSpPr>
        <p:spPr>
          <a:xfrm>
            <a:off x="8946867" y="2086144"/>
            <a:ext cx="2367250" cy="484632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DRIVE_INTERRUPTED</a:t>
            </a:r>
            <a:endParaRPr lang="en-DE" dirty="0"/>
          </a:p>
        </p:txBody>
      </p:sp>
      <p:sp>
        <p:nvSpPr>
          <p:cNvPr id="181" name="Arrow: Left 180">
            <a:extLst>
              <a:ext uri="{FF2B5EF4-FFF2-40B4-BE49-F238E27FC236}">
                <a16:creationId xmlns:a16="http://schemas.microsoft.com/office/drawing/2014/main" id="{F8B0D3EC-BEF8-494F-A49C-4612D084EF38}"/>
              </a:ext>
            </a:extLst>
          </p:cNvPr>
          <p:cNvSpPr/>
          <p:nvPr/>
        </p:nvSpPr>
        <p:spPr>
          <a:xfrm>
            <a:off x="8911397" y="1590128"/>
            <a:ext cx="2367250" cy="484632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DRIVE_DONE</a:t>
            </a:r>
            <a:endParaRPr lang="en-DE" dirty="0"/>
          </a:p>
        </p:txBody>
      </p:sp>
      <p:pic>
        <p:nvPicPr>
          <p:cNvPr id="25" name="Picture 24" descr="oktoflow">
            <a:extLst>
              <a:ext uri="{FF2B5EF4-FFF2-40B4-BE49-F238E27FC236}">
                <a16:creationId xmlns:a16="http://schemas.microsoft.com/office/drawing/2014/main" id="{CEEED4B8-9387-4156-BC7D-0DA60B0D9B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874" y="17036"/>
            <a:ext cx="1243963" cy="1072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10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A292B-7802-4AE5-9ED6-B84FC4E4AEF7}"/>
              </a:ext>
            </a:extLst>
          </p:cNvPr>
          <p:cNvSpPr txBox="1"/>
          <p:nvPr/>
        </p:nvSpPr>
        <p:spPr>
          <a:xfrm>
            <a:off x="4876800" y="2948940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Drive Path</a:t>
            </a:r>
            <a:endParaRPr lang="en-DE" sz="4000" dirty="0"/>
          </a:p>
        </p:txBody>
      </p:sp>
      <p:grpSp>
        <p:nvGrpSpPr>
          <p:cNvPr id="3" name="Gruppieren 1">
            <a:extLst>
              <a:ext uri="{FF2B5EF4-FFF2-40B4-BE49-F238E27FC236}">
                <a16:creationId xmlns:a16="http://schemas.microsoft.com/office/drawing/2014/main" id="{54E3D5AB-002E-4F8A-A335-4ED5EC2B14F1}"/>
              </a:ext>
            </a:extLst>
          </p:cNvPr>
          <p:cNvGrpSpPr/>
          <p:nvPr/>
        </p:nvGrpSpPr>
        <p:grpSpPr>
          <a:xfrm>
            <a:off x="3061560" y="3939456"/>
            <a:ext cx="6068879" cy="2062019"/>
            <a:chOff x="373864" y="4635961"/>
            <a:chExt cx="2983159" cy="10135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5ACA4C-819E-4481-95FA-21A94F016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69782" y="4892009"/>
              <a:ext cx="1791324" cy="757538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B11A87C-BA67-412C-A66B-9B53D1E48324}"/>
                </a:ext>
              </a:extLst>
            </p:cNvPr>
            <p:cNvGrpSpPr/>
            <p:nvPr/>
          </p:nvGrpSpPr>
          <p:grpSpPr>
            <a:xfrm>
              <a:off x="2506924" y="4635961"/>
              <a:ext cx="850099" cy="938089"/>
              <a:chOff x="4130599" y="2644835"/>
              <a:chExt cx="1266373" cy="165224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AC13D89-4044-49A8-830C-6C23ABB8F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4130599" y="2644835"/>
                <a:ext cx="1266373" cy="1266373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C1BE51-A871-4C6F-B4B3-10BE5666779C}"/>
                  </a:ext>
                </a:extLst>
              </p:cNvPr>
              <p:cNvSpPr/>
              <p:nvPr/>
            </p:nvSpPr>
            <p:spPr bwMode="auto">
              <a:xfrm>
                <a:off x="5032188" y="3836896"/>
                <a:ext cx="268941" cy="46018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none"/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85B8181-3AFD-4892-878E-05F7BC9D9421}"/>
                </a:ext>
              </a:extLst>
            </p:cNvPr>
            <p:cNvGrpSpPr/>
            <p:nvPr/>
          </p:nvGrpSpPr>
          <p:grpSpPr>
            <a:xfrm flipH="1">
              <a:off x="373864" y="4635961"/>
              <a:ext cx="850099" cy="938089"/>
              <a:chOff x="4130599" y="2644835"/>
              <a:chExt cx="1266373" cy="165224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F6E8ABC-06D2-4464-AE63-B8FB9501B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4130599" y="2644835"/>
                <a:ext cx="1266373" cy="1266373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5FF3B32-C59A-435E-947A-1F7F1AA2635A}"/>
                  </a:ext>
                </a:extLst>
              </p:cNvPr>
              <p:cNvSpPr/>
              <p:nvPr/>
            </p:nvSpPr>
            <p:spPr bwMode="auto">
              <a:xfrm>
                <a:off x="5032188" y="3836896"/>
                <a:ext cx="268941" cy="46018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none"/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66CD9B-486E-4472-B656-6560E2041084}"/>
                </a:ext>
              </a:extLst>
            </p:cNvPr>
            <p:cNvSpPr/>
            <p:nvPr/>
          </p:nvSpPr>
          <p:spPr bwMode="auto">
            <a:xfrm>
              <a:off x="1763550" y="5496826"/>
              <a:ext cx="209992" cy="81655"/>
            </a:xfrm>
            <a:prstGeom prst="rect">
              <a:avLst/>
            </a:prstGeom>
            <a:noFill/>
            <a:ln w="12700" cap="flat">
              <a:noFill/>
              <a:prstDash val="solid"/>
              <a:miter lim="8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11823B7B-A783-4EB3-BEBE-FD4720C08517}"/>
              </a:ext>
            </a:extLst>
          </p:cNvPr>
          <p:cNvSpPr/>
          <p:nvPr/>
        </p:nvSpPr>
        <p:spPr>
          <a:xfrm>
            <a:off x="8349259" y="5366932"/>
            <a:ext cx="952500" cy="647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60583-BF2F-4701-8393-F30BB4199DE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1015" y="4828032"/>
            <a:ext cx="221496" cy="320587"/>
          </a:xfrm>
          <a:prstGeom prst="rect">
            <a:avLst/>
          </a:prstGeom>
        </p:spPr>
      </p:pic>
      <p:pic>
        <p:nvPicPr>
          <p:cNvPr id="14" name="Picture 13" descr="oktoflow">
            <a:extLst>
              <a:ext uri="{FF2B5EF4-FFF2-40B4-BE49-F238E27FC236}">
                <a16:creationId xmlns:a16="http://schemas.microsoft.com/office/drawing/2014/main" id="{0FECF357-1260-42E9-8993-45AB2786E15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874" y="17036"/>
            <a:ext cx="1243963" cy="1072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34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E87319-9782-4921-A149-082AD2588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2" t="26253" r="34888" b="27141"/>
          <a:stretch/>
        </p:blipFill>
        <p:spPr>
          <a:xfrm>
            <a:off x="408045" y="-237667"/>
            <a:ext cx="1131549" cy="1639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001ACC-A4BF-4ABC-A881-1742E5E54D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2" y="5368243"/>
            <a:ext cx="1466130" cy="1466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9ED68-B52F-4FC9-89C0-EBE51C8145FF}"/>
              </a:ext>
            </a:extLst>
          </p:cNvPr>
          <p:cNvSpPr txBox="1"/>
          <p:nvPr/>
        </p:nvSpPr>
        <p:spPr>
          <a:xfrm>
            <a:off x="5171440" y="4667419"/>
            <a:ext cx="1652375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de-DE" sz="1400" dirty="0" err="1"/>
              <a:t>DriveLenzePythonAi</a:t>
            </a:r>
            <a:endParaRPr lang="en-DE" sz="1400" dirty="0">
              <a:solidFill>
                <a:srgbClr val="FF0000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F42FFA-3624-4E16-A3EF-E7DF5A49E156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>
            <a:off x="1611563" y="4505725"/>
            <a:ext cx="767645" cy="18210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D4671C-CD89-4488-B0FF-DDE1355EA150}"/>
              </a:ext>
            </a:extLst>
          </p:cNvPr>
          <p:cNvSpPr txBox="1"/>
          <p:nvPr/>
        </p:nvSpPr>
        <p:spPr>
          <a:xfrm>
            <a:off x="2379208" y="6065119"/>
            <a:ext cx="175689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driveLenzeMqttConn</a:t>
            </a:r>
            <a:r>
              <a:rPr lang="de-DE" sz="1400" dirty="0"/>
              <a:t> 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Mqtt</a:t>
            </a:r>
            <a:r>
              <a:rPr lang="de-DE" sz="1400" dirty="0"/>
              <a:t> v3)</a:t>
            </a:r>
            <a:endParaRPr lang="en-DE" sz="14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4918164-3246-4AB6-BD07-0607E7A919E8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1539594" y="581449"/>
            <a:ext cx="302472" cy="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40740A-B732-4B86-AF28-AC779DA58C84}"/>
              </a:ext>
            </a:extLst>
          </p:cNvPr>
          <p:cNvSpPr txBox="1"/>
          <p:nvPr/>
        </p:nvSpPr>
        <p:spPr>
          <a:xfrm>
            <a:off x="1842066" y="319839"/>
            <a:ext cx="180017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driveMqttEnergyConn</a:t>
            </a:r>
            <a:endParaRPr lang="de-DE" sz="1400" dirty="0"/>
          </a:p>
          <a:p>
            <a:pPr algn="ctr"/>
            <a:r>
              <a:rPr lang="de-DE" sz="1400" dirty="0"/>
              <a:t>(MQTT v3)</a:t>
            </a:r>
            <a:endParaRPr lang="en-DE" sz="1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5A121D1-386A-427A-8899-7A931BCA12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4" t="18308" r="4757" b="19470"/>
          <a:stretch/>
        </p:blipFill>
        <p:spPr>
          <a:xfrm>
            <a:off x="10841928" y="3524982"/>
            <a:ext cx="1236991" cy="8905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10DB0AE-96D6-4746-AC46-B3841E1859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04" y="4373456"/>
            <a:ext cx="625144" cy="638168"/>
          </a:xfrm>
          <a:prstGeom prst="rect">
            <a:avLst/>
          </a:prstGeom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79CA771-EB46-4491-BA2C-120D5E59C720}"/>
              </a:ext>
            </a:extLst>
          </p:cNvPr>
          <p:cNvCxnSpPr>
            <a:cxnSpLocks/>
            <a:stCxn id="7" idx="3"/>
            <a:endCxn id="196" idx="1"/>
          </p:cNvCxnSpPr>
          <p:nvPr/>
        </p:nvCxnSpPr>
        <p:spPr>
          <a:xfrm>
            <a:off x="6823815" y="4821308"/>
            <a:ext cx="490335" cy="3676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A5CAD39-22CF-4FEE-9F0F-7342A9176BF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9" t="24065" r="15843" b="24065"/>
          <a:stretch/>
        </p:blipFill>
        <p:spPr>
          <a:xfrm>
            <a:off x="-2107" y="3902504"/>
            <a:ext cx="1613670" cy="1206441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1CDF9AA-0928-4682-A70D-4AF15BC459AD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 rot="16200000" flipH="1">
            <a:off x="679518" y="5234154"/>
            <a:ext cx="259298" cy="8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EA3207A-CDBC-4A13-8134-10268F9DD67C}"/>
              </a:ext>
            </a:extLst>
          </p:cNvPr>
          <p:cNvSpPr txBox="1"/>
          <p:nvPr/>
        </p:nvSpPr>
        <p:spPr>
          <a:xfrm>
            <a:off x="-44661" y="3604502"/>
            <a:ext cx="159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Drive </a:t>
            </a:r>
            <a:r>
              <a:rPr lang="en-GB" dirty="0" err="1"/>
              <a:t>data.hub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6F11B-1F28-4F10-BEC2-B3E893A4CF03}"/>
              </a:ext>
            </a:extLst>
          </p:cNvPr>
          <p:cNvSpPr txBox="1"/>
          <p:nvPr/>
        </p:nvSpPr>
        <p:spPr>
          <a:xfrm>
            <a:off x="2832255" y="1057465"/>
            <a:ext cx="292471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driveChannelToTimeSeriesAggregator</a:t>
            </a:r>
            <a:endParaRPr lang="en-GB" sz="1400" dirty="0"/>
          </a:p>
          <a:p>
            <a:pPr algn="ctr"/>
            <a:r>
              <a:rPr lang="en-GB" sz="1400" dirty="0"/>
              <a:t>(values to channels to  time series)</a:t>
            </a:r>
            <a:endParaRPr lang="en-DE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A91E8F-6C93-4F3D-910E-D84B4CDBA8FC}"/>
              </a:ext>
            </a:extLst>
          </p:cNvPr>
          <p:cNvCxnSpPr>
            <a:cxnSpLocks/>
            <a:stCxn id="189" idx="0"/>
            <a:endCxn id="186" idx="2"/>
          </p:cNvCxnSpPr>
          <p:nvPr/>
        </p:nvCxnSpPr>
        <p:spPr>
          <a:xfrm rot="5400000" flipH="1" flipV="1">
            <a:off x="5781307" y="-21134"/>
            <a:ext cx="1651337" cy="49751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8B7192A-F720-4AA4-BF95-5033DE9054A4}"/>
              </a:ext>
            </a:extLst>
          </p:cNvPr>
          <p:cNvSpPr/>
          <p:nvPr/>
        </p:nvSpPr>
        <p:spPr>
          <a:xfrm>
            <a:off x="8999376" y="1002601"/>
            <a:ext cx="1667635" cy="63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driveAppAas</a:t>
            </a:r>
            <a:endParaRPr lang="en-DE" sz="14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56D978-DC69-40F8-B1E4-063402D63EAA}"/>
              </a:ext>
            </a:extLst>
          </p:cNvPr>
          <p:cNvCxnSpPr>
            <a:cxnSpLocks/>
            <a:stCxn id="29" idx="3"/>
            <a:endCxn id="31" idx="0"/>
          </p:cNvCxnSpPr>
          <p:nvPr/>
        </p:nvCxnSpPr>
        <p:spPr>
          <a:xfrm>
            <a:off x="10667011" y="1321685"/>
            <a:ext cx="793413" cy="2203297"/>
          </a:xfrm>
          <a:prstGeom prst="bentConnector2">
            <a:avLst/>
          </a:prstGeom>
          <a:ln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B9E27A-2E8A-4629-9EE4-6676A006A694}"/>
              </a:ext>
            </a:extLst>
          </p:cNvPr>
          <p:cNvCxnSpPr>
            <a:cxnSpLocks/>
            <a:stCxn id="15" idx="3"/>
            <a:endCxn id="186" idx="1"/>
          </p:cNvCxnSpPr>
          <p:nvPr/>
        </p:nvCxnSpPr>
        <p:spPr>
          <a:xfrm>
            <a:off x="5756966" y="1319075"/>
            <a:ext cx="3242410" cy="2293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2E0DA13-4A65-49A9-8516-29D064A11B47}"/>
              </a:ext>
            </a:extLst>
          </p:cNvPr>
          <p:cNvSpPr txBox="1"/>
          <p:nvPr/>
        </p:nvSpPr>
        <p:spPr>
          <a:xfrm>
            <a:off x="5171440" y="5035711"/>
            <a:ext cx="15778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400" i="1" dirty="0" err="1">
                <a:solidFill>
                  <a:schemeClr val="bg2">
                    <a:lumMod val="50000"/>
                  </a:schemeClr>
                </a:solidFill>
              </a:rPr>
              <a:t>DriveIsmllPythonAi</a:t>
            </a:r>
            <a:endParaRPr lang="en-DE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3EBCD8-2933-4641-972C-1788217AF226}"/>
              </a:ext>
            </a:extLst>
          </p:cNvPr>
          <p:cNvSpPr txBox="1"/>
          <p:nvPr/>
        </p:nvSpPr>
        <p:spPr>
          <a:xfrm>
            <a:off x="5173260" y="5381775"/>
            <a:ext cx="157273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400" i="1" dirty="0" err="1">
                <a:solidFill>
                  <a:schemeClr val="bg2">
                    <a:lumMod val="50000"/>
                  </a:schemeClr>
                </a:solidFill>
              </a:rPr>
              <a:t>DriveRapidMinerAi</a:t>
            </a:r>
            <a:endParaRPr lang="en-DE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85E55C9-B673-432E-9E75-E9413B08B51F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>
            <a:off x="3642239" y="581449"/>
            <a:ext cx="652372" cy="476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01957-5908-4DF6-9948-80153874FFB3}"/>
              </a:ext>
            </a:extLst>
          </p:cNvPr>
          <p:cNvSpPr txBox="1"/>
          <p:nvPr/>
        </p:nvSpPr>
        <p:spPr>
          <a:xfrm>
            <a:off x="3729904" y="70310"/>
            <a:ext cx="228094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u="sng" dirty="0" err="1"/>
              <a:t>PLCNext</a:t>
            </a:r>
            <a:r>
              <a:rPr lang="de-DE" sz="1200" u="sng" dirty="0"/>
              <a:t> -&gt; Aggregator</a:t>
            </a:r>
          </a:p>
          <a:p>
            <a:r>
              <a:rPr lang="de-DE" sz="1200" dirty="0" err="1"/>
              <a:t>channel</a:t>
            </a:r>
            <a:r>
              <a:rPr lang="de-DE" sz="1200" dirty="0"/>
              <a:t>: String</a:t>
            </a:r>
          </a:p>
          <a:p>
            <a:r>
              <a:rPr lang="de-DE" sz="1200" dirty="0" err="1"/>
              <a:t>value</a:t>
            </a:r>
            <a:r>
              <a:rPr lang="de-DE" sz="1200" dirty="0"/>
              <a:t>: String</a:t>
            </a:r>
          </a:p>
          <a:p>
            <a:r>
              <a:rPr lang="de-DE" sz="1200" dirty="0" err="1"/>
              <a:t>timestamp</a:t>
            </a:r>
            <a:r>
              <a:rPr lang="de-DE" sz="1200" dirty="0"/>
              <a:t>: IEC61131_3DateTime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C0B000-68FA-4660-A118-054AB5952A19}"/>
              </a:ext>
            </a:extLst>
          </p:cNvPr>
          <p:cNvCxnSpPr>
            <a:cxnSpLocks/>
            <a:stCxn id="194" idx="2"/>
            <a:endCxn id="74" idx="1"/>
          </p:cNvCxnSpPr>
          <p:nvPr/>
        </p:nvCxnSpPr>
        <p:spPr>
          <a:xfrm rot="16200000" flipH="1">
            <a:off x="2400718" y="3090686"/>
            <a:ext cx="3615709" cy="582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4F18CC4-6C99-4920-9701-BDD3A3618D18}"/>
              </a:ext>
            </a:extLst>
          </p:cNvPr>
          <p:cNvCxnSpPr>
            <a:cxnSpLocks/>
            <a:stCxn id="18" idx="3"/>
            <a:endCxn id="74" idx="1"/>
          </p:cNvCxnSpPr>
          <p:nvPr/>
        </p:nvCxnSpPr>
        <p:spPr>
          <a:xfrm flipV="1">
            <a:off x="4136099" y="5189546"/>
            <a:ext cx="363478" cy="1137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B0F3F6B-9220-4026-BB92-F0EAD4999B65}"/>
              </a:ext>
            </a:extLst>
          </p:cNvPr>
          <p:cNvSpPr txBox="1"/>
          <p:nvPr/>
        </p:nvSpPr>
        <p:spPr>
          <a:xfrm>
            <a:off x="1539594" y="1711109"/>
            <a:ext cx="242201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u="sng" dirty="0"/>
              <a:t>Aggregator -&gt; AI</a:t>
            </a:r>
          </a:p>
          <a:p>
            <a:r>
              <a:rPr lang="de-DE" sz="1200" dirty="0"/>
              <a:t>Channels: </a:t>
            </a:r>
            <a:r>
              <a:rPr lang="de-DE" sz="1200" dirty="0" err="1"/>
              <a:t>PhoenixChannel</a:t>
            </a:r>
            <a:r>
              <a:rPr lang="de-DE" sz="1200" dirty="0"/>
              <a:t>[]</a:t>
            </a:r>
          </a:p>
          <a:p>
            <a:r>
              <a:rPr lang="de-DE" sz="1200" dirty="0"/>
              <a:t>    </a:t>
            </a:r>
            <a:r>
              <a:rPr lang="de-DE" sz="1200" dirty="0" err="1"/>
              <a:t>channel</a:t>
            </a:r>
            <a:r>
              <a:rPr lang="de-DE" sz="1200" dirty="0"/>
              <a:t>: String</a:t>
            </a:r>
          </a:p>
          <a:p>
            <a:r>
              <a:rPr lang="de-DE" sz="1200" dirty="0"/>
              <a:t>    </a:t>
            </a:r>
            <a:r>
              <a:rPr lang="de-DE" sz="1200" dirty="0" err="1"/>
              <a:t>values</a:t>
            </a:r>
            <a:r>
              <a:rPr lang="de-DE" sz="1200" dirty="0"/>
              <a:t>[]: String</a:t>
            </a:r>
          </a:p>
          <a:p>
            <a:r>
              <a:rPr lang="de-DE" sz="1200" dirty="0"/>
              <a:t>    </a:t>
            </a:r>
            <a:r>
              <a:rPr lang="de-DE" sz="1200" dirty="0" err="1"/>
              <a:t>timestamp</a:t>
            </a:r>
            <a:r>
              <a:rPr lang="de-DE" sz="1200" dirty="0"/>
              <a:t>: IEC61131_3DateTime</a:t>
            </a:r>
          </a:p>
          <a:p>
            <a:r>
              <a:rPr lang="de-DE" sz="1200" dirty="0"/>
              <a:t>    samplerate: Double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8A456A7-B5E5-4D31-A8FF-DC19DD751213}"/>
              </a:ext>
            </a:extLst>
          </p:cNvPr>
          <p:cNvCxnSpPr>
            <a:cxnSpLocks/>
            <a:stCxn id="74" idx="3"/>
            <a:endCxn id="45" idx="1"/>
          </p:cNvCxnSpPr>
          <p:nvPr/>
        </p:nvCxnSpPr>
        <p:spPr>
          <a:xfrm>
            <a:off x="4575373" y="5189546"/>
            <a:ext cx="597887" cy="34611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54B1179-CA48-432F-BE3E-91499D4694B0}"/>
              </a:ext>
            </a:extLst>
          </p:cNvPr>
          <p:cNvCxnSpPr>
            <a:cxnSpLocks/>
            <a:stCxn id="74" idx="3"/>
            <a:endCxn id="7" idx="1"/>
          </p:cNvCxnSpPr>
          <p:nvPr/>
        </p:nvCxnSpPr>
        <p:spPr>
          <a:xfrm flipV="1">
            <a:off x="4575373" y="4821308"/>
            <a:ext cx="596067" cy="3682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1B06F50-6AB9-4071-ACFC-8AE7B6FAE87C}"/>
              </a:ext>
            </a:extLst>
          </p:cNvPr>
          <p:cNvCxnSpPr>
            <a:cxnSpLocks/>
            <a:stCxn id="74" idx="3"/>
            <a:endCxn id="44" idx="1"/>
          </p:cNvCxnSpPr>
          <p:nvPr/>
        </p:nvCxnSpPr>
        <p:spPr>
          <a:xfrm>
            <a:off x="4575373" y="5189546"/>
            <a:ext cx="596067" cy="5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2D3E015-1B36-4DFF-A2A9-44388E293D2D}"/>
              </a:ext>
            </a:extLst>
          </p:cNvPr>
          <p:cNvSpPr/>
          <p:nvPr/>
        </p:nvSpPr>
        <p:spPr>
          <a:xfrm>
            <a:off x="4499577" y="4795107"/>
            <a:ext cx="75796" cy="788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2B1F72D-5085-4D20-9C56-FD30B465254C}"/>
              </a:ext>
            </a:extLst>
          </p:cNvPr>
          <p:cNvCxnSpPr>
            <a:cxnSpLocks/>
            <a:stCxn id="196" idx="3"/>
          </p:cNvCxnSpPr>
          <p:nvPr/>
        </p:nvCxnSpPr>
        <p:spPr>
          <a:xfrm flipV="1">
            <a:off x="7389946" y="1640769"/>
            <a:ext cx="2019230" cy="3548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5946A0AA-A857-492B-8DD4-8E7BB4559F77}"/>
              </a:ext>
            </a:extLst>
          </p:cNvPr>
          <p:cNvCxnSpPr>
            <a:cxnSpLocks/>
            <a:stCxn id="44" idx="3"/>
            <a:endCxn id="196" idx="1"/>
          </p:cNvCxnSpPr>
          <p:nvPr/>
        </p:nvCxnSpPr>
        <p:spPr>
          <a:xfrm flipV="1">
            <a:off x="6749308" y="5188920"/>
            <a:ext cx="564842" cy="6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D892E51C-B093-4896-9079-5F806F7F3B3B}"/>
              </a:ext>
            </a:extLst>
          </p:cNvPr>
          <p:cNvCxnSpPr>
            <a:cxnSpLocks/>
            <a:stCxn id="45" idx="3"/>
            <a:endCxn id="196" idx="1"/>
          </p:cNvCxnSpPr>
          <p:nvPr/>
        </p:nvCxnSpPr>
        <p:spPr>
          <a:xfrm flipV="1">
            <a:off x="6745998" y="5188920"/>
            <a:ext cx="568152" cy="34674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382907F-E771-4A05-AA7B-5EAB9A7CD743}"/>
              </a:ext>
            </a:extLst>
          </p:cNvPr>
          <p:cNvSpPr txBox="1"/>
          <p:nvPr/>
        </p:nvSpPr>
        <p:spPr>
          <a:xfrm>
            <a:off x="7745220" y="4285739"/>
            <a:ext cx="2758769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u="sng" dirty="0"/>
              <a:t>AI -&gt; </a:t>
            </a:r>
            <a:r>
              <a:rPr lang="de-DE" sz="1200" u="sng" dirty="0" err="1"/>
              <a:t>Grafana</a:t>
            </a:r>
            <a:endParaRPr lang="de-DE" sz="1200" u="sng" dirty="0"/>
          </a:p>
          <a:p>
            <a:r>
              <a:rPr lang="de-DE" sz="1200" dirty="0" err="1"/>
              <a:t>io</a:t>
            </a:r>
            <a:r>
              <a:rPr lang="de-DE" sz="1200" dirty="0"/>
              <a:t>: Boolean</a:t>
            </a:r>
          </a:p>
          <a:p>
            <a:r>
              <a:rPr lang="de-DE" sz="1200" dirty="0"/>
              <a:t>String[</a:t>
            </a:r>
            <a:r>
              <a:rPr lang="en-US" sz="1200" dirty="0" err="1"/>
              <a:t>Tension_is_good</a:t>
            </a:r>
            <a:r>
              <a:rPr lang="en-US" sz="1200" dirty="0"/>
              <a:t>, </a:t>
            </a:r>
            <a:r>
              <a:rPr lang="en-US" sz="1200" dirty="0" err="1"/>
              <a:t>Tension_to_low</a:t>
            </a:r>
            <a:r>
              <a:rPr lang="en-US" sz="1200" dirty="0"/>
              <a:t>, </a:t>
            </a:r>
          </a:p>
          <a:p>
            <a:r>
              <a:rPr lang="en-US" sz="1200" dirty="0" err="1"/>
              <a:t>Tension_to_high</a:t>
            </a:r>
            <a:r>
              <a:rPr lang="de-DE" sz="1200" dirty="0"/>
              <a:t>]: </a:t>
            </a:r>
            <a:r>
              <a:rPr lang="de-DE" sz="1200" dirty="0" err="1"/>
              <a:t>error</a:t>
            </a:r>
            <a:endParaRPr lang="de-DE" sz="1200" dirty="0"/>
          </a:p>
          <a:p>
            <a:r>
              <a:rPr lang="de-DE" sz="1200" dirty="0"/>
              <a:t>double[]: </a:t>
            </a:r>
            <a:r>
              <a:rPr lang="de-DE" sz="1200" dirty="0" err="1"/>
              <a:t>errorConfidence</a:t>
            </a:r>
            <a:endParaRPr lang="de-DE" sz="1200" dirty="0"/>
          </a:p>
          <a:p>
            <a:r>
              <a:rPr lang="de-DE" sz="1200" dirty="0" err="1"/>
              <a:t>aiId</a:t>
            </a:r>
            <a:r>
              <a:rPr lang="de-DE" sz="1200" dirty="0"/>
              <a:t>: String</a:t>
            </a:r>
          </a:p>
          <a:p>
            <a:r>
              <a:rPr lang="de-DE" sz="1200" dirty="0" err="1"/>
              <a:t>energy</a:t>
            </a:r>
            <a:r>
              <a:rPr lang="de-DE" sz="1200" dirty="0"/>
              <a:t>: Aggregator -&gt; AI</a:t>
            </a:r>
          </a:p>
          <a:p>
            <a:r>
              <a:rPr lang="de-DE" sz="1200" dirty="0" err="1"/>
              <a:t>drive</a:t>
            </a:r>
            <a:r>
              <a:rPr lang="de-DE" sz="1200" dirty="0"/>
              <a:t>: Lenze -&gt; AI</a:t>
            </a:r>
            <a:endParaRPr lang="en-DE" sz="1200" dirty="0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005F6AE0-DA1A-49D2-B6C8-FF7A557FD9CD}"/>
              </a:ext>
            </a:extLst>
          </p:cNvPr>
          <p:cNvCxnSpPr>
            <a:cxnSpLocks/>
            <a:stCxn id="89" idx="3"/>
            <a:endCxn id="33" idx="3"/>
          </p:cNvCxnSpPr>
          <p:nvPr/>
        </p:nvCxnSpPr>
        <p:spPr>
          <a:xfrm>
            <a:off x="10685598" y="1095336"/>
            <a:ext cx="1308650" cy="3597204"/>
          </a:xfrm>
          <a:prstGeom prst="bentConnector3">
            <a:avLst>
              <a:gd name="adj1" fmla="val 109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1B8FDF1-60C5-4218-B945-30171DBA0A20}"/>
              </a:ext>
            </a:extLst>
          </p:cNvPr>
          <p:cNvSpPr txBox="1"/>
          <p:nvPr/>
        </p:nvSpPr>
        <p:spPr>
          <a:xfrm>
            <a:off x="2154084" y="3307495"/>
            <a:ext cx="206473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err="1"/>
              <a:t>driveBeckhoffOpcUaConn</a:t>
            </a:r>
            <a:endParaRPr lang="en-DE" sz="1400" dirty="0">
              <a:solidFill>
                <a:srgbClr val="FF0000"/>
              </a:solidFill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94BDBEA-7C44-4F14-BA70-3AA02854ACDA}"/>
              </a:ext>
            </a:extLst>
          </p:cNvPr>
          <p:cNvCxnSpPr>
            <a:cxnSpLocks/>
            <a:stCxn id="22" idx="0"/>
            <a:endCxn id="105" idx="1"/>
          </p:cNvCxnSpPr>
          <p:nvPr/>
        </p:nvCxnSpPr>
        <p:spPr>
          <a:xfrm rot="5400000" flipH="1" flipV="1">
            <a:off x="1258846" y="3007266"/>
            <a:ext cx="441120" cy="13493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E6CA8D0A-ED9B-4DE4-8076-7F7C147E35FD}"/>
              </a:ext>
            </a:extLst>
          </p:cNvPr>
          <p:cNvCxnSpPr>
            <a:cxnSpLocks/>
            <a:stCxn id="105" idx="3"/>
            <a:endCxn id="96" idx="2"/>
          </p:cNvCxnSpPr>
          <p:nvPr/>
        </p:nvCxnSpPr>
        <p:spPr>
          <a:xfrm flipV="1">
            <a:off x="4218816" y="1640769"/>
            <a:ext cx="5033803" cy="1820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2C35F7B-BE64-4785-BBD1-07713B57A6C0}"/>
              </a:ext>
            </a:extLst>
          </p:cNvPr>
          <p:cNvSpPr txBox="1"/>
          <p:nvPr/>
        </p:nvSpPr>
        <p:spPr>
          <a:xfrm>
            <a:off x="10375310" y="101269"/>
            <a:ext cx="1822102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u="sng" dirty="0" err="1"/>
              <a:t>Decider</a:t>
            </a:r>
            <a:r>
              <a:rPr lang="de-DE" sz="1200" u="sng" dirty="0"/>
              <a:t> → </a:t>
            </a:r>
            <a:r>
              <a:rPr lang="de-DE" sz="1200" u="sng" dirty="0" err="1"/>
              <a:t>StateController</a:t>
            </a:r>
            <a:endParaRPr lang="de-DE" sz="1200" u="sng" dirty="0"/>
          </a:p>
          <a:p>
            <a:r>
              <a:rPr lang="de-DE" sz="1200" dirty="0" err="1"/>
              <a:t>command</a:t>
            </a:r>
            <a:r>
              <a:rPr lang="de-DE" sz="1200" dirty="0"/>
              <a:t>: String</a:t>
            </a:r>
          </a:p>
          <a:p>
            <a:r>
              <a:rPr lang="de-DE" sz="1200" dirty="0" err="1"/>
              <a:t>stringParam</a:t>
            </a:r>
            <a:r>
              <a:rPr lang="de-DE" sz="1200" dirty="0"/>
              <a:t>: String</a:t>
            </a:r>
            <a:endParaRPr lang="en-DE" sz="1200" dirty="0"/>
          </a:p>
        </p:txBody>
      </p:sp>
      <p:sp>
        <p:nvSpPr>
          <p:cNvPr id="122" name="Arrow: Up-Down 121">
            <a:extLst>
              <a:ext uri="{FF2B5EF4-FFF2-40B4-BE49-F238E27FC236}">
                <a16:creationId xmlns:a16="http://schemas.microsoft.com/office/drawing/2014/main" id="{6D6C3DF9-EC2B-4097-8F97-EB67C213CF5D}"/>
              </a:ext>
            </a:extLst>
          </p:cNvPr>
          <p:cNvSpPr/>
          <p:nvPr/>
        </p:nvSpPr>
        <p:spPr>
          <a:xfrm>
            <a:off x="9798301" y="-28016"/>
            <a:ext cx="484632" cy="978408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Path 1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26550-6F24-43A9-A2F9-426293932DA9}"/>
              </a:ext>
            </a:extLst>
          </p:cNvPr>
          <p:cNvSpPr txBox="1"/>
          <p:nvPr/>
        </p:nvSpPr>
        <p:spPr>
          <a:xfrm>
            <a:off x="1855182" y="3897339"/>
            <a:ext cx="1771382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u="sng" dirty="0"/>
              <a:t>Lenze -&gt; AI</a:t>
            </a:r>
          </a:p>
          <a:p>
            <a:r>
              <a:rPr lang="de-DE" sz="1200" dirty="0" err="1"/>
              <a:t>channelcount</a:t>
            </a:r>
            <a:r>
              <a:rPr lang="de-DE" sz="1200" dirty="0"/>
              <a:t>: Integer</a:t>
            </a:r>
          </a:p>
          <a:p>
            <a:r>
              <a:rPr lang="de-DE" sz="1200" dirty="0" err="1"/>
              <a:t>channels</a:t>
            </a:r>
            <a:r>
              <a:rPr lang="de-DE" sz="1200" dirty="0"/>
              <a:t>: </a:t>
            </a:r>
            <a:r>
              <a:rPr lang="de-DE" sz="1200" dirty="0" err="1"/>
              <a:t>LenzeChannel</a:t>
            </a:r>
            <a:r>
              <a:rPr lang="de-DE" sz="1200" dirty="0"/>
              <a:t>[]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channelNo</a:t>
            </a:r>
            <a:r>
              <a:rPr lang="de-DE" sz="1200" dirty="0"/>
              <a:t>: Integer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timestamp</a:t>
            </a:r>
            <a:r>
              <a:rPr lang="de-DE" sz="1200" dirty="0"/>
              <a:t>: String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timebase</a:t>
            </a:r>
            <a:r>
              <a:rPr lang="de-DE" sz="1200" dirty="0"/>
              <a:t>: Double</a:t>
            </a:r>
          </a:p>
          <a:p>
            <a:r>
              <a:rPr lang="de-DE" sz="1200" dirty="0"/>
              <a:t>  samplerate: Double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connection</a:t>
            </a:r>
            <a:r>
              <a:rPr lang="de-DE" sz="1200" dirty="0"/>
              <a:t>: String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name</a:t>
            </a:r>
            <a:r>
              <a:rPr lang="de-DE" sz="1200" dirty="0"/>
              <a:t>: String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unit</a:t>
            </a:r>
            <a:r>
              <a:rPr lang="de-DE" sz="1200" dirty="0"/>
              <a:t>: String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data</a:t>
            </a:r>
            <a:r>
              <a:rPr lang="de-DE" sz="1200" dirty="0"/>
              <a:t>: </a:t>
            </a:r>
            <a:r>
              <a:rPr lang="de-DE" sz="1200" b="1" dirty="0"/>
              <a:t>String</a:t>
            </a:r>
            <a:endParaRPr lang="en-DE" sz="12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27C88E3-E1AD-4754-B157-01554AC6B6DE}"/>
              </a:ext>
            </a:extLst>
          </p:cNvPr>
          <p:cNvSpPr txBox="1"/>
          <p:nvPr/>
        </p:nvSpPr>
        <p:spPr>
          <a:xfrm>
            <a:off x="10917212" y="100260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AAS</a:t>
            </a:r>
            <a:endParaRPr lang="en-DE" i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4D119F-5BA7-4603-8940-044EEC704646}"/>
              </a:ext>
            </a:extLst>
          </p:cNvPr>
          <p:cNvSpPr txBox="1"/>
          <p:nvPr/>
        </p:nvSpPr>
        <p:spPr>
          <a:xfrm>
            <a:off x="4766404" y="2751398"/>
            <a:ext cx="1965538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u="sng" dirty="0" err="1"/>
              <a:t>Opc</a:t>
            </a:r>
            <a:r>
              <a:rPr lang="de-DE" sz="1200" u="sng" dirty="0"/>
              <a:t> -&gt; </a:t>
            </a:r>
            <a:r>
              <a:rPr lang="de-DE" sz="1200" u="sng" dirty="0" err="1"/>
              <a:t>DriveAppAas</a:t>
            </a:r>
            <a:endParaRPr lang="de-DE" sz="1200" u="sng" dirty="0"/>
          </a:p>
          <a:p>
            <a:r>
              <a:rPr lang="en-GB" sz="1200" dirty="0"/>
              <a:t>Done : Boolean</a:t>
            </a:r>
          </a:p>
          <a:p>
            <a:r>
              <a:rPr lang="en-GB" sz="1200" dirty="0"/>
              <a:t>Busy : Boolean</a:t>
            </a:r>
          </a:p>
          <a:p>
            <a:r>
              <a:rPr lang="en-GB" sz="1200" dirty="0"/>
              <a:t>Active : Boolean</a:t>
            </a:r>
          </a:p>
          <a:p>
            <a:r>
              <a:rPr lang="en-GB" sz="1200" dirty="0" err="1"/>
              <a:t>CommandAborted</a:t>
            </a:r>
            <a:r>
              <a:rPr lang="en-GB" sz="1200" dirty="0"/>
              <a:t> : Boolean</a:t>
            </a:r>
          </a:p>
          <a:p>
            <a:r>
              <a:rPr lang="en-GB" sz="1200" dirty="0"/>
              <a:t>Error : Boolean</a:t>
            </a:r>
          </a:p>
          <a:p>
            <a:r>
              <a:rPr lang="en-GB" sz="1200" dirty="0" err="1"/>
              <a:t>ErrorID</a:t>
            </a:r>
            <a:r>
              <a:rPr lang="en-GB" sz="1200" dirty="0"/>
              <a:t> : UInt32</a:t>
            </a:r>
          </a:p>
          <a:p>
            <a:r>
              <a:rPr lang="de-DE" sz="1200" dirty="0" err="1"/>
              <a:t>iFriction_actual</a:t>
            </a:r>
            <a:r>
              <a:rPr lang="de-DE" sz="1200" dirty="0"/>
              <a:t>: Integer (</a:t>
            </a:r>
            <a:r>
              <a:rPr lang="de-DE" sz="1200" dirty="0" err="1"/>
              <a:t>ro</a:t>
            </a:r>
            <a:r>
              <a:rPr lang="de-DE" sz="1200" dirty="0"/>
              <a:t>)</a:t>
            </a:r>
          </a:p>
          <a:p>
            <a:r>
              <a:rPr lang="de-DE" sz="1200" dirty="0" err="1"/>
              <a:t>iTension_actual</a:t>
            </a:r>
            <a:r>
              <a:rPr lang="de-DE" sz="1200" dirty="0"/>
              <a:t>: Integer (</a:t>
            </a:r>
            <a:r>
              <a:rPr lang="de-DE" sz="1200" dirty="0" err="1"/>
              <a:t>ro</a:t>
            </a:r>
            <a:r>
              <a:rPr lang="de-DE" sz="1200" dirty="0"/>
              <a:t>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EA74DB8-B22E-43E8-B045-0003F23A2875}"/>
              </a:ext>
            </a:extLst>
          </p:cNvPr>
          <p:cNvSpPr txBox="1"/>
          <p:nvPr/>
        </p:nvSpPr>
        <p:spPr>
          <a:xfrm>
            <a:off x="6202593" y="967875"/>
            <a:ext cx="2502352" cy="15696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de-DE" sz="1200" u="sng" dirty="0" err="1"/>
              <a:t>DriveAppAas</a:t>
            </a:r>
            <a:r>
              <a:rPr lang="de-DE" sz="1200" u="sng" dirty="0"/>
              <a:t> -&gt; Aggregator, </a:t>
            </a:r>
            <a:r>
              <a:rPr lang="de-DE" sz="1200" u="sng" dirty="0" err="1"/>
              <a:t>OpcConn</a:t>
            </a:r>
            <a:endParaRPr lang="de-DE" sz="1200" u="sng" dirty="0"/>
          </a:p>
          <a:p>
            <a:r>
              <a:rPr lang="de-DE" sz="1200" dirty="0" err="1"/>
              <a:t>iFriction_set</a:t>
            </a:r>
            <a:r>
              <a:rPr lang="de-DE" sz="1200" dirty="0"/>
              <a:t>: </a:t>
            </a:r>
            <a:r>
              <a:rPr lang="de-DE" sz="1200" dirty="0" err="1"/>
              <a:t>int</a:t>
            </a:r>
            <a:endParaRPr lang="de-DE" sz="1200" dirty="0"/>
          </a:p>
          <a:p>
            <a:r>
              <a:rPr lang="de-DE" sz="1200" dirty="0" err="1"/>
              <a:t>iTension_set</a:t>
            </a:r>
            <a:r>
              <a:rPr lang="de-DE" sz="1200" dirty="0"/>
              <a:t>: </a:t>
            </a:r>
            <a:r>
              <a:rPr lang="de-DE" sz="1200" dirty="0" err="1"/>
              <a:t>int</a:t>
            </a:r>
            <a:endParaRPr lang="de-DE" sz="1200" dirty="0"/>
          </a:p>
          <a:p>
            <a:r>
              <a:rPr lang="de-DE" sz="1200" strike="sngStrike" dirty="0" err="1">
                <a:solidFill>
                  <a:srgbClr val="FF0000"/>
                </a:solidFill>
              </a:rPr>
              <a:t>iFriction_actual</a:t>
            </a:r>
            <a:r>
              <a:rPr lang="de-DE" sz="1200" strike="sngStrike" dirty="0">
                <a:solidFill>
                  <a:srgbClr val="FF0000"/>
                </a:solidFill>
              </a:rPr>
              <a:t>: Integer (</a:t>
            </a:r>
            <a:r>
              <a:rPr lang="de-DE" sz="1200" strike="sngStrike" dirty="0" err="1">
                <a:solidFill>
                  <a:srgbClr val="FF0000"/>
                </a:solidFill>
              </a:rPr>
              <a:t>ro</a:t>
            </a:r>
            <a:r>
              <a:rPr lang="de-DE" sz="12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de-DE" sz="1200" strike="sngStrike" dirty="0" err="1">
                <a:solidFill>
                  <a:srgbClr val="FF0000"/>
                </a:solidFill>
              </a:rPr>
              <a:t>iTension_actual</a:t>
            </a:r>
            <a:r>
              <a:rPr lang="de-DE" sz="1200" strike="sngStrike" dirty="0">
                <a:solidFill>
                  <a:srgbClr val="FF0000"/>
                </a:solidFill>
              </a:rPr>
              <a:t>: Integer (</a:t>
            </a:r>
            <a:r>
              <a:rPr lang="de-DE" sz="1200" strike="sngStrike" dirty="0" err="1">
                <a:solidFill>
                  <a:srgbClr val="FF0000"/>
                </a:solidFill>
              </a:rPr>
              <a:t>ro</a:t>
            </a:r>
            <a:r>
              <a:rPr lang="de-DE" sz="12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de-DE" sz="1200" dirty="0" err="1"/>
              <a:t>bExecute</a:t>
            </a:r>
            <a:r>
              <a:rPr lang="de-DE" sz="1200" dirty="0"/>
              <a:t>: Boolean</a:t>
            </a:r>
          </a:p>
          <a:p>
            <a:r>
              <a:rPr lang="de-DE" sz="1200" dirty="0" err="1"/>
              <a:t>rPosition</a:t>
            </a:r>
            <a:r>
              <a:rPr lang="de-DE" sz="1200" dirty="0"/>
              <a:t>: Double</a:t>
            </a:r>
          </a:p>
          <a:p>
            <a:r>
              <a:rPr lang="de-DE" sz="1200" dirty="0" err="1"/>
              <a:t>rVelocity</a:t>
            </a:r>
            <a:r>
              <a:rPr lang="de-DE" sz="1200" dirty="0"/>
              <a:t>: Double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538CD2A-EB5A-4392-B3D0-A3DB9689D2D2}"/>
              </a:ext>
            </a:extLst>
          </p:cNvPr>
          <p:cNvSpPr txBox="1"/>
          <p:nvPr/>
        </p:nvSpPr>
        <p:spPr>
          <a:xfrm>
            <a:off x="8472732" y="86510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  <a:sym typeface="Wingdings 2" panose="05020102010507070707" pitchFamily="18" charset="2"/>
              </a:rPr>
              <a:t></a:t>
            </a:r>
            <a:endParaRPr lang="en-DE" dirty="0">
              <a:solidFill>
                <a:srgbClr val="C0000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D43AFB6-5BE9-426E-9403-1908E8EDBDC5}"/>
              </a:ext>
            </a:extLst>
          </p:cNvPr>
          <p:cNvSpPr/>
          <p:nvPr/>
        </p:nvSpPr>
        <p:spPr>
          <a:xfrm>
            <a:off x="8999376" y="1456103"/>
            <a:ext cx="190344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B1D9ACC-86C7-4739-AA9E-BE2B2194F79D}"/>
              </a:ext>
            </a:extLst>
          </p:cNvPr>
          <p:cNvSpPr/>
          <p:nvPr/>
        </p:nvSpPr>
        <p:spPr>
          <a:xfrm>
            <a:off x="4024231" y="3292106"/>
            <a:ext cx="190344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79A8858-0AF5-4731-89A6-77C4DFBE64D4}"/>
              </a:ext>
            </a:extLst>
          </p:cNvPr>
          <p:cNvSpPr/>
          <p:nvPr/>
        </p:nvSpPr>
        <p:spPr>
          <a:xfrm>
            <a:off x="3822396" y="1389171"/>
            <a:ext cx="190344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91CE167-CAA6-4C58-8724-58CC597B6FB7}"/>
              </a:ext>
            </a:extLst>
          </p:cNvPr>
          <p:cNvSpPr/>
          <p:nvPr/>
        </p:nvSpPr>
        <p:spPr>
          <a:xfrm>
            <a:off x="7314150" y="4794481"/>
            <a:ext cx="75796" cy="788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442E45-1D09-4884-83BC-71734F794D9E}"/>
              </a:ext>
            </a:extLst>
          </p:cNvPr>
          <p:cNvSpPr txBox="1"/>
          <p:nvPr/>
        </p:nvSpPr>
        <p:spPr>
          <a:xfrm>
            <a:off x="9231507" y="5812303"/>
            <a:ext cx="1354410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</a:rPr>
              <a:t>Forward Flow</a:t>
            </a:r>
          </a:p>
          <a:p>
            <a:r>
              <a:rPr lang="de-DE" sz="1400" dirty="0" err="1">
                <a:solidFill>
                  <a:srgbClr val="FF0000"/>
                </a:solidFill>
              </a:rPr>
              <a:t>Backward</a:t>
            </a:r>
            <a:r>
              <a:rPr lang="de-DE" sz="1400" dirty="0">
                <a:solidFill>
                  <a:srgbClr val="FF0000"/>
                </a:solidFill>
              </a:rPr>
              <a:t> Flow</a:t>
            </a:r>
          </a:p>
          <a:p>
            <a:r>
              <a:rPr lang="de-DE" sz="1400" dirty="0" err="1">
                <a:solidFill>
                  <a:schemeClr val="accent6"/>
                </a:solidFill>
              </a:rPr>
              <a:t>Param</a:t>
            </a:r>
            <a:endParaRPr lang="de-DE" sz="1400" dirty="0">
              <a:solidFill>
                <a:schemeClr val="accent6"/>
              </a:solidFill>
            </a:endParaRPr>
          </a:p>
          <a:p>
            <a:r>
              <a:rPr lang="de-DE" sz="1400" i="1" dirty="0" err="1"/>
              <a:t>Commented</a:t>
            </a:r>
            <a:r>
              <a:rPr lang="de-DE" sz="1400" i="1" dirty="0"/>
              <a:t> out</a:t>
            </a:r>
            <a:endParaRPr lang="en-DE" sz="1400" i="1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E5F5947-9BBC-4A54-AFBA-2D0FA01010E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2" t="37971"/>
          <a:stretch/>
        </p:blipFill>
        <p:spPr>
          <a:xfrm>
            <a:off x="412888" y="1700181"/>
            <a:ext cx="1123385" cy="1489676"/>
          </a:xfrm>
          <a:prstGeom prst="rect">
            <a:avLst/>
          </a:prstGeom>
        </p:spPr>
      </p:pic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B97BFC1-829D-421F-B56F-7ABC62916781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rot="16200000" flipV="1">
            <a:off x="825200" y="1550799"/>
            <a:ext cx="298002" cy="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4A1FA0B0-89BD-4B93-8D57-6C42B23EFBD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30109" y="2559854"/>
            <a:ext cx="497412" cy="719939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BF1E022-8ED2-4E8C-8213-6860154AD63C}"/>
              </a:ext>
            </a:extLst>
          </p:cNvPr>
          <p:cNvSpPr txBox="1"/>
          <p:nvPr/>
        </p:nvSpPr>
        <p:spPr>
          <a:xfrm>
            <a:off x="9981739" y="3038630"/>
            <a:ext cx="126092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err="1">
                <a:solidFill>
                  <a:schemeClr val="tx1"/>
                </a:solidFill>
              </a:rPr>
              <a:t>MiPMqttConn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Mqtt</a:t>
            </a:r>
            <a:r>
              <a:rPr lang="de-DE" dirty="0">
                <a:solidFill>
                  <a:schemeClr val="tx1"/>
                </a:solidFill>
              </a:rPr>
              <a:t> v3)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E081DE2-424E-44E9-BC21-89959D192E41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 rot="5400000">
            <a:off x="11607100" y="3448648"/>
            <a:ext cx="340570" cy="2860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D5445B3-7226-4F0D-BE41-BB7DED1FB683}"/>
              </a:ext>
            </a:extLst>
          </p:cNvPr>
          <p:cNvSpPr txBox="1"/>
          <p:nvPr/>
        </p:nvSpPr>
        <p:spPr>
          <a:xfrm>
            <a:off x="7308274" y="204250"/>
            <a:ext cx="1785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PlcNextOpcConn</a:t>
            </a:r>
            <a:endParaRPr lang="en-DE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E366EADD-FF4E-4D82-A630-4C0DA244F1B6}"/>
              </a:ext>
            </a:extLst>
          </p:cNvPr>
          <p:cNvCxnSpPr>
            <a:cxnSpLocks/>
            <a:stCxn id="29" idx="0"/>
            <a:endCxn id="76" idx="2"/>
          </p:cNvCxnSpPr>
          <p:nvPr/>
        </p:nvCxnSpPr>
        <p:spPr>
          <a:xfrm rot="16200000" flipV="1">
            <a:off x="8802668" y="-27926"/>
            <a:ext cx="429019" cy="163203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fik 10">
            <a:extLst>
              <a:ext uri="{FF2B5EF4-FFF2-40B4-BE49-F238E27FC236}">
                <a16:creationId xmlns:a16="http://schemas.microsoft.com/office/drawing/2014/main" id="{92A50B76-476D-484E-8407-7F9F249F414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2351" y="64248"/>
            <a:ext cx="607595" cy="74539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8067A4B0-CCBB-49B0-95B4-6E0324705934}"/>
              </a:ext>
            </a:extLst>
          </p:cNvPr>
          <p:cNvSpPr txBox="1"/>
          <p:nvPr/>
        </p:nvSpPr>
        <p:spPr>
          <a:xfrm>
            <a:off x="10033656" y="2528317"/>
            <a:ext cx="1130117" cy="30777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MiPAiService</a:t>
            </a:r>
            <a:endParaRPr lang="de-DE" sz="1400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0D3E1495-C6C0-4A84-900F-7057BC1D1A07}"/>
              </a:ext>
            </a:extLst>
          </p:cNvPr>
          <p:cNvCxnSpPr>
            <a:cxnSpLocks/>
            <a:stCxn id="82" idx="1"/>
            <a:endCxn id="97" idx="2"/>
          </p:cNvCxnSpPr>
          <p:nvPr/>
        </p:nvCxnSpPr>
        <p:spPr>
          <a:xfrm rot="10800000">
            <a:off x="9632732" y="1666170"/>
            <a:ext cx="400925" cy="101603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EB4368B-F456-42F4-9F8E-C2B3A5922186}"/>
              </a:ext>
            </a:extLst>
          </p:cNvPr>
          <p:cNvCxnSpPr>
            <a:cxnSpLocks/>
            <a:stCxn id="73" idx="0"/>
            <a:endCxn id="82" idx="2"/>
          </p:cNvCxnSpPr>
          <p:nvPr/>
        </p:nvCxnSpPr>
        <p:spPr>
          <a:xfrm rot="16200000" flipV="1">
            <a:off x="10504190" y="2930619"/>
            <a:ext cx="202536" cy="13486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B6472119-40A7-4BA0-B8B0-088450373BA0}"/>
              </a:ext>
            </a:extLst>
          </p:cNvPr>
          <p:cNvCxnSpPr>
            <a:cxnSpLocks/>
            <a:stCxn id="31" idx="1"/>
            <a:endCxn id="73" idx="2"/>
          </p:cNvCxnSpPr>
          <p:nvPr/>
        </p:nvCxnSpPr>
        <p:spPr>
          <a:xfrm rot="10800000">
            <a:off x="10612202" y="3561851"/>
            <a:ext cx="229727" cy="408409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9F4CDBD-57F6-4BDC-AEAB-E803A108D241}"/>
              </a:ext>
            </a:extLst>
          </p:cNvPr>
          <p:cNvSpPr/>
          <p:nvPr/>
        </p:nvSpPr>
        <p:spPr>
          <a:xfrm>
            <a:off x="11625706" y="3620363"/>
            <a:ext cx="300498" cy="238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D205F0-F542-42B9-ACD2-77DF07D2C412}"/>
              </a:ext>
            </a:extLst>
          </p:cNvPr>
          <p:cNvSpPr txBox="1"/>
          <p:nvPr/>
        </p:nvSpPr>
        <p:spPr>
          <a:xfrm>
            <a:off x="9828323" y="2037885"/>
            <a:ext cx="15407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MdzhAasConn</a:t>
            </a:r>
            <a:endParaRPr lang="en-DE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B7DE18-7E2A-4345-9E79-BFC4A7A14C21}"/>
              </a:ext>
            </a:extLst>
          </p:cNvPr>
          <p:cNvSpPr txBox="1"/>
          <p:nvPr/>
        </p:nvSpPr>
        <p:spPr>
          <a:xfrm>
            <a:off x="11096968" y="143279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4"/>
                </a:solidFill>
                <a:sym typeface="Wingdings 2" panose="05020102010507070707" pitchFamily="18" charset="2"/>
              </a:rPr>
              <a:t></a:t>
            </a:r>
            <a:endParaRPr lang="en-DE" dirty="0">
              <a:solidFill>
                <a:schemeClr val="accent4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C38AE7F-0929-4380-87B0-2A1B6D36FD36}"/>
              </a:ext>
            </a:extLst>
          </p:cNvPr>
          <p:cNvSpPr/>
          <p:nvPr/>
        </p:nvSpPr>
        <p:spPr>
          <a:xfrm>
            <a:off x="10495254" y="1003003"/>
            <a:ext cx="190344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E2BB10-B7FA-4C9A-A617-82C5FEA216A8}"/>
              </a:ext>
            </a:extLst>
          </p:cNvPr>
          <p:cNvSpPr/>
          <p:nvPr/>
        </p:nvSpPr>
        <p:spPr>
          <a:xfrm>
            <a:off x="10326707" y="1463217"/>
            <a:ext cx="190344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AC44801-9D62-40AE-B3CD-741044717788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rot="16200000" flipV="1">
            <a:off x="9771920" y="1702043"/>
            <a:ext cx="402390" cy="27984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E53158A7-B987-436A-B50F-FB34CA232B43}"/>
              </a:ext>
            </a:extLst>
          </p:cNvPr>
          <p:cNvSpPr/>
          <p:nvPr/>
        </p:nvSpPr>
        <p:spPr>
          <a:xfrm>
            <a:off x="9157447" y="1456103"/>
            <a:ext cx="190344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21AD068-25E6-4421-9FDE-4E04B38BBBE4}"/>
              </a:ext>
            </a:extLst>
          </p:cNvPr>
          <p:cNvSpPr/>
          <p:nvPr/>
        </p:nvSpPr>
        <p:spPr>
          <a:xfrm>
            <a:off x="9537559" y="1481503"/>
            <a:ext cx="190344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DA8E4D-D302-4C18-BDF6-BF2BEC9A3719}"/>
              </a:ext>
            </a:extLst>
          </p:cNvPr>
          <p:cNvSpPr/>
          <p:nvPr/>
        </p:nvSpPr>
        <p:spPr>
          <a:xfrm>
            <a:off x="9962786" y="2043159"/>
            <a:ext cx="300498" cy="238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AD996D4-7509-44B5-8CE4-F4BED15A3A7D}"/>
              </a:ext>
            </a:extLst>
          </p:cNvPr>
          <p:cNvSpPr/>
          <p:nvPr/>
        </p:nvSpPr>
        <p:spPr>
          <a:xfrm>
            <a:off x="10426567" y="2030771"/>
            <a:ext cx="300498" cy="238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03FEA48-9E4F-42C3-9E12-1F9CEA9EBE1D}"/>
              </a:ext>
            </a:extLst>
          </p:cNvPr>
          <p:cNvSpPr/>
          <p:nvPr/>
        </p:nvSpPr>
        <p:spPr>
          <a:xfrm>
            <a:off x="10314266" y="1395369"/>
            <a:ext cx="300498" cy="238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68C9F4D-D2B8-431E-A689-83F5FC514694}"/>
              </a:ext>
            </a:extLst>
          </p:cNvPr>
          <p:cNvCxnSpPr>
            <a:cxnSpLocks/>
            <a:stCxn id="104" idx="2"/>
            <a:endCxn id="85" idx="0"/>
          </p:cNvCxnSpPr>
          <p:nvPr/>
        </p:nvCxnSpPr>
        <p:spPr>
          <a:xfrm rot="16200000" flipH="1">
            <a:off x="10329652" y="1768822"/>
            <a:ext cx="403925" cy="13419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5B0DF8-4BB9-4DCD-9C29-6C6E99FEC75F}"/>
              </a:ext>
            </a:extLst>
          </p:cNvPr>
          <p:cNvSpPr/>
          <p:nvPr/>
        </p:nvSpPr>
        <p:spPr>
          <a:xfrm>
            <a:off x="10177274" y="2648495"/>
            <a:ext cx="190344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2668B59-423C-4C78-9104-8532F832B711}"/>
              </a:ext>
            </a:extLst>
          </p:cNvPr>
          <p:cNvSpPr/>
          <p:nvPr/>
        </p:nvSpPr>
        <p:spPr>
          <a:xfrm>
            <a:off x="10164833" y="2580647"/>
            <a:ext cx="300498" cy="238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0AC527DF-0BBC-442F-926C-C72A37332644}"/>
              </a:ext>
            </a:extLst>
          </p:cNvPr>
          <p:cNvCxnSpPr>
            <a:cxnSpLocks/>
            <a:stCxn id="110" idx="0"/>
            <a:endCxn id="109" idx="2"/>
          </p:cNvCxnSpPr>
          <p:nvPr/>
        </p:nvCxnSpPr>
        <p:spPr>
          <a:xfrm rot="5400000" flipH="1" flipV="1">
            <a:off x="10200360" y="2933761"/>
            <a:ext cx="229244" cy="19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EB91CB9-89F7-45CE-8CFE-4ABEC50B27D1}"/>
              </a:ext>
            </a:extLst>
          </p:cNvPr>
          <p:cNvSpPr/>
          <p:nvPr/>
        </p:nvSpPr>
        <p:spPr>
          <a:xfrm>
            <a:off x="10219711" y="3048482"/>
            <a:ext cx="190344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F6AD39F-A59F-43A6-B3F1-B5479A5A29BB}"/>
              </a:ext>
            </a:extLst>
          </p:cNvPr>
          <p:cNvSpPr/>
          <p:nvPr/>
        </p:nvSpPr>
        <p:spPr>
          <a:xfrm>
            <a:off x="10207270" y="2980634"/>
            <a:ext cx="300498" cy="238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6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12973344-B21D-43BA-909C-BEA073540437}"/>
              </a:ext>
            </a:extLst>
          </p:cNvPr>
          <p:cNvSpPr/>
          <p:nvPr/>
        </p:nvSpPr>
        <p:spPr>
          <a:xfrm>
            <a:off x="5404487" y="356990"/>
            <a:ext cx="210263" cy="1915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A9A4CD-96D1-4B9D-88AB-32B1B62AE024}"/>
              </a:ext>
            </a:extLst>
          </p:cNvPr>
          <p:cNvCxnSpPr>
            <a:cxnSpLocks/>
            <a:stCxn id="9" idx="4"/>
            <a:endCxn id="65" idx="0"/>
          </p:cNvCxnSpPr>
          <p:nvPr/>
        </p:nvCxnSpPr>
        <p:spPr>
          <a:xfrm flipH="1">
            <a:off x="5493120" y="548509"/>
            <a:ext cx="16499" cy="25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C02F975-DCA6-46BC-815A-0700FA4C5881}"/>
              </a:ext>
            </a:extLst>
          </p:cNvPr>
          <p:cNvSpPr/>
          <p:nvPr/>
        </p:nvSpPr>
        <p:spPr>
          <a:xfrm>
            <a:off x="4681813" y="803213"/>
            <a:ext cx="1622613" cy="283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STOP</a:t>
            </a:r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0C71DDD-1454-4A75-B719-6B952E96C0EA}"/>
              </a:ext>
            </a:extLst>
          </p:cNvPr>
          <p:cNvSpPr txBox="1"/>
          <p:nvPr/>
        </p:nvSpPr>
        <p:spPr>
          <a:xfrm>
            <a:off x="5450612" y="1185767"/>
            <a:ext cx="444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REQUEST_ID_SCAN (</a:t>
            </a:r>
            <a:r>
              <a:rPr lang="de-DE" dirty="0" err="1"/>
              <a:t>next</a:t>
            </a:r>
            <a:r>
              <a:rPr lang="de-DE" dirty="0"/>
              <a:t> ID_SCAN) and !</a:t>
            </a:r>
            <a:r>
              <a:rPr lang="de-DE" dirty="0" err="1"/>
              <a:t>busy</a:t>
            </a:r>
            <a:endParaRPr lang="en-DE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44C84E8-9933-4242-A25A-2F091BB5E5B0}"/>
              </a:ext>
            </a:extLst>
          </p:cNvPr>
          <p:cNvSpPr/>
          <p:nvPr/>
        </p:nvSpPr>
        <p:spPr>
          <a:xfrm>
            <a:off x="7989111" y="4268500"/>
            <a:ext cx="3511658" cy="283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WAIT_FOR_DRIVE_BWD_STARTED</a:t>
            </a:r>
            <a:endParaRPr lang="en-DE" dirty="0"/>
          </a:p>
        </p:txBody>
      </p:sp>
      <p:cxnSp>
        <p:nvCxnSpPr>
          <p:cNvPr id="68" name="Straight Arrow Connector 44">
            <a:extLst>
              <a:ext uri="{FF2B5EF4-FFF2-40B4-BE49-F238E27FC236}">
                <a16:creationId xmlns:a16="http://schemas.microsoft.com/office/drawing/2014/main" id="{BA9DE43C-1E98-49BB-AC8E-A610C05591C8}"/>
              </a:ext>
            </a:extLst>
          </p:cNvPr>
          <p:cNvCxnSpPr>
            <a:cxnSpLocks/>
            <a:stCxn id="65" idx="2"/>
            <a:endCxn id="71" idx="0"/>
          </p:cNvCxnSpPr>
          <p:nvPr/>
        </p:nvCxnSpPr>
        <p:spPr>
          <a:xfrm rot="16200000" flipH="1">
            <a:off x="5067169" y="1512774"/>
            <a:ext cx="854744" cy="2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24AF127-CB1F-4BDA-8C7A-A4A92F2D9095}"/>
              </a:ext>
            </a:extLst>
          </p:cNvPr>
          <p:cNvSpPr/>
          <p:nvPr/>
        </p:nvSpPr>
        <p:spPr>
          <a:xfrm>
            <a:off x="4176519" y="1941567"/>
            <a:ext cx="2638885" cy="283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WAIT_FOR_ROBOT_BUSY</a:t>
            </a:r>
            <a:endParaRPr lang="en-DE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50A0933-4A58-4C10-96F4-2B438867DB19}"/>
              </a:ext>
            </a:extLst>
          </p:cNvPr>
          <p:cNvSpPr/>
          <p:nvPr/>
        </p:nvSpPr>
        <p:spPr>
          <a:xfrm>
            <a:off x="4176518" y="2807884"/>
            <a:ext cx="2638885" cy="283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WAIT_FOR_ROBOT_DONE</a:t>
            </a:r>
            <a:endParaRPr lang="en-DE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7EEE63-6BDC-44C5-B944-C89087B58DAC}"/>
              </a:ext>
            </a:extLst>
          </p:cNvPr>
          <p:cNvCxnSpPr>
            <a:cxnSpLocks/>
            <a:stCxn id="67" idx="2"/>
            <a:endCxn id="164" idx="0"/>
          </p:cNvCxnSpPr>
          <p:nvPr/>
        </p:nvCxnSpPr>
        <p:spPr>
          <a:xfrm>
            <a:off x="9744940" y="4552110"/>
            <a:ext cx="0" cy="42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C823695-B4E0-412E-8720-2BFB22D4E7CA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flipH="1">
            <a:off x="5495961" y="2225177"/>
            <a:ext cx="1" cy="58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C83B1B1-09F1-4300-BB0C-02C166B22F87}"/>
              </a:ext>
            </a:extLst>
          </p:cNvPr>
          <p:cNvSpPr txBox="1"/>
          <p:nvPr/>
        </p:nvSpPr>
        <p:spPr>
          <a:xfrm>
            <a:off x="7018739" y="2580357"/>
            <a:ext cx="61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busy</a:t>
            </a:r>
            <a:endParaRPr lang="en-DE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FA6AE2E-6EC7-4067-9B56-67464502650C}"/>
              </a:ext>
            </a:extLst>
          </p:cNvPr>
          <p:cNvCxnSpPr>
            <a:cxnSpLocks/>
            <a:stCxn id="72" idx="3"/>
            <a:endCxn id="72" idx="0"/>
          </p:cNvCxnSpPr>
          <p:nvPr/>
        </p:nvCxnSpPr>
        <p:spPr>
          <a:xfrm flipH="1" flipV="1">
            <a:off x="5495961" y="2807884"/>
            <a:ext cx="1319442" cy="141805"/>
          </a:xfrm>
          <a:prstGeom prst="bentConnector4">
            <a:avLst>
              <a:gd name="adj1" fmla="val -17326"/>
              <a:gd name="adj2" fmla="val 2612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0">
            <a:extLst>
              <a:ext uri="{FF2B5EF4-FFF2-40B4-BE49-F238E27FC236}">
                <a16:creationId xmlns:a16="http://schemas.microsoft.com/office/drawing/2014/main" id="{37509369-0FC8-49E1-9F67-C64B45750445}"/>
              </a:ext>
            </a:extLst>
          </p:cNvPr>
          <p:cNvCxnSpPr>
            <a:cxnSpLocks/>
            <a:stCxn id="72" idx="2"/>
            <a:endCxn id="67" idx="0"/>
          </p:cNvCxnSpPr>
          <p:nvPr/>
        </p:nvCxnSpPr>
        <p:spPr>
          <a:xfrm rot="16200000" flipH="1">
            <a:off x="7031947" y="1555507"/>
            <a:ext cx="1177006" cy="4248979"/>
          </a:xfrm>
          <a:prstGeom prst="bentConnector3">
            <a:avLst>
              <a:gd name="adj1" fmla="val 745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C2CDD5F4-7E0E-434B-BAFD-D41809CF822C}"/>
              </a:ext>
            </a:extLst>
          </p:cNvPr>
          <p:cNvSpPr/>
          <p:nvPr/>
        </p:nvSpPr>
        <p:spPr>
          <a:xfrm>
            <a:off x="2487494" y="4337612"/>
            <a:ext cx="2638885" cy="283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WAIT_FOR_APP_ACK</a:t>
            </a:r>
            <a:endParaRPr lang="en-DE" dirty="0"/>
          </a:p>
        </p:txBody>
      </p:sp>
      <p:cxnSp>
        <p:nvCxnSpPr>
          <p:cNvPr id="84" name="Straight Arrow Connector 30">
            <a:extLst>
              <a:ext uri="{FF2B5EF4-FFF2-40B4-BE49-F238E27FC236}">
                <a16:creationId xmlns:a16="http://schemas.microsoft.com/office/drawing/2014/main" id="{2E75E33F-8DBB-4172-AA71-6B34258A22F6}"/>
              </a:ext>
            </a:extLst>
          </p:cNvPr>
          <p:cNvCxnSpPr>
            <a:cxnSpLocks/>
            <a:stCxn id="82" idx="1"/>
            <a:endCxn id="65" idx="1"/>
          </p:cNvCxnSpPr>
          <p:nvPr/>
        </p:nvCxnSpPr>
        <p:spPr>
          <a:xfrm rot="10800000" flipH="1">
            <a:off x="2487493" y="945019"/>
            <a:ext cx="2194319" cy="3534399"/>
          </a:xfrm>
          <a:prstGeom prst="bentConnector3">
            <a:avLst>
              <a:gd name="adj1" fmla="val -104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8112EDA-534C-4053-815A-FEF60BB1FB77}"/>
              </a:ext>
            </a:extLst>
          </p:cNvPr>
          <p:cNvSpPr txBox="1"/>
          <p:nvPr/>
        </p:nvSpPr>
        <p:spPr>
          <a:xfrm>
            <a:off x="2126179" y="608558"/>
            <a:ext cx="248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RESPONSE_DRIVE_NACK</a:t>
            </a:r>
            <a:endParaRPr lang="en-DE" dirty="0"/>
          </a:p>
        </p:txBody>
      </p:sp>
      <p:cxnSp>
        <p:nvCxnSpPr>
          <p:cNvPr id="91" name="Straight Arrow Connector 30">
            <a:extLst>
              <a:ext uri="{FF2B5EF4-FFF2-40B4-BE49-F238E27FC236}">
                <a16:creationId xmlns:a16="http://schemas.microsoft.com/office/drawing/2014/main" id="{EFEFAAB9-FCF1-492A-83CE-F0B794C2B632}"/>
              </a:ext>
            </a:extLst>
          </p:cNvPr>
          <p:cNvCxnSpPr>
            <a:cxnSpLocks/>
            <a:stCxn id="72" idx="1"/>
            <a:endCxn id="106" idx="0"/>
          </p:cNvCxnSpPr>
          <p:nvPr/>
        </p:nvCxnSpPr>
        <p:spPr>
          <a:xfrm rot="10800000" flipV="1">
            <a:off x="3806938" y="2949688"/>
            <a:ext cx="369580" cy="443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rrow: Left 96">
            <a:extLst>
              <a:ext uri="{FF2B5EF4-FFF2-40B4-BE49-F238E27FC236}">
                <a16:creationId xmlns:a16="http://schemas.microsoft.com/office/drawing/2014/main" id="{A57D539A-E69D-4FD5-AADC-D6AB947282D9}"/>
              </a:ext>
            </a:extLst>
          </p:cNvPr>
          <p:cNvSpPr/>
          <p:nvPr/>
        </p:nvSpPr>
        <p:spPr>
          <a:xfrm>
            <a:off x="41626" y="4268500"/>
            <a:ext cx="195593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REQUEST_DRIVE</a:t>
            </a:r>
            <a:endParaRPr lang="en-DE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87A3C4FC-BDC0-4AB7-9088-CD1A9E80CCE8}"/>
              </a:ext>
            </a:extLst>
          </p:cNvPr>
          <p:cNvSpPr/>
          <p:nvPr/>
        </p:nvSpPr>
        <p:spPr>
          <a:xfrm>
            <a:off x="2995631" y="3393502"/>
            <a:ext cx="1622613" cy="283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ID_SCAN</a:t>
            </a:r>
            <a:endParaRPr lang="en-DE" dirty="0"/>
          </a:p>
        </p:txBody>
      </p:sp>
      <p:cxnSp>
        <p:nvCxnSpPr>
          <p:cNvPr id="108" name="Straight Arrow Connector 30">
            <a:extLst>
              <a:ext uri="{FF2B5EF4-FFF2-40B4-BE49-F238E27FC236}">
                <a16:creationId xmlns:a16="http://schemas.microsoft.com/office/drawing/2014/main" id="{3B720659-8625-48AE-944B-EC05154B0805}"/>
              </a:ext>
            </a:extLst>
          </p:cNvPr>
          <p:cNvCxnSpPr>
            <a:cxnSpLocks/>
            <a:stCxn id="106" idx="1"/>
            <a:endCxn id="65" idx="1"/>
          </p:cNvCxnSpPr>
          <p:nvPr/>
        </p:nvCxnSpPr>
        <p:spPr>
          <a:xfrm rot="10800000" flipH="1">
            <a:off x="2995631" y="945019"/>
            <a:ext cx="1686182" cy="2590289"/>
          </a:xfrm>
          <a:prstGeom prst="bentConnector3">
            <a:avLst>
              <a:gd name="adj1" fmla="val -135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CFAF7CA-C161-48FF-863B-D93FED6975AD}"/>
              </a:ext>
            </a:extLst>
          </p:cNvPr>
          <p:cNvSpPr txBox="1"/>
          <p:nvPr/>
        </p:nvSpPr>
        <p:spPr>
          <a:xfrm>
            <a:off x="2707876" y="1492134"/>
            <a:ext cx="46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fail</a:t>
            </a:r>
            <a:endParaRPr lang="en-DE" dirty="0"/>
          </a:p>
        </p:txBody>
      </p:sp>
      <p:cxnSp>
        <p:nvCxnSpPr>
          <p:cNvPr id="112" name="Straight Arrow Connector 30">
            <a:extLst>
              <a:ext uri="{FF2B5EF4-FFF2-40B4-BE49-F238E27FC236}">
                <a16:creationId xmlns:a16="http://schemas.microsoft.com/office/drawing/2014/main" id="{0E75237A-BD03-43B9-8292-B628C3C89BE6}"/>
              </a:ext>
            </a:extLst>
          </p:cNvPr>
          <p:cNvCxnSpPr>
            <a:cxnSpLocks/>
            <a:stCxn id="106" idx="1"/>
            <a:endCxn id="71" idx="1"/>
          </p:cNvCxnSpPr>
          <p:nvPr/>
        </p:nvCxnSpPr>
        <p:spPr>
          <a:xfrm rot="10800000" flipH="1">
            <a:off x="2995631" y="2083373"/>
            <a:ext cx="1180888" cy="1451935"/>
          </a:xfrm>
          <a:prstGeom prst="bentConnector3">
            <a:avLst>
              <a:gd name="adj1" fmla="val -19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392F2F3-B989-4154-8B60-384E994306F7}"/>
              </a:ext>
            </a:extLst>
          </p:cNvPr>
          <p:cNvSpPr txBox="1"/>
          <p:nvPr/>
        </p:nvSpPr>
        <p:spPr>
          <a:xfrm>
            <a:off x="2782126" y="2103761"/>
            <a:ext cx="2585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REQUEST_ID_SCAN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next</a:t>
            </a:r>
            <a:r>
              <a:rPr lang="de-DE" dirty="0"/>
              <a:t> ID_SCAN) and !</a:t>
            </a:r>
            <a:r>
              <a:rPr lang="de-DE" dirty="0" err="1"/>
              <a:t>busy</a:t>
            </a:r>
            <a:endParaRPr lang="en-DE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D2C5441-A6A8-4FAD-921A-DB18B2A23136}"/>
              </a:ext>
            </a:extLst>
          </p:cNvPr>
          <p:cNvSpPr txBox="1"/>
          <p:nvPr/>
        </p:nvSpPr>
        <p:spPr>
          <a:xfrm>
            <a:off x="2886170" y="3004692"/>
            <a:ext cx="214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!</a:t>
            </a:r>
            <a:r>
              <a:rPr lang="de-DE" dirty="0" err="1"/>
              <a:t>busy</a:t>
            </a:r>
            <a:r>
              <a:rPr lang="de-DE" dirty="0"/>
              <a:t>, </a:t>
            </a:r>
            <a:r>
              <a:rPr lang="de-DE" dirty="0" err="1"/>
              <a:t>next</a:t>
            </a:r>
            <a:r>
              <a:rPr lang="de-DE" dirty="0"/>
              <a:t>: ID_SCAN</a:t>
            </a:r>
            <a:endParaRPr lang="en-DE" dirty="0"/>
          </a:p>
        </p:txBody>
      </p:sp>
      <p:cxnSp>
        <p:nvCxnSpPr>
          <p:cNvPr id="117" name="Straight Arrow Connector 30">
            <a:extLst>
              <a:ext uri="{FF2B5EF4-FFF2-40B4-BE49-F238E27FC236}">
                <a16:creationId xmlns:a16="http://schemas.microsoft.com/office/drawing/2014/main" id="{9A5313D3-1161-47C1-8357-8ADD7D9CA9E9}"/>
              </a:ext>
            </a:extLst>
          </p:cNvPr>
          <p:cNvCxnSpPr>
            <a:cxnSpLocks/>
            <a:stCxn id="106" idx="2"/>
            <a:endCxn id="82" idx="0"/>
          </p:cNvCxnSpPr>
          <p:nvPr/>
        </p:nvCxnSpPr>
        <p:spPr>
          <a:xfrm rot="5400000">
            <a:off x="3476688" y="4007362"/>
            <a:ext cx="66050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35131E-60DD-4FE8-A339-BEA937F4CCC3}"/>
              </a:ext>
            </a:extLst>
          </p:cNvPr>
          <p:cNvSpPr txBox="1"/>
          <p:nvPr/>
        </p:nvSpPr>
        <p:spPr>
          <a:xfrm>
            <a:off x="3746718" y="371075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ok</a:t>
            </a:r>
            <a:endParaRPr lang="en-DE" dirty="0"/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6AF86BA9-A987-4235-A9D0-3387BAC75CCE}"/>
              </a:ext>
            </a:extLst>
          </p:cNvPr>
          <p:cNvSpPr/>
          <p:nvPr/>
        </p:nvSpPr>
        <p:spPr>
          <a:xfrm>
            <a:off x="1783053" y="4609705"/>
            <a:ext cx="191681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RESPONSE_ACK</a:t>
            </a:r>
            <a:endParaRPr lang="en-DE" dirty="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BA77DAD1-9D83-4564-B779-121957A48D7D}"/>
              </a:ext>
            </a:extLst>
          </p:cNvPr>
          <p:cNvSpPr/>
          <p:nvPr/>
        </p:nvSpPr>
        <p:spPr>
          <a:xfrm>
            <a:off x="318950" y="3672015"/>
            <a:ext cx="191681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RESPONSE_NACK</a:t>
            </a:r>
            <a:endParaRPr lang="en-DE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85D595D-37E7-4154-948A-3E5A9CAE4499}"/>
              </a:ext>
            </a:extLst>
          </p:cNvPr>
          <p:cNvSpPr/>
          <p:nvPr/>
        </p:nvSpPr>
        <p:spPr>
          <a:xfrm>
            <a:off x="2104252" y="5062124"/>
            <a:ext cx="3405367" cy="283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WAIT_FOR_DRIVE_FWD_STARTED</a:t>
            </a:r>
            <a:endParaRPr lang="en-DE" dirty="0"/>
          </a:p>
        </p:txBody>
      </p:sp>
      <p:cxnSp>
        <p:nvCxnSpPr>
          <p:cNvPr id="131" name="Straight Arrow Connector 30">
            <a:extLst>
              <a:ext uri="{FF2B5EF4-FFF2-40B4-BE49-F238E27FC236}">
                <a16:creationId xmlns:a16="http://schemas.microsoft.com/office/drawing/2014/main" id="{2184E480-1060-4C44-A619-F3885B725EB5}"/>
              </a:ext>
            </a:extLst>
          </p:cNvPr>
          <p:cNvCxnSpPr>
            <a:cxnSpLocks/>
            <a:stCxn id="82" idx="2"/>
            <a:endCxn id="129" idx="0"/>
          </p:cNvCxnSpPr>
          <p:nvPr/>
        </p:nvCxnSpPr>
        <p:spPr>
          <a:xfrm rot="5400000">
            <a:off x="3586486" y="4841673"/>
            <a:ext cx="44090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FFDD819-676C-4447-BB75-D1A38A6E7D71}"/>
              </a:ext>
            </a:extLst>
          </p:cNvPr>
          <p:cNvSpPr/>
          <p:nvPr/>
        </p:nvSpPr>
        <p:spPr>
          <a:xfrm>
            <a:off x="1940441" y="5749796"/>
            <a:ext cx="3749489" cy="283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WAIT_FOR_DRIVE_FWD_COMPLETED</a:t>
            </a:r>
            <a:endParaRPr lang="en-DE" dirty="0"/>
          </a:p>
        </p:txBody>
      </p:sp>
      <p:cxnSp>
        <p:nvCxnSpPr>
          <p:cNvPr id="137" name="Straight Arrow Connector 30">
            <a:extLst>
              <a:ext uri="{FF2B5EF4-FFF2-40B4-BE49-F238E27FC236}">
                <a16:creationId xmlns:a16="http://schemas.microsoft.com/office/drawing/2014/main" id="{D5985DDA-4415-4D29-895D-D39231040624}"/>
              </a:ext>
            </a:extLst>
          </p:cNvPr>
          <p:cNvCxnSpPr>
            <a:cxnSpLocks/>
            <a:stCxn id="129" idx="2"/>
            <a:endCxn id="136" idx="0"/>
          </p:cNvCxnSpPr>
          <p:nvPr/>
        </p:nvCxnSpPr>
        <p:spPr>
          <a:xfrm rot="16200000" flipH="1">
            <a:off x="3609030" y="5543640"/>
            <a:ext cx="404062" cy="8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58F4523C-265F-4ED1-BA2B-7A47C60E0B76}"/>
              </a:ext>
            </a:extLst>
          </p:cNvPr>
          <p:cNvCxnSpPr>
            <a:cxnSpLocks/>
            <a:stCxn id="129" idx="3"/>
            <a:endCxn id="129" idx="0"/>
          </p:cNvCxnSpPr>
          <p:nvPr/>
        </p:nvCxnSpPr>
        <p:spPr>
          <a:xfrm flipH="1" flipV="1">
            <a:off x="3806936" y="5062124"/>
            <a:ext cx="1702683" cy="141805"/>
          </a:xfrm>
          <a:prstGeom prst="bentConnector4">
            <a:avLst>
              <a:gd name="adj1" fmla="val -13426"/>
              <a:gd name="adj2" fmla="val 2612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B76A9FD1-B56E-4887-B361-B29970B7DC93}"/>
              </a:ext>
            </a:extLst>
          </p:cNvPr>
          <p:cNvSpPr txBox="1"/>
          <p:nvPr/>
        </p:nvSpPr>
        <p:spPr>
          <a:xfrm>
            <a:off x="5705649" y="4810845"/>
            <a:ext cx="61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busy</a:t>
            </a:r>
            <a:endParaRPr lang="en-DE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52D71DD-C80A-4C8F-9DD6-2863873D9CAE}"/>
              </a:ext>
            </a:extLst>
          </p:cNvPr>
          <p:cNvSpPr txBox="1"/>
          <p:nvPr/>
        </p:nvSpPr>
        <p:spPr>
          <a:xfrm>
            <a:off x="3765792" y="5348252"/>
            <a:ext cx="69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!</a:t>
            </a:r>
            <a:r>
              <a:rPr lang="de-DE" dirty="0" err="1"/>
              <a:t>busy</a:t>
            </a:r>
            <a:endParaRPr lang="en-DE" dirty="0"/>
          </a:p>
        </p:txBody>
      </p:sp>
      <p:cxnSp>
        <p:nvCxnSpPr>
          <p:cNvPr id="147" name="Straight Arrow Connector 30">
            <a:extLst>
              <a:ext uri="{FF2B5EF4-FFF2-40B4-BE49-F238E27FC236}">
                <a16:creationId xmlns:a16="http://schemas.microsoft.com/office/drawing/2014/main" id="{7A235BD3-D561-47CB-9ECB-9A49A85618A4}"/>
              </a:ext>
            </a:extLst>
          </p:cNvPr>
          <p:cNvCxnSpPr>
            <a:cxnSpLocks/>
            <a:stCxn id="136" idx="3"/>
            <a:endCxn id="71" idx="3"/>
          </p:cNvCxnSpPr>
          <p:nvPr/>
        </p:nvCxnSpPr>
        <p:spPr>
          <a:xfrm flipV="1">
            <a:off x="5689930" y="2083372"/>
            <a:ext cx="1125474" cy="3808229"/>
          </a:xfrm>
          <a:prstGeom prst="bentConnector3">
            <a:avLst>
              <a:gd name="adj1" fmla="val 1824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9A9672C-B38F-4B2C-8696-24D5C0D1CF39}"/>
              </a:ext>
            </a:extLst>
          </p:cNvPr>
          <p:cNvSpPr txBox="1"/>
          <p:nvPr/>
        </p:nvSpPr>
        <p:spPr>
          <a:xfrm>
            <a:off x="7478193" y="1744234"/>
            <a:ext cx="4022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Place </a:t>
            </a:r>
            <a:r>
              <a:rPr lang="de-DE" dirty="0" err="1"/>
              <a:t>car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next</a:t>
            </a:r>
            <a:r>
              <a:rPr lang="de-DE" dirty="0"/>
              <a:t> WAIT_FOR_DRIVE_BWD) and !</a:t>
            </a:r>
            <a:r>
              <a:rPr lang="de-DE" dirty="0" err="1"/>
              <a:t>busy</a:t>
            </a:r>
            <a:endParaRPr lang="en-DE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ECBB334-BDE5-40B4-B727-7C0DFDFC2DC2}"/>
              </a:ext>
            </a:extLst>
          </p:cNvPr>
          <p:cNvSpPr txBox="1"/>
          <p:nvPr/>
        </p:nvSpPr>
        <p:spPr>
          <a:xfrm>
            <a:off x="5194222" y="3214575"/>
            <a:ext cx="357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!</a:t>
            </a:r>
            <a:r>
              <a:rPr lang="de-DE" dirty="0" err="1"/>
              <a:t>busy</a:t>
            </a:r>
            <a:r>
              <a:rPr lang="de-DE" dirty="0"/>
              <a:t>, </a:t>
            </a:r>
            <a:r>
              <a:rPr lang="de-DE" dirty="0" err="1"/>
              <a:t>next</a:t>
            </a:r>
            <a:r>
              <a:rPr lang="de-DE" dirty="0"/>
              <a:t>: WAIT_FOR_DRIVE_BWD</a:t>
            </a:r>
            <a:endParaRPr lang="en-DE" dirty="0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CF74ED94-9464-4938-8AC0-436E488961B4}"/>
              </a:ext>
            </a:extLst>
          </p:cNvPr>
          <p:cNvSpPr/>
          <p:nvPr/>
        </p:nvSpPr>
        <p:spPr>
          <a:xfrm>
            <a:off x="7862828" y="4980060"/>
            <a:ext cx="3764223" cy="283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WAIT_FOR_DRIVE_BWD_COMPLETED</a:t>
            </a:r>
            <a:endParaRPr lang="en-DE" dirty="0"/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79E99B4B-7ED6-4EF7-B7D5-794D760154FD}"/>
              </a:ext>
            </a:extLst>
          </p:cNvPr>
          <p:cNvCxnSpPr>
            <a:cxnSpLocks/>
            <a:stCxn id="67" idx="3"/>
            <a:endCxn id="67" idx="0"/>
          </p:cNvCxnSpPr>
          <p:nvPr/>
        </p:nvCxnSpPr>
        <p:spPr>
          <a:xfrm flipH="1" flipV="1">
            <a:off x="9744940" y="4268500"/>
            <a:ext cx="1755829" cy="141805"/>
          </a:xfrm>
          <a:prstGeom prst="bentConnector4">
            <a:avLst>
              <a:gd name="adj1" fmla="val -13019"/>
              <a:gd name="adj2" fmla="val 2612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D96AD51C-EA96-45AF-9D61-7CD329AC7D92}"/>
              </a:ext>
            </a:extLst>
          </p:cNvPr>
          <p:cNvSpPr txBox="1"/>
          <p:nvPr/>
        </p:nvSpPr>
        <p:spPr>
          <a:xfrm>
            <a:off x="11643653" y="4010969"/>
            <a:ext cx="61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busy</a:t>
            </a:r>
            <a:endParaRPr lang="en-DE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D0EE500F-3224-4324-8608-F4800833C01C}"/>
              </a:ext>
            </a:extLst>
          </p:cNvPr>
          <p:cNvCxnSpPr>
            <a:cxnSpLocks/>
            <a:stCxn id="164" idx="3"/>
            <a:endCxn id="65" idx="3"/>
          </p:cNvCxnSpPr>
          <p:nvPr/>
        </p:nvCxnSpPr>
        <p:spPr>
          <a:xfrm flipH="1" flipV="1">
            <a:off x="6304426" y="945018"/>
            <a:ext cx="5322625" cy="4176847"/>
          </a:xfrm>
          <a:prstGeom prst="bentConnector3">
            <a:avLst>
              <a:gd name="adj1" fmla="val -107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8DCA98B-48CC-41FB-B23A-6CB304BD9BE1}"/>
              </a:ext>
            </a:extLst>
          </p:cNvPr>
          <p:cNvSpPr txBox="1"/>
          <p:nvPr/>
        </p:nvSpPr>
        <p:spPr>
          <a:xfrm>
            <a:off x="9796109" y="4562810"/>
            <a:ext cx="69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!</a:t>
            </a:r>
            <a:r>
              <a:rPr lang="de-DE" dirty="0" err="1"/>
              <a:t>busy</a:t>
            </a:r>
            <a:endParaRPr lang="en-DE" dirty="0"/>
          </a:p>
        </p:txBody>
      </p:sp>
      <p:sp>
        <p:nvSpPr>
          <p:cNvPr id="178" name="Arrow: Left 177">
            <a:extLst>
              <a:ext uri="{FF2B5EF4-FFF2-40B4-BE49-F238E27FC236}">
                <a16:creationId xmlns:a16="http://schemas.microsoft.com/office/drawing/2014/main" id="{09BADF61-AC8D-4FBB-BB8C-DEA97C9EA4DF}"/>
              </a:ext>
            </a:extLst>
          </p:cNvPr>
          <p:cNvSpPr/>
          <p:nvPr/>
        </p:nvSpPr>
        <p:spPr>
          <a:xfrm>
            <a:off x="10204085" y="5259581"/>
            <a:ext cx="195593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DRIVE_DONE</a:t>
            </a:r>
            <a:endParaRPr lang="en-DE" dirty="0"/>
          </a:p>
        </p:txBody>
      </p:sp>
      <p:sp>
        <p:nvSpPr>
          <p:cNvPr id="179" name="Arrow: Left 178">
            <a:extLst>
              <a:ext uri="{FF2B5EF4-FFF2-40B4-BE49-F238E27FC236}">
                <a16:creationId xmlns:a16="http://schemas.microsoft.com/office/drawing/2014/main" id="{DB217C68-D22F-4603-8025-1C8411338DC4}"/>
              </a:ext>
            </a:extLst>
          </p:cNvPr>
          <p:cNvSpPr/>
          <p:nvPr/>
        </p:nvSpPr>
        <p:spPr>
          <a:xfrm>
            <a:off x="2563093" y="1192026"/>
            <a:ext cx="236725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DRIVE_INTERRUPTED</a:t>
            </a:r>
            <a:endParaRPr lang="en-DE" dirty="0"/>
          </a:p>
        </p:txBody>
      </p:sp>
      <p:pic>
        <p:nvPicPr>
          <p:cNvPr id="47" name="Picture 46" descr="oktoflow">
            <a:extLst>
              <a:ext uri="{FF2B5EF4-FFF2-40B4-BE49-F238E27FC236}">
                <a16:creationId xmlns:a16="http://schemas.microsoft.com/office/drawing/2014/main" id="{D878BEE3-A901-41FC-B8B4-52CB84A3A5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874" y="17036"/>
            <a:ext cx="1243963" cy="1072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462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Microsoft Office PowerPoint</Application>
  <PresentationFormat>Widescreen</PresentationFormat>
  <Paragraphs>305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Cobot movements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</dc:creator>
  <cp:lastModifiedBy>Holger Eichelberger</cp:lastModifiedBy>
  <cp:revision>61</cp:revision>
  <cp:lastPrinted>2022-05-11T10:27:18Z</cp:lastPrinted>
  <dcterms:created xsi:type="dcterms:W3CDTF">2022-05-11T08:31:58Z</dcterms:created>
  <dcterms:modified xsi:type="dcterms:W3CDTF">2024-03-27T07:53:23Z</dcterms:modified>
</cp:coreProperties>
</file>