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640-4553-4FFA-BF63-FD8DC0E0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  <a:endParaRPr lang="en-DE" dirty="0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E88BF53A-A261-45F8-B1CF-BD3985D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Structural regression tests</a:t>
            </a:r>
          </a:p>
          <a:p>
            <a:pPr lvl="1"/>
            <a:r>
              <a:rPr lang="en-GB" dirty="0"/>
              <a:t>Does the build process work</a:t>
            </a:r>
          </a:p>
          <a:p>
            <a:pPr lvl="1"/>
            <a:r>
              <a:rPr lang="en-GB" dirty="0"/>
              <a:t>Is source code </a:t>
            </a:r>
            <a:r>
              <a:rPr lang="en-GB" dirty="0" err="1"/>
              <a:t>compilable</a:t>
            </a:r>
            <a:r>
              <a:rPr lang="en-GB" dirty="0"/>
              <a:t> (Java, Python)</a:t>
            </a:r>
          </a:p>
          <a:p>
            <a:pPr lvl="1"/>
            <a:r>
              <a:rPr lang="en-GB" dirty="0"/>
              <a:t>Is </a:t>
            </a:r>
            <a:r>
              <a:rPr lang="en-GB" dirty="0" err="1"/>
              <a:t>Yaml</a:t>
            </a:r>
            <a:r>
              <a:rPr lang="en-GB" dirty="0"/>
              <a:t> structure ok</a:t>
            </a:r>
          </a:p>
          <a:p>
            <a:pPr lvl="1"/>
            <a:r>
              <a:rPr lang="en-GB" dirty="0"/>
              <a:t>Are generated files not empty</a:t>
            </a:r>
          </a:p>
          <a:p>
            <a:pPr lvl="1"/>
            <a:r>
              <a:rPr lang="en-GB" dirty="0"/>
              <a:t>Are expected files there</a:t>
            </a:r>
          </a:p>
          <a:p>
            <a:r>
              <a:rPr lang="en-GB" dirty="0"/>
              <a:t>Preparation for execution regression tests (in dependent project </a:t>
            </a:r>
            <a:r>
              <a:rPr lang="en-GB" dirty="0">
                <a:latin typeface="Consolas" panose="020B0609020204030204" pitchFamily="49" charset="0"/>
              </a:rPr>
              <a:t>examples</a:t>
            </a:r>
            <a:r>
              <a:rPr lang="en-GB" dirty="0"/>
              <a:t>)</a:t>
            </a:r>
          </a:p>
          <a:p>
            <a:r>
              <a:rPr lang="en-GB" dirty="0"/>
              <a:t>Mutual dependency on </a:t>
            </a:r>
            <a:r>
              <a:rPr lang="en-GB" dirty="0" err="1"/>
              <a:t>test.configuration.configuration</a:t>
            </a:r>
            <a:r>
              <a:rPr lang="en-GB" dirty="0"/>
              <a:t> implementing the services (based on generated interfaces, integrated via dynamic class loading)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5845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640-4553-4FFA-BF63-FD8DC0E0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B1710-9BCC-473F-AC26-31893A19792D}"/>
              </a:ext>
            </a:extLst>
          </p:cNvPr>
          <p:cNvSpPr txBox="1"/>
          <p:nvPr/>
        </p:nvSpPr>
        <p:spPr>
          <a:xfrm>
            <a:off x="7319006" y="2113086"/>
            <a:ext cx="253306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CommonSetupNoMonUi</a:t>
            </a:r>
            <a:endParaRPr lang="en-GB" b="1" dirty="0"/>
          </a:p>
          <a:p>
            <a:r>
              <a:rPr lang="en-GB" i="1" dirty="0"/>
              <a:t>Disables monitoring/UI</a:t>
            </a:r>
            <a:endParaRPr lang="en-DE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CEA62-8E0B-42A6-AE81-B184F5BDDB22}"/>
              </a:ext>
            </a:extLst>
          </p:cNvPr>
          <p:cNvSpPr txBox="1"/>
          <p:nvPr/>
        </p:nvSpPr>
        <p:spPr>
          <a:xfrm>
            <a:off x="4675502" y="560531"/>
            <a:ext cx="313618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CommonSetup</a:t>
            </a:r>
            <a:endParaRPr lang="en-GB" b="1" dirty="0"/>
          </a:p>
          <a:p>
            <a:r>
              <a:rPr lang="en-GB" dirty="0"/>
              <a:t>Platform components, network</a:t>
            </a:r>
          </a:p>
          <a:p>
            <a:r>
              <a:rPr lang="en-GB" i="1" dirty="0"/>
              <a:t>Does not define monitoring/UI</a:t>
            </a:r>
            <a:endParaRPr lang="en-DE" i="1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21E94A9-C844-404D-BE48-E3C33D1B5DEE}"/>
              </a:ext>
            </a:extLst>
          </p:cNvPr>
          <p:cNvSpPr/>
          <p:nvPr/>
        </p:nvSpPr>
        <p:spPr>
          <a:xfrm>
            <a:off x="6923645" y="1502615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50F00-336C-4C4F-B03E-B05E9A671D39}"/>
              </a:ext>
            </a:extLst>
          </p:cNvPr>
          <p:cNvCxnSpPr>
            <a:stCxn id="6" idx="3"/>
            <a:endCxn id="4" idx="0"/>
          </p:cNvCxnSpPr>
          <p:nvPr/>
        </p:nvCxnSpPr>
        <p:spPr>
          <a:xfrm rot="16200000" flipH="1">
            <a:off x="7615611" y="1143158"/>
            <a:ext cx="400208" cy="15396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2EB5F9-4FC7-44DE-BD06-5863D1D8FF68}"/>
              </a:ext>
            </a:extLst>
          </p:cNvPr>
          <p:cNvSpPr txBox="1"/>
          <p:nvPr/>
        </p:nvSpPr>
        <p:spPr>
          <a:xfrm>
            <a:off x="1889125" y="4683659"/>
            <a:ext cx="311700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ContainerCreation</a:t>
            </a:r>
            <a:endParaRPr lang="en-GB" b="1" dirty="0"/>
          </a:p>
          <a:p>
            <a:r>
              <a:rPr lang="en-GB" i="1" dirty="0"/>
              <a:t>Automated container </a:t>
            </a:r>
          </a:p>
          <a:p>
            <a:r>
              <a:rPr lang="en-GB" i="1" dirty="0"/>
              <a:t>creation, platform instantiation</a:t>
            </a:r>
            <a:endParaRPr lang="en-DE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33257-273B-49CD-BD9F-4A0113DF94E0}"/>
              </a:ext>
            </a:extLst>
          </p:cNvPr>
          <p:cNvSpPr txBox="1"/>
          <p:nvPr/>
        </p:nvSpPr>
        <p:spPr>
          <a:xfrm>
            <a:off x="6243592" y="5226945"/>
            <a:ext cx="210576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RoutingTest</a:t>
            </a:r>
            <a:endParaRPr lang="en-GB" b="1" dirty="0"/>
          </a:p>
          <a:p>
            <a:r>
              <a:rPr lang="en-GB" i="1" dirty="0"/>
              <a:t>(A)synchronous data</a:t>
            </a:r>
          </a:p>
          <a:p>
            <a:r>
              <a:rPr lang="en-GB" i="1" dirty="0"/>
              <a:t>flows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FEC12-322E-4DFC-B9FF-7D386431FB86}"/>
              </a:ext>
            </a:extLst>
          </p:cNvPr>
          <p:cNvSpPr txBox="1"/>
          <p:nvPr/>
        </p:nvSpPr>
        <p:spPr>
          <a:xfrm>
            <a:off x="10302875" y="3779250"/>
            <a:ext cx="171380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SimpleMesh</a:t>
            </a:r>
            <a:endParaRPr lang="en-GB" b="1" dirty="0"/>
          </a:p>
          <a:p>
            <a:r>
              <a:rPr lang="en-GB" i="1" dirty="0"/>
              <a:t>Java source/sink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89AB8-3285-4EC7-AE1C-76E73D7300CC}"/>
              </a:ext>
            </a:extLst>
          </p:cNvPr>
          <p:cNvSpPr txBox="1"/>
          <p:nvPr/>
        </p:nvSpPr>
        <p:spPr>
          <a:xfrm>
            <a:off x="9276007" y="5226945"/>
            <a:ext cx="176266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SimpleMesh3</a:t>
            </a:r>
          </a:p>
          <a:p>
            <a:r>
              <a:rPr lang="en-GB" i="1" dirty="0"/>
              <a:t>Java source, </a:t>
            </a:r>
          </a:p>
          <a:p>
            <a:r>
              <a:rPr lang="en-GB" i="1" dirty="0"/>
              <a:t>transformer, sink</a:t>
            </a:r>
            <a:endParaRPr lang="en-DE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E3A65-E371-4D66-BA06-F5C1452099D8}"/>
              </a:ext>
            </a:extLst>
          </p:cNvPr>
          <p:cNvSpPr txBox="1"/>
          <p:nvPr/>
        </p:nvSpPr>
        <p:spPr>
          <a:xfrm>
            <a:off x="8049026" y="3828149"/>
            <a:ext cx="182441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KodexMesh</a:t>
            </a:r>
            <a:endParaRPr lang="en-GB" b="1" dirty="0"/>
          </a:p>
          <a:p>
            <a:r>
              <a:rPr lang="en-GB" i="1" dirty="0"/>
              <a:t>Java source/sink, </a:t>
            </a:r>
          </a:p>
          <a:p>
            <a:r>
              <a:rPr lang="en-GB" i="1" dirty="0"/>
              <a:t>KODEX + Python</a:t>
            </a:r>
            <a:endParaRPr lang="en-DE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5CD7F-5BED-4EB3-98F4-DC66480C9216}"/>
              </a:ext>
            </a:extLst>
          </p:cNvPr>
          <p:cNvSpPr txBox="1"/>
          <p:nvPr/>
        </p:nvSpPr>
        <p:spPr>
          <a:xfrm>
            <a:off x="3734847" y="2253149"/>
            <a:ext cx="233948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SerializerConfig1</a:t>
            </a:r>
          </a:p>
          <a:p>
            <a:r>
              <a:rPr lang="en-GB" i="1" dirty="0"/>
              <a:t>Simple mesh, platform </a:t>
            </a:r>
          </a:p>
          <a:p>
            <a:r>
              <a:rPr lang="en-GB" i="1" dirty="0"/>
              <a:t>instantiation</a:t>
            </a:r>
            <a:endParaRPr lang="en-DE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FFE1D-F455-46DD-8C3F-670333B05654}"/>
              </a:ext>
            </a:extLst>
          </p:cNvPr>
          <p:cNvSpPr txBox="1"/>
          <p:nvPr/>
        </p:nvSpPr>
        <p:spPr>
          <a:xfrm>
            <a:off x="4756158" y="3807994"/>
            <a:ext cx="211557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mpd="sng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SerializerConfig1Old</a:t>
            </a:r>
          </a:p>
          <a:p>
            <a:r>
              <a:rPr lang="en-GB" i="1" dirty="0"/>
              <a:t>Simple mesh</a:t>
            </a:r>
            <a:endParaRPr lang="en-DE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DECB9-59B2-454A-82FA-B3E43379A35F}"/>
              </a:ext>
            </a:extLst>
          </p:cNvPr>
          <p:cNvSpPr txBox="1"/>
          <p:nvPr/>
        </p:nvSpPr>
        <p:spPr>
          <a:xfrm>
            <a:off x="222253" y="2117854"/>
            <a:ext cx="301614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/>
              <a:t>Legend</a:t>
            </a:r>
          </a:p>
          <a:p>
            <a:r>
              <a:rPr lang="en-GB" b="1" dirty="0"/>
              <a:t>   </a:t>
            </a:r>
            <a:r>
              <a:rPr lang="en-GB" dirty="0"/>
              <a:t>Shared platform config</a:t>
            </a:r>
          </a:p>
          <a:p>
            <a:r>
              <a:rPr lang="en-GB" dirty="0"/>
              <a:t>   Structural test (compilation, </a:t>
            </a:r>
            <a:br>
              <a:rPr lang="en-GB" dirty="0"/>
            </a:br>
            <a:r>
              <a:rPr lang="en-GB" dirty="0"/>
              <a:t>   file contents)</a:t>
            </a:r>
          </a:p>
          <a:p>
            <a:r>
              <a:rPr lang="en-GB" dirty="0"/>
              <a:t>   Executable regression test </a:t>
            </a:r>
          </a:p>
          <a:p>
            <a:r>
              <a:rPr lang="en-GB" dirty="0"/>
              <a:t>   (in examples)</a:t>
            </a:r>
          </a:p>
          <a:p>
            <a:r>
              <a:rPr lang="en-GB" dirty="0"/>
              <a:t>   Shared interface generation</a:t>
            </a:r>
          </a:p>
          <a:p>
            <a:r>
              <a:rPr lang="en-GB" dirty="0"/>
              <a:t>   (old style)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77725D-7A5D-47D4-A526-21CA9D063119}"/>
              </a:ext>
            </a:extLst>
          </p:cNvPr>
          <p:cNvSpPr/>
          <p:nvPr/>
        </p:nvSpPr>
        <p:spPr>
          <a:xfrm>
            <a:off x="257115" y="2478923"/>
            <a:ext cx="173041" cy="1907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ADCA9DB-D39F-45D5-8022-62A242C69759}"/>
              </a:ext>
            </a:extLst>
          </p:cNvPr>
          <p:cNvSpPr/>
          <p:nvPr/>
        </p:nvSpPr>
        <p:spPr>
          <a:xfrm>
            <a:off x="4782345" y="1515586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AE217A-9B49-4CB3-82EE-7AF4739FC53F}"/>
              </a:ext>
            </a:extLst>
          </p:cNvPr>
          <p:cNvCxnSpPr>
            <a:cxnSpLocks/>
            <a:stCxn id="19" idx="3"/>
            <a:endCxn id="15" idx="0"/>
          </p:cNvCxnSpPr>
          <p:nvPr/>
        </p:nvCxnSpPr>
        <p:spPr>
          <a:xfrm rot="5400000">
            <a:off x="4640941" y="1989499"/>
            <a:ext cx="527300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9FA52-00DB-44FE-B01B-31F67B5DE7AD}"/>
              </a:ext>
            </a:extLst>
          </p:cNvPr>
          <p:cNvSpPr/>
          <p:nvPr/>
        </p:nvSpPr>
        <p:spPr>
          <a:xfrm>
            <a:off x="8463293" y="2784755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BB9B7A-1110-488E-87E9-BA2E1B5908A8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rot="5400000">
            <a:off x="6793256" y="2015711"/>
            <a:ext cx="812976" cy="27715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463426-16A1-4894-BCDB-122FAD8EDDEB}"/>
              </a:ext>
            </a:extLst>
          </p:cNvPr>
          <p:cNvCxnSpPr>
            <a:cxnSpLocks/>
            <a:stCxn id="23" idx="3"/>
            <a:endCxn id="14" idx="0"/>
          </p:cNvCxnSpPr>
          <p:nvPr/>
        </p:nvCxnSpPr>
        <p:spPr>
          <a:xfrm rot="16200000" flipH="1">
            <a:off x="8356820" y="3223737"/>
            <a:ext cx="833131" cy="3756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621E91-B0D6-4BE3-B648-152D5C4D06DC}"/>
              </a:ext>
            </a:extLst>
          </p:cNvPr>
          <p:cNvCxnSpPr>
            <a:cxnSpLocks/>
            <a:stCxn id="23" idx="3"/>
            <a:endCxn id="12" idx="0"/>
          </p:cNvCxnSpPr>
          <p:nvPr/>
        </p:nvCxnSpPr>
        <p:spPr>
          <a:xfrm rot="16200000" flipH="1">
            <a:off x="9480541" y="2100015"/>
            <a:ext cx="784232" cy="2574237"/>
          </a:xfrm>
          <a:prstGeom prst="bentConnector3">
            <a:avLst>
              <a:gd name="adj1" fmla="val 52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8BF7D6-CB87-4C79-B8B3-9546A1C7D512}"/>
              </a:ext>
            </a:extLst>
          </p:cNvPr>
          <p:cNvCxnSpPr>
            <a:cxnSpLocks/>
            <a:stCxn id="13" idx="0"/>
            <a:endCxn id="23" idx="3"/>
          </p:cNvCxnSpPr>
          <p:nvPr/>
        </p:nvCxnSpPr>
        <p:spPr>
          <a:xfrm rot="16200000" flipV="1">
            <a:off x="8255476" y="3325082"/>
            <a:ext cx="2231927" cy="1571799"/>
          </a:xfrm>
          <a:prstGeom prst="bentConnector3">
            <a:avLst>
              <a:gd name="adj1" fmla="val 819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8CCE2E-371D-4F9D-B142-441C5D2FB508}"/>
              </a:ext>
            </a:extLst>
          </p:cNvPr>
          <p:cNvCxnSpPr>
            <a:cxnSpLocks/>
            <a:stCxn id="11" idx="0"/>
            <a:endCxn id="23" idx="3"/>
          </p:cNvCxnSpPr>
          <p:nvPr/>
        </p:nvCxnSpPr>
        <p:spPr>
          <a:xfrm rot="5400000" flipH="1" flipV="1">
            <a:off x="6825045" y="3466451"/>
            <a:ext cx="2231927" cy="1289062"/>
          </a:xfrm>
          <a:prstGeom prst="bentConnector3">
            <a:avLst>
              <a:gd name="adj1" fmla="val 81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75FF9F-FA99-4E1D-B4A9-A0539D3EB185}"/>
              </a:ext>
            </a:extLst>
          </p:cNvPr>
          <p:cNvSpPr txBox="1"/>
          <p:nvPr/>
        </p:nvSpPr>
        <p:spPr>
          <a:xfrm>
            <a:off x="1890342" y="5688610"/>
            <a:ext cx="311700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SimpleMeshContainer</a:t>
            </a:r>
            <a:endParaRPr lang="en-GB" b="1" dirty="0"/>
          </a:p>
          <a:p>
            <a:r>
              <a:rPr lang="en-GB" i="1" dirty="0"/>
              <a:t>Automated container </a:t>
            </a:r>
          </a:p>
          <a:p>
            <a:r>
              <a:rPr lang="en-GB" i="1" dirty="0"/>
              <a:t>creation, platform instantiation</a:t>
            </a:r>
            <a:endParaRPr lang="en-DE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96F5D1B-246C-4645-A91B-4472BAADF15B}"/>
              </a:ext>
            </a:extLst>
          </p:cNvPr>
          <p:cNvSpPr/>
          <p:nvPr/>
        </p:nvSpPr>
        <p:spPr>
          <a:xfrm>
            <a:off x="252827" y="2723185"/>
            <a:ext cx="173041" cy="190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0B99E8-C65C-4CCD-825A-0AC9E500886D}"/>
              </a:ext>
            </a:extLst>
          </p:cNvPr>
          <p:cNvSpPr/>
          <p:nvPr/>
        </p:nvSpPr>
        <p:spPr>
          <a:xfrm>
            <a:off x="252826" y="3310230"/>
            <a:ext cx="173041" cy="1907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C266EA-8473-4132-BDD4-2CC74ED98F0C}"/>
              </a:ext>
            </a:extLst>
          </p:cNvPr>
          <p:cNvSpPr/>
          <p:nvPr/>
        </p:nvSpPr>
        <p:spPr>
          <a:xfrm>
            <a:off x="252825" y="3848626"/>
            <a:ext cx="173041" cy="190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382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SimpleMesh</a:t>
            </a:r>
            <a:r>
              <a:rPr lang="en-GB" dirty="0"/>
              <a:t> </a:t>
            </a:r>
            <a:r>
              <a:rPr lang="en-GB" sz="3000" dirty="0"/>
              <a:t>(simple flow, async)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3774959" y="2880115"/>
            <a:ext cx="14782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616415" y="2883896"/>
            <a:ext cx="164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53184" y="3203281"/>
            <a:ext cx="2363231" cy="3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6116859" y="2837728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708970" y="4715873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646106" y="47234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serviceImpl.SimpleReceiverImpl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126589" y="4008568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4514072" y="3526446"/>
            <a:ext cx="10941" cy="1189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439365" y="3530227"/>
            <a:ext cx="22784" cy="11932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3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SimpleMesh3 </a:t>
            </a:r>
            <a:r>
              <a:rPr lang="en-GB" sz="3000" dirty="0"/>
              <a:t>(simple flow with transformer, partially sync)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2777429" y="2880115"/>
            <a:ext cx="15952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SimpleSource3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8745560" y="2884912"/>
            <a:ext cx="17629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SimpleReceiver3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372674" y="3198391"/>
            <a:ext cx="1224747" cy="4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4574852" y="2817651"/>
            <a:ext cx="7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1737839" y="4742390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serviceImpl.SimpleSource3Impl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7810977" y="4678628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serviceImpl.SimpleReceiver3Impl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4047687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3553882" y="3526446"/>
            <a:ext cx="21170" cy="12159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9627020" y="3531243"/>
            <a:ext cx="0" cy="11473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5597421" y="2875225"/>
            <a:ext cx="21148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SimpleTransformer3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7712231" y="3198391"/>
            <a:ext cx="1033329" cy="9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7844042" y="2817651"/>
            <a:ext cx="7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Rec13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4843659" y="55821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serviceImpl.SimpleTransformer3Impl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6654826" y="3521556"/>
            <a:ext cx="4876" cy="2060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6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RoutingTest</a:t>
            </a:r>
            <a:r>
              <a:rPr lang="en-GB" dirty="0"/>
              <a:t> </a:t>
            </a:r>
            <a:r>
              <a:rPr lang="en-GB" sz="3000" dirty="0"/>
              <a:t>(testable connections)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1395103" y="2872220"/>
            <a:ext cx="18829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MyRoutingSource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9488967" y="2884912"/>
            <a:ext cx="132517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RoutingSink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278054" y="3195386"/>
            <a:ext cx="2319367" cy="3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3586022" y="2776351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RoutingTestData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157910" y="6028853"/>
            <a:ext cx="3057184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de.iip_ecosphere.platform.test.apps</a:t>
            </a:r>
            <a:r>
              <a:rPr lang="en-GB" sz="1500" dirty="0"/>
              <a:t>.</a:t>
            </a:r>
            <a:br>
              <a:rPr lang="en-GB" sz="1500" dirty="0"/>
            </a:br>
            <a:r>
              <a:rPr lang="en-GB" sz="1500" dirty="0" err="1"/>
              <a:t>serviceImpl.routingTest.SourceImpl</a:t>
            </a:r>
            <a:endParaRPr lang="en-DE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9104464" y="4247741"/>
            <a:ext cx="3057184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de.iip_ecosphere.platform.test.apps</a:t>
            </a:r>
            <a:r>
              <a:rPr lang="en-GB" sz="1500" dirty="0"/>
              <a:t>.</a:t>
            </a:r>
            <a:br>
              <a:rPr lang="en-GB" sz="1500" dirty="0"/>
            </a:br>
            <a:r>
              <a:rPr lang="en-GB" sz="1500" dirty="0" err="1"/>
              <a:t>serviceImpl.routingTest.SinkImpl</a:t>
            </a:r>
            <a:endParaRPr lang="en-DE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4047687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 flipH="1">
            <a:off x="1686502" y="3526353"/>
            <a:ext cx="1" cy="25025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70" idx="2"/>
            <a:endCxn id="11" idx="0"/>
          </p:cNvCxnSpPr>
          <p:nvPr/>
        </p:nvCxnSpPr>
        <p:spPr>
          <a:xfrm flipH="1">
            <a:off x="10633056" y="3537208"/>
            <a:ext cx="13756" cy="7105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5597421" y="2875225"/>
            <a:ext cx="18513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RoutingProcessor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7448762" y="3198391"/>
            <a:ext cx="2040205" cy="9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7526268" y="2815326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RoutingTestData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6961354" y="5846544"/>
            <a:ext cx="3163430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de.iip_ecosphere.platform.test.apps</a:t>
            </a:r>
            <a:r>
              <a:rPr lang="en-GB" sz="1500" dirty="0"/>
              <a:t>.</a:t>
            </a:r>
            <a:br>
              <a:rPr lang="en-GB" sz="1500" dirty="0"/>
            </a:br>
            <a:r>
              <a:rPr lang="en-GB" sz="1500" dirty="0" err="1"/>
              <a:t>serviceImpl.routingTest.ProcessorImpl</a:t>
            </a:r>
            <a:endParaRPr lang="en-DE" sz="15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68" idx="2"/>
            <a:endCxn id="26" idx="0"/>
          </p:cNvCxnSpPr>
          <p:nvPr/>
        </p:nvCxnSpPr>
        <p:spPr>
          <a:xfrm>
            <a:off x="7175210" y="3508252"/>
            <a:ext cx="1367859" cy="23382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8C20A5-3E30-4FBF-987C-ED8E9588E2B6}"/>
              </a:ext>
            </a:extLst>
          </p:cNvPr>
          <p:cNvSpPr txBox="1"/>
          <p:nvPr/>
        </p:nvSpPr>
        <p:spPr>
          <a:xfrm>
            <a:off x="1401906" y="1947305"/>
            <a:ext cx="222381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MyRoutingConnector</a:t>
            </a:r>
            <a:endParaRPr lang="en-GB" b="1" dirty="0"/>
          </a:p>
          <a:p>
            <a:r>
              <a:rPr lang="en-GB" dirty="0"/>
              <a:t>Connector, async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D490E0-32D0-438E-B83E-53A2705B26D3}"/>
              </a:ext>
            </a:extLst>
          </p:cNvPr>
          <p:cNvSpPr txBox="1"/>
          <p:nvPr/>
        </p:nvSpPr>
        <p:spPr>
          <a:xfrm>
            <a:off x="3380633" y="4454628"/>
            <a:ext cx="3212354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de.iip_ecosphere.platform.test.apps</a:t>
            </a:r>
            <a:r>
              <a:rPr lang="en-GB" sz="1500" dirty="0"/>
              <a:t>.</a:t>
            </a:r>
            <a:br>
              <a:rPr lang="en-GB" sz="1500" dirty="0"/>
            </a:br>
            <a:r>
              <a:rPr lang="en-GB" sz="1500" dirty="0" err="1"/>
              <a:t>serviceImpl.routingTest.ConnectorImpl</a:t>
            </a:r>
            <a:endParaRPr lang="en-DE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B31915-636A-4D31-B769-38FD3CF251D2}"/>
              </a:ext>
            </a:extLst>
          </p:cNvPr>
          <p:cNvSpPr txBox="1"/>
          <p:nvPr/>
        </p:nvSpPr>
        <p:spPr>
          <a:xfrm>
            <a:off x="2939723" y="5056016"/>
            <a:ext cx="4725461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de.iip_ecosphere.platform.test.apps</a:t>
            </a:r>
            <a:r>
              <a:rPr lang="en-GB" sz="1500" dirty="0"/>
              <a:t>.</a:t>
            </a:r>
            <a:br>
              <a:rPr lang="en-GB" sz="1500" dirty="0"/>
            </a:br>
            <a:r>
              <a:rPr lang="en-GB" sz="1500" dirty="0" err="1"/>
              <a:t>serviceImpl.routingTest.ConnectorCommandEventHandler</a:t>
            </a:r>
            <a:endParaRPr lang="en-DE" sz="15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3B4F0E7-E4DA-498D-809B-58524B605800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3625720" y="2270471"/>
            <a:ext cx="1971701" cy="927920"/>
          </a:xfrm>
          <a:prstGeom prst="bentConnector3">
            <a:avLst>
              <a:gd name="adj1" fmla="val 82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769A8D-D91D-4F4F-A361-6CA296BA1AFF}"/>
              </a:ext>
            </a:extLst>
          </p:cNvPr>
          <p:cNvSpPr txBox="1"/>
          <p:nvPr/>
        </p:nvSpPr>
        <p:spPr>
          <a:xfrm>
            <a:off x="3625720" y="1931004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RoutingConnOut</a:t>
            </a:r>
            <a:endParaRPr lang="en-DE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8086D3D-CA62-4BA2-8F3C-AE8441DE10BF}"/>
              </a:ext>
            </a:extLst>
          </p:cNvPr>
          <p:cNvCxnSpPr>
            <a:cxnSpLocks/>
            <a:stCxn id="5" idx="0"/>
            <a:endCxn id="13" idx="0"/>
          </p:cNvCxnSpPr>
          <p:nvPr/>
        </p:nvCxnSpPr>
        <p:spPr>
          <a:xfrm rot="16200000" flipV="1">
            <a:off x="8332480" y="1065838"/>
            <a:ext cx="9687" cy="3628461"/>
          </a:xfrm>
          <a:prstGeom prst="bentConnector3">
            <a:avLst>
              <a:gd name="adj1" fmla="val 245986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886465-5AD2-4A85-906E-D7B742BCBB2B}"/>
              </a:ext>
            </a:extLst>
          </p:cNvPr>
          <p:cNvSpPr txBox="1"/>
          <p:nvPr/>
        </p:nvSpPr>
        <p:spPr>
          <a:xfrm>
            <a:off x="7530113" y="2323718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RoutingCommand</a:t>
            </a:r>
            <a:endParaRPr lang="en-DE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99B69AE-95B8-4F82-B3CC-0973F2EF6583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 flipH="1">
            <a:off x="6237720" y="-382590"/>
            <a:ext cx="12692" cy="7814974"/>
          </a:xfrm>
          <a:prstGeom prst="bentConnector3">
            <a:avLst>
              <a:gd name="adj1" fmla="val -180113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91473FB-0624-4D2F-A23C-6253BD77379D}"/>
              </a:ext>
            </a:extLst>
          </p:cNvPr>
          <p:cNvCxnSpPr>
            <a:cxnSpLocks/>
            <a:stCxn id="5" idx="0"/>
            <a:endCxn id="17" idx="0"/>
          </p:cNvCxnSpPr>
          <p:nvPr/>
        </p:nvCxnSpPr>
        <p:spPr>
          <a:xfrm rot="16200000" flipV="1">
            <a:off x="5863880" y="-1402761"/>
            <a:ext cx="937607" cy="7637740"/>
          </a:xfrm>
          <a:prstGeom prst="bentConnector3">
            <a:avLst>
              <a:gd name="adj1" fmla="val 12438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3F538A-987F-4031-A36E-4C8C7E220DE7}"/>
              </a:ext>
            </a:extLst>
          </p:cNvPr>
          <p:cNvSpPr txBox="1"/>
          <p:nvPr/>
        </p:nvSpPr>
        <p:spPr>
          <a:xfrm>
            <a:off x="6244066" y="1370802"/>
            <a:ext cx="365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RoutingCommand</a:t>
            </a:r>
            <a:r>
              <a:rPr lang="en-GB" dirty="0"/>
              <a:t> (via </a:t>
            </a:r>
            <a:r>
              <a:rPr lang="en-GB" dirty="0" err="1"/>
              <a:t>EventHandler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8DEE58-342A-4B7B-ACE8-0F97818E3B12}"/>
              </a:ext>
            </a:extLst>
          </p:cNvPr>
          <p:cNvSpPr txBox="1"/>
          <p:nvPr/>
        </p:nvSpPr>
        <p:spPr>
          <a:xfrm>
            <a:off x="3643213" y="1691622"/>
            <a:ext cx="246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RoutingConnIn</a:t>
            </a:r>
            <a:r>
              <a:rPr lang="en-GB" dirty="0"/>
              <a:t> (unused)</a:t>
            </a:r>
            <a:endParaRPr lang="en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763BC5-32D3-4A64-8045-714A36F2B619}"/>
              </a:ext>
            </a:extLst>
          </p:cNvPr>
          <p:cNvCxnSpPr>
            <a:cxnSpLocks/>
            <a:stCxn id="62" idx="2"/>
            <a:endCxn id="18" idx="0"/>
          </p:cNvCxnSpPr>
          <p:nvPr/>
        </p:nvCxnSpPr>
        <p:spPr>
          <a:xfrm>
            <a:off x="3450527" y="2580746"/>
            <a:ext cx="1536283" cy="18738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B4A749-1382-452C-9CE1-F67F5D146934}"/>
              </a:ext>
            </a:extLst>
          </p:cNvPr>
          <p:cNvCxnSpPr>
            <a:cxnSpLocks/>
            <a:stCxn id="62" idx="2"/>
            <a:endCxn id="19" idx="1"/>
          </p:cNvCxnSpPr>
          <p:nvPr/>
        </p:nvCxnSpPr>
        <p:spPr>
          <a:xfrm flipH="1">
            <a:off x="2939723" y="2580746"/>
            <a:ext cx="510804" cy="27522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C669589-FDAE-48F3-BABF-C4330D0ADF12}"/>
              </a:ext>
            </a:extLst>
          </p:cNvPr>
          <p:cNvSpPr/>
          <p:nvPr/>
        </p:nvSpPr>
        <p:spPr>
          <a:xfrm>
            <a:off x="1545189" y="331042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B12D44-527E-4CD0-8F78-D44FE967B976}"/>
              </a:ext>
            </a:extLst>
          </p:cNvPr>
          <p:cNvSpPr/>
          <p:nvPr/>
        </p:nvSpPr>
        <p:spPr>
          <a:xfrm>
            <a:off x="3309213" y="2364814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F962CDF-D9D6-47F6-BC59-C5F9A7E3C824}"/>
              </a:ext>
            </a:extLst>
          </p:cNvPr>
          <p:cNvSpPr/>
          <p:nvPr/>
        </p:nvSpPr>
        <p:spPr>
          <a:xfrm>
            <a:off x="7033896" y="3292320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0505498" y="3321276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1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KodexMesh</a:t>
            </a:r>
            <a:r>
              <a:rPr lang="en-GB" dirty="0"/>
              <a:t> </a:t>
            </a:r>
            <a:r>
              <a:rPr lang="en-GB" sz="3000" dirty="0"/>
              <a:t>(integrated components KODEX and Python)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1063895" y="2858410"/>
            <a:ext cx="206563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SimpleKodexSource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255171" y="2877707"/>
            <a:ext cx="21427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KodexPythonService</a:t>
            </a:r>
            <a:endParaRPr lang="en-GB" b="1" dirty="0"/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129525" y="3181576"/>
            <a:ext cx="1032815" cy="7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3272722" y="2831541"/>
            <a:ext cx="87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0667" y="5668068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serviceImpl.SimpleSourceKodexImpl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709957" y="4998035"/>
            <a:ext cx="3233129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services/KodexPythonService.py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4047687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096710" y="3504741"/>
            <a:ext cx="0" cy="21633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326522" y="3524038"/>
            <a:ext cx="0" cy="14739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162340" y="2865760"/>
            <a:ext cx="163884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Pseudonymizer</a:t>
            </a:r>
            <a:endParaRPr lang="en-GB" b="1" dirty="0"/>
          </a:p>
          <a:p>
            <a:r>
              <a:rPr lang="en-GB" dirty="0"/>
              <a:t>KODEX,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5801187" y="3188926"/>
            <a:ext cx="1453984" cy="11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840360" y="2806894"/>
            <a:ext cx="137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KRec13Anon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4122138" y="3854774"/>
            <a:ext cx="24867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KODEX + generated Glue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4981764" y="3512091"/>
            <a:ext cx="383760" cy="3426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10648223" y="2887160"/>
            <a:ext cx="15856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KodexReceiver</a:t>
            </a:r>
            <a:endParaRPr lang="en-GB" b="1" dirty="0"/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10281014" y="3533491"/>
            <a:ext cx="1160054" cy="19723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8464971" y="5505866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serviceImpl.KodexReceiverImpl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9397873" y="3200873"/>
            <a:ext cx="1250350" cy="9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10F1DF-B980-40BD-959A-E9BC961E67BA}"/>
              </a:ext>
            </a:extLst>
          </p:cNvPr>
          <p:cNvSpPr txBox="1"/>
          <p:nvPr/>
        </p:nvSpPr>
        <p:spPr>
          <a:xfrm>
            <a:off x="9358306" y="2877707"/>
            <a:ext cx="137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KRec13Anon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1750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2D0D92FF-0B6E-446F-A0F3-0316F1369A12}"/>
              </a:ext>
            </a:extLst>
          </p:cNvPr>
          <p:cNvSpPr txBox="1"/>
          <p:nvPr/>
        </p:nvSpPr>
        <p:spPr>
          <a:xfrm>
            <a:off x="5848381" y="4777402"/>
            <a:ext cx="2509464" cy="15387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GB" b="1" dirty="0" err="1"/>
              <a:t>MyKIFamily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GB" dirty="0"/>
              <a:t>SerializerConfig1 </a:t>
            </a:r>
            <a:r>
              <a:rPr lang="en-GB" sz="3000" dirty="0"/>
              <a:t>(parameter, family, RTSA, </a:t>
            </a:r>
            <a:r>
              <a:rPr lang="en-GB" sz="3000" dirty="0" err="1"/>
              <a:t>impl</a:t>
            </a:r>
            <a:r>
              <a:rPr lang="en-GB" sz="3000" dirty="0"/>
              <a:t>. irrelevant)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479695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474104" y="1295209"/>
            <a:ext cx="14707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MyMqttConn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686885" y="5542580"/>
            <a:ext cx="1793580" cy="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1911311" y="517692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6014" y="6087129"/>
            <a:ext cx="154221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441111" y="2128257"/>
            <a:ext cx="151220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/>
            </a:lvl1pPr>
          </a:lstStyle>
          <a:p>
            <a:r>
              <a:rPr lang="en-GB" dirty="0"/>
              <a:t>MQTTv3 Conn</a:t>
            </a:r>
            <a:endParaRPr lang="en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1057123" y="5865745"/>
            <a:ext cx="26167" cy="2213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197216" y="1941540"/>
            <a:ext cx="12282" cy="1867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30951" y="3491736"/>
            <a:ext cx="17238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myOpcConn</a:t>
            </a:r>
            <a:endParaRPr lang="en-GB" b="1" dirty="0"/>
          </a:p>
          <a:p>
            <a:r>
              <a:rPr lang="en-GB" dirty="0"/>
              <a:t>OPC conn,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154821" y="3814902"/>
            <a:ext cx="1325644" cy="1730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276956" y="3728365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68296" y="4320415"/>
            <a:ext cx="1449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OPC UA Conn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1292886" y="4138067"/>
            <a:ext cx="0" cy="1823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3480465" y="5221994"/>
            <a:ext cx="16381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MyAnonymizer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299536" y="5868325"/>
            <a:ext cx="2180" cy="39371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3291599" y="6262038"/>
            <a:ext cx="202023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MyAnonymizerImpl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944891" y="1618375"/>
            <a:ext cx="1535574" cy="3926785"/>
          </a:xfrm>
          <a:prstGeom prst="bentConnector3">
            <a:avLst>
              <a:gd name="adj1" fmla="val 75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10F1DF-B980-40BD-959A-E9BC961E67BA}"/>
              </a:ext>
            </a:extLst>
          </p:cNvPr>
          <p:cNvSpPr txBox="1"/>
          <p:nvPr/>
        </p:nvSpPr>
        <p:spPr>
          <a:xfrm rot="17451966">
            <a:off x="7974472" y="5203932"/>
            <a:ext cx="14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RtsaTestInput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C025E9-D41A-4A03-AC86-2DEDAB979B1E}"/>
              </a:ext>
            </a:extLst>
          </p:cNvPr>
          <p:cNvSpPr txBox="1"/>
          <p:nvPr/>
        </p:nvSpPr>
        <p:spPr>
          <a:xfrm>
            <a:off x="6006531" y="5542579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MyKI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895F3A-5E1F-41FF-B8F9-D9319AC6A21A}"/>
              </a:ext>
            </a:extLst>
          </p:cNvPr>
          <p:cNvSpPr txBox="1"/>
          <p:nvPr/>
        </p:nvSpPr>
        <p:spPr>
          <a:xfrm>
            <a:off x="7226728" y="5553580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MyKI2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1B5251-6AF0-422B-8C2E-04A936DFBF06}"/>
              </a:ext>
            </a:extLst>
          </p:cNvPr>
          <p:cNvSpPr txBox="1"/>
          <p:nvPr/>
        </p:nvSpPr>
        <p:spPr>
          <a:xfrm>
            <a:off x="8951750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MyRtsa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3B33-8BCA-4DA9-9391-F9654661952D}"/>
              </a:ext>
            </a:extLst>
          </p:cNvPr>
          <p:cNvSpPr txBox="1"/>
          <p:nvPr/>
        </p:nvSpPr>
        <p:spPr>
          <a:xfrm>
            <a:off x="10846348" y="5225524"/>
            <a:ext cx="123944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MyAasSink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7FB419-8B3E-405D-83F8-FAE529845588}"/>
              </a:ext>
            </a:extLst>
          </p:cNvPr>
          <p:cNvSpPr txBox="1"/>
          <p:nvPr/>
        </p:nvSpPr>
        <p:spPr>
          <a:xfrm>
            <a:off x="218104" y="2680890"/>
            <a:ext cx="21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</a:t>
            </a:r>
            <a:r>
              <a:rPr lang="en-GB" dirty="0" err="1"/>
              <a:t>myConnMachineIn</a:t>
            </a:r>
            <a:endParaRPr lang="en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4698D4-8F37-4579-B042-7C1211EB8445}"/>
              </a:ext>
            </a:extLst>
          </p:cNvPr>
          <p:cNvSpPr txBox="1"/>
          <p:nvPr/>
        </p:nvSpPr>
        <p:spPr>
          <a:xfrm>
            <a:off x="203434" y="2900796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O: </a:t>
            </a:r>
            <a:r>
              <a:rPr lang="en-GB" dirty="0" err="1"/>
              <a:t>myConnMachineOut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70FA92-FAD7-4233-ACAD-384A8C4AA784}"/>
              </a:ext>
            </a:extLst>
          </p:cNvPr>
          <p:cNvSpPr txBox="1"/>
          <p:nvPr/>
        </p:nvSpPr>
        <p:spPr>
          <a:xfrm>
            <a:off x="225011" y="3120240"/>
            <a:ext cx="25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myConnPltfOut</a:t>
            </a:r>
            <a:r>
              <a:rPr lang="en-GB" dirty="0"/>
              <a:t> (unused)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ABF672-731B-4076-9AF7-8430189408E9}"/>
              </a:ext>
            </a:extLst>
          </p:cNvPr>
          <p:cNvSpPr txBox="1"/>
          <p:nvPr/>
        </p:nvSpPr>
        <p:spPr>
          <a:xfrm>
            <a:off x="430951" y="97387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String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75E468-2C72-47AF-AC65-F3A11767119E}"/>
              </a:ext>
            </a:extLst>
          </p:cNvPr>
          <p:cNvSpPr txBox="1"/>
          <p:nvPr/>
        </p:nvSpPr>
        <p:spPr>
          <a:xfrm>
            <a:off x="2069165" y="1306395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EAE76F5-62B5-4273-97DB-32464BAB6600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5118606" y="5545160"/>
            <a:ext cx="729775" cy="1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AC1562-3D1F-4716-B27F-758A2B729308}"/>
              </a:ext>
            </a:extLst>
          </p:cNvPr>
          <p:cNvSpPr txBox="1"/>
          <p:nvPr/>
        </p:nvSpPr>
        <p:spPr>
          <a:xfrm>
            <a:off x="5030908" y="5203931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510283D-3AD3-4704-89A2-C37FBF40F154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>
            <a:off x="10158940" y="5542580"/>
            <a:ext cx="687408" cy="6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729B742-E0CC-4673-AAA3-2F787B074F8F}"/>
              </a:ext>
            </a:extLst>
          </p:cNvPr>
          <p:cNvSpPr txBox="1"/>
          <p:nvPr/>
        </p:nvSpPr>
        <p:spPr>
          <a:xfrm rot="17074610">
            <a:off x="9786098" y="5288291"/>
            <a:ext cx="1630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RtsaTestOutput</a:t>
            </a:r>
            <a:endParaRPr lang="en-DE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EC4FBBF-FB83-48EA-8FD6-11509B00A0CF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 flipV="1">
            <a:off x="8357845" y="5542580"/>
            <a:ext cx="593905" cy="41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2D55431B-A971-4674-97BF-D19A5BCEEE6A}"/>
              </a:ext>
            </a:extLst>
          </p:cNvPr>
          <p:cNvSpPr/>
          <p:nvPr/>
        </p:nvSpPr>
        <p:spPr>
          <a:xfrm>
            <a:off x="4246982" y="1022702"/>
            <a:ext cx="2658512" cy="612648"/>
          </a:xfrm>
          <a:prstGeom prst="wedgeRectCallout">
            <a:avLst>
              <a:gd name="adj1" fmla="val -40706"/>
              <a:gd name="adj2" fmla="val -93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Legacy name</a:t>
            </a:r>
            <a:endParaRPr lang="en-D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DEE5F7-1CC5-4C2E-A40E-5138F6DED948}"/>
              </a:ext>
            </a:extLst>
          </p:cNvPr>
          <p:cNvSpPr txBox="1"/>
          <p:nvPr/>
        </p:nvSpPr>
        <p:spPr>
          <a:xfrm>
            <a:off x="6013310" y="6419975"/>
            <a:ext cx="107593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MyKiImpl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2C25C06-42A5-43A5-B438-C5FBB4AA1C29}"/>
              </a:ext>
            </a:extLst>
          </p:cNvPr>
          <p:cNvSpPr txBox="1"/>
          <p:nvPr/>
        </p:nvSpPr>
        <p:spPr>
          <a:xfrm>
            <a:off x="7211099" y="6419975"/>
            <a:ext cx="114005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MyK2Impl</a:t>
            </a:r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C3DB9BD-840C-455C-A4DA-E91495047014}"/>
              </a:ext>
            </a:extLst>
          </p:cNvPr>
          <p:cNvSpPr txBox="1"/>
          <p:nvPr/>
        </p:nvSpPr>
        <p:spPr>
          <a:xfrm>
            <a:off x="8886728" y="6420854"/>
            <a:ext cx="131292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RTSA + Glue</a:t>
            </a:r>
            <a:endParaRPr lang="en-DE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A4B7D44-C33A-4725-9DE3-A54670C0E39E}"/>
              </a:ext>
            </a:extLst>
          </p:cNvPr>
          <p:cNvCxnSpPr>
            <a:cxnSpLocks/>
            <a:stCxn id="31" idx="2"/>
            <a:endCxn id="57" idx="0"/>
          </p:cNvCxnSpPr>
          <p:nvPr/>
        </p:nvCxnSpPr>
        <p:spPr>
          <a:xfrm flipH="1">
            <a:off x="9543190" y="5865745"/>
            <a:ext cx="12155" cy="5551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1AC8F9E-BDAE-408B-A8A9-4E3D5B4666AC}"/>
              </a:ext>
            </a:extLst>
          </p:cNvPr>
          <p:cNvSpPr txBox="1"/>
          <p:nvPr/>
        </p:nvSpPr>
        <p:spPr>
          <a:xfrm>
            <a:off x="10846348" y="6407414"/>
            <a:ext cx="117070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Trace2AAS</a:t>
            </a:r>
            <a:endParaRPr lang="en-DE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F6EF061-4B46-498C-8323-EAE8BBEAA311}"/>
              </a:ext>
            </a:extLst>
          </p:cNvPr>
          <p:cNvCxnSpPr>
            <a:cxnSpLocks/>
            <a:stCxn id="32" idx="2"/>
            <a:endCxn id="59" idx="0"/>
          </p:cNvCxnSpPr>
          <p:nvPr/>
        </p:nvCxnSpPr>
        <p:spPr>
          <a:xfrm flipH="1">
            <a:off x="11431701" y="5871855"/>
            <a:ext cx="34368" cy="53555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381600F-E54A-4EA7-ACD1-C83A6B649870}"/>
              </a:ext>
            </a:extLst>
          </p:cNvPr>
          <p:cNvCxnSpPr>
            <a:cxnSpLocks/>
            <a:stCxn id="30" idx="2"/>
            <a:endCxn id="54" idx="0"/>
          </p:cNvCxnSpPr>
          <p:nvPr/>
        </p:nvCxnSpPr>
        <p:spPr>
          <a:xfrm>
            <a:off x="7775019" y="6199911"/>
            <a:ext cx="6108" cy="22006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4A20BD5-3AAF-45BC-9095-8D0D364A46EE}"/>
              </a:ext>
            </a:extLst>
          </p:cNvPr>
          <p:cNvCxnSpPr>
            <a:cxnSpLocks/>
            <a:stCxn id="24" idx="2"/>
            <a:endCxn id="53" idx="0"/>
          </p:cNvCxnSpPr>
          <p:nvPr/>
        </p:nvCxnSpPr>
        <p:spPr>
          <a:xfrm flipH="1">
            <a:off x="6551278" y="6188910"/>
            <a:ext cx="3544" cy="231065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92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GB"/>
              <a:t>SerializerConfig1-old </a:t>
            </a:r>
            <a:r>
              <a:rPr lang="en-GB" sz="3000" dirty="0"/>
              <a:t>(connector gen, </a:t>
            </a:r>
            <a:r>
              <a:rPr lang="en-GB" sz="3000" dirty="0" err="1"/>
              <a:t>impl</a:t>
            </a:r>
            <a:r>
              <a:rPr lang="en-GB" sz="3000" dirty="0"/>
              <a:t>. irrelevant)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479695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474104" y="1295209"/>
            <a:ext cx="14707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MyMqttConn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686885" y="5542580"/>
            <a:ext cx="2449141" cy="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1911311" y="517692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6014" y="6087129"/>
            <a:ext cx="154221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441111" y="2128257"/>
            <a:ext cx="151220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/>
            </a:lvl1pPr>
          </a:lstStyle>
          <a:p>
            <a:r>
              <a:rPr lang="en-GB" dirty="0"/>
              <a:t>MQTTv3 Conn</a:t>
            </a:r>
            <a:endParaRPr lang="en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1057123" y="5865745"/>
            <a:ext cx="26167" cy="2213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197216" y="1941540"/>
            <a:ext cx="12282" cy="1867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30951" y="3491736"/>
            <a:ext cx="17238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myOpcConn</a:t>
            </a:r>
            <a:endParaRPr lang="en-GB" b="1" dirty="0"/>
          </a:p>
          <a:p>
            <a:r>
              <a:rPr lang="en-GB" dirty="0"/>
              <a:t>OPC conn,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154821" y="3814902"/>
            <a:ext cx="1981205" cy="1730258"/>
          </a:xfrm>
          <a:prstGeom prst="bentConnector3">
            <a:avLst>
              <a:gd name="adj1" fmla="val 71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154821" y="3751261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68296" y="4320415"/>
            <a:ext cx="1449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OPC UA Conn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1292886" y="4138067"/>
            <a:ext cx="0" cy="1823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4136026" y="5221994"/>
            <a:ext cx="16381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MyAnonymizer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955097" y="5868325"/>
            <a:ext cx="2180" cy="39371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3947160" y="6262038"/>
            <a:ext cx="202023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MyAnonymizerImpl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944891" y="1618375"/>
            <a:ext cx="2191135" cy="3926785"/>
          </a:xfrm>
          <a:prstGeom prst="bentConnector3">
            <a:avLst>
              <a:gd name="adj1" fmla="val 81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C025E9-D41A-4A03-AC86-2DEDAB979B1E}"/>
              </a:ext>
            </a:extLst>
          </p:cNvPr>
          <p:cNvSpPr txBox="1"/>
          <p:nvPr/>
        </p:nvSpPr>
        <p:spPr>
          <a:xfrm>
            <a:off x="7241943" y="5231071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MyKI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7FB419-8B3E-405D-83F8-FAE529845588}"/>
              </a:ext>
            </a:extLst>
          </p:cNvPr>
          <p:cNvSpPr txBox="1"/>
          <p:nvPr/>
        </p:nvSpPr>
        <p:spPr>
          <a:xfrm>
            <a:off x="218104" y="2680890"/>
            <a:ext cx="21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</a:t>
            </a:r>
            <a:r>
              <a:rPr lang="en-GB" dirty="0" err="1"/>
              <a:t>myConnMachineIn</a:t>
            </a:r>
            <a:endParaRPr lang="en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4698D4-8F37-4579-B042-7C1211EB8445}"/>
              </a:ext>
            </a:extLst>
          </p:cNvPr>
          <p:cNvSpPr txBox="1"/>
          <p:nvPr/>
        </p:nvSpPr>
        <p:spPr>
          <a:xfrm>
            <a:off x="218104" y="2974146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O: </a:t>
            </a:r>
            <a:r>
              <a:rPr lang="en-GB" dirty="0" err="1"/>
              <a:t>myConnMachineOut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70FA92-FAD7-4233-ACAD-384A8C4AA784}"/>
              </a:ext>
            </a:extLst>
          </p:cNvPr>
          <p:cNvSpPr txBox="1"/>
          <p:nvPr/>
        </p:nvSpPr>
        <p:spPr>
          <a:xfrm>
            <a:off x="239681" y="3198480"/>
            <a:ext cx="25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myConnPltfOut</a:t>
            </a:r>
            <a:r>
              <a:rPr lang="en-GB" dirty="0"/>
              <a:t> (unused)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ABF672-731B-4076-9AF7-8430189408E9}"/>
              </a:ext>
            </a:extLst>
          </p:cNvPr>
          <p:cNvSpPr txBox="1"/>
          <p:nvPr/>
        </p:nvSpPr>
        <p:spPr>
          <a:xfrm>
            <a:off x="488331" y="97176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String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75E468-2C72-47AF-AC65-F3A11767119E}"/>
              </a:ext>
            </a:extLst>
          </p:cNvPr>
          <p:cNvSpPr txBox="1"/>
          <p:nvPr/>
        </p:nvSpPr>
        <p:spPr>
          <a:xfrm>
            <a:off x="2262422" y="1677931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myConnPltfIn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EAE76F5-62B5-4273-97DB-32464BAB6600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5774167" y="5545160"/>
            <a:ext cx="1467776" cy="9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AC1562-3D1F-4716-B27F-758A2B729308}"/>
              </a:ext>
            </a:extLst>
          </p:cNvPr>
          <p:cNvSpPr txBox="1"/>
          <p:nvPr/>
        </p:nvSpPr>
        <p:spPr>
          <a:xfrm>
            <a:off x="6037840" y="5179943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DE47CD5-1E2E-4DCF-B759-9A8262A18753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>
            <a:off x="8338525" y="5554237"/>
            <a:ext cx="1398604" cy="1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E33015E-C71B-44E0-930B-3E873586E512}"/>
              </a:ext>
            </a:extLst>
          </p:cNvPr>
          <p:cNvSpPr txBox="1"/>
          <p:nvPr/>
        </p:nvSpPr>
        <p:spPr>
          <a:xfrm>
            <a:off x="8758319" y="51654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00AD8A-EDC2-49F3-A418-A58D1A37AE23}"/>
              </a:ext>
            </a:extLst>
          </p:cNvPr>
          <p:cNvSpPr txBox="1"/>
          <p:nvPr/>
        </p:nvSpPr>
        <p:spPr>
          <a:xfrm>
            <a:off x="9737129" y="5232645"/>
            <a:ext cx="13092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208E67-55FB-465D-A4FA-EA7218C0CBF6}"/>
              </a:ext>
            </a:extLst>
          </p:cNvPr>
          <p:cNvCxnSpPr>
            <a:cxnSpLocks/>
            <a:stCxn id="24" idx="2"/>
            <a:endCxn id="54" idx="0"/>
          </p:cNvCxnSpPr>
          <p:nvPr/>
        </p:nvCxnSpPr>
        <p:spPr>
          <a:xfrm>
            <a:off x="7790234" y="5877402"/>
            <a:ext cx="0" cy="40921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49DB81D-F63A-4EA4-A55D-17A113C8468E}"/>
              </a:ext>
            </a:extLst>
          </p:cNvPr>
          <p:cNvSpPr txBox="1"/>
          <p:nvPr/>
        </p:nvSpPr>
        <p:spPr>
          <a:xfrm>
            <a:off x="7252266" y="6286614"/>
            <a:ext cx="107593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MyKiImpl</a:t>
            </a:r>
            <a:endParaRPr lang="en-DE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961042-1BB2-422F-B16B-F3EE8E7405C0}"/>
              </a:ext>
            </a:extLst>
          </p:cNvPr>
          <p:cNvCxnSpPr>
            <a:cxnSpLocks/>
            <a:stCxn id="42" idx="2"/>
            <a:endCxn id="58" idx="0"/>
          </p:cNvCxnSpPr>
          <p:nvPr/>
        </p:nvCxnSpPr>
        <p:spPr>
          <a:xfrm flipH="1">
            <a:off x="10391763" y="5878976"/>
            <a:ext cx="1" cy="40763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5ABEA8F-DE10-4455-B64D-6B7B13FF223F}"/>
              </a:ext>
            </a:extLst>
          </p:cNvPr>
          <p:cNvSpPr txBox="1"/>
          <p:nvPr/>
        </p:nvSpPr>
        <p:spPr>
          <a:xfrm>
            <a:off x="9540344" y="6286614"/>
            <a:ext cx="1702838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MyReceiverImpl</a:t>
            </a:r>
            <a:endParaRPr lang="en-DE" dirty="0"/>
          </a:p>
        </p:txBody>
      </p:sp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CAC4F795-9089-4066-97E5-19EEA11FCF95}"/>
              </a:ext>
            </a:extLst>
          </p:cNvPr>
          <p:cNvSpPr/>
          <p:nvPr/>
        </p:nvSpPr>
        <p:spPr>
          <a:xfrm>
            <a:off x="4146172" y="1014553"/>
            <a:ext cx="2658512" cy="612648"/>
          </a:xfrm>
          <a:prstGeom prst="wedgeRectCallout">
            <a:avLst>
              <a:gd name="adj1" fmla="val -40706"/>
              <a:gd name="adj2" fmla="val -93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Legacy name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4023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Widescreen</PresentationFormat>
  <Paragraphs>183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Purpose</vt:lpstr>
      <vt:lpstr>Structure</vt:lpstr>
      <vt:lpstr>SimpleMesh (simple flow, async)</vt:lpstr>
      <vt:lpstr>SimpleMesh3 (simple flow with transformer, partially sync)</vt:lpstr>
      <vt:lpstr>RoutingTest (testable connections)</vt:lpstr>
      <vt:lpstr>KodexMesh (integrated components KODEX and Python)</vt:lpstr>
      <vt:lpstr>SerializerConfig1 (parameter, family, RTSA, impl. irrelevant)</vt:lpstr>
      <vt:lpstr>SerializerConfig1-old (connector gen, impl. irrelevant)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Holger Eichelberger</cp:lastModifiedBy>
  <cp:revision>30</cp:revision>
  <dcterms:created xsi:type="dcterms:W3CDTF">2022-07-02T06:48:52Z</dcterms:created>
  <dcterms:modified xsi:type="dcterms:W3CDTF">2022-07-02T08:30:36Z</dcterms:modified>
</cp:coreProperties>
</file>