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0" r:id="rId2"/>
    <p:sldId id="258" r:id="rId3"/>
    <p:sldId id="259" r:id="rId4"/>
    <p:sldId id="287" r:id="rId5"/>
    <p:sldId id="261" r:id="rId6"/>
    <p:sldId id="288" r:id="rId7"/>
    <p:sldId id="289" r:id="rId8"/>
    <p:sldId id="290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1" r:id="rId29"/>
    <p:sldId id="280" r:id="rId30"/>
    <p:sldId id="284" r:id="rId31"/>
    <p:sldId id="285" r:id="rId32"/>
  </p:sldIdLst>
  <p:sldSz cx="9144000" cy="5143500" type="screen16x9"/>
  <p:notesSz cx="6858000" cy="9144000"/>
  <p:embeddedFontLst>
    <p:embeddedFont>
      <p:font typeface="함초롬바탕" pitchFamily="18" charset="-127"/>
      <p:regular r:id="rId34"/>
      <p:bold r:id="rId35"/>
    </p:embeddedFont>
    <p:embeddedFont>
      <p:font typeface="맑은 고딕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189"/>
    <a:srgbClr val="FEC9C9"/>
    <a:srgbClr val="C6A49A"/>
    <a:srgbClr val="B78C7F"/>
    <a:srgbClr val="274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-72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0D3BF-C41F-4BF0-8A27-06E941D8624A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9805-4B24-4A99-917E-A97D24450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9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0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8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19805-4B24-4A99-917E-A97D244504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8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6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9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4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8A62-3781-438D-9D13-4B61D27C6E38}" type="datetimeFigureOut">
              <a:rPr lang="ko-KR" altLang="en-US" smtClean="0"/>
              <a:t>2018-10-22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2653-ACBF-4B63-8545-096F85A42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ncloud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71800" y="1275606"/>
            <a:ext cx="3672408" cy="2520280"/>
            <a:chOff x="2771800" y="1275606"/>
            <a:chExt cx="3672408" cy="25202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05825" y="2018913"/>
              <a:ext cx="3204355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3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12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  <a:endParaRPr lang="en-US" altLang="ko-KR" sz="1100" dirty="0">
                <a:solidFill>
                  <a:srgbClr val="C6A4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  <a:p>
              <a:pPr algn="dist"/>
              <a:r>
                <a:rPr lang="en-US" altLang="ko-KR" sz="4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251520" y="123478"/>
            <a:ext cx="827584" cy="555526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090115" y="4417017"/>
            <a:ext cx="837861" cy="582467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pic>
        <p:nvPicPr>
          <p:cNvPr id="10" name="그림 9" descr="그림입니다.  원본 그림의 이름: CLP00002480000d.bmp  원본 그림의 크기: 가로 672pixel, 세로 341pixel"/>
          <p:cNvPicPr/>
          <p:nvPr/>
        </p:nvPicPr>
        <p:blipFill rotWithShape="1">
          <a:blip r:embed="rId3"/>
          <a:srcRect b="59"/>
          <a:stretch>
            <a:fillRect/>
          </a:stretch>
        </p:blipFill>
        <p:spPr>
          <a:xfrm>
            <a:off x="323528" y="2139702"/>
            <a:ext cx="3816424" cy="23399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① 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플랫폼 웹 사이트 접속하기</a:t>
            </a:r>
          </a:p>
          <a:p>
            <a:r>
              <a:rPr lang="ko-KR" altLang="ko-KR" sz="1400" b="1" dirty="0" err="1">
                <a:ea typeface="KoPub돋움체 Bold"/>
              </a:rPr>
              <a:t>네이버에서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en-US" altLang="ko-KR" sz="1400" b="1" dirty="0">
                <a:ea typeface="KoPub돋움체 Bold"/>
              </a:rPr>
              <a:t>‘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플랫폼</a:t>
            </a:r>
            <a:r>
              <a:rPr lang="en-US" altLang="ko-KR" sz="1400" b="1" dirty="0">
                <a:ea typeface="KoPub돋움체 Bold"/>
              </a:rPr>
              <a:t>’ </a:t>
            </a:r>
            <a:r>
              <a:rPr lang="ko-KR" altLang="ko-KR" sz="1400" b="1" dirty="0">
                <a:ea typeface="KoPub돋움체 Bold"/>
              </a:rPr>
              <a:t>검색하여 접속합니다</a:t>
            </a:r>
            <a:r>
              <a:rPr lang="en-US" altLang="ko-KR" sz="1400" b="1" dirty="0">
                <a:ea typeface="KoPub돋움체 Bold"/>
              </a:rPr>
              <a:t>. (</a:t>
            </a:r>
            <a:r>
              <a:rPr lang="en-US" altLang="ko-KR" sz="1400" b="1" u="sng" dirty="0">
                <a:ea typeface="KoPub돋움체 Bold"/>
                <a:hlinkClick r:id="rId4"/>
              </a:rPr>
              <a:t>https://www.ncloud.com/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2" name="그림 11" descr="그림입니다.  원본 그림의 이름: CLP00002480000e.bmp  원본 그림의 크기: 가로 1252pixel, 세로 967pixel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04048" y="2139702"/>
            <a:ext cx="3645560" cy="23399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74501" y="3529340"/>
            <a:ext cx="7837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ea typeface="KoPub돋움체 Bold"/>
              </a:rPr>
              <a:t>접속</a:t>
            </a:r>
            <a:endParaRPr lang="ko-KR" altLang="ko-KR" sz="1600" b="1" dirty="0">
              <a:ea typeface="KoPub돋움체 Bold"/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4324164" y="3044065"/>
            <a:ext cx="391852" cy="463789"/>
          </a:xfrm>
          <a:prstGeom prst="homePlat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② 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플랫폼 회원가입하기</a:t>
            </a:r>
          </a:p>
          <a:p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계정이 있다면 </a:t>
            </a:r>
            <a:r>
              <a:rPr lang="ko-KR" altLang="ko-KR" sz="1400" b="1" dirty="0" err="1">
                <a:ea typeface="KoPub돋움체 Bold"/>
              </a:rPr>
              <a:t>네이버</a:t>
            </a:r>
            <a:r>
              <a:rPr lang="ko-KR" altLang="ko-KR" sz="1400" b="1" dirty="0">
                <a:ea typeface="KoPub돋움체 Bold"/>
              </a:rPr>
              <a:t> 계정으로 </a:t>
            </a:r>
            <a:r>
              <a:rPr lang="ko-KR" altLang="ko-KR" sz="1400" b="1" dirty="0" err="1">
                <a:ea typeface="KoPub돋움체 Bold"/>
              </a:rPr>
              <a:t>로그인이</a:t>
            </a:r>
            <a:r>
              <a:rPr lang="ko-KR" altLang="ko-KR" sz="1400" b="1" dirty="0">
                <a:ea typeface="KoPub돋움체 Bold"/>
              </a:rPr>
              <a:t> 가능합니다</a:t>
            </a:r>
          </a:p>
        </p:txBody>
      </p:sp>
      <p:pic>
        <p:nvPicPr>
          <p:cNvPr id="12" name="그림 11" descr="그림입니다.  원본 그림의 이름: CLP00002480000f.bmp  원본 그림의 크기: 가로 1304pixel, 세로 802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23728" y="2086860"/>
            <a:ext cx="4320480" cy="228509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91680" y="4454991"/>
            <a:ext cx="5040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ea typeface="KoPub돋움체 Bold"/>
              </a:rPr>
              <a:t>(※ </a:t>
            </a:r>
            <a:r>
              <a:rPr lang="ko-KR" altLang="ko-KR" sz="1200" dirty="0">
                <a:ea typeface="KoPub돋움체 Bold"/>
              </a:rPr>
              <a:t>회원가입을 클릭하여 별도로 회원가입 절차를 거쳐서 사용도 가능</a:t>
            </a:r>
            <a:r>
              <a:rPr lang="en-US" altLang="ko-KR" sz="1200" dirty="0">
                <a:ea typeface="KoPub돋움체 Bold"/>
              </a:rPr>
              <a:t>!!!)</a:t>
            </a:r>
            <a:endParaRPr lang="ko-KR" altLang="en-US" sz="1200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72253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③ </a:t>
            </a:r>
            <a:r>
              <a:rPr lang="ko-KR" altLang="ko-KR" sz="1400" b="1" dirty="0">
                <a:ea typeface="KoPub돋움체 Bold"/>
              </a:rPr>
              <a:t>결제수단을 등록하기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아래 과정을 통해서 결제 수단을 등록합니다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r>
              <a:rPr lang="en-US" altLang="ko-KR" sz="1200" b="1" dirty="0">
                <a:ea typeface="KoPub돋움체 Bold"/>
              </a:rPr>
              <a:t>(※</a:t>
            </a:r>
            <a:r>
              <a:rPr lang="ko-KR" altLang="ko-KR" sz="1200" b="1" dirty="0">
                <a:ea typeface="KoPub돋움체 Bold"/>
              </a:rPr>
              <a:t>결제 수단이 등록되어야</a:t>
            </a:r>
            <a:r>
              <a:rPr lang="en-US" altLang="ko-KR" sz="1200" b="1" dirty="0">
                <a:ea typeface="KoPub돋움체 Bold"/>
              </a:rPr>
              <a:t> Micro </a:t>
            </a:r>
            <a:r>
              <a:rPr lang="ko-KR" altLang="ko-KR" sz="1200" b="1" dirty="0">
                <a:ea typeface="KoPub돋움체 Bold"/>
              </a:rPr>
              <a:t>타입 서버를</a:t>
            </a:r>
            <a:r>
              <a:rPr lang="en-US" altLang="ko-KR" sz="1200" b="1" dirty="0">
                <a:ea typeface="KoPub돋움체 Bold"/>
              </a:rPr>
              <a:t> 1</a:t>
            </a:r>
            <a:r>
              <a:rPr lang="ko-KR" altLang="ko-KR" sz="1200" b="1" dirty="0">
                <a:ea typeface="KoPub돋움체 Bold"/>
              </a:rPr>
              <a:t>년간 무료로 사용이 가능함</a:t>
            </a:r>
            <a:r>
              <a:rPr lang="en-US" altLang="ko-KR" sz="1200" b="1" dirty="0">
                <a:ea typeface="KoPub돋움체 Bold"/>
              </a:rPr>
              <a:t>)</a:t>
            </a:r>
            <a:endParaRPr lang="ko-KR" altLang="ko-KR" sz="12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0.bmp  원본 그림의 크기: 가로 451pixel, 세로 461pixel"/>
          <p:cNvPicPr/>
          <p:nvPr/>
        </p:nvPicPr>
        <p:blipFill rotWithShape="1">
          <a:blip r:embed="rId3"/>
          <a:srcRect b="43"/>
          <a:stretch>
            <a:fillRect/>
          </a:stretch>
        </p:blipFill>
        <p:spPr>
          <a:xfrm>
            <a:off x="395536" y="2283718"/>
            <a:ext cx="2304256" cy="2543844"/>
          </a:xfrm>
          <a:prstGeom prst="rect">
            <a:avLst/>
          </a:prstGeom>
        </p:spPr>
      </p:pic>
      <p:pic>
        <p:nvPicPr>
          <p:cNvPr id="19" name="그림 18" descr="그림입니다.  원본 그림의 이름: CLP000024800011.bmp  원본 그림의 크기: 가로 333pixel, 세로 306pixel"/>
          <p:cNvPicPr/>
          <p:nvPr/>
        </p:nvPicPr>
        <p:blipFill rotWithShape="1">
          <a:blip r:embed="rId4"/>
          <a:srcRect r="60"/>
          <a:stretch>
            <a:fillRect/>
          </a:stretch>
        </p:blipFill>
        <p:spPr>
          <a:xfrm>
            <a:off x="3041977" y="2283718"/>
            <a:ext cx="2250103" cy="2543844"/>
          </a:xfrm>
          <a:prstGeom prst="rect">
            <a:avLst/>
          </a:prstGeom>
        </p:spPr>
      </p:pic>
      <p:pic>
        <p:nvPicPr>
          <p:cNvPr id="23" name="그림 22" descr="그림입니다.  원본 그림의 이름: CLP000024800009.bmp  원본 그림의 크기: 가로 491pixel, 세로 563pixel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68144" y="2283718"/>
            <a:ext cx="2016224" cy="2543844"/>
          </a:xfrm>
          <a:prstGeom prst="rect">
            <a:avLst/>
          </a:prstGeom>
        </p:spPr>
      </p:pic>
      <p:sp>
        <p:nvSpPr>
          <p:cNvPr id="24" name="오각형 23"/>
          <p:cNvSpPr/>
          <p:nvPr/>
        </p:nvSpPr>
        <p:spPr>
          <a:xfrm>
            <a:off x="2843808" y="3355597"/>
            <a:ext cx="144016" cy="231895"/>
          </a:xfrm>
          <a:prstGeom prst="homePlat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각형 24"/>
          <p:cNvSpPr/>
          <p:nvPr/>
        </p:nvSpPr>
        <p:spPr>
          <a:xfrm>
            <a:off x="5436096" y="3376175"/>
            <a:ext cx="144016" cy="231895"/>
          </a:xfrm>
          <a:prstGeom prst="homePlate">
            <a:avLst>
              <a:gd name="adj" fmla="val 10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KoPub돋움체 Bold"/>
                <a:ea typeface="KoPub돋움체 Bold"/>
              </a:rPr>
              <a:t>④ 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타입 확인하기 </a:t>
            </a:r>
          </a:p>
          <a:p>
            <a:r>
              <a:rPr lang="en-US" altLang="ko-KR" sz="1400" b="1" dirty="0">
                <a:latin typeface="KoPub돋움체 Bold"/>
                <a:ea typeface="KoPub돋움체 Bold"/>
              </a:rPr>
              <a:t>Compute </a:t>
            </a:r>
            <a:r>
              <a:rPr lang="ko-KR" altLang="ko-KR" sz="1400" b="1" dirty="0">
                <a:latin typeface="KoPub돋움체 Bold"/>
                <a:ea typeface="KoPub돋움체 Bold"/>
              </a:rPr>
              <a:t>부분의</a:t>
            </a:r>
            <a:r>
              <a:rPr lang="en-US" altLang="ko-KR" sz="1400" b="1" dirty="0">
                <a:latin typeface="KoPub돋움체 Bold"/>
                <a:ea typeface="KoPub돋움체 Bold"/>
              </a:rPr>
              <a:t> Server</a:t>
            </a:r>
            <a:r>
              <a:rPr lang="ko-KR" altLang="ko-KR" sz="1400" b="1" dirty="0">
                <a:latin typeface="KoPub돋움체 Bold"/>
                <a:ea typeface="KoPub돋움체 Bold"/>
              </a:rPr>
              <a:t>를 선택합니다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6" name="그림 25" descr="그림입니다.  원본 그림의 이름: CLP000024800013.bmp  원본 그림의 크기: 가로 1265pixel, 세로 967pixel"/>
          <p:cNvPicPr/>
          <p:nvPr/>
        </p:nvPicPr>
        <p:blipFill rotWithShape="1">
          <a:blip r:embed="rId3"/>
          <a:srcRect r="16"/>
          <a:stretch>
            <a:fillRect/>
          </a:stretch>
        </p:blipFill>
        <p:spPr>
          <a:xfrm>
            <a:off x="395536" y="2014850"/>
            <a:ext cx="3328526" cy="2812712"/>
          </a:xfrm>
          <a:prstGeom prst="rect">
            <a:avLst/>
          </a:prstGeom>
        </p:spPr>
      </p:pic>
      <p:pic>
        <p:nvPicPr>
          <p:cNvPr id="27" name="그림 26" descr="그림입니다.  원본 그림의 이름: CLP000024800014.bmp  원본 그림의 크기: 가로 854pixel, 세로 796pixel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851920" y="2014850"/>
            <a:ext cx="3240360" cy="281271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876256" y="3507854"/>
            <a:ext cx="2879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※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서버 타입 확인</a:t>
            </a:r>
          </a:p>
          <a:p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Micro 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타입 서버는</a:t>
            </a:r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 1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년간 무료로 이용</a:t>
            </a:r>
            <a:endParaRPr lang="en-US" altLang="ko-KR" sz="1000" b="1" dirty="0">
              <a:solidFill>
                <a:srgbClr val="FF0000"/>
              </a:solidFill>
              <a:ea typeface="KoPub돋움체 Bold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1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년</a:t>
            </a:r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사용 후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 err="1">
                <a:solidFill>
                  <a:srgbClr val="FF0000"/>
                </a:solidFill>
                <a:ea typeface="KoPub돋움체 Bold"/>
              </a:rPr>
              <a:t>미</a:t>
            </a:r>
            <a:r>
              <a:rPr lang="ko-KR" altLang="ko-KR" sz="1000" b="1" dirty="0" err="1">
                <a:solidFill>
                  <a:srgbClr val="FF0000"/>
                </a:solidFill>
                <a:ea typeface="KoPub돋움체 Bold"/>
              </a:rPr>
              <a:t>반납</a:t>
            </a:r>
            <a:r>
              <a:rPr lang="en-US" altLang="ko-KR" sz="1000" b="1" dirty="0">
                <a:solidFill>
                  <a:srgbClr val="FF0000"/>
                </a:solidFill>
                <a:ea typeface="KoPub돋움체 Bold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시</a:t>
            </a:r>
            <a:r>
              <a:rPr lang="ko-KR" altLang="ko-KR" sz="1000" b="1" dirty="0">
                <a:solidFill>
                  <a:srgbClr val="FF0000"/>
                </a:solidFill>
                <a:ea typeface="KoPub돋움체 Bold"/>
              </a:rPr>
              <a:t> 자동으로 </a:t>
            </a:r>
            <a:r>
              <a:rPr lang="ko-KR" altLang="ko-KR" sz="1000" b="1" dirty="0" err="1">
                <a:solidFill>
                  <a:srgbClr val="FF0000"/>
                </a:solidFill>
                <a:ea typeface="KoPub돋움체 Bold"/>
              </a:rPr>
              <a:t>과금</a:t>
            </a:r>
            <a:endParaRPr lang="ko-KR" altLang="en-US" sz="1000" b="1" dirty="0">
              <a:solidFill>
                <a:srgbClr val="FF0000"/>
              </a:solidFill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50717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⑤ </a:t>
            </a:r>
            <a:r>
              <a:rPr lang="ko-KR" altLang="ko-KR" sz="1400" b="1" dirty="0">
                <a:ea typeface="KoPub돋움체 Bold"/>
              </a:rPr>
              <a:t>서버 이용신청하기</a:t>
            </a:r>
          </a:p>
          <a:p>
            <a:r>
              <a:rPr lang="ko-KR" altLang="ko-KR" sz="1400" b="1" dirty="0">
                <a:ea typeface="KoPub돋움체 Bold"/>
              </a:rPr>
              <a:t>이용 신청하기 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5.bmp  원본 그림의 크기: 가로 909pixel, 세로 303pixel"/>
          <p:cNvPicPr/>
          <p:nvPr/>
        </p:nvPicPr>
        <p:blipFill rotWithShape="1">
          <a:blip r:embed="rId3"/>
          <a:srcRect r="22"/>
          <a:stretch>
            <a:fillRect/>
          </a:stretch>
        </p:blipFill>
        <p:spPr>
          <a:xfrm>
            <a:off x="1871980" y="2355726"/>
            <a:ext cx="5400040" cy="18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2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r>
              <a:rPr lang="en-US" altLang="ko-KR" sz="1400" b="1" dirty="0">
                <a:ea typeface="KoPub돋움체 Bold"/>
              </a:rPr>
              <a:t>1. </a:t>
            </a:r>
            <a:r>
              <a:rPr lang="ko-KR" altLang="ko-KR" sz="1400" b="1" dirty="0">
                <a:ea typeface="KoPub돋움체 Bold"/>
              </a:rPr>
              <a:t>서버 이미지 생성하기</a:t>
            </a:r>
          </a:p>
          <a:p>
            <a:r>
              <a:rPr lang="ko-KR" altLang="ko-KR" sz="1400" b="1" dirty="0">
                <a:ea typeface="KoPub돋움체 Bold"/>
              </a:rPr>
              <a:t>아래 서버 타입을 확인하시고 서버 생성 버튼을 눌러주세요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16.bmp  원본 그림의 크기: 가로 812pixel, 세로 824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99792" y="2230294"/>
            <a:ext cx="3096344" cy="2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23922" y="2689969"/>
            <a:ext cx="55081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부팅 디스크 크기</a:t>
            </a:r>
            <a:r>
              <a:rPr lang="en-US" altLang="ko-KR" sz="1400" b="1" dirty="0">
                <a:ea typeface="KoPub돋움체 Bold"/>
              </a:rPr>
              <a:t>, </a:t>
            </a:r>
            <a:r>
              <a:rPr lang="ko-KR" altLang="ko-KR" sz="1400" b="1" dirty="0">
                <a:ea typeface="KoPub돋움체 Bold"/>
              </a:rPr>
              <a:t>이미지 타입을 선택하시고 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특히 서버 타입이 기본으로</a:t>
            </a:r>
            <a:r>
              <a:rPr lang="en-US" altLang="ko-KR" sz="1400" b="1" dirty="0">
                <a:ea typeface="KoPub돋움체 Bold"/>
              </a:rPr>
              <a:t> Standard</a:t>
            </a:r>
            <a:r>
              <a:rPr lang="ko-KR" altLang="ko-KR" sz="1400" b="1" dirty="0">
                <a:ea typeface="KoPub돋움체 Bold"/>
              </a:rPr>
              <a:t>로 되어 있으므로 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 err="1">
                <a:ea typeface="KoPub돋움체 Bold"/>
              </a:rPr>
              <a:t>과금을</a:t>
            </a:r>
            <a:r>
              <a:rPr lang="ko-KR" altLang="ko-KR" sz="1400" b="1" dirty="0">
                <a:ea typeface="KoPub돋움체 Bold"/>
              </a:rPr>
              <a:t> 원치 않으시는 분들은</a:t>
            </a:r>
            <a:r>
              <a:rPr lang="en-US" altLang="ko-KR" sz="1400" b="1" dirty="0">
                <a:ea typeface="KoPub돋움체 Bold"/>
              </a:rPr>
              <a:t> Micro</a:t>
            </a:r>
            <a:r>
              <a:rPr lang="ko-KR" altLang="ko-KR" sz="1400" b="1" dirty="0">
                <a:ea typeface="KoPub돋움체 Bold"/>
              </a:rPr>
              <a:t>로 변경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필수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서버 이미지는 </a:t>
            </a:r>
            <a:r>
              <a:rPr lang="ko-KR" altLang="ko-KR" sz="1400" b="1" dirty="0" err="1">
                <a:ea typeface="KoPub돋움체 Bold"/>
              </a:rPr>
              <a:t>리눅스</a:t>
            </a:r>
            <a:r>
              <a:rPr lang="en-US" altLang="ko-KR" sz="1400" b="1" dirty="0">
                <a:ea typeface="KoPub돋움체 Bold"/>
              </a:rPr>
              <a:t>(CentOS, </a:t>
            </a:r>
            <a:r>
              <a:rPr lang="en-US" altLang="ko-KR" sz="1400" b="1" dirty="0" err="1">
                <a:ea typeface="KoPub돋움체 Bold"/>
              </a:rPr>
              <a:t>ubuntu</a:t>
            </a:r>
            <a:r>
              <a:rPr lang="en-US" altLang="ko-KR" sz="1400" b="1" dirty="0">
                <a:ea typeface="KoPub돋움체 Bold"/>
              </a:rPr>
              <a:t>) </a:t>
            </a:r>
            <a:r>
              <a:rPr lang="ko-KR" altLang="ko-KR" sz="1400" b="1" dirty="0">
                <a:ea typeface="KoPub돋움체 Bold"/>
              </a:rPr>
              <a:t>버전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ko-KR" sz="1400" b="1" dirty="0">
                <a:ea typeface="KoPub돋움체 Bold"/>
              </a:rPr>
              <a:t>별 선택 가능</a:t>
            </a:r>
            <a:endParaRPr lang="en-US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원하는 버전을 확인한 후 다음 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8" name="그림 17" descr="그림입니다.  원본 그림의 이름: CLP000024800017.bmp  원본 그림의 크기: 가로 846pixel, 세로 897pixel"/>
          <p:cNvPicPr/>
          <p:nvPr/>
        </p:nvPicPr>
        <p:blipFill rotWithShape="1">
          <a:blip r:embed="rId3"/>
          <a:srcRect b="22"/>
          <a:stretch>
            <a:fillRect/>
          </a:stretch>
        </p:blipFill>
        <p:spPr>
          <a:xfrm>
            <a:off x="437512" y="1798638"/>
            <a:ext cx="3126376" cy="31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설정하기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서버 타입을</a:t>
            </a:r>
            <a:r>
              <a:rPr lang="en-US" altLang="ko-KR" sz="1400" b="1" dirty="0">
                <a:ea typeface="KoPub돋움체 Bold"/>
              </a:rPr>
              <a:t> Micro</a:t>
            </a:r>
            <a:r>
              <a:rPr lang="ko-KR" altLang="ko-KR" sz="1400" b="1" dirty="0">
                <a:ea typeface="KoPub돋움체 Bold"/>
              </a:rPr>
              <a:t>로 선택하고 서버 이름을 설정하세요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8.bmp  원본 그림의 크기: 가로 503pixel, 세로 690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56575" y="2230294"/>
            <a:ext cx="2830850" cy="28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5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인증키 설정하기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보유하고 있는 인증키가 없으므로 새로운 </a:t>
            </a:r>
            <a:r>
              <a:rPr lang="ko-KR" altLang="ko-KR" sz="1400" b="1" dirty="0" err="1">
                <a:ea typeface="KoPub돋움체 Bold"/>
              </a:rPr>
              <a:t>인증키를</a:t>
            </a:r>
            <a:r>
              <a:rPr lang="ko-KR" altLang="ko-KR" sz="1400" b="1" dirty="0">
                <a:ea typeface="KoPub돋움체 Bold"/>
              </a:rPr>
              <a:t> 생성합니다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 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새로운 인증키 생성을 클릭하면 아래와 같이 이름을 작성하는 </a:t>
            </a:r>
            <a:r>
              <a:rPr lang="ko-KR" altLang="ko-KR" sz="1400" b="1" dirty="0" err="1">
                <a:ea typeface="KoPub돋움체 Bold"/>
              </a:rPr>
              <a:t>입력창이</a:t>
            </a:r>
            <a:r>
              <a:rPr lang="ko-KR" altLang="ko-KR" sz="1400" b="1" dirty="0">
                <a:ea typeface="KoPub돋움체 Bold"/>
              </a:rPr>
              <a:t> 생기고 이름을 입력한 후 인증키 생성 및 저장 버튼을 누르면 키가 다운로드 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19.bmp  원본 그림의 크기: 가로 837pixel, 세로 333pixel"/>
          <p:cNvPicPr/>
          <p:nvPr/>
        </p:nvPicPr>
        <p:blipFill rotWithShape="1">
          <a:blip r:embed="rId3"/>
          <a:srcRect r="24" b="60"/>
          <a:stretch>
            <a:fillRect/>
          </a:stretch>
        </p:blipFill>
        <p:spPr>
          <a:xfrm>
            <a:off x="1889808" y="2957624"/>
            <a:ext cx="4859943" cy="14233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9500" y="4640237"/>
            <a:ext cx="5076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u="sng" dirty="0">
                <a:solidFill>
                  <a:srgbClr val="FF0000"/>
                </a:solidFill>
                <a:ea typeface="KoPub돋움체 Bold"/>
              </a:rPr>
              <a:t>인증키</a:t>
            </a:r>
            <a:r>
              <a:rPr lang="ko-KR" altLang="ko-KR" sz="1400" b="1" dirty="0">
                <a:ea typeface="KoPub돋움체 Bold"/>
              </a:rPr>
              <a:t>가 다운로드 된 것을 확인하면 다음 버튼을 누릅니다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9" name="그림 18" descr="그림입니다.  원본 그림의 이름: CLP00002480001a.bmp  원본 그림의 크기: 가로 106pixel, 세로 128pixel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0188" y="3872830"/>
            <a:ext cx="1013460" cy="12192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05428" y="3662903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200" b="1" dirty="0">
                <a:ea typeface="KoPub돋움체 Bold"/>
              </a:rPr>
              <a:t>인증키</a:t>
            </a:r>
            <a:r>
              <a:rPr lang="ko-KR" altLang="ko-KR" sz="1200" b="1" dirty="0">
                <a:ea typeface="KoPub돋움체 Bold"/>
              </a:rPr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326023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4. </a:t>
            </a:r>
            <a:r>
              <a:rPr lang="ko-KR" altLang="ko-KR" sz="1400" b="1" dirty="0">
                <a:ea typeface="KoPub돋움체 Bold"/>
              </a:rPr>
              <a:t>네트워크 접근 설정하기</a:t>
            </a:r>
          </a:p>
          <a:p>
            <a:pPr latinLnBrk="0"/>
            <a:r>
              <a:rPr lang="en-US" altLang="ko-KR" sz="1400" b="1" dirty="0">
                <a:ea typeface="KoPub돋움체 Bold"/>
              </a:rPr>
              <a:t>ACG </a:t>
            </a:r>
            <a:r>
              <a:rPr lang="ko-KR" altLang="ko-KR" sz="1400" b="1" dirty="0">
                <a:ea typeface="KoPub돋움체 Bold"/>
              </a:rPr>
              <a:t>설정이 있는데</a:t>
            </a:r>
            <a:r>
              <a:rPr lang="en-US" altLang="ko-KR" sz="1400" b="1" dirty="0">
                <a:ea typeface="KoPub돋움체 Bold"/>
              </a:rPr>
              <a:t> default</a:t>
            </a:r>
            <a:r>
              <a:rPr lang="ko-KR" altLang="ko-KR" sz="1400" b="1" dirty="0">
                <a:ea typeface="KoPub돋움체 Bold"/>
              </a:rPr>
              <a:t>로 선택합니다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" name="그림 18" descr="그림입니다.  원본 그림의 이름: CLP00002480001b.bmp  원본 그림의 크기: 가로 829pixel, 세로 531pixel"/>
          <p:cNvPicPr/>
          <p:nvPr/>
        </p:nvPicPr>
        <p:blipFill rotWithShape="1">
          <a:blip r:embed="rId3"/>
          <a:srcRect r="24"/>
          <a:stretch>
            <a:fillRect/>
          </a:stretch>
        </p:blipFill>
        <p:spPr>
          <a:xfrm>
            <a:off x="2187248" y="2346394"/>
            <a:ext cx="4121431" cy="20516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16224" y="44863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/>
            <a:r>
              <a:rPr lang="en-US" altLang="ko-KR" sz="1200" b="1" dirty="0">
                <a:ea typeface="KoPub돋움체 Bold"/>
              </a:rPr>
              <a:t>※ACG</a:t>
            </a:r>
            <a:r>
              <a:rPr lang="ko-KR" altLang="ko-KR" sz="1200" b="1" dirty="0">
                <a:ea typeface="KoPub돋움체 Bold"/>
              </a:rPr>
              <a:t>란 </a:t>
            </a:r>
            <a:r>
              <a:rPr lang="ko-KR" altLang="ko-KR" sz="1200" b="1" dirty="0" err="1">
                <a:ea typeface="KoPub돋움체 Bold"/>
              </a:rPr>
              <a:t>네이버</a:t>
            </a:r>
            <a:r>
              <a:rPr lang="ko-KR" altLang="ko-KR" sz="1200" b="1" dirty="0">
                <a:ea typeface="KoPub돋움체 Bold"/>
              </a:rPr>
              <a:t> </a:t>
            </a:r>
            <a:r>
              <a:rPr lang="ko-KR" altLang="ko-KR" sz="1200" b="1" dirty="0" err="1">
                <a:ea typeface="KoPub돋움체 Bold"/>
              </a:rPr>
              <a:t>클라우드</a:t>
            </a:r>
            <a:r>
              <a:rPr lang="ko-KR" altLang="ko-KR" sz="1200" b="1" dirty="0">
                <a:ea typeface="KoPub돋움체 Bold"/>
              </a:rPr>
              <a:t> 플랫폼에서 제공하는 방화벽으로 생성한 서버 접근에 대해서 통제하는 역할을 수행합니다</a:t>
            </a:r>
            <a:r>
              <a:rPr lang="en-US" altLang="ko-KR" sz="1200" b="1" dirty="0">
                <a:ea typeface="KoPub돋움체 Bold"/>
              </a:rPr>
              <a:t>.</a:t>
            </a:r>
            <a:endParaRPr lang="ko-KR" altLang="ko-KR" sz="12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167001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0" y="0"/>
            <a:ext cx="755576" cy="627535"/>
          </a:xfrm>
          <a:prstGeom prst="line">
            <a:avLst/>
          </a:prstGeom>
          <a:ln w="9525">
            <a:solidFill>
              <a:srgbClr val="274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280920" y="6120680"/>
            <a:ext cx="899592" cy="764704"/>
          </a:xfrm>
          <a:prstGeom prst="line">
            <a:avLst/>
          </a:prstGeom>
          <a:ln w="9525">
            <a:solidFill>
              <a:srgbClr val="6D60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789616" y="627535"/>
            <a:ext cx="590465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  Guider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소개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Dash board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구성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 항목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</a:t>
            </a:r>
            <a:endParaRPr lang="en-US" altLang="ko-KR" sz="9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  Guider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설치방법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      - Guider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 방법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flipH="1">
            <a:off x="2771800" y="0"/>
            <a:ext cx="6408712" cy="5143500"/>
          </a:xfrm>
          <a:prstGeom prst="rtTriangle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932040" y="4005520"/>
            <a:ext cx="4104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solidFill>
                  <a:schemeClr val="bg1">
                    <a:lumMod val="9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  <a:endParaRPr lang="ko-KR" altLang="en-US" sz="8800" dirty="0">
              <a:solidFill>
                <a:schemeClr val="bg1">
                  <a:lumMod val="9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789616" y="1784161"/>
            <a:ext cx="590465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b="1" spc="-150" dirty="0">
              <a:solidFill>
                <a:srgbClr val="B78C7F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r>
              <a:rPr lang="en-US" altLang="ko-KR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 </a:t>
            </a:r>
            <a:r>
              <a:rPr lang="ko-KR" altLang="en-US" b="1" dirty="0">
                <a:solidFill>
                  <a:srgbClr val="27455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-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1)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사용법</a:t>
            </a:r>
            <a:endParaRPr lang="en-US" altLang="ko-KR" sz="800" dirty="0">
              <a:solidFill>
                <a:srgbClr val="B78C7F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7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5. </a:t>
            </a:r>
            <a:r>
              <a:rPr lang="ko-KR" altLang="ko-KR" sz="1400" b="1" dirty="0">
                <a:ea typeface="KoPub돋움체 Bold"/>
              </a:rPr>
              <a:t>최종확인 후 서버 생성하기</a:t>
            </a:r>
          </a:p>
          <a:p>
            <a:r>
              <a:rPr lang="ko-KR" altLang="ko-KR" sz="1400" b="1" dirty="0">
                <a:ea typeface="KoPub돋움체 Bold"/>
              </a:rPr>
              <a:t>지금까지 선택한 내용들을 확인한 후 서버를 생성합니다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1c.bmp  원본 그림의 크기: 가로 833pixel, 세로 795pixel"/>
          <p:cNvPicPr/>
          <p:nvPr/>
        </p:nvPicPr>
        <p:blipFill rotWithShape="1">
          <a:blip r:embed="rId3"/>
          <a:srcRect r="24"/>
          <a:stretch>
            <a:fillRect/>
          </a:stretch>
        </p:blipFill>
        <p:spPr>
          <a:xfrm>
            <a:off x="531414" y="2264811"/>
            <a:ext cx="3392514" cy="2845705"/>
          </a:xfrm>
          <a:prstGeom prst="rect">
            <a:avLst/>
          </a:prstGeom>
        </p:spPr>
      </p:pic>
      <p:pic>
        <p:nvPicPr>
          <p:cNvPr id="23" name="그림 22" descr="그림입니다.  원본 그림의 이름: CLP00002480001d.bmp  원본 그림의 크기: 가로 536pixel, 세로 309pixel"/>
          <p:cNvPicPr/>
          <p:nvPr/>
        </p:nvPicPr>
        <p:blipFill rotWithShape="1">
          <a:blip r:embed="rId4"/>
          <a:srcRect b="65"/>
          <a:stretch>
            <a:fillRect/>
          </a:stretch>
        </p:blipFill>
        <p:spPr>
          <a:xfrm>
            <a:off x="4355976" y="2614295"/>
            <a:ext cx="341312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⑥ </a:t>
            </a:r>
            <a:r>
              <a:rPr lang="ko-KR" altLang="ko-KR" sz="1400" b="1" dirty="0">
                <a:ea typeface="KoPub돋움체 Bold"/>
              </a:rPr>
              <a:t>서버 생성하기</a:t>
            </a:r>
            <a:r>
              <a:rPr lang="en-US" altLang="ko-KR" sz="1400" b="1" dirty="0">
                <a:ea typeface="KoPub돋움체 Bold"/>
              </a:rPr>
              <a:t>(1~5</a:t>
            </a:r>
            <a:r>
              <a:rPr lang="ko-KR" altLang="ko-KR" sz="1400" b="1" dirty="0">
                <a:ea typeface="KoPub돋움체 Bold"/>
              </a:rPr>
              <a:t>단계</a:t>
            </a:r>
            <a:r>
              <a:rPr lang="en-US" altLang="ko-KR" sz="1400" b="1" dirty="0">
                <a:ea typeface="KoPub돋움체 Bold"/>
              </a:rPr>
              <a:t>)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6. </a:t>
            </a:r>
            <a:r>
              <a:rPr lang="ko-KR" altLang="ko-KR" sz="1400" b="1" dirty="0">
                <a:ea typeface="KoPub돋움체 Bold"/>
              </a:rPr>
              <a:t>가상서버 생성 완료하기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서버 생성이 완료되었습니다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서버 상태를 보면 </a:t>
            </a:r>
            <a:r>
              <a:rPr lang="ko-KR" altLang="ko-KR" sz="1400" b="1" dirty="0" err="1">
                <a:ea typeface="KoPub돋움체 Bold"/>
              </a:rPr>
              <a:t>부팅중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en-US" altLang="ko-KR" sz="1400" b="1" dirty="0">
                <a:ea typeface="KoPub돋움체 Bold"/>
              </a:rPr>
              <a:t>▶ </a:t>
            </a:r>
            <a:r>
              <a:rPr lang="ko-KR" altLang="ko-KR" sz="1400" b="1" dirty="0" err="1">
                <a:ea typeface="KoPub돋움체 Bold"/>
              </a:rPr>
              <a:t>설정중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en-US" altLang="ko-KR" sz="1400" b="1" dirty="0">
                <a:ea typeface="KoPub돋움체 Bold"/>
              </a:rPr>
              <a:t>▶ </a:t>
            </a:r>
            <a:r>
              <a:rPr lang="ko-KR" altLang="ko-KR" sz="1400" b="1" dirty="0" err="1">
                <a:ea typeface="KoPub돋움체 Bold"/>
              </a:rPr>
              <a:t>운영중으로</a:t>
            </a:r>
            <a:r>
              <a:rPr lang="ko-KR" altLang="ko-KR" sz="1400" b="1" dirty="0">
                <a:ea typeface="KoPub돋움체 Bold"/>
              </a:rPr>
              <a:t> 표시되며 </a:t>
            </a:r>
            <a:r>
              <a:rPr lang="ko-KR" altLang="ko-KR" sz="1400" b="1" dirty="0" err="1">
                <a:ea typeface="KoPub돋움체 Bold"/>
              </a:rPr>
              <a:t>운영중으로</a:t>
            </a:r>
            <a:r>
              <a:rPr lang="ko-KR" altLang="ko-KR" sz="1400" b="1" dirty="0">
                <a:ea typeface="KoPub돋움체 Bold"/>
              </a:rPr>
              <a:t> 표시되면 사용 가능하도록 가상 서버가 준비 완료되었음을 의미합니다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생성이 완료되면 가상서버에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가 할당되는데 이는 서버 접속 시에 필요하므로 꼭 기억하도록 합니다</a:t>
            </a:r>
            <a:r>
              <a:rPr lang="en-US" altLang="ko-KR" sz="1400" b="1" dirty="0">
                <a:ea typeface="KoPub돋움체 Bold"/>
              </a:rPr>
              <a:t>. 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" name="그림 18" descr="그림입니다.  원본 그림의 이름: CLP00002480001f.bmp  원본 그림의 크기: 가로 1632pixel, 세로 272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1920" y="2925201"/>
            <a:ext cx="6480160" cy="19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49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⑦ </a:t>
            </a:r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 </a:t>
            </a:r>
            <a:r>
              <a:rPr lang="ko-KR" altLang="ko-KR" sz="1400" b="1" dirty="0" err="1">
                <a:ea typeface="KoPub돋움체 Bold"/>
              </a:rPr>
              <a:t>할당받기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000" b="1" dirty="0">
                <a:ea typeface="KoPub돋움체 Bold"/>
              </a:rPr>
              <a:t>(※ </a:t>
            </a:r>
            <a:r>
              <a:rPr lang="ko-KR" altLang="en-US" sz="1000" b="1" dirty="0">
                <a:ea typeface="KoPub돋움체 Bold"/>
              </a:rPr>
              <a:t>공인</a:t>
            </a:r>
            <a:r>
              <a:rPr lang="en-US" altLang="ko-KR" sz="1000" b="1" dirty="0">
                <a:ea typeface="KoPub돋움체 Bold"/>
              </a:rPr>
              <a:t>IP</a:t>
            </a:r>
            <a:r>
              <a:rPr lang="ko-KR" altLang="en-US" sz="1000" b="1" dirty="0">
                <a:ea typeface="KoPub돋움체 Bold"/>
              </a:rPr>
              <a:t>할당은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유료</a:t>
            </a:r>
            <a:r>
              <a:rPr lang="ko-KR" altLang="en-US" sz="1000" b="1" dirty="0">
                <a:ea typeface="KoPub돋움체 Bold"/>
              </a:rPr>
              <a:t>이며</a:t>
            </a:r>
            <a:r>
              <a:rPr lang="en-US" altLang="ko-KR" sz="1000" b="1" dirty="0">
                <a:ea typeface="KoPub돋움체 Bold"/>
              </a:rPr>
              <a:t>, </a:t>
            </a:r>
            <a:r>
              <a:rPr lang="ko-KR" altLang="en-US" sz="1000" b="1" dirty="0" err="1">
                <a:ea typeface="KoPub돋움체 Bold"/>
              </a:rPr>
              <a:t>포트포워딩</a:t>
            </a:r>
            <a:r>
              <a:rPr lang="ko-KR" altLang="en-US" sz="1000" b="1" dirty="0">
                <a:ea typeface="KoPub돋움체 Bold"/>
              </a:rPr>
              <a:t> 설정을 통해서도 접속 가능함</a:t>
            </a:r>
            <a:r>
              <a:rPr lang="en-US" altLang="ko-KR" sz="1000" b="1" dirty="0">
                <a:ea typeface="KoPub돋움체 Bold"/>
              </a:rPr>
              <a:t>)</a:t>
            </a:r>
            <a:endParaRPr lang="ko-KR" altLang="ko-KR" sz="10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가상 서버에 접속하기 위해서는 공인</a:t>
            </a:r>
            <a:r>
              <a:rPr lang="en-US" altLang="ko-KR" sz="1400" b="1" dirty="0">
                <a:ea typeface="KoPub돋움체 Bold"/>
              </a:rPr>
              <a:t>IP</a:t>
            </a:r>
            <a:r>
              <a:rPr lang="ko-KR" altLang="ko-KR" sz="1400" b="1" dirty="0">
                <a:ea typeface="KoPub돋움체 Bold"/>
              </a:rPr>
              <a:t>를 할당 받아야 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Server</a:t>
            </a:r>
            <a:r>
              <a:rPr lang="ko-KR" altLang="ko-KR" sz="1400" b="1" dirty="0">
                <a:ea typeface="KoPub돋움체 Bold"/>
              </a:rPr>
              <a:t>에</a:t>
            </a:r>
            <a:r>
              <a:rPr lang="en-US" altLang="ko-KR" sz="1400" b="1" dirty="0">
                <a:ea typeface="KoPub돋움체 Bold"/>
              </a:rPr>
              <a:t> Public IP</a:t>
            </a:r>
            <a:r>
              <a:rPr lang="ko-KR" altLang="ko-KR" sz="1400" b="1" dirty="0">
                <a:ea typeface="KoPub돋움체 Bold"/>
              </a:rPr>
              <a:t>를 선택하여 화면 이동한 후 공인</a:t>
            </a:r>
            <a:r>
              <a:rPr lang="en-US" altLang="ko-KR" sz="1400" b="1" dirty="0">
                <a:ea typeface="KoPub돋움체 Bold"/>
              </a:rPr>
              <a:t>IP</a:t>
            </a:r>
            <a:r>
              <a:rPr lang="ko-KR" altLang="ko-KR" sz="1400" b="1" dirty="0">
                <a:ea typeface="KoPub돋움체 Bold"/>
              </a:rPr>
              <a:t>신청 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27.bmp  원본 그림의 크기: 가로 1295pixel, 세로 704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85840" y="2246311"/>
            <a:ext cx="4972320" cy="26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0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⑦ </a:t>
            </a:r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 </a:t>
            </a:r>
            <a:r>
              <a:rPr lang="ko-KR" altLang="ko-KR" sz="1400" b="1" dirty="0" err="1">
                <a:ea typeface="KoPub돋움체 Bold"/>
              </a:rPr>
              <a:t>할당받기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000" b="1" dirty="0">
                <a:ea typeface="KoPub돋움체 Bold"/>
              </a:rPr>
              <a:t>(※ </a:t>
            </a:r>
            <a:r>
              <a:rPr lang="ko-KR" altLang="en-US" sz="1000" b="1" dirty="0">
                <a:ea typeface="KoPub돋움체 Bold"/>
              </a:rPr>
              <a:t>공인</a:t>
            </a:r>
            <a:r>
              <a:rPr lang="en-US" altLang="ko-KR" sz="1000" b="1" dirty="0">
                <a:ea typeface="KoPub돋움체 Bold"/>
              </a:rPr>
              <a:t>IP</a:t>
            </a:r>
            <a:r>
              <a:rPr lang="ko-KR" altLang="en-US" sz="1000" b="1" dirty="0">
                <a:ea typeface="KoPub돋움체 Bold"/>
              </a:rPr>
              <a:t>할당은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유료</a:t>
            </a:r>
            <a:r>
              <a:rPr lang="ko-KR" altLang="en-US" sz="1000" b="1" dirty="0">
                <a:ea typeface="KoPub돋움체 Bold"/>
              </a:rPr>
              <a:t>이며</a:t>
            </a:r>
            <a:r>
              <a:rPr lang="en-US" altLang="ko-KR" sz="1000" b="1" dirty="0">
                <a:ea typeface="KoPub돋움체 Bold"/>
              </a:rPr>
              <a:t>, </a:t>
            </a:r>
            <a:r>
              <a:rPr lang="ko-KR" altLang="en-US" sz="1000" b="1" dirty="0" err="1">
                <a:ea typeface="KoPub돋움체 Bold"/>
              </a:rPr>
              <a:t>포트포워딩</a:t>
            </a:r>
            <a:r>
              <a:rPr lang="ko-KR" altLang="en-US" sz="1000" b="1" dirty="0">
                <a:ea typeface="KoPub돋움체 Bold"/>
              </a:rPr>
              <a:t> 설정을 통해서도 접속 가능함</a:t>
            </a:r>
            <a:r>
              <a:rPr lang="en-US" altLang="ko-KR" sz="1000" b="1" dirty="0">
                <a:ea typeface="KoPub돋움체 Bold"/>
              </a:rPr>
              <a:t>)</a:t>
            </a:r>
            <a:endParaRPr lang="ko-KR" altLang="ko-KR" sz="10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를 </a:t>
            </a:r>
            <a:r>
              <a:rPr lang="ko-KR" altLang="ko-KR" sz="1400" b="1" dirty="0" err="1">
                <a:ea typeface="KoPub돋움체 Bold"/>
              </a:rPr>
              <a:t>할당받을</a:t>
            </a:r>
            <a:r>
              <a:rPr lang="ko-KR" altLang="ko-KR" sz="1400" b="1" dirty="0">
                <a:ea typeface="KoPub돋움체 Bold"/>
              </a:rPr>
              <a:t> 서버를 선택하는 화면에서 위에서 생성한 서버를 선택한 후 확인 버튼을 클릭하여 공인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할당을 받습니다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29.bmp  원본 그림의 크기: 가로 695pixel, 세로 519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31740" y="2319170"/>
            <a:ext cx="4032448" cy="23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⑦ </a:t>
            </a:r>
            <a:r>
              <a:rPr lang="ko-KR" altLang="ko-KR" sz="1400" b="1" dirty="0">
                <a:ea typeface="KoPub돋움체 Bold"/>
              </a:rPr>
              <a:t>공인</a:t>
            </a:r>
            <a:r>
              <a:rPr lang="en-US" altLang="ko-KR" sz="1400" b="1" dirty="0">
                <a:ea typeface="KoPub돋움체 Bold"/>
              </a:rPr>
              <a:t> IP </a:t>
            </a:r>
            <a:r>
              <a:rPr lang="ko-KR" altLang="ko-KR" sz="1400" b="1" dirty="0" err="1">
                <a:ea typeface="KoPub돋움체 Bold"/>
              </a:rPr>
              <a:t>할당받기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000" b="1" dirty="0">
                <a:ea typeface="KoPub돋움체 Bold"/>
              </a:rPr>
              <a:t>(※ </a:t>
            </a:r>
            <a:r>
              <a:rPr lang="ko-KR" altLang="en-US" sz="1000" b="1" dirty="0">
                <a:ea typeface="KoPub돋움체 Bold"/>
              </a:rPr>
              <a:t>공인</a:t>
            </a:r>
            <a:r>
              <a:rPr lang="en-US" altLang="ko-KR" sz="1000" b="1" dirty="0">
                <a:ea typeface="KoPub돋움체 Bold"/>
              </a:rPr>
              <a:t>IP</a:t>
            </a:r>
            <a:r>
              <a:rPr lang="ko-KR" altLang="en-US" sz="1000" b="1" dirty="0">
                <a:ea typeface="KoPub돋움체 Bold"/>
              </a:rPr>
              <a:t>할당은 </a:t>
            </a:r>
            <a:r>
              <a:rPr lang="ko-KR" altLang="en-US" sz="1000" b="1" dirty="0">
                <a:solidFill>
                  <a:srgbClr val="FF0000"/>
                </a:solidFill>
                <a:ea typeface="KoPub돋움체 Bold"/>
              </a:rPr>
              <a:t>유료</a:t>
            </a:r>
            <a:r>
              <a:rPr lang="ko-KR" altLang="en-US" sz="1000" b="1" dirty="0">
                <a:ea typeface="KoPub돋움체 Bold"/>
              </a:rPr>
              <a:t>이며</a:t>
            </a:r>
            <a:r>
              <a:rPr lang="en-US" altLang="ko-KR" sz="1000" b="1" dirty="0">
                <a:ea typeface="KoPub돋움체 Bold"/>
              </a:rPr>
              <a:t>, </a:t>
            </a:r>
            <a:r>
              <a:rPr lang="ko-KR" altLang="en-US" sz="1000" b="1" dirty="0" err="1">
                <a:ea typeface="KoPub돋움체 Bold"/>
              </a:rPr>
              <a:t>포트포워딩</a:t>
            </a:r>
            <a:r>
              <a:rPr lang="ko-KR" altLang="en-US" sz="1000" b="1" dirty="0">
                <a:ea typeface="KoPub돋움체 Bold"/>
              </a:rPr>
              <a:t> 설정을 통해서도 접속 가능함</a:t>
            </a:r>
            <a:r>
              <a:rPr lang="en-US" altLang="ko-KR" sz="1000" b="1" dirty="0">
                <a:ea typeface="KoPub돋움체 Bold"/>
              </a:rPr>
              <a:t>)</a:t>
            </a:r>
            <a:endParaRPr lang="ko-KR" altLang="ko-KR" sz="1000" b="1" dirty="0">
              <a:ea typeface="KoPub돋움체 Bold"/>
            </a:endParaRPr>
          </a:p>
          <a:p>
            <a:pPr latinLnBrk="0"/>
            <a:r>
              <a:rPr lang="ko-KR" altLang="ko-KR" sz="1400" b="1" dirty="0">
                <a:ea typeface="KoPub돋움체 Bold"/>
              </a:rPr>
              <a:t>가상 서버에 할당된 공인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를 확인합니다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2a.bmp  원본 그림의 크기: 가로 1626pixel, 세로 74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69920" y="2211710"/>
            <a:ext cx="6156087" cy="6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6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1. 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 툴</a:t>
            </a:r>
            <a:r>
              <a:rPr lang="en-US" altLang="ko-KR" sz="1400" b="1" dirty="0">
                <a:latin typeface="KoPub돋움체 Bold"/>
                <a:ea typeface="KoPub돋움체 Bold"/>
              </a:rPr>
              <a:t>(Putty) </a:t>
            </a:r>
            <a:r>
              <a:rPr lang="ko-KR" altLang="ko-KR" sz="1400" b="1" dirty="0">
                <a:latin typeface="KoPub돋움체 Bold"/>
                <a:ea typeface="KoPub돋움체 Bold"/>
              </a:rPr>
              <a:t>설치하기</a:t>
            </a:r>
          </a:p>
          <a:p>
            <a:pPr latinLnBrk="0"/>
            <a:r>
              <a:rPr lang="ko-KR" altLang="ko-KR" sz="1400" b="1" dirty="0">
                <a:latin typeface="KoPub돋움체 Bold"/>
                <a:ea typeface="KoPub돋움체 Bold"/>
              </a:rPr>
              <a:t>가상 서버에 접속하기 위해서는 접속 툴이 필요합니다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ko-KR" altLang="ko-KR" sz="1400" b="1" dirty="0" err="1">
                <a:latin typeface="KoPub돋움체 Bold"/>
                <a:ea typeface="KoPub돋움체 Bold"/>
              </a:rPr>
              <a:t>네이버에서</a:t>
            </a:r>
            <a:r>
              <a:rPr lang="ko-KR" altLang="ko-KR" sz="1400" b="1" dirty="0">
                <a:latin typeface="KoPub돋움체 Bold"/>
                <a:ea typeface="KoPub돋움체 Bold"/>
              </a:rPr>
              <a:t> 무료 접속 툴인</a:t>
            </a:r>
            <a:r>
              <a:rPr lang="en-US" altLang="ko-KR" sz="1400" b="1" dirty="0">
                <a:latin typeface="KoPub돋움체 Bold"/>
                <a:ea typeface="KoPub돋움체 Bold"/>
              </a:rPr>
              <a:t> Putty</a:t>
            </a:r>
            <a:r>
              <a:rPr lang="ko-KR" altLang="ko-KR" sz="1400" b="1" dirty="0">
                <a:latin typeface="KoPub돋움체 Bold"/>
                <a:ea typeface="KoPub돋움체 Bold"/>
              </a:rPr>
              <a:t>를 다운로드 받아 설치합니다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20.bmp  원본 그림의 크기: 가로 658pixel, 세로 247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07704" y="2606038"/>
            <a:ext cx="5400040" cy="202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4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비밀번호 확인하기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서버에 접속할 비밀번호를 확인해야 합니다</a:t>
            </a:r>
            <a:r>
              <a:rPr lang="en-US" altLang="ko-KR" sz="1400" b="1" dirty="0">
                <a:latin typeface="KoPub돋움체 Bold"/>
                <a:ea typeface="KoPub돋움체 Bold"/>
              </a:rPr>
              <a:t>.</a:t>
            </a:r>
            <a:endParaRPr lang="ko-KR" altLang="ko-KR" sz="1400" b="1" dirty="0">
              <a:latin typeface="KoPub돋움체 Bold"/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5" name="그림 14" descr="그림입니다.  원본 그림의 이름: CLP00002480002e.bmp  원본 그림의 크기: 가로 1619pixel, 세로 551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11660" y="2230294"/>
            <a:ext cx="6120680" cy="21888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511660" y="4507444"/>
            <a:ext cx="6228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 err="1">
                <a:ea typeface="KoPub돋움체 Bold"/>
              </a:rPr>
              <a:t>네비어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클라우드</a:t>
            </a:r>
            <a:r>
              <a:rPr lang="ko-KR" altLang="ko-KR" sz="1400" b="1" dirty="0">
                <a:ea typeface="KoPub돋움체 Bold"/>
              </a:rPr>
              <a:t> 웹사이트에서 마우스 오른쪽 버튼 클릭 후 메뉴에서 </a:t>
            </a:r>
            <a:r>
              <a:rPr lang="en-US" altLang="ko-KR" sz="1400" b="1" dirty="0">
                <a:ea typeface="KoPub돋움체 Bold"/>
              </a:rPr>
              <a:t>“</a:t>
            </a:r>
            <a:r>
              <a:rPr lang="ko-KR" altLang="ko-KR" sz="1400" b="1" dirty="0">
                <a:ea typeface="KoPub돋움체 Bold"/>
              </a:rPr>
              <a:t>관리자 비밀번호 확인</a:t>
            </a:r>
            <a:r>
              <a:rPr lang="en-US" altLang="ko-KR" sz="1400" b="1" dirty="0">
                <a:ea typeface="KoPub돋움체 Bold"/>
              </a:rPr>
              <a:t>”</a:t>
            </a:r>
            <a:r>
              <a:rPr lang="ko-KR" altLang="ko-KR" sz="1400" b="1" dirty="0">
                <a:ea typeface="KoPub돋움체 Bold"/>
              </a:rPr>
              <a:t>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2229879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비밀번호 확인하기</a:t>
            </a:r>
          </a:p>
          <a:p>
            <a:pPr latinLnBrk="0"/>
            <a:r>
              <a:rPr lang="ko-KR" altLang="ko-KR" sz="1400" b="1" dirty="0">
                <a:ea typeface="KoPub돋움체 Bold"/>
              </a:rPr>
              <a:t>위 창에서 가상서버 생성 시 만들어진 인증키</a:t>
            </a:r>
            <a:r>
              <a:rPr lang="en-US" altLang="ko-KR" sz="1400" b="1" dirty="0">
                <a:ea typeface="KoPub돋움체 Bold"/>
              </a:rPr>
              <a:t>(.</a:t>
            </a:r>
            <a:r>
              <a:rPr lang="en-US" altLang="ko-KR" sz="1400" b="1" dirty="0" err="1">
                <a:ea typeface="KoPub돋움체 Bold"/>
              </a:rPr>
              <a:t>pem</a:t>
            </a:r>
            <a:r>
              <a:rPr lang="en-US" altLang="ko-KR" sz="1400" b="1" dirty="0">
                <a:ea typeface="KoPub돋움체 Bold"/>
              </a:rPr>
              <a:t>)</a:t>
            </a:r>
            <a:r>
              <a:rPr lang="ko-KR" altLang="ko-KR" sz="1400" b="1" dirty="0">
                <a:ea typeface="KoPub돋움체 Bold"/>
              </a:rPr>
              <a:t>파일을 마우스로 드래그한 후 비밀번호 확인 버튼을 누릅니다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8" name="그림 17" descr="그림입니다.  원본 그림의 이름: CLP000024800030.bmp  원본 그림의 크기: 가로 688pixel, 세로 512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41058" y="2522825"/>
            <a:ext cx="2969895" cy="2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1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dirty="0">
                <a:ea typeface="KoPub돋움체 Bold"/>
              </a:rPr>
              <a:t>2. </a:t>
            </a:r>
            <a:r>
              <a:rPr lang="ko-KR" altLang="ko-KR" sz="1400" b="1" dirty="0">
                <a:ea typeface="KoPub돋움체 Bold"/>
              </a:rPr>
              <a:t>서버 비밀번호 확인하기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3568" y="4568229"/>
            <a:ext cx="3816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계정은</a:t>
            </a:r>
            <a:r>
              <a:rPr lang="en-US" altLang="ko-KR" sz="1400" b="1" dirty="0">
                <a:ea typeface="KoPub돋움체 Bold"/>
              </a:rPr>
              <a:t> root</a:t>
            </a:r>
            <a:r>
              <a:rPr lang="ko-KR" altLang="ko-KR" sz="1400" b="1" dirty="0">
                <a:ea typeface="KoPub돋움체 Bold"/>
              </a:rPr>
              <a:t>이며 비밀번호를 확인합니다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9" name="그림 18" descr="그림입니다.  원본 그림의 이름: CLP000024800031.bmp  원본 그림의 크기: 가로 684pixel, 세로 585pixel"/>
          <p:cNvPicPr/>
          <p:nvPr/>
        </p:nvPicPr>
        <p:blipFill rotWithShape="1">
          <a:blip r:embed="rId3"/>
          <a:srcRect b="34"/>
          <a:stretch>
            <a:fillRect/>
          </a:stretch>
        </p:blipFill>
        <p:spPr>
          <a:xfrm>
            <a:off x="827584" y="2288515"/>
            <a:ext cx="3384376" cy="2193925"/>
          </a:xfrm>
          <a:prstGeom prst="rect">
            <a:avLst/>
          </a:prstGeom>
        </p:spPr>
      </p:pic>
      <p:pic>
        <p:nvPicPr>
          <p:cNvPr id="25" name="그림 24" descr="그림입니다.  원본 그림의 이름: CLP000024800032.bmp  원본 그림의 크기: 가로 518pixel, 세로 409pixel"/>
          <p:cNvPicPr/>
          <p:nvPr/>
        </p:nvPicPr>
        <p:blipFill rotWithShape="1">
          <a:blip r:embed="rId4"/>
          <a:srcRect b="49"/>
          <a:stretch>
            <a:fillRect/>
          </a:stretch>
        </p:blipFill>
        <p:spPr>
          <a:xfrm>
            <a:off x="4644008" y="2288515"/>
            <a:ext cx="2880320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0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서버 접속하기</a:t>
            </a:r>
            <a:endParaRPr lang="en-US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1620" y="4352786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서버에 접속하기 위해</a:t>
            </a:r>
            <a:r>
              <a:rPr lang="en-US" altLang="ko-KR" sz="1400" b="1" dirty="0">
                <a:ea typeface="KoPub돋움체 Bold"/>
              </a:rPr>
              <a:t> putty</a:t>
            </a:r>
            <a:r>
              <a:rPr lang="ko-KR" altLang="ko-KR" sz="1400" b="1" dirty="0">
                <a:ea typeface="KoPub돋움체 Bold"/>
              </a:rPr>
              <a:t>를 실행하고</a:t>
            </a:r>
            <a:r>
              <a:rPr lang="en-US" altLang="ko-KR" sz="1400" b="1" dirty="0">
                <a:ea typeface="KoPub돋움체 Bold"/>
              </a:rPr>
              <a:t> Host Name(or IP address)</a:t>
            </a:r>
            <a:r>
              <a:rPr lang="ko-KR" altLang="ko-KR" sz="1400" b="1" dirty="0">
                <a:ea typeface="KoPub돋움체 Bold"/>
              </a:rPr>
              <a:t>에</a:t>
            </a:r>
            <a:r>
              <a:rPr lang="en-US" altLang="ko-KR" sz="1400" b="1" dirty="0">
                <a:ea typeface="KoPub돋움체 Bold"/>
              </a:rPr>
              <a:t> IP</a:t>
            </a:r>
            <a:r>
              <a:rPr lang="ko-KR" altLang="ko-KR" sz="1400" b="1" dirty="0">
                <a:ea typeface="KoPub돋움체 Bold"/>
              </a:rPr>
              <a:t>는 </a:t>
            </a:r>
            <a:r>
              <a:rPr lang="ko-KR" altLang="ko-KR" sz="1400" b="1" dirty="0" err="1">
                <a:ea typeface="KoPub돋움체 Bold"/>
              </a:rPr>
              <a:t>할당받은</a:t>
            </a:r>
            <a:r>
              <a:rPr lang="ko-KR" altLang="ko-KR" sz="1400" b="1" dirty="0">
                <a:ea typeface="KoPub돋움체 Bold"/>
              </a:rPr>
              <a:t> 공인</a:t>
            </a:r>
            <a:r>
              <a:rPr lang="en-US" altLang="ko-KR" sz="1400" b="1" dirty="0">
                <a:ea typeface="KoPub돋움체 Bold"/>
              </a:rPr>
              <a:t>IP</a:t>
            </a:r>
            <a:r>
              <a:rPr lang="ko-KR" altLang="ko-KR" sz="1400" b="1" dirty="0">
                <a:ea typeface="KoPub돋움체 Bold"/>
              </a:rPr>
              <a:t>를 작성하고</a:t>
            </a:r>
            <a:r>
              <a:rPr lang="en-US" altLang="ko-KR" sz="1400" b="1" dirty="0">
                <a:ea typeface="KoPub돋움체 Bold"/>
              </a:rPr>
              <a:t> Open </a:t>
            </a:r>
            <a:r>
              <a:rPr lang="ko-KR" altLang="ko-KR" sz="1400" b="1" dirty="0">
                <a:ea typeface="KoPub돋움체 Bold"/>
              </a:rPr>
              <a:t>버튼을 클릭합니다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9" name="그림 18" descr="그림입니다.  원본 그림의 이름: CLP000024800026.bmp  원본 그림의 크기: 가로 466pixel, 세로 449pixel"/>
          <p:cNvPicPr/>
          <p:nvPr/>
        </p:nvPicPr>
        <p:blipFill rotWithShape="1">
          <a:blip r:embed="rId3"/>
          <a:srcRect b="45"/>
          <a:stretch>
            <a:fillRect/>
          </a:stretch>
        </p:blipFill>
        <p:spPr>
          <a:xfrm>
            <a:off x="2987824" y="2039228"/>
            <a:ext cx="2520280" cy="21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Guider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소개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Dashboard </a:t>
            </a:r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구성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60" y="2211710"/>
            <a:ext cx="5833336" cy="239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75656" y="2400245"/>
            <a:ext cx="2808312" cy="470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387422" y="2396205"/>
            <a:ext cx="2776866" cy="47057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75656" y="2981678"/>
            <a:ext cx="2808312" cy="5261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85528" y="2984226"/>
            <a:ext cx="2776866" cy="5307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6490" y="21658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CPU </a:t>
            </a:r>
            <a:r>
              <a:rPr lang="ko-KR" altLang="en-US" sz="1200" dirty="0">
                <a:solidFill>
                  <a:srgbClr val="FF0000"/>
                </a:solidFill>
              </a:rPr>
              <a:t>상태 모니터링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43708" y="3514947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Network </a:t>
            </a:r>
            <a:r>
              <a:rPr lang="ko-KR" altLang="en-US" sz="1200" dirty="0">
                <a:solidFill>
                  <a:srgbClr val="FFFF00"/>
                </a:solidFill>
              </a:rPr>
              <a:t>상태 모니터링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7857" y="3496641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</a:rPr>
              <a:t>Disk I/O </a:t>
            </a:r>
            <a:r>
              <a:rPr lang="ko-KR" altLang="en-US" sz="1200" dirty="0">
                <a:solidFill>
                  <a:schemeClr val="accent3"/>
                </a:solidFill>
              </a:rPr>
              <a:t>상태 모니터링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9751" y="215738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Memory </a:t>
            </a:r>
            <a:r>
              <a:rPr lang="ko-KR" altLang="en-US" sz="1200" dirty="0">
                <a:solidFill>
                  <a:srgbClr val="00B0F0"/>
                </a:solidFill>
              </a:rPr>
              <a:t>상태 모니터링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975C3B7-50B4-4C77-BDCF-7090C215ACD7}"/>
              </a:ext>
            </a:extLst>
          </p:cNvPr>
          <p:cNvSpPr/>
          <p:nvPr/>
        </p:nvSpPr>
        <p:spPr>
          <a:xfrm>
            <a:off x="323528" y="149163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대시보드에서는 아래와 같이 </a:t>
            </a:r>
            <a:r>
              <a:rPr lang="en-US" altLang="ko-KR" sz="1400" b="1" dirty="0">
                <a:ea typeface="KoPub돋움체 Bold"/>
              </a:rPr>
              <a:t>CPU, Memory, Network, DISK </a:t>
            </a:r>
            <a:r>
              <a:rPr lang="ko-KR" altLang="en-US" sz="1400" b="1" dirty="0">
                <a:ea typeface="KoPub돋움체 Bold"/>
              </a:rPr>
              <a:t>성능에 대한 모니터링을 할 수 있습니다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96525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서버 접속하기</a:t>
            </a:r>
            <a:endParaRPr lang="en-US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672" y="4352786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ea typeface="KoPub돋움체 Bold"/>
              </a:rPr>
              <a:t>login as : </a:t>
            </a:r>
            <a:r>
              <a:rPr lang="ko-KR" altLang="ko-KR" sz="1400" b="1" dirty="0">
                <a:ea typeface="KoPub돋움체 Bold"/>
              </a:rPr>
              <a:t>가 표시되는데 이곳에</a:t>
            </a:r>
            <a:r>
              <a:rPr lang="en-US" altLang="ko-KR" sz="1400" b="1" dirty="0">
                <a:ea typeface="KoPub돋움체 Bold"/>
              </a:rPr>
              <a:t> root</a:t>
            </a:r>
            <a:r>
              <a:rPr lang="ko-KR" altLang="ko-KR" sz="1400" b="1" dirty="0">
                <a:ea typeface="KoPub돋움체 Bold"/>
              </a:rPr>
              <a:t>라고 입력한 후 </a:t>
            </a:r>
            <a:r>
              <a:rPr lang="ko-KR" altLang="ko-KR" sz="1400" b="1" dirty="0" err="1">
                <a:ea typeface="KoPub돋움체 Bold"/>
              </a:rPr>
              <a:t>엔터키를</a:t>
            </a:r>
            <a:r>
              <a:rPr lang="ko-KR" altLang="ko-KR" sz="1400" b="1" dirty="0">
                <a:ea typeface="KoPub돋움체 Bold"/>
              </a:rPr>
              <a:t> 누르면 비밀번호 입력란이 표시됩니다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18" name="그림 17" descr="그림입니다.  원본 그림의 이름: CLP00002480002d.bmp  원본 그림의 크기: 가로 642pixel, 세로 305pixel"/>
          <p:cNvPicPr/>
          <p:nvPr/>
        </p:nvPicPr>
        <p:blipFill rotWithShape="1">
          <a:blip r:embed="rId3"/>
          <a:srcRect b="66"/>
          <a:stretch>
            <a:fillRect/>
          </a:stretch>
        </p:blipFill>
        <p:spPr>
          <a:xfrm>
            <a:off x="2484040" y="2102480"/>
            <a:ext cx="4175920" cy="21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01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>
                <a:latin typeface="KoPub돋움체 Bold"/>
                <a:ea typeface="KoPub돋움체 Bold"/>
              </a:rPr>
              <a:t>⑧</a:t>
            </a:r>
            <a:r>
              <a:rPr lang="ko-KR" altLang="ko-KR" sz="1400" b="1" dirty="0">
                <a:latin typeface="KoPub돋움체 Bold"/>
                <a:ea typeface="KoPub돋움체 Bold"/>
              </a:rPr>
              <a:t>가상서버 접속하기</a:t>
            </a:r>
            <a:r>
              <a:rPr lang="en-US" altLang="ko-KR" sz="1400" b="1" dirty="0">
                <a:latin typeface="KoPub돋움체 Bold"/>
                <a:ea typeface="KoPub돋움체 Bold"/>
              </a:rPr>
              <a:t>(1~4</a:t>
            </a:r>
            <a:r>
              <a:rPr lang="ko-KR" altLang="en-US" sz="1400" b="1" dirty="0">
                <a:latin typeface="KoPub돋움체 Bold"/>
                <a:ea typeface="KoPub돋움체 Bold"/>
              </a:rPr>
              <a:t>단계</a:t>
            </a:r>
            <a:r>
              <a:rPr lang="en-US" altLang="ko-KR" sz="1400" b="1" dirty="0">
                <a:latin typeface="KoPub돋움체 Bold"/>
                <a:ea typeface="KoPub돋움체 Bold"/>
              </a:rPr>
              <a:t>)</a:t>
            </a:r>
            <a:endParaRPr lang="ko-KR" altLang="ko-KR" sz="1400" b="1" dirty="0">
              <a:latin typeface="KoPub돋움체 Bold"/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3. </a:t>
            </a:r>
            <a:r>
              <a:rPr lang="ko-KR" altLang="ko-KR" sz="1400" b="1" dirty="0">
                <a:ea typeface="KoPub돋움체 Bold"/>
              </a:rPr>
              <a:t>서버 접속하기</a:t>
            </a:r>
            <a:endParaRPr lang="en-US" altLang="ko-KR" sz="1400" b="1" dirty="0">
              <a:ea typeface="KoPub돋움체 Bold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59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함초롬바탕"/>
                <a:cs typeface="Times New Roman" pitchFamily="18" charset="0"/>
              </a:rPr>
              <a:t>  </a:t>
            </a:r>
            <a:r>
              <a:rPr kumimoji="1" lang="en-US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9" name="그림 18" descr="그림입니다.  원본 그림의 이름: CLP000024800033.bmp  원본 그림의 크기: 가로 662pixel, 세로 416pixel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67744" y="2014850"/>
            <a:ext cx="4292059" cy="22130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55576" y="4296429"/>
            <a:ext cx="72728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ko-KR" sz="1400" b="1" dirty="0">
                <a:ea typeface="KoPub돋움체 Bold"/>
              </a:rPr>
              <a:t>관리자 비밀번호 확인에서 확인한 비밀번호를 </a:t>
            </a:r>
            <a:r>
              <a:rPr lang="ko-KR" altLang="ko-KR" sz="1400" b="1" dirty="0" err="1">
                <a:ea typeface="KoPub돋움체 Bold"/>
              </a:rPr>
              <a:t>입력후</a:t>
            </a:r>
            <a:r>
              <a:rPr lang="ko-KR" altLang="ko-KR" sz="1400" b="1" dirty="0">
                <a:ea typeface="KoPub돋움체 Bold"/>
              </a:rPr>
              <a:t> </a:t>
            </a:r>
            <a:r>
              <a:rPr lang="ko-KR" altLang="ko-KR" sz="1400" b="1" dirty="0" err="1">
                <a:ea typeface="KoPub돋움체 Bold"/>
              </a:rPr>
              <a:t>엔터키를</a:t>
            </a:r>
            <a:r>
              <a:rPr lang="ko-KR" altLang="ko-KR" sz="1400" b="1" dirty="0">
                <a:ea typeface="KoPub돋움체 Bold"/>
              </a:rPr>
              <a:t> 치면 정상적으로 서버에 접속하게 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  <a:p>
            <a:pPr latinLnBrk="0"/>
            <a:r>
              <a:rPr lang="en-US" altLang="ko-KR" sz="1400" b="1" dirty="0">
                <a:ea typeface="KoPub돋움체 Bold"/>
              </a:rPr>
              <a:t>(※</a:t>
            </a:r>
            <a:r>
              <a:rPr lang="ko-KR" altLang="ko-KR" sz="1400" b="1" dirty="0">
                <a:ea typeface="KoPub돋움체 Bold"/>
              </a:rPr>
              <a:t>주의</a:t>
            </a:r>
            <a:r>
              <a:rPr lang="en-US" altLang="ko-KR" sz="1400" b="1" dirty="0">
                <a:ea typeface="KoPub돋움체 Bold"/>
              </a:rPr>
              <a:t> : </a:t>
            </a:r>
            <a:r>
              <a:rPr lang="ko-KR" altLang="ko-KR" sz="1400" b="1" dirty="0">
                <a:ea typeface="KoPub돋움체 Bold"/>
              </a:rPr>
              <a:t>대소문자 구분이 필요하며 비밀번호 </a:t>
            </a:r>
            <a:r>
              <a:rPr lang="ko-KR" altLang="ko-KR" sz="1400" b="1" dirty="0" err="1">
                <a:ea typeface="KoPub돋움체 Bold"/>
              </a:rPr>
              <a:t>오입력할</a:t>
            </a:r>
            <a:r>
              <a:rPr lang="ko-KR" altLang="ko-KR" sz="1400" b="1" dirty="0">
                <a:ea typeface="KoPub돋움체 Bold"/>
              </a:rPr>
              <a:t> 경우</a:t>
            </a:r>
            <a:r>
              <a:rPr lang="en-US" altLang="ko-KR" sz="1400" b="1" dirty="0">
                <a:ea typeface="KoPub돋움체 Bold"/>
              </a:rPr>
              <a:t> Access denied </a:t>
            </a:r>
            <a:r>
              <a:rPr lang="ko-KR" altLang="ko-KR" sz="1400" b="1" dirty="0">
                <a:ea typeface="KoPub돋움체 Bold"/>
              </a:rPr>
              <a:t>표시됩니다</a:t>
            </a:r>
            <a:r>
              <a:rPr lang="en-US" altLang="ko-KR" sz="1400" b="1" dirty="0">
                <a:ea typeface="KoPub돋움체 Bold"/>
              </a:rPr>
              <a:t>.)</a:t>
            </a:r>
            <a:endParaRPr lang="ko-KR" altLang="ko-KR" sz="14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12790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823054" y="1905184"/>
            <a:ext cx="7421354" cy="246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3672" y="146125"/>
            <a:ext cx="8354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Guider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소개</a:t>
            </a:r>
          </a:p>
          <a:p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시스템 모니터링 항목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8100392" y="4443958"/>
            <a:ext cx="1043608" cy="742437"/>
            <a:chOff x="2771800" y="1275606"/>
            <a:chExt cx="3672408" cy="2928580"/>
          </a:xfrm>
        </p:grpSpPr>
        <p:sp>
          <p:nvSpPr>
            <p:cNvPr id="22" name="직사각형 21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19435" y="191458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CPU </a:t>
            </a:r>
            <a:r>
              <a:rPr lang="ko-KR" altLang="en-US" sz="1200" dirty="0">
                <a:solidFill>
                  <a:srgbClr val="FF0000"/>
                </a:solidFill>
              </a:rPr>
              <a:t>상태 모니터링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17677" y="319772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FF00"/>
                </a:solidFill>
              </a:rPr>
              <a:t>Network </a:t>
            </a:r>
            <a:r>
              <a:rPr lang="ko-KR" altLang="en-US" sz="1200" dirty="0">
                <a:solidFill>
                  <a:srgbClr val="FFFF00"/>
                </a:solidFill>
              </a:rPr>
              <a:t>상태 모니터링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5090" y="312463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/>
                </a:solidFill>
              </a:rPr>
              <a:t>Disk I/O </a:t>
            </a:r>
            <a:r>
              <a:rPr lang="ko-KR" altLang="en-US" sz="1200" dirty="0">
                <a:solidFill>
                  <a:schemeClr val="accent3"/>
                </a:solidFill>
              </a:rPr>
              <a:t>상태 모니터링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5090" y="1889708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F0"/>
                </a:solidFill>
              </a:rPr>
              <a:t>Memory </a:t>
            </a:r>
            <a:r>
              <a:rPr lang="ko-KR" altLang="en-US" sz="1200" dirty="0">
                <a:solidFill>
                  <a:srgbClr val="00B0F0"/>
                </a:solidFill>
              </a:rPr>
              <a:t>상태 모니터링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63014" y="3147814"/>
            <a:ext cx="8280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26" idx="0"/>
            <a:endCxn id="26" idx="2"/>
          </p:cNvCxnSpPr>
          <p:nvPr/>
        </p:nvCxnSpPr>
        <p:spPr>
          <a:xfrm>
            <a:off x="4533731" y="1905184"/>
            <a:ext cx="0" cy="246676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71600" y="369250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FF00"/>
                </a:solidFill>
              </a:rPr>
              <a:t>Net.inbound</a:t>
            </a:r>
            <a:r>
              <a:rPr lang="en-US" altLang="ko-KR" sz="1200" dirty="0" smtClean="0">
                <a:solidFill>
                  <a:srgbClr val="FFFF00"/>
                </a:solidFill>
              </a:rPr>
              <a:t>         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인입</a:t>
            </a:r>
            <a:r>
              <a:rPr lang="ko-KR" altLang="en-US" sz="1200" dirty="0" smtClean="0">
                <a:solidFill>
                  <a:srgbClr val="FFFF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트래픽</a:t>
            </a:r>
            <a:r>
              <a:rPr lang="en-US" altLang="ko-KR" sz="1200" dirty="0" smtClean="0">
                <a:solidFill>
                  <a:srgbClr val="FFFF00"/>
                </a:solidFill>
              </a:rPr>
              <a:t>(Bytes)</a:t>
            </a:r>
            <a:endParaRPr lang="en-US" altLang="ko-KR" sz="1200" dirty="0">
              <a:solidFill>
                <a:srgbClr val="FFFF00"/>
              </a:solidFill>
            </a:endParaRPr>
          </a:p>
          <a:p>
            <a:r>
              <a:rPr lang="en-US" altLang="ko-KR" sz="1200" dirty="0" err="1" smtClean="0">
                <a:solidFill>
                  <a:srgbClr val="FFFF00"/>
                </a:solidFill>
              </a:rPr>
              <a:t>Net.outbound</a:t>
            </a:r>
            <a:r>
              <a:rPr lang="en-US" altLang="ko-KR" sz="1200" dirty="0" smtClean="0">
                <a:solidFill>
                  <a:srgbClr val="FFFF00"/>
                </a:solidFill>
              </a:rPr>
              <a:t>        </a:t>
            </a:r>
            <a:r>
              <a:rPr lang="ko-KR" altLang="en-US" sz="1200" dirty="0" smtClean="0">
                <a:solidFill>
                  <a:srgbClr val="FFFF00"/>
                </a:solidFill>
              </a:rPr>
              <a:t>유출 </a:t>
            </a:r>
            <a:r>
              <a:rPr lang="ko-KR" altLang="en-US" sz="1200" dirty="0" err="1" smtClean="0">
                <a:solidFill>
                  <a:srgbClr val="FFFF00"/>
                </a:solidFill>
              </a:rPr>
              <a:t>트래픽</a:t>
            </a:r>
            <a:r>
              <a:rPr lang="en-US" altLang="ko-KR" sz="1200" dirty="0" smtClean="0">
                <a:solidFill>
                  <a:srgbClr val="FFFF00"/>
                </a:solidFill>
              </a:rPr>
              <a:t>(Bytes)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237273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Cpu.total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CPU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전체 사용률</a:t>
            </a:r>
            <a:r>
              <a:rPr lang="en-US" altLang="ko-KR" sz="1200" dirty="0" smtClean="0">
                <a:solidFill>
                  <a:srgbClr val="FF0000"/>
                </a:solidFill>
              </a:rPr>
              <a:t>(%)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Cpu.user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CPU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유저별</a:t>
            </a:r>
            <a:r>
              <a:rPr lang="ko-KR" altLang="en-US" sz="1200" dirty="0" smtClean="0">
                <a:solidFill>
                  <a:srgbClr val="FF0000"/>
                </a:solidFill>
              </a:rPr>
              <a:t> 사용률</a:t>
            </a:r>
            <a:r>
              <a:rPr lang="en-US" altLang="ko-KR" sz="1200" dirty="0" smtClean="0">
                <a:solidFill>
                  <a:srgbClr val="FF0000"/>
                </a:solidFill>
              </a:rPr>
              <a:t>(%)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 smtClean="0">
                <a:solidFill>
                  <a:srgbClr val="FF0000"/>
                </a:solidFill>
              </a:rPr>
              <a:t>Cpu.kernel</a:t>
            </a:r>
            <a:r>
              <a:rPr lang="en-US" altLang="ko-KR" sz="1200" dirty="0" smtClean="0">
                <a:solidFill>
                  <a:srgbClr val="FF0000"/>
                </a:solidFill>
              </a:rPr>
              <a:t>    CPU Kernel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사용률</a:t>
            </a:r>
            <a:r>
              <a:rPr lang="en-US" altLang="ko-KR" sz="1200" dirty="0" smtClean="0">
                <a:solidFill>
                  <a:srgbClr val="FF0000"/>
                </a:solidFill>
              </a:rPr>
              <a:t>(%)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90020" y="2279958"/>
            <a:ext cx="299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B0F0"/>
                </a:solidFill>
              </a:rPr>
              <a:t>Mem.free</a:t>
            </a:r>
            <a:r>
              <a:rPr lang="en-US" altLang="ko-KR" sz="1200" dirty="0" smtClean="0">
                <a:solidFill>
                  <a:srgbClr val="00B0F0"/>
                </a:solidFill>
              </a:rPr>
              <a:t>     Memory </a:t>
            </a:r>
            <a:r>
              <a:rPr lang="ko-KR" altLang="en-US" sz="1200" dirty="0" smtClean="0">
                <a:solidFill>
                  <a:srgbClr val="00B0F0"/>
                </a:solidFill>
              </a:rPr>
              <a:t>할</a:t>
            </a:r>
            <a:r>
              <a:rPr lang="ko-KR" altLang="en-US" sz="1200" dirty="0">
                <a:solidFill>
                  <a:srgbClr val="00B0F0"/>
                </a:solidFill>
              </a:rPr>
              <a:t>당</a:t>
            </a:r>
            <a:r>
              <a:rPr lang="ko-KR" altLang="en-US" sz="1200" dirty="0" smtClean="0">
                <a:solidFill>
                  <a:srgbClr val="00B0F0"/>
                </a:solidFill>
              </a:rPr>
              <a:t> </a:t>
            </a:r>
            <a:r>
              <a:rPr lang="ko-KR" altLang="en-US" sz="1200" dirty="0" err="1" smtClean="0">
                <a:solidFill>
                  <a:srgbClr val="00B0F0"/>
                </a:solidFill>
              </a:rPr>
              <a:t>가능량</a:t>
            </a:r>
            <a:r>
              <a:rPr lang="en-US" altLang="ko-KR" sz="1200" dirty="0" smtClean="0">
                <a:solidFill>
                  <a:srgbClr val="00B0F0"/>
                </a:solidFill>
              </a:rPr>
              <a:t>(MB)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 err="1">
                <a:solidFill>
                  <a:srgbClr val="00B0F0"/>
                </a:solidFill>
              </a:rPr>
              <a:t>Mem.anon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en-US" altLang="ko-KR" sz="1200" dirty="0" err="1" smtClean="0">
                <a:solidFill>
                  <a:srgbClr val="00B0F0"/>
                </a:solidFill>
              </a:rPr>
              <a:t>Mem.kernel</a:t>
            </a:r>
            <a:r>
              <a:rPr lang="en-US" altLang="ko-KR" sz="1200" dirty="0" smtClean="0">
                <a:solidFill>
                  <a:srgbClr val="00B0F0"/>
                </a:solidFill>
              </a:rPr>
              <a:t>  Memory Kernel </a:t>
            </a:r>
            <a:r>
              <a:rPr lang="ko-KR" altLang="en-US" sz="1200" dirty="0" smtClean="0">
                <a:solidFill>
                  <a:srgbClr val="00B0F0"/>
                </a:solidFill>
              </a:rPr>
              <a:t>사용량</a:t>
            </a:r>
            <a:r>
              <a:rPr lang="en-US" altLang="ko-KR" sz="1200" dirty="0" smtClean="0">
                <a:solidFill>
                  <a:srgbClr val="00B0F0"/>
                </a:solidFill>
              </a:rPr>
              <a:t>(MB)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0020" y="3471292"/>
            <a:ext cx="313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3"/>
                </a:solidFill>
              </a:rPr>
              <a:t>Block.iowait</a:t>
            </a:r>
            <a:r>
              <a:rPr lang="en-US" altLang="ko-KR" sz="1200" dirty="0" smtClean="0">
                <a:solidFill>
                  <a:schemeClr val="accent3"/>
                </a:solidFill>
              </a:rPr>
              <a:t>      Block </a:t>
            </a:r>
            <a:r>
              <a:rPr lang="ko-KR" altLang="en-US" sz="1200" dirty="0" err="1" smtClean="0">
                <a:solidFill>
                  <a:schemeClr val="accent3"/>
                </a:solidFill>
              </a:rPr>
              <a:t>인입</a:t>
            </a:r>
            <a:r>
              <a:rPr lang="en-US" altLang="ko-KR" sz="1200" dirty="0" smtClean="0">
                <a:solidFill>
                  <a:schemeClr val="accent3"/>
                </a:solidFill>
              </a:rPr>
              <a:t>/</a:t>
            </a:r>
            <a:r>
              <a:rPr lang="ko-KR" altLang="en-US" sz="1200" dirty="0" smtClean="0">
                <a:solidFill>
                  <a:schemeClr val="accent3"/>
                </a:solidFill>
              </a:rPr>
              <a:t>반출대기</a:t>
            </a:r>
            <a:r>
              <a:rPr lang="en-US" altLang="ko-KR" sz="1200" dirty="0" smtClean="0">
                <a:solidFill>
                  <a:schemeClr val="accent3"/>
                </a:solidFill>
              </a:rPr>
              <a:t>(MB)</a:t>
            </a:r>
            <a:endParaRPr lang="en-US" altLang="ko-KR" sz="1200" dirty="0">
              <a:solidFill>
                <a:schemeClr val="accent3"/>
              </a:solidFill>
            </a:endParaRPr>
          </a:p>
          <a:p>
            <a:r>
              <a:rPr lang="en-US" altLang="ko-KR" sz="1200" dirty="0" err="1" smtClean="0">
                <a:solidFill>
                  <a:schemeClr val="accent3"/>
                </a:solidFill>
              </a:rPr>
              <a:t>Block.read</a:t>
            </a:r>
            <a:r>
              <a:rPr lang="en-US" altLang="ko-KR" sz="1200" dirty="0" smtClean="0">
                <a:solidFill>
                  <a:schemeClr val="accent3"/>
                </a:solidFill>
              </a:rPr>
              <a:t>        Block </a:t>
            </a:r>
            <a:r>
              <a:rPr lang="ko-KR" altLang="en-US" sz="1200" dirty="0" smtClean="0">
                <a:solidFill>
                  <a:schemeClr val="accent3"/>
                </a:solidFill>
              </a:rPr>
              <a:t>읽기속도</a:t>
            </a:r>
            <a:r>
              <a:rPr lang="en-US" altLang="ko-KR" sz="1200" dirty="0" smtClean="0">
                <a:solidFill>
                  <a:schemeClr val="accent3"/>
                </a:solidFill>
              </a:rPr>
              <a:t>(MB)</a:t>
            </a:r>
            <a:endParaRPr lang="en-US" altLang="ko-KR" sz="1200" dirty="0">
              <a:solidFill>
                <a:schemeClr val="accent3"/>
              </a:solidFill>
            </a:endParaRPr>
          </a:p>
          <a:p>
            <a:r>
              <a:rPr lang="en-US" altLang="ko-KR" sz="1200" dirty="0" err="1" smtClean="0">
                <a:solidFill>
                  <a:schemeClr val="accent3"/>
                </a:solidFill>
              </a:rPr>
              <a:t>Block.write</a:t>
            </a:r>
            <a:r>
              <a:rPr lang="en-US" altLang="ko-KR" sz="1200" dirty="0" smtClean="0">
                <a:solidFill>
                  <a:schemeClr val="accent3"/>
                </a:solidFill>
              </a:rPr>
              <a:t>       Block </a:t>
            </a:r>
            <a:r>
              <a:rPr lang="ko-KR" altLang="en-US" sz="1200" dirty="0" smtClean="0">
                <a:solidFill>
                  <a:schemeClr val="accent3"/>
                </a:solidFill>
              </a:rPr>
              <a:t>쓰기속도</a:t>
            </a:r>
            <a:r>
              <a:rPr lang="en-US" altLang="ko-KR" sz="1200" dirty="0" smtClean="0">
                <a:solidFill>
                  <a:schemeClr val="accent3"/>
                </a:solidFill>
              </a:rPr>
              <a:t>(MB)</a:t>
            </a:r>
            <a:endParaRPr lang="ko-KR" altLang="en-US" sz="1200" dirty="0">
              <a:solidFill>
                <a:schemeClr val="accent3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6596E6C-B1C1-47DF-9610-83ED25084EA2}"/>
              </a:ext>
            </a:extLst>
          </p:cNvPr>
          <p:cNvSpPr/>
          <p:nvPr/>
        </p:nvSpPr>
        <p:spPr>
          <a:xfrm>
            <a:off x="323528" y="1491630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대시보드에서는 아래와 같이 </a:t>
            </a:r>
            <a:r>
              <a:rPr lang="en-US" altLang="ko-KR" sz="1400" b="1" dirty="0">
                <a:ea typeface="KoPub돋움체 Bold"/>
              </a:rPr>
              <a:t>CPU, Memory, Network, DISK </a:t>
            </a:r>
            <a:r>
              <a:rPr lang="ko-KR" altLang="en-US" sz="1400" b="1" dirty="0">
                <a:ea typeface="KoPub돋움체 Bold"/>
              </a:rPr>
              <a:t>성능에 대한 모니터링을 할 수 있습니다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36806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①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서버에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접속합니다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555776" y="4815031"/>
            <a:ext cx="50405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ea typeface="KoPub돋움체 Bold"/>
              </a:rPr>
              <a:t>※ </a:t>
            </a:r>
            <a:r>
              <a:rPr lang="ko-KR" altLang="en-US" sz="1000" dirty="0">
                <a:ea typeface="KoPub돋움체 Bold"/>
              </a:rPr>
              <a:t>서버 생성 방법은 참고</a:t>
            </a:r>
            <a:r>
              <a:rPr lang="en-US" altLang="ko-KR" sz="1000" dirty="0">
                <a:ea typeface="KoPub돋움체 Bold"/>
              </a:rPr>
              <a:t>3 </a:t>
            </a:r>
            <a:r>
              <a:rPr lang="ko-KR" altLang="en-US" sz="1000" dirty="0">
                <a:ea typeface="KoPub돋움체 Bold"/>
              </a:rPr>
              <a:t>네이버 클라우드 사용법 참고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85" y="2139701"/>
            <a:ext cx="3688197" cy="241035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2555776" y="4587974"/>
            <a:ext cx="5400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ea typeface="KoPub돋움체 Bold"/>
              </a:rPr>
              <a:t>※ </a:t>
            </a:r>
            <a:r>
              <a:rPr lang="ko-KR" altLang="en-US" sz="1000" dirty="0" smtClean="0">
                <a:ea typeface="KoPub돋움체 Bold"/>
              </a:rPr>
              <a:t>본 매뉴얼은 </a:t>
            </a:r>
            <a:r>
              <a:rPr lang="en-US" altLang="ko-KR" sz="1000" dirty="0" err="1" smtClean="0">
                <a:ea typeface="KoPub돋움체 Bold"/>
              </a:rPr>
              <a:t>VirtualBox</a:t>
            </a:r>
            <a:r>
              <a:rPr lang="ko-KR" altLang="en-US" sz="1000" dirty="0" smtClean="0">
                <a:ea typeface="KoPub돋움체 Bold"/>
              </a:rPr>
              <a:t>를 통해 가상 </a:t>
            </a:r>
            <a:r>
              <a:rPr lang="en-US" altLang="ko-KR" sz="1000" dirty="0" smtClean="0">
                <a:ea typeface="KoPub돋움체 Bold"/>
              </a:rPr>
              <a:t>Linux(</a:t>
            </a:r>
            <a:r>
              <a:rPr lang="en-US" altLang="ko-KR" sz="1000" dirty="0" err="1" smtClean="0">
                <a:ea typeface="KoPub돋움체 Bold"/>
              </a:rPr>
              <a:t>CentOS</a:t>
            </a:r>
            <a:r>
              <a:rPr lang="en-US" altLang="ko-KR" sz="1000" dirty="0" smtClean="0">
                <a:ea typeface="KoPub돋움체 Bold"/>
              </a:rPr>
              <a:t> 7)</a:t>
            </a:r>
            <a:r>
              <a:rPr lang="ko-KR" altLang="en-US" sz="1000" dirty="0" smtClean="0">
                <a:ea typeface="KoPub돋움체 Bold"/>
              </a:rPr>
              <a:t>를 만들어 작성</a:t>
            </a:r>
            <a:endParaRPr lang="ko-KR" altLang="en-US" sz="1000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84343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②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en-US" altLang="ko-KR" sz="1400" b="1" dirty="0" smtClean="0">
                <a:ea typeface="KoPub돋움체 Bold"/>
              </a:rPr>
              <a:t>Guider </a:t>
            </a:r>
            <a:r>
              <a:rPr lang="ko-KR" altLang="en-US" sz="1400" b="1" dirty="0" smtClean="0">
                <a:ea typeface="KoPub돋움체 Bold"/>
              </a:rPr>
              <a:t>설치 조건을 확인합니다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4" y="2078728"/>
            <a:ext cx="3224622" cy="2107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37" y="2078729"/>
            <a:ext cx="3224623" cy="210739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480541" y="4227934"/>
            <a:ext cx="3660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ea typeface="KoPub돋움체 Bold"/>
              </a:rPr>
              <a:t># </a:t>
            </a:r>
            <a:r>
              <a:rPr lang="en-US" altLang="ko-KR" sz="1200" dirty="0" err="1" smtClean="0">
                <a:ea typeface="KoPub돋움체 Bold"/>
              </a:rPr>
              <a:t>uname</a:t>
            </a:r>
            <a:r>
              <a:rPr lang="en-US" altLang="ko-KR" sz="1200" dirty="0" smtClean="0">
                <a:ea typeface="KoPub돋움체 Bold"/>
              </a:rPr>
              <a:t> –a </a:t>
            </a:r>
          </a:p>
          <a:p>
            <a:pPr algn="ctr"/>
            <a:r>
              <a:rPr lang="en-US" altLang="ko-KR" sz="1200" dirty="0" smtClean="0">
                <a:ea typeface="KoPub돋움체 Bold"/>
              </a:rPr>
              <a:t>(</a:t>
            </a:r>
            <a:r>
              <a:rPr lang="en-US" altLang="ko-KR" sz="1200" dirty="0" smtClean="0">
                <a:ea typeface="KoPub돋움체 Bold"/>
              </a:rPr>
              <a:t>kernel </a:t>
            </a:r>
            <a:r>
              <a:rPr lang="ko-KR" altLang="en-US" sz="1200" dirty="0" smtClean="0">
                <a:ea typeface="KoPub돋움체 Bold"/>
              </a:rPr>
              <a:t>버전 </a:t>
            </a:r>
            <a:r>
              <a:rPr lang="en-US" altLang="ko-KR" sz="1200" dirty="0" smtClean="0">
                <a:ea typeface="KoPub돋움체 Bold"/>
              </a:rPr>
              <a:t>3.0 </a:t>
            </a:r>
            <a:r>
              <a:rPr lang="ko-KR" altLang="en-US" sz="1200" dirty="0" smtClean="0">
                <a:ea typeface="KoPub돋움체 Bold"/>
              </a:rPr>
              <a:t>이상 확인</a:t>
            </a:r>
            <a:r>
              <a:rPr lang="en-US" altLang="ko-KR" sz="1200" dirty="0" smtClean="0">
                <a:ea typeface="KoPub돋움체 Bold"/>
              </a:rPr>
              <a:t>)</a:t>
            </a:r>
            <a:endParaRPr lang="ko-KR" altLang="en-US" sz="1200" dirty="0">
              <a:ea typeface="KoPub돋움체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4355976" y="4227934"/>
            <a:ext cx="3660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ea typeface="KoPub돋움체 Bold"/>
              </a:rPr>
              <a:t># python --version </a:t>
            </a:r>
          </a:p>
          <a:p>
            <a:pPr algn="ctr"/>
            <a:r>
              <a:rPr lang="en-US" altLang="ko-KR" sz="1200" dirty="0" smtClean="0">
                <a:ea typeface="KoPub돋움체 Bold"/>
              </a:rPr>
              <a:t>(python</a:t>
            </a:r>
            <a:r>
              <a:rPr lang="ko-KR" altLang="en-US" sz="1200" dirty="0">
                <a:ea typeface="KoPub돋움체 Bold"/>
              </a:rPr>
              <a:t> </a:t>
            </a:r>
            <a:r>
              <a:rPr lang="ko-KR" altLang="en-US" sz="1200" dirty="0" smtClean="0">
                <a:ea typeface="KoPub돋움체 Bold"/>
              </a:rPr>
              <a:t>설치 및 버전 확인 </a:t>
            </a:r>
            <a:r>
              <a:rPr lang="en-US" altLang="ko-KR" sz="1200" dirty="0" smtClean="0">
                <a:ea typeface="KoPub돋움체 Bold"/>
              </a:rPr>
              <a:t>2.7 </a:t>
            </a:r>
            <a:r>
              <a:rPr lang="ko-KR" altLang="en-US" sz="1200" dirty="0" smtClean="0">
                <a:ea typeface="KoPub돋움체 Bold"/>
              </a:rPr>
              <a:t>이상 확인</a:t>
            </a:r>
            <a:r>
              <a:rPr lang="en-US" altLang="ko-KR" sz="1200" dirty="0" smtClean="0">
                <a:ea typeface="KoPub돋움체 Bold"/>
              </a:rPr>
              <a:t>)</a:t>
            </a:r>
            <a:endParaRPr lang="ko-KR" altLang="en-US" sz="1200" dirty="0">
              <a:ea typeface="KoPub돋움체 Bold"/>
            </a:endParaRPr>
          </a:p>
        </p:txBody>
      </p:sp>
    </p:spTree>
    <p:extLst>
      <p:ext uri="{BB962C8B-B14F-4D97-AF65-F5344CB8AC3E}">
        <p14:creationId xmlns:p14="http://schemas.microsoft.com/office/powerpoint/2010/main" val="265922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③</a:t>
            </a:r>
            <a:r>
              <a:rPr lang="en-US" altLang="ko-KR" sz="1400" b="1" dirty="0" smtClean="0">
                <a:ea typeface="KoPub돋움체 Bold"/>
              </a:rPr>
              <a:t> Guider </a:t>
            </a:r>
            <a:r>
              <a:rPr lang="ko-KR" altLang="en-US" sz="1400" b="1" dirty="0" smtClean="0">
                <a:ea typeface="KoPub돋움체 Bold"/>
              </a:rPr>
              <a:t>를 설치합니다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DB710BB-3CF6-49DC-8EF6-8F4CADC9A3E5}"/>
              </a:ext>
            </a:extLst>
          </p:cNvPr>
          <p:cNvSpPr/>
          <p:nvPr/>
        </p:nvSpPr>
        <p:spPr>
          <a:xfrm>
            <a:off x="1982567" y="4671015"/>
            <a:ext cx="4530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ea typeface="KoPub돋움체 Bold"/>
              </a:rPr>
              <a:t># </a:t>
            </a:r>
            <a:r>
              <a:rPr lang="en-US" altLang="ko-KR" sz="1200" dirty="0" err="1" smtClean="0">
                <a:ea typeface="KoPub돋움체 Bold"/>
              </a:rPr>
              <a:t>git</a:t>
            </a:r>
            <a:r>
              <a:rPr lang="en-US" altLang="ko-KR" sz="1200" dirty="0" smtClean="0">
                <a:ea typeface="KoPub돋움체 Bold"/>
              </a:rPr>
              <a:t> clone http://github.com/iipeace/guider.git</a:t>
            </a:r>
            <a:endParaRPr lang="ko-KR" altLang="en-US" sz="1200" dirty="0">
              <a:ea typeface="KoPub돋움체 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77" y="2104204"/>
            <a:ext cx="3927174" cy="25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0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Guidier</a:t>
            </a:r>
            <a:r>
              <a:rPr lang="en-US" altLang="ko-KR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설치방법</a:t>
            </a:r>
            <a:endParaRPr lang="en-US" altLang="ko-KR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Guider </a:t>
            </a:r>
            <a:r>
              <a:rPr lang="ko-KR" altLang="en-US" sz="2400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설치</a:t>
            </a:r>
            <a:endParaRPr lang="en-US" altLang="ko-KR" sz="2400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24" name="직사각형 23"/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090927" y="4421601"/>
            <a:ext cx="1043608" cy="742437"/>
            <a:chOff x="2771800" y="1275606"/>
            <a:chExt cx="3672408" cy="2928580"/>
          </a:xfrm>
        </p:grpSpPr>
        <p:sp>
          <p:nvSpPr>
            <p:cNvPr id="16" name="직사각형 15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2535299-57E4-46BF-BAB6-BF4FFF5D9197}"/>
              </a:ext>
            </a:extLst>
          </p:cNvPr>
          <p:cNvSpPr/>
          <p:nvPr/>
        </p:nvSpPr>
        <p:spPr>
          <a:xfrm>
            <a:off x="323528" y="1491630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설치방법</a:t>
            </a:r>
            <a:endParaRPr lang="en-US" altLang="ko-KR" sz="1400" b="1" dirty="0">
              <a:ea typeface="KoPub돋움체 Bold"/>
            </a:endParaRPr>
          </a:p>
          <a:p>
            <a:endParaRPr lang="ko-KR" altLang="ko-KR" sz="1400" b="1" dirty="0">
              <a:ea typeface="KoPub돋움체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5224B7E-B9B3-4282-8D62-7E066CB50AAD}"/>
              </a:ext>
            </a:extLst>
          </p:cNvPr>
          <p:cNvSpPr txBox="1"/>
          <p:nvPr/>
        </p:nvSpPr>
        <p:spPr>
          <a:xfrm>
            <a:off x="323528" y="109152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Guider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298F8BE-1C91-4135-B3EE-D774A0BB2213}"/>
              </a:ext>
            </a:extLst>
          </p:cNvPr>
          <p:cNvSpPr/>
          <p:nvPr/>
        </p:nvSpPr>
        <p:spPr>
          <a:xfrm>
            <a:off x="323528" y="1759917"/>
            <a:ext cx="8496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KoPub돋움체 Bold"/>
              </a:rPr>
              <a:t>④</a:t>
            </a:r>
            <a:r>
              <a:rPr lang="en-US" altLang="ko-KR" sz="1400" b="1" dirty="0" smtClean="0">
                <a:ea typeface="KoPub돋움체 Bold"/>
              </a:rPr>
              <a:t> Guider </a:t>
            </a:r>
            <a:r>
              <a:rPr lang="ko-KR" altLang="en-US" sz="1400" b="1" dirty="0" smtClean="0">
                <a:ea typeface="KoPub돋움체 Bold"/>
              </a:rPr>
              <a:t>설치 완료 확인합니다</a:t>
            </a:r>
            <a:r>
              <a:rPr lang="en-US" altLang="ko-KR" sz="1400" b="1" dirty="0" smtClean="0">
                <a:ea typeface="KoPub돋움체 Bold"/>
              </a:rPr>
              <a:t>.</a:t>
            </a:r>
            <a:endParaRPr lang="ko-KR" altLang="ko-KR" sz="1400" b="1" dirty="0">
              <a:ea typeface="KoPub돋움체 Bold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77" y="2103408"/>
            <a:ext cx="4261773" cy="27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E4E3E6FD-8078-4388-994A-6B6D223FF05D}"/>
              </a:ext>
            </a:extLst>
          </p:cNvPr>
          <p:cNvGrpSpPr/>
          <p:nvPr/>
        </p:nvGrpSpPr>
        <p:grpSpPr>
          <a:xfrm>
            <a:off x="323528" y="1115621"/>
            <a:ext cx="2736304" cy="432048"/>
            <a:chOff x="4917752" y="4145700"/>
            <a:chExt cx="2736304" cy="432048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DEE5E1BF-46D3-4D50-83CF-5727E693E932}"/>
                </a:ext>
              </a:extLst>
            </p:cNvPr>
            <p:cNvSpPr/>
            <p:nvPr/>
          </p:nvSpPr>
          <p:spPr>
            <a:xfrm>
              <a:off x="5025764" y="4223805"/>
              <a:ext cx="2628292" cy="353943"/>
            </a:xfrm>
            <a:prstGeom prst="rect">
              <a:avLst/>
            </a:prstGeom>
            <a:solidFill>
              <a:srgbClr val="FEC9C9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4242732-7ECE-4E7A-A9E1-4B274637E2BC}"/>
                </a:ext>
              </a:extLst>
            </p:cNvPr>
            <p:cNvSpPr/>
            <p:nvPr/>
          </p:nvSpPr>
          <p:spPr>
            <a:xfrm>
              <a:off x="4917752" y="4145700"/>
              <a:ext cx="2592288" cy="353943"/>
            </a:xfrm>
            <a:prstGeom prst="rect">
              <a:avLst/>
            </a:prstGeom>
            <a:solidFill>
              <a:srgbClr val="FEC9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9875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788" y="146125"/>
            <a:ext cx="9252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2745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r>
              <a:rPr lang="en-US" altLang="ko-KR" spc="-150" dirty="0">
                <a:solidFill>
                  <a:srgbClr val="6D603B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9592" y="127541"/>
            <a:ext cx="59046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74555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참고</a:t>
            </a:r>
            <a:endParaRPr lang="en-US" altLang="ko-KR" b="1" dirty="0">
              <a:solidFill>
                <a:srgbClr val="274555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네이버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400" b="1" dirty="0" err="1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클라우드</a:t>
            </a:r>
            <a:r>
              <a:rPr lang="ko-KR" altLang="en-US" sz="2400" b="1" dirty="0">
                <a:solidFill>
                  <a:srgbClr val="B78C7F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서버 사용법</a:t>
            </a:r>
            <a:endParaRPr lang="en-US" altLang="ko-KR" sz="2400" b="1" dirty="0">
              <a:solidFill>
                <a:srgbClr val="B78C7F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28" y="1907996"/>
            <a:ext cx="84969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ea typeface="KoPub돋움체 Bold"/>
              </a:rPr>
              <a:t>과거에는 물리적인 서버를 구매해서 서버를 구축하였으나</a:t>
            </a:r>
            <a:r>
              <a:rPr lang="en-US" altLang="ko-KR" sz="1400" b="1" dirty="0">
                <a:ea typeface="KoPub돋움체 Bold"/>
              </a:rPr>
              <a:t>Amazon AWS, Microsoft Azure</a:t>
            </a:r>
            <a:r>
              <a:rPr lang="ko-KR" altLang="en-US" sz="1400" b="1" dirty="0">
                <a:ea typeface="KoPub돋움체 Bold"/>
              </a:rPr>
              <a:t>와 같이 실제 서버를 구입하지 않아도 가상으로 인프라를 제공하는 업체들이 있습니다</a:t>
            </a:r>
            <a:r>
              <a:rPr lang="en-US" altLang="ko-KR" sz="1400" b="1" dirty="0">
                <a:ea typeface="KoPub돋움체 Bold"/>
              </a:rPr>
              <a:t>.</a:t>
            </a:r>
          </a:p>
          <a:p>
            <a:pPr fontAlgn="base"/>
            <a:r>
              <a:rPr lang="ko-KR" altLang="en-US" sz="1400" b="1" dirty="0">
                <a:ea typeface="KoPub돋움체 Bold"/>
              </a:rPr>
              <a:t>국내 여러 업체에서도 가상 인프라 제공하는 사업을 진행 하고 있으며 그 중 </a:t>
            </a:r>
            <a:r>
              <a:rPr lang="ko-KR" altLang="en-US" sz="1400" b="1" dirty="0" err="1">
                <a:ea typeface="KoPub돋움체 Bold"/>
              </a:rPr>
              <a:t>네이버</a:t>
            </a:r>
            <a:r>
              <a:rPr lang="ko-KR" altLang="en-US" sz="1400" b="1" dirty="0">
                <a:ea typeface="KoPub돋움체 Bold"/>
              </a:rPr>
              <a:t> 가상 서버 생성 방법에 대한 소개입니다</a:t>
            </a:r>
            <a:r>
              <a:rPr lang="en-US" altLang="ko-KR" sz="1400" b="1" dirty="0">
                <a:ea typeface="KoPub돋움체 Bold"/>
              </a:rPr>
              <a:t>.</a:t>
            </a:r>
            <a:endParaRPr lang="ko-KR" altLang="en-US" sz="1400" b="1" dirty="0">
              <a:ea typeface="KoPub돋움체 Bold"/>
            </a:endParaRPr>
          </a:p>
          <a:p>
            <a:pPr fontAlgn="base"/>
            <a:r>
              <a:rPr lang="en-US" altLang="ko-KR" sz="1400" b="1" dirty="0">
                <a:ea typeface="KoPub돋움체 Bold"/>
              </a:rPr>
              <a:t>(</a:t>
            </a:r>
            <a:r>
              <a:rPr lang="ko-KR" altLang="en-US" sz="1400" b="1" dirty="0">
                <a:ea typeface="KoPub돋움체 Bold"/>
              </a:rPr>
              <a:t>가입 시 </a:t>
            </a:r>
            <a:r>
              <a:rPr lang="en-US" altLang="ko-KR" sz="1400" b="1" dirty="0">
                <a:ea typeface="KoPub돋움체 Bold"/>
              </a:rPr>
              <a:t>Micro</a:t>
            </a:r>
            <a:r>
              <a:rPr lang="ko-KR" altLang="en-US" sz="1400" b="1" dirty="0">
                <a:ea typeface="KoPub돋움체 Bold"/>
              </a:rPr>
              <a:t>서버를 </a:t>
            </a:r>
            <a:r>
              <a:rPr lang="en-US" altLang="ko-KR" sz="1400" b="1" dirty="0">
                <a:ea typeface="KoPub돋움체 Bold"/>
              </a:rPr>
              <a:t>1</a:t>
            </a:r>
            <a:r>
              <a:rPr lang="ko-KR" altLang="en-US" sz="1400" b="1" dirty="0">
                <a:ea typeface="KoPub돋움체 Bold"/>
              </a:rPr>
              <a:t>년간 무료로 사용할 수 있습니다</a:t>
            </a:r>
            <a:r>
              <a:rPr lang="en-US" altLang="ko-KR" sz="1400" b="1" dirty="0">
                <a:ea typeface="KoPub돋움체 Bold"/>
              </a:rPr>
              <a:t>.)</a:t>
            </a:r>
          </a:p>
          <a:p>
            <a:pPr fontAlgn="base"/>
            <a:endParaRPr lang="en-US" altLang="ko-KR" sz="1400" b="1" dirty="0">
              <a:ea typeface="KoPub돋움체 Bold"/>
            </a:endParaRPr>
          </a:p>
          <a:p>
            <a:pPr fontAlgn="base"/>
            <a:r>
              <a:rPr lang="en-US" altLang="ko-KR" sz="1400" b="1" dirty="0">
                <a:ea typeface="KoPub돋움체 Bold"/>
              </a:rPr>
              <a:t>Guider </a:t>
            </a:r>
            <a:r>
              <a:rPr lang="ko-KR" altLang="en-US" sz="1400" b="1" dirty="0">
                <a:ea typeface="KoPub돋움체 Bold"/>
              </a:rPr>
              <a:t>설치 및 사용 실습에 활용하실 수 있으며</a:t>
            </a:r>
            <a:r>
              <a:rPr lang="en-US" altLang="ko-KR" sz="1400" b="1" dirty="0">
                <a:ea typeface="KoPub돋움체 Bold"/>
              </a:rPr>
              <a:t>, </a:t>
            </a:r>
            <a:r>
              <a:rPr lang="en-US" altLang="ko-KR" sz="1400" b="1" dirty="0" err="1">
                <a:ea typeface="KoPub돋움체 Bold"/>
              </a:rPr>
              <a:t>Vmware</a:t>
            </a:r>
            <a:r>
              <a:rPr lang="en-US" altLang="ko-KR" sz="1400" b="1" dirty="0">
                <a:ea typeface="KoPub돋움체 Bold"/>
              </a:rPr>
              <a:t>, </a:t>
            </a:r>
            <a:r>
              <a:rPr lang="en-US" altLang="ko-KR" sz="1400" b="1" dirty="0" err="1">
                <a:ea typeface="KoPub돋움체 Bold"/>
              </a:rPr>
              <a:t>VirtualBox</a:t>
            </a:r>
            <a:r>
              <a:rPr lang="en-US" altLang="ko-KR" sz="1400" b="1" dirty="0">
                <a:ea typeface="KoPub돋움체 Bold"/>
              </a:rPr>
              <a:t> </a:t>
            </a:r>
            <a:r>
              <a:rPr lang="ko-KR" altLang="en-US" sz="1400" b="1" dirty="0">
                <a:ea typeface="KoPub돋움체 Bold"/>
              </a:rPr>
              <a:t>등 </a:t>
            </a:r>
            <a:r>
              <a:rPr lang="ko-KR" altLang="en-US" sz="1400" b="1" dirty="0" err="1">
                <a:ea typeface="KoPub돋움체 Bold"/>
              </a:rPr>
              <a:t>하이버바이저를</a:t>
            </a:r>
            <a:r>
              <a:rPr lang="ko-KR" altLang="en-US" sz="1400" b="1" dirty="0">
                <a:ea typeface="KoPub돋움체 Bold"/>
              </a:rPr>
              <a:t> 통해서도 사용해보실 수 있습니다</a:t>
            </a:r>
            <a:r>
              <a:rPr lang="en-US" altLang="ko-KR" sz="1400" b="1" dirty="0">
                <a:ea typeface="KoPub돋움체 Bold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113159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가상서버 생성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100392" y="4508099"/>
            <a:ext cx="1043608" cy="742437"/>
            <a:chOff x="2771800" y="1275606"/>
            <a:chExt cx="3672408" cy="2928580"/>
          </a:xfrm>
        </p:grpSpPr>
        <p:sp>
          <p:nvSpPr>
            <p:cNvPr id="20" name="직사각형 19"/>
            <p:cNvSpPr/>
            <p:nvPr/>
          </p:nvSpPr>
          <p:spPr>
            <a:xfrm>
              <a:off x="2771800" y="1275606"/>
              <a:ext cx="3672408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15816" y="1419622"/>
              <a:ext cx="3384376" cy="2232248"/>
            </a:xfrm>
            <a:prstGeom prst="rect">
              <a:avLst/>
            </a:prstGeom>
            <a:solidFill>
              <a:srgbClr val="274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5824" y="2018913"/>
              <a:ext cx="3204356" cy="2185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Guider</a:t>
              </a:r>
            </a:p>
            <a:p>
              <a:pPr algn="dist"/>
              <a:r>
                <a:rPr lang="en-US" altLang="ko-KR" sz="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  <a:p>
              <a:pPr algn="dist"/>
              <a:r>
                <a:rPr lang="en-US" altLang="ko-KR" sz="600" dirty="0">
                  <a:solidFill>
                    <a:srgbClr val="C6A49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System Management Monitoring</a:t>
              </a:r>
            </a:p>
            <a:p>
              <a:pPr algn="dist"/>
              <a:r>
                <a:rPr lang="en-US" altLang="ko-KR" sz="600" dirty="0">
                  <a:solidFill>
                    <a:srgbClr val="FEC9C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83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1338</Words>
  <Application>Microsoft Office PowerPoint</Application>
  <PresentationFormat>화면 슬라이드 쇼(16:9)</PresentationFormat>
  <Paragraphs>407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굴림</vt:lpstr>
      <vt:lpstr>Arial</vt:lpstr>
      <vt:lpstr>한컴 윤고딕 230</vt:lpstr>
      <vt:lpstr>Times New Roman</vt:lpstr>
      <vt:lpstr>210 맨발의청춘 B</vt:lpstr>
      <vt:lpstr>한컴 윤고딕 250</vt:lpstr>
      <vt:lpstr>KoPub돋움체 Bold</vt:lpstr>
      <vt:lpstr>함초롬바탕</vt:lpstr>
      <vt:lpstr>210 맨발의청춘 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조예림</dc:creator>
  <cp:lastModifiedBy>sosimparty</cp:lastModifiedBy>
  <cp:revision>108</cp:revision>
  <dcterms:created xsi:type="dcterms:W3CDTF">2017-05-15T10:31:55Z</dcterms:created>
  <dcterms:modified xsi:type="dcterms:W3CDTF">2018-10-22T12:51:47Z</dcterms:modified>
</cp:coreProperties>
</file>