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1"/>
  </p:notesMasterIdLst>
  <p:sldIdLst>
    <p:sldId id="260" r:id="rId2"/>
    <p:sldId id="258" r:id="rId3"/>
    <p:sldId id="291" r:id="rId4"/>
    <p:sldId id="261" r:id="rId5"/>
    <p:sldId id="288" r:id="rId6"/>
    <p:sldId id="289" r:id="rId7"/>
    <p:sldId id="296" r:id="rId8"/>
    <p:sldId id="297" r:id="rId9"/>
    <p:sldId id="290" r:id="rId10"/>
    <p:sldId id="292" r:id="rId11"/>
    <p:sldId id="293" r:id="rId12"/>
    <p:sldId id="295" r:id="rId13"/>
    <p:sldId id="259" r:id="rId14"/>
    <p:sldId id="287" r:id="rId15"/>
    <p:sldId id="294" r:id="rId16"/>
    <p:sldId id="298" r:id="rId17"/>
    <p:sldId id="262" r:id="rId18"/>
    <p:sldId id="264" r:id="rId19"/>
    <p:sldId id="263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3" r:id="rId36"/>
    <p:sldId id="281" r:id="rId37"/>
    <p:sldId id="280" r:id="rId38"/>
    <p:sldId id="284" r:id="rId39"/>
    <p:sldId id="285" r:id="rId40"/>
  </p:sldIdLst>
  <p:sldSz cx="9144000" cy="5143500" type="screen16x9"/>
  <p:notesSz cx="6858000" cy="9144000"/>
  <p:embeddedFontLst>
    <p:embeddedFont>
      <p:font typeface="맑은 고딕" pitchFamily="50" charset="-127"/>
      <p:regular r:id="rId42"/>
      <p:bold r:id="rId43"/>
    </p:embeddedFont>
    <p:embeddedFont>
      <p:font typeface="함초롬바탕" pitchFamily="18" charset="-127"/>
      <p:regular r:id="rId44"/>
      <p:bold r:id="rId4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D68189"/>
    <a:srgbClr val="FEC9C9"/>
    <a:srgbClr val="C6A49A"/>
    <a:srgbClr val="B78C7F"/>
    <a:srgbClr val="27455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987" autoAdjust="0"/>
    <p:restoredTop sz="94660"/>
  </p:normalViewPr>
  <p:slideViewPr>
    <p:cSldViewPr>
      <p:cViewPr varScale="1">
        <p:scale>
          <a:sx n="85" d="100"/>
          <a:sy n="85" d="100"/>
        </p:scale>
        <p:origin x="-708" y="-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40D3BF-C41F-4BF0-8A27-06E941D8624A}" type="datetimeFigureOut">
              <a:rPr lang="ko-KR" altLang="en-US" smtClean="0"/>
              <a:pPr/>
              <a:t>2018-10-25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19805-4B24-4A99-917E-A97D244504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72294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19805-4B24-4A99-917E-A97D2445041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85302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19805-4B24-4A99-917E-A97D2445041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85302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19805-4B24-4A99-917E-A97D2445041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73086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19805-4B24-4A99-917E-A97D2445041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73086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19805-4B24-4A99-917E-A97D2445041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73086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19805-4B24-4A99-917E-A97D2445041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73086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19805-4B24-4A99-917E-A97D2445041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73086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19805-4B24-4A99-917E-A97D2445041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73086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19805-4B24-4A99-917E-A97D2445041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73086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8A62-3781-438D-9D13-4B61D27C6E38}" type="datetimeFigureOut">
              <a:rPr lang="ko-KR" altLang="en-US" smtClean="0"/>
              <a:pPr/>
              <a:t>2018-10-25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2653-ACBF-4B63-8545-096F85A42B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87764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8A62-3781-438D-9D13-4B61D27C6E38}" type="datetimeFigureOut">
              <a:rPr lang="ko-KR" altLang="en-US" smtClean="0"/>
              <a:pPr/>
              <a:t>2018-10-25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2653-ACBF-4B63-8545-096F85A42B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31381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8A62-3781-438D-9D13-4B61D27C6E38}" type="datetimeFigureOut">
              <a:rPr lang="ko-KR" altLang="en-US" smtClean="0"/>
              <a:pPr/>
              <a:t>2018-10-25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2653-ACBF-4B63-8545-096F85A42B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3868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8A62-3781-438D-9D13-4B61D27C6E38}" type="datetimeFigureOut">
              <a:rPr lang="ko-KR" altLang="en-US" smtClean="0"/>
              <a:pPr/>
              <a:t>2018-10-25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2653-ACBF-4B63-8545-096F85A42B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40236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8A62-3781-438D-9D13-4B61D27C6E38}" type="datetimeFigureOut">
              <a:rPr lang="ko-KR" altLang="en-US" smtClean="0"/>
              <a:pPr/>
              <a:t>2018-10-25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2653-ACBF-4B63-8545-096F85A42B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055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8A62-3781-438D-9D13-4B61D27C6E38}" type="datetimeFigureOut">
              <a:rPr lang="ko-KR" altLang="en-US" smtClean="0"/>
              <a:pPr/>
              <a:t>2018-10-25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2653-ACBF-4B63-8545-096F85A42B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77295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8A62-3781-438D-9D13-4B61D27C6E38}" type="datetimeFigureOut">
              <a:rPr lang="ko-KR" altLang="en-US" smtClean="0"/>
              <a:pPr/>
              <a:t>2018-10-25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2653-ACBF-4B63-8545-096F85A42B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6554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8A62-3781-438D-9D13-4B61D27C6E38}" type="datetimeFigureOut">
              <a:rPr lang="ko-KR" altLang="en-US" smtClean="0"/>
              <a:pPr/>
              <a:t>2018-10-25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2653-ACBF-4B63-8545-096F85A42B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4784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8A62-3781-438D-9D13-4B61D27C6E38}" type="datetimeFigureOut">
              <a:rPr lang="ko-KR" altLang="en-US" smtClean="0"/>
              <a:pPr/>
              <a:t>2018-10-25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2653-ACBF-4B63-8545-096F85A42B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033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8A62-3781-438D-9D13-4B61D27C6E38}" type="datetimeFigureOut">
              <a:rPr lang="ko-KR" altLang="en-US" smtClean="0"/>
              <a:pPr/>
              <a:t>2018-10-25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2653-ACBF-4B63-8545-096F85A42B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28782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8A62-3781-438D-9D13-4B61D27C6E38}" type="datetimeFigureOut">
              <a:rPr lang="ko-KR" altLang="en-US" smtClean="0"/>
              <a:pPr/>
              <a:t>2018-10-25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2653-ACBF-4B63-8545-096F85A42B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92763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D8A62-3781-438D-9D13-4B61D27C6E38}" type="datetimeFigureOut">
              <a:rPr lang="ko-KR" altLang="en-US" smtClean="0"/>
              <a:pPr/>
              <a:t>2018-10-25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12653-ACBF-4B63-8545-096F85A42B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5379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hyperlink" Target="http://www.ncloud.com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7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771800" y="1275606"/>
            <a:ext cx="3672408" cy="2520280"/>
            <a:chOff x="2771800" y="1275606"/>
            <a:chExt cx="3672408" cy="2520280"/>
          </a:xfrm>
        </p:grpSpPr>
        <p:sp>
          <p:nvSpPr>
            <p:cNvPr id="16" name="직사각형 15"/>
            <p:cNvSpPr/>
            <p:nvPr/>
          </p:nvSpPr>
          <p:spPr>
            <a:xfrm>
              <a:off x="2771800" y="1275606"/>
              <a:ext cx="3672408" cy="2520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915816" y="1419622"/>
              <a:ext cx="3384376" cy="2232248"/>
            </a:xfrm>
            <a:prstGeom prst="rect">
              <a:avLst/>
            </a:prstGeom>
            <a:solidFill>
              <a:srgbClr val="274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05825" y="2018913"/>
              <a:ext cx="3204355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3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Guider</a:t>
              </a:r>
            </a:p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  <a:p>
              <a:pPr algn="dist"/>
              <a:r>
                <a:rPr lang="en-US" altLang="ko-KR" sz="1200" dirty="0">
                  <a:solidFill>
                    <a:srgbClr val="C6A49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System Management Monitoring</a:t>
              </a:r>
              <a:endParaRPr lang="en-US" altLang="ko-KR" sz="1100" dirty="0">
                <a:solidFill>
                  <a:srgbClr val="C6A49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endParaRPr>
            </a:p>
            <a:p>
              <a:pPr algn="dist"/>
              <a:r>
                <a:rPr lang="en-US" altLang="ko-KR" sz="400" dirty="0">
                  <a:solidFill>
                    <a:srgbClr val="FEC9C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</p:txBody>
        </p:sp>
      </p:grpSp>
      <p:cxnSp>
        <p:nvCxnSpPr>
          <p:cNvPr id="14" name="직선 연결선 13"/>
          <p:cNvCxnSpPr/>
          <p:nvPr/>
        </p:nvCxnSpPr>
        <p:spPr>
          <a:xfrm>
            <a:off x="251520" y="123478"/>
            <a:ext cx="827584" cy="555526"/>
          </a:xfrm>
          <a:prstGeom prst="line">
            <a:avLst/>
          </a:prstGeom>
          <a:ln w="9525">
            <a:solidFill>
              <a:srgbClr val="274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8090115" y="4417017"/>
            <a:ext cx="837861" cy="582467"/>
          </a:xfrm>
          <a:prstGeom prst="line">
            <a:avLst/>
          </a:prstGeom>
          <a:ln w="9525">
            <a:solidFill>
              <a:srgbClr val="274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52788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8757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8788" y="146125"/>
            <a:ext cx="92525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02</a:t>
            </a:r>
            <a:r>
              <a:rPr lang="en-US" altLang="ko-KR" spc="-150" dirty="0">
                <a:solidFill>
                  <a:srgbClr val="6D603B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323528" y="1115621"/>
            <a:ext cx="2736304" cy="432048"/>
            <a:chOff x="4917752" y="4145700"/>
            <a:chExt cx="2736304" cy="432048"/>
          </a:xfrm>
        </p:grpSpPr>
        <p:sp>
          <p:nvSpPr>
            <p:cNvPr id="24" name="직사각형 23"/>
            <p:cNvSpPr/>
            <p:nvPr/>
          </p:nvSpPr>
          <p:spPr>
            <a:xfrm>
              <a:off x="5025764" y="4223805"/>
              <a:ext cx="2628292" cy="353943"/>
            </a:xfrm>
            <a:prstGeom prst="rect">
              <a:avLst/>
            </a:prstGeom>
            <a:solidFill>
              <a:srgbClr val="FEC9C9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917752" y="4145700"/>
              <a:ext cx="2592288" cy="353943"/>
            </a:xfrm>
            <a:prstGeom prst="rect">
              <a:avLst/>
            </a:prstGeom>
            <a:solidFill>
              <a:srgbClr val="FEC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8090927" y="4421601"/>
            <a:ext cx="1043608" cy="742437"/>
            <a:chOff x="2771800" y="1275606"/>
            <a:chExt cx="3672408" cy="2928580"/>
          </a:xfrm>
        </p:grpSpPr>
        <p:sp>
          <p:nvSpPr>
            <p:cNvPr id="16" name="직사각형 15"/>
            <p:cNvSpPr/>
            <p:nvPr/>
          </p:nvSpPr>
          <p:spPr>
            <a:xfrm>
              <a:off x="2771800" y="1275606"/>
              <a:ext cx="3672408" cy="2520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915816" y="1419622"/>
              <a:ext cx="3384376" cy="2232248"/>
            </a:xfrm>
            <a:prstGeom prst="rect">
              <a:avLst/>
            </a:prstGeom>
            <a:solidFill>
              <a:srgbClr val="274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05824" y="2018913"/>
              <a:ext cx="3204356" cy="2185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Guider</a:t>
              </a:r>
            </a:p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  <a:p>
              <a:pPr algn="dist"/>
              <a:r>
                <a:rPr lang="en-US" altLang="ko-KR" sz="600" dirty="0">
                  <a:solidFill>
                    <a:srgbClr val="C6A49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System Management Monitoring</a:t>
              </a:r>
            </a:p>
            <a:p>
              <a:pPr algn="dist"/>
              <a:r>
                <a:rPr lang="en-US" altLang="ko-KR" sz="600" dirty="0">
                  <a:solidFill>
                    <a:srgbClr val="FEC9C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32535299-57E4-46BF-BAB6-BF4FFF5D9197}"/>
              </a:ext>
            </a:extLst>
          </p:cNvPr>
          <p:cNvSpPr/>
          <p:nvPr/>
        </p:nvSpPr>
        <p:spPr>
          <a:xfrm>
            <a:off x="323528" y="1491630"/>
            <a:ext cx="8496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ea typeface="KoPub돋움체 Bold"/>
              </a:rPr>
              <a:t>Guider </a:t>
            </a:r>
            <a:r>
              <a:rPr lang="ko-KR" altLang="en-US" sz="1400" b="1" dirty="0" smtClean="0">
                <a:ea typeface="KoPub돋움체 Bold"/>
              </a:rPr>
              <a:t>실</a:t>
            </a:r>
            <a:r>
              <a:rPr lang="ko-KR" altLang="en-US" sz="1400" b="1" dirty="0">
                <a:ea typeface="KoPub돋움체 Bold"/>
              </a:rPr>
              <a:t>행</a:t>
            </a:r>
            <a:endParaRPr lang="en-US" altLang="ko-KR" sz="1400" b="1" dirty="0">
              <a:ea typeface="KoPub돋움체 Bold"/>
            </a:endParaRPr>
          </a:p>
          <a:p>
            <a:endParaRPr lang="ko-KR" altLang="ko-KR" sz="1400" b="1" dirty="0">
              <a:ea typeface="KoPub돋움체 Bold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B5224B7E-B9B3-4282-8D62-7E066CB50AAD}"/>
              </a:ext>
            </a:extLst>
          </p:cNvPr>
          <p:cNvSpPr txBox="1"/>
          <p:nvPr/>
        </p:nvSpPr>
        <p:spPr>
          <a:xfrm>
            <a:off x="323528" y="1091520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Guider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실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행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F298F8BE-1C91-4135-B3EE-D774A0BB2213}"/>
              </a:ext>
            </a:extLst>
          </p:cNvPr>
          <p:cNvSpPr/>
          <p:nvPr/>
        </p:nvSpPr>
        <p:spPr>
          <a:xfrm>
            <a:off x="323528" y="1759917"/>
            <a:ext cx="84969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ea typeface="KoPub돋움체 Bold"/>
              </a:rPr>
              <a:t>⑤ </a:t>
            </a:r>
            <a:r>
              <a:rPr lang="en-US" altLang="ko-KR" sz="1400" b="1" dirty="0" smtClean="0">
                <a:ea typeface="KoPub돋움체 Bold"/>
              </a:rPr>
              <a:t>Guider</a:t>
            </a:r>
            <a:r>
              <a:rPr lang="ko-KR" altLang="en-US" sz="1400" b="1" dirty="0" smtClean="0">
                <a:ea typeface="KoPub돋움체 Bold"/>
              </a:rPr>
              <a:t>를 실행합니다</a:t>
            </a:r>
            <a:r>
              <a:rPr lang="en-US" altLang="ko-KR" sz="1400" b="1" dirty="0" smtClean="0">
                <a:ea typeface="KoPub돋움체 Bold"/>
              </a:rPr>
              <a:t>.</a:t>
            </a:r>
            <a:endParaRPr lang="ko-KR" altLang="ko-KR" sz="1400" b="1" dirty="0">
              <a:ea typeface="KoPub돋움체 Bold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99592" y="127541"/>
            <a:ext cx="59046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274555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Guidier</a:t>
            </a:r>
            <a:r>
              <a:rPr lang="en-US" altLang="ko-KR" dirty="0">
                <a:solidFill>
                  <a:srgbClr val="274555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  <a:r>
              <a:rPr lang="ko-KR" altLang="en-US" dirty="0" smtClean="0">
                <a:solidFill>
                  <a:srgbClr val="274555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설치 및 실행</a:t>
            </a:r>
            <a:endParaRPr lang="en-US" altLang="ko-KR" dirty="0">
              <a:solidFill>
                <a:srgbClr val="274555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en-US" altLang="ko-KR" sz="2400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Guider </a:t>
            </a:r>
            <a:r>
              <a:rPr lang="ko-KR" altLang="en-US" sz="2400" dirty="0" smtClean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설치방법 및 실행</a:t>
            </a:r>
            <a:endParaRPr lang="en-US" altLang="ko-KR" sz="2400" dirty="0">
              <a:solidFill>
                <a:srgbClr val="B78C7F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8" y="2143122"/>
            <a:ext cx="5081575" cy="2382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8DB710BB-3CF6-49DC-8EF6-8F4CADC9A3E5}"/>
              </a:ext>
            </a:extLst>
          </p:cNvPr>
          <p:cNvSpPr/>
          <p:nvPr/>
        </p:nvSpPr>
        <p:spPr>
          <a:xfrm>
            <a:off x="2214546" y="4572014"/>
            <a:ext cx="40719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 smtClean="0">
                <a:ea typeface="KoPub돋움체 Bold"/>
              </a:rPr>
              <a:t># </a:t>
            </a:r>
            <a:r>
              <a:rPr lang="en-US" altLang="ko-KR" sz="1000" b="1" dirty="0" err="1" smtClean="0">
                <a:ea typeface="KoPub돋움체 Bold"/>
              </a:rPr>
              <a:t>cd</a:t>
            </a:r>
            <a:r>
              <a:rPr lang="en-US" altLang="ko-KR" sz="1000" b="1" dirty="0" smtClean="0">
                <a:ea typeface="KoPub돋움체 Bold"/>
              </a:rPr>
              <a:t> guider\</a:t>
            </a:r>
            <a:r>
              <a:rPr lang="en-US" altLang="ko-KR" sz="1000" b="1" dirty="0" err="1" smtClean="0">
                <a:ea typeface="KoPub돋움체 Bold"/>
              </a:rPr>
              <a:t>gider</a:t>
            </a:r>
            <a:r>
              <a:rPr lang="en-US" altLang="ko-KR" sz="1000" b="1" dirty="0" smtClean="0">
                <a:ea typeface="KoPub돋움체 Bold"/>
              </a:rPr>
              <a:t> (Guider </a:t>
            </a:r>
            <a:r>
              <a:rPr lang="ko-KR" altLang="en-US" sz="1000" b="1" dirty="0" smtClean="0">
                <a:ea typeface="KoPub돋움체 Bold"/>
              </a:rPr>
              <a:t>다운로드 된 </a:t>
            </a:r>
            <a:r>
              <a:rPr lang="ko-KR" altLang="en-US" sz="1000" b="1" dirty="0" err="1" smtClean="0">
                <a:ea typeface="KoPub돋움체 Bold"/>
              </a:rPr>
              <a:t>디렉토리로</a:t>
            </a:r>
            <a:r>
              <a:rPr lang="ko-KR" altLang="en-US" sz="1000" b="1" dirty="0" smtClean="0">
                <a:ea typeface="KoPub돋움체 Bold"/>
              </a:rPr>
              <a:t> 이동</a:t>
            </a:r>
            <a:r>
              <a:rPr lang="en-US" altLang="ko-KR" sz="1000" b="1" dirty="0" smtClean="0">
                <a:ea typeface="KoPub돋움체 Bold"/>
              </a:rPr>
              <a:t>)</a:t>
            </a:r>
          </a:p>
          <a:p>
            <a:pPr algn="ctr"/>
            <a:r>
              <a:rPr lang="en-US" altLang="ko-KR" sz="1000" b="1" dirty="0" smtClean="0">
                <a:ea typeface="KoPub돋움체 Bold"/>
              </a:rPr>
              <a:t># ./guider.py top –a (Guider </a:t>
            </a:r>
            <a:r>
              <a:rPr lang="ko-KR" altLang="en-US" sz="1000" b="1" dirty="0" smtClean="0">
                <a:ea typeface="KoPub돋움체 Bold"/>
              </a:rPr>
              <a:t>실행</a:t>
            </a:r>
            <a:r>
              <a:rPr lang="en-US" altLang="ko-KR" sz="1000" b="1" dirty="0" smtClean="0">
                <a:ea typeface="KoPub돋움체 Bold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1197014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98757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13672" y="146125"/>
            <a:ext cx="8354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400" b="1" spc="-150" dirty="0" smtClean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03</a:t>
            </a:r>
            <a:r>
              <a:rPr lang="en-US" altLang="ko-KR" spc="-150" dirty="0" smtClean="0">
                <a:solidFill>
                  <a:srgbClr val="6D603B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  <a:endParaRPr lang="en-US" altLang="ko-KR" spc="-150" dirty="0">
              <a:solidFill>
                <a:srgbClr val="6D603B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99592" y="127541"/>
            <a:ext cx="59046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rgbClr val="274555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시각</a:t>
            </a:r>
            <a:r>
              <a:rPr lang="ko-KR" altLang="en-US" dirty="0">
                <a:solidFill>
                  <a:srgbClr val="274555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화</a:t>
            </a:r>
            <a:endParaRPr lang="en-US" altLang="ko-KR" dirty="0">
              <a:solidFill>
                <a:srgbClr val="274555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ko-KR" altLang="en-US" sz="2400" dirty="0" err="1" smtClean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그라파나</a:t>
            </a:r>
            <a:r>
              <a:rPr lang="en-US" altLang="ko-KR" sz="2400" dirty="0" smtClean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(</a:t>
            </a:r>
            <a:r>
              <a:rPr lang="en-US" altLang="ko-KR" sz="2400" dirty="0" err="1" smtClean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Grafana</a:t>
            </a:r>
            <a:r>
              <a:rPr lang="en-US" altLang="ko-KR" sz="2400" dirty="0" smtClean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)</a:t>
            </a:r>
            <a:r>
              <a:rPr lang="ko-KR" altLang="en-US" sz="2400" dirty="0" smtClean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란</a:t>
            </a:r>
            <a:r>
              <a:rPr lang="en-US" altLang="ko-KR" sz="2400" dirty="0" smtClean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?</a:t>
            </a:r>
            <a:endParaRPr lang="en-US" altLang="ko-KR" sz="2400" dirty="0">
              <a:solidFill>
                <a:srgbClr val="B78C7F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8100392" y="4443958"/>
            <a:ext cx="1043608" cy="742437"/>
            <a:chOff x="2771800" y="1275606"/>
            <a:chExt cx="3672408" cy="2928580"/>
          </a:xfrm>
        </p:grpSpPr>
        <p:sp>
          <p:nvSpPr>
            <p:cNvPr id="22" name="직사각형 21"/>
            <p:cNvSpPr/>
            <p:nvPr/>
          </p:nvSpPr>
          <p:spPr>
            <a:xfrm>
              <a:off x="2771800" y="1275606"/>
              <a:ext cx="3672408" cy="2520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15816" y="1419622"/>
              <a:ext cx="3384376" cy="2232248"/>
            </a:xfrm>
            <a:prstGeom prst="rect">
              <a:avLst/>
            </a:prstGeom>
            <a:solidFill>
              <a:srgbClr val="274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05824" y="2018913"/>
              <a:ext cx="3204356" cy="2185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Guider</a:t>
              </a:r>
            </a:p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  <a:p>
              <a:pPr algn="dist"/>
              <a:r>
                <a:rPr lang="en-US" altLang="ko-KR" sz="600" dirty="0">
                  <a:solidFill>
                    <a:srgbClr val="C6A49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System Management Monitoring</a:t>
              </a:r>
            </a:p>
            <a:p>
              <a:pPr algn="dist"/>
              <a:r>
                <a:rPr lang="en-US" altLang="ko-KR" sz="600" dirty="0">
                  <a:solidFill>
                    <a:srgbClr val="FEC9C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3975C3B7-50B4-4C77-BDCF-7090C215ACD7}"/>
              </a:ext>
            </a:extLst>
          </p:cNvPr>
          <p:cNvSpPr/>
          <p:nvPr/>
        </p:nvSpPr>
        <p:spPr>
          <a:xfrm>
            <a:off x="323528" y="1491630"/>
            <a:ext cx="849694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ea typeface="KoPub돋움체 Bold"/>
              </a:rPr>
              <a:t>현재 </a:t>
            </a:r>
            <a:r>
              <a:rPr lang="en-US" altLang="ko-KR" sz="1400" b="1" dirty="0" smtClean="0">
                <a:ea typeface="KoPub돋움체 Bold"/>
              </a:rPr>
              <a:t>Guider</a:t>
            </a:r>
            <a:r>
              <a:rPr lang="ko-KR" altLang="en-US" sz="1400" b="1" dirty="0" smtClean="0">
                <a:ea typeface="KoPub돋움체 Bold"/>
              </a:rPr>
              <a:t>는 </a:t>
            </a:r>
            <a:r>
              <a:rPr lang="en-US" altLang="ko-KR" sz="1400" b="1" dirty="0" smtClean="0">
                <a:ea typeface="KoPub돋움체 Bold"/>
              </a:rPr>
              <a:t>CLI(Command Line Interface)</a:t>
            </a:r>
            <a:r>
              <a:rPr lang="ko-KR" altLang="en-US" sz="1400" b="1" dirty="0" smtClean="0">
                <a:ea typeface="KoPub돋움체 Bold"/>
              </a:rPr>
              <a:t>로 문자열을 통해 볼 수 있는 환경으로 여러 전산시스템을 모니터링 하는 것에 어려움이 있습니다</a:t>
            </a:r>
            <a:r>
              <a:rPr lang="en-US" altLang="ko-KR" sz="1400" b="1" dirty="0" smtClean="0">
                <a:ea typeface="KoPub돋움체 Bold"/>
              </a:rPr>
              <a:t>.</a:t>
            </a:r>
          </a:p>
          <a:p>
            <a:endParaRPr lang="en-US" altLang="ko-KR" sz="1400" b="1" dirty="0">
              <a:ea typeface="KoPub돋움체 Bold"/>
            </a:endParaRPr>
          </a:p>
          <a:p>
            <a:r>
              <a:rPr lang="ko-KR" altLang="en-US" sz="1400" b="1" dirty="0" err="1">
                <a:ea typeface="KoPub돋움체 Bold"/>
              </a:rPr>
              <a:t>그라파나</a:t>
            </a:r>
            <a:r>
              <a:rPr lang="en-US" altLang="ko-KR" sz="1400" b="1" dirty="0">
                <a:ea typeface="KoPub돋움체 Bold"/>
              </a:rPr>
              <a:t>(</a:t>
            </a:r>
            <a:r>
              <a:rPr lang="en-US" altLang="ko-KR" sz="1400" b="1" dirty="0" err="1">
                <a:ea typeface="KoPub돋움체 Bold"/>
              </a:rPr>
              <a:t>Grafana</a:t>
            </a:r>
            <a:r>
              <a:rPr lang="en-US" altLang="ko-KR" sz="1400" b="1" dirty="0">
                <a:ea typeface="KoPub돋움체 Bold"/>
              </a:rPr>
              <a:t>)</a:t>
            </a:r>
            <a:r>
              <a:rPr lang="ko-KR" altLang="en-US" sz="1400" b="1" dirty="0">
                <a:ea typeface="KoPub돋움체 Bold"/>
              </a:rPr>
              <a:t>는 분석 대시보드 </a:t>
            </a:r>
            <a:r>
              <a:rPr lang="ko-KR" altLang="en-US" sz="1400" b="1" dirty="0" smtClean="0">
                <a:ea typeface="KoPub돋움체 Bold"/>
              </a:rPr>
              <a:t>공개소프트웨어로 </a:t>
            </a:r>
            <a:r>
              <a:rPr lang="en-US" altLang="ko-KR" sz="1400" b="1" dirty="0" err="1" smtClean="0">
                <a:ea typeface="KoPub돋움체 Bold"/>
              </a:rPr>
              <a:t>InfluxDB</a:t>
            </a:r>
            <a:r>
              <a:rPr lang="ko-KR" altLang="en-US" sz="1400" b="1" dirty="0" smtClean="0">
                <a:ea typeface="KoPub돋움체 Bold"/>
              </a:rPr>
              <a:t>를 포함한 다양한 </a:t>
            </a:r>
            <a:r>
              <a:rPr lang="en-US" altLang="ko-KR" sz="1400" b="1" dirty="0" smtClean="0">
                <a:ea typeface="KoPub돋움체 Bold"/>
              </a:rPr>
              <a:t>DB</a:t>
            </a:r>
            <a:r>
              <a:rPr lang="ko-KR" altLang="en-US" sz="1400" b="1" dirty="0" smtClean="0">
                <a:ea typeface="KoPub돋움체 Bold"/>
              </a:rPr>
              <a:t>를 실시간으로 시각화 할 수 있으며 </a:t>
            </a:r>
            <a:r>
              <a:rPr lang="ko-KR" altLang="en-US" sz="1400" b="1" dirty="0" err="1" smtClean="0">
                <a:ea typeface="KoPub돋움체 Bold"/>
              </a:rPr>
              <a:t>쿼리문을</a:t>
            </a:r>
            <a:r>
              <a:rPr lang="ko-KR" altLang="en-US" sz="1400" b="1" dirty="0" smtClean="0">
                <a:ea typeface="KoPub돋움체 Bold"/>
              </a:rPr>
              <a:t> 통해 그래프로 표현이 가능합니다</a:t>
            </a:r>
            <a:r>
              <a:rPr lang="en-US" altLang="ko-KR" sz="1400" b="1" dirty="0" smtClean="0">
                <a:ea typeface="KoPub돋움체 Bold"/>
              </a:rPr>
              <a:t>. </a:t>
            </a:r>
          </a:p>
          <a:p>
            <a:r>
              <a:rPr lang="ko-KR" altLang="en-US" sz="1400" b="1" dirty="0" smtClean="0">
                <a:ea typeface="KoPub돋움체 Bold"/>
              </a:rPr>
              <a:t>이를 활용하여 한눈에 여러 전산시스템의 상태를 점검할 수 있는 대시보드를 구성할 수 있어 보다 효과적인 모니터링 체계를 만들 수 있습니다</a:t>
            </a:r>
            <a:r>
              <a:rPr lang="en-US" altLang="ko-KR" sz="1400" b="1" dirty="0" smtClean="0">
                <a:ea typeface="KoPub돋움체 Bold"/>
              </a:rPr>
              <a:t>.</a:t>
            </a:r>
            <a:r>
              <a:rPr lang="ko-KR" altLang="en-US" sz="1400" b="1" dirty="0" smtClean="0">
                <a:ea typeface="KoPub돋움체 Bold"/>
              </a:rPr>
              <a:t> </a:t>
            </a:r>
            <a:endParaRPr lang="en-US" altLang="ko-KR" sz="1400" b="1" dirty="0" smtClean="0">
              <a:ea typeface="KoPub돋움체 Bold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29190" y="3214692"/>
            <a:ext cx="3100324" cy="1398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3975C3B7-50B4-4C77-BDCF-7090C215ACD7}"/>
              </a:ext>
            </a:extLst>
          </p:cNvPr>
          <p:cNvSpPr/>
          <p:nvPr/>
        </p:nvSpPr>
        <p:spPr>
          <a:xfrm>
            <a:off x="5143504" y="4643452"/>
            <a:ext cx="27860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 err="1" smtClean="0">
                <a:ea typeface="KoPub돋움체 Bold"/>
              </a:rPr>
              <a:t>그라파나</a:t>
            </a:r>
            <a:r>
              <a:rPr lang="ko-KR" altLang="en-US" sz="1400" b="1" dirty="0" smtClean="0">
                <a:ea typeface="KoPub돋움체 Bold"/>
              </a:rPr>
              <a:t> 실행 화면</a:t>
            </a:r>
            <a:endParaRPr lang="ko-KR" altLang="ko-KR" sz="1400" b="1" dirty="0">
              <a:ea typeface="KoPub돋움체 Bold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73616" y="3214692"/>
            <a:ext cx="2726880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3975C3B7-50B4-4C77-BDCF-7090C215ACD7}"/>
              </a:ext>
            </a:extLst>
          </p:cNvPr>
          <p:cNvSpPr/>
          <p:nvPr/>
        </p:nvSpPr>
        <p:spPr>
          <a:xfrm>
            <a:off x="1214414" y="4643452"/>
            <a:ext cx="27860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>
                <a:ea typeface="KoPub돋움체 Bold"/>
              </a:rPr>
              <a:t>Guider CLI </a:t>
            </a:r>
            <a:r>
              <a:rPr lang="ko-KR" altLang="en-US" sz="1400" b="1" dirty="0" smtClean="0">
                <a:ea typeface="KoPub돋움체 Bold"/>
              </a:rPr>
              <a:t>실행화면</a:t>
            </a:r>
            <a:endParaRPr lang="ko-KR" altLang="ko-KR" sz="1400" b="1" dirty="0">
              <a:ea typeface="KoPub돋움체 Bold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323528" y="1115621"/>
            <a:ext cx="2736304" cy="432048"/>
            <a:chOff x="4917752" y="4145700"/>
            <a:chExt cx="2736304" cy="432048"/>
          </a:xfrm>
        </p:grpSpPr>
        <p:sp>
          <p:nvSpPr>
            <p:cNvPr id="17" name="직사각형 16"/>
            <p:cNvSpPr/>
            <p:nvPr/>
          </p:nvSpPr>
          <p:spPr>
            <a:xfrm>
              <a:off x="5025764" y="4223805"/>
              <a:ext cx="2628292" cy="353943"/>
            </a:xfrm>
            <a:prstGeom prst="rect">
              <a:avLst/>
            </a:prstGeom>
            <a:solidFill>
              <a:srgbClr val="FEC9C9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917752" y="4145700"/>
              <a:ext cx="2592288" cy="353943"/>
            </a:xfrm>
            <a:prstGeom prst="rect">
              <a:avLst/>
            </a:prstGeom>
            <a:solidFill>
              <a:srgbClr val="FEC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B5224B7E-B9B3-4282-8D62-7E066CB50AAD}"/>
              </a:ext>
            </a:extLst>
          </p:cNvPr>
          <p:cNvSpPr txBox="1"/>
          <p:nvPr/>
        </p:nvSpPr>
        <p:spPr>
          <a:xfrm>
            <a:off x="323528" y="1091520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그라파나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Grafana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란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?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937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323528" y="1115621"/>
            <a:ext cx="2736304" cy="432048"/>
            <a:chOff x="4917752" y="4145700"/>
            <a:chExt cx="2736304" cy="432048"/>
          </a:xfrm>
        </p:grpSpPr>
        <p:sp>
          <p:nvSpPr>
            <p:cNvPr id="19" name="직사각형 18"/>
            <p:cNvSpPr/>
            <p:nvPr/>
          </p:nvSpPr>
          <p:spPr>
            <a:xfrm>
              <a:off x="5025764" y="4223805"/>
              <a:ext cx="2628292" cy="353943"/>
            </a:xfrm>
            <a:prstGeom prst="rect">
              <a:avLst/>
            </a:prstGeom>
            <a:solidFill>
              <a:srgbClr val="FEC9C9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917752" y="4145700"/>
              <a:ext cx="2592288" cy="353943"/>
            </a:xfrm>
            <a:prstGeom prst="rect">
              <a:avLst/>
            </a:prstGeom>
            <a:solidFill>
              <a:srgbClr val="FEC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0" y="0"/>
            <a:ext cx="9144000" cy="98757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13672" y="146125"/>
            <a:ext cx="8354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400" b="1" spc="-150" dirty="0" smtClean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03</a:t>
            </a:r>
            <a:r>
              <a:rPr lang="en-US" altLang="ko-KR" spc="-150" dirty="0" smtClean="0">
                <a:solidFill>
                  <a:srgbClr val="6D603B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  <a:endParaRPr lang="en-US" altLang="ko-KR" spc="-150" dirty="0">
              <a:solidFill>
                <a:srgbClr val="6D603B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99592" y="127541"/>
            <a:ext cx="59046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rgbClr val="274555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시각</a:t>
            </a:r>
            <a:r>
              <a:rPr lang="ko-KR" altLang="en-US" dirty="0">
                <a:solidFill>
                  <a:srgbClr val="274555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화</a:t>
            </a:r>
            <a:endParaRPr lang="en-US" altLang="ko-KR" dirty="0">
              <a:solidFill>
                <a:srgbClr val="274555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ko-KR" altLang="en-US" sz="2400" dirty="0" err="1" smtClean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그라파나</a:t>
            </a:r>
            <a:r>
              <a:rPr lang="en-US" altLang="ko-KR" sz="2400" dirty="0" smtClean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(</a:t>
            </a:r>
            <a:r>
              <a:rPr lang="en-US" altLang="ko-KR" sz="2400" dirty="0" err="1" smtClean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Grafana</a:t>
            </a:r>
            <a:r>
              <a:rPr lang="en-US" altLang="ko-KR" sz="2400" dirty="0" smtClean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)</a:t>
            </a:r>
            <a:r>
              <a:rPr lang="ko-KR" altLang="en-US" sz="2400" dirty="0" smtClean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란</a:t>
            </a:r>
            <a:r>
              <a:rPr lang="en-US" altLang="ko-KR" sz="2400" dirty="0" smtClean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?</a:t>
            </a:r>
            <a:endParaRPr lang="en-US" altLang="ko-KR" sz="2400" dirty="0">
              <a:solidFill>
                <a:srgbClr val="B78C7F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grpSp>
        <p:nvGrpSpPr>
          <p:cNvPr id="2" name="그룹 19"/>
          <p:cNvGrpSpPr/>
          <p:nvPr/>
        </p:nvGrpSpPr>
        <p:grpSpPr>
          <a:xfrm>
            <a:off x="8100392" y="4443958"/>
            <a:ext cx="1043608" cy="742437"/>
            <a:chOff x="2771800" y="1275606"/>
            <a:chExt cx="3672408" cy="2928580"/>
          </a:xfrm>
        </p:grpSpPr>
        <p:sp>
          <p:nvSpPr>
            <p:cNvPr id="22" name="직사각형 21"/>
            <p:cNvSpPr/>
            <p:nvPr/>
          </p:nvSpPr>
          <p:spPr>
            <a:xfrm>
              <a:off x="2771800" y="1275606"/>
              <a:ext cx="3672408" cy="2520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15816" y="1419622"/>
              <a:ext cx="3384376" cy="2232248"/>
            </a:xfrm>
            <a:prstGeom prst="rect">
              <a:avLst/>
            </a:prstGeom>
            <a:solidFill>
              <a:srgbClr val="274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05824" y="2018913"/>
              <a:ext cx="3204356" cy="2185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Guider</a:t>
              </a:r>
            </a:p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  <a:p>
              <a:pPr algn="dist"/>
              <a:r>
                <a:rPr lang="en-US" altLang="ko-KR" sz="600" dirty="0">
                  <a:solidFill>
                    <a:srgbClr val="C6A49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System Management Monitoring</a:t>
              </a:r>
            </a:p>
            <a:p>
              <a:pPr algn="dist"/>
              <a:r>
                <a:rPr lang="en-US" altLang="ko-KR" sz="600" dirty="0">
                  <a:solidFill>
                    <a:srgbClr val="FEC9C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3975C3B7-50B4-4C77-BDCF-7090C215ACD7}"/>
              </a:ext>
            </a:extLst>
          </p:cNvPr>
          <p:cNvSpPr/>
          <p:nvPr/>
        </p:nvSpPr>
        <p:spPr>
          <a:xfrm>
            <a:off x="323528" y="1571618"/>
            <a:ext cx="84969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err="1" smtClean="0">
                <a:ea typeface="KoPub돋움체 Bold"/>
              </a:rPr>
              <a:t>그라파나</a:t>
            </a:r>
            <a:r>
              <a:rPr lang="en-US" altLang="ko-KR" sz="1400" b="1" dirty="0">
                <a:ea typeface="KoPub돋움체 Bold"/>
              </a:rPr>
              <a:t>(</a:t>
            </a:r>
            <a:r>
              <a:rPr lang="en-US" altLang="ko-KR" sz="1400" b="1" dirty="0" err="1">
                <a:ea typeface="KoPub돋움체 Bold"/>
              </a:rPr>
              <a:t>Grafana</a:t>
            </a:r>
            <a:r>
              <a:rPr lang="en-US" altLang="ko-KR" sz="1400" b="1" dirty="0">
                <a:ea typeface="KoPub돋움체 Bold"/>
              </a:rPr>
              <a:t>)</a:t>
            </a:r>
            <a:r>
              <a:rPr lang="ko-KR" altLang="en-US" sz="1400" b="1" dirty="0" smtClean="0">
                <a:ea typeface="KoPub돋움체 Bold"/>
              </a:rPr>
              <a:t>는 </a:t>
            </a:r>
            <a:r>
              <a:rPr lang="en-US" altLang="ko-KR" sz="1400" b="1" dirty="0" smtClean="0">
                <a:ea typeface="KoPub돋움체 Bold"/>
              </a:rPr>
              <a:t>JSON </a:t>
            </a:r>
            <a:r>
              <a:rPr lang="ko-KR" altLang="en-US" sz="1400" b="1" dirty="0" smtClean="0">
                <a:ea typeface="KoPub돋움체 Bold"/>
              </a:rPr>
              <a:t>형식의 데이터를 이용하여 </a:t>
            </a:r>
            <a:r>
              <a:rPr lang="en-US" altLang="ko-KR" sz="1400" b="1" dirty="0" err="1" smtClean="0">
                <a:ea typeface="KoPub돋움체 Bold"/>
              </a:rPr>
              <a:t>Config</a:t>
            </a:r>
            <a:r>
              <a:rPr lang="ko-KR" altLang="en-US" sz="1400" b="1" dirty="0" smtClean="0">
                <a:ea typeface="KoPub돋움체 Bold"/>
              </a:rPr>
              <a:t> 설정을 통해 데이터 변경이 가능합니다</a:t>
            </a:r>
            <a:r>
              <a:rPr lang="en-US" altLang="ko-KR" sz="1400" b="1" dirty="0" smtClean="0">
                <a:ea typeface="KoPub돋움체 Bold"/>
              </a:rPr>
              <a:t>.</a:t>
            </a:r>
            <a:r>
              <a:rPr lang="ko-KR" altLang="en-US" sz="1400" b="1" dirty="0" smtClean="0">
                <a:ea typeface="KoPub돋움체 Bold"/>
              </a:rPr>
              <a:t> </a:t>
            </a:r>
            <a:endParaRPr lang="en-US" altLang="ko-KR" sz="1400" b="1" dirty="0" smtClean="0">
              <a:ea typeface="KoPub돋움체 Bold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57356" y="2000246"/>
            <a:ext cx="5341913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B5224B7E-B9B3-4282-8D62-7E066CB50AAD}"/>
              </a:ext>
            </a:extLst>
          </p:cNvPr>
          <p:cNvSpPr txBox="1"/>
          <p:nvPr/>
        </p:nvSpPr>
        <p:spPr>
          <a:xfrm>
            <a:off x="323528" y="1091520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그라파나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Grafana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란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?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937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98757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13672" y="146125"/>
            <a:ext cx="8354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400" b="1" spc="-150" dirty="0" smtClean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03</a:t>
            </a:r>
            <a:r>
              <a:rPr lang="en-US" altLang="ko-KR" spc="-150" dirty="0" smtClean="0">
                <a:solidFill>
                  <a:srgbClr val="6D603B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  <a:endParaRPr lang="en-US" altLang="ko-KR" spc="-150" dirty="0">
              <a:solidFill>
                <a:srgbClr val="6D603B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99592" y="127541"/>
            <a:ext cx="59046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rgbClr val="274555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시각</a:t>
            </a:r>
            <a:r>
              <a:rPr lang="ko-KR" altLang="en-US" dirty="0">
                <a:solidFill>
                  <a:srgbClr val="274555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화</a:t>
            </a:r>
            <a:endParaRPr lang="en-US" altLang="ko-KR" dirty="0">
              <a:solidFill>
                <a:srgbClr val="274555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en-US" altLang="ko-KR" sz="2400" dirty="0" smtClean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Dashboard </a:t>
            </a:r>
            <a:r>
              <a:rPr lang="ko-KR" altLang="en-US" sz="2400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구성</a:t>
            </a:r>
            <a:endParaRPr lang="en-US" altLang="ko-KR" sz="2400" dirty="0">
              <a:solidFill>
                <a:srgbClr val="B78C7F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8100392" y="4443958"/>
            <a:ext cx="1043608" cy="742437"/>
            <a:chOff x="2771800" y="1275606"/>
            <a:chExt cx="3672408" cy="2928580"/>
          </a:xfrm>
        </p:grpSpPr>
        <p:sp>
          <p:nvSpPr>
            <p:cNvPr id="22" name="직사각형 21"/>
            <p:cNvSpPr/>
            <p:nvPr/>
          </p:nvSpPr>
          <p:spPr>
            <a:xfrm>
              <a:off x="2771800" y="1275606"/>
              <a:ext cx="3672408" cy="2520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15816" y="1419622"/>
              <a:ext cx="3384376" cy="2232248"/>
            </a:xfrm>
            <a:prstGeom prst="rect">
              <a:avLst/>
            </a:prstGeom>
            <a:solidFill>
              <a:srgbClr val="274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05824" y="2018913"/>
              <a:ext cx="3204356" cy="2185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Guider</a:t>
              </a:r>
            </a:p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  <a:p>
              <a:pPr algn="dist"/>
              <a:r>
                <a:rPr lang="en-US" altLang="ko-KR" sz="600" dirty="0">
                  <a:solidFill>
                    <a:srgbClr val="C6A49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System Management Monitoring</a:t>
              </a:r>
            </a:p>
            <a:p>
              <a:pPr algn="dist"/>
              <a:r>
                <a:rPr lang="en-US" altLang="ko-KR" sz="600" dirty="0">
                  <a:solidFill>
                    <a:srgbClr val="FEC9C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2960" y="2211710"/>
            <a:ext cx="5833336" cy="2391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475656" y="2400245"/>
            <a:ext cx="2808312" cy="470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387422" y="2396205"/>
            <a:ext cx="2776866" cy="47057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475656" y="2981678"/>
            <a:ext cx="2808312" cy="52617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385528" y="2984226"/>
            <a:ext cx="2776866" cy="53072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36490" y="2165833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CPU </a:t>
            </a:r>
            <a:r>
              <a:rPr lang="ko-KR" altLang="en-US" sz="1200" dirty="0">
                <a:solidFill>
                  <a:srgbClr val="FF0000"/>
                </a:solidFill>
              </a:rPr>
              <a:t>상태 모니터링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43708" y="3514947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FF00"/>
                </a:solidFill>
              </a:rPr>
              <a:t>Network </a:t>
            </a:r>
            <a:r>
              <a:rPr lang="ko-KR" altLang="en-US" sz="1200" dirty="0">
                <a:solidFill>
                  <a:srgbClr val="FFFF00"/>
                </a:solidFill>
              </a:rPr>
              <a:t>상태 모니터링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37857" y="3496641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3"/>
                </a:solidFill>
              </a:rPr>
              <a:t>Disk I/O </a:t>
            </a:r>
            <a:r>
              <a:rPr lang="ko-KR" altLang="en-US" sz="1200" dirty="0">
                <a:solidFill>
                  <a:schemeClr val="accent3"/>
                </a:solidFill>
              </a:rPr>
              <a:t>상태 모니터링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839751" y="2157389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B0F0"/>
                </a:solidFill>
              </a:rPr>
              <a:t>Memory </a:t>
            </a:r>
            <a:r>
              <a:rPr lang="ko-KR" altLang="en-US" sz="1200" dirty="0">
                <a:solidFill>
                  <a:srgbClr val="00B0F0"/>
                </a:solidFill>
              </a:rPr>
              <a:t>상태 모니터링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3975C3B7-50B4-4C77-BDCF-7090C215ACD7}"/>
              </a:ext>
            </a:extLst>
          </p:cNvPr>
          <p:cNvSpPr/>
          <p:nvPr/>
        </p:nvSpPr>
        <p:spPr>
          <a:xfrm>
            <a:off x="323528" y="1491630"/>
            <a:ext cx="84969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ea typeface="KoPub돋움체 Bold"/>
              </a:rPr>
              <a:t>대시보드에서는 아래와 같이 </a:t>
            </a:r>
            <a:r>
              <a:rPr lang="en-US" altLang="ko-KR" sz="1400" b="1" dirty="0">
                <a:ea typeface="KoPub돋움체 Bold"/>
              </a:rPr>
              <a:t>CPU, Memory, Network, DISK </a:t>
            </a:r>
            <a:r>
              <a:rPr lang="ko-KR" altLang="en-US" sz="1400" b="1" dirty="0">
                <a:ea typeface="KoPub돋움체 Bold"/>
              </a:rPr>
              <a:t>성능에 대한 모니터링을 할 수 있습니다</a:t>
            </a:r>
            <a:r>
              <a:rPr lang="en-US" altLang="ko-KR" sz="1400" b="1" dirty="0">
                <a:ea typeface="KoPub돋움체 Bold"/>
              </a:rPr>
              <a:t>.</a:t>
            </a:r>
            <a:endParaRPr lang="ko-KR" altLang="ko-KR" sz="1400" b="1" dirty="0">
              <a:ea typeface="KoPub돋움체 Bold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323528" y="1115621"/>
            <a:ext cx="2736304" cy="432048"/>
            <a:chOff x="4917752" y="4145700"/>
            <a:chExt cx="2736304" cy="432048"/>
          </a:xfrm>
        </p:grpSpPr>
        <p:sp>
          <p:nvSpPr>
            <p:cNvPr id="28" name="직사각형 27"/>
            <p:cNvSpPr/>
            <p:nvPr/>
          </p:nvSpPr>
          <p:spPr>
            <a:xfrm>
              <a:off x="5025764" y="4223805"/>
              <a:ext cx="2628292" cy="353943"/>
            </a:xfrm>
            <a:prstGeom prst="rect">
              <a:avLst/>
            </a:prstGeom>
            <a:solidFill>
              <a:srgbClr val="FEC9C9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917752" y="4145700"/>
              <a:ext cx="2592288" cy="353943"/>
            </a:xfrm>
            <a:prstGeom prst="rect">
              <a:avLst/>
            </a:prstGeom>
            <a:solidFill>
              <a:srgbClr val="FEC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B5224B7E-B9B3-4282-8D62-7E066CB50AAD}"/>
              </a:ext>
            </a:extLst>
          </p:cNvPr>
          <p:cNvSpPr txBox="1"/>
          <p:nvPr/>
        </p:nvSpPr>
        <p:spPr>
          <a:xfrm>
            <a:off x="323528" y="1091520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대시보드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구성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5255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823054" y="1905184"/>
            <a:ext cx="7421354" cy="24667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9144000" cy="98757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13672" y="146125"/>
            <a:ext cx="8354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400" b="1" spc="-150" dirty="0" smtClean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03</a:t>
            </a:r>
            <a:r>
              <a:rPr lang="en-US" altLang="ko-KR" spc="-150" dirty="0" smtClean="0">
                <a:solidFill>
                  <a:srgbClr val="6D603B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  <a:endParaRPr lang="en-US" altLang="ko-KR" spc="-150" dirty="0">
              <a:solidFill>
                <a:srgbClr val="6D603B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99592" y="127541"/>
            <a:ext cx="59046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rgbClr val="274555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시각</a:t>
            </a:r>
            <a:r>
              <a:rPr lang="ko-KR" altLang="en-US" dirty="0">
                <a:solidFill>
                  <a:srgbClr val="274555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화</a:t>
            </a:r>
          </a:p>
          <a:p>
            <a:r>
              <a:rPr lang="ko-KR" altLang="en-US" sz="2400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시스템 모니터링 항목</a:t>
            </a:r>
            <a:endParaRPr lang="en-US" altLang="ko-KR" sz="2400" dirty="0">
              <a:solidFill>
                <a:srgbClr val="B78C7F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8100392" y="4443958"/>
            <a:ext cx="1043608" cy="742437"/>
            <a:chOff x="2771800" y="1275606"/>
            <a:chExt cx="3672408" cy="2928580"/>
          </a:xfrm>
        </p:grpSpPr>
        <p:sp>
          <p:nvSpPr>
            <p:cNvPr id="22" name="직사각형 21"/>
            <p:cNvSpPr/>
            <p:nvPr/>
          </p:nvSpPr>
          <p:spPr>
            <a:xfrm>
              <a:off x="2771800" y="1275606"/>
              <a:ext cx="3672408" cy="2520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15816" y="1419622"/>
              <a:ext cx="3384376" cy="2232248"/>
            </a:xfrm>
            <a:prstGeom prst="rect">
              <a:avLst/>
            </a:prstGeom>
            <a:solidFill>
              <a:srgbClr val="274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05824" y="2018913"/>
              <a:ext cx="3204356" cy="2185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Guider</a:t>
              </a:r>
            </a:p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  <a:p>
              <a:pPr algn="dist"/>
              <a:r>
                <a:rPr lang="en-US" altLang="ko-KR" sz="600" dirty="0">
                  <a:solidFill>
                    <a:srgbClr val="C6A49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System Management Monitoring</a:t>
              </a:r>
            </a:p>
            <a:p>
              <a:pPr algn="dist"/>
              <a:r>
                <a:rPr lang="en-US" altLang="ko-KR" sz="600" dirty="0">
                  <a:solidFill>
                    <a:srgbClr val="FEC9C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719435" y="1914583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CPU </a:t>
            </a:r>
            <a:r>
              <a:rPr lang="ko-KR" altLang="en-US" sz="1200" dirty="0">
                <a:solidFill>
                  <a:srgbClr val="FF0000"/>
                </a:solidFill>
              </a:rPr>
              <a:t>상태 모니터링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17677" y="3197726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FF00"/>
                </a:solidFill>
              </a:rPr>
              <a:t>Network </a:t>
            </a:r>
            <a:r>
              <a:rPr lang="ko-KR" altLang="en-US" sz="1200" dirty="0">
                <a:solidFill>
                  <a:srgbClr val="FFFF00"/>
                </a:solidFill>
              </a:rPr>
              <a:t>상태 모니터링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95090" y="3124633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3"/>
                </a:solidFill>
              </a:rPr>
              <a:t>Disk I/O </a:t>
            </a:r>
            <a:r>
              <a:rPr lang="ko-KR" altLang="en-US" sz="1200" dirty="0">
                <a:solidFill>
                  <a:schemeClr val="accent3"/>
                </a:solidFill>
              </a:rPr>
              <a:t>상태 모니터링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95090" y="1889708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B0F0"/>
                </a:solidFill>
              </a:rPr>
              <a:t>Memory </a:t>
            </a:r>
            <a:r>
              <a:rPr lang="ko-KR" altLang="en-US" sz="1200" dirty="0">
                <a:solidFill>
                  <a:srgbClr val="00B0F0"/>
                </a:solidFill>
              </a:rPr>
              <a:t>상태 모니터링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463014" y="3147814"/>
            <a:ext cx="828092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cxnSpLocks/>
            <a:stCxn id="26" idx="0"/>
            <a:endCxn id="26" idx="2"/>
          </p:cNvCxnSpPr>
          <p:nvPr/>
        </p:nvCxnSpPr>
        <p:spPr>
          <a:xfrm>
            <a:off x="4533731" y="1905184"/>
            <a:ext cx="0" cy="246676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71600" y="3692505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solidFill>
                  <a:srgbClr val="FFFF00"/>
                </a:solidFill>
              </a:rPr>
              <a:t>Net.inbound</a:t>
            </a:r>
            <a:r>
              <a:rPr lang="en-US" altLang="ko-KR" sz="1200" dirty="0" smtClean="0">
                <a:solidFill>
                  <a:srgbClr val="FFFF00"/>
                </a:solidFill>
              </a:rPr>
              <a:t>          </a:t>
            </a:r>
            <a:r>
              <a:rPr lang="ko-KR" altLang="en-US" sz="1200" dirty="0" err="1" smtClean="0">
                <a:solidFill>
                  <a:srgbClr val="FFFF00"/>
                </a:solidFill>
              </a:rPr>
              <a:t>인입</a:t>
            </a:r>
            <a:r>
              <a:rPr lang="ko-KR" altLang="en-US" sz="1200" dirty="0" smtClean="0">
                <a:solidFill>
                  <a:srgbClr val="FFFF00"/>
                </a:solidFill>
              </a:rPr>
              <a:t> </a:t>
            </a:r>
            <a:r>
              <a:rPr lang="ko-KR" altLang="en-US" sz="1200" dirty="0" err="1" smtClean="0">
                <a:solidFill>
                  <a:srgbClr val="FFFF00"/>
                </a:solidFill>
              </a:rPr>
              <a:t>트래픽</a:t>
            </a:r>
            <a:r>
              <a:rPr lang="en-US" altLang="ko-KR" sz="1200" dirty="0" smtClean="0">
                <a:solidFill>
                  <a:srgbClr val="FFFF00"/>
                </a:solidFill>
              </a:rPr>
              <a:t>(Bytes)</a:t>
            </a:r>
            <a:endParaRPr lang="en-US" altLang="ko-KR" sz="1200" dirty="0">
              <a:solidFill>
                <a:srgbClr val="FFFF00"/>
              </a:solidFill>
            </a:endParaRPr>
          </a:p>
          <a:p>
            <a:r>
              <a:rPr lang="en-US" altLang="ko-KR" sz="1200" dirty="0" err="1" smtClean="0">
                <a:solidFill>
                  <a:srgbClr val="FFFF00"/>
                </a:solidFill>
              </a:rPr>
              <a:t>Net.outbound</a:t>
            </a:r>
            <a:r>
              <a:rPr lang="en-US" altLang="ko-KR" sz="1200" dirty="0" smtClean="0">
                <a:solidFill>
                  <a:srgbClr val="FFFF00"/>
                </a:solidFill>
              </a:rPr>
              <a:t>        </a:t>
            </a:r>
            <a:r>
              <a:rPr lang="ko-KR" altLang="en-US" sz="1200" dirty="0" smtClean="0">
                <a:solidFill>
                  <a:srgbClr val="FFFF00"/>
                </a:solidFill>
              </a:rPr>
              <a:t>유출 </a:t>
            </a:r>
            <a:r>
              <a:rPr lang="ko-KR" altLang="en-US" sz="1200" dirty="0" err="1" smtClean="0">
                <a:solidFill>
                  <a:srgbClr val="FFFF00"/>
                </a:solidFill>
              </a:rPr>
              <a:t>트래픽</a:t>
            </a:r>
            <a:r>
              <a:rPr lang="en-US" altLang="ko-KR" sz="1200" dirty="0" smtClean="0">
                <a:solidFill>
                  <a:srgbClr val="FFFF00"/>
                </a:solidFill>
              </a:rPr>
              <a:t>(Bytes)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71600" y="2372737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solidFill>
                  <a:srgbClr val="FF0000"/>
                </a:solidFill>
              </a:rPr>
              <a:t>Cpu.total</a:t>
            </a:r>
            <a:r>
              <a:rPr lang="en-US" altLang="ko-KR" sz="1200" dirty="0" smtClean="0">
                <a:solidFill>
                  <a:srgbClr val="FF0000"/>
                </a:solidFill>
              </a:rPr>
              <a:t>      CPU </a:t>
            </a:r>
            <a:r>
              <a:rPr lang="ko-KR" altLang="en-US" sz="1200" dirty="0" smtClean="0">
                <a:solidFill>
                  <a:srgbClr val="FF0000"/>
                </a:solidFill>
              </a:rPr>
              <a:t>전체 사용률</a:t>
            </a:r>
            <a:r>
              <a:rPr lang="en-US" altLang="ko-KR" sz="1200" dirty="0" smtClean="0">
                <a:solidFill>
                  <a:srgbClr val="FF0000"/>
                </a:solidFill>
              </a:rPr>
              <a:t>(%)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 err="1" smtClean="0">
                <a:solidFill>
                  <a:srgbClr val="FF0000"/>
                </a:solidFill>
              </a:rPr>
              <a:t>Cpu.user</a:t>
            </a:r>
            <a:r>
              <a:rPr lang="en-US" altLang="ko-KR" sz="1200" dirty="0" smtClean="0">
                <a:solidFill>
                  <a:srgbClr val="FF0000"/>
                </a:solidFill>
              </a:rPr>
              <a:t>      CPU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유저별</a:t>
            </a:r>
            <a:r>
              <a:rPr lang="ko-KR" altLang="en-US" sz="1200" dirty="0" smtClean="0">
                <a:solidFill>
                  <a:srgbClr val="FF0000"/>
                </a:solidFill>
              </a:rPr>
              <a:t> 사용률</a:t>
            </a:r>
            <a:r>
              <a:rPr lang="en-US" altLang="ko-KR" sz="1200" dirty="0" smtClean="0">
                <a:solidFill>
                  <a:srgbClr val="FF0000"/>
                </a:solidFill>
              </a:rPr>
              <a:t>(%) 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 err="1" smtClean="0">
                <a:solidFill>
                  <a:srgbClr val="FF0000"/>
                </a:solidFill>
              </a:rPr>
              <a:t>Cpu.kernel</a:t>
            </a:r>
            <a:r>
              <a:rPr lang="en-US" altLang="ko-KR" sz="1200" dirty="0" smtClean="0">
                <a:solidFill>
                  <a:srgbClr val="FF0000"/>
                </a:solidFill>
              </a:rPr>
              <a:t>    CPU Kernel </a:t>
            </a:r>
            <a:r>
              <a:rPr lang="ko-KR" altLang="en-US" sz="1200" dirty="0" smtClean="0">
                <a:solidFill>
                  <a:srgbClr val="FF0000"/>
                </a:solidFill>
              </a:rPr>
              <a:t>사용률</a:t>
            </a:r>
            <a:r>
              <a:rPr lang="en-US" altLang="ko-KR" sz="1200" dirty="0" smtClean="0">
                <a:solidFill>
                  <a:srgbClr val="FF0000"/>
                </a:solidFill>
              </a:rPr>
              <a:t>(%)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90020" y="2279958"/>
            <a:ext cx="2994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solidFill>
                  <a:srgbClr val="00B0F0"/>
                </a:solidFill>
              </a:rPr>
              <a:t>Mem.free</a:t>
            </a:r>
            <a:r>
              <a:rPr lang="en-US" altLang="ko-KR" sz="1200" dirty="0" smtClean="0">
                <a:solidFill>
                  <a:srgbClr val="00B0F0"/>
                </a:solidFill>
              </a:rPr>
              <a:t>     Memory </a:t>
            </a:r>
            <a:r>
              <a:rPr lang="ko-KR" altLang="en-US" sz="1200" dirty="0" smtClean="0">
                <a:solidFill>
                  <a:srgbClr val="00B0F0"/>
                </a:solidFill>
              </a:rPr>
              <a:t>할</a:t>
            </a:r>
            <a:r>
              <a:rPr lang="ko-KR" altLang="en-US" sz="1200" dirty="0">
                <a:solidFill>
                  <a:srgbClr val="00B0F0"/>
                </a:solidFill>
              </a:rPr>
              <a:t>당</a:t>
            </a:r>
            <a:r>
              <a:rPr lang="ko-KR" altLang="en-US" sz="1200" dirty="0" smtClean="0">
                <a:solidFill>
                  <a:srgbClr val="00B0F0"/>
                </a:solidFill>
              </a:rPr>
              <a:t> </a:t>
            </a:r>
            <a:r>
              <a:rPr lang="ko-KR" altLang="en-US" sz="1200" dirty="0" err="1" smtClean="0">
                <a:solidFill>
                  <a:srgbClr val="00B0F0"/>
                </a:solidFill>
              </a:rPr>
              <a:t>가능량</a:t>
            </a:r>
            <a:r>
              <a:rPr lang="en-US" altLang="ko-KR" sz="1200" dirty="0" smtClean="0">
                <a:solidFill>
                  <a:srgbClr val="00B0F0"/>
                </a:solidFill>
              </a:rPr>
              <a:t>(MB)</a:t>
            </a:r>
            <a:endParaRPr lang="en-US" altLang="ko-KR" sz="1200" dirty="0">
              <a:solidFill>
                <a:srgbClr val="00B0F0"/>
              </a:solidFill>
            </a:endParaRPr>
          </a:p>
          <a:p>
            <a:r>
              <a:rPr lang="en-US" altLang="ko-KR" sz="1200" dirty="0" err="1">
                <a:solidFill>
                  <a:srgbClr val="00B0F0"/>
                </a:solidFill>
              </a:rPr>
              <a:t>Mem.anon</a:t>
            </a:r>
            <a:endParaRPr lang="en-US" altLang="ko-KR" sz="1200" dirty="0">
              <a:solidFill>
                <a:srgbClr val="00B0F0"/>
              </a:solidFill>
            </a:endParaRPr>
          </a:p>
          <a:p>
            <a:r>
              <a:rPr lang="en-US" altLang="ko-KR" sz="1200" dirty="0" err="1" smtClean="0">
                <a:solidFill>
                  <a:srgbClr val="00B0F0"/>
                </a:solidFill>
              </a:rPr>
              <a:t>Mem.kernel</a:t>
            </a:r>
            <a:r>
              <a:rPr lang="en-US" altLang="ko-KR" sz="1200" dirty="0" smtClean="0">
                <a:solidFill>
                  <a:srgbClr val="00B0F0"/>
                </a:solidFill>
              </a:rPr>
              <a:t>  Memory Kernel </a:t>
            </a:r>
            <a:r>
              <a:rPr lang="ko-KR" altLang="en-US" sz="1200" dirty="0" smtClean="0">
                <a:solidFill>
                  <a:srgbClr val="00B0F0"/>
                </a:solidFill>
              </a:rPr>
              <a:t>사용량</a:t>
            </a:r>
            <a:r>
              <a:rPr lang="en-US" altLang="ko-KR" sz="1200" dirty="0" smtClean="0">
                <a:solidFill>
                  <a:srgbClr val="00B0F0"/>
                </a:solidFill>
              </a:rPr>
              <a:t>(MB)</a:t>
            </a:r>
            <a:endParaRPr lang="ko-KR" altLang="en-US" sz="1200" dirty="0">
              <a:solidFill>
                <a:srgbClr val="00B0F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890020" y="3471292"/>
            <a:ext cx="3138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accent3"/>
                </a:solidFill>
              </a:rPr>
              <a:t>Block.iowait</a:t>
            </a:r>
            <a:r>
              <a:rPr lang="en-US" altLang="ko-KR" sz="1200" dirty="0" smtClean="0">
                <a:solidFill>
                  <a:schemeClr val="accent3"/>
                </a:solidFill>
              </a:rPr>
              <a:t>      Block </a:t>
            </a:r>
            <a:r>
              <a:rPr lang="ko-KR" altLang="en-US" sz="1200" dirty="0" err="1" smtClean="0">
                <a:solidFill>
                  <a:schemeClr val="accent3"/>
                </a:solidFill>
              </a:rPr>
              <a:t>인입</a:t>
            </a:r>
            <a:r>
              <a:rPr lang="en-US" altLang="ko-KR" sz="1200" dirty="0" smtClean="0">
                <a:solidFill>
                  <a:schemeClr val="accent3"/>
                </a:solidFill>
              </a:rPr>
              <a:t>/</a:t>
            </a:r>
            <a:r>
              <a:rPr lang="ko-KR" altLang="en-US" sz="1200" dirty="0" smtClean="0">
                <a:solidFill>
                  <a:schemeClr val="accent3"/>
                </a:solidFill>
              </a:rPr>
              <a:t>반출대기</a:t>
            </a:r>
            <a:r>
              <a:rPr lang="en-US" altLang="ko-KR" sz="1200" dirty="0" smtClean="0">
                <a:solidFill>
                  <a:schemeClr val="accent3"/>
                </a:solidFill>
              </a:rPr>
              <a:t>(MB)</a:t>
            </a:r>
            <a:endParaRPr lang="en-US" altLang="ko-KR" sz="1200" dirty="0">
              <a:solidFill>
                <a:schemeClr val="accent3"/>
              </a:solidFill>
            </a:endParaRPr>
          </a:p>
          <a:p>
            <a:r>
              <a:rPr lang="en-US" altLang="ko-KR" sz="1200" dirty="0" err="1" smtClean="0">
                <a:solidFill>
                  <a:schemeClr val="accent3"/>
                </a:solidFill>
              </a:rPr>
              <a:t>Block.read</a:t>
            </a:r>
            <a:r>
              <a:rPr lang="en-US" altLang="ko-KR" sz="1200" dirty="0" smtClean="0">
                <a:solidFill>
                  <a:schemeClr val="accent3"/>
                </a:solidFill>
              </a:rPr>
              <a:t>        Block </a:t>
            </a:r>
            <a:r>
              <a:rPr lang="ko-KR" altLang="en-US" sz="1200" dirty="0" smtClean="0">
                <a:solidFill>
                  <a:schemeClr val="accent3"/>
                </a:solidFill>
              </a:rPr>
              <a:t>읽기속도</a:t>
            </a:r>
            <a:r>
              <a:rPr lang="en-US" altLang="ko-KR" sz="1200" dirty="0" smtClean="0">
                <a:solidFill>
                  <a:schemeClr val="accent3"/>
                </a:solidFill>
              </a:rPr>
              <a:t>(MB)</a:t>
            </a:r>
            <a:endParaRPr lang="en-US" altLang="ko-KR" sz="1200" dirty="0">
              <a:solidFill>
                <a:schemeClr val="accent3"/>
              </a:solidFill>
            </a:endParaRPr>
          </a:p>
          <a:p>
            <a:r>
              <a:rPr lang="en-US" altLang="ko-KR" sz="1200" dirty="0" err="1" smtClean="0">
                <a:solidFill>
                  <a:schemeClr val="accent3"/>
                </a:solidFill>
              </a:rPr>
              <a:t>Block.write</a:t>
            </a:r>
            <a:r>
              <a:rPr lang="en-US" altLang="ko-KR" sz="1200" dirty="0" smtClean="0">
                <a:solidFill>
                  <a:schemeClr val="accent3"/>
                </a:solidFill>
              </a:rPr>
              <a:t>       Block </a:t>
            </a:r>
            <a:r>
              <a:rPr lang="ko-KR" altLang="en-US" sz="1200" dirty="0" smtClean="0">
                <a:solidFill>
                  <a:schemeClr val="accent3"/>
                </a:solidFill>
              </a:rPr>
              <a:t>쓰기속도</a:t>
            </a:r>
            <a:r>
              <a:rPr lang="en-US" altLang="ko-KR" sz="1200" dirty="0" smtClean="0">
                <a:solidFill>
                  <a:schemeClr val="accent3"/>
                </a:solidFill>
              </a:rPr>
              <a:t>(MB)</a:t>
            </a:r>
            <a:endParaRPr lang="ko-KR" altLang="en-US" sz="1200" dirty="0">
              <a:solidFill>
                <a:schemeClr val="accent3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A6596E6C-B1C1-47DF-9610-83ED25084EA2}"/>
              </a:ext>
            </a:extLst>
          </p:cNvPr>
          <p:cNvSpPr/>
          <p:nvPr/>
        </p:nvSpPr>
        <p:spPr>
          <a:xfrm>
            <a:off x="323528" y="1491630"/>
            <a:ext cx="84969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ea typeface="KoPub돋움체 Bold"/>
              </a:rPr>
              <a:t>대시보드에서는 아래와 같이 </a:t>
            </a:r>
            <a:r>
              <a:rPr lang="en-US" altLang="ko-KR" sz="1400" b="1" dirty="0">
                <a:ea typeface="KoPub돋움체 Bold"/>
              </a:rPr>
              <a:t>CPU, Memory, Network, DISK </a:t>
            </a:r>
            <a:r>
              <a:rPr lang="ko-KR" altLang="en-US" sz="1400" b="1" dirty="0">
                <a:ea typeface="KoPub돋움체 Bold"/>
              </a:rPr>
              <a:t>성능에 대한 모니터링을 할 수 있습니다</a:t>
            </a:r>
            <a:r>
              <a:rPr lang="en-US" altLang="ko-KR" sz="1400" b="1" dirty="0">
                <a:ea typeface="KoPub돋움체 Bold"/>
              </a:rPr>
              <a:t>.</a:t>
            </a:r>
            <a:endParaRPr lang="ko-KR" altLang="ko-KR" sz="1400" b="1" dirty="0">
              <a:ea typeface="KoPub돋움체 Bold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323528" y="1115621"/>
            <a:ext cx="2736304" cy="432048"/>
            <a:chOff x="4917752" y="4145700"/>
            <a:chExt cx="2736304" cy="432048"/>
          </a:xfrm>
        </p:grpSpPr>
        <p:sp>
          <p:nvSpPr>
            <p:cNvPr id="31" name="직사각형 30"/>
            <p:cNvSpPr/>
            <p:nvPr/>
          </p:nvSpPr>
          <p:spPr>
            <a:xfrm>
              <a:off x="5025764" y="4223805"/>
              <a:ext cx="2628292" cy="353943"/>
            </a:xfrm>
            <a:prstGeom prst="rect">
              <a:avLst/>
            </a:prstGeom>
            <a:solidFill>
              <a:srgbClr val="FEC9C9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917752" y="4145700"/>
              <a:ext cx="2592288" cy="353943"/>
            </a:xfrm>
            <a:prstGeom prst="rect">
              <a:avLst/>
            </a:prstGeom>
            <a:solidFill>
              <a:srgbClr val="FEC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B5224B7E-B9B3-4282-8D62-7E066CB50AAD}"/>
              </a:ext>
            </a:extLst>
          </p:cNvPr>
          <p:cNvSpPr txBox="1"/>
          <p:nvPr/>
        </p:nvSpPr>
        <p:spPr>
          <a:xfrm>
            <a:off x="323528" y="1091520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모니터링 항목 소개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8063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98757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13672" y="146125"/>
            <a:ext cx="8354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400" b="1" spc="-150" dirty="0" smtClean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03</a:t>
            </a:r>
            <a:r>
              <a:rPr lang="en-US" altLang="ko-KR" spc="-150" dirty="0" smtClean="0">
                <a:solidFill>
                  <a:srgbClr val="6D603B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  <a:endParaRPr lang="en-US" altLang="ko-KR" spc="-150" dirty="0">
              <a:solidFill>
                <a:srgbClr val="6D603B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99592" y="127541"/>
            <a:ext cx="59046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rgbClr val="274555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시각</a:t>
            </a:r>
            <a:r>
              <a:rPr lang="ko-KR" altLang="en-US" dirty="0">
                <a:solidFill>
                  <a:srgbClr val="274555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화</a:t>
            </a:r>
          </a:p>
          <a:p>
            <a:r>
              <a:rPr lang="ko-KR" altLang="en-US" sz="2400" dirty="0" smtClean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시스템 모니터링 구성</a:t>
            </a:r>
            <a:endParaRPr lang="en-US" altLang="ko-KR" sz="2400" dirty="0">
              <a:solidFill>
                <a:srgbClr val="B78C7F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grpSp>
        <p:nvGrpSpPr>
          <p:cNvPr id="2" name="그룹 19"/>
          <p:cNvGrpSpPr/>
          <p:nvPr/>
        </p:nvGrpSpPr>
        <p:grpSpPr>
          <a:xfrm>
            <a:off x="8100392" y="4443958"/>
            <a:ext cx="1043608" cy="742437"/>
            <a:chOff x="2771800" y="1275606"/>
            <a:chExt cx="3672408" cy="2928580"/>
          </a:xfrm>
        </p:grpSpPr>
        <p:sp>
          <p:nvSpPr>
            <p:cNvPr id="22" name="직사각형 21"/>
            <p:cNvSpPr/>
            <p:nvPr/>
          </p:nvSpPr>
          <p:spPr>
            <a:xfrm>
              <a:off x="2771800" y="1275606"/>
              <a:ext cx="3672408" cy="2520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15816" y="1419622"/>
              <a:ext cx="3384376" cy="2232248"/>
            </a:xfrm>
            <a:prstGeom prst="rect">
              <a:avLst/>
            </a:prstGeom>
            <a:solidFill>
              <a:srgbClr val="274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05824" y="2018913"/>
              <a:ext cx="3204356" cy="2185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Guider</a:t>
              </a:r>
            </a:p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  <a:p>
              <a:pPr algn="dist"/>
              <a:r>
                <a:rPr lang="en-US" altLang="ko-KR" sz="600" dirty="0">
                  <a:solidFill>
                    <a:srgbClr val="C6A49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System Management Monitoring</a:t>
              </a:r>
            </a:p>
            <a:p>
              <a:pPr algn="dist"/>
              <a:r>
                <a:rPr lang="en-US" altLang="ko-KR" sz="600" dirty="0">
                  <a:solidFill>
                    <a:srgbClr val="FEC9C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323528" y="1115621"/>
            <a:ext cx="2736304" cy="432048"/>
            <a:chOff x="4917752" y="4145700"/>
            <a:chExt cx="2736304" cy="432048"/>
          </a:xfrm>
        </p:grpSpPr>
        <p:sp>
          <p:nvSpPr>
            <p:cNvPr id="32" name="직사각형 31"/>
            <p:cNvSpPr/>
            <p:nvPr/>
          </p:nvSpPr>
          <p:spPr>
            <a:xfrm>
              <a:off x="5025764" y="4223805"/>
              <a:ext cx="2628292" cy="353943"/>
            </a:xfrm>
            <a:prstGeom prst="rect">
              <a:avLst/>
            </a:prstGeom>
            <a:solidFill>
              <a:srgbClr val="FEC9C9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4917752" y="4145700"/>
              <a:ext cx="2592288" cy="353943"/>
            </a:xfrm>
            <a:prstGeom prst="rect">
              <a:avLst/>
            </a:prstGeom>
            <a:solidFill>
              <a:srgbClr val="FEC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B5224B7E-B9B3-4282-8D62-7E066CB50AAD}"/>
              </a:ext>
            </a:extLst>
          </p:cNvPr>
          <p:cNvSpPr txBox="1"/>
          <p:nvPr/>
        </p:nvSpPr>
        <p:spPr>
          <a:xfrm>
            <a:off x="323528" y="1091520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시스템 모니터링 구성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428728" y="2291362"/>
            <a:ext cx="1285884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서버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428728" y="2719990"/>
            <a:ext cx="1285884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서버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428728" y="3148618"/>
            <a:ext cx="1285884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서버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428728" y="4005874"/>
            <a:ext cx="1285884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서버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428728" y="3577246"/>
            <a:ext cx="1285884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서버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714480" y="4220188"/>
            <a:ext cx="714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85786" y="1857370"/>
            <a:ext cx="2643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/>
              <a:t>모니터링 대상 서버</a:t>
            </a:r>
            <a:endParaRPr lang="ko-KR" altLang="en-US" sz="1000" b="1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3000364" y="2428874"/>
            <a:ext cx="928694" cy="57150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2928926" y="3284542"/>
            <a:ext cx="1000132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V="1">
            <a:off x="3000364" y="3500444"/>
            <a:ext cx="919170" cy="64294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4143372" y="3000378"/>
            <a:ext cx="1643074" cy="571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모니터링 서버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Grafana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1071538" y="2214560"/>
            <a:ext cx="714380" cy="28575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Guider</a:t>
            </a:r>
            <a:endParaRPr lang="ko-KR" altLang="en-US" sz="800" dirty="0"/>
          </a:p>
        </p:txBody>
      </p:sp>
      <p:sp>
        <p:nvSpPr>
          <p:cNvPr id="60" name="타원 59"/>
          <p:cNvSpPr/>
          <p:nvPr/>
        </p:nvSpPr>
        <p:spPr>
          <a:xfrm>
            <a:off x="1071538" y="2643188"/>
            <a:ext cx="714380" cy="28575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Guider</a:t>
            </a:r>
            <a:endParaRPr lang="ko-KR" altLang="en-US" sz="800" dirty="0"/>
          </a:p>
        </p:txBody>
      </p:sp>
      <p:sp>
        <p:nvSpPr>
          <p:cNvPr id="61" name="타원 60"/>
          <p:cNvSpPr/>
          <p:nvPr/>
        </p:nvSpPr>
        <p:spPr>
          <a:xfrm>
            <a:off x="1071538" y="3071816"/>
            <a:ext cx="714380" cy="28575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Guider</a:t>
            </a:r>
            <a:endParaRPr lang="ko-KR" altLang="en-US" sz="800" dirty="0"/>
          </a:p>
        </p:txBody>
      </p:sp>
      <p:sp>
        <p:nvSpPr>
          <p:cNvPr id="62" name="타원 61"/>
          <p:cNvSpPr/>
          <p:nvPr/>
        </p:nvSpPr>
        <p:spPr>
          <a:xfrm>
            <a:off x="1071538" y="3429006"/>
            <a:ext cx="714380" cy="28575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Guider</a:t>
            </a:r>
            <a:endParaRPr lang="ko-KR" altLang="en-US" sz="800" dirty="0"/>
          </a:p>
        </p:txBody>
      </p:sp>
      <p:sp>
        <p:nvSpPr>
          <p:cNvPr id="63" name="타원 62"/>
          <p:cNvSpPr/>
          <p:nvPr/>
        </p:nvSpPr>
        <p:spPr>
          <a:xfrm>
            <a:off x="1071538" y="3929072"/>
            <a:ext cx="714380" cy="28575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Guider</a:t>
            </a:r>
            <a:endParaRPr lang="ko-KR" altLang="en-US" sz="800" dirty="0"/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5929322" y="3286130"/>
            <a:ext cx="1000132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714612" y="2285998"/>
            <a:ext cx="207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DB</a:t>
            </a:r>
            <a:r>
              <a:rPr lang="ko-KR" altLang="en-US" sz="1000" b="1" dirty="0" smtClean="0"/>
              <a:t>데이터 수집</a:t>
            </a:r>
            <a:endParaRPr lang="en-US" altLang="ko-KR" sz="1000" b="1" dirty="0" smtClean="0"/>
          </a:p>
          <a:p>
            <a:pPr algn="ctr"/>
            <a:r>
              <a:rPr lang="en-US" altLang="ko-KR" sz="1000" b="1" dirty="0" smtClean="0"/>
              <a:t>(</a:t>
            </a:r>
            <a:r>
              <a:rPr lang="ko-KR" altLang="en-US" sz="1000" b="1" dirty="0" smtClean="0"/>
              <a:t>시스템 데이터</a:t>
            </a:r>
            <a:r>
              <a:rPr lang="en-US" altLang="ko-KR" sz="1000" b="1" dirty="0" smtClean="0"/>
              <a:t>)</a:t>
            </a:r>
            <a:endParaRPr lang="ko-KR" altLang="en-US" sz="10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5786446" y="3000378"/>
            <a:ext cx="1214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mtClean="0"/>
              <a:t>시각화</a:t>
            </a:r>
            <a:endParaRPr lang="ko-KR" altLang="en-US" sz="1000" b="1" dirty="0"/>
          </a:p>
        </p:txBody>
      </p:sp>
      <p:sp>
        <p:nvSpPr>
          <p:cNvPr id="68" name="타원 67"/>
          <p:cNvSpPr/>
          <p:nvPr/>
        </p:nvSpPr>
        <p:spPr>
          <a:xfrm>
            <a:off x="7143768" y="2857502"/>
            <a:ext cx="857256" cy="78581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사람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xmlns="" val="368063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98757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13672" y="146125"/>
            <a:ext cx="8354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400" b="1" spc="-150" dirty="0" smtClean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03</a:t>
            </a:r>
            <a:r>
              <a:rPr lang="en-US" altLang="ko-KR" spc="-150" dirty="0" smtClean="0">
                <a:solidFill>
                  <a:srgbClr val="6D603B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  <a:endParaRPr lang="en-US" altLang="ko-KR" spc="-150" dirty="0">
              <a:solidFill>
                <a:srgbClr val="6D603B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99592" y="127541"/>
            <a:ext cx="59046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rgbClr val="274555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시각</a:t>
            </a:r>
            <a:r>
              <a:rPr lang="ko-KR" altLang="en-US" dirty="0">
                <a:solidFill>
                  <a:srgbClr val="274555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화</a:t>
            </a:r>
          </a:p>
          <a:p>
            <a:r>
              <a:rPr lang="ko-KR" altLang="en-US" sz="2400" dirty="0" smtClean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시스템 모니터링 구성</a:t>
            </a:r>
            <a:endParaRPr lang="en-US" altLang="ko-KR" sz="2400" dirty="0">
              <a:solidFill>
                <a:srgbClr val="B78C7F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grpSp>
        <p:nvGrpSpPr>
          <p:cNvPr id="2" name="그룹 19"/>
          <p:cNvGrpSpPr/>
          <p:nvPr/>
        </p:nvGrpSpPr>
        <p:grpSpPr>
          <a:xfrm>
            <a:off x="8100392" y="4443958"/>
            <a:ext cx="1043608" cy="742437"/>
            <a:chOff x="2771800" y="1275606"/>
            <a:chExt cx="3672408" cy="2928580"/>
          </a:xfrm>
        </p:grpSpPr>
        <p:sp>
          <p:nvSpPr>
            <p:cNvPr id="22" name="직사각형 21"/>
            <p:cNvSpPr/>
            <p:nvPr/>
          </p:nvSpPr>
          <p:spPr>
            <a:xfrm>
              <a:off x="2771800" y="1275606"/>
              <a:ext cx="3672408" cy="2520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15816" y="1419622"/>
              <a:ext cx="3384376" cy="2232248"/>
            </a:xfrm>
            <a:prstGeom prst="rect">
              <a:avLst/>
            </a:prstGeom>
            <a:solidFill>
              <a:srgbClr val="274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05824" y="2018913"/>
              <a:ext cx="3204356" cy="2185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Guider</a:t>
              </a:r>
            </a:p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  <a:p>
              <a:pPr algn="dist"/>
              <a:r>
                <a:rPr lang="en-US" altLang="ko-KR" sz="600" dirty="0">
                  <a:solidFill>
                    <a:srgbClr val="C6A49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System Management Monitoring</a:t>
              </a:r>
            </a:p>
            <a:p>
              <a:pPr algn="dist"/>
              <a:r>
                <a:rPr lang="en-US" altLang="ko-KR" sz="600" dirty="0">
                  <a:solidFill>
                    <a:srgbClr val="FEC9C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A6596E6C-B1C1-47DF-9610-83ED25084EA2}"/>
              </a:ext>
            </a:extLst>
          </p:cNvPr>
          <p:cNvSpPr/>
          <p:nvPr/>
        </p:nvSpPr>
        <p:spPr>
          <a:xfrm>
            <a:off x="323528" y="1549593"/>
            <a:ext cx="84969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ea typeface="KoPub돋움체 Bold"/>
              </a:rPr>
              <a:t>모니터링 서버에 등록된 된 서버로 </a:t>
            </a:r>
            <a:r>
              <a:rPr lang="en-US" altLang="ko-KR" sz="1400" b="1" dirty="0" smtClean="0">
                <a:ea typeface="KoPub돋움체 Bold"/>
              </a:rPr>
              <a:t>DB </a:t>
            </a:r>
            <a:r>
              <a:rPr lang="ko-KR" altLang="en-US" sz="1400" b="1" dirty="0" smtClean="0">
                <a:ea typeface="KoPub돋움체 Bold"/>
              </a:rPr>
              <a:t>데이터를 전송하여 모니터링이 가능합니다</a:t>
            </a:r>
            <a:r>
              <a:rPr lang="en-US" altLang="ko-KR" sz="1400" b="1" dirty="0" smtClean="0">
                <a:ea typeface="KoPub돋움체 Bold"/>
              </a:rPr>
              <a:t>.</a:t>
            </a:r>
            <a:endParaRPr lang="ko-KR" altLang="ko-KR" sz="1400" b="1" dirty="0">
              <a:ea typeface="KoPub돋움체 Bold"/>
            </a:endParaRPr>
          </a:p>
        </p:txBody>
      </p:sp>
      <p:grpSp>
        <p:nvGrpSpPr>
          <p:cNvPr id="3" name="그룹 30"/>
          <p:cNvGrpSpPr/>
          <p:nvPr/>
        </p:nvGrpSpPr>
        <p:grpSpPr>
          <a:xfrm>
            <a:off x="323528" y="1115621"/>
            <a:ext cx="2736304" cy="432048"/>
            <a:chOff x="4917752" y="4145700"/>
            <a:chExt cx="2736304" cy="432048"/>
          </a:xfrm>
        </p:grpSpPr>
        <p:sp>
          <p:nvSpPr>
            <p:cNvPr id="32" name="직사각형 31"/>
            <p:cNvSpPr/>
            <p:nvPr/>
          </p:nvSpPr>
          <p:spPr>
            <a:xfrm>
              <a:off x="5025764" y="4223805"/>
              <a:ext cx="2628292" cy="353943"/>
            </a:xfrm>
            <a:prstGeom prst="rect">
              <a:avLst/>
            </a:prstGeom>
            <a:solidFill>
              <a:srgbClr val="FEC9C9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4917752" y="4145700"/>
              <a:ext cx="2592288" cy="353943"/>
            </a:xfrm>
            <a:prstGeom prst="rect">
              <a:avLst/>
            </a:prstGeom>
            <a:solidFill>
              <a:srgbClr val="FEC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B5224B7E-B9B3-4282-8D62-7E066CB50AAD}"/>
              </a:ext>
            </a:extLst>
          </p:cNvPr>
          <p:cNvSpPr txBox="1"/>
          <p:nvPr/>
        </p:nvSpPr>
        <p:spPr>
          <a:xfrm>
            <a:off x="323528" y="1091520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등록 및 사용방법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8063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="" xmlns:a16="http://schemas.microsoft.com/office/drawing/2014/main" id="{E4E3E6FD-8078-4388-994A-6B6D223FF05D}"/>
              </a:ext>
            </a:extLst>
          </p:cNvPr>
          <p:cNvGrpSpPr/>
          <p:nvPr/>
        </p:nvGrpSpPr>
        <p:grpSpPr>
          <a:xfrm>
            <a:off x="323528" y="1115621"/>
            <a:ext cx="2736304" cy="432048"/>
            <a:chOff x="4917752" y="4145700"/>
            <a:chExt cx="2736304" cy="432048"/>
          </a:xfrm>
        </p:grpSpPr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DEE5E1BF-46D3-4D50-83CF-5727E693E932}"/>
                </a:ext>
              </a:extLst>
            </p:cNvPr>
            <p:cNvSpPr/>
            <p:nvPr/>
          </p:nvSpPr>
          <p:spPr>
            <a:xfrm>
              <a:off x="5025764" y="4223805"/>
              <a:ext cx="2628292" cy="353943"/>
            </a:xfrm>
            <a:prstGeom prst="rect">
              <a:avLst/>
            </a:prstGeom>
            <a:solidFill>
              <a:srgbClr val="FEC9C9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04242732-7ECE-4E7A-A9E1-4B274637E2BC}"/>
                </a:ext>
              </a:extLst>
            </p:cNvPr>
            <p:cNvSpPr/>
            <p:nvPr/>
          </p:nvSpPr>
          <p:spPr>
            <a:xfrm>
              <a:off x="4917752" y="4145700"/>
              <a:ext cx="2592288" cy="353943"/>
            </a:xfrm>
            <a:prstGeom prst="rect">
              <a:avLst/>
            </a:prstGeom>
            <a:solidFill>
              <a:srgbClr val="FEC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0" y="0"/>
            <a:ext cx="9144000" cy="98757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3672" y="146125"/>
            <a:ext cx="8354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400" b="1" spc="-150" dirty="0" smtClean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04</a:t>
            </a:r>
            <a:r>
              <a:rPr lang="en-US" altLang="ko-KR" spc="-150" dirty="0" smtClean="0">
                <a:solidFill>
                  <a:srgbClr val="6D603B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  <a:endParaRPr lang="en-US" altLang="ko-KR" spc="-150" dirty="0">
              <a:solidFill>
                <a:srgbClr val="6D603B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99592" y="127541"/>
            <a:ext cx="59046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274555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참고</a:t>
            </a:r>
            <a:endParaRPr lang="en-US" altLang="ko-KR" b="1" dirty="0">
              <a:solidFill>
                <a:srgbClr val="274555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ko-KR" altLang="en-US" sz="2400" b="1" dirty="0" err="1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네이버</a:t>
            </a:r>
            <a:r>
              <a:rPr lang="ko-KR" altLang="en-US" sz="2400" b="1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  <a:r>
              <a:rPr lang="ko-KR" altLang="en-US" sz="2400" b="1" dirty="0" err="1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클라우드</a:t>
            </a:r>
            <a:r>
              <a:rPr lang="ko-KR" altLang="en-US" sz="2400" b="1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서버 사용법</a:t>
            </a:r>
            <a:endParaRPr lang="en-US" altLang="ko-KR" sz="2400" b="1" dirty="0">
              <a:solidFill>
                <a:srgbClr val="B78C7F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23528" y="1907996"/>
            <a:ext cx="849694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400" b="1" dirty="0">
                <a:ea typeface="KoPub돋움체 Bold"/>
              </a:rPr>
              <a:t>과거에는 물리적인 서버를 구매해서 서버를 구축하였으나</a:t>
            </a:r>
            <a:r>
              <a:rPr lang="en-US" altLang="ko-KR" sz="1400" b="1" dirty="0">
                <a:ea typeface="KoPub돋움체 Bold"/>
              </a:rPr>
              <a:t>Amazon AWS, Microsoft Azure</a:t>
            </a:r>
            <a:r>
              <a:rPr lang="ko-KR" altLang="en-US" sz="1400" b="1" dirty="0">
                <a:ea typeface="KoPub돋움체 Bold"/>
              </a:rPr>
              <a:t>와 같이 실제 서버를 구입하지 않아도 가상으로 인프라를 제공하는 업체들이 있습니다</a:t>
            </a:r>
            <a:r>
              <a:rPr lang="en-US" altLang="ko-KR" sz="1400" b="1" dirty="0">
                <a:ea typeface="KoPub돋움체 Bold"/>
              </a:rPr>
              <a:t>.</a:t>
            </a:r>
          </a:p>
          <a:p>
            <a:pPr fontAlgn="base"/>
            <a:r>
              <a:rPr lang="ko-KR" altLang="en-US" sz="1400" b="1" dirty="0">
                <a:ea typeface="KoPub돋움체 Bold"/>
              </a:rPr>
              <a:t>국내 여러 업체에서도 가상 인프라 제공하는 사업을 진행 하고 있으며 그 중 </a:t>
            </a:r>
            <a:r>
              <a:rPr lang="ko-KR" altLang="en-US" sz="1400" b="1" dirty="0" err="1">
                <a:ea typeface="KoPub돋움체 Bold"/>
              </a:rPr>
              <a:t>네이버</a:t>
            </a:r>
            <a:r>
              <a:rPr lang="ko-KR" altLang="en-US" sz="1400" b="1" dirty="0">
                <a:ea typeface="KoPub돋움체 Bold"/>
              </a:rPr>
              <a:t> 가상 서버 생성 방법에 대한 소개입니다</a:t>
            </a:r>
            <a:r>
              <a:rPr lang="en-US" altLang="ko-KR" sz="1400" b="1" dirty="0">
                <a:ea typeface="KoPub돋움체 Bold"/>
              </a:rPr>
              <a:t>.</a:t>
            </a:r>
            <a:endParaRPr lang="ko-KR" altLang="en-US" sz="1400" b="1" dirty="0">
              <a:ea typeface="KoPub돋움체 Bold"/>
            </a:endParaRPr>
          </a:p>
          <a:p>
            <a:pPr fontAlgn="base"/>
            <a:r>
              <a:rPr lang="en-US" altLang="ko-KR" sz="1400" b="1" dirty="0">
                <a:ea typeface="KoPub돋움체 Bold"/>
              </a:rPr>
              <a:t>(</a:t>
            </a:r>
            <a:r>
              <a:rPr lang="ko-KR" altLang="en-US" sz="1400" b="1" dirty="0">
                <a:ea typeface="KoPub돋움체 Bold"/>
              </a:rPr>
              <a:t>가입 시 </a:t>
            </a:r>
            <a:r>
              <a:rPr lang="en-US" altLang="ko-KR" sz="1400" b="1" dirty="0">
                <a:ea typeface="KoPub돋움체 Bold"/>
              </a:rPr>
              <a:t>Micro</a:t>
            </a:r>
            <a:r>
              <a:rPr lang="ko-KR" altLang="en-US" sz="1400" b="1" dirty="0">
                <a:ea typeface="KoPub돋움체 Bold"/>
              </a:rPr>
              <a:t>서버를 </a:t>
            </a:r>
            <a:r>
              <a:rPr lang="en-US" altLang="ko-KR" sz="1400" b="1" dirty="0">
                <a:ea typeface="KoPub돋움체 Bold"/>
              </a:rPr>
              <a:t>1</a:t>
            </a:r>
            <a:r>
              <a:rPr lang="ko-KR" altLang="en-US" sz="1400" b="1" dirty="0">
                <a:ea typeface="KoPub돋움체 Bold"/>
              </a:rPr>
              <a:t>년간 무료로 사용할 수 있습니다</a:t>
            </a:r>
            <a:r>
              <a:rPr lang="en-US" altLang="ko-KR" sz="1400" b="1" dirty="0">
                <a:ea typeface="KoPub돋움체 Bold"/>
              </a:rPr>
              <a:t>.)</a:t>
            </a:r>
          </a:p>
          <a:p>
            <a:pPr fontAlgn="base"/>
            <a:endParaRPr lang="en-US" altLang="ko-KR" sz="1400" b="1" dirty="0">
              <a:ea typeface="KoPub돋움체 Bold"/>
            </a:endParaRPr>
          </a:p>
          <a:p>
            <a:pPr fontAlgn="base"/>
            <a:r>
              <a:rPr lang="en-US" altLang="ko-KR" sz="1400" b="1" dirty="0">
                <a:ea typeface="KoPub돋움체 Bold"/>
              </a:rPr>
              <a:t>Guider </a:t>
            </a:r>
            <a:r>
              <a:rPr lang="ko-KR" altLang="en-US" sz="1400" b="1" dirty="0">
                <a:ea typeface="KoPub돋움체 Bold"/>
              </a:rPr>
              <a:t>설치 및 사용 실습에 활용하실 수 있으며</a:t>
            </a:r>
            <a:r>
              <a:rPr lang="en-US" altLang="ko-KR" sz="1400" b="1" dirty="0">
                <a:ea typeface="KoPub돋움체 Bold"/>
              </a:rPr>
              <a:t>, </a:t>
            </a:r>
            <a:r>
              <a:rPr lang="en-US" altLang="ko-KR" sz="1400" b="1" dirty="0" err="1">
                <a:ea typeface="KoPub돋움체 Bold"/>
              </a:rPr>
              <a:t>Vmware</a:t>
            </a:r>
            <a:r>
              <a:rPr lang="en-US" altLang="ko-KR" sz="1400" b="1" dirty="0">
                <a:ea typeface="KoPub돋움체 Bold"/>
              </a:rPr>
              <a:t>, </a:t>
            </a:r>
            <a:r>
              <a:rPr lang="en-US" altLang="ko-KR" sz="1400" b="1" dirty="0" err="1">
                <a:ea typeface="KoPub돋움체 Bold"/>
              </a:rPr>
              <a:t>VirtualBox</a:t>
            </a:r>
            <a:r>
              <a:rPr lang="en-US" altLang="ko-KR" sz="1400" b="1" dirty="0">
                <a:ea typeface="KoPub돋움체 Bold"/>
              </a:rPr>
              <a:t> </a:t>
            </a:r>
            <a:r>
              <a:rPr lang="ko-KR" altLang="en-US" sz="1400" b="1" dirty="0">
                <a:ea typeface="KoPub돋움체 Bold"/>
              </a:rPr>
              <a:t>등 </a:t>
            </a:r>
            <a:r>
              <a:rPr lang="ko-KR" altLang="en-US" sz="1400" b="1" dirty="0" err="1">
                <a:ea typeface="KoPub돋움체 Bold"/>
              </a:rPr>
              <a:t>하이버바이저를</a:t>
            </a:r>
            <a:r>
              <a:rPr lang="ko-KR" altLang="en-US" sz="1400" b="1" dirty="0">
                <a:ea typeface="KoPub돋움체 Bold"/>
              </a:rPr>
              <a:t> 통해서도 사용해보실 수 있습니다</a:t>
            </a:r>
            <a:r>
              <a:rPr lang="en-US" altLang="ko-KR" sz="1400" b="1" dirty="0">
                <a:ea typeface="KoPub돋움체 Bold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1131590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가상서버 생성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8100392" y="4508099"/>
            <a:ext cx="1043608" cy="742437"/>
            <a:chOff x="2771800" y="1275606"/>
            <a:chExt cx="3672408" cy="2928580"/>
          </a:xfrm>
        </p:grpSpPr>
        <p:sp>
          <p:nvSpPr>
            <p:cNvPr id="20" name="직사각형 19"/>
            <p:cNvSpPr/>
            <p:nvPr/>
          </p:nvSpPr>
          <p:spPr>
            <a:xfrm>
              <a:off x="2771800" y="1275606"/>
              <a:ext cx="3672408" cy="2520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915816" y="1419622"/>
              <a:ext cx="3384376" cy="2232248"/>
            </a:xfrm>
            <a:prstGeom prst="rect">
              <a:avLst/>
            </a:prstGeom>
            <a:solidFill>
              <a:srgbClr val="274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05824" y="2018913"/>
              <a:ext cx="3204356" cy="2185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Guider</a:t>
              </a:r>
            </a:p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  <a:p>
              <a:pPr algn="dist"/>
              <a:r>
                <a:rPr lang="en-US" altLang="ko-KR" sz="600" dirty="0">
                  <a:solidFill>
                    <a:srgbClr val="C6A49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System Management Monitoring</a:t>
              </a:r>
            </a:p>
            <a:p>
              <a:pPr algn="dist"/>
              <a:r>
                <a:rPr lang="en-US" altLang="ko-KR" sz="600" dirty="0">
                  <a:solidFill>
                    <a:srgbClr val="FEC9C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4214831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8757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5732" y="146125"/>
            <a:ext cx="7713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400" b="1" spc="-150" dirty="0" smtClean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04</a:t>
            </a:r>
            <a:endParaRPr lang="en-US" altLang="ko-KR" spc="-150" dirty="0">
              <a:solidFill>
                <a:srgbClr val="6D603B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99592" y="127541"/>
            <a:ext cx="59046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274555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참고</a:t>
            </a:r>
            <a:endParaRPr lang="en-US" altLang="ko-KR" b="1" dirty="0">
              <a:solidFill>
                <a:srgbClr val="274555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ko-KR" altLang="en-US" sz="2400" b="1" dirty="0" err="1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네이버</a:t>
            </a:r>
            <a:r>
              <a:rPr lang="ko-KR" altLang="en-US" sz="2400" b="1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  <a:r>
              <a:rPr lang="ko-KR" altLang="en-US" sz="2400" b="1" dirty="0" err="1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클라우드</a:t>
            </a:r>
            <a:r>
              <a:rPr lang="ko-KR" altLang="en-US" sz="2400" b="1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서버 사용법</a:t>
            </a:r>
            <a:endParaRPr lang="en-US" altLang="ko-KR" sz="2400" b="1" dirty="0">
              <a:solidFill>
                <a:srgbClr val="B78C7F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1131590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가상서버 생성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8100392" y="4508099"/>
            <a:ext cx="1043608" cy="742437"/>
            <a:chOff x="2771800" y="1275606"/>
            <a:chExt cx="3672408" cy="2928580"/>
          </a:xfrm>
        </p:grpSpPr>
        <p:sp>
          <p:nvSpPr>
            <p:cNvPr id="20" name="직사각형 19"/>
            <p:cNvSpPr/>
            <p:nvPr/>
          </p:nvSpPr>
          <p:spPr>
            <a:xfrm>
              <a:off x="2771800" y="1275606"/>
              <a:ext cx="3672408" cy="2520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915816" y="1419622"/>
              <a:ext cx="3384376" cy="2232248"/>
            </a:xfrm>
            <a:prstGeom prst="rect">
              <a:avLst/>
            </a:prstGeom>
            <a:solidFill>
              <a:srgbClr val="274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05824" y="2018913"/>
              <a:ext cx="3204356" cy="2185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Guider</a:t>
              </a:r>
            </a:p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  <a:p>
              <a:pPr algn="dist"/>
              <a:r>
                <a:rPr lang="en-US" altLang="ko-KR" sz="600" dirty="0">
                  <a:solidFill>
                    <a:srgbClr val="C6A49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System Management Monitoring</a:t>
              </a:r>
            </a:p>
            <a:p>
              <a:pPr algn="dist"/>
              <a:r>
                <a:rPr lang="en-US" altLang="ko-KR" sz="600" dirty="0">
                  <a:solidFill>
                    <a:srgbClr val="FEC9C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</p:txBody>
        </p:sp>
      </p:grpSp>
      <p:pic>
        <p:nvPicPr>
          <p:cNvPr id="10" name="그림 9" descr="그림입니다.  원본 그림의 이름: CLP00002480000d.bmp  원본 그림의 크기: 가로 672pixel, 세로 341pixel"/>
          <p:cNvPicPr/>
          <p:nvPr/>
        </p:nvPicPr>
        <p:blipFill rotWithShape="1">
          <a:blip r:embed="rId3"/>
          <a:srcRect b="59"/>
          <a:stretch>
            <a:fillRect/>
          </a:stretch>
        </p:blipFill>
        <p:spPr>
          <a:xfrm>
            <a:off x="323528" y="2139702"/>
            <a:ext cx="3816424" cy="233994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23528" y="1491630"/>
            <a:ext cx="8496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ea typeface="KoPub돋움체 Bold"/>
              </a:rPr>
              <a:t>① </a:t>
            </a:r>
            <a:r>
              <a:rPr lang="ko-KR" altLang="ko-KR" sz="1400" b="1" dirty="0" err="1">
                <a:ea typeface="KoPub돋움체 Bold"/>
              </a:rPr>
              <a:t>네이버</a:t>
            </a:r>
            <a:r>
              <a:rPr lang="ko-KR" altLang="ko-KR" sz="1400" b="1" dirty="0">
                <a:ea typeface="KoPub돋움체 Bold"/>
              </a:rPr>
              <a:t> </a:t>
            </a:r>
            <a:r>
              <a:rPr lang="ko-KR" altLang="ko-KR" sz="1400" b="1" dirty="0" err="1">
                <a:ea typeface="KoPub돋움체 Bold"/>
              </a:rPr>
              <a:t>클라우드</a:t>
            </a:r>
            <a:r>
              <a:rPr lang="ko-KR" altLang="ko-KR" sz="1400" b="1" dirty="0">
                <a:ea typeface="KoPub돋움체 Bold"/>
              </a:rPr>
              <a:t> 플랫폼 웹 사이트 접속하기</a:t>
            </a:r>
          </a:p>
          <a:p>
            <a:r>
              <a:rPr lang="ko-KR" altLang="ko-KR" sz="1400" b="1" dirty="0" err="1">
                <a:ea typeface="KoPub돋움체 Bold"/>
              </a:rPr>
              <a:t>네이버에서</a:t>
            </a:r>
            <a:r>
              <a:rPr lang="ko-KR" altLang="ko-KR" sz="1400" b="1" dirty="0">
                <a:ea typeface="KoPub돋움체 Bold"/>
              </a:rPr>
              <a:t> </a:t>
            </a:r>
            <a:r>
              <a:rPr lang="en-US" altLang="ko-KR" sz="1400" b="1" dirty="0">
                <a:ea typeface="KoPub돋움체 Bold"/>
              </a:rPr>
              <a:t>‘</a:t>
            </a:r>
            <a:r>
              <a:rPr lang="ko-KR" altLang="ko-KR" sz="1400" b="1" dirty="0" err="1">
                <a:ea typeface="KoPub돋움체 Bold"/>
              </a:rPr>
              <a:t>네이버</a:t>
            </a:r>
            <a:r>
              <a:rPr lang="ko-KR" altLang="ko-KR" sz="1400" b="1" dirty="0">
                <a:ea typeface="KoPub돋움체 Bold"/>
              </a:rPr>
              <a:t> </a:t>
            </a:r>
            <a:r>
              <a:rPr lang="ko-KR" altLang="ko-KR" sz="1400" b="1" dirty="0" err="1">
                <a:ea typeface="KoPub돋움체 Bold"/>
              </a:rPr>
              <a:t>클라우드</a:t>
            </a:r>
            <a:r>
              <a:rPr lang="ko-KR" altLang="ko-KR" sz="1400" b="1" dirty="0">
                <a:ea typeface="KoPub돋움체 Bold"/>
              </a:rPr>
              <a:t> 플랫폼</a:t>
            </a:r>
            <a:r>
              <a:rPr lang="en-US" altLang="ko-KR" sz="1400" b="1" dirty="0">
                <a:ea typeface="KoPub돋움체 Bold"/>
              </a:rPr>
              <a:t>’ </a:t>
            </a:r>
            <a:r>
              <a:rPr lang="ko-KR" altLang="ko-KR" sz="1400" b="1" dirty="0">
                <a:ea typeface="KoPub돋움체 Bold"/>
              </a:rPr>
              <a:t>검색하여 접속합니다</a:t>
            </a:r>
            <a:r>
              <a:rPr lang="en-US" altLang="ko-KR" sz="1400" b="1" dirty="0">
                <a:ea typeface="KoPub돋움체 Bold"/>
              </a:rPr>
              <a:t>. (</a:t>
            </a:r>
            <a:r>
              <a:rPr lang="en-US" altLang="ko-KR" sz="1400" b="1" u="sng" dirty="0">
                <a:ea typeface="KoPub돋움체 Bold"/>
                <a:hlinkClick r:id="rId4"/>
              </a:rPr>
              <a:t>https://www.ncloud.com/</a:t>
            </a:r>
            <a:r>
              <a:rPr lang="en-US" altLang="ko-KR" sz="1400" b="1" dirty="0">
                <a:ea typeface="KoPub돋움체 Bold"/>
              </a:rPr>
              <a:t>)</a:t>
            </a:r>
            <a:endParaRPr lang="ko-KR" altLang="ko-KR" sz="1400" b="1" dirty="0">
              <a:ea typeface="KoPub돋움체 Bold"/>
            </a:endParaRPr>
          </a:p>
        </p:txBody>
      </p:sp>
      <p:pic>
        <p:nvPicPr>
          <p:cNvPr id="12" name="그림 11" descr="그림입니다.  원본 그림의 이름: CLP00002480000e.bmp  원본 그림의 크기: 가로 1252pixel, 세로 967pixel"/>
          <p:cNvPicPr/>
          <p:nvPr/>
        </p:nvPicPr>
        <p:blipFill rotWithShape="1">
          <a:blip r:embed="rId5" cstate="print"/>
          <a:srcRect/>
          <a:stretch>
            <a:fillRect/>
          </a:stretch>
        </p:blipFill>
        <p:spPr>
          <a:xfrm>
            <a:off x="5004048" y="2139702"/>
            <a:ext cx="3645560" cy="2339943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074501" y="3529340"/>
            <a:ext cx="7837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>
                <a:ea typeface="KoPub돋움체 Bold"/>
              </a:rPr>
              <a:t>접속</a:t>
            </a:r>
            <a:endParaRPr lang="ko-KR" altLang="ko-KR" sz="1600" b="1" dirty="0">
              <a:ea typeface="KoPub돋움체 Bold"/>
            </a:endParaRPr>
          </a:p>
        </p:txBody>
      </p:sp>
      <p:sp>
        <p:nvSpPr>
          <p:cNvPr id="2" name="오각형 1"/>
          <p:cNvSpPr/>
          <p:nvPr/>
        </p:nvSpPr>
        <p:spPr>
          <a:xfrm>
            <a:off x="4324164" y="3044065"/>
            <a:ext cx="391852" cy="463789"/>
          </a:xfrm>
          <a:prstGeom prst="homePlate">
            <a:avLst>
              <a:gd name="adj" fmla="val 10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99748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8757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3672" y="146125"/>
            <a:ext cx="8354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04</a:t>
            </a:r>
            <a:r>
              <a:rPr lang="en-US" altLang="ko-KR" spc="-150" dirty="0">
                <a:solidFill>
                  <a:srgbClr val="6D603B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99592" y="127541"/>
            <a:ext cx="59046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274555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참고</a:t>
            </a:r>
            <a:endParaRPr lang="en-US" altLang="ko-KR" b="1" dirty="0">
              <a:solidFill>
                <a:srgbClr val="274555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ko-KR" altLang="en-US" sz="2400" b="1" dirty="0" err="1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네이버</a:t>
            </a:r>
            <a:r>
              <a:rPr lang="ko-KR" altLang="en-US" sz="2400" b="1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  <a:r>
              <a:rPr lang="ko-KR" altLang="en-US" sz="2400" b="1" dirty="0" err="1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클라우드</a:t>
            </a:r>
            <a:r>
              <a:rPr lang="ko-KR" altLang="en-US" sz="2400" b="1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서버 사용법</a:t>
            </a:r>
            <a:endParaRPr lang="en-US" altLang="ko-KR" sz="2400" b="1" dirty="0">
              <a:solidFill>
                <a:srgbClr val="B78C7F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1131590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가상서버 생성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8100392" y="4508099"/>
            <a:ext cx="1043608" cy="742437"/>
            <a:chOff x="2771800" y="1275606"/>
            <a:chExt cx="3672408" cy="2928580"/>
          </a:xfrm>
        </p:grpSpPr>
        <p:sp>
          <p:nvSpPr>
            <p:cNvPr id="20" name="직사각형 19"/>
            <p:cNvSpPr/>
            <p:nvPr/>
          </p:nvSpPr>
          <p:spPr>
            <a:xfrm>
              <a:off x="2771800" y="1275606"/>
              <a:ext cx="3672408" cy="2520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915816" y="1419622"/>
              <a:ext cx="3384376" cy="2232248"/>
            </a:xfrm>
            <a:prstGeom prst="rect">
              <a:avLst/>
            </a:prstGeom>
            <a:solidFill>
              <a:srgbClr val="274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05824" y="2018913"/>
              <a:ext cx="3204356" cy="2185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Guider</a:t>
              </a:r>
            </a:p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  <a:p>
              <a:pPr algn="dist"/>
              <a:r>
                <a:rPr lang="en-US" altLang="ko-KR" sz="600" dirty="0">
                  <a:solidFill>
                    <a:srgbClr val="C6A49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System Management Monitoring</a:t>
              </a:r>
            </a:p>
            <a:p>
              <a:pPr algn="dist"/>
              <a:r>
                <a:rPr lang="en-US" altLang="ko-KR" sz="600" dirty="0">
                  <a:solidFill>
                    <a:srgbClr val="FEC9C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323528" y="1491630"/>
            <a:ext cx="8496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ea typeface="KoPub돋움체 Bold"/>
              </a:rPr>
              <a:t>② </a:t>
            </a:r>
            <a:r>
              <a:rPr lang="ko-KR" altLang="ko-KR" sz="1400" b="1" dirty="0" err="1">
                <a:ea typeface="KoPub돋움체 Bold"/>
              </a:rPr>
              <a:t>네이버</a:t>
            </a:r>
            <a:r>
              <a:rPr lang="ko-KR" altLang="ko-KR" sz="1400" b="1" dirty="0">
                <a:ea typeface="KoPub돋움체 Bold"/>
              </a:rPr>
              <a:t> </a:t>
            </a:r>
            <a:r>
              <a:rPr lang="ko-KR" altLang="ko-KR" sz="1400" b="1" dirty="0" err="1">
                <a:ea typeface="KoPub돋움체 Bold"/>
              </a:rPr>
              <a:t>클라우드</a:t>
            </a:r>
            <a:r>
              <a:rPr lang="ko-KR" altLang="ko-KR" sz="1400" b="1" dirty="0">
                <a:ea typeface="KoPub돋움체 Bold"/>
              </a:rPr>
              <a:t> 플랫폼 회원가입하기</a:t>
            </a:r>
          </a:p>
          <a:p>
            <a:r>
              <a:rPr lang="ko-KR" altLang="ko-KR" sz="1400" b="1" dirty="0" err="1">
                <a:ea typeface="KoPub돋움체 Bold"/>
              </a:rPr>
              <a:t>네이버</a:t>
            </a:r>
            <a:r>
              <a:rPr lang="ko-KR" altLang="ko-KR" sz="1400" b="1" dirty="0">
                <a:ea typeface="KoPub돋움체 Bold"/>
              </a:rPr>
              <a:t> 계정이 있다면 </a:t>
            </a:r>
            <a:r>
              <a:rPr lang="ko-KR" altLang="ko-KR" sz="1400" b="1" dirty="0" err="1">
                <a:ea typeface="KoPub돋움체 Bold"/>
              </a:rPr>
              <a:t>네이버</a:t>
            </a:r>
            <a:r>
              <a:rPr lang="ko-KR" altLang="ko-KR" sz="1400" b="1" dirty="0">
                <a:ea typeface="KoPub돋움체 Bold"/>
              </a:rPr>
              <a:t> 계정으로 </a:t>
            </a:r>
            <a:r>
              <a:rPr lang="ko-KR" altLang="ko-KR" sz="1400" b="1" dirty="0" err="1">
                <a:ea typeface="KoPub돋움체 Bold"/>
              </a:rPr>
              <a:t>로그인이</a:t>
            </a:r>
            <a:r>
              <a:rPr lang="ko-KR" altLang="ko-KR" sz="1400" b="1" dirty="0">
                <a:ea typeface="KoPub돋움체 Bold"/>
              </a:rPr>
              <a:t> 가능합니다</a:t>
            </a:r>
          </a:p>
        </p:txBody>
      </p:sp>
      <p:pic>
        <p:nvPicPr>
          <p:cNvPr id="12" name="그림 11" descr="그림입니다.  원본 그림의 이름: CLP00002480000f.bmp  원본 그림의 크기: 가로 1304pixel, 세로 802pixel"/>
          <p:cNvPicPr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123728" y="2086860"/>
            <a:ext cx="4320480" cy="228509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691680" y="4454991"/>
            <a:ext cx="50405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ea typeface="KoPub돋움체 Bold"/>
              </a:rPr>
              <a:t>(※ </a:t>
            </a:r>
            <a:r>
              <a:rPr lang="ko-KR" altLang="ko-KR" sz="1200" dirty="0">
                <a:ea typeface="KoPub돋움체 Bold"/>
              </a:rPr>
              <a:t>회원가입을 클릭하여 별도로 회원가입 절차를 거쳐서 사용도 가능</a:t>
            </a:r>
            <a:r>
              <a:rPr lang="en-US" altLang="ko-KR" sz="1200" dirty="0">
                <a:ea typeface="KoPub돋움체 Bold"/>
              </a:rPr>
              <a:t>!!!)</a:t>
            </a:r>
            <a:endParaRPr lang="ko-KR" altLang="en-US" sz="1200" dirty="0">
              <a:ea typeface="KoPub돋움체 Bold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22535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0" y="0"/>
            <a:ext cx="755576" cy="627535"/>
          </a:xfrm>
          <a:prstGeom prst="line">
            <a:avLst/>
          </a:prstGeom>
          <a:ln w="9525">
            <a:solidFill>
              <a:srgbClr val="274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280920" y="6120680"/>
            <a:ext cx="899592" cy="764704"/>
          </a:xfrm>
          <a:prstGeom prst="line">
            <a:avLst/>
          </a:prstGeom>
          <a:ln w="9525">
            <a:solidFill>
              <a:srgbClr val="6D60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flipH="1">
            <a:off x="789616" y="627535"/>
            <a:ext cx="5904656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050" b="1" spc="-150" dirty="0">
              <a:solidFill>
                <a:srgbClr val="B78C7F"/>
              </a:solidFill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  <a:p>
            <a:r>
              <a:rPr lang="en-US" altLang="ko-KR" b="1" dirty="0" smtClean="0">
                <a:solidFill>
                  <a:srgbClr val="27455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01  Guider </a:t>
            </a:r>
            <a:r>
              <a:rPr lang="ko-KR" altLang="en-US" b="1" dirty="0" smtClean="0">
                <a:solidFill>
                  <a:srgbClr val="27455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소개</a:t>
            </a:r>
            <a:endParaRPr lang="en-US" altLang="ko-KR" b="1" dirty="0" smtClean="0">
              <a:solidFill>
                <a:srgbClr val="274555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     -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시스템 모니터링의 필요성</a:t>
            </a:r>
            <a:endParaRPr lang="en-US" altLang="ko-KR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en-US" altLang="ko-KR" b="1" dirty="0" smtClean="0">
                <a:solidFill>
                  <a:srgbClr val="27455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02  </a:t>
            </a:r>
            <a:r>
              <a:rPr lang="en-US" altLang="ko-KR" b="1" dirty="0">
                <a:solidFill>
                  <a:srgbClr val="27455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Guider </a:t>
            </a:r>
            <a:r>
              <a:rPr lang="ko-KR" altLang="en-US" b="1" dirty="0" smtClean="0">
                <a:solidFill>
                  <a:srgbClr val="27455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설치 및 실행</a:t>
            </a:r>
            <a:endParaRPr lang="en-US" altLang="ko-KR" b="1" dirty="0">
              <a:solidFill>
                <a:srgbClr val="274555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      - Guider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설치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방법 및 실행</a:t>
            </a:r>
            <a:endParaRPr lang="en-US" altLang="ko-KR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en-US" altLang="ko-KR" b="1" dirty="0" smtClean="0">
                <a:solidFill>
                  <a:srgbClr val="27455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03  </a:t>
            </a:r>
            <a:r>
              <a:rPr lang="ko-KR" altLang="en-US" b="1" dirty="0" smtClean="0">
                <a:solidFill>
                  <a:srgbClr val="27455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시각화</a:t>
            </a:r>
            <a:endParaRPr lang="en-US" altLang="ko-KR" b="1" dirty="0">
              <a:solidFill>
                <a:srgbClr val="274555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      - </a:t>
            </a:r>
            <a:r>
              <a:rPr lang="ko-KR" alt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그라파나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(</a:t>
            </a:r>
            <a:r>
              <a:rPr lang="en-US" altLang="ko-KR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Grafana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)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란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?</a:t>
            </a:r>
          </a:p>
          <a:p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    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- Dash board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구성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      -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시스템 모니터링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항목</a:t>
            </a:r>
            <a:endParaRPr lang="en-US" altLang="ko-KR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      - </a:t>
            </a:r>
            <a:r>
              <a:rPr lang="ko-KR" alt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그라파나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(</a:t>
            </a:r>
            <a:r>
              <a:rPr lang="en-US" altLang="ko-KR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Grafana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)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모니터링 등록 및 사용방법</a:t>
            </a:r>
            <a:endParaRPr lang="en-US" altLang="ko-KR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7" name="직각 삼각형 6"/>
          <p:cNvSpPr/>
          <p:nvPr/>
        </p:nvSpPr>
        <p:spPr>
          <a:xfrm flipH="1">
            <a:off x="2771800" y="0"/>
            <a:ext cx="6408712" cy="5143500"/>
          </a:xfrm>
          <a:prstGeom prst="rtTriangle">
            <a:avLst/>
          </a:prstGeom>
          <a:solidFill>
            <a:srgbClr val="274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932040" y="4005520"/>
            <a:ext cx="41044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8800" dirty="0">
                <a:solidFill>
                  <a:schemeClr val="bg1">
                    <a:lumMod val="9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INDEX</a:t>
            </a:r>
            <a:endParaRPr lang="ko-KR" altLang="en-US" sz="8800" dirty="0">
              <a:solidFill>
                <a:schemeClr val="bg1">
                  <a:lumMod val="95000"/>
                </a:schemeClr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 flipH="1">
            <a:off x="789616" y="2641987"/>
            <a:ext cx="590465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050" b="1" spc="-150" dirty="0">
              <a:solidFill>
                <a:srgbClr val="B78C7F"/>
              </a:solidFill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  <a:p>
            <a:r>
              <a:rPr lang="en-US" altLang="ko-KR" b="1" dirty="0" smtClean="0">
                <a:solidFill>
                  <a:srgbClr val="27455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04  </a:t>
            </a:r>
            <a:r>
              <a:rPr lang="ko-KR" altLang="en-US" b="1" dirty="0">
                <a:solidFill>
                  <a:srgbClr val="27455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참고</a:t>
            </a:r>
            <a:endParaRPr lang="en-US" altLang="ko-KR" b="1" dirty="0">
              <a:solidFill>
                <a:srgbClr val="274555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  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- (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참고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1)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네이버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클라우드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사용법</a:t>
            </a:r>
            <a:endParaRPr lang="en-US" altLang="ko-KR" sz="800" dirty="0">
              <a:solidFill>
                <a:srgbClr val="B78C7F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673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8757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3672" y="146125"/>
            <a:ext cx="8354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04</a:t>
            </a:r>
            <a:r>
              <a:rPr lang="en-US" altLang="ko-KR" spc="-150" dirty="0">
                <a:solidFill>
                  <a:srgbClr val="6D603B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99592" y="127541"/>
            <a:ext cx="59046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274555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참고</a:t>
            </a:r>
            <a:endParaRPr lang="en-US" altLang="ko-KR" b="1" dirty="0">
              <a:solidFill>
                <a:srgbClr val="274555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ko-KR" altLang="en-US" sz="2400" b="1" dirty="0" err="1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네이버</a:t>
            </a:r>
            <a:r>
              <a:rPr lang="ko-KR" altLang="en-US" sz="2400" b="1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  <a:r>
              <a:rPr lang="ko-KR" altLang="en-US" sz="2400" b="1" dirty="0" err="1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클라우드</a:t>
            </a:r>
            <a:r>
              <a:rPr lang="ko-KR" altLang="en-US" sz="2400" b="1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서버 사용법</a:t>
            </a:r>
            <a:endParaRPr lang="en-US" altLang="ko-KR" sz="2400" b="1" dirty="0">
              <a:solidFill>
                <a:srgbClr val="B78C7F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1131590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가상서버 생성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8100392" y="4508099"/>
            <a:ext cx="1043608" cy="742437"/>
            <a:chOff x="2771800" y="1275606"/>
            <a:chExt cx="3672408" cy="2928580"/>
          </a:xfrm>
        </p:grpSpPr>
        <p:sp>
          <p:nvSpPr>
            <p:cNvPr id="20" name="직사각형 19"/>
            <p:cNvSpPr/>
            <p:nvPr/>
          </p:nvSpPr>
          <p:spPr>
            <a:xfrm>
              <a:off x="2771800" y="1275606"/>
              <a:ext cx="3672408" cy="2520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915816" y="1419622"/>
              <a:ext cx="3384376" cy="2232248"/>
            </a:xfrm>
            <a:prstGeom prst="rect">
              <a:avLst/>
            </a:prstGeom>
            <a:solidFill>
              <a:srgbClr val="274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05824" y="2018913"/>
              <a:ext cx="3204356" cy="2185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Guider</a:t>
              </a:r>
            </a:p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  <a:p>
              <a:pPr algn="dist"/>
              <a:r>
                <a:rPr lang="en-US" altLang="ko-KR" sz="600" dirty="0">
                  <a:solidFill>
                    <a:srgbClr val="C6A49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System Management Monitoring</a:t>
              </a:r>
            </a:p>
            <a:p>
              <a:pPr algn="dist"/>
              <a:r>
                <a:rPr lang="en-US" altLang="ko-KR" sz="600" dirty="0">
                  <a:solidFill>
                    <a:srgbClr val="FEC9C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323528" y="1491630"/>
            <a:ext cx="84969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sz="1400" b="1" dirty="0">
                <a:ea typeface="KoPub돋움체 Bold"/>
              </a:rPr>
              <a:t>③ </a:t>
            </a:r>
            <a:r>
              <a:rPr lang="ko-KR" altLang="ko-KR" sz="1400" b="1" dirty="0">
                <a:ea typeface="KoPub돋움체 Bold"/>
              </a:rPr>
              <a:t>결제수단을 등록하기</a:t>
            </a:r>
          </a:p>
          <a:p>
            <a:pPr latinLnBrk="0"/>
            <a:r>
              <a:rPr lang="ko-KR" altLang="ko-KR" sz="1400" b="1" dirty="0">
                <a:ea typeface="KoPub돋움체 Bold"/>
              </a:rPr>
              <a:t>아래 과정을 통해서 결제 수단을 등록합니다</a:t>
            </a:r>
            <a:r>
              <a:rPr lang="en-US" altLang="ko-KR" sz="1400" b="1" dirty="0">
                <a:ea typeface="KoPub돋움체 Bold"/>
              </a:rPr>
              <a:t>.</a:t>
            </a:r>
            <a:endParaRPr lang="ko-KR" altLang="ko-KR" sz="1400" b="1" dirty="0">
              <a:ea typeface="KoPub돋움체 Bold"/>
            </a:endParaRPr>
          </a:p>
          <a:p>
            <a:r>
              <a:rPr lang="en-US" altLang="ko-KR" sz="1200" b="1" dirty="0">
                <a:ea typeface="KoPub돋움체 Bold"/>
              </a:rPr>
              <a:t>(※</a:t>
            </a:r>
            <a:r>
              <a:rPr lang="ko-KR" altLang="ko-KR" sz="1200" b="1" dirty="0">
                <a:ea typeface="KoPub돋움체 Bold"/>
              </a:rPr>
              <a:t>결제 수단이 등록되어야</a:t>
            </a:r>
            <a:r>
              <a:rPr lang="en-US" altLang="ko-KR" sz="1200" b="1" dirty="0">
                <a:ea typeface="KoPub돋움체 Bold"/>
              </a:rPr>
              <a:t> Micro </a:t>
            </a:r>
            <a:r>
              <a:rPr lang="ko-KR" altLang="ko-KR" sz="1200" b="1" dirty="0">
                <a:ea typeface="KoPub돋움체 Bold"/>
              </a:rPr>
              <a:t>타입 서버를</a:t>
            </a:r>
            <a:r>
              <a:rPr lang="en-US" altLang="ko-KR" sz="1200" b="1" dirty="0">
                <a:ea typeface="KoPub돋움체 Bold"/>
              </a:rPr>
              <a:t> 1</a:t>
            </a:r>
            <a:r>
              <a:rPr lang="ko-KR" altLang="ko-KR" sz="1200" b="1" dirty="0">
                <a:ea typeface="KoPub돋움체 Bold"/>
              </a:rPr>
              <a:t>년간 무료로 사용이 가능함</a:t>
            </a:r>
            <a:r>
              <a:rPr lang="en-US" altLang="ko-KR" sz="1200" b="1" dirty="0">
                <a:ea typeface="KoPub돋움체 Bold"/>
              </a:rPr>
              <a:t>)</a:t>
            </a:r>
            <a:endParaRPr lang="ko-KR" altLang="ko-KR" sz="1200" b="1" dirty="0">
              <a:ea typeface="KoPub돋움체 Bold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1798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함초롬바탕"/>
                <a:cs typeface="Times New Roman" pitchFamily="18" charset="0"/>
              </a:rPr>
              <a:t>  </a:t>
            </a:r>
            <a:endParaRPr kumimoji="1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3597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함초롬바탕"/>
                <a:cs typeface="Times New Roman" pitchFamily="18" charset="0"/>
              </a:rPr>
              <a:t>  </a:t>
            </a:r>
            <a:r>
              <a:rPr kumimoji="1" lang="en-US" altLang="ko-KR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8" name="그림 17" descr="그림입니다.  원본 그림의 이름: CLP000024800010.bmp  원본 그림의 크기: 가로 451pixel, 세로 461pixel"/>
          <p:cNvPicPr/>
          <p:nvPr/>
        </p:nvPicPr>
        <p:blipFill rotWithShape="1">
          <a:blip r:embed="rId3"/>
          <a:srcRect b="43"/>
          <a:stretch>
            <a:fillRect/>
          </a:stretch>
        </p:blipFill>
        <p:spPr>
          <a:xfrm>
            <a:off x="395536" y="2283718"/>
            <a:ext cx="2304256" cy="2543844"/>
          </a:xfrm>
          <a:prstGeom prst="rect">
            <a:avLst/>
          </a:prstGeom>
        </p:spPr>
      </p:pic>
      <p:pic>
        <p:nvPicPr>
          <p:cNvPr id="19" name="그림 18" descr="그림입니다.  원본 그림의 이름: CLP000024800011.bmp  원본 그림의 크기: 가로 333pixel, 세로 306pixel"/>
          <p:cNvPicPr/>
          <p:nvPr/>
        </p:nvPicPr>
        <p:blipFill rotWithShape="1">
          <a:blip r:embed="rId4"/>
          <a:srcRect r="60"/>
          <a:stretch>
            <a:fillRect/>
          </a:stretch>
        </p:blipFill>
        <p:spPr>
          <a:xfrm>
            <a:off x="3041977" y="2283718"/>
            <a:ext cx="2250103" cy="2543844"/>
          </a:xfrm>
          <a:prstGeom prst="rect">
            <a:avLst/>
          </a:prstGeom>
        </p:spPr>
      </p:pic>
      <p:pic>
        <p:nvPicPr>
          <p:cNvPr id="23" name="그림 22" descr="그림입니다.  원본 그림의 이름: CLP000024800009.bmp  원본 그림의 크기: 가로 491pixel, 세로 563pixel"/>
          <p:cNvPicPr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5868144" y="2283718"/>
            <a:ext cx="2016224" cy="2543844"/>
          </a:xfrm>
          <a:prstGeom prst="rect">
            <a:avLst/>
          </a:prstGeom>
        </p:spPr>
      </p:pic>
      <p:sp>
        <p:nvSpPr>
          <p:cNvPr id="24" name="오각형 23"/>
          <p:cNvSpPr/>
          <p:nvPr/>
        </p:nvSpPr>
        <p:spPr>
          <a:xfrm>
            <a:off x="2843808" y="3355597"/>
            <a:ext cx="144016" cy="231895"/>
          </a:xfrm>
          <a:prstGeom prst="homePlate">
            <a:avLst>
              <a:gd name="adj" fmla="val 10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각형 24"/>
          <p:cNvSpPr/>
          <p:nvPr/>
        </p:nvSpPr>
        <p:spPr>
          <a:xfrm>
            <a:off x="5436096" y="3376175"/>
            <a:ext cx="144016" cy="231895"/>
          </a:xfrm>
          <a:prstGeom prst="homePlate">
            <a:avLst>
              <a:gd name="adj" fmla="val 10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14538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8757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3672" y="146125"/>
            <a:ext cx="8354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04</a:t>
            </a:r>
            <a:r>
              <a:rPr lang="en-US" altLang="ko-KR" spc="-150" dirty="0">
                <a:solidFill>
                  <a:srgbClr val="6D603B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99592" y="127541"/>
            <a:ext cx="59046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274555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참고</a:t>
            </a:r>
            <a:endParaRPr lang="en-US" altLang="ko-KR" b="1" dirty="0">
              <a:solidFill>
                <a:srgbClr val="274555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ko-KR" altLang="en-US" sz="2400" b="1" dirty="0" err="1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네이버</a:t>
            </a:r>
            <a:r>
              <a:rPr lang="ko-KR" altLang="en-US" sz="2400" b="1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  <a:r>
              <a:rPr lang="ko-KR" altLang="en-US" sz="2400" b="1" dirty="0" err="1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클라우드</a:t>
            </a:r>
            <a:r>
              <a:rPr lang="ko-KR" altLang="en-US" sz="2400" b="1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서버 사용법</a:t>
            </a:r>
            <a:endParaRPr lang="en-US" altLang="ko-KR" sz="2400" b="1" dirty="0">
              <a:solidFill>
                <a:srgbClr val="B78C7F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1131590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가상서버 생성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8100392" y="4508099"/>
            <a:ext cx="1043608" cy="742437"/>
            <a:chOff x="2771800" y="1275606"/>
            <a:chExt cx="3672408" cy="2928580"/>
          </a:xfrm>
        </p:grpSpPr>
        <p:sp>
          <p:nvSpPr>
            <p:cNvPr id="20" name="직사각형 19"/>
            <p:cNvSpPr/>
            <p:nvPr/>
          </p:nvSpPr>
          <p:spPr>
            <a:xfrm>
              <a:off x="2771800" y="1275606"/>
              <a:ext cx="3672408" cy="2520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915816" y="1419622"/>
              <a:ext cx="3384376" cy="2232248"/>
            </a:xfrm>
            <a:prstGeom prst="rect">
              <a:avLst/>
            </a:prstGeom>
            <a:solidFill>
              <a:srgbClr val="274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05824" y="2018913"/>
              <a:ext cx="3204356" cy="2185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Guider</a:t>
              </a:r>
            </a:p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  <a:p>
              <a:pPr algn="dist"/>
              <a:r>
                <a:rPr lang="en-US" altLang="ko-KR" sz="600" dirty="0">
                  <a:solidFill>
                    <a:srgbClr val="C6A49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System Management Monitoring</a:t>
              </a:r>
            </a:p>
            <a:p>
              <a:pPr algn="dist"/>
              <a:r>
                <a:rPr lang="en-US" altLang="ko-KR" sz="600" dirty="0">
                  <a:solidFill>
                    <a:srgbClr val="FEC9C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323528" y="1491630"/>
            <a:ext cx="8496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KoPub돋움체 Bold"/>
                <a:ea typeface="KoPub돋움체 Bold"/>
              </a:rPr>
              <a:t>④ </a:t>
            </a:r>
            <a:r>
              <a:rPr lang="ko-KR" altLang="ko-KR" sz="1400" b="1" dirty="0">
                <a:latin typeface="KoPub돋움체 Bold"/>
                <a:ea typeface="KoPub돋움체 Bold"/>
              </a:rPr>
              <a:t>가상서버 타입 확인하기 </a:t>
            </a:r>
          </a:p>
          <a:p>
            <a:r>
              <a:rPr lang="en-US" altLang="ko-KR" sz="1400" b="1" dirty="0">
                <a:latin typeface="KoPub돋움체 Bold"/>
                <a:ea typeface="KoPub돋움체 Bold"/>
              </a:rPr>
              <a:t>Compute </a:t>
            </a:r>
            <a:r>
              <a:rPr lang="ko-KR" altLang="ko-KR" sz="1400" b="1" dirty="0">
                <a:latin typeface="KoPub돋움체 Bold"/>
                <a:ea typeface="KoPub돋움체 Bold"/>
              </a:rPr>
              <a:t>부분의</a:t>
            </a:r>
            <a:r>
              <a:rPr lang="en-US" altLang="ko-KR" sz="1400" b="1" dirty="0">
                <a:latin typeface="KoPub돋움체 Bold"/>
                <a:ea typeface="KoPub돋움체 Bold"/>
              </a:rPr>
              <a:t> Server</a:t>
            </a:r>
            <a:r>
              <a:rPr lang="ko-KR" altLang="ko-KR" sz="1400" b="1" dirty="0">
                <a:latin typeface="KoPub돋움체 Bold"/>
                <a:ea typeface="KoPub돋움체 Bold"/>
              </a:rPr>
              <a:t>를 선택합니다</a:t>
            </a:r>
            <a:r>
              <a:rPr lang="en-US" altLang="ko-KR" sz="1400" b="1" dirty="0">
                <a:latin typeface="KoPub돋움체 Bold"/>
                <a:ea typeface="KoPub돋움체 Bold"/>
              </a:rPr>
              <a:t>.</a:t>
            </a:r>
            <a:endParaRPr lang="ko-KR" altLang="ko-KR" sz="1400" b="1" dirty="0">
              <a:latin typeface="KoPub돋움체 Bold"/>
              <a:ea typeface="KoPub돋움체 Bold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1798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함초롬바탕"/>
                <a:cs typeface="Times New Roman" pitchFamily="18" charset="0"/>
              </a:rPr>
              <a:t>  </a:t>
            </a:r>
            <a:endParaRPr kumimoji="1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3597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함초롬바탕"/>
                <a:cs typeface="Times New Roman" pitchFamily="18" charset="0"/>
              </a:rPr>
              <a:t>  </a:t>
            </a:r>
            <a:r>
              <a:rPr kumimoji="1" lang="en-US" altLang="ko-KR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26" name="그림 25" descr="그림입니다.  원본 그림의 이름: CLP000024800013.bmp  원본 그림의 크기: 가로 1265pixel, 세로 967pixel"/>
          <p:cNvPicPr/>
          <p:nvPr/>
        </p:nvPicPr>
        <p:blipFill rotWithShape="1">
          <a:blip r:embed="rId3" cstate="print"/>
          <a:srcRect r="16"/>
          <a:stretch>
            <a:fillRect/>
          </a:stretch>
        </p:blipFill>
        <p:spPr>
          <a:xfrm>
            <a:off x="395536" y="2014850"/>
            <a:ext cx="3328526" cy="2812712"/>
          </a:xfrm>
          <a:prstGeom prst="rect">
            <a:avLst/>
          </a:prstGeom>
        </p:spPr>
      </p:pic>
      <p:pic>
        <p:nvPicPr>
          <p:cNvPr id="27" name="그림 26" descr="그림입니다.  원본 그림의 이름: CLP000024800014.bmp  원본 그림의 크기: 가로 854pixel, 세로 796pixel"/>
          <p:cNvPicPr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851920" y="2014850"/>
            <a:ext cx="3240360" cy="2812712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876256" y="3507854"/>
            <a:ext cx="28793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  <a:ea typeface="KoPub돋움체 Bold"/>
              </a:rPr>
              <a:t>※</a:t>
            </a:r>
            <a:r>
              <a:rPr lang="ko-KR" altLang="ko-KR" sz="1000" b="1" dirty="0">
                <a:solidFill>
                  <a:srgbClr val="FF0000"/>
                </a:solidFill>
                <a:ea typeface="KoPub돋움체 Bold"/>
              </a:rPr>
              <a:t>서버 타입 확인</a:t>
            </a:r>
          </a:p>
          <a:p>
            <a:r>
              <a:rPr lang="en-US" altLang="ko-KR" sz="1000" b="1" dirty="0">
                <a:solidFill>
                  <a:srgbClr val="FF0000"/>
                </a:solidFill>
                <a:ea typeface="KoPub돋움체 Bold"/>
              </a:rPr>
              <a:t>Micro </a:t>
            </a:r>
            <a:r>
              <a:rPr lang="ko-KR" altLang="ko-KR" sz="1000" b="1" dirty="0">
                <a:solidFill>
                  <a:srgbClr val="FF0000"/>
                </a:solidFill>
                <a:ea typeface="KoPub돋움체 Bold"/>
              </a:rPr>
              <a:t>타입 서버는</a:t>
            </a:r>
            <a:r>
              <a:rPr lang="en-US" altLang="ko-KR" sz="1000" b="1" dirty="0">
                <a:solidFill>
                  <a:srgbClr val="FF0000"/>
                </a:solidFill>
                <a:ea typeface="KoPub돋움체 Bold"/>
              </a:rPr>
              <a:t> 1</a:t>
            </a:r>
            <a:r>
              <a:rPr lang="ko-KR" altLang="ko-KR" sz="1000" b="1" dirty="0">
                <a:solidFill>
                  <a:srgbClr val="FF0000"/>
                </a:solidFill>
                <a:ea typeface="KoPub돋움체 Bold"/>
              </a:rPr>
              <a:t>년간 무료로 이용</a:t>
            </a:r>
            <a:endParaRPr lang="en-US" altLang="ko-KR" sz="1000" b="1" dirty="0">
              <a:solidFill>
                <a:srgbClr val="FF0000"/>
              </a:solidFill>
              <a:ea typeface="KoPub돋움체 Bold"/>
            </a:endParaRPr>
          </a:p>
          <a:p>
            <a:r>
              <a:rPr lang="en-US" altLang="ko-KR" sz="1000" b="1" dirty="0">
                <a:solidFill>
                  <a:srgbClr val="FF0000"/>
                </a:solidFill>
                <a:ea typeface="KoPub돋움체 Bold"/>
              </a:rPr>
              <a:t>1</a:t>
            </a:r>
            <a:r>
              <a:rPr lang="ko-KR" altLang="ko-KR" sz="1000" b="1" dirty="0">
                <a:solidFill>
                  <a:srgbClr val="FF0000"/>
                </a:solidFill>
                <a:ea typeface="KoPub돋움체 Bold"/>
              </a:rPr>
              <a:t>년</a:t>
            </a:r>
            <a:r>
              <a:rPr lang="en-US" altLang="ko-KR" sz="1000" b="1" dirty="0">
                <a:solidFill>
                  <a:srgbClr val="FF0000"/>
                </a:solidFill>
                <a:ea typeface="KoPub돋움체 Bold"/>
              </a:rPr>
              <a:t> </a:t>
            </a:r>
            <a:r>
              <a:rPr lang="ko-KR" altLang="en-US" sz="1000" b="1" dirty="0">
                <a:solidFill>
                  <a:srgbClr val="FF0000"/>
                </a:solidFill>
                <a:ea typeface="KoPub돋움체 Bold"/>
              </a:rPr>
              <a:t>사용 후</a:t>
            </a:r>
            <a:r>
              <a:rPr lang="ko-KR" altLang="ko-KR" sz="1000" b="1" dirty="0">
                <a:solidFill>
                  <a:srgbClr val="FF0000"/>
                </a:solidFill>
                <a:ea typeface="KoPub돋움체 Bold"/>
              </a:rPr>
              <a:t> </a:t>
            </a:r>
            <a:r>
              <a:rPr lang="ko-KR" altLang="en-US" sz="1000" b="1" dirty="0" err="1">
                <a:solidFill>
                  <a:srgbClr val="FF0000"/>
                </a:solidFill>
                <a:ea typeface="KoPub돋움체 Bold"/>
              </a:rPr>
              <a:t>미</a:t>
            </a:r>
            <a:r>
              <a:rPr lang="ko-KR" altLang="ko-KR" sz="1000" b="1" dirty="0" err="1">
                <a:solidFill>
                  <a:srgbClr val="FF0000"/>
                </a:solidFill>
                <a:ea typeface="KoPub돋움체 Bold"/>
              </a:rPr>
              <a:t>반납</a:t>
            </a:r>
            <a:r>
              <a:rPr lang="en-US" altLang="ko-KR" sz="1000" b="1" dirty="0">
                <a:solidFill>
                  <a:srgbClr val="FF0000"/>
                </a:solidFill>
                <a:ea typeface="KoPub돋움체 Bold"/>
              </a:rPr>
              <a:t> </a:t>
            </a:r>
            <a:r>
              <a:rPr lang="ko-KR" altLang="en-US" sz="1000" b="1" dirty="0">
                <a:solidFill>
                  <a:srgbClr val="FF0000"/>
                </a:solidFill>
                <a:ea typeface="KoPub돋움체 Bold"/>
              </a:rPr>
              <a:t>시</a:t>
            </a:r>
            <a:r>
              <a:rPr lang="ko-KR" altLang="ko-KR" sz="1000" b="1" dirty="0">
                <a:solidFill>
                  <a:srgbClr val="FF0000"/>
                </a:solidFill>
                <a:ea typeface="KoPub돋움체 Bold"/>
              </a:rPr>
              <a:t> 자동으로 </a:t>
            </a:r>
            <a:r>
              <a:rPr lang="ko-KR" altLang="ko-KR" sz="1000" b="1" dirty="0" err="1">
                <a:solidFill>
                  <a:srgbClr val="FF0000"/>
                </a:solidFill>
                <a:ea typeface="KoPub돋움체 Bold"/>
              </a:rPr>
              <a:t>과금</a:t>
            </a:r>
            <a:endParaRPr lang="ko-KR" altLang="en-US" sz="1000" b="1" dirty="0">
              <a:solidFill>
                <a:srgbClr val="FF0000"/>
              </a:solidFill>
              <a:ea typeface="KoPub돋움체 Bold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07179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8757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3672" y="146125"/>
            <a:ext cx="8354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04</a:t>
            </a:r>
            <a:r>
              <a:rPr lang="en-US" altLang="ko-KR" spc="-150" dirty="0">
                <a:solidFill>
                  <a:srgbClr val="6D603B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99592" y="127541"/>
            <a:ext cx="59046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274555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참고</a:t>
            </a:r>
            <a:endParaRPr lang="en-US" altLang="ko-KR" b="1" dirty="0">
              <a:solidFill>
                <a:srgbClr val="274555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ko-KR" altLang="en-US" sz="2400" b="1" dirty="0" err="1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네이버</a:t>
            </a:r>
            <a:r>
              <a:rPr lang="ko-KR" altLang="en-US" sz="2400" b="1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  <a:r>
              <a:rPr lang="ko-KR" altLang="en-US" sz="2400" b="1" dirty="0" err="1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클라우드</a:t>
            </a:r>
            <a:r>
              <a:rPr lang="ko-KR" altLang="en-US" sz="2400" b="1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서버 사용법</a:t>
            </a:r>
            <a:endParaRPr lang="en-US" altLang="ko-KR" sz="2400" b="1" dirty="0">
              <a:solidFill>
                <a:srgbClr val="B78C7F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1131590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가상서버 생성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8100392" y="4508099"/>
            <a:ext cx="1043608" cy="742437"/>
            <a:chOff x="2771800" y="1275606"/>
            <a:chExt cx="3672408" cy="2928580"/>
          </a:xfrm>
        </p:grpSpPr>
        <p:sp>
          <p:nvSpPr>
            <p:cNvPr id="20" name="직사각형 19"/>
            <p:cNvSpPr/>
            <p:nvPr/>
          </p:nvSpPr>
          <p:spPr>
            <a:xfrm>
              <a:off x="2771800" y="1275606"/>
              <a:ext cx="3672408" cy="2520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915816" y="1419622"/>
              <a:ext cx="3384376" cy="2232248"/>
            </a:xfrm>
            <a:prstGeom prst="rect">
              <a:avLst/>
            </a:prstGeom>
            <a:solidFill>
              <a:srgbClr val="274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05824" y="2018913"/>
              <a:ext cx="3204356" cy="2185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Guider</a:t>
              </a:r>
            </a:p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  <a:p>
              <a:pPr algn="dist"/>
              <a:r>
                <a:rPr lang="en-US" altLang="ko-KR" sz="600" dirty="0">
                  <a:solidFill>
                    <a:srgbClr val="C6A49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System Management Monitoring</a:t>
              </a:r>
            </a:p>
            <a:p>
              <a:pPr algn="dist"/>
              <a:r>
                <a:rPr lang="en-US" altLang="ko-KR" sz="600" dirty="0">
                  <a:solidFill>
                    <a:srgbClr val="FEC9C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323528" y="1491630"/>
            <a:ext cx="8496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ea typeface="KoPub돋움체 Bold"/>
              </a:rPr>
              <a:t>⑤ </a:t>
            </a:r>
            <a:r>
              <a:rPr lang="ko-KR" altLang="ko-KR" sz="1400" b="1" dirty="0">
                <a:ea typeface="KoPub돋움체 Bold"/>
              </a:rPr>
              <a:t>서버 이용신청하기</a:t>
            </a:r>
          </a:p>
          <a:p>
            <a:r>
              <a:rPr lang="ko-KR" altLang="ko-KR" sz="1400" b="1" dirty="0">
                <a:ea typeface="KoPub돋움체 Bold"/>
              </a:rPr>
              <a:t>이용 신청하기 버튼을 클릭합니다</a:t>
            </a:r>
            <a:r>
              <a:rPr lang="en-US" altLang="ko-KR" sz="1400" b="1" dirty="0">
                <a:ea typeface="KoPub돋움체 Bold"/>
              </a:rPr>
              <a:t>.</a:t>
            </a:r>
            <a:endParaRPr lang="ko-KR" altLang="ko-KR" sz="1400" b="1" dirty="0">
              <a:ea typeface="KoPub돋움체 Bold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1798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함초롬바탕"/>
                <a:cs typeface="Times New Roman" pitchFamily="18" charset="0"/>
              </a:rPr>
              <a:t>  </a:t>
            </a:r>
            <a:endParaRPr kumimoji="1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3597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함초롬바탕"/>
                <a:cs typeface="Times New Roman" pitchFamily="18" charset="0"/>
              </a:rPr>
              <a:t>  </a:t>
            </a:r>
            <a:r>
              <a:rPr kumimoji="1" lang="en-US" altLang="ko-KR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8" name="그림 17" descr="그림입니다.  원본 그림의 이름: CLP000024800015.bmp  원본 그림의 크기: 가로 909pixel, 세로 303pixel"/>
          <p:cNvPicPr/>
          <p:nvPr/>
        </p:nvPicPr>
        <p:blipFill rotWithShape="1">
          <a:blip r:embed="rId3"/>
          <a:srcRect r="22"/>
          <a:stretch>
            <a:fillRect/>
          </a:stretch>
        </p:blipFill>
        <p:spPr>
          <a:xfrm>
            <a:off x="1871980" y="2355726"/>
            <a:ext cx="5400040" cy="180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372232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8757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3672" y="146125"/>
            <a:ext cx="8354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04</a:t>
            </a:r>
            <a:r>
              <a:rPr lang="en-US" altLang="ko-KR" spc="-150" dirty="0">
                <a:solidFill>
                  <a:srgbClr val="6D603B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99592" y="127541"/>
            <a:ext cx="59046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274555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참고</a:t>
            </a:r>
            <a:endParaRPr lang="en-US" altLang="ko-KR" b="1" dirty="0">
              <a:solidFill>
                <a:srgbClr val="274555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ko-KR" altLang="en-US" sz="2400" b="1" dirty="0" err="1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네이버</a:t>
            </a:r>
            <a:r>
              <a:rPr lang="ko-KR" altLang="en-US" sz="2400" b="1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  <a:r>
              <a:rPr lang="ko-KR" altLang="en-US" sz="2400" b="1" dirty="0" err="1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클라우드</a:t>
            </a:r>
            <a:r>
              <a:rPr lang="ko-KR" altLang="en-US" sz="2400" b="1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서버 사용법</a:t>
            </a:r>
            <a:endParaRPr lang="en-US" altLang="ko-KR" sz="2400" b="1" dirty="0">
              <a:solidFill>
                <a:srgbClr val="B78C7F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1131590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가상서버 생성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8100392" y="4508099"/>
            <a:ext cx="1043608" cy="742437"/>
            <a:chOff x="2771800" y="1275606"/>
            <a:chExt cx="3672408" cy="2928580"/>
          </a:xfrm>
        </p:grpSpPr>
        <p:sp>
          <p:nvSpPr>
            <p:cNvPr id="20" name="직사각형 19"/>
            <p:cNvSpPr/>
            <p:nvPr/>
          </p:nvSpPr>
          <p:spPr>
            <a:xfrm>
              <a:off x="2771800" y="1275606"/>
              <a:ext cx="3672408" cy="2520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915816" y="1419622"/>
              <a:ext cx="3384376" cy="2232248"/>
            </a:xfrm>
            <a:prstGeom prst="rect">
              <a:avLst/>
            </a:prstGeom>
            <a:solidFill>
              <a:srgbClr val="274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05824" y="2018913"/>
              <a:ext cx="3204356" cy="2185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Guider</a:t>
              </a:r>
            </a:p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  <a:p>
              <a:pPr algn="dist"/>
              <a:r>
                <a:rPr lang="en-US" altLang="ko-KR" sz="600" dirty="0">
                  <a:solidFill>
                    <a:srgbClr val="C6A49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System Management Monitoring</a:t>
              </a:r>
            </a:p>
            <a:p>
              <a:pPr algn="dist"/>
              <a:r>
                <a:rPr lang="en-US" altLang="ko-KR" sz="600" dirty="0">
                  <a:solidFill>
                    <a:srgbClr val="FEC9C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323528" y="1491630"/>
            <a:ext cx="849694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ea typeface="KoPub돋움체 Bold"/>
              </a:rPr>
              <a:t>⑥ </a:t>
            </a:r>
            <a:r>
              <a:rPr lang="ko-KR" altLang="ko-KR" sz="1400" b="1" dirty="0">
                <a:ea typeface="KoPub돋움체 Bold"/>
              </a:rPr>
              <a:t>서버 생성하기</a:t>
            </a:r>
            <a:r>
              <a:rPr lang="en-US" altLang="ko-KR" sz="1400" b="1" dirty="0">
                <a:ea typeface="KoPub돋움체 Bold"/>
              </a:rPr>
              <a:t>(1~5</a:t>
            </a:r>
            <a:r>
              <a:rPr lang="ko-KR" altLang="ko-KR" sz="1400" b="1" dirty="0">
                <a:ea typeface="KoPub돋움체 Bold"/>
              </a:rPr>
              <a:t>단계</a:t>
            </a:r>
            <a:r>
              <a:rPr lang="en-US" altLang="ko-KR" sz="1400" b="1" dirty="0">
                <a:ea typeface="KoPub돋움체 Bold"/>
              </a:rPr>
              <a:t>)</a:t>
            </a:r>
            <a:endParaRPr lang="ko-KR" altLang="ko-KR" sz="1400" b="1" dirty="0">
              <a:ea typeface="KoPub돋움체 Bold"/>
            </a:endParaRPr>
          </a:p>
          <a:p>
            <a:r>
              <a:rPr lang="en-US" altLang="ko-KR" sz="1400" b="1" dirty="0">
                <a:ea typeface="KoPub돋움체 Bold"/>
              </a:rPr>
              <a:t>1. </a:t>
            </a:r>
            <a:r>
              <a:rPr lang="ko-KR" altLang="ko-KR" sz="1400" b="1" dirty="0">
                <a:ea typeface="KoPub돋움체 Bold"/>
              </a:rPr>
              <a:t>서버 이미지 생성하기</a:t>
            </a:r>
          </a:p>
          <a:p>
            <a:r>
              <a:rPr lang="ko-KR" altLang="ko-KR" sz="1400" b="1" dirty="0">
                <a:ea typeface="KoPub돋움체 Bold"/>
              </a:rPr>
              <a:t>아래 서버 타입을 확인하시고 서버 생성 버튼을 눌러주세요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1798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함초롬바탕"/>
                <a:cs typeface="Times New Roman" pitchFamily="18" charset="0"/>
              </a:rPr>
              <a:t>  </a:t>
            </a:r>
            <a:endParaRPr kumimoji="1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3597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함초롬바탕"/>
                <a:cs typeface="Times New Roman" pitchFamily="18" charset="0"/>
              </a:rPr>
              <a:t>  </a:t>
            </a:r>
            <a:r>
              <a:rPr kumimoji="1" lang="en-US" altLang="ko-KR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5" name="그림 14" descr="그림입니다.  원본 그림의 이름: CLP000024800016.bmp  원본 그림의 크기: 가로 812pixel, 세로 824pixel"/>
          <p:cNvPicPr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699792" y="2230294"/>
            <a:ext cx="3096344" cy="282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390528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8757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3672" y="146125"/>
            <a:ext cx="8354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04</a:t>
            </a:r>
            <a:r>
              <a:rPr lang="en-US" altLang="ko-KR" spc="-150" dirty="0">
                <a:solidFill>
                  <a:srgbClr val="6D603B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99592" y="127541"/>
            <a:ext cx="59046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274555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참고</a:t>
            </a:r>
            <a:endParaRPr lang="en-US" altLang="ko-KR" b="1" dirty="0">
              <a:solidFill>
                <a:srgbClr val="274555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ko-KR" altLang="en-US" sz="2400" b="1" dirty="0" err="1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네이버</a:t>
            </a:r>
            <a:r>
              <a:rPr lang="ko-KR" altLang="en-US" sz="2400" b="1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  <a:r>
              <a:rPr lang="ko-KR" altLang="en-US" sz="2400" b="1" dirty="0" err="1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클라우드</a:t>
            </a:r>
            <a:r>
              <a:rPr lang="ko-KR" altLang="en-US" sz="2400" b="1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서버 사용법</a:t>
            </a:r>
            <a:endParaRPr lang="en-US" altLang="ko-KR" sz="2400" b="1" dirty="0">
              <a:solidFill>
                <a:srgbClr val="B78C7F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1131590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가상서버 생성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8100392" y="4508099"/>
            <a:ext cx="1043608" cy="742437"/>
            <a:chOff x="2771800" y="1275606"/>
            <a:chExt cx="3672408" cy="2928580"/>
          </a:xfrm>
        </p:grpSpPr>
        <p:sp>
          <p:nvSpPr>
            <p:cNvPr id="20" name="직사각형 19"/>
            <p:cNvSpPr/>
            <p:nvPr/>
          </p:nvSpPr>
          <p:spPr>
            <a:xfrm>
              <a:off x="2771800" y="1275606"/>
              <a:ext cx="3672408" cy="2520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915816" y="1419622"/>
              <a:ext cx="3384376" cy="2232248"/>
            </a:xfrm>
            <a:prstGeom prst="rect">
              <a:avLst/>
            </a:prstGeom>
            <a:solidFill>
              <a:srgbClr val="274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05824" y="2018913"/>
              <a:ext cx="3204356" cy="2185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Guider</a:t>
              </a:r>
            </a:p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  <a:p>
              <a:pPr algn="dist"/>
              <a:r>
                <a:rPr lang="en-US" altLang="ko-KR" sz="600" dirty="0">
                  <a:solidFill>
                    <a:srgbClr val="C6A49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System Management Monitoring</a:t>
              </a:r>
            </a:p>
            <a:p>
              <a:pPr algn="dist"/>
              <a:r>
                <a:rPr lang="en-US" altLang="ko-KR" sz="600" dirty="0">
                  <a:solidFill>
                    <a:srgbClr val="FEC9C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323528" y="1491630"/>
            <a:ext cx="84969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ea typeface="KoPub돋움체 Bold"/>
              </a:rPr>
              <a:t>⑥ </a:t>
            </a:r>
            <a:r>
              <a:rPr lang="ko-KR" altLang="ko-KR" sz="1400" b="1" dirty="0">
                <a:ea typeface="KoPub돋움체 Bold"/>
              </a:rPr>
              <a:t>서버 생성하기</a:t>
            </a:r>
            <a:r>
              <a:rPr lang="en-US" altLang="ko-KR" sz="1400" b="1" dirty="0">
                <a:ea typeface="KoPub돋움체 Bold"/>
              </a:rPr>
              <a:t>(1~5</a:t>
            </a:r>
            <a:r>
              <a:rPr lang="ko-KR" altLang="ko-KR" sz="1400" b="1" dirty="0">
                <a:ea typeface="KoPub돋움체 Bold"/>
              </a:rPr>
              <a:t>단계</a:t>
            </a:r>
            <a:r>
              <a:rPr lang="en-US" altLang="ko-KR" sz="1400" b="1" dirty="0">
                <a:ea typeface="KoPub돋움체 Bold"/>
              </a:rPr>
              <a:t>)</a:t>
            </a:r>
            <a:endParaRPr lang="ko-KR" altLang="ko-KR" sz="1400" b="1" dirty="0">
              <a:ea typeface="KoPub돋움체 Bold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1798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함초롬바탕"/>
                <a:cs typeface="Times New Roman" pitchFamily="18" charset="0"/>
              </a:rPr>
              <a:t>  </a:t>
            </a:r>
            <a:endParaRPr kumimoji="1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3597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함초롬바탕"/>
                <a:cs typeface="Times New Roman" pitchFamily="18" charset="0"/>
              </a:rPr>
              <a:t>  </a:t>
            </a:r>
            <a:r>
              <a:rPr kumimoji="1" lang="en-US" altLang="ko-KR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623922" y="2689969"/>
            <a:ext cx="550810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ko-KR" altLang="ko-KR" sz="1400" b="1" dirty="0">
                <a:ea typeface="KoPub돋움체 Bold"/>
              </a:rPr>
              <a:t>부팅 디스크 크기</a:t>
            </a:r>
            <a:r>
              <a:rPr lang="en-US" altLang="ko-KR" sz="1400" b="1" dirty="0">
                <a:ea typeface="KoPub돋움체 Bold"/>
              </a:rPr>
              <a:t>, </a:t>
            </a:r>
            <a:r>
              <a:rPr lang="ko-KR" altLang="ko-KR" sz="1400" b="1" dirty="0">
                <a:ea typeface="KoPub돋움체 Bold"/>
              </a:rPr>
              <a:t>이미지 타입을 선택하시고 </a:t>
            </a:r>
            <a:endParaRPr lang="en-US" altLang="ko-KR" sz="1400" b="1" dirty="0">
              <a:ea typeface="KoPub돋움체 Bold"/>
            </a:endParaRPr>
          </a:p>
          <a:p>
            <a:pPr latinLnBrk="0"/>
            <a:r>
              <a:rPr lang="ko-KR" altLang="ko-KR" sz="1400" b="1" dirty="0">
                <a:ea typeface="KoPub돋움체 Bold"/>
              </a:rPr>
              <a:t>특히 서버 타입이 기본으로</a:t>
            </a:r>
            <a:r>
              <a:rPr lang="en-US" altLang="ko-KR" sz="1400" b="1" dirty="0">
                <a:ea typeface="KoPub돋움체 Bold"/>
              </a:rPr>
              <a:t> Standard</a:t>
            </a:r>
            <a:r>
              <a:rPr lang="ko-KR" altLang="ko-KR" sz="1400" b="1" dirty="0">
                <a:ea typeface="KoPub돋움체 Bold"/>
              </a:rPr>
              <a:t>로 되어 있으므로 </a:t>
            </a:r>
            <a:endParaRPr lang="en-US" altLang="ko-KR" sz="1400" b="1" dirty="0">
              <a:ea typeface="KoPub돋움체 Bold"/>
            </a:endParaRPr>
          </a:p>
          <a:p>
            <a:pPr latinLnBrk="0"/>
            <a:r>
              <a:rPr lang="ko-KR" altLang="ko-KR" sz="1400" b="1" dirty="0" err="1">
                <a:ea typeface="KoPub돋움체 Bold"/>
              </a:rPr>
              <a:t>과금을</a:t>
            </a:r>
            <a:r>
              <a:rPr lang="ko-KR" altLang="ko-KR" sz="1400" b="1" dirty="0">
                <a:ea typeface="KoPub돋움체 Bold"/>
              </a:rPr>
              <a:t> 원치 않으시는 분들은</a:t>
            </a:r>
            <a:r>
              <a:rPr lang="en-US" altLang="ko-KR" sz="1400" b="1" dirty="0">
                <a:ea typeface="KoPub돋움체 Bold"/>
              </a:rPr>
              <a:t> Micro</a:t>
            </a:r>
            <a:r>
              <a:rPr lang="ko-KR" altLang="ko-KR" sz="1400" b="1" dirty="0">
                <a:ea typeface="KoPub돋움체 Bold"/>
              </a:rPr>
              <a:t>로 변경</a:t>
            </a:r>
            <a:r>
              <a:rPr lang="en-US" altLang="ko-KR" sz="1400" b="1" dirty="0">
                <a:ea typeface="KoPub돋움체 Bold"/>
              </a:rPr>
              <a:t> </a:t>
            </a:r>
            <a:r>
              <a:rPr lang="ko-KR" altLang="en-US" sz="1400" b="1" dirty="0">
                <a:ea typeface="KoPub돋움체 Bold"/>
              </a:rPr>
              <a:t>필수</a:t>
            </a:r>
            <a:endParaRPr lang="en-US" altLang="ko-KR" sz="1400" b="1" dirty="0">
              <a:ea typeface="KoPub돋움체 Bold"/>
            </a:endParaRPr>
          </a:p>
          <a:p>
            <a:pPr latinLnBrk="0"/>
            <a:r>
              <a:rPr lang="ko-KR" altLang="ko-KR" sz="1400" b="1" dirty="0">
                <a:ea typeface="KoPub돋움체 Bold"/>
              </a:rPr>
              <a:t>서버 이미지는 </a:t>
            </a:r>
            <a:r>
              <a:rPr lang="ko-KR" altLang="ko-KR" sz="1400" b="1" dirty="0" err="1">
                <a:ea typeface="KoPub돋움체 Bold"/>
              </a:rPr>
              <a:t>리눅스</a:t>
            </a:r>
            <a:r>
              <a:rPr lang="en-US" altLang="ko-KR" sz="1400" b="1" dirty="0">
                <a:ea typeface="KoPub돋움체 Bold"/>
              </a:rPr>
              <a:t>(CentOS, </a:t>
            </a:r>
            <a:r>
              <a:rPr lang="en-US" altLang="ko-KR" sz="1400" b="1" dirty="0" err="1">
                <a:ea typeface="KoPub돋움체 Bold"/>
              </a:rPr>
              <a:t>ubuntu</a:t>
            </a:r>
            <a:r>
              <a:rPr lang="en-US" altLang="ko-KR" sz="1400" b="1" dirty="0">
                <a:ea typeface="KoPub돋움체 Bold"/>
              </a:rPr>
              <a:t>) </a:t>
            </a:r>
            <a:r>
              <a:rPr lang="ko-KR" altLang="ko-KR" sz="1400" b="1" dirty="0">
                <a:ea typeface="KoPub돋움체 Bold"/>
              </a:rPr>
              <a:t>버전</a:t>
            </a:r>
            <a:r>
              <a:rPr lang="en-US" altLang="ko-KR" sz="1400" b="1" dirty="0">
                <a:ea typeface="KoPub돋움체 Bold"/>
              </a:rPr>
              <a:t> </a:t>
            </a:r>
            <a:r>
              <a:rPr lang="ko-KR" altLang="ko-KR" sz="1400" b="1" dirty="0">
                <a:ea typeface="KoPub돋움체 Bold"/>
              </a:rPr>
              <a:t>별 선택 가능</a:t>
            </a:r>
            <a:endParaRPr lang="en-US" altLang="ko-KR" sz="1400" b="1" dirty="0">
              <a:ea typeface="KoPub돋움체 Bold"/>
            </a:endParaRPr>
          </a:p>
          <a:p>
            <a:pPr latinLnBrk="0"/>
            <a:r>
              <a:rPr lang="ko-KR" altLang="ko-KR" sz="1400" b="1" dirty="0">
                <a:ea typeface="KoPub돋움체 Bold"/>
              </a:rPr>
              <a:t>원하는 버전을 확인한 후 다음 버튼을 클릭합니다</a:t>
            </a:r>
            <a:r>
              <a:rPr lang="en-US" altLang="ko-KR" sz="1400" b="1" dirty="0">
                <a:ea typeface="KoPub돋움체 Bold"/>
              </a:rPr>
              <a:t>.</a:t>
            </a:r>
            <a:endParaRPr lang="ko-KR" altLang="ko-KR" sz="1400" b="1" dirty="0">
              <a:ea typeface="KoPub돋움체 Bold"/>
            </a:endParaRPr>
          </a:p>
        </p:txBody>
      </p:sp>
      <p:pic>
        <p:nvPicPr>
          <p:cNvPr id="18" name="그림 17" descr="그림입니다.  원본 그림의 이름: CLP000024800017.bmp  원본 그림의 크기: 가로 846pixel, 세로 897pixel"/>
          <p:cNvPicPr/>
          <p:nvPr/>
        </p:nvPicPr>
        <p:blipFill rotWithShape="1">
          <a:blip r:embed="rId3"/>
          <a:srcRect b="22"/>
          <a:stretch>
            <a:fillRect/>
          </a:stretch>
        </p:blipFill>
        <p:spPr>
          <a:xfrm>
            <a:off x="437512" y="1798638"/>
            <a:ext cx="3126376" cy="310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376068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8757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3672" y="146125"/>
            <a:ext cx="8354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04</a:t>
            </a:r>
            <a:r>
              <a:rPr lang="en-US" altLang="ko-KR" spc="-150" dirty="0">
                <a:solidFill>
                  <a:srgbClr val="6D603B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99592" y="127541"/>
            <a:ext cx="59046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274555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참고</a:t>
            </a:r>
            <a:endParaRPr lang="en-US" altLang="ko-KR" b="1" dirty="0">
              <a:solidFill>
                <a:srgbClr val="274555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ko-KR" altLang="en-US" sz="2400" b="1" dirty="0" err="1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네이버</a:t>
            </a:r>
            <a:r>
              <a:rPr lang="ko-KR" altLang="en-US" sz="2400" b="1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  <a:r>
              <a:rPr lang="ko-KR" altLang="en-US" sz="2400" b="1" dirty="0" err="1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클라우드</a:t>
            </a:r>
            <a:r>
              <a:rPr lang="ko-KR" altLang="en-US" sz="2400" b="1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서버 사용법</a:t>
            </a:r>
            <a:endParaRPr lang="en-US" altLang="ko-KR" sz="2400" b="1" dirty="0">
              <a:solidFill>
                <a:srgbClr val="B78C7F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1131590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가상서버 생성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8100392" y="4508099"/>
            <a:ext cx="1043608" cy="742437"/>
            <a:chOff x="2771800" y="1275606"/>
            <a:chExt cx="3672408" cy="2928580"/>
          </a:xfrm>
        </p:grpSpPr>
        <p:sp>
          <p:nvSpPr>
            <p:cNvPr id="20" name="직사각형 19"/>
            <p:cNvSpPr/>
            <p:nvPr/>
          </p:nvSpPr>
          <p:spPr>
            <a:xfrm>
              <a:off x="2771800" y="1275606"/>
              <a:ext cx="3672408" cy="2520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915816" y="1419622"/>
              <a:ext cx="3384376" cy="2232248"/>
            </a:xfrm>
            <a:prstGeom prst="rect">
              <a:avLst/>
            </a:prstGeom>
            <a:solidFill>
              <a:srgbClr val="274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05824" y="2018913"/>
              <a:ext cx="3204356" cy="2185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Guider</a:t>
              </a:r>
            </a:p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  <a:p>
              <a:pPr algn="dist"/>
              <a:r>
                <a:rPr lang="en-US" altLang="ko-KR" sz="600" dirty="0">
                  <a:solidFill>
                    <a:srgbClr val="C6A49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System Management Monitoring</a:t>
              </a:r>
            </a:p>
            <a:p>
              <a:pPr algn="dist"/>
              <a:r>
                <a:rPr lang="en-US" altLang="ko-KR" sz="600" dirty="0">
                  <a:solidFill>
                    <a:srgbClr val="FEC9C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323528" y="1491630"/>
            <a:ext cx="849694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ea typeface="KoPub돋움체 Bold"/>
              </a:rPr>
              <a:t>⑥ </a:t>
            </a:r>
            <a:r>
              <a:rPr lang="ko-KR" altLang="ko-KR" sz="1400" b="1" dirty="0">
                <a:ea typeface="KoPub돋움체 Bold"/>
              </a:rPr>
              <a:t>서버 생성하기</a:t>
            </a:r>
            <a:r>
              <a:rPr lang="en-US" altLang="ko-KR" sz="1400" b="1" dirty="0">
                <a:ea typeface="KoPub돋움체 Bold"/>
              </a:rPr>
              <a:t>(1~5</a:t>
            </a:r>
            <a:r>
              <a:rPr lang="ko-KR" altLang="ko-KR" sz="1400" b="1" dirty="0">
                <a:ea typeface="KoPub돋움체 Bold"/>
              </a:rPr>
              <a:t>단계</a:t>
            </a:r>
            <a:r>
              <a:rPr lang="en-US" altLang="ko-KR" sz="1400" b="1" dirty="0">
                <a:ea typeface="KoPub돋움체 Bold"/>
              </a:rPr>
              <a:t>)</a:t>
            </a:r>
            <a:endParaRPr lang="ko-KR" altLang="ko-KR" sz="1400" b="1" dirty="0">
              <a:ea typeface="KoPub돋움체 Bold"/>
            </a:endParaRPr>
          </a:p>
          <a:p>
            <a:pPr latinLnBrk="0"/>
            <a:r>
              <a:rPr lang="en-US" altLang="ko-KR" sz="1400" b="1" dirty="0">
                <a:ea typeface="KoPub돋움체 Bold"/>
              </a:rPr>
              <a:t>2. </a:t>
            </a:r>
            <a:r>
              <a:rPr lang="ko-KR" altLang="ko-KR" sz="1400" b="1" dirty="0">
                <a:ea typeface="KoPub돋움체 Bold"/>
              </a:rPr>
              <a:t>서버 설정하기</a:t>
            </a:r>
          </a:p>
          <a:p>
            <a:pPr latinLnBrk="0"/>
            <a:r>
              <a:rPr lang="ko-KR" altLang="ko-KR" sz="1400" b="1" dirty="0">
                <a:ea typeface="KoPub돋움체 Bold"/>
              </a:rPr>
              <a:t>서버 타입을</a:t>
            </a:r>
            <a:r>
              <a:rPr lang="en-US" altLang="ko-KR" sz="1400" b="1" dirty="0">
                <a:ea typeface="KoPub돋움체 Bold"/>
              </a:rPr>
              <a:t> Micro</a:t>
            </a:r>
            <a:r>
              <a:rPr lang="ko-KR" altLang="ko-KR" sz="1400" b="1" dirty="0">
                <a:ea typeface="KoPub돋움체 Bold"/>
              </a:rPr>
              <a:t>로 선택하고 서버 이름을 설정하세요</a:t>
            </a:r>
            <a:r>
              <a:rPr lang="en-US" altLang="ko-KR" sz="1400" b="1" dirty="0">
                <a:ea typeface="KoPub돋움체 Bold"/>
              </a:rPr>
              <a:t>.</a:t>
            </a:r>
            <a:endParaRPr lang="ko-KR" altLang="ko-KR" sz="1400" b="1" dirty="0">
              <a:ea typeface="KoPub돋움체 Bold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1798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함초롬바탕"/>
                <a:cs typeface="Times New Roman" pitchFamily="18" charset="0"/>
              </a:rPr>
              <a:t>  </a:t>
            </a:r>
            <a:endParaRPr kumimoji="1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3597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함초롬바탕"/>
                <a:cs typeface="Times New Roman" pitchFamily="18" charset="0"/>
              </a:rPr>
              <a:t>  </a:t>
            </a:r>
            <a:r>
              <a:rPr kumimoji="1" lang="en-US" altLang="ko-KR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8" name="그림 17" descr="그림입니다.  원본 그림의 이름: CLP000024800018.bmp  원본 그림의 크기: 가로 503pixel, 세로 690pixel"/>
          <p:cNvPicPr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156575" y="2230294"/>
            <a:ext cx="2830850" cy="284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745519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8757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3672" y="146125"/>
            <a:ext cx="8354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04</a:t>
            </a:r>
            <a:r>
              <a:rPr lang="en-US" altLang="ko-KR" spc="-150" dirty="0">
                <a:solidFill>
                  <a:srgbClr val="6D603B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99592" y="127541"/>
            <a:ext cx="59046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274555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참고</a:t>
            </a:r>
            <a:endParaRPr lang="en-US" altLang="ko-KR" b="1" dirty="0">
              <a:solidFill>
                <a:srgbClr val="274555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ko-KR" altLang="en-US" sz="2400" b="1" dirty="0" err="1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네이버</a:t>
            </a:r>
            <a:r>
              <a:rPr lang="ko-KR" altLang="en-US" sz="2400" b="1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  <a:r>
              <a:rPr lang="ko-KR" altLang="en-US" sz="2400" b="1" dirty="0" err="1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클라우드</a:t>
            </a:r>
            <a:r>
              <a:rPr lang="ko-KR" altLang="en-US" sz="2400" b="1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서버 사용법</a:t>
            </a:r>
            <a:endParaRPr lang="en-US" altLang="ko-KR" sz="2400" b="1" dirty="0">
              <a:solidFill>
                <a:srgbClr val="B78C7F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1131590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가상서버 생성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8100392" y="4508099"/>
            <a:ext cx="1043608" cy="742437"/>
            <a:chOff x="2771800" y="1275606"/>
            <a:chExt cx="3672408" cy="2928580"/>
          </a:xfrm>
        </p:grpSpPr>
        <p:sp>
          <p:nvSpPr>
            <p:cNvPr id="20" name="직사각형 19"/>
            <p:cNvSpPr/>
            <p:nvPr/>
          </p:nvSpPr>
          <p:spPr>
            <a:xfrm>
              <a:off x="2771800" y="1275606"/>
              <a:ext cx="3672408" cy="2520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915816" y="1419622"/>
              <a:ext cx="3384376" cy="2232248"/>
            </a:xfrm>
            <a:prstGeom prst="rect">
              <a:avLst/>
            </a:prstGeom>
            <a:solidFill>
              <a:srgbClr val="274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05824" y="2018913"/>
              <a:ext cx="3204356" cy="2185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Guider</a:t>
              </a:r>
            </a:p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  <a:p>
              <a:pPr algn="dist"/>
              <a:r>
                <a:rPr lang="en-US" altLang="ko-KR" sz="600" dirty="0">
                  <a:solidFill>
                    <a:srgbClr val="C6A49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System Management Monitoring</a:t>
              </a:r>
            </a:p>
            <a:p>
              <a:pPr algn="dist"/>
              <a:r>
                <a:rPr lang="en-US" altLang="ko-KR" sz="600" dirty="0">
                  <a:solidFill>
                    <a:srgbClr val="FEC9C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323528" y="1491630"/>
            <a:ext cx="84969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ea typeface="KoPub돋움체 Bold"/>
              </a:rPr>
              <a:t>⑥ </a:t>
            </a:r>
            <a:r>
              <a:rPr lang="ko-KR" altLang="ko-KR" sz="1400" b="1" dirty="0">
                <a:ea typeface="KoPub돋움체 Bold"/>
              </a:rPr>
              <a:t>서버 생성하기</a:t>
            </a:r>
            <a:r>
              <a:rPr lang="en-US" altLang="ko-KR" sz="1400" b="1" dirty="0">
                <a:ea typeface="KoPub돋움체 Bold"/>
              </a:rPr>
              <a:t>(1~5</a:t>
            </a:r>
            <a:r>
              <a:rPr lang="ko-KR" altLang="ko-KR" sz="1400" b="1" dirty="0">
                <a:ea typeface="KoPub돋움체 Bold"/>
              </a:rPr>
              <a:t>단계</a:t>
            </a:r>
            <a:r>
              <a:rPr lang="en-US" altLang="ko-KR" sz="1400" b="1" dirty="0">
                <a:ea typeface="KoPub돋움체 Bold"/>
              </a:rPr>
              <a:t>)</a:t>
            </a:r>
            <a:endParaRPr lang="ko-KR" altLang="ko-KR" sz="1400" b="1" dirty="0">
              <a:ea typeface="KoPub돋움체 Bold"/>
            </a:endParaRPr>
          </a:p>
          <a:p>
            <a:pPr latinLnBrk="0"/>
            <a:r>
              <a:rPr lang="en-US" altLang="ko-KR" sz="1400" b="1" dirty="0">
                <a:ea typeface="KoPub돋움체 Bold"/>
              </a:rPr>
              <a:t>3. </a:t>
            </a:r>
            <a:r>
              <a:rPr lang="ko-KR" altLang="ko-KR" sz="1400" b="1" dirty="0">
                <a:ea typeface="KoPub돋움체 Bold"/>
              </a:rPr>
              <a:t>인증키 설정하기</a:t>
            </a:r>
          </a:p>
          <a:p>
            <a:pPr latinLnBrk="0"/>
            <a:r>
              <a:rPr lang="ko-KR" altLang="ko-KR" sz="1400" b="1" dirty="0">
                <a:ea typeface="KoPub돋움체 Bold"/>
              </a:rPr>
              <a:t>보유하고 있는 인증키가 없으므로 새로운 </a:t>
            </a:r>
            <a:r>
              <a:rPr lang="ko-KR" altLang="ko-KR" sz="1400" b="1" dirty="0" err="1">
                <a:ea typeface="KoPub돋움체 Bold"/>
              </a:rPr>
              <a:t>인증키를</a:t>
            </a:r>
            <a:r>
              <a:rPr lang="ko-KR" altLang="ko-KR" sz="1400" b="1" dirty="0">
                <a:ea typeface="KoPub돋움체 Bold"/>
              </a:rPr>
              <a:t> 생성합니다</a:t>
            </a:r>
            <a:r>
              <a:rPr lang="en-US" altLang="ko-KR" sz="1400" b="1" dirty="0">
                <a:ea typeface="KoPub돋움체 Bold"/>
              </a:rPr>
              <a:t>.</a:t>
            </a:r>
            <a:endParaRPr lang="ko-KR" altLang="ko-KR" sz="1400" b="1" dirty="0">
              <a:ea typeface="KoPub돋움체 Bold"/>
            </a:endParaRPr>
          </a:p>
          <a:p>
            <a:pPr latinLnBrk="0"/>
            <a:r>
              <a:rPr lang="en-US" altLang="ko-KR" sz="1400" b="1" dirty="0">
                <a:ea typeface="KoPub돋움체 Bold"/>
              </a:rPr>
              <a:t> </a:t>
            </a:r>
            <a:endParaRPr lang="ko-KR" altLang="ko-KR" sz="1400" b="1" dirty="0">
              <a:ea typeface="KoPub돋움체 Bold"/>
            </a:endParaRPr>
          </a:p>
          <a:p>
            <a:pPr latinLnBrk="0"/>
            <a:r>
              <a:rPr lang="ko-KR" altLang="ko-KR" sz="1400" b="1" dirty="0">
                <a:ea typeface="KoPub돋움체 Bold"/>
              </a:rPr>
              <a:t>새로운 인증키 생성을 클릭하면 아래와 같이 이름을 작성하는 </a:t>
            </a:r>
            <a:r>
              <a:rPr lang="ko-KR" altLang="ko-KR" sz="1400" b="1" dirty="0" err="1">
                <a:ea typeface="KoPub돋움체 Bold"/>
              </a:rPr>
              <a:t>입력창이</a:t>
            </a:r>
            <a:r>
              <a:rPr lang="ko-KR" altLang="ko-KR" sz="1400" b="1" dirty="0">
                <a:ea typeface="KoPub돋움체 Bold"/>
              </a:rPr>
              <a:t> 생기고 이름을 입력한 후 인증키 생성 및 저장 버튼을 누르면 키가 다운로드 됩니다</a:t>
            </a:r>
            <a:r>
              <a:rPr lang="en-US" altLang="ko-KR" sz="1400" b="1" dirty="0">
                <a:ea typeface="KoPub돋움체 Bold"/>
              </a:rPr>
              <a:t>.</a:t>
            </a:r>
            <a:endParaRPr lang="ko-KR" altLang="ko-KR" sz="1400" b="1" dirty="0">
              <a:ea typeface="KoPub돋움체 Bold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1798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함초롬바탕"/>
                <a:cs typeface="Times New Roman" pitchFamily="18" charset="0"/>
              </a:rPr>
              <a:t>  </a:t>
            </a:r>
            <a:endParaRPr kumimoji="1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3597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함초롬바탕"/>
                <a:cs typeface="Times New Roman" pitchFamily="18" charset="0"/>
              </a:rPr>
              <a:t>  </a:t>
            </a:r>
            <a:r>
              <a:rPr kumimoji="1" lang="en-US" altLang="ko-KR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5" name="그림 14" descr="그림입니다.  원본 그림의 이름: CLP000024800019.bmp  원본 그림의 크기: 가로 837pixel, 세로 333pixel"/>
          <p:cNvPicPr/>
          <p:nvPr/>
        </p:nvPicPr>
        <p:blipFill rotWithShape="1">
          <a:blip r:embed="rId3"/>
          <a:srcRect r="24" b="60"/>
          <a:stretch>
            <a:fillRect/>
          </a:stretch>
        </p:blipFill>
        <p:spPr>
          <a:xfrm>
            <a:off x="1889808" y="2957624"/>
            <a:ext cx="4859943" cy="142331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799500" y="4640237"/>
            <a:ext cx="50767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ko-KR" altLang="ko-KR" sz="1400" b="1" u="sng" dirty="0">
                <a:solidFill>
                  <a:srgbClr val="FF0000"/>
                </a:solidFill>
                <a:ea typeface="KoPub돋움체 Bold"/>
              </a:rPr>
              <a:t>인증키</a:t>
            </a:r>
            <a:r>
              <a:rPr lang="ko-KR" altLang="ko-KR" sz="1400" b="1" dirty="0">
                <a:ea typeface="KoPub돋움체 Bold"/>
              </a:rPr>
              <a:t>가 다운로드 된 것을 확인하면 다음 버튼을 누릅니다</a:t>
            </a:r>
            <a:r>
              <a:rPr lang="en-US" altLang="ko-KR" sz="1400" b="1" dirty="0">
                <a:ea typeface="KoPub돋움체 Bold"/>
              </a:rPr>
              <a:t>.</a:t>
            </a:r>
            <a:endParaRPr lang="ko-KR" altLang="ko-KR" sz="1400" b="1" dirty="0">
              <a:ea typeface="KoPub돋움체 Bold"/>
            </a:endParaRPr>
          </a:p>
        </p:txBody>
      </p:sp>
      <p:pic>
        <p:nvPicPr>
          <p:cNvPr id="19" name="그림 18" descr="그림입니다.  원본 그림의 이름: CLP00002480001a.bmp  원본 그림의 크기: 가로 106pixel, 세로 128pixel"/>
          <p:cNvPicPr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90188" y="3872830"/>
            <a:ext cx="1013460" cy="1219200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405428" y="3662903"/>
            <a:ext cx="9925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ko-KR" altLang="en-US" sz="1200" b="1" dirty="0">
                <a:ea typeface="KoPub돋움체 Bold"/>
              </a:rPr>
              <a:t>인증키</a:t>
            </a:r>
            <a:r>
              <a:rPr lang="ko-KR" altLang="ko-KR" sz="1200" b="1" dirty="0">
                <a:ea typeface="KoPub돋움체 Bold"/>
              </a:rPr>
              <a:t> 파일</a:t>
            </a:r>
          </a:p>
        </p:txBody>
      </p:sp>
    </p:spTree>
    <p:extLst>
      <p:ext uri="{BB962C8B-B14F-4D97-AF65-F5344CB8AC3E}">
        <p14:creationId xmlns:p14="http://schemas.microsoft.com/office/powerpoint/2010/main" xmlns="" val="32602355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8757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3672" y="146125"/>
            <a:ext cx="8354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04</a:t>
            </a:r>
            <a:r>
              <a:rPr lang="en-US" altLang="ko-KR" spc="-150" dirty="0">
                <a:solidFill>
                  <a:srgbClr val="6D603B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99592" y="127541"/>
            <a:ext cx="59046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274555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참고</a:t>
            </a:r>
            <a:endParaRPr lang="en-US" altLang="ko-KR" b="1" dirty="0">
              <a:solidFill>
                <a:srgbClr val="274555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ko-KR" altLang="en-US" sz="2400" b="1" dirty="0" err="1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네이버</a:t>
            </a:r>
            <a:r>
              <a:rPr lang="ko-KR" altLang="en-US" sz="2400" b="1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  <a:r>
              <a:rPr lang="ko-KR" altLang="en-US" sz="2400" b="1" dirty="0" err="1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클라우드</a:t>
            </a:r>
            <a:r>
              <a:rPr lang="ko-KR" altLang="en-US" sz="2400" b="1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서버 사용법</a:t>
            </a:r>
            <a:endParaRPr lang="en-US" altLang="ko-KR" sz="2400" b="1" dirty="0">
              <a:solidFill>
                <a:srgbClr val="B78C7F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1131590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가상서버 생성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8100392" y="4508099"/>
            <a:ext cx="1043608" cy="742437"/>
            <a:chOff x="2771800" y="1275606"/>
            <a:chExt cx="3672408" cy="2928580"/>
          </a:xfrm>
        </p:grpSpPr>
        <p:sp>
          <p:nvSpPr>
            <p:cNvPr id="20" name="직사각형 19"/>
            <p:cNvSpPr/>
            <p:nvPr/>
          </p:nvSpPr>
          <p:spPr>
            <a:xfrm>
              <a:off x="2771800" y="1275606"/>
              <a:ext cx="3672408" cy="2520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915816" y="1419622"/>
              <a:ext cx="3384376" cy="2232248"/>
            </a:xfrm>
            <a:prstGeom prst="rect">
              <a:avLst/>
            </a:prstGeom>
            <a:solidFill>
              <a:srgbClr val="274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05824" y="2018913"/>
              <a:ext cx="3204356" cy="2185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Guider</a:t>
              </a:r>
            </a:p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  <a:p>
              <a:pPr algn="dist"/>
              <a:r>
                <a:rPr lang="en-US" altLang="ko-KR" sz="600" dirty="0">
                  <a:solidFill>
                    <a:srgbClr val="C6A49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System Management Monitoring</a:t>
              </a:r>
            </a:p>
            <a:p>
              <a:pPr algn="dist"/>
              <a:r>
                <a:rPr lang="en-US" altLang="ko-KR" sz="600" dirty="0">
                  <a:solidFill>
                    <a:srgbClr val="FEC9C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323528" y="1491630"/>
            <a:ext cx="849694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ea typeface="KoPub돋움체 Bold"/>
              </a:rPr>
              <a:t>⑥ </a:t>
            </a:r>
            <a:r>
              <a:rPr lang="ko-KR" altLang="ko-KR" sz="1400" b="1" dirty="0">
                <a:ea typeface="KoPub돋움체 Bold"/>
              </a:rPr>
              <a:t>서버 생성하기</a:t>
            </a:r>
            <a:r>
              <a:rPr lang="en-US" altLang="ko-KR" sz="1400" b="1" dirty="0">
                <a:ea typeface="KoPub돋움체 Bold"/>
              </a:rPr>
              <a:t>(1~5</a:t>
            </a:r>
            <a:r>
              <a:rPr lang="ko-KR" altLang="ko-KR" sz="1400" b="1" dirty="0">
                <a:ea typeface="KoPub돋움체 Bold"/>
              </a:rPr>
              <a:t>단계</a:t>
            </a:r>
            <a:r>
              <a:rPr lang="en-US" altLang="ko-KR" sz="1400" b="1" dirty="0">
                <a:ea typeface="KoPub돋움체 Bold"/>
              </a:rPr>
              <a:t>)</a:t>
            </a:r>
            <a:endParaRPr lang="ko-KR" altLang="ko-KR" sz="1400" b="1" dirty="0">
              <a:ea typeface="KoPub돋움체 Bold"/>
            </a:endParaRPr>
          </a:p>
          <a:p>
            <a:pPr latinLnBrk="0"/>
            <a:r>
              <a:rPr lang="en-US" altLang="ko-KR" sz="1400" b="1" dirty="0">
                <a:ea typeface="KoPub돋움체 Bold"/>
              </a:rPr>
              <a:t>4. </a:t>
            </a:r>
            <a:r>
              <a:rPr lang="ko-KR" altLang="ko-KR" sz="1400" b="1" dirty="0">
                <a:ea typeface="KoPub돋움체 Bold"/>
              </a:rPr>
              <a:t>네트워크 접근 설정하기</a:t>
            </a:r>
          </a:p>
          <a:p>
            <a:pPr latinLnBrk="0"/>
            <a:r>
              <a:rPr lang="en-US" altLang="ko-KR" sz="1400" b="1" dirty="0">
                <a:ea typeface="KoPub돋움체 Bold"/>
              </a:rPr>
              <a:t>ACG </a:t>
            </a:r>
            <a:r>
              <a:rPr lang="ko-KR" altLang="ko-KR" sz="1400" b="1" dirty="0">
                <a:ea typeface="KoPub돋움체 Bold"/>
              </a:rPr>
              <a:t>설정이 있는데</a:t>
            </a:r>
            <a:r>
              <a:rPr lang="en-US" altLang="ko-KR" sz="1400" b="1" dirty="0">
                <a:ea typeface="KoPub돋움체 Bold"/>
              </a:rPr>
              <a:t> default</a:t>
            </a:r>
            <a:r>
              <a:rPr lang="ko-KR" altLang="ko-KR" sz="1400" b="1" dirty="0">
                <a:ea typeface="KoPub돋움체 Bold"/>
              </a:rPr>
              <a:t>로 선택합니다</a:t>
            </a:r>
            <a:r>
              <a:rPr lang="en-US" altLang="ko-KR" sz="1400" b="1" dirty="0">
                <a:ea typeface="KoPub돋움체 Bold"/>
              </a:rPr>
              <a:t>.</a:t>
            </a:r>
            <a:endParaRPr lang="ko-KR" altLang="ko-KR" sz="1400" b="1" dirty="0">
              <a:ea typeface="KoPub돋움체 Bold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1798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함초롬바탕"/>
                <a:cs typeface="Times New Roman" pitchFamily="18" charset="0"/>
              </a:rPr>
              <a:t>  </a:t>
            </a:r>
            <a:endParaRPr kumimoji="1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3597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함초롬바탕"/>
                <a:cs typeface="Times New Roman" pitchFamily="18" charset="0"/>
              </a:rPr>
              <a:t>  </a:t>
            </a:r>
            <a:r>
              <a:rPr kumimoji="1" lang="en-US" altLang="ko-KR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9" name="그림 18" descr="그림입니다.  원본 그림의 이름: CLP00002480001b.bmp  원본 그림의 크기: 가로 829pixel, 세로 531pixel"/>
          <p:cNvPicPr/>
          <p:nvPr/>
        </p:nvPicPr>
        <p:blipFill rotWithShape="1">
          <a:blip r:embed="rId3"/>
          <a:srcRect r="24"/>
          <a:stretch>
            <a:fillRect/>
          </a:stretch>
        </p:blipFill>
        <p:spPr>
          <a:xfrm>
            <a:off x="2187248" y="2346394"/>
            <a:ext cx="4121431" cy="205168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016224" y="4486349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/>
            <a:r>
              <a:rPr lang="en-US" altLang="ko-KR" sz="1200" b="1" dirty="0">
                <a:ea typeface="KoPub돋움체 Bold"/>
              </a:rPr>
              <a:t>※ACG</a:t>
            </a:r>
            <a:r>
              <a:rPr lang="ko-KR" altLang="ko-KR" sz="1200" b="1" dirty="0">
                <a:ea typeface="KoPub돋움체 Bold"/>
              </a:rPr>
              <a:t>란 </a:t>
            </a:r>
            <a:r>
              <a:rPr lang="ko-KR" altLang="ko-KR" sz="1200" b="1" dirty="0" err="1">
                <a:ea typeface="KoPub돋움체 Bold"/>
              </a:rPr>
              <a:t>네이버</a:t>
            </a:r>
            <a:r>
              <a:rPr lang="ko-KR" altLang="ko-KR" sz="1200" b="1" dirty="0">
                <a:ea typeface="KoPub돋움체 Bold"/>
              </a:rPr>
              <a:t> </a:t>
            </a:r>
            <a:r>
              <a:rPr lang="ko-KR" altLang="ko-KR" sz="1200" b="1" dirty="0" err="1">
                <a:ea typeface="KoPub돋움체 Bold"/>
              </a:rPr>
              <a:t>클라우드</a:t>
            </a:r>
            <a:r>
              <a:rPr lang="ko-KR" altLang="ko-KR" sz="1200" b="1" dirty="0">
                <a:ea typeface="KoPub돋움체 Bold"/>
              </a:rPr>
              <a:t> 플랫폼에서 제공하는 방화벽으로 생성한 서버 접근에 대해서 통제하는 역할을 수행합니다</a:t>
            </a:r>
            <a:r>
              <a:rPr lang="en-US" altLang="ko-KR" sz="1200" b="1" dirty="0">
                <a:ea typeface="KoPub돋움체 Bold"/>
              </a:rPr>
              <a:t>.</a:t>
            </a:r>
            <a:endParaRPr lang="ko-KR" altLang="ko-KR" sz="1200" b="1" dirty="0">
              <a:ea typeface="KoPub돋움체 Bold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700158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8757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3672" y="146125"/>
            <a:ext cx="8354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04</a:t>
            </a:r>
            <a:r>
              <a:rPr lang="en-US" altLang="ko-KR" spc="-150" dirty="0">
                <a:solidFill>
                  <a:srgbClr val="6D603B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99592" y="127541"/>
            <a:ext cx="59046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274555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참고</a:t>
            </a:r>
            <a:endParaRPr lang="en-US" altLang="ko-KR" b="1" dirty="0">
              <a:solidFill>
                <a:srgbClr val="274555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ko-KR" altLang="en-US" sz="2400" b="1" dirty="0" err="1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네이버</a:t>
            </a:r>
            <a:r>
              <a:rPr lang="ko-KR" altLang="en-US" sz="2400" b="1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  <a:r>
              <a:rPr lang="ko-KR" altLang="en-US" sz="2400" b="1" dirty="0" err="1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클라우드</a:t>
            </a:r>
            <a:r>
              <a:rPr lang="ko-KR" altLang="en-US" sz="2400" b="1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서버 사용법</a:t>
            </a:r>
            <a:endParaRPr lang="en-US" altLang="ko-KR" sz="2400" b="1" dirty="0">
              <a:solidFill>
                <a:srgbClr val="B78C7F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1131590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가상서버 생성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8100392" y="4508099"/>
            <a:ext cx="1043608" cy="742437"/>
            <a:chOff x="2771800" y="1275606"/>
            <a:chExt cx="3672408" cy="2928580"/>
          </a:xfrm>
        </p:grpSpPr>
        <p:sp>
          <p:nvSpPr>
            <p:cNvPr id="20" name="직사각형 19"/>
            <p:cNvSpPr/>
            <p:nvPr/>
          </p:nvSpPr>
          <p:spPr>
            <a:xfrm>
              <a:off x="2771800" y="1275606"/>
              <a:ext cx="3672408" cy="2520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915816" y="1419622"/>
              <a:ext cx="3384376" cy="2232248"/>
            </a:xfrm>
            <a:prstGeom prst="rect">
              <a:avLst/>
            </a:prstGeom>
            <a:solidFill>
              <a:srgbClr val="274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05824" y="2018913"/>
              <a:ext cx="3204356" cy="2185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Guider</a:t>
              </a:r>
            </a:p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  <a:p>
              <a:pPr algn="dist"/>
              <a:r>
                <a:rPr lang="en-US" altLang="ko-KR" sz="600" dirty="0">
                  <a:solidFill>
                    <a:srgbClr val="C6A49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System Management Monitoring</a:t>
              </a:r>
            </a:p>
            <a:p>
              <a:pPr algn="dist"/>
              <a:r>
                <a:rPr lang="en-US" altLang="ko-KR" sz="600" dirty="0">
                  <a:solidFill>
                    <a:srgbClr val="FEC9C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323528" y="1491630"/>
            <a:ext cx="849694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ea typeface="KoPub돋움체 Bold"/>
              </a:rPr>
              <a:t>⑥ </a:t>
            </a:r>
            <a:r>
              <a:rPr lang="ko-KR" altLang="ko-KR" sz="1400" b="1" dirty="0">
                <a:ea typeface="KoPub돋움체 Bold"/>
              </a:rPr>
              <a:t>서버 생성하기</a:t>
            </a:r>
            <a:r>
              <a:rPr lang="en-US" altLang="ko-KR" sz="1400" b="1" dirty="0">
                <a:ea typeface="KoPub돋움체 Bold"/>
              </a:rPr>
              <a:t>(1~5</a:t>
            </a:r>
            <a:r>
              <a:rPr lang="ko-KR" altLang="ko-KR" sz="1400" b="1" dirty="0">
                <a:ea typeface="KoPub돋움체 Bold"/>
              </a:rPr>
              <a:t>단계</a:t>
            </a:r>
            <a:r>
              <a:rPr lang="en-US" altLang="ko-KR" sz="1400" b="1" dirty="0">
                <a:ea typeface="KoPub돋움체 Bold"/>
              </a:rPr>
              <a:t>)</a:t>
            </a:r>
            <a:endParaRPr lang="ko-KR" altLang="ko-KR" sz="1400" b="1" dirty="0">
              <a:ea typeface="KoPub돋움체 Bold"/>
            </a:endParaRPr>
          </a:p>
          <a:p>
            <a:pPr latinLnBrk="0"/>
            <a:r>
              <a:rPr lang="en-US" altLang="ko-KR" sz="1400" b="1" dirty="0">
                <a:ea typeface="KoPub돋움체 Bold"/>
              </a:rPr>
              <a:t>5. </a:t>
            </a:r>
            <a:r>
              <a:rPr lang="ko-KR" altLang="ko-KR" sz="1400" b="1" dirty="0">
                <a:ea typeface="KoPub돋움체 Bold"/>
              </a:rPr>
              <a:t>최종확인 후 서버 생성하기</a:t>
            </a:r>
          </a:p>
          <a:p>
            <a:r>
              <a:rPr lang="ko-KR" altLang="ko-KR" sz="1400" b="1" dirty="0">
                <a:ea typeface="KoPub돋움체 Bold"/>
              </a:rPr>
              <a:t>지금까지 선택한 내용들을 확인한 후 서버를 생성합니다</a:t>
            </a:r>
            <a:r>
              <a:rPr lang="en-US" altLang="ko-KR" sz="1400" b="1" dirty="0">
                <a:ea typeface="KoPub돋움체 Bold"/>
              </a:rPr>
              <a:t>.</a:t>
            </a:r>
            <a:endParaRPr lang="ko-KR" altLang="ko-KR" sz="1400" b="1" dirty="0">
              <a:ea typeface="KoPub돋움체 Bold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1798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함초롬바탕"/>
                <a:cs typeface="Times New Roman" pitchFamily="18" charset="0"/>
              </a:rPr>
              <a:t>  </a:t>
            </a:r>
            <a:endParaRPr kumimoji="1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3597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함초롬바탕"/>
                <a:cs typeface="Times New Roman" pitchFamily="18" charset="0"/>
              </a:rPr>
              <a:t>  </a:t>
            </a:r>
            <a:r>
              <a:rPr kumimoji="1" lang="en-US" altLang="ko-KR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8" name="그림 17" descr="그림입니다.  원본 그림의 이름: CLP00002480001c.bmp  원본 그림의 크기: 가로 833pixel, 세로 795pixel"/>
          <p:cNvPicPr/>
          <p:nvPr/>
        </p:nvPicPr>
        <p:blipFill rotWithShape="1">
          <a:blip r:embed="rId3"/>
          <a:srcRect r="24"/>
          <a:stretch>
            <a:fillRect/>
          </a:stretch>
        </p:blipFill>
        <p:spPr>
          <a:xfrm>
            <a:off x="531414" y="2264811"/>
            <a:ext cx="3392514" cy="2845705"/>
          </a:xfrm>
          <a:prstGeom prst="rect">
            <a:avLst/>
          </a:prstGeom>
        </p:spPr>
      </p:pic>
      <p:pic>
        <p:nvPicPr>
          <p:cNvPr id="23" name="그림 22" descr="그림입니다.  원본 그림의 이름: CLP00002480001d.bmp  원본 그림의 크기: 가로 536pixel, 세로 309pixel"/>
          <p:cNvPicPr/>
          <p:nvPr/>
        </p:nvPicPr>
        <p:blipFill rotWithShape="1">
          <a:blip r:embed="rId4"/>
          <a:srcRect b="65"/>
          <a:stretch>
            <a:fillRect/>
          </a:stretch>
        </p:blipFill>
        <p:spPr>
          <a:xfrm>
            <a:off x="4355976" y="2614295"/>
            <a:ext cx="3413125" cy="196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674040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8757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3672" y="146125"/>
            <a:ext cx="8354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04</a:t>
            </a:r>
            <a:r>
              <a:rPr lang="en-US" altLang="ko-KR" spc="-150" dirty="0">
                <a:solidFill>
                  <a:srgbClr val="6D603B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99592" y="127541"/>
            <a:ext cx="59046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274555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참고</a:t>
            </a:r>
            <a:endParaRPr lang="en-US" altLang="ko-KR" b="1" dirty="0">
              <a:solidFill>
                <a:srgbClr val="274555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ko-KR" altLang="en-US" sz="2400" b="1" dirty="0" err="1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네이버</a:t>
            </a:r>
            <a:r>
              <a:rPr lang="ko-KR" altLang="en-US" sz="2400" b="1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  <a:r>
              <a:rPr lang="ko-KR" altLang="en-US" sz="2400" b="1" dirty="0" err="1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클라우드</a:t>
            </a:r>
            <a:r>
              <a:rPr lang="ko-KR" altLang="en-US" sz="2400" b="1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서버 사용법</a:t>
            </a:r>
            <a:endParaRPr lang="en-US" altLang="ko-KR" sz="2400" b="1" dirty="0">
              <a:solidFill>
                <a:srgbClr val="B78C7F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1131590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가상서버 생성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8100392" y="4508099"/>
            <a:ext cx="1043608" cy="742437"/>
            <a:chOff x="2771800" y="1275606"/>
            <a:chExt cx="3672408" cy="2928580"/>
          </a:xfrm>
        </p:grpSpPr>
        <p:sp>
          <p:nvSpPr>
            <p:cNvPr id="20" name="직사각형 19"/>
            <p:cNvSpPr/>
            <p:nvPr/>
          </p:nvSpPr>
          <p:spPr>
            <a:xfrm>
              <a:off x="2771800" y="1275606"/>
              <a:ext cx="3672408" cy="2520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915816" y="1419622"/>
              <a:ext cx="3384376" cy="2232248"/>
            </a:xfrm>
            <a:prstGeom prst="rect">
              <a:avLst/>
            </a:prstGeom>
            <a:solidFill>
              <a:srgbClr val="274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05824" y="2018913"/>
              <a:ext cx="3204356" cy="2185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Guider</a:t>
              </a:r>
            </a:p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  <a:p>
              <a:pPr algn="dist"/>
              <a:r>
                <a:rPr lang="en-US" altLang="ko-KR" sz="600" dirty="0">
                  <a:solidFill>
                    <a:srgbClr val="C6A49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System Management Monitoring</a:t>
              </a:r>
            </a:p>
            <a:p>
              <a:pPr algn="dist"/>
              <a:r>
                <a:rPr lang="en-US" altLang="ko-KR" sz="600" dirty="0">
                  <a:solidFill>
                    <a:srgbClr val="FEC9C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323528" y="1491630"/>
            <a:ext cx="84969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ea typeface="KoPub돋움체 Bold"/>
              </a:rPr>
              <a:t>⑥ </a:t>
            </a:r>
            <a:r>
              <a:rPr lang="ko-KR" altLang="ko-KR" sz="1400" b="1" dirty="0">
                <a:ea typeface="KoPub돋움체 Bold"/>
              </a:rPr>
              <a:t>서버 생성하기</a:t>
            </a:r>
            <a:r>
              <a:rPr lang="en-US" altLang="ko-KR" sz="1400" b="1" dirty="0">
                <a:ea typeface="KoPub돋움체 Bold"/>
              </a:rPr>
              <a:t>(1~5</a:t>
            </a:r>
            <a:r>
              <a:rPr lang="ko-KR" altLang="ko-KR" sz="1400" b="1" dirty="0">
                <a:ea typeface="KoPub돋움체 Bold"/>
              </a:rPr>
              <a:t>단계</a:t>
            </a:r>
            <a:r>
              <a:rPr lang="en-US" altLang="ko-KR" sz="1400" b="1" dirty="0">
                <a:ea typeface="KoPub돋움체 Bold"/>
              </a:rPr>
              <a:t>)</a:t>
            </a:r>
            <a:endParaRPr lang="ko-KR" altLang="ko-KR" sz="1400" b="1" dirty="0">
              <a:ea typeface="KoPub돋움체 Bold"/>
            </a:endParaRPr>
          </a:p>
          <a:p>
            <a:pPr latinLnBrk="0"/>
            <a:r>
              <a:rPr lang="en-US" altLang="ko-KR" sz="1400" b="1" dirty="0">
                <a:ea typeface="KoPub돋움체 Bold"/>
              </a:rPr>
              <a:t>6. </a:t>
            </a:r>
            <a:r>
              <a:rPr lang="ko-KR" altLang="ko-KR" sz="1400" b="1" dirty="0">
                <a:ea typeface="KoPub돋움체 Bold"/>
              </a:rPr>
              <a:t>가상서버 생성 완료하기</a:t>
            </a:r>
          </a:p>
          <a:p>
            <a:pPr latinLnBrk="0"/>
            <a:r>
              <a:rPr lang="ko-KR" altLang="ko-KR" sz="1400" b="1" dirty="0">
                <a:ea typeface="KoPub돋움체 Bold"/>
              </a:rPr>
              <a:t>서버 생성이 완료되었습니다</a:t>
            </a:r>
            <a:r>
              <a:rPr lang="en-US" altLang="ko-KR" sz="1400" b="1" dirty="0">
                <a:ea typeface="KoPub돋움체 Bold"/>
              </a:rPr>
              <a:t>.</a:t>
            </a:r>
            <a:endParaRPr lang="ko-KR" altLang="ko-KR" sz="1400" b="1" dirty="0">
              <a:ea typeface="KoPub돋움체 Bold"/>
            </a:endParaRPr>
          </a:p>
          <a:p>
            <a:pPr latinLnBrk="0"/>
            <a:r>
              <a:rPr lang="ko-KR" altLang="ko-KR" sz="1400" b="1" dirty="0">
                <a:ea typeface="KoPub돋움체 Bold"/>
              </a:rPr>
              <a:t>서버 상태를 보면 </a:t>
            </a:r>
            <a:r>
              <a:rPr lang="ko-KR" altLang="ko-KR" sz="1400" b="1" dirty="0" err="1">
                <a:ea typeface="KoPub돋움체 Bold"/>
              </a:rPr>
              <a:t>부팅중</a:t>
            </a:r>
            <a:r>
              <a:rPr lang="ko-KR" altLang="ko-KR" sz="1400" b="1" dirty="0">
                <a:ea typeface="KoPub돋움체 Bold"/>
              </a:rPr>
              <a:t> </a:t>
            </a:r>
            <a:r>
              <a:rPr lang="en-US" altLang="ko-KR" sz="1400" b="1" dirty="0">
                <a:ea typeface="KoPub돋움체 Bold"/>
              </a:rPr>
              <a:t>▶ </a:t>
            </a:r>
            <a:r>
              <a:rPr lang="ko-KR" altLang="ko-KR" sz="1400" b="1" dirty="0" err="1">
                <a:ea typeface="KoPub돋움체 Bold"/>
              </a:rPr>
              <a:t>설정중</a:t>
            </a:r>
            <a:r>
              <a:rPr lang="ko-KR" altLang="ko-KR" sz="1400" b="1" dirty="0">
                <a:ea typeface="KoPub돋움체 Bold"/>
              </a:rPr>
              <a:t> </a:t>
            </a:r>
            <a:r>
              <a:rPr lang="en-US" altLang="ko-KR" sz="1400" b="1" dirty="0">
                <a:ea typeface="KoPub돋움체 Bold"/>
              </a:rPr>
              <a:t>▶ </a:t>
            </a:r>
            <a:r>
              <a:rPr lang="ko-KR" altLang="ko-KR" sz="1400" b="1" dirty="0" err="1">
                <a:ea typeface="KoPub돋움체 Bold"/>
              </a:rPr>
              <a:t>운영중으로</a:t>
            </a:r>
            <a:r>
              <a:rPr lang="ko-KR" altLang="ko-KR" sz="1400" b="1" dirty="0">
                <a:ea typeface="KoPub돋움체 Bold"/>
              </a:rPr>
              <a:t> 표시되며 </a:t>
            </a:r>
            <a:r>
              <a:rPr lang="ko-KR" altLang="ko-KR" sz="1400" b="1" dirty="0" err="1">
                <a:ea typeface="KoPub돋움체 Bold"/>
              </a:rPr>
              <a:t>운영중으로</a:t>
            </a:r>
            <a:r>
              <a:rPr lang="ko-KR" altLang="ko-KR" sz="1400" b="1" dirty="0">
                <a:ea typeface="KoPub돋움체 Bold"/>
              </a:rPr>
              <a:t> 표시되면 사용 가능하도록 가상 서버가 준비 완료되었음을 의미합니다</a:t>
            </a:r>
            <a:r>
              <a:rPr lang="en-US" altLang="ko-KR" sz="1400" b="1" dirty="0">
                <a:ea typeface="KoPub돋움체 Bold"/>
              </a:rPr>
              <a:t>.</a:t>
            </a:r>
            <a:endParaRPr lang="ko-KR" altLang="ko-KR" sz="1400" b="1" dirty="0">
              <a:ea typeface="KoPub돋움체 Bold"/>
            </a:endParaRPr>
          </a:p>
          <a:p>
            <a:pPr latinLnBrk="0"/>
            <a:r>
              <a:rPr lang="ko-KR" altLang="ko-KR" sz="1400" b="1" dirty="0">
                <a:ea typeface="KoPub돋움체 Bold"/>
              </a:rPr>
              <a:t>생성이 완료되면 가상서버에</a:t>
            </a:r>
            <a:r>
              <a:rPr lang="en-US" altLang="ko-KR" sz="1400" b="1" dirty="0">
                <a:ea typeface="KoPub돋움체 Bold"/>
              </a:rPr>
              <a:t> IP</a:t>
            </a:r>
            <a:r>
              <a:rPr lang="ko-KR" altLang="ko-KR" sz="1400" b="1" dirty="0">
                <a:ea typeface="KoPub돋움체 Bold"/>
              </a:rPr>
              <a:t>가 할당되는데 이는 서버 접속 시에 필요하므로 꼭 기억하도록 합니다</a:t>
            </a:r>
            <a:r>
              <a:rPr lang="en-US" altLang="ko-KR" sz="1400" b="1" dirty="0">
                <a:ea typeface="KoPub돋움체 Bold"/>
              </a:rPr>
              <a:t>. </a:t>
            </a:r>
            <a:endParaRPr lang="ko-KR" altLang="ko-KR" sz="1400" b="1" dirty="0">
              <a:ea typeface="KoPub돋움체 Bold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1798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함초롬바탕"/>
                <a:cs typeface="Times New Roman" pitchFamily="18" charset="0"/>
              </a:rPr>
              <a:t>  </a:t>
            </a:r>
            <a:endParaRPr kumimoji="1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3597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함초롬바탕"/>
                <a:cs typeface="Times New Roman" pitchFamily="18" charset="0"/>
              </a:rPr>
              <a:t>  </a:t>
            </a:r>
            <a:r>
              <a:rPr kumimoji="1" lang="en-US" altLang="ko-KR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9" name="그림 18" descr="그림입니다.  원본 그림의 이름: CLP00002480001f.bmp  원본 그림의 크기: 가로 1632pixel, 세로 272pixel"/>
          <p:cNvPicPr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331920" y="2925201"/>
            <a:ext cx="6480160" cy="190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09549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98757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13672" y="146125"/>
            <a:ext cx="8354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01</a:t>
            </a:r>
            <a:r>
              <a:rPr lang="en-US" altLang="ko-KR" spc="-150" dirty="0">
                <a:solidFill>
                  <a:srgbClr val="6D603B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99592" y="127541"/>
            <a:ext cx="59046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74555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Guider </a:t>
            </a:r>
            <a:r>
              <a:rPr lang="ko-KR" altLang="en-US" dirty="0">
                <a:solidFill>
                  <a:srgbClr val="274555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소개</a:t>
            </a:r>
            <a:endParaRPr lang="en-US" altLang="ko-KR" dirty="0">
              <a:solidFill>
                <a:srgbClr val="274555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ko-KR" altLang="en-US" sz="2400" dirty="0" smtClean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시스템 모니터링의 필요성</a:t>
            </a:r>
            <a:endParaRPr lang="en-US" altLang="ko-KR" sz="2400" dirty="0">
              <a:solidFill>
                <a:srgbClr val="B78C7F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8100392" y="4443958"/>
            <a:ext cx="1043608" cy="742437"/>
            <a:chOff x="2771800" y="1275606"/>
            <a:chExt cx="3672408" cy="2928580"/>
          </a:xfrm>
        </p:grpSpPr>
        <p:sp>
          <p:nvSpPr>
            <p:cNvPr id="22" name="직사각형 21"/>
            <p:cNvSpPr/>
            <p:nvPr/>
          </p:nvSpPr>
          <p:spPr>
            <a:xfrm>
              <a:off x="2771800" y="1275606"/>
              <a:ext cx="3672408" cy="2520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15816" y="1419622"/>
              <a:ext cx="3384376" cy="2232248"/>
            </a:xfrm>
            <a:prstGeom prst="rect">
              <a:avLst/>
            </a:prstGeom>
            <a:solidFill>
              <a:srgbClr val="274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05824" y="2018913"/>
              <a:ext cx="3204356" cy="2185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Guider</a:t>
              </a:r>
            </a:p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  <a:p>
              <a:pPr algn="dist"/>
              <a:r>
                <a:rPr lang="en-US" altLang="ko-KR" sz="600" dirty="0">
                  <a:solidFill>
                    <a:srgbClr val="C6A49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System Management Monitoring</a:t>
              </a:r>
            </a:p>
            <a:p>
              <a:pPr algn="dist"/>
              <a:r>
                <a:rPr lang="en-US" altLang="ko-KR" sz="600" dirty="0">
                  <a:solidFill>
                    <a:srgbClr val="FEC9C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3975C3B7-50B4-4C77-BDCF-7090C215ACD7}"/>
              </a:ext>
            </a:extLst>
          </p:cNvPr>
          <p:cNvSpPr/>
          <p:nvPr/>
        </p:nvSpPr>
        <p:spPr>
          <a:xfrm>
            <a:off x="323528" y="1491630"/>
            <a:ext cx="8496944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ea typeface="KoPub돋움체 Bold"/>
              </a:rPr>
              <a:t>IT</a:t>
            </a:r>
            <a:r>
              <a:rPr lang="ko-KR" altLang="en-US" sz="1400" b="1" dirty="0" smtClean="0">
                <a:ea typeface="KoPub돋움체 Bold"/>
              </a:rPr>
              <a:t>기술은 금융 거래</a:t>
            </a:r>
            <a:r>
              <a:rPr lang="en-US" altLang="ko-KR" sz="1400" b="1" dirty="0" smtClean="0">
                <a:ea typeface="KoPub돋움체 Bold"/>
              </a:rPr>
              <a:t>, </a:t>
            </a:r>
            <a:r>
              <a:rPr lang="ko-KR" altLang="en-US" sz="1400" b="1" dirty="0" smtClean="0">
                <a:ea typeface="KoPub돋움체 Bold"/>
              </a:rPr>
              <a:t>입시</a:t>
            </a:r>
            <a:r>
              <a:rPr lang="en-US" altLang="ko-KR" sz="1400" b="1" dirty="0" smtClean="0">
                <a:ea typeface="KoPub돋움체 Bold"/>
              </a:rPr>
              <a:t>, </a:t>
            </a:r>
            <a:r>
              <a:rPr lang="ko-KR" altLang="en-US" sz="1400" b="1" dirty="0" smtClean="0">
                <a:ea typeface="KoPub돋움체 Bold"/>
              </a:rPr>
              <a:t>취직 등 다양한 분야에 걸쳐 있습니다</a:t>
            </a:r>
            <a:r>
              <a:rPr lang="en-US" altLang="ko-KR" sz="1400" b="1" dirty="0" smtClean="0">
                <a:ea typeface="KoPub돋움체 Bold"/>
              </a:rPr>
              <a:t>.</a:t>
            </a:r>
          </a:p>
          <a:p>
            <a:r>
              <a:rPr lang="ko-KR" altLang="en-US" sz="1400" b="1" dirty="0" smtClean="0">
                <a:ea typeface="KoPub돋움체 Bold"/>
              </a:rPr>
              <a:t>주식을 초단위로 거래하고 계좌이체 및 카드결제 등 금융 거래도 전산을 통해 가능하며 대학교 수강신청과 취직을 위해 입사 지원이나 시험 응시 접수 등 다양한 분야에 적용되어 있는데요</a:t>
            </a:r>
            <a:r>
              <a:rPr lang="en-US" altLang="ko-KR" sz="1400" b="1" dirty="0" smtClean="0">
                <a:ea typeface="KoPub돋움체 Bold"/>
              </a:rPr>
              <a:t>.</a:t>
            </a:r>
          </a:p>
          <a:p>
            <a:r>
              <a:rPr lang="ko-KR" altLang="en-US" sz="1400" b="1" dirty="0" smtClean="0">
                <a:ea typeface="KoPub돋움체 Bold"/>
              </a:rPr>
              <a:t>전산 오류로 이런 서비스를 이용하지 못하게 된다면 너무 불편할 것입니다</a:t>
            </a:r>
            <a:r>
              <a:rPr lang="en-US" altLang="ko-KR" sz="1400" b="1" dirty="0" smtClean="0">
                <a:ea typeface="KoPub돋움체 Bold"/>
              </a:rPr>
              <a:t>.</a:t>
            </a:r>
          </a:p>
          <a:p>
            <a:endParaRPr lang="en-US" altLang="ko-KR" sz="1400" b="1" dirty="0">
              <a:ea typeface="KoPub돋움체 Bold"/>
            </a:endParaRPr>
          </a:p>
          <a:p>
            <a:r>
              <a:rPr lang="ko-KR" altLang="en-US" sz="1400" b="1" dirty="0" smtClean="0">
                <a:ea typeface="KoPub돋움체 Bold"/>
              </a:rPr>
              <a:t>서비스의 불편함을 최소화하기 위해서 서버</a:t>
            </a:r>
            <a:r>
              <a:rPr lang="en-US" altLang="ko-KR" sz="1400" b="1" dirty="0" smtClean="0">
                <a:ea typeface="KoPub돋움체 Bold"/>
              </a:rPr>
              <a:t>, </a:t>
            </a:r>
            <a:r>
              <a:rPr lang="ko-KR" altLang="en-US" sz="1400" b="1" dirty="0" smtClean="0">
                <a:ea typeface="KoPub돋움체 Bold"/>
              </a:rPr>
              <a:t>네트워크</a:t>
            </a:r>
            <a:r>
              <a:rPr lang="en-US" altLang="ko-KR" sz="1400" b="1" dirty="0" smtClean="0">
                <a:ea typeface="KoPub돋움체 Bold"/>
              </a:rPr>
              <a:t>, </a:t>
            </a:r>
            <a:r>
              <a:rPr lang="ko-KR" altLang="en-US" sz="1400" b="1" dirty="0" smtClean="0">
                <a:ea typeface="KoPub돋움체 Bold"/>
              </a:rPr>
              <a:t>데이터베이스</a:t>
            </a:r>
            <a:r>
              <a:rPr lang="en-US" altLang="ko-KR" sz="1400" b="1" dirty="0">
                <a:ea typeface="KoPub돋움체 Bold"/>
              </a:rPr>
              <a:t> </a:t>
            </a:r>
            <a:r>
              <a:rPr lang="ko-KR" altLang="en-US" sz="1400" b="1" dirty="0" smtClean="0">
                <a:ea typeface="KoPub돋움체 Bold"/>
              </a:rPr>
              <a:t>등의 전산시스템 오류 발생 시 빠르게 찾아 복구가 필요하며</a:t>
            </a:r>
            <a:r>
              <a:rPr lang="en-US" altLang="ko-KR" sz="1400" b="1" dirty="0" smtClean="0">
                <a:ea typeface="KoPub돋움체 Bold"/>
              </a:rPr>
              <a:t>, </a:t>
            </a:r>
            <a:r>
              <a:rPr lang="ko-KR" altLang="en-US" sz="1400" b="1" dirty="0" smtClean="0">
                <a:ea typeface="KoPub돋움체 Bold"/>
              </a:rPr>
              <a:t>문제가 발생했다는 것을 빠르게 인지하기 위해 기업에서는 보통 시스템 모니터링 체계를 갖춰 운영하고 있습니다</a:t>
            </a:r>
            <a:r>
              <a:rPr lang="en-US" altLang="ko-KR" sz="1400" b="1" dirty="0" smtClean="0">
                <a:ea typeface="KoPub돋움체 Bold"/>
              </a:rPr>
              <a:t>.</a:t>
            </a:r>
          </a:p>
          <a:p>
            <a:endParaRPr lang="en-US" altLang="ko-KR" sz="1400" b="1" dirty="0" smtClean="0">
              <a:ea typeface="KoPub돋움체 Bold"/>
            </a:endParaRPr>
          </a:p>
          <a:p>
            <a:r>
              <a:rPr lang="ko-KR" altLang="en-US" sz="1400" b="1" dirty="0" smtClean="0">
                <a:ea typeface="KoPub돋움체 Bold"/>
              </a:rPr>
              <a:t>그에 맞는 다양한 상용 솔루션들이 존재하며 </a:t>
            </a:r>
            <a:r>
              <a:rPr lang="en-US" altLang="ko-KR" sz="1400" b="1" dirty="0" smtClean="0">
                <a:ea typeface="KoPub돋움체 Bold"/>
              </a:rPr>
              <a:t>Guider</a:t>
            </a:r>
            <a:r>
              <a:rPr lang="ko-KR" altLang="en-US" sz="1400" b="1" dirty="0" smtClean="0">
                <a:ea typeface="KoPub돋움체 Bold"/>
              </a:rPr>
              <a:t>는 시스템 모니터링 솔루션을 공개</a:t>
            </a:r>
            <a:r>
              <a:rPr lang="en-US" altLang="ko-KR" sz="1400" b="1" dirty="0" smtClean="0">
                <a:ea typeface="KoPub돋움체 Bold"/>
              </a:rPr>
              <a:t>SW</a:t>
            </a:r>
            <a:r>
              <a:rPr lang="ko-KR" altLang="en-US" sz="1400" b="1" dirty="0" smtClean="0">
                <a:ea typeface="KoPub돋움체 Bold"/>
              </a:rPr>
              <a:t>로 개발되어 보다 많은 곳에 적용되어 </a:t>
            </a:r>
            <a:r>
              <a:rPr lang="en-US" altLang="ko-KR" sz="1400" b="1" dirty="0" smtClean="0">
                <a:ea typeface="KoPub돋움체 Bold"/>
              </a:rPr>
              <a:t>IT </a:t>
            </a:r>
            <a:r>
              <a:rPr lang="ko-KR" altLang="en-US" sz="1400" b="1" dirty="0" smtClean="0">
                <a:ea typeface="KoPub돋움체 Bold"/>
              </a:rPr>
              <a:t>발전에 기여하고자 합니다</a:t>
            </a:r>
            <a:r>
              <a:rPr lang="en-US" altLang="ko-KR" sz="1400" b="1" dirty="0" smtClean="0">
                <a:ea typeface="KoPub돋움체 Bold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8403290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8757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3672" y="146125"/>
            <a:ext cx="8354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04</a:t>
            </a:r>
            <a:r>
              <a:rPr lang="en-US" altLang="ko-KR" spc="-150" dirty="0">
                <a:solidFill>
                  <a:srgbClr val="6D603B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99592" y="127541"/>
            <a:ext cx="59046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274555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참고</a:t>
            </a:r>
            <a:endParaRPr lang="en-US" altLang="ko-KR" b="1" dirty="0">
              <a:solidFill>
                <a:srgbClr val="274555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ko-KR" altLang="en-US" sz="2400" b="1" dirty="0" err="1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네이버</a:t>
            </a:r>
            <a:r>
              <a:rPr lang="ko-KR" altLang="en-US" sz="2400" b="1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  <a:r>
              <a:rPr lang="ko-KR" altLang="en-US" sz="2400" b="1" dirty="0" err="1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클라우드</a:t>
            </a:r>
            <a:r>
              <a:rPr lang="ko-KR" altLang="en-US" sz="2400" b="1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서버 사용법</a:t>
            </a:r>
            <a:endParaRPr lang="en-US" altLang="ko-KR" sz="2400" b="1" dirty="0">
              <a:solidFill>
                <a:srgbClr val="B78C7F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1131590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가상서버 생성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8100392" y="4508099"/>
            <a:ext cx="1043608" cy="742437"/>
            <a:chOff x="2771800" y="1275606"/>
            <a:chExt cx="3672408" cy="2928580"/>
          </a:xfrm>
        </p:grpSpPr>
        <p:sp>
          <p:nvSpPr>
            <p:cNvPr id="20" name="직사각형 19"/>
            <p:cNvSpPr/>
            <p:nvPr/>
          </p:nvSpPr>
          <p:spPr>
            <a:xfrm>
              <a:off x="2771800" y="1275606"/>
              <a:ext cx="3672408" cy="2520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915816" y="1419622"/>
              <a:ext cx="3384376" cy="2232248"/>
            </a:xfrm>
            <a:prstGeom prst="rect">
              <a:avLst/>
            </a:prstGeom>
            <a:solidFill>
              <a:srgbClr val="274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05824" y="2018913"/>
              <a:ext cx="3204356" cy="2185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Guider</a:t>
              </a:r>
            </a:p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  <a:p>
              <a:pPr algn="dist"/>
              <a:r>
                <a:rPr lang="en-US" altLang="ko-KR" sz="600" dirty="0">
                  <a:solidFill>
                    <a:srgbClr val="C6A49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System Management Monitoring</a:t>
              </a:r>
            </a:p>
            <a:p>
              <a:pPr algn="dist"/>
              <a:r>
                <a:rPr lang="en-US" altLang="ko-KR" sz="600" dirty="0">
                  <a:solidFill>
                    <a:srgbClr val="FEC9C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323528" y="1491630"/>
            <a:ext cx="849694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sz="1400" b="1" dirty="0">
                <a:ea typeface="KoPub돋움체 Bold"/>
              </a:rPr>
              <a:t>⑦ </a:t>
            </a:r>
            <a:r>
              <a:rPr lang="ko-KR" altLang="ko-KR" sz="1400" b="1" dirty="0">
                <a:ea typeface="KoPub돋움체 Bold"/>
              </a:rPr>
              <a:t>공인</a:t>
            </a:r>
            <a:r>
              <a:rPr lang="en-US" altLang="ko-KR" sz="1400" b="1" dirty="0">
                <a:ea typeface="KoPub돋움체 Bold"/>
              </a:rPr>
              <a:t> IP </a:t>
            </a:r>
            <a:r>
              <a:rPr lang="ko-KR" altLang="ko-KR" sz="1400" b="1" dirty="0" err="1">
                <a:ea typeface="KoPub돋움체 Bold"/>
              </a:rPr>
              <a:t>할당받기</a:t>
            </a:r>
            <a:r>
              <a:rPr lang="en-US" altLang="ko-KR" sz="1400" b="1" dirty="0">
                <a:ea typeface="KoPub돋움체 Bold"/>
              </a:rPr>
              <a:t> </a:t>
            </a:r>
            <a:r>
              <a:rPr lang="en-US" altLang="ko-KR" sz="1000" b="1" dirty="0">
                <a:ea typeface="KoPub돋움체 Bold"/>
              </a:rPr>
              <a:t>(※ </a:t>
            </a:r>
            <a:r>
              <a:rPr lang="ko-KR" altLang="en-US" sz="1000" b="1" dirty="0">
                <a:ea typeface="KoPub돋움체 Bold"/>
              </a:rPr>
              <a:t>공인</a:t>
            </a:r>
            <a:r>
              <a:rPr lang="en-US" altLang="ko-KR" sz="1000" b="1" dirty="0">
                <a:ea typeface="KoPub돋움체 Bold"/>
              </a:rPr>
              <a:t>IP</a:t>
            </a:r>
            <a:r>
              <a:rPr lang="ko-KR" altLang="en-US" sz="1000" b="1" dirty="0">
                <a:ea typeface="KoPub돋움체 Bold"/>
              </a:rPr>
              <a:t>할당은 </a:t>
            </a:r>
            <a:r>
              <a:rPr lang="ko-KR" altLang="en-US" sz="1000" b="1" dirty="0">
                <a:solidFill>
                  <a:srgbClr val="FF0000"/>
                </a:solidFill>
                <a:ea typeface="KoPub돋움체 Bold"/>
              </a:rPr>
              <a:t>유료</a:t>
            </a:r>
            <a:r>
              <a:rPr lang="ko-KR" altLang="en-US" sz="1000" b="1" dirty="0">
                <a:ea typeface="KoPub돋움체 Bold"/>
              </a:rPr>
              <a:t>이며</a:t>
            </a:r>
            <a:r>
              <a:rPr lang="en-US" altLang="ko-KR" sz="1000" b="1" dirty="0">
                <a:ea typeface="KoPub돋움체 Bold"/>
              </a:rPr>
              <a:t>, </a:t>
            </a:r>
            <a:r>
              <a:rPr lang="ko-KR" altLang="en-US" sz="1000" b="1" dirty="0" err="1">
                <a:ea typeface="KoPub돋움체 Bold"/>
              </a:rPr>
              <a:t>포트포워딩</a:t>
            </a:r>
            <a:r>
              <a:rPr lang="ko-KR" altLang="en-US" sz="1000" b="1" dirty="0">
                <a:ea typeface="KoPub돋움체 Bold"/>
              </a:rPr>
              <a:t> 설정을 통해서도 접속 가능함</a:t>
            </a:r>
            <a:r>
              <a:rPr lang="en-US" altLang="ko-KR" sz="1000" b="1" dirty="0">
                <a:ea typeface="KoPub돋움체 Bold"/>
              </a:rPr>
              <a:t>)</a:t>
            </a:r>
            <a:endParaRPr lang="ko-KR" altLang="ko-KR" sz="1000" b="1" dirty="0">
              <a:ea typeface="KoPub돋움체 Bold"/>
            </a:endParaRPr>
          </a:p>
          <a:p>
            <a:pPr latinLnBrk="0"/>
            <a:r>
              <a:rPr lang="ko-KR" altLang="ko-KR" sz="1400" b="1" dirty="0">
                <a:ea typeface="KoPub돋움체 Bold"/>
              </a:rPr>
              <a:t>가상 서버에 접속하기 위해서는 공인</a:t>
            </a:r>
            <a:r>
              <a:rPr lang="en-US" altLang="ko-KR" sz="1400" b="1" dirty="0">
                <a:ea typeface="KoPub돋움체 Bold"/>
              </a:rPr>
              <a:t>IP</a:t>
            </a:r>
            <a:r>
              <a:rPr lang="ko-KR" altLang="ko-KR" sz="1400" b="1" dirty="0">
                <a:ea typeface="KoPub돋움체 Bold"/>
              </a:rPr>
              <a:t>를 할당 받아야 합니다</a:t>
            </a:r>
            <a:r>
              <a:rPr lang="en-US" altLang="ko-KR" sz="1400" b="1" dirty="0">
                <a:ea typeface="KoPub돋움체 Bold"/>
              </a:rPr>
              <a:t>.</a:t>
            </a:r>
            <a:endParaRPr lang="ko-KR" altLang="ko-KR" sz="1400" b="1" dirty="0">
              <a:ea typeface="KoPub돋움체 Bold"/>
            </a:endParaRPr>
          </a:p>
          <a:p>
            <a:pPr latinLnBrk="0"/>
            <a:r>
              <a:rPr lang="en-US" altLang="ko-KR" sz="1400" b="1" dirty="0">
                <a:ea typeface="KoPub돋움체 Bold"/>
              </a:rPr>
              <a:t>Server</a:t>
            </a:r>
            <a:r>
              <a:rPr lang="ko-KR" altLang="ko-KR" sz="1400" b="1" dirty="0">
                <a:ea typeface="KoPub돋움체 Bold"/>
              </a:rPr>
              <a:t>에</a:t>
            </a:r>
            <a:r>
              <a:rPr lang="en-US" altLang="ko-KR" sz="1400" b="1" dirty="0">
                <a:ea typeface="KoPub돋움체 Bold"/>
              </a:rPr>
              <a:t> Public IP</a:t>
            </a:r>
            <a:r>
              <a:rPr lang="ko-KR" altLang="ko-KR" sz="1400" b="1" dirty="0">
                <a:ea typeface="KoPub돋움체 Bold"/>
              </a:rPr>
              <a:t>를 선택하여 화면 이동한 후 공인</a:t>
            </a:r>
            <a:r>
              <a:rPr lang="en-US" altLang="ko-KR" sz="1400" b="1" dirty="0">
                <a:ea typeface="KoPub돋움체 Bold"/>
              </a:rPr>
              <a:t>IP</a:t>
            </a:r>
            <a:r>
              <a:rPr lang="ko-KR" altLang="ko-KR" sz="1400" b="1" dirty="0">
                <a:ea typeface="KoPub돋움체 Bold"/>
              </a:rPr>
              <a:t>신청 버튼을 클릭합니다</a:t>
            </a:r>
            <a:r>
              <a:rPr lang="en-US" altLang="ko-KR" sz="1400" b="1" dirty="0">
                <a:ea typeface="KoPub돋움체 Bold"/>
              </a:rPr>
              <a:t>.</a:t>
            </a:r>
            <a:endParaRPr lang="ko-KR" altLang="ko-KR" sz="1400" b="1" dirty="0">
              <a:ea typeface="KoPub돋움체 Bold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1798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함초롬바탕"/>
                <a:cs typeface="Times New Roman" pitchFamily="18" charset="0"/>
              </a:rPr>
              <a:t>  </a:t>
            </a:r>
            <a:endParaRPr kumimoji="1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3597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함초롬바탕"/>
                <a:cs typeface="Times New Roman" pitchFamily="18" charset="0"/>
              </a:rPr>
              <a:t>  </a:t>
            </a:r>
            <a:r>
              <a:rPr kumimoji="1" lang="en-US" altLang="ko-KR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5" name="그림 14" descr="그림입니다.  원본 그림의 이름: CLP000024800027.bmp  원본 그림의 크기: 가로 1295pixel, 세로 704pixel"/>
          <p:cNvPicPr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085840" y="2246311"/>
            <a:ext cx="4972320" cy="262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111404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8757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3672" y="146125"/>
            <a:ext cx="8354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04</a:t>
            </a:r>
            <a:r>
              <a:rPr lang="en-US" altLang="ko-KR" spc="-150" dirty="0">
                <a:solidFill>
                  <a:srgbClr val="6D603B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99592" y="127541"/>
            <a:ext cx="59046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274555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참고</a:t>
            </a:r>
            <a:endParaRPr lang="en-US" altLang="ko-KR" b="1" dirty="0">
              <a:solidFill>
                <a:srgbClr val="274555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ko-KR" altLang="en-US" sz="2400" b="1" dirty="0" err="1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네이버</a:t>
            </a:r>
            <a:r>
              <a:rPr lang="ko-KR" altLang="en-US" sz="2400" b="1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  <a:r>
              <a:rPr lang="ko-KR" altLang="en-US" sz="2400" b="1" dirty="0" err="1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클라우드</a:t>
            </a:r>
            <a:r>
              <a:rPr lang="ko-KR" altLang="en-US" sz="2400" b="1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서버 사용법</a:t>
            </a:r>
            <a:endParaRPr lang="en-US" altLang="ko-KR" sz="2400" b="1" dirty="0">
              <a:solidFill>
                <a:srgbClr val="B78C7F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1131590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가상서버 생성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8100392" y="4508099"/>
            <a:ext cx="1043608" cy="742437"/>
            <a:chOff x="2771800" y="1275606"/>
            <a:chExt cx="3672408" cy="2928580"/>
          </a:xfrm>
        </p:grpSpPr>
        <p:sp>
          <p:nvSpPr>
            <p:cNvPr id="20" name="직사각형 19"/>
            <p:cNvSpPr/>
            <p:nvPr/>
          </p:nvSpPr>
          <p:spPr>
            <a:xfrm>
              <a:off x="2771800" y="1275606"/>
              <a:ext cx="3672408" cy="2520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915816" y="1419622"/>
              <a:ext cx="3384376" cy="2232248"/>
            </a:xfrm>
            <a:prstGeom prst="rect">
              <a:avLst/>
            </a:prstGeom>
            <a:solidFill>
              <a:srgbClr val="274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05824" y="2018913"/>
              <a:ext cx="3204356" cy="2185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Guider</a:t>
              </a:r>
            </a:p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  <a:p>
              <a:pPr algn="dist"/>
              <a:r>
                <a:rPr lang="en-US" altLang="ko-KR" sz="600" dirty="0">
                  <a:solidFill>
                    <a:srgbClr val="C6A49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System Management Monitoring</a:t>
              </a:r>
            </a:p>
            <a:p>
              <a:pPr algn="dist"/>
              <a:r>
                <a:rPr lang="en-US" altLang="ko-KR" sz="600" dirty="0">
                  <a:solidFill>
                    <a:srgbClr val="FEC9C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323528" y="1491630"/>
            <a:ext cx="849694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sz="1400" b="1" dirty="0">
                <a:ea typeface="KoPub돋움체 Bold"/>
              </a:rPr>
              <a:t>⑦ </a:t>
            </a:r>
            <a:r>
              <a:rPr lang="ko-KR" altLang="ko-KR" sz="1400" b="1" dirty="0">
                <a:ea typeface="KoPub돋움체 Bold"/>
              </a:rPr>
              <a:t>공인</a:t>
            </a:r>
            <a:r>
              <a:rPr lang="en-US" altLang="ko-KR" sz="1400" b="1" dirty="0">
                <a:ea typeface="KoPub돋움체 Bold"/>
              </a:rPr>
              <a:t> IP </a:t>
            </a:r>
            <a:r>
              <a:rPr lang="ko-KR" altLang="ko-KR" sz="1400" b="1" dirty="0" err="1">
                <a:ea typeface="KoPub돋움체 Bold"/>
              </a:rPr>
              <a:t>할당받기</a:t>
            </a:r>
            <a:r>
              <a:rPr lang="en-US" altLang="ko-KR" sz="1400" b="1" dirty="0">
                <a:ea typeface="KoPub돋움체 Bold"/>
              </a:rPr>
              <a:t> </a:t>
            </a:r>
            <a:r>
              <a:rPr lang="en-US" altLang="ko-KR" sz="1000" b="1" dirty="0">
                <a:ea typeface="KoPub돋움체 Bold"/>
              </a:rPr>
              <a:t>(※ </a:t>
            </a:r>
            <a:r>
              <a:rPr lang="ko-KR" altLang="en-US" sz="1000" b="1" dirty="0">
                <a:ea typeface="KoPub돋움체 Bold"/>
              </a:rPr>
              <a:t>공인</a:t>
            </a:r>
            <a:r>
              <a:rPr lang="en-US" altLang="ko-KR" sz="1000" b="1" dirty="0">
                <a:ea typeface="KoPub돋움체 Bold"/>
              </a:rPr>
              <a:t>IP</a:t>
            </a:r>
            <a:r>
              <a:rPr lang="ko-KR" altLang="en-US" sz="1000" b="1" dirty="0">
                <a:ea typeface="KoPub돋움체 Bold"/>
              </a:rPr>
              <a:t>할당은 </a:t>
            </a:r>
            <a:r>
              <a:rPr lang="ko-KR" altLang="en-US" sz="1000" b="1" dirty="0">
                <a:solidFill>
                  <a:srgbClr val="FF0000"/>
                </a:solidFill>
                <a:ea typeface="KoPub돋움체 Bold"/>
              </a:rPr>
              <a:t>유료</a:t>
            </a:r>
            <a:r>
              <a:rPr lang="ko-KR" altLang="en-US" sz="1000" b="1" dirty="0">
                <a:ea typeface="KoPub돋움체 Bold"/>
              </a:rPr>
              <a:t>이며</a:t>
            </a:r>
            <a:r>
              <a:rPr lang="en-US" altLang="ko-KR" sz="1000" b="1" dirty="0">
                <a:ea typeface="KoPub돋움체 Bold"/>
              </a:rPr>
              <a:t>, </a:t>
            </a:r>
            <a:r>
              <a:rPr lang="ko-KR" altLang="en-US" sz="1000" b="1" dirty="0" err="1">
                <a:ea typeface="KoPub돋움체 Bold"/>
              </a:rPr>
              <a:t>포트포워딩</a:t>
            </a:r>
            <a:r>
              <a:rPr lang="ko-KR" altLang="en-US" sz="1000" b="1" dirty="0">
                <a:ea typeface="KoPub돋움체 Bold"/>
              </a:rPr>
              <a:t> 설정을 통해서도 접속 가능함</a:t>
            </a:r>
            <a:r>
              <a:rPr lang="en-US" altLang="ko-KR" sz="1000" b="1" dirty="0">
                <a:ea typeface="KoPub돋움체 Bold"/>
              </a:rPr>
              <a:t>)</a:t>
            </a:r>
            <a:endParaRPr lang="ko-KR" altLang="ko-KR" sz="1000" b="1" dirty="0">
              <a:ea typeface="KoPub돋움체 Bold"/>
            </a:endParaRPr>
          </a:p>
          <a:p>
            <a:pPr latinLnBrk="0"/>
            <a:r>
              <a:rPr lang="ko-KR" altLang="ko-KR" sz="1400" b="1" dirty="0">
                <a:ea typeface="KoPub돋움체 Bold"/>
              </a:rPr>
              <a:t>공인</a:t>
            </a:r>
            <a:r>
              <a:rPr lang="en-US" altLang="ko-KR" sz="1400" b="1" dirty="0">
                <a:ea typeface="KoPub돋움체 Bold"/>
              </a:rPr>
              <a:t> IP</a:t>
            </a:r>
            <a:r>
              <a:rPr lang="ko-KR" altLang="ko-KR" sz="1400" b="1" dirty="0">
                <a:ea typeface="KoPub돋움체 Bold"/>
              </a:rPr>
              <a:t>를 </a:t>
            </a:r>
            <a:r>
              <a:rPr lang="ko-KR" altLang="ko-KR" sz="1400" b="1" dirty="0" err="1">
                <a:ea typeface="KoPub돋움체 Bold"/>
              </a:rPr>
              <a:t>할당받을</a:t>
            </a:r>
            <a:r>
              <a:rPr lang="ko-KR" altLang="ko-KR" sz="1400" b="1" dirty="0">
                <a:ea typeface="KoPub돋움체 Bold"/>
              </a:rPr>
              <a:t> 서버를 선택하는 화면에서 위에서 생성한 서버를 선택한 후 확인 버튼을 클릭하여 공인</a:t>
            </a:r>
            <a:r>
              <a:rPr lang="en-US" altLang="ko-KR" sz="1400" b="1" dirty="0">
                <a:ea typeface="KoPub돋움체 Bold"/>
              </a:rPr>
              <a:t> IP</a:t>
            </a:r>
            <a:r>
              <a:rPr lang="ko-KR" altLang="ko-KR" sz="1400" b="1" dirty="0">
                <a:ea typeface="KoPub돋움체 Bold"/>
              </a:rPr>
              <a:t>할당을 받습니다</a:t>
            </a:r>
            <a:r>
              <a:rPr lang="en-US" altLang="ko-KR" sz="1400" b="1" dirty="0">
                <a:ea typeface="KoPub돋움체 Bold"/>
              </a:rPr>
              <a:t>.</a:t>
            </a:r>
            <a:endParaRPr lang="ko-KR" altLang="ko-KR" sz="1400" b="1" dirty="0">
              <a:ea typeface="KoPub돋움체 Bold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1798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함초롬바탕"/>
                <a:cs typeface="Times New Roman" pitchFamily="18" charset="0"/>
              </a:rPr>
              <a:t>  </a:t>
            </a:r>
            <a:endParaRPr kumimoji="1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3597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함초롬바탕"/>
                <a:cs typeface="Times New Roman" pitchFamily="18" charset="0"/>
              </a:rPr>
              <a:t>  </a:t>
            </a:r>
            <a:r>
              <a:rPr kumimoji="1" lang="en-US" altLang="ko-KR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8" name="그림 17" descr="그림입니다.  원본 그림의 이름: CLP000024800029.bmp  원본 그림의 크기: 가로 695pixel, 세로 519pixel"/>
          <p:cNvPicPr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231740" y="2319170"/>
            <a:ext cx="4032448" cy="234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603755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8757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3672" y="146125"/>
            <a:ext cx="8354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04</a:t>
            </a:r>
            <a:r>
              <a:rPr lang="en-US" altLang="ko-KR" spc="-150" dirty="0">
                <a:solidFill>
                  <a:srgbClr val="6D603B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99592" y="127541"/>
            <a:ext cx="59046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274555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참고</a:t>
            </a:r>
            <a:endParaRPr lang="en-US" altLang="ko-KR" b="1" dirty="0">
              <a:solidFill>
                <a:srgbClr val="274555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ko-KR" altLang="en-US" sz="2400" b="1" dirty="0" err="1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네이버</a:t>
            </a:r>
            <a:r>
              <a:rPr lang="ko-KR" altLang="en-US" sz="2400" b="1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  <a:r>
              <a:rPr lang="ko-KR" altLang="en-US" sz="2400" b="1" dirty="0" err="1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클라우드</a:t>
            </a:r>
            <a:r>
              <a:rPr lang="ko-KR" altLang="en-US" sz="2400" b="1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서버 사용법</a:t>
            </a:r>
            <a:endParaRPr lang="en-US" altLang="ko-KR" sz="2400" b="1" dirty="0">
              <a:solidFill>
                <a:srgbClr val="B78C7F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1131590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가상서버 생성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8100392" y="4508099"/>
            <a:ext cx="1043608" cy="742437"/>
            <a:chOff x="2771800" y="1275606"/>
            <a:chExt cx="3672408" cy="2928580"/>
          </a:xfrm>
        </p:grpSpPr>
        <p:sp>
          <p:nvSpPr>
            <p:cNvPr id="20" name="직사각형 19"/>
            <p:cNvSpPr/>
            <p:nvPr/>
          </p:nvSpPr>
          <p:spPr>
            <a:xfrm>
              <a:off x="2771800" y="1275606"/>
              <a:ext cx="3672408" cy="2520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915816" y="1419622"/>
              <a:ext cx="3384376" cy="2232248"/>
            </a:xfrm>
            <a:prstGeom prst="rect">
              <a:avLst/>
            </a:prstGeom>
            <a:solidFill>
              <a:srgbClr val="274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05824" y="2018913"/>
              <a:ext cx="3204356" cy="2185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Guider</a:t>
              </a:r>
            </a:p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  <a:p>
              <a:pPr algn="dist"/>
              <a:r>
                <a:rPr lang="en-US" altLang="ko-KR" sz="600" dirty="0">
                  <a:solidFill>
                    <a:srgbClr val="C6A49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System Management Monitoring</a:t>
              </a:r>
            </a:p>
            <a:p>
              <a:pPr algn="dist"/>
              <a:r>
                <a:rPr lang="en-US" altLang="ko-KR" sz="600" dirty="0">
                  <a:solidFill>
                    <a:srgbClr val="FEC9C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323528" y="1491630"/>
            <a:ext cx="8496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sz="1400" b="1" dirty="0">
                <a:ea typeface="KoPub돋움체 Bold"/>
              </a:rPr>
              <a:t>⑦ </a:t>
            </a:r>
            <a:r>
              <a:rPr lang="ko-KR" altLang="ko-KR" sz="1400" b="1" dirty="0">
                <a:ea typeface="KoPub돋움체 Bold"/>
              </a:rPr>
              <a:t>공인</a:t>
            </a:r>
            <a:r>
              <a:rPr lang="en-US" altLang="ko-KR" sz="1400" b="1" dirty="0">
                <a:ea typeface="KoPub돋움체 Bold"/>
              </a:rPr>
              <a:t> IP </a:t>
            </a:r>
            <a:r>
              <a:rPr lang="ko-KR" altLang="ko-KR" sz="1400" b="1" dirty="0" err="1">
                <a:ea typeface="KoPub돋움체 Bold"/>
              </a:rPr>
              <a:t>할당받기</a:t>
            </a:r>
            <a:r>
              <a:rPr lang="en-US" altLang="ko-KR" sz="1400" b="1" dirty="0">
                <a:ea typeface="KoPub돋움체 Bold"/>
              </a:rPr>
              <a:t> </a:t>
            </a:r>
            <a:r>
              <a:rPr lang="en-US" altLang="ko-KR" sz="1000" b="1" dirty="0">
                <a:ea typeface="KoPub돋움체 Bold"/>
              </a:rPr>
              <a:t>(※ </a:t>
            </a:r>
            <a:r>
              <a:rPr lang="ko-KR" altLang="en-US" sz="1000" b="1" dirty="0">
                <a:ea typeface="KoPub돋움체 Bold"/>
              </a:rPr>
              <a:t>공인</a:t>
            </a:r>
            <a:r>
              <a:rPr lang="en-US" altLang="ko-KR" sz="1000" b="1" dirty="0">
                <a:ea typeface="KoPub돋움체 Bold"/>
              </a:rPr>
              <a:t>IP</a:t>
            </a:r>
            <a:r>
              <a:rPr lang="ko-KR" altLang="en-US" sz="1000" b="1" dirty="0">
                <a:ea typeface="KoPub돋움체 Bold"/>
              </a:rPr>
              <a:t>할당은 </a:t>
            </a:r>
            <a:r>
              <a:rPr lang="ko-KR" altLang="en-US" sz="1000" b="1" dirty="0">
                <a:solidFill>
                  <a:srgbClr val="FF0000"/>
                </a:solidFill>
                <a:ea typeface="KoPub돋움체 Bold"/>
              </a:rPr>
              <a:t>유료</a:t>
            </a:r>
            <a:r>
              <a:rPr lang="ko-KR" altLang="en-US" sz="1000" b="1" dirty="0">
                <a:ea typeface="KoPub돋움체 Bold"/>
              </a:rPr>
              <a:t>이며</a:t>
            </a:r>
            <a:r>
              <a:rPr lang="en-US" altLang="ko-KR" sz="1000" b="1" dirty="0">
                <a:ea typeface="KoPub돋움체 Bold"/>
              </a:rPr>
              <a:t>, </a:t>
            </a:r>
            <a:r>
              <a:rPr lang="ko-KR" altLang="en-US" sz="1000" b="1" dirty="0" err="1">
                <a:ea typeface="KoPub돋움체 Bold"/>
              </a:rPr>
              <a:t>포트포워딩</a:t>
            </a:r>
            <a:r>
              <a:rPr lang="ko-KR" altLang="en-US" sz="1000" b="1" dirty="0">
                <a:ea typeface="KoPub돋움체 Bold"/>
              </a:rPr>
              <a:t> 설정을 통해서도 접속 가능함</a:t>
            </a:r>
            <a:r>
              <a:rPr lang="en-US" altLang="ko-KR" sz="1000" b="1" dirty="0">
                <a:ea typeface="KoPub돋움체 Bold"/>
              </a:rPr>
              <a:t>)</a:t>
            </a:r>
            <a:endParaRPr lang="ko-KR" altLang="ko-KR" sz="1000" b="1" dirty="0">
              <a:ea typeface="KoPub돋움체 Bold"/>
            </a:endParaRPr>
          </a:p>
          <a:p>
            <a:pPr latinLnBrk="0"/>
            <a:r>
              <a:rPr lang="ko-KR" altLang="ko-KR" sz="1400" b="1" dirty="0">
                <a:ea typeface="KoPub돋움체 Bold"/>
              </a:rPr>
              <a:t>가상 서버에 할당된 공인</a:t>
            </a:r>
            <a:r>
              <a:rPr lang="en-US" altLang="ko-KR" sz="1400" b="1" dirty="0">
                <a:ea typeface="KoPub돋움체 Bold"/>
              </a:rPr>
              <a:t> IP</a:t>
            </a:r>
            <a:r>
              <a:rPr lang="ko-KR" altLang="ko-KR" sz="1400" b="1" dirty="0">
                <a:ea typeface="KoPub돋움체 Bold"/>
              </a:rPr>
              <a:t>를 확인합니다</a:t>
            </a:r>
            <a:r>
              <a:rPr lang="en-US" altLang="ko-KR" sz="1400" b="1" dirty="0">
                <a:ea typeface="KoPub돋움체 Bold"/>
              </a:rPr>
              <a:t>.</a:t>
            </a:r>
            <a:endParaRPr lang="ko-KR" altLang="ko-KR" sz="1400" b="1" dirty="0">
              <a:ea typeface="KoPub돋움체 Bold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1798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함초롬바탕"/>
                <a:cs typeface="Times New Roman" pitchFamily="18" charset="0"/>
              </a:rPr>
              <a:t>  </a:t>
            </a:r>
            <a:endParaRPr kumimoji="1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3597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함초롬바탕"/>
                <a:cs typeface="Times New Roman" pitchFamily="18" charset="0"/>
              </a:rPr>
              <a:t>  </a:t>
            </a:r>
            <a:r>
              <a:rPr kumimoji="1" lang="en-US" altLang="ko-KR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5" name="그림 14" descr="그림입니다.  원본 그림의 이름: CLP00002480002a.bmp  원본 그림의 크기: 가로 1626pixel, 세로 74pixel"/>
          <p:cNvPicPr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69920" y="2211710"/>
            <a:ext cx="6156087" cy="65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697673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8757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3672" y="146125"/>
            <a:ext cx="8354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04</a:t>
            </a:r>
            <a:r>
              <a:rPr lang="en-US" altLang="ko-KR" spc="-150" dirty="0">
                <a:solidFill>
                  <a:srgbClr val="6D603B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99592" y="127541"/>
            <a:ext cx="59046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274555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참고</a:t>
            </a:r>
            <a:endParaRPr lang="en-US" altLang="ko-KR" b="1" dirty="0">
              <a:solidFill>
                <a:srgbClr val="274555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ko-KR" altLang="en-US" sz="2400" b="1" dirty="0" err="1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네이버</a:t>
            </a:r>
            <a:r>
              <a:rPr lang="ko-KR" altLang="en-US" sz="2400" b="1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  <a:r>
              <a:rPr lang="ko-KR" altLang="en-US" sz="2400" b="1" dirty="0" err="1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클라우드</a:t>
            </a:r>
            <a:r>
              <a:rPr lang="ko-KR" altLang="en-US" sz="2400" b="1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서버 사용법</a:t>
            </a:r>
            <a:endParaRPr lang="en-US" altLang="ko-KR" sz="2400" b="1" dirty="0">
              <a:solidFill>
                <a:srgbClr val="B78C7F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1131590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가상서버 생성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8100392" y="4508099"/>
            <a:ext cx="1043608" cy="742437"/>
            <a:chOff x="2771800" y="1275606"/>
            <a:chExt cx="3672408" cy="2928580"/>
          </a:xfrm>
        </p:grpSpPr>
        <p:sp>
          <p:nvSpPr>
            <p:cNvPr id="20" name="직사각형 19"/>
            <p:cNvSpPr/>
            <p:nvPr/>
          </p:nvSpPr>
          <p:spPr>
            <a:xfrm>
              <a:off x="2771800" y="1275606"/>
              <a:ext cx="3672408" cy="2520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915816" y="1419622"/>
              <a:ext cx="3384376" cy="2232248"/>
            </a:xfrm>
            <a:prstGeom prst="rect">
              <a:avLst/>
            </a:prstGeom>
            <a:solidFill>
              <a:srgbClr val="274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05824" y="2018913"/>
              <a:ext cx="3204356" cy="2185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Guider</a:t>
              </a:r>
            </a:p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  <a:p>
              <a:pPr algn="dist"/>
              <a:r>
                <a:rPr lang="en-US" altLang="ko-KR" sz="600" dirty="0">
                  <a:solidFill>
                    <a:srgbClr val="C6A49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System Management Monitoring</a:t>
              </a:r>
            </a:p>
            <a:p>
              <a:pPr algn="dist"/>
              <a:r>
                <a:rPr lang="en-US" altLang="ko-KR" sz="600" dirty="0">
                  <a:solidFill>
                    <a:srgbClr val="FEC9C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323528" y="1491630"/>
            <a:ext cx="84969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sz="1400" b="1" dirty="0">
                <a:latin typeface="KoPub돋움체 Bold"/>
                <a:ea typeface="KoPub돋움체 Bold"/>
              </a:rPr>
              <a:t>⑧</a:t>
            </a:r>
            <a:r>
              <a:rPr lang="ko-KR" altLang="ko-KR" sz="1400" b="1" dirty="0">
                <a:latin typeface="KoPub돋움체 Bold"/>
                <a:ea typeface="KoPub돋움체 Bold"/>
              </a:rPr>
              <a:t>가상서버 접속하기</a:t>
            </a:r>
            <a:r>
              <a:rPr lang="en-US" altLang="ko-KR" sz="1400" b="1" dirty="0">
                <a:latin typeface="KoPub돋움체 Bold"/>
                <a:ea typeface="KoPub돋움체 Bold"/>
              </a:rPr>
              <a:t>(1~4</a:t>
            </a:r>
            <a:r>
              <a:rPr lang="ko-KR" altLang="en-US" sz="1400" b="1" dirty="0">
                <a:latin typeface="KoPub돋움체 Bold"/>
                <a:ea typeface="KoPub돋움체 Bold"/>
              </a:rPr>
              <a:t>단계</a:t>
            </a:r>
            <a:r>
              <a:rPr lang="en-US" altLang="ko-KR" sz="1400" b="1" dirty="0">
                <a:latin typeface="KoPub돋움체 Bold"/>
                <a:ea typeface="KoPub돋움체 Bold"/>
              </a:rPr>
              <a:t>)</a:t>
            </a:r>
            <a:endParaRPr lang="ko-KR" altLang="ko-KR" sz="1400" b="1" dirty="0">
              <a:latin typeface="KoPub돋움체 Bold"/>
              <a:ea typeface="KoPub돋움체 Bold"/>
            </a:endParaRPr>
          </a:p>
          <a:p>
            <a:pPr latinLnBrk="0"/>
            <a:r>
              <a:rPr lang="en-US" altLang="ko-KR" sz="1400" b="1" dirty="0">
                <a:latin typeface="KoPub돋움체 Bold"/>
                <a:ea typeface="KoPub돋움체 Bold"/>
              </a:rPr>
              <a:t>1. </a:t>
            </a:r>
            <a:r>
              <a:rPr lang="ko-KR" altLang="ko-KR" sz="1400" b="1" dirty="0">
                <a:latin typeface="KoPub돋움체 Bold"/>
                <a:ea typeface="KoPub돋움체 Bold"/>
              </a:rPr>
              <a:t>가상서버 접속 툴</a:t>
            </a:r>
            <a:r>
              <a:rPr lang="en-US" altLang="ko-KR" sz="1400" b="1" dirty="0">
                <a:latin typeface="KoPub돋움체 Bold"/>
                <a:ea typeface="KoPub돋움체 Bold"/>
              </a:rPr>
              <a:t>(Putty) </a:t>
            </a:r>
            <a:r>
              <a:rPr lang="ko-KR" altLang="ko-KR" sz="1400" b="1" dirty="0">
                <a:latin typeface="KoPub돋움체 Bold"/>
                <a:ea typeface="KoPub돋움체 Bold"/>
              </a:rPr>
              <a:t>설치하기</a:t>
            </a:r>
          </a:p>
          <a:p>
            <a:pPr latinLnBrk="0"/>
            <a:r>
              <a:rPr lang="ko-KR" altLang="ko-KR" sz="1400" b="1" dirty="0">
                <a:latin typeface="KoPub돋움체 Bold"/>
                <a:ea typeface="KoPub돋움체 Bold"/>
              </a:rPr>
              <a:t>가상 서버에 접속하기 위해서는 접속 툴이 필요합니다</a:t>
            </a:r>
            <a:r>
              <a:rPr lang="en-US" altLang="ko-KR" sz="1400" b="1" dirty="0">
                <a:latin typeface="KoPub돋움체 Bold"/>
                <a:ea typeface="KoPub돋움체 Bold"/>
              </a:rPr>
              <a:t>.</a:t>
            </a:r>
            <a:endParaRPr lang="ko-KR" altLang="ko-KR" sz="1400" b="1" dirty="0">
              <a:latin typeface="KoPub돋움체 Bold"/>
              <a:ea typeface="KoPub돋움체 Bold"/>
            </a:endParaRPr>
          </a:p>
          <a:p>
            <a:pPr latinLnBrk="0"/>
            <a:r>
              <a:rPr lang="ko-KR" altLang="ko-KR" sz="1400" b="1" dirty="0" err="1">
                <a:latin typeface="KoPub돋움체 Bold"/>
                <a:ea typeface="KoPub돋움체 Bold"/>
              </a:rPr>
              <a:t>네이버에서</a:t>
            </a:r>
            <a:r>
              <a:rPr lang="ko-KR" altLang="ko-KR" sz="1400" b="1" dirty="0">
                <a:latin typeface="KoPub돋움체 Bold"/>
                <a:ea typeface="KoPub돋움체 Bold"/>
              </a:rPr>
              <a:t> 무료 접속 툴인</a:t>
            </a:r>
            <a:r>
              <a:rPr lang="en-US" altLang="ko-KR" sz="1400" b="1" dirty="0">
                <a:latin typeface="KoPub돋움체 Bold"/>
                <a:ea typeface="KoPub돋움체 Bold"/>
              </a:rPr>
              <a:t> Putty</a:t>
            </a:r>
            <a:r>
              <a:rPr lang="ko-KR" altLang="ko-KR" sz="1400" b="1" dirty="0">
                <a:latin typeface="KoPub돋움체 Bold"/>
                <a:ea typeface="KoPub돋움체 Bold"/>
              </a:rPr>
              <a:t>를 다운로드 받아 설치합니다</a:t>
            </a:r>
            <a:r>
              <a:rPr lang="en-US" altLang="ko-KR" sz="1400" b="1" dirty="0">
                <a:latin typeface="KoPub돋움체 Bold"/>
                <a:ea typeface="KoPub돋움체 Bold"/>
              </a:rPr>
              <a:t>.</a:t>
            </a:r>
            <a:endParaRPr lang="ko-KR" altLang="ko-KR" sz="1400" b="1" dirty="0">
              <a:latin typeface="KoPub돋움체 Bold"/>
              <a:ea typeface="KoPub돋움체 Bold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1798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함초롬바탕"/>
                <a:cs typeface="Times New Roman" pitchFamily="18" charset="0"/>
              </a:rPr>
              <a:t>  </a:t>
            </a:r>
            <a:endParaRPr kumimoji="1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3597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함초롬바탕"/>
                <a:cs typeface="Times New Roman" pitchFamily="18" charset="0"/>
              </a:rPr>
              <a:t>  </a:t>
            </a:r>
            <a:r>
              <a:rPr kumimoji="1" lang="en-US" altLang="ko-KR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8" name="그림 17" descr="그림입니다.  원본 그림의 이름: CLP000024800020.bmp  원본 그림의 크기: 가로 658pixel, 세로 247pixel"/>
          <p:cNvPicPr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907704" y="2606038"/>
            <a:ext cx="5400040" cy="202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037445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8757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3672" y="146125"/>
            <a:ext cx="8354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04</a:t>
            </a:r>
            <a:r>
              <a:rPr lang="en-US" altLang="ko-KR" spc="-150" dirty="0">
                <a:solidFill>
                  <a:srgbClr val="6D603B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99592" y="127541"/>
            <a:ext cx="59046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274555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참고</a:t>
            </a:r>
            <a:endParaRPr lang="en-US" altLang="ko-KR" b="1" dirty="0">
              <a:solidFill>
                <a:srgbClr val="274555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ko-KR" altLang="en-US" sz="2400" b="1" dirty="0" err="1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네이버</a:t>
            </a:r>
            <a:r>
              <a:rPr lang="ko-KR" altLang="en-US" sz="2400" b="1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  <a:r>
              <a:rPr lang="ko-KR" altLang="en-US" sz="2400" b="1" dirty="0" err="1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클라우드</a:t>
            </a:r>
            <a:r>
              <a:rPr lang="ko-KR" altLang="en-US" sz="2400" b="1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서버 사용법</a:t>
            </a:r>
            <a:endParaRPr lang="en-US" altLang="ko-KR" sz="2400" b="1" dirty="0">
              <a:solidFill>
                <a:srgbClr val="B78C7F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1131590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가상서버 생성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8100392" y="4508099"/>
            <a:ext cx="1043608" cy="742437"/>
            <a:chOff x="2771800" y="1275606"/>
            <a:chExt cx="3672408" cy="2928580"/>
          </a:xfrm>
        </p:grpSpPr>
        <p:sp>
          <p:nvSpPr>
            <p:cNvPr id="20" name="직사각형 19"/>
            <p:cNvSpPr/>
            <p:nvPr/>
          </p:nvSpPr>
          <p:spPr>
            <a:xfrm>
              <a:off x="2771800" y="1275606"/>
              <a:ext cx="3672408" cy="2520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915816" y="1419622"/>
              <a:ext cx="3384376" cy="2232248"/>
            </a:xfrm>
            <a:prstGeom prst="rect">
              <a:avLst/>
            </a:prstGeom>
            <a:solidFill>
              <a:srgbClr val="274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05824" y="2018913"/>
              <a:ext cx="3204356" cy="2185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Guider</a:t>
              </a:r>
            </a:p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  <a:p>
              <a:pPr algn="dist"/>
              <a:r>
                <a:rPr lang="en-US" altLang="ko-KR" sz="600" dirty="0">
                  <a:solidFill>
                    <a:srgbClr val="C6A49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System Management Monitoring</a:t>
              </a:r>
            </a:p>
            <a:p>
              <a:pPr algn="dist"/>
              <a:r>
                <a:rPr lang="en-US" altLang="ko-KR" sz="600" dirty="0">
                  <a:solidFill>
                    <a:srgbClr val="FEC9C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323528" y="1491630"/>
            <a:ext cx="849694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sz="1400" b="1" dirty="0">
                <a:latin typeface="KoPub돋움체 Bold"/>
                <a:ea typeface="KoPub돋움체 Bold"/>
              </a:rPr>
              <a:t>⑧</a:t>
            </a:r>
            <a:r>
              <a:rPr lang="ko-KR" altLang="ko-KR" sz="1400" b="1" dirty="0">
                <a:latin typeface="KoPub돋움체 Bold"/>
                <a:ea typeface="KoPub돋움체 Bold"/>
              </a:rPr>
              <a:t>가상서버 접속하기</a:t>
            </a:r>
            <a:r>
              <a:rPr lang="en-US" altLang="ko-KR" sz="1400" b="1" dirty="0">
                <a:latin typeface="KoPub돋움체 Bold"/>
                <a:ea typeface="KoPub돋움체 Bold"/>
              </a:rPr>
              <a:t>(1~4</a:t>
            </a:r>
            <a:r>
              <a:rPr lang="ko-KR" altLang="en-US" sz="1400" b="1" dirty="0">
                <a:latin typeface="KoPub돋움체 Bold"/>
                <a:ea typeface="KoPub돋움체 Bold"/>
              </a:rPr>
              <a:t>단계</a:t>
            </a:r>
            <a:r>
              <a:rPr lang="en-US" altLang="ko-KR" sz="1400" b="1" dirty="0">
                <a:latin typeface="KoPub돋움체 Bold"/>
                <a:ea typeface="KoPub돋움체 Bold"/>
              </a:rPr>
              <a:t>)</a:t>
            </a:r>
            <a:endParaRPr lang="ko-KR" altLang="ko-KR" sz="1400" b="1" dirty="0">
              <a:latin typeface="KoPub돋움체 Bold"/>
              <a:ea typeface="KoPub돋움체 Bold"/>
            </a:endParaRPr>
          </a:p>
          <a:p>
            <a:pPr latinLnBrk="0"/>
            <a:r>
              <a:rPr lang="en-US" altLang="ko-KR" sz="1400" dirty="0">
                <a:ea typeface="KoPub돋움체 Bold"/>
              </a:rPr>
              <a:t>2. </a:t>
            </a:r>
            <a:r>
              <a:rPr lang="ko-KR" altLang="ko-KR" sz="1400" b="1" dirty="0">
                <a:ea typeface="KoPub돋움체 Bold"/>
              </a:rPr>
              <a:t>서버 비밀번호 확인하기</a:t>
            </a:r>
          </a:p>
          <a:p>
            <a:pPr latinLnBrk="0"/>
            <a:r>
              <a:rPr lang="ko-KR" altLang="ko-KR" sz="1400" b="1" dirty="0">
                <a:ea typeface="KoPub돋움체 Bold"/>
              </a:rPr>
              <a:t>서버에 접속할 비밀번호를 확인해야 합니다</a:t>
            </a:r>
            <a:r>
              <a:rPr lang="en-US" altLang="ko-KR" sz="1400" b="1" dirty="0">
                <a:latin typeface="KoPub돋움체 Bold"/>
                <a:ea typeface="KoPub돋움체 Bold"/>
              </a:rPr>
              <a:t>.</a:t>
            </a:r>
            <a:endParaRPr lang="ko-KR" altLang="ko-KR" sz="1400" b="1" dirty="0">
              <a:latin typeface="KoPub돋움체 Bold"/>
              <a:ea typeface="KoPub돋움체 Bold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1798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함초롬바탕"/>
                <a:cs typeface="Times New Roman" pitchFamily="18" charset="0"/>
              </a:rPr>
              <a:t>  </a:t>
            </a:r>
            <a:endParaRPr kumimoji="1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3597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함초롬바탕"/>
                <a:cs typeface="Times New Roman" pitchFamily="18" charset="0"/>
              </a:rPr>
              <a:t>  </a:t>
            </a:r>
            <a:r>
              <a:rPr kumimoji="1" lang="en-US" altLang="ko-KR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5" name="그림 14" descr="그림입니다.  원본 그림의 이름: CLP00002480002e.bmp  원본 그림의 크기: 가로 1619pixel, 세로 551pixel"/>
          <p:cNvPicPr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511660" y="2230294"/>
            <a:ext cx="6120680" cy="2188883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511660" y="4507444"/>
            <a:ext cx="62286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ko-KR" altLang="ko-KR" sz="1400" b="1" dirty="0" err="1">
                <a:ea typeface="KoPub돋움체 Bold"/>
              </a:rPr>
              <a:t>네비어</a:t>
            </a:r>
            <a:r>
              <a:rPr lang="ko-KR" altLang="ko-KR" sz="1400" b="1" dirty="0">
                <a:ea typeface="KoPub돋움체 Bold"/>
              </a:rPr>
              <a:t> </a:t>
            </a:r>
            <a:r>
              <a:rPr lang="ko-KR" altLang="ko-KR" sz="1400" b="1" dirty="0" err="1">
                <a:ea typeface="KoPub돋움체 Bold"/>
              </a:rPr>
              <a:t>클라우드</a:t>
            </a:r>
            <a:r>
              <a:rPr lang="ko-KR" altLang="ko-KR" sz="1400" b="1" dirty="0">
                <a:ea typeface="KoPub돋움체 Bold"/>
              </a:rPr>
              <a:t> 웹사이트에서 마우스 오른쪽 버튼 클릭 후 메뉴에서 </a:t>
            </a:r>
            <a:r>
              <a:rPr lang="en-US" altLang="ko-KR" sz="1400" b="1" dirty="0">
                <a:ea typeface="KoPub돋움체 Bold"/>
              </a:rPr>
              <a:t>“</a:t>
            </a:r>
            <a:r>
              <a:rPr lang="ko-KR" altLang="ko-KR" sz="1400" b="1" dirty="0">
                <a:ea typeface="KoPub돋움체 Bold"/>
              </a:rPr>
              <a:t>관리자 비밀번호 확인</a:t>
            </a:r>
            <a:r>
              <a:rPr lang="en-US" altLang="ko-KR" sz="1400" b="1" dirty="0">
                <a:ea typeface="KoPub돋움체 Bold"/>
              </a:rPr>
              <a:t>”</a:t>
            </a:r>
            <a:r>
              <a:rPr lang="ko-KR" altLang="ko-KR" sz="1400" b="1" dirty="0">
                <a:ea typeface="KoPub돋움체 Bold"/>
              </a:rPr>
              <a:t>을 클릭합니다</a:t>
            </a:r>
            <a:r>
              <a:rPr lang="en-US" altLang="ko-KR" sz="1400" b="1" dirty="0">
                <a:ea typeface="KoPub돋움체 Bold"/>
              </a:rPr>
              <a:t>.</a:t>
            </a:r>
            <a:endParaRPr lang="ko-KR" altLang="ko-KR" sz="1400" b="1" dirty="0">
              <a:ea typeface="KoPub돋움체 Bold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298790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8757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3672" y="146125"/>
            <a:ext cx="8354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04</a:t>
            </a:r>
            <a:r>
              <a:rPr lang="en-US" altLang="ko-KR" spc="-150" dirty="0">
                <a:solidFill>
                  <a:srgbClr val="6D603B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99592" y="127541"/>
            <a:ext cx="59046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274555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참고</a:t>
            </a:r>
            <a:endParaRPr lang="en-US" altLang="ko-KR" b="1" dirty="0">
              <a:solidFill>
                <a:srgbClr val="274555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ko-KR" altLang="en-US" sz="2400" b="1" dirty="0" err="1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네이버</a:t>
            </a:r>
            <a:r>
              <a:rPr lang="ko-KR" altLang="en-US" sz="2400" b="1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  <a:r>
              <a:rPr lang="ko-KR" altLang="en-US" sz="2400" b="1" dirty="0" err="1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클라우드</a:t>
            </a:r>
            <a:r>
              <a:rPr lang="ko-KR" altLang="en-US" sz="2400" b="1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서버 사용법</a:t>
            </a:r>
            <a:endParaRPr lang="en-US" altLang="ko-KR" sz="2400" b="1" dirty="0">
              <a:solidFill>
                <a:srgbClr val="B78C7F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1131590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가상서버 생성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8100392" y="4508099"/>
            <a:ext cx="1043608" cy="742437"/>
            <a:chOff x="2771800" y="1275606"/>
            <a:chExt cx="3672408" cy="2928580"/>
          </a:xfrm>
        </p:grpSpPr>
        <p:sp>
          <p:nvSpPr>
            <p:cNvPr id="20" name="직사각형 19"/>
            <p:cNvSpPr/>
            <p:nvPr/>
          </p:nvSpPr>
          <p:spPr>
            <a:xfrm>
              <a:off x="2771800" y="1275606"/>
              <a:ext cx="3672408" cy="2520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915816" y="1419622"/>
              <a:ext cx="3384376" cy="2232248"/>
            </a:xfrm>
            <a:prstGeom prst="rect">
              <a:avLst/>
            </a:prstGeom>
            <a:solidFill>
              <a:srgbClr val="274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05824" y="2018913"/>
              <a:ext cx="3204356" cy="2185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Guider</a:t>
              </a:r>
            </a:p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  <a:p>
              <a:pPr algn="dist"/>
              <a:r>
                <a:rPr lang="en-US" altLang="ko-KR" sz="600" dirty="0">
                  <a:solidFill>
                    <a:srgbClr val="C6A49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System Management Monitoring</a:t>
              </a:r>
            </a:p>
            <a:p>
              <a:pPr algn="dist"/>
              <a:r>
                <a:rPr lang="en-US" altLang="ko-KR" sz="600" dirty="0">
                  <a:solidFill>
                    <a:srgbClr val="FEC9C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323528" y="1491630"/>
            <a:ext cx="84969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sz="1400" b="1" dirty="0">
                <a:latin typeface="KoPub돋움체 Bold"/>
                <a:ea typeface="KoPub돋움체 Bold"/>
              </a:rPr>
              <a:t>⑧</a:t>
            </a:r>
            <a:r>
              <a:rPr lang="ko-KR" altLang="ko-KR" sz="1400" b="1" dirty="0">
                <a:latin typeface="KoPub돋움체 Bold"/>
                <a:ea typeface="KoPub돋움체 Bold"/>
              </a:rPr>
              <a:t>가상서버 접속하기</a:t>
            </a:r>
            <a:r>
              <a:rPr lang="en-US" altLang="ko-KR" sz="1400" b="1" dirty="0">
                <a:latin typeface="KoPub돋움체 Bold"/>
                <a:ea typeface="KoPub돋움체 Bold"/>
              </a:rPr>
              <a:t>(1~4</a:t>
            </a:r>
            <a:r>
              <a:rPr lang="ko-KR" altLang="en-US" sz="1400" b="1" dirty="0">
                <a:latin typeface="KoPub돋움체 Bold"/>
                <a:ea typeface="KoPub돋움체 Bold"/>
              </a:rPr>
              <a:t>단계</a:t>
            </a:r>
            <a:r>
              <a:rPr lang="en-US" altLang="ko-KR" sz="1400" b="1" dirty="0">
                <a:latin typeface="KoPub돋움체 Bold"/>
                <a:ea typeface="KoPub돋움체 Bold"/>
              </a:rPr>
              <a:t>)</a:t>
            </a:r>
            <a:endParaRPr lang="ko-KR" altLang="ko-KR" sz="1400" b="1" dirty="0">
              <a:latin typeface="KoPub돋움체 Bold"/>
              <a:ea typeface="KoPub돋움체 Bold"/>
            </a:endParaRPr>
          </a:p>
          <a:p>
            <a:pPr latinLnBrk="0"/>
            <a:r>
              <a:rPr lang="en-US" altLang="ko-KR" sz="1400" b="1" dirty="0">
                <a:ea typeface="KoPub돋움체 Bold"/>
              </a:rPr>
              <a:t>2. </a:t>
            </a:r>
            <a:r>
              <a:rPr lang="ko-KR" altLang="ko-KR" sz="1400" b="1" dirty="0">
                <a:ea typeface="KoPub돋움체 Bold"/>
              </a:rPr>
              <a:t>서버 비밀번호 확인하기</a:t>
            </a:r>
          </a:p>
          <a:p>
            <a:pPr latinLnBrk="0"/>
            <a:r>
              <a:rPr lang="ko-KR" altLang="ko-KR" sz="1400" b="1" dirty="0">
                <a:ea typeface="KoPub돋움체 Bold"/>
              </a:rPr>
              <a:t>위 창에서 가상서버 생성 시 만들어진 인증키</a:t>
            </a:r>
            <a:r>
              <a:rPr lang="en-US" altLang="ko-KR" sz="1400" b="1" dirty="0">
                <a:ea typeface="KoPub돋움체 Bold"/>
              </a:rPr>
              <a:t>(.</a:t>
            </a:r>
            <a:r>
              <a:rPr lang="en-US" altLang="ko-KR" sz="1400" b="1" dirty="0" err="1">
                <a:ea typeface="KoPub돋움체 Bold"/>
              </a:rPr>
              <a:t>pem</a:t>
            </a:r>
            <a:r>
              <a:rPr lang="en-US" altLang="ko-KR" sz="1400" b="1" dirty="0">
                <a:ea typeface="KoPub돋움체 Bold"/>
              </a:rPr>
              <a:t>)</a:t>
            </a:r>
            <a:r>
              <a:rPr lang="ko-KR" altLang="ko-KR" sz="1400" b="1" dirty="0">
                <a:ea typeface="KoPub돋움체 Bold"/>
              </a:rPr>
              <a:t>파일을 마우스로 드래그한 후 비밀번호 확인 버튼을 누릅니다</a:t>
            </a:r>
            <a:r>
              <a:rPr lang="en-US" altLang="ko-KR" sz="1400" b="1" dirty="0">
                <a:ea typeface="KoPub돋움체 Bold"/>
              </a:rPr>
              <a:t>.</a:t>
            </a:r>
            <a:endParaRPr lang="ko-KR" altLang="ko-KR" sz="1400" b="1" dirty="0">
              <a:ea typeface="KoPub돋움체 Bold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1798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함초롬바탕"/>
                <a:cs typeface="Times New Roman" pitchFamily="18" charset="0"/>
              </a:rPr>
              <a:t>  </a:t>
            </a:r>
            <a:endParaRPr kumimoji="1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3597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함초롬바탕"/>
                <a:cs typeface="Times New Roman" pitchFamily="18" charset="0"/>
              </a:rPr>
              <a:t>  </a:t>
            </a:r>
            <a:r>
              <a:rPr kumimoji="1" lang="en-US" altLang="ko-KR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8" name="그림 17" descr="그림입니다.  원본 그림의 이름: CLP000024800030.bmp  원본 그림의 크기: 가로 688pixel, 세로 512pixel"/>
          <p:cNvPicPr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141058" y="2522825"/>
            <a:ext cx="2969895" cy="220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06815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8757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3672" y="146125"/>
            <a:ext cx="8354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04</a:t>
            </a:r>
            <a:r>
              <a:rPr lang="en-US" altLang="ko-KR" spc="-150" dirty="0">
                <a:solidFill>
                  <a:srgbClr val="6D603B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99592" y="127541"/>
            <a:ext cx="59046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274555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참고</a:t>
            </a:r>
            <a:endParaRPr lang="en-US" altLang="ko-KR" b="1" dirty="0">
              <a:solidFill>
                <a:srgbClr val="274555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ko-KR" altLang="en-US" sz="2400" b="1" dirty="0" err="1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네이버</a:t>
            </a:r>
            <a:r>
              <a:rPr lang="ko-KR" altLang="en-US" sz="2400" b="1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  <a:r>
              <a:rPr lang="ko-KR" altLang="en-US" sz="2400" b="1" dirty="0" err="1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클라우드</a:t>
            </a:r>
            <a:r>
              <a:rPr lang="ko-KR" altLang="en-US" sz="2400" b="1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서버 사용법</a:t>
            </a:r>
            <a:endParaRPr lang="en-US" altLang="ko-KR" sz="2400" b="1" dirty="0">
              <a:solidFill>
                <a:srgbClr val="B78C7F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1131590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가상서버 생성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8100392" y="4508099"/>
            <a:ext cx="1043608" cy="742437"/>
            <a:chOff x="2771800" y="1275606"/>
            <a:chExt cx="3672408" cy="2928580"/>
          </a:xfrm>
        </p:grpSpPr>
        <p:sp>
          <p:nvSpPr>
            <p:cNvPr id="20" name="직사각형 19"/>
            <p:cNvSpPr/>
            <p:nvPr/>
          </p:nvSpPr>
          <p:spPr>
            <a:xfrm>
              <a:off x="2771800" y="1275606"/>
              <a:ext cx="3672408" cy="2520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915816" y="1419622"/>
              <a:ext cx="3384376" cy="2232248"/>
            </a:xfrm>
            <a:prstGeom prst="rect">
              <a:avLst/>
            </a:prstGeom>
            <a:solidFill>
              <a:srgbClr val="274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05824" y="2018913"/>
              <a:ext cx="3204356" cy="2185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Guider</a:t>
              </a:r>
            </a:p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  <a:p>
              <a:pPr algn="dist"/>
              <a:r>
                <a:rPr lang="en-US" altLang="ko-KR" sz="600" dirty="0">
                  <a:solidFill>
                    <a:srgbClr val="C6A49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System Management Monitoring</a:t>
              </a:r>
            </a:p>
            <a:p>
              <a:pPr algn="dist"/>
              <a:r>
                <a:rPr lang="en-US" altLang="ko-KR" sz="600" dirty="0">
                  <a:solidFill>
                    <a:srgbClr val="FEC9C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323528" y="1491630"/>
            <a:ext cx="8496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sz="1400" b="1" dirty="0">
                <a:latin typeface="KoPub돋움체 Bold"/>
                <a:ea typeface="KoPub돋움체 Bold"/>
              </a:rPr>
              <a:t>⑧</a:t>
            </a:r>
            <a:r>
              <a:rPr lang="ko-KR" altLang="ko-KR" sz="1400" b="1" dirty="0">
                <a:latin typeface="KoPub돋움체 Bold"/>
                <a:ea typeface="KoPub돋움체 Bold"/>
              </a:rPr>
              <a:t>가상서버 접속하기</a:t>
            </a:r>
            <a:r>
              <a:rPr lang="en-US" altLang="ko-KR" sz="1400" b="1" dirty="0">
                <a:latin typeface="KoPub돋움체 Bold"/>
                <a:ea typeface="KoPub돋움체 Bold"/>
              </a:rPr>
              <a:t>(1~4</a:t>
            </a:r>
            <a:r>
              <a:rPr lang="ko-KR" altLang="en-US" sz="1400" b="1" dirty="0">
                <a:latin typeface="KoPub돋움체 Bold"/>
                <a:ea typeface="KoPub돋움체 Bold"/>
              </a:rPr>
              <a:t>단계</a:t>
            </a:r>
            <a:r>
              <a:rPr lang="en-US" altLang="ko-KR" sz="1400" b="1" dirty="0">
                <a:latin typeface="KoPub돋움체 Bold"/>
                <a:ea typeface="KoPub돋움체 Bold"/>
              </a:rPr>
              <a:t>)</a:t>
            </a:r>
            <a:endParaRPr lang="ko-KR" altLang="ko-KR" sz="1400" b="1" dirty="0">
              <a:latin typeface="KoPub돋움체 Bold"/>
              <a:ea typeface="KoPub돋움체 Bold"/>
            </a:endParaRPr>
          </a:p>
          <a:p>
            <a:pPr latinLnBrk="0"/>
            <a:r>
              <a:rPr lang="en-US" altLang="ko-KR" sz="1400" dirty="0">
                <a:ea typeface="KoPub돋움체 Bold"/>
              </a:rPr>
              <a:t>2. </a:t>
            </a:r>
            <a:r>
              <a:rPr lang="ko-KR" altLang="ko-KR" sz="1400" b="1" dirty="0">
                <a:ea typeface="KoPub돋움체 Bold"/>
              </a:rPr>
              <a:t>서버 비밀번호 확인하기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1798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함초롬바탕"/>
                <a:cs typeface="Times New Roman" pitchFamily="18" charset="0"/>
              </a:rPr>
              <a:t>  </a:t>
            </a:r>
            <a:endParaRPr kumimoji="1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3597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함초롬바탕"/>
                <a:cs typeface="Times New Roman" pitchFamily="18" charset="0"/>
              </a:rPr>
              <a:t>  </a:t>
            </a:r>
            <a:r>
              <a:rPr kumimoji="1" lang="en-US" altLang="ko-KR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83568" y="4568229"/>
            <a:ext cx="3816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ko-KR" altLang="ko-KR" sz="1400" b="1" dirty="0">
                <a:ea typeface="KoPub돋움체 Bold"/>
              </a:rPr>
              <a:t>계정은</a:t>
            </a:r>
            <a:r>
              <a:rPr lang="en-US" altLang="ko-KR" sz="1400" b="1" dirty="0">
                <a:ea typeface="KoPub돋움체 Bold"/>
              </a:rPr>
              <a:t> root</a:t>
            </a:r>
            <a:r>
              <a:rPr lang="ko-KR" altLang="ko-KR" sz="1400" b="1" dirty="0">
                <a:ea typeface="KoPub돋움체 Bold"/>
              </a:rPr>
              <a:t>이며 비밀번호를 확인합니다</a:t>
            </a:r>
            <a:r>
              <a:rPr lang="en-US" altLang="ko-KR" sz="1400" b="1" dirty="0">
                <a:ea typeface="KoPub돋움체 Bold"/>
              </a:rPr>
              <a:t>.</a:t>
            </a:r>
            <a:endParaRPr lang="ko-KR" altLang="ko-KR" sz="1400" b="1" dirty="0">
              <a:ea typeface="KoPub돋움체 Bold"/>
            </a:endParaRPr>
          </a:p>
        </p:txBody>
      </p:sp>
      <p:pic>
        <p:nvPicPr>
          <p:cNvPr id="19" name="그림 18" descr="그림입니다.  원본 그림의 이름: CLP000024800031.bmp  원본 그림의 크기: 가로 684pixel, 세로 585pixel"/>
          <p:cNvPicPr/>
          <p:nvPr/>
        </p:nvPicPr>
        <p:blipFill rotWithShape="1">
          <a:blip r:embed="rId3"/>
          <a:srcRect b="34"/>
          <a:stretch>
            <a:fillRect/>
          </a:stretch>
        </p:blipFill>
        <p:spPr>
          <a:xfrm>
            <a:off x="827584" y="2288515"/>
            <a:ext cx="3384376" cy="2193925"/>
          </a:xfrm>
          <a:prstGeom prst="rect">
            <a:avLst/>
          </a:prstGeom>
        </p:spPr>
      </p:pic>
      <p:pic>
        <p:nvPicPr>
          <p:cNvPr id="25" name="그림 24" descr="그림입니다.  원본 그림의 이름: CLP000024800032.bmp  원본 그림의 크기: 가로 518pixel, 세로 409pixel"/>
          <p:cNvPicPr/>
          <p:nvPr/>
        </p:nvPicPr>
        <p:blipFill rotWithShape="1">
          <a:blip r:embed="rId4"/>
          <a:srcRect b="49"/>
          <a:stretch>
            <a:fillRect/>
          </a:stretch>
        </p:blipFill>
        <p:spPr>
          <a:xfrm>
            <a:off x="4644008" y="2288515"/>
            <a:ext cx="2880320" cy="219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278002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8757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3672" y="146125"/>
            <a:ext cx="8354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04</a:t>
            </a:r>
            <a:r>
              <a:rPr lang="en-US" altLang="ko-KR" spc="-150" dirty="0">
                <a:solidFill>
                  <a:srgbClr val="6D603B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99592" y="127541"/>
            <a:ext cx="59046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274555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참고</a:t>
            </a:r>
            <a:endParaRPr lang="en-US" altLang="ko-KR" b="1" dirty="0">
              <a:solidFill>
                <a:srgbClr val="274555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ko-KR" altLang="en-US" sz="2400" b="1" dirty="0" err="1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네이버</a:t>
            </a:r>
            <a:r>
              <a:rPr lang="ko-KR" altLang="en-US" sz="2400" b="1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  <a:r>
              <a:rPr lang="ko-KR" altLang="en-US" sz="2400" b="1" dirty="0" err="1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클라우드</a:t>
            </a:r>
            <a:r>
              <a:rPr lang="ko-KR" altLang="en-US" sz="2400" b="1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서버 사용법</a:t>
            </a:r>
            <a:endParaRPr lang="en-US" altLang="ko-KR" sz="2400" b="1" dirty="0">
              <a:solidFill>
                <a:srgbClr val="B78C7F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1131590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가상서버 생성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8100392" y="4508099"/>
            <a:ext cx="1043608" cy="742437"/>
            <a:chOff x="2771800" y="1275606"/>
            <a:chExt cx="3672408" cy="2928580"/>
          </a:xfrm>
        </p:grpSpPr>
        <p:sp>
          <p:nvSpPr>
            <p:cNvPr id="20" name="직사각형 19"/>
            <p:cNvSpPr/>
            <p:nvPr/>
          </p:nvSpPr>
          <p:spPr>
            <a:xfrm>
              <a:off x="2771800" y="1275606"/>
              <a:ext cx="3672408" cy="2520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915816" y="1419622"/>
              <a:ext cx="3384376" cy="2232248"/>
            </a:xfrm>
            <a:prstGeom prst="rect">
              <a:avLst/>
            </a:prstGeom>
            <a:solidFill>
              <a:srgbClr val="274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05824" y="2018913"/>
              <a:ext cx="3204356" cy="2185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Guider</a:t>
              </a:r>
            </a:p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  <a:p>
              <a:pPr algn="dist"/>
              <a:r>
                <a:rPr lang="en-US" altLang="ko-KR" sz="600" dirty="0">
                  <a:solidFill>
                    <a:srgbClr val="C6A49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System Management Monitoring</a:t>
              </a:r>
            </a:p>
            <a:p>
              <a:pPr algn="dist"/>
              <a:r>
                <a:rPr lang="en-US" altLang="ko-KR" sz="600" dirty="0">
                  <a:solidFill>
                    <a:srgbClr val="FEC9C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323528" y="1491630"/>
            <a:ext cx="8496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sz="1400" b="1" dirty="0">
                <a:latin typeface="KoPub돋움체 Bold"/>
                <a:ea typeface="KoPub돋움체 Bold"/>
              </a:rPr>
              <a:t>⑧</a:t>
            </a:r>
            <a:r>
              <a:rPr lang="ko-KR" altLang="ko-KR" sz="1400" b="1" dirty="0">
                <a:latin typeface="KoPub돋움체 Bold"/>
                <a:ea typeface="KoPub돋움체 Bold"/>
              </a:rPr>
              <a:t>가상서버 접속하기</a:t>
            </a:r>
            <a:r>
              <a:rPr lang="en-US" altLang="ko-KR" sz="1400" b="1" dirty="0">
                <a:latin typeface="KoPub돋움체 Bold"/>
                <a:ea typeface="KoPub돋움체 Bold"/>
              </a:rPr>
              <a:t>(1~4</a:t>
            </a:r>
            <a:r>
              <a:rPr lang="ko-KR" altLang="en-US" sz="1400" b="1" dirty="0">
                <a:latin typeface="KoPub돋움체 Bold"/>
                <a:ea typeface="KoPub돋움체 Bold"/>
              </a:rPr>
              <a:t>단계</a:t>
            </a:r>
            <a:r>
              <a:rPr lang="en-US" altLang="ko-KR" sz="1400" b="1" dirty="0">
                <a:latin typeface="KoPub돋움체 Bold"/>
                <a:ea typeface="KoPub돋움체 Bold"/>
              </a:rPr>
              <a:t>)</a:t>
            </a:r>
            <a:endParaRPr lang="ko-KR" altLang="ko-KR" sz="1400" b="1" dirty="0">
              <a:latin typeface="KoPub돋움체 Bold"/>
              <a:ea typeface="KoPub돋움체 Bold"/>
            </a:endParaRPr>
          </a:p>
          <a:p>
            <a:pPr latinLnBrk="0"/>
            <a:r>
              <a:rPr lang="en-US" altLang="ko-KR" sz="1400" b="1" dirty="0">
                <a:ea typeface="KoPub돋움체 Bold"/>
              </a:rPr>
              <a:t>3. </a:t>
            </a:r>
            <a:r>
              <a:rPr lang="ko-KR" altLang="ko-KR" sz="1400" b="1" dirty="0">
                <a:ea typeface="KoPub돋움체 Bold"/>
              </a:rPr>
              <a:t>서버 접속하기</a:t>
            </a:r>
            <a:endParaRPr lang="en-US" altLang="ko-KR" sz="1400" b="1" dirty="0">
              <a:ea typeface="KoPub돋움체 Bold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1798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함초롬바탕"/>
                <a:cs typeface="Times New Roman" pitchFamily="18" charset="0"/>
              </a:rPr>
              <a:t>  </a:t>
            </a:r>
            <a:endParaRPr kumimoji="1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3597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함초롬바탕"/>
                <a:cs typeface="Times New Roman" pitchFamily="18" charset="0"/>
              </a:rPr>
              <a:t>  </a:t>
            </a:r>
            <a:r>
              <a:rPr kumimoji="1" lang="en-US" altLang="ko-KR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51620" y="4352786"/>
            <a:ext cx="61926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ko-KR" altLang="ko-KR" sz="1400" b="1" dirty="0">
                <a:ea typeface="KoPub돋움체 Bold"/>
              </a:rPr>
              <a:t>서버에 접속하기 위해</a:t>
            </a:r>
            <a:r>
              <a:rPr lang="en-US" altLang="ko-KR" sz="1400" b="1" dirty="0">
                <a:ea typeface="KoPub돋움체 Bold"/>
              </a:rPr>
              <a:t> putty</a:t>
            </a:r>
            <a:r>
              <a:rPr lang="ko-KR" altLang="ko-KR" sz="1400" b="1" dirty="0">
                <a:ea typeface="KoPub돋움체 Bold"/>
              </a:rPr>
              <a:t>를 실행하고</a:t>
            </a:r>
            <a:r>
              <a:rPr lang="en-US" altLang="ko-KR" sz="1400" b="1" dirty="0">
                <a:ea typeface="KoPub돋움체 Bold"/>
              </a:rPr>
              <a:t> Host Name(or IP address)</a:t>
            </a:r>
            <a:r>
              <a:rPr lang="ko-KR" altLang="ko-KR" sz="1400" b="1" dirty="0">
                <a:ea typeface="KoPub돋움체 Bold"/>
              </a:rPr>
              <a:t>에</a:t>
            </a:r>
            <a:r>
              <a:rPr lang="en-US" altLang="ko-KR" sz="1400" b="1" dirty="0">
                <a:ea typeface="KoPub돋움체 Bold"/>
              </a:rPr>
              <a:t> IP</a:t>
            </a:r>
            <a:r>
              <a:rPr lang="ko-KR" altLang="ko-KR" sz="1400" b="1" dirty="0">
                <a:ea typeface="KoPub돋움체 Bold"/>
              </a:rPr>
              <a:t>는 </a:t>
            </a:r>
            <a:r>
              <a:rPr lang="ko-KR" altLang="ko-KR" sz="1400" b="1" dirty="0" err="1">
                <a:ea typeface="KoPub돋움체 Bold"/>
              </a:rPr>
              <a:t>할당받은</a:t>
            </a:r>
            <a:r>
              <a:rPr lang="ko-KR" altLang="ko-KR" sz="1400" b="1" dirty="0">
                <a:ea typeface="KoPub돋움체 Bold"/>
              </a:rPr>
              <a:t> 공인</a:t>
            </a:r>
            <a:r>
              <a:rPr lang="en-US" altLang="ko-KR" sz="1400" b="1" dirty="0">
                <a:ea typeface="KoPub돋움체 Bold"/>
              </a:rPr>
              <a:t>IP</a:t>
            </a:r>
            <a:r>
              <a:rPr lang="ko-KR" altLang="ko-KR" sz="1400" b="1" dirty="0">
                <a:ea typeface="KoPub돋움체 Bold"/>
              </a:rPr>
              <a:t>를 작성하고</a:t>
            </a:r>
            <a:r>
              <a:rPr lang="en-US" altLang="ko-KR" sz="1400" b="1" dirty="0">
                <a:ea typeface="KoPub돋움체 Bold"/>
              </a:rPr>
              <a:t> Open </a:t>
            </a:r>
            <a:r>
              <a:rPr lang="ko-KR" altLang="ko-KR" sz="1400" b="1" dirty="0">
                <a:ea typeface="KoPub돋움체 Bold"/>
              </a:rPr>
              <a:t>버튼을 클릭합니다</a:t>
            </a:r>
            <a:r>
              <a:rPr lang="en-US" altLang="ko-KR" sz="1400" b="1" dirty="0">
                <a:ea typeface="KoPub돋움체 Bold"/>
              </a:rPr>
              <a:t>.</a:t>
            </a:r>
            <a:endParaRPr lang="ko-KR" altLang="ko-KR" sz="1400" b="1" dirty="0">
              <a:ea typeface="KoPub돋움체 Bold"/>
            </a:endParaRPr>
          </a:p>
        </p:txBody>
      </p:sp>
      <p:pic>
        <p:nvPicPr>
          <p:cNvPr id="19" name="그림 18" descr="그림입니다.  원본 그림의 이름: CLP000024800026.bmp  원본 그림의 크기: 가로 466pixel, 세로 449pixel"/>
          <p:cNvPicPr/>
          <p:nvPr/>
        </p:nvPicPr>
        <p:blipFill rotWithShape="1">
          <a:blip r:embed="rId3"/>
          <a:srcRect b="45"/>
          <a:stretch>
            <a:fillRect/>
          </a:stretch>
        </p:blipFill>
        <p:spPr>
          <a:xfrm>
            <a:off x="2987824" y="2039228"/>
            <a:ext cx="2520280" cy="214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232924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8757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3672" y="146125"/>
            <a:ext cx="8354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04</a:t>
            </a:r>
            <a:r>
              <a:rPr lang="en-US" altLang="ko-KR" spc="-150" dirty="0">
                <a:solidFill>
                  <a:srgbClr val="6D603B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99592" y="127541"/>
            <a:ext cx="59046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274555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참고</a:t>
            </a:r>
            <a:endParaRPr lang="en-US" altLang="ko-KR" b="1" dirty="0">
              <a:solidFill>
                <a:srgbClr val="274555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ko-KR" altLang="en-US" sz="2400" b="1" dirty="0" err="1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네이버</a:t>
            </a:r>
            <a:r>
              <a:rPr lang="ko-KR" altLang="en-US" sz="2400" b="1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  <a:r>
              <a:rPr lang="ko-KR" altLang="en-US" sz="2400" b="1" dirty="0" err="1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클라우드</a:t>
            </a:r>
            <a:r>
              <a:rPr lang="ko-KR" altLang="en-US" sz="2400" b="1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서버 사용법</a:t>
            </a:r>
            <a:endParaRPr lang="en-US" altLang="ko-KR" sz="2400" b="1" dirty="0">
              <a:solidFill>
                <a:srgbClr val="B78C7F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1131590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가상서버 생성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8100392" y="4508099"/>
            <a:ext cx="1043608" cy="742437"/>
            <a:chOff x="2771800" y="1275606"/>
            <a:chExt cx="3672408" cy="2928580"/>
          </a:xfrm>
        </p:grpSpPr>
        <p:sp>
          <p:nvSpPr>
            <p:cNvPr id="20" name="직사각형 19"/>
            <p:cNvSpPr/>
            <p:nvPr/>
          </p:nvSpPr>
          <p:spPr>
            <a:xfrm>
              <a:off x="2771800" y="1275606"/>
              <a:ext cx="3672408" cy="2520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915816" y="1419622"/>
              <a:ext cx="3384376" cy="2232248"/>
            </a:xfrm>
            <a:prstGeom prst="rect">
              <a:avLst/>
            </a:prstGeom>
            <a:solidFill>
              <a:srgbClr val="274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05824" y="2018913"/>
              <a:ext cx="3204356" cy="2185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Guider</a:t>
              </a:r>
            </a:p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  <a:p>
              <a:pPr algn="dist"/>
              <a:r>
                <a:rPr lang="en-US" altLang="ko-KR" sz="600" dirty="0">
                  <a:solidFill>
                    <a:srgbClr val="C6A49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System Management Monitoring</a:t>
              </a:r>
            </a:p>
            <a:p>
              <a:pPr algn="dist"/>
              <a:r>
                <a:rPr lang="en-US" altLang="ko-KR" sz="600" dirty="0">
                  <a:solidFill>
                    <a:srgbClr val="FEC9C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323528" y="1491630"/>
            <a:ext cx="8496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sz="1400" b="1" dirty="0">
                <a:latin typeface="KoPub돋움체 Bold"/>
                <a:ea typeface="KoPub돋움체 Bold"/>
              </a:rPr>
              <a:t>⑧</a:t>
            </a:r>
            <a:r>
              <a:rPr lang="ko-KR" altLang="ko-KR" sz="1400" b="1" dirty="0">
                <a:latin typeface="KoPub돋움체 Bold"/>
                <a:ea typeface="KoPub돋움체 Bold"/>
              </a:rPr>
              <a:t>가상서버 접속하기</a:t>
            </a:r>
            <a:r>
              <a:rPr lang="en-US" altLang="ko-KR" sz="1400" b="1" dirty="0">
                <a:latin typeface="KoPub돋움체 Bold"/>
                <a:ea typeface="KoPub돋움체 Bold"/>
              </a:rPr>
              <a:t>(1~4</a:t>
            </a:r>
            <a:r>
              <a:rPr lang="ko-KR" altLang="en-US" sz="1400" b="1" dirty="0">
                <a:latin typeface="KoPub돋움체 Bold"/>
                <a:ea typeface="KoPub돋움체 Bold"/>
              </a:rPr>
              <a:t>단계</a:t>
            </a:r>
            <a:r>
              <a:rPr lang="en-US" altLang="ko-KR" sz="1400" b="1" dirty="0">
                <a:latin typeface="KoPub돋움체 Bold"/>
                <a:ea typeface="KoPub돋움체 Bold"/>
              </a:rPr>
              <a:t>)</a:t>
            </a:r>
            <a:endParaRPr lang="ko-KR" altLang="ko-KR" sz="1400" b="1" dirty="0">
              <a:latin typeface="KoPub돋움체 Bold"/>
              <a:ea typeface="KoPub돋움체 Bold"/>
            </a:endParaRPr>
          </a:p>
          <a:p>
            <a:pPr latinLnBrk="0"/>
            <a:r>
              <a:rPr lang="en-US" altLang="ko-KR" sz="1400" b="1" dirty="0">
                <a:ea typeface="KoPub돋움체 Bold"/>
              </a:rPr>
              <a:t>3. </a:t>
            </a:r>
            <a:r>
              <a:rPr lang="ko-KR" altLang="ko-KR" sz="1400" b="1" dirty="0">
                <a:ea typeface="KoPub돋움체 Bold"/>
              </a:rPr>
              <a:t>서버 접속하기</a:t>
            </a:r>
            <a:endParaRPr lang="en-US" altLang="ko-KR" sz="1400" b="1" dirty="0">
              <a:ea typeface="KoPub돋움체 Bold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1798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함초롬바탕"/>
                <a:cs typeface="Times New Roman" pitchFamily="18" charset="0"/>
              </a:rPr>
              <a:t>  </a:t>
            </a:r>
            <a:endParaRPr kumimoji="1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3597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함초롬바탕"/>
                <a:cs typeface="Times New Roman" pitchFamily="18" charset="0"/>
              </a:rPr>
              <a:t>  </a:t>
            </a:r>
            <a:r>
              <a:rPr kumimoji="1" lang="en-US" altLang="ko-KR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19672" y="4352786"/>
            <a:ext cx="61926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sz="1400" b="1" dirty="0">
                <a:ea typeface="KoPub돋움체 Bold"/>
              </a:rPr>
              <a:t>login as : </a:t>
            </a:r>
            <a:r>
              <a:rPr lang="ko-KR" altLang="ko-KR" sz="1400" b="1" dirty="0">
                <a:ea typeface="KoPub돋움체 Bold"/>
              </a:rPr>
              <a:t>가 표시되는데 이곳에</a:t>
            </a:r>
            <a:r>
              <a:rPr lang="en-US" altLang="ko-KR" sz="1400" b="1" dirty="0">
                <a:ea typeface="KoPub돋움체 Bold"/>
              </a:rPr>
              <a:t> root</a:t>
            </a:r>
            <a:r>
              <a:rPr lang="ko-KR" altLang="ko-KR" sz="1400" b="1" dirty="0">
                <a:ea typeface="KoPub돋움체 Bold"/>
              </a:rPr>
              <a:t>라고 입력한 후 </a:t>
            </a:r>
            <a:r>
              <a:rPr lang="ko-KR" altLang="ko-KR" sz="1400" b="1" dirty="0" err="1">
                <a:ea typeface="KoPub돋움체 Bold"/>
              </a:rPr>
              <a:t>엔터키를</a:t>
            </a:r>
            <a:r>
              <a:rPr lang="ko-KR" altLang="ko-KR" sz="1400" b="1" dirty="0">
                <a:ea typeface="KoPub돋움체 Bold"/>
              </a:rPr>
              <a:t> 누르면 비밀번호 입력란이 표시됩니다</a:t>
            </a:r>
            <a:r>
              <a:rPr lang="en-US" altLang="ko-KR" sz="1400" b="1" dirty="0">
                <a:ea typeface="KoPub돋움체 Bold"/>
              </a:rPr>
              <a:t>.</a:t>
            </a:r>
            <a:endParaRPr lang="ko-KR" altLang="ko-KR" sz="1400" b="1" dirty="0">
              <a:ea typeface="KoPub돋움체 Bold"/>
            </a:endParaRPr>
          </a:p>
        </p:txBody>
      </p:sp>
      <p:pic>
        <p:nvPicPr>
          <p:cNvPr id="18" name="그림 17" descr="그림입니다.  원본 그림의 이름: CLP00002480002d.bmp  원본 그림의 크기: 가로 642pixel, 세로 305pixel"/>
          <p:cNvPicPr/>
          <p:nvPr/>
        </p:nvPicPr>
        <p:blipFill rotWithShape="1">
          <a:blip r:embed="rId3"/>
          <a:srcRect b="66"/>
          <a:stretch>
            <a:fillRect/>
          </a:stretch>
        </p:blipFill>
        <p:spPr>
          <a:xfrm>
            <a:off x="2484040" y="2102480"/>
            <a:ext cx="4175920" cy="212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906010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8757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3672" y="146125"/>
            <a:ext cx="8354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04</a:t>
            </a:r>
            <a:r>
              <a:rPr lang="en-US" altLang="ko-KR" spc="-150" dirty="0">
                <a:solidFill>
                  <a:srgbClr val="6D603B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99592" y="127541"/>
            <a:ext cx="59046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274555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참고</a:t>
            </a:r>
            <a:endParaRPr lang="en-US" altLang="ko-KR" b="1" dirty="0">
              <a:solidFill>
                <a:srgbClr val="274555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ko-KR" altLang="en-US" sz="2400" b="1" dirty="0" err="1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네이버</a:t>
            </a:r>
            <a:r>
              <a:rPr lang="ko-KR" altLang="en-US" sz="2400" b="1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  <a:r>
              <a:rPr lang="ko-KR" altLang="en-US" sz="2400" b="1" dirty="0" err="1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클라우드</a:t>
            </a:r>
            <a:r>
              <a:rPr lang="ko-KR" altLang="en-US" sz="2400" b="1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서버 사용법</a:t>
            </a:r>
            <a:endParaRPr lang="en-US" altLang="ko-KR" sz="2400" b="1" dirty="0">
              <a:solidFill>
                <a:srgbClr val="B78C7F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1131590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가상서버 생성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8100392" y="4508099"/>
            <a:ext cx="1043608" cy="742437"/>
            <a:chOff x="2771800" y="1275606"/>
            <a:chExt cx="3672408" cy="2928580"/>
          </a:xfrm>
        </p:grpSpPr>
        <p:sp>
          <p:nvSpPr>
            <p:cNvPr id="20" name="직사각형 19"/>
            <p:cNvSpPr/>
            <p:nvPr/>
          </p:nvSpPr>
          <p:spPr>
            <a:xfrm>
              <a:off x="2771800" y="1275606"/>
              <a:ext cx="3672408" cy="2520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915816" y="1419622"/>
              <a:ext cx="3384376" cy="2232248"/>
            </a:xfrm>
            <a:prstGeom prst="rect">
              <a:avLst/>
            </a:prstGeom>
            <a:solidFill>
              <a:srgbClr val="274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05824" y="2018913"/>
              <a:ext cx="3204356" cy="2185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Guider</a:t>
              </a:r>
            </a:p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  <a:p>
              <a:pPr algn="dist"/>
              <a:r>
                <a:rPr lang="en-US" altLang="ko-KR" sz="600" dirty="0">
                  <a:solidFill>
                    <a:srgbClr val="C6A49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System Management Monitoring</a:t>
              </a:r>
            </a:p>
            <a:p>
              <a:pPr algn="dist"/>
              <a:r>
                <a:rPr lang="en-US" altLang="ko-KR" sz="600" dirty="0">
                  <a:solidFill>
                    <a:srgbClr val="FEC9C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323528" y="1491630"/>
            <a:ext cx="8496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sz="1400" b="1" dirty="0">
                <a:latin typeface="KoPub돋움체 Bold"/>
                <a:ea typeface="KoPub돋움체 Bold"/>
              </a:rPr>
              <a:t>⑧</a:t>
            </a:r>
            <a:r>
              <a:rPr lang="ko-KR" altLang="ko-KR" sz="1400" b="1" dirty="0">
                <a:latin typeface="KoPub돋움체 Bold"/>
                <a:ea typeface="KoPub돋움체 Bold"/>
              </a:rPr>
              <a:t>가상서버 접속하기</a:t>
            </a:r>
            <a:r>
              <a:rPr lang="en-US" altLang="ko-KR" sz="1400" b="1" dirty="0">
                <a:latin typeface="KoPub돋움체 Bold"/>
                <a:ea typeface="KoPub돋움체 Bold"/>
              </a:rPr>
              <a:t>(1~4</a:t>
            </a:r>
            <a:r>
              <a:rPr lang="ko-KR" altLang="en-US" sz="1400" b="1" dirty="0">
                <a:latin typeface="KoPub돋움체 Bold"/>
                <a:ea typeface="KoPub돋움체 Bold"/>
              </a:rPr>
              <a:t>단계</a:t>
            </a:r>
            <a:r>
              <a:rPr lang="en-US" altLang="ko-KR" sz="1400" b="1" dirty="0">
                <a:latin typeface="KoPub돋움체 Bold"/>
                <a:ea typeface="KoPub돋움체 Bold"/>
              </a:rPr>
              <a:t>)</a:t>
            </a:r>
            <a:endParaRPr lang="ko-KR" altLang="ko-KR" sz="1400" b="1" dirty="0">
              <a:latin typeface="KoPub돋움체 Bold"/>
              <a:ea typeface="KoPub돋움체 Bold"/>
            </a:endParaRPr>
          </a:p>
          <a:p>
            <a:pPr latinLnBrk="0"/>
            <a:r>
              <a:rPr lang="en-US" altLang="ko-KR" sz="1400" b="1" dirty="0">
                <a:ea typeface="KoPub돋움체 Bold"/>
              </a:rPr>
              <a:t>3. </a:t>
            </a:r>
            <a:r>
              <a:rPr lang="ko-KR" altLang="ko-KR" sz="1400" b="1" dirty="0">
                <a:ea typeface="KoPub돋움체 Bold"/>
              </a:rPr>
              <a:t>서버 접속하기</a:t>
            </a:r>
            <a:endParaRPr lang="en-US" altLang="ko-KR" sz="1400" b="1" dirty="0">
              <a:ea typeface="KoPub돋움체 Bold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1798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함초롬바탕"/>
                <a:cs typeface="Times New Roman" pitchFamily="18" charset="0"/>
              </a:rPr>
              <a:t>  </a:t>
            </a:r>
            <a:endParaRPr kumimoji="1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3597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함초롬바탕"/>
                <a:cs typeface="Times New Roman" pitchFamily="18" charset="0"/>
              </a:rPr>
              <a:t>  </a:t>
            </a:r>
            <a:r>
              <a:rPr kumimoji="1" lang="en-US" altLang="ko-KR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9" name="그림 18" descr="그림입니다.  원본 그림의 이름: CLP000024800033.bmp  원본 그림의 크기: 가로 662pixel, 세로 416pixel"/>
          <p:cNvPicPr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267744" y="2014850"/>
            <a:ext cx="4292059" cy="221308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55576" y="4296429"/>
            <a:ext cx="727280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ko-KR" altLang="ko-KR" sz="1400" b="1" dirty="0">
                <a:ea typeface="KoPub돋움체 Bold"/>
              </a:rPr>
              <a:t>관리자 비밀번호 확인에서 확인한 비밀번호를 </a:t>
            </a:r>
            <a:r>
              <a:rPr lang="ko-KR" altLang="ko-KR" sz="1400" b="1" dirty="0" err="1">
                <a:ea typeface="KoPub돋움체 Bold"/>
              </a:rPr>
              <a:t>입력후</a:t>
            </a:r>
            <a:r>
              <a:rPr lang="ko-KR" altLang="ko-KR" sz="1400" b="1" dirty="0">
                <a:ea typeface="KoPub돋움체 Bold"/>
              </a:rPr>
              <a:t> </a:t>
            </a:r>
            <a:r>
              <a:rPr lang="ko-KR" altLang="ko-KR" sz="1400" b="1" dirty="0" err="1">
                <a:ea typeface="KoPub돋움체 Bold"/>
              </a:rPr>
              <a:t>엔터키를</a:t>
            </a:r>
            <a:r>
              <a:rPr lang="ko-KR" altLang="ko-KR" sz="1400" b="1" dirty="0">
                <a:ea typeface="KoPub돋움체 Bold"/>
              </a:rPr>
              <a:t> 치면 정상적으로 서버에 접속하게 됩니다</a:t>
            </a:r>
            <a:r>
              <a:rPr lang="en-US" altLang="ko-KR" sz="1400" b="1" dirty="0">
                <a:ea typeface="KoPub돋움체 Bold"/>
              </a:rPr>
              <a:t>.</a:t>
            </a:r>
            <a:endParaRPr lang="ko-KR" altLang="ko-KR" sz="1400" b="1" dirty="0">
              <a:ea typeface="KoPub돋움체 Bold"/>
            </a:endParaRPr>
          </a:p>
          <a:p>
            <a:pPr latinLnBrk="0"/>
            <a:r>
              <a:rPr lang="en-US" altLang="ko-KR" sz="1400" b="1" dirty="0">
                <a:ea typeface="KoPub돋움체 Bold"/>
              </a:rPr>
              <a:t>(※</a:t>
            </a:r>
            <a:r>
              <a:rPr lang="ko-KR" altLang="ko-KR" sz="1400" b="1" dirty="0">
                <a:ea typeface="KoPub돋움체 Bold"/>
              </a:rPr>
              <a:t>주의</a:t>
            </a:r>
            <a:r>
              <a:rPr lang="en-US" altLang="ko-KR" sz="1400" b="1" dirty="0">
                <a:ea typeface="KoPub돋움체 Bold"/>
              </a:rPr>
              <a:t> : </a:t>
            </a:r>
            <a:r>
              <a:rPr lang="ko-KR" altLang="ko-KR" sz="1400" b="1" dirty="0">
                <a:ea typeface="KoPub돋움체 Bold"/>
              </a:rPr>
              <a:t>대소문자 구분이 필요하며 비밀번호 </a:t>
            </a:r>
            <a:r>
              <a:rPr lang="ko-KR" altLang="ko-KR" sz="1400" b="1" dirty="0" err="1">
                <a:ea typeface="KoPub돋움체 Bold"/>
              </a:rPr>
              <a:t>오입력할</a:t>
            </a:r>
            <a:r>
              <a:rPr lang="ko-KR" altLang="ko-KR" sz="1400" b="1" dirty="0">
                <a:ea typeface="KoPub돋움체 Bold"/>
              </a:rPr>
              <a:t> 경우</a:t>
            </a:r>
            <a:r>
              <a:rPr lang="en-US" altLang="ko-KR" sz="1400" b="1" dirty="0">
                <a:ea typeface="KoPub돋움체 Bold"/>
              </a:rPr>
              <a:t> Access denied </a:t>
            </a:r>
            <a:r>
              <a:rPr lang="ko-KR" altLang="ko-KR" sz="1400" b="1" dirty="0">
                <a:ea typeface="KoPub돋움체 Bold"/>
              </a:rPr>
              <a:t>표시됩니다</a:t>
            </a:r>
            <a:r>
              <a:rPr lang="en-US" altLang="ko-KR" sz="1400" b="1" dirty="0">
                <a:ea typeface="KoPub돋움체 Bold"/>
              </a:rPr>
              <a:t>.)</a:t>
            </a:r>
            <a:endParaRPr lang="ko-KR" altLang="ko-KR" sz="1400" b="1" dirty="0">
              <a:ea typeface="KoPub돋움체 Bold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27908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8757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8788" y="146125"/>
            <a:ext cx="92525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02</a:t>
            </a:r>
            <a:r>
              <a:rPr lang="en-US" altLang="ko-KR" spc="-150" dirty="0">
                <a:solidFill>
                  <a:srgbClr val="6D603B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99592" y="127541"/>
            <a:ext cx="59046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274555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Guidier</a:t>
            </a:r>
            <a:r>
              <a:rPr lang="en-US" altLang="ko-KR" dirty="0">
                <a:solidFill>
                  <a:srgbClr val="274555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  <a:r>
              <a:rPr lang="ko-KR" altLang="en-US" dirty="0" smtClean="0">
                <a:solidFill>
                  <a:srgbClr val="274555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설치 및 실행</a:t>
            </a:r>
            <a:endParaRPr lang="en-US" altLang="ko-KR" dirty="0">
              <a:solidFill>
                <a:srgbClr val="274555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en-US" altLang="ko-KR" sz="2400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Guider </a:t>
            </a:r>
            <a:r>
              <a:rPr lang="ko-KR" altLang="en-US" sz="2400" dirty="0" smtClean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설치방법 및 실행</a:t>
            </a:r>
            <a:endParaRPr lang="en-US" altLang="ko-KR" sz="2400" dirty="0">
              <a:solidFill>
                <a:srgbClr val="B78C7F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23528" y="1115621"/>
            <a:ext cx="2736304" cy="432048"/>
            <a:chOff x="4917752" y="4145700"/>
            <a:chExt cx="2736304" cy="432048"/>
          </a:xfrm>
        </p:grpSpPr>
        <p:sp>
          <p:nvSpPr>
            <p:cNvPr id="24" name="직사각형 23"/>
            <p:cNvSpPr/>
            <p:nvPr/>
          </p:nvSpPr>
          <p:spPr>
            <a:xfrm>
              <a:off x="5025764" y="4223805"/>
              <a:ext cx="2628292" cy="353943"/>
            </a:xfrm>
            <a:prstGeom prst="rect">
              <a:avLst/>
            </a:prstGeom>
            <a:solidFill>
              <a:srgbClr val="FEC9C9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917752" y="4145700"/>
              <a:ext cx="2592288" cy="353943"/>
            </a:xfrm>
            <a:prstGeom prst="rect">
              <a:avLst/>
            </a:prstGeom>
            <a:solidFill>
              <a:srgbClr val="FEC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8090927" y="4421601"/>
            <a:ext cx="1043608" cy="742437"/>
            <a:chOff x="2771800" y="1275606"/>
            <a:chExt cx="3672408" cy="2928580"/>
          </a:xfrm>
        </p:grpSpPr>
        <p:sp>
          <p:nvSpPr>
            <p:cNvPr id="16" name="직사각형 15"/>
            <p:cNvSpPr/>
            <p:nvPr/>
          </p:nvSpPr>
          <p:spPr>
            <a:xfrm>
              <a:off x="2771800" y="1275606"/>
              <a:ext cx="3672408" cy="2520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915816" y="1419622"/>
              <a:ext cx="3384376" cy="2232248"/>
            </a:xfrm>
            <a:prstGeom prst="rect">
              <a:avLst/>
            </a:prstGeom>
            <a:solidFill>
              <a:srgbClr val="274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05824" y="2018913"/>
              <a:ext cx="3204356" cy="2185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Guider</a:t>
              </a:r>
            </a:p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  <a:p>
              <a:pPr algn="dist"/>
              <a:r>
                <a:rPr lang="en-US" altLang="ko-KR" sz="600" dirty="0">
                  <a:solidFill>
                    <a:srgbClr val="C6A49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System Management Monitoring</a:t>
              </a:r>
            </a:p>
            <a:p>
              <a:pPr algn="dist"/>
              <a:r>
                <a:rPr lang="en-US" altLang="ko-KR" sz="600" dirty="0">
                  <a:solidFill>
                    <a:srgbClr val="FEC9C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32535299-57E4-46BF-BAB6-BF4FFF5D9197}"/>
              </a:ext>
            </a:extLst>
          </p:cNvPr>
          <p:cNvSpPr/>
          <p:nvPr/>
        </p:nvSpPr>
        <p:spPr>
          <a:xfrm>
            <a:off x="323528" y="1491630"/>
            <a:ext cx="8496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ea typeface="KoPub돋움체 Bold"/>
              </a:rPr>
              <a:t>Guider </a:t>
            </a:r>
            <a:r>
              <a:rPr lang="ko-KR" altLang="en-US" sz="1400" b="1" dirty="0">
                <a:ea typeface="KoPub돋움체 Bold"/>
              </a:rPr>
              <a:t>설치방법</a:t>
            </a:r>
            <a:endParaRPr lang="en-US" altLang="ko-KR" sz="1400" b="1" dirty="0">
              <a:ea typeface="KoPub돋움체 Bold"/>
            </a:endParaRPr>
          </a:p>
          <a:p>
            <a:endParaRPr lang="ko-KR" altLang="ko-KR" sz="1400" b="1" dirty="0">
              <a:ea typeface="KoPub돋움체 Bold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B5224B7E-B9B3-4282-8D62-7E066CB50AAD}"/>
              </a:ext>
            </a:extLst>
          </p:cNvPr>
          <p:cNvSpPr txBox="1"/>
          <p:nvPr/>
        </p:nvSpPr>
        <p:spPr>
          <a:xfrm>
            <a:off x="323528" y="1091520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Guider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설치방법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F298F8BE-1C91-4135-B3EE-D774A0BB2213}"/>
              </a:ext>
            </a:extLst>
          </p:cNvPr>
          <p:cNvSpPr/>
          <p:nvPr/>
        </p:nvSpPr>
        <p:spPr>
          <a:xfrm>
            <a:off x="323528" y="1759917"/>
            <a:ext cx="84969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ea typeface="KoPub돋움체 Bold"/>
              </a:rPr>
              <a:t>①</a:t>
            </a:r>
            <a:r>
              <a:rPr lang="en-US" altLang="ko-KR" sz="1400" b="1" dirty="0">
                <a:ea typeface="KoPub돋움체 Bold"/>
              </a:rPr>
              <a:t> </a:t>
            </a:r>
            <a:r>
              <a:rPr lang="ko-KR" altLang="en-US" sz="1400" b="1" dirty="0">
                <a:ea typeface="KoPub돋움체 Bold"/>
              </a:rPr>
              <a:t>서버에</a:t>
            </a:r>
            <a:r>
              <a:rPr lang="en-US" altLang="ko-KR" sz="1400" b="1" dirty="0">
                <a:ea typeface="KoPub돋움체 Bold"/>
              </a:rPr>
              <a:t> </a:t>
            </a:r>
            <a:r>
              <a:rPr lang="ko-KR" altLang="en-US" sz="1400" b="1" dirty="0">
                <a:ea typeface="KoPub돋움체 Bold"/>
              </a:rPr>
              <a:t>접속합니다</a:t>
            </a:r>
            <a:r>
              <a:rPr lang="en-US" altLang="ko-KR" sz="1400" b="1" dirty="0">
                <a:ea typeface="KoPub돋움체 Bold"/>
              </a:rPr>
              <a:t>.</a:t>
            </a:r>
            <a:endParaRPr lang="ko-KR" altLang="ko-KR" sz="1400" b="1" dirty="0">
              <a:ea typeface="KoPub돋움체 Bold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8DB710BB-3CF6-49DC-8EF6-8F4CADC9A3E5}"/>
              </a:ext>
            </a:extLst>
          </p:cNvPr>
          <p:cNvSpPr/>
          <p:nvPr/>
        </p:nvSpPr>
        <p:spPr>
          <a:xfrm>
            <a:off x="2555776" y="4815031"/>
            <a:ext cx="50405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ea typeface="KoPub돋움체 Bold"/>
              </a:rPr>
              <a:t>※ </a:t>
            </a:r>
            <a:r>
              <a:rPr lang="ko-KR" altLang="en-US" sz="1000" dirty="0">
                <a:ea typeface="KoPub돋움체 Bold"/>
              </a:rPr>
              <a:t>서버 생성 방법은 참고</a:t>
            </a:r>
            <a:r>
              <a:rPr lang="en-US" altLang="ko-KR" sz="1000" dirty="0">
                <a:ea typeface="KoPub돋움체 Bold"/>
              </a:rPr>
              <a:t>3 </a:t>
            </a:r>
            <a:r>
              <a:rPr lang="ko-KR" altLang="en-US" sz="1000" dirty="0">
                <a:ea typeface="KoPub돋움체 Bold"/>
              </a:rPr>
              <a:t>네이버 클라우드 사용법 참고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83885" y="2139701"/>
            <a:ext cx="3688197" cy="2410357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8DB710BB-3CF6-49DC-8EF6-8F4CADC9A3E5}"/>
              </a:ext>
            </a:extLst>
          </p:cNvPr>
          <p:cNvSpPr/>
          <p:nvPr/>
        </p:nvSpPr>
        <p:spPr>
          <a:xfrm>
            <a:off x="2555776" y="4587974"/>
            <a:ext cx="54006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ea typeface="KoPub돋움체 Bold"/>
              </a:rPr>
              <a:t>※ </a:t>
            </a:r>
            <a:r>
              <a:rPr lang="ko-KR" altLang="en-US" sz="1000" dirty="0" smtClean="0">
                <a:ea typeface="KoPub돋움체 Bold"/>
              </a:rPr>
              <a:t>본 매뉴얼은 </a:t>
            </a:r>
            <a:r>
              <a:rPr lang="en-US" altLang="ko-KR" sz="1000" dirty="0" err="1" smtClean="0">
                <a:ea typeface="KoPub돋움체 Bold"/>
              </a:rPr>
              <a:t>VirtualBox</a:t>
            </a:r>
            <a:r>
              <a:rPr lang="ko-KR" altLang="en-US" sz="1000" dirty="0" smtClean="0">
                <a:ea typeface="KoPub돋움체 Bold"/>
              </a:rPr>
              <a:t>를 통해 가상 </a:t>
            </a:r>
            <a:r>
              <a:rPr lang="en-US" altLang="ko-KR" sz="1000" dirty="0" smtClean="0">
                <a:ea typeface="KoPub돋움체 Bold"/>
              </a:rPr>
              <a:t>Linux(</a:t>
            </a:r>
            <a:r>
              <a:rPr lang="en-US" altLang="ko-KR" sz="1000" dirty="0" err="1" smtClean="0">
                <a:ea typeface="KoPub돋움체 Bold"/>
              </a:rPr>
              <a:t>CentOS</a:t>
            </a:r>
            <a:r>
              <a:rPr lang="en-US" altLang="ko-KR" sz="1000" dirty="0" smtClean="0">
                <a:ea typeface="KoPub돋움체 Bold"/>
              </a:rPr>
              <a:t> 7)</a:t>
            </a:r>
            <a:r>
              <a:rPr lang="ko-KR" altLang="en-US" sz="1000" dirty="0" smtClean="0">
                <a:ea typeface="KoPub돋움체 Bold"/>
              </a:rPr>
              <a:t>를 만들어 작성</a:t>
            </a:r>
            <a:endParaRPr lang="ko-KR" altLang="en-US" sz="1000" dirty="0">
              <a:ea typeface="KoPub돋움체 Bold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3433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8757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8788" y="146125"/>
            <a:ext cx="92525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02</a:t>
            </a:r>
            <a:r>
              <a:rPr lang="en-US" altLang="ko-KR" spc="-150" dirty="0">
                <a:solidFill>
                  <a:srgbClr val="6D603B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323528" y="1115621"/>
            <a:ext cx="2736304" cy="432048"/>
            <a:chOff x="4917752" y="4145700"/>
            <a:chExt cx="2736304" cy="432048"/>
          </a:xfrm>
        </p:grpSpPr>
        <p:sp>
          <p:nvSpPr>
            <p:cNvPr id="24" name="직사각형 23"/>
            <p:cNvSpPr/>
            <p:nvPr/>
          </p:nvSpPr>
          <p:spPr>
            <a:xfrm>
              <a:off x="5025764" y="4223805"/>
              <a:ext cx="2628292" cy="353943"/>
            </a:xfrm>
            <a:prstGeom prst="rect">
              <a:avLst/>
            </a:prstGeom>
            <a:solidFill>
              <a:srgbClr val="FEC9C9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917752" y="4145700"/>
              <a:ext cx="2592288" cy="353943"/>
            </a:xfrm>
            <a:prstGeom prst="rect">
              <a:avLst/>
            </a:prstGeom>
            <a:solidFill>
              <a:srgbClr val="FEC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8090927" y="4421601"/>
            <a:ext cx="1043608" cy="742437"/>
            <a:chOff x="2771800" y="1275606"/>
            <a:chExt cx="3672408" cy="2928580"/>
          </a:xfrm>
        </p:grpSpPr>
        <p:sp>
          <p:nvSpPr>
            <p:cNvPr id="16" name="직사각형 15"/>
            <p:cNvSpPr/>
            <p:nvPr/>
          </p:nvSpPr>
          <p:spPr>
            <a:xfrm>
              <a:off x="2771800" y="1275606"/>
              <a:ext cx="3672408" cy="2520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915816" y="1419622"/>
              <a:ext cx="3384376" cy="2232248"/>
            </a:xfrm>
            <a:prstGeom prst="rect">
              <a:avLst/>
            </a:prstGeom>
            <a:solidFill>
              <a:srgbClr val="274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05824" y="2018913"/>
              <a:ext cx="3204356" cy="2185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Guider</a:t>
              </a:r>
            </a:p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  <a:p>
              <a:pPr algn="dist"/>
              <a:r>
                <a:rPr lang="en-US" altLang="ko-KR" sz="600" dirty="0">
                  <a:solidFill>
                    <a:srgbClr val="C6A49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System Management Monitoring</a:t>
              </a:r>
            </a:p>
            <a:p>
              <a:pPr algn="dist"/>
              <a:r>
                <a:rPr lang="en-US" altLang="ko-KR" sz="600" dirty="0">
                  <a:solidFill>
                    <a:srgbClr val="FEC9C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32535299-57E4-46BF-BAB6-BF4FFF5D9197}"/>
              </a:ext>
            </a:extLst>
          </p:cNvPr>
          <p:cNvSpPr/>
          <p:nvPr/>
        </p:nvSpPr>
        <p:spPr>
          <a:xfrm>
            <a:off x="323528" y="1491630"/>
            <a:ext cx="8496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ea typeface="KoPub돋움체 Bold"/>
              </a:rPr>
              <a:t>Guider </a:t>
            </a:r>
            <a:r>
              <a:rPr lang="ko-KR" altLang="en-US" sz="1400" b="1" dirty="0">
                <a:ea typeface="KoPub돋움체 Bold"/>
              </a:rPr>
              <a:t>설치방법</a:t>
            </a:r>
            <a:endParaRPr lang="en-US" altLang="ko-KR" sz="1400" b="1" dirty="0">
              <a:ea typeface="KoPub돋움체 Bold"/>
            </a:endParaRPr>
          </a:p>
          <a:p>
            <a:endParaRPr lang="ko-KR" altLang="ko-KR" sz="1400" b="1" dirty="0">
              <a:ea typeface="KoPub돋움체 Bold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B5224B7E-B9B3-4282-8D62-7E066CB50AAD}"/>
              </a:ext>
            </a:extLst>
          </p:cNvPr>
          <p:cNvSpPr txBox="1"/>
          <p:nvPr/>
        </p:nvSpPr>
        <p:spPr>
          <a:xfrm>
            <a:off x="323528" y="1091520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Guider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설치방법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F298F8BE-1C91-4135-B3EE-D774A0BB2213}"/>
              </a:ext>
            </a:extLst>
          </p:cNvPr>
          <p:cNvSpPr/>
          <p:nvPr/>
        </p:nvSpPr>
        <p:spPr>
          <a:xfrm>
            <a:off x="323528" y="1759917"/>
            <a:ext cx="84969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ea typeface="KoPub돋움체 Bold"/>
              </a:rPr>
              <a:t>②</a:t>
            </a:r>
            <a:r>
              <a:rPr lang="en-US" altLang="ko-KR" sz="1400" b="1" dirty="0">
                <a:ea typeface="KoPub돋움체 Bold"/>
              </a:rPr>
              <a:t> </a:t>
            </a:r>
            <a:r>
              <a:rPr lang="en-US" altLang="ko-KR" sz="1400" b="1" dirty="0" smtClean="0">
                <a:ea typeface="KoPub돋움체 Bold"/>
              </a:rPr>
              <a:t>Guider </a:t>
            </a:r>
            <a:r>
              <a:rPr lang="ko-KR" altLang="en-US" sz="1400" b="1" dirty="0" smtClean="0">
                <a:ea typeface="KoPub돋움체 Bold"/>
              </a:rPr>
              <a:t>설치 조건을 확인합니다</a:t>
            </a:r>
            <a:r>
              <a:rPr lang="en-US" altLang="ko-KR" sz="1400" b="1" dirty="0" smtClean="0">
                <a:ea typeface="KoPub돋움체 Bold"/>
              </a:rPr>
              <a:t>.</a:t>
            </a:r>
            <a:endParaRPr lang="ko-KR" altLang="ko-KR" sz="1400" b="1" dirty="0">
              <a:ea typeface="KoPub돋움체 Bold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8724" y="2078728"/>
            <a:ext cx="3224622" cy="210739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87737" y="2078729"/>
            <a:ext cx="3224623" cy="2107396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8DB710BB-3CF6-49DC-8EF6-8F4CADC9A3E5}"/>
              </a:ext>
            </a:extLst>
          </p:cNvPr>
          <p:cNvSpPr/>
          <p:nvPr/>
        </p:nvSpPr>
        <p:spPr>
          <a:xfrm>
            <a:off x="480541" y="4227934"/>
            <a:ext cx="36609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ea typeface="KoPub돋움체 Bold"/>
              </a:rPr>
              <a:t># </a:t>
            </a:r>
            <a:r>
              <a:rPr lang="en-US" altLang="ko-KR" sz="1200" dirty="0" err="1" smtClean="0">
                <a:ea typeface="KoPub돋움체 Bold"/>
              </a:rPr>
              <a:t>uname</a:t>
            </a:r>
            <a:r>
              <a:rPr lang="en-US" altLang="ko-KR" sz="1200" dirty="0" smtClean="0">
                <a:ea typeface="KoPub돋움체 Bold"/>
              </a:rPr>
              <a:t> –a </a:t>
            </a:r>
          </a:p>
          <a:p>
            <a:pPr algn="ctr"/>
            <a:r>
              <a:rPr lang="en-US" altLang="ko-KR" sz="1200" dirty="0" smtClean="0">
                <a:ea typeface="KoPub돋움체 Bold"/>
              </a:rPr>
              <a:t>(kernel </a:t>
            </a:r>
            <a:r>
              <a:rPr lang="ko-KR" altLang="en-US" sz="1200" dirty="0" smtClean="0">
                <a:ea typeface="KoPub돋움체 Bold"/>
              </a:rPr>
              <a:t>버전 </a:t>
            </a:r>
            <a:r>
              <a:rPr lang="en-US" altLang="ko-KR" sz="1200" dirty="0" smtClean="0">
                <a:ea typeface="KoPub돋움체 Bold"/>
              </a:rPr>
              <a:t>3.0 </a:t>
            </a:r>
            <a:r>
              <a:rPr lang="ko-KR" altLang="en-US" sz="1200" dirty="0" smtClean="0">
                <a:ea typeface="KoPub돋움체 Bold"/>
              </a:rPr>
              <a:t>이상 확인</a:t>
            </a:r>
            <a:r>
              <a:rPr lang="en-US" altLang="ko-KR" sz="1200" dirty="0" smtClean="0">
                <a:ea typeface="KoPub돋움체 Bold"/>
              </a:rPr>
              <a:t>)</a:t>
            </a:r>
            <a:endParaRPr lang="ko-KR" altLang="en-US" sz="1200" dirty="0">
              <a:ea typeface="KoPub돋움체 Bold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8DB710BB-3CF6-49DC-8EF6-8F4CADC9A3E5}"/>
              </a:ext>
            </a:extLst>
          </p:cNvPr>
          <p:cNvSpPr/>
          <p:nvPr/>
        </p:nvSpPr>
        <p:spPr>
          <a:xfrm>
            <a:off x="4355976" y="4227934"/>
            <a:ext cx="36609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ea typeface="KoPub돋움체 Bold"/>
              </a:rPr>
              <a:t># python --version </a:t>
            </a:r>
          </a:p>
          <a:p>
            <a:pPr algn="ctr"/>
            <a:r>
              <a:rPr lang="en-US" altLang="ko-KR" sz="1200" dirty="0" smtClean="0">
                <a:ea typeface="KoPub돋움체 Bold"/>
              </a:rPr>
              <a:t>(python</a:t>
            </a:r>
            <a:r>
              <a:rPr lang="ko-KR" altLang="en-US" sz="1200" dirty="0">
                <a:ea typeface="KoPub돋움체 Bold"/>
              </a:rPr>
              <a:t> </a:t>
            </a:r>
            <a:r>
              <a:rPr lang="ko-KR" altLang="en-US" sz="1200" dirty="0" smtClean="0">
                <a:ea typeface="KoPub돋움체 Bold"/>
              </a:rPr>
              <a:t>설치 및 버전 확인 </a:t>
            </a:r>
            <a:r>
              <a:rPr lang="en-US" altLang="ko-KR" sz="1200" dirty="0" smtClean="0">
                <a:ea typeface="KoPub돋움체 Bold"/>
              </a:rPr>
              <a:t>2.7 </a:t>
            </a:r>
            <a:r>
              <a:rPr lang="ko-KR" altLang="en-US" sz="1200" dirty="0" smtClean="0">
                <a:ea typeface="KoPub돋움체 Bold"/>
              </a:rPr>
              <a:t>이상 확인</a:t>
            </a:r>
            <a:r>
              <a:rPr lang="en-US" altLang="ko-KR" sz="1200" dirty="0" smtClean="0">
                <a:ea typeface="KoPub돋움체 Bold"/>
              </a:rPr>
              <a:t>)</a:t>
            </a:r>
            <a:endParaRPr lang="ko-KR" altLang="en-US" sz="1200" dirty="0">
              <a:ea typeface="KoPub돋움체 Bold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99592" y="127541"/>
            <a:ext cx="59046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274555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Guidier</a:t>
            </a:r>
            <a:r>
              <a:rPr lang="en-US" altLang="ko-KR" dirty="0">
                <a:solidFill>
                  <a:srgbClr val="274555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  <a:r>
              <a:rPr lang="ko-KR" altLang="en-US" dirty="0" smtClean="0">
                <a:solidFill>
                  <a:srgbClr val="274555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설치 및 실행</a:t>
            </a:r>
            <a:endParaRPr lang="en-US" altLang="ko-KR" dirty="0">
              <a:solidFill>
                <a:srgbClr val="274555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en-US" altLang="ko-KR" sz="2400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Guider </a:t>
            </a:r>
            <a:r>
              <a:rPr lang="ko-KR" altLang="en-US" sz="2400" dirty="0" smtClean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설치방법 및 실행</a:t>
            </a:r>
            <a:endParaRPr lang="en-US" altLang="ko-KR" sz="2400" dirty="0">
              <a:solidFill>
                <a:srgbClr val="B78C7F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9226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8757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8788" y="146125"/>
            <a:ext cx="92525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02</a:t>
            </a:r>
            <a:r>
              <a:rPr lang="en-US" altLang="ko-KR" spc="-150" dirty="0">
                <a:solidFill>
                  <a:srgbClr val="6D603B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323528" y="1115621"/>
            <a:ext cx="2736304" cy="432048"/>
            <a:chOff x="4917752" y="4145700"/>
            <a:chExt cx="2736304" cy="432048"/>
          </a:xfrm>
        </p:grpSpPr>
        <p:sp>
          <p:nvSpPr>
            <p:cNvPr id="24" name="직사각형 23"/>
            <p:cNvSpPr/>
            <p:nvPr/>
          </p:nvSpPr>
          <p:spPr>
            <a:xfrm>
              <a:off x="5025764" y="4223805"/>
              <a:ext cx="2628292" cy="353943"/>
            </a:xfrm>
            <a:prstGeom prst="rect">
              <a:avLst/>
            </a:prstGeom>
            <a:solidFill>
              <a:srgbClr val="FEC9C9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917752" y="4145700"/>
              <a:ext cx="2592288" cy="353943"/>
            </a:xfrm>
            <a:prstGeom prst="rect">
              <a:avLst/>
            </a:prstGeom>
            <a:solidFill>
              <a:srgbClr val="FEC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8090927" y="4421601"/>
            <a:ext cx="1043608" cy="742437"/>
            <a:chOff x="2771800" y="1275606"/>
            <a:chExt cx="3672408" cy="2928580"/>
          </a:xfrm>
        </p:grpSpPr>
        <p:sp>
          <p:nvSpPr>
            <p:cNvPr id="16" name="직사각형 15"/>
            <p:cNvSpPr/>
            <p:nvPr/>
          </p:nvSpPr>
          <p:spPr>
            <a:xfrm>
              <a:off x="2771800" y="1275606"/>
              <a:ext cx="3672408" cy="2520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915816" y="1419622"/>
              <a:ext cx="3384376" cy="2232248"/>
            </a:xfrm>
            <a:prstGeom prst="rect">
              <a:avLst/>
            </a:prstGeom>
            <a:solidFill>
              <a:srgbClr val="274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05824" y="2018913"/>
              <a:ext cx="3204356" cy="2185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Guider</a:t>
              </a:r>
            </a:p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  <a:p>
              <a:pPr algn="dist"/>
              <a:r>
                <a:rPr lang="en-US" altLang="ko-KR" sz="600" dirty="0">
                  <a:solidFill>
                    <a:srgbClr val="C6A49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System Management Monitoring</a:t>
              </a:r>
            </a:p>
            <a:p>
              <a:pPr algn="dist"/>
              <a:r>
                <a:rPr lang="en-US" altLang="ko-KR" sz="600" dirty="0">
                  <a:solidFill>
                    <a:srgbClr val="FEC9C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32535299-57E4-46BF-BAB6-BF4FFF5D9197}"/>
              </a:ext>
            </a:extLst>
          </p:cNvPr>
          <p:cNvSpPr/>
          <p:nvPr/>
        </p:nvSpPr>
        <p:spPr>
          <a:xfrm>
            <a:off x="323528" y="1491630"/>
            <a:ext cx="8496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ea typeface="KoPub돋움체 Bold"/>
              </a:rPr>
              <a:t>Guider </a:t>
            </a:r>
            <a:r>
              <a:rPr lang="ko-KR" altLang="en-US" sz="1400" b="1" dirty="0">
                <a:ea typeface="KoPub돋움체 Bold"/>
              </a:rPr>
              <a:t>설치방법</a:t>
            </a:r>
            <a:endParaRPr lang="en-US" altLang="ko-KR" sz="1400" b="1" dirty="0">
              <a:ea typeface="KoPub돋움체 Bold"/>
            </a:endParaRPr>
          </a:p>
          <a:p>
            <a:endParaRPr lang="ko-KR" altLang="ko-KR" sz="1400" b="1" dirty="0">
              <a:ea typeface="KoPub돋움체 Bold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B5224B7E-B9B3-4282-8D62-7E066CB50AAD}"/>
              </a:ext>
            </a:extLst>
          </p:cNvPr>
          <p:cNvSpPr txBox="1"/>
          <p:nvPr/>
        </p:nvSpPr>
        <p:spPr>
          <a:xfrm>
            <a:off x="323528" y="1091520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Guider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설치방법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F298F8BE-1C91-4135-B3EE-D774A0BB2213}"/>
              </a:ext>
            </a:extLst>
          </p:cNvPr>
          <p:cNvSpPr/>
          <p:nvPr/>
        </p:nvSpPr>
        <p:spPr>
          <a:xfrm>
            <a:off x="323528" y="1759917"/>
            <a:ext cx="84969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ea typeface="KoPub돋움체 Bold"/>
              </a:rPr>
              <a:t>③</a:t>
            </a:r>
            <a:r>
              <a:rPr lang="en-US" altLang="ko-KR" sz="1400" b="1" dirty="0" smtClean="0">
                <a:ea typeface="KoPub돋움체 Bold"/>
              </a:rPr>
              <a:t> Guider </a:t>
            </a:r>
            <a:r>
              <a:rPr lang="ko-KR" altLang="en-US" sz="1400" b="1" dirty="0" smtClean="0">
                <a:ea typeface="KoPub돋움체 Bold"/>
              </a:rPr>
              <a:t>를 설치합니다</a:t>
            </a:r>
            <a:r>
              <a:rPr lang="en-US" altLang="ko-KR" sz="1400" b="1" dirty="0" smtClean="0">
                <a:ea typeface="KoPub돋움체 Bold"/>
              </a:rPr>
              <a:t>.</a:t>
            </a:r>
            <a:endParaRPr lang="ko-KR" altLang="ko-KR" sz="1400" b="1" dirty="0">
              <a:ea typeface="KoPub돋움체 Bold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8DB710BB-3CF6-49DC-8EF6-8F4CADC9A3E5}"/>
              </a:ext>
            </a:extLst>
          </p:cNvPr>
          <p:cNvSpPr/>
          <p:nvPr/>
        </p:nvSpPr>
        <p:spPr>
          <a:xfrm>
            <a:off x="827024" y="4671015"/>
            <a:ext cx="45307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ea typeface="KoPub돋움체 Bold"/>
              </a:rPr>
              <a:t># </a:t>
            </a:r>
            <a:r>
              <a:rPr lang="en-US" altLang="ko-KR" sz="1200" dirty="0" err="1" smtClean="0">
                <a:ea typeface="KoPub돋움체 Bold"/>
              </a:rPr>
              <a:t>git</a:t>
            </a:r>
            <a:r>
              <a:rPr lang="en-US" altLang="ko-KR" sz="1200" dirty="0" smtClean="0">
                <a:ea typeface="KoPub돋움체 Bold"/>
              </a:rPr>
              <a:t> clone http://github.com/iipeace/guider.git</a:t>
            </a:r>
            <a:endParaRPr lang="ko-KR" altLang="en-US" sz="1200" dirty="0">
              <a:ea typeface="KoPub돋움체 Bold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8834" y="2104204"/>
            <a:ext cx="3927174" cy="2505836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899592" y="127541"/>
            <a:ext cx="59046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274555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Guidier</a:t>
            </a:r>
            <a:r>
              <a:rPr lang="en-US" altLang="ko-KR" dirty="0">
                <a:solidFill>
                  <a:srgbClr val="274555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  <a:r>
              <a:rPr lang="ko-KR" altLang="en-US" dirty="0" smtClean="0">
                <a:solidFill>
                  <a:srgbClr val="274555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설치 및 실행</a:t>
            </a:r>
            <a:endParaRPr lang="en-US" altLang="ko-KR" dirty="0">
              <a:solidFill>
                <a:srgbClr val="274555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en-US" altLang="ko-KR" sz="2400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Guider </a:t>
            </a:r>
            <a:r>
              <a:rPr lang="ko-KR" altLang="en-US" sz="2400" dirty="0" smtClean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설치방법 및 실행</a:t>
            </a:r>
            <a:endParaRPr lang="en-US" altLang="ko-KR" sz="2400" dirty="0">
              <a:solidFill>
                <a:srgbClr val="B78C7F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8DB710BB-3CF6-49DC-8EF6-8F4CADC9A3E5}"/>
              </a:ext>
            </a:extLst>
          </p:cNvPr>
          <p:cNvSpPr/>
          <p:nvPr/>
        </p:nvSpPr>
        <p:spPr>
          <a:xfrm>
            <a:off x="5214942" y="2182653"/>
            <a:ext cx="45307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  <a:ea typeface="KoPub돋움체 Bold"/>
              </a:rPr>
              <a:t>※ </a:t>
            </a:r>
            <a:r>
              <a:rPr lang="ko-KR" altLang="en-US" sz="1000" b="1" dirty="0" smtClean="0">
                <a:solidFill>
                  <a:srgbClr val="FF0000"/>
                </a:solidFill>
                <a:ea typeface="KoPub돋움체 Bold"/>
              </a:rPr>
              <a:t>공인</a:t>
            </a:r>
            <a:r>
              <a:rPr lang="en-US" altLang="ko-KR" sz="1000" b="1" dirty="0" smtClean="0">
                <a:solidFill>
                  <a:srgbClr val="FF0000"/>
                </a:solidFill>
                <a:ea typeface="KoPub돋움체 Bold"/>
              </a:rPr>
              <a:t>NW(</a:t>
            </a:r>
            <a:r>
              <a:rPr lang="ko-KR" altLang="en-US" sz="1000" b="1" dirty="0" smtClean="0">
                <a:solidFill>
                  <a:srgbClr val="FF0000"/>
                </a:solidFill>
                <a:ea typeface="KoPub돋움체 Bold"/>
              </a:rPr>
              <a:t>인터넷</a:t>
            </a:r>
            <a:r>
              <a:rPr lang="en-US" altLang="ko-KR" sz="1000" b="1" dirty="0" smtClean="0">
                <a:solidFill>
                  <a:srgbClr val="FF0000"/>
                </a:solidFill>
                <a:ea typeface="KoPub돋움체 Bold"/>
              </a:rPr>
              <a:t>)</a:t>
            </a:r>
            <a:r>
              <a:rPr lang="ko-KR" altLang="en-US" sz="1000" b="1" dirty="0" smtClean="0">
                <a:solidFill>
                  <a:srgbClr val="FF0000"/>
                </a:solidFill>
                <a:ea typeface="KoPub돋움체 Bold"/>
              </a:rPr>
              <a:t>으로 연결 되는지 확인 하십시오</a:t>
            </a:r>
            <a:endParaRPr lang="ko-KR" altLang="en-US" sz="1000" b="1" dirty="0">
              <a:solidFill>
                <a:srgbClr val="FF0000"/>
              </a:solidFill>
              <a:ea typeface="KoPub돋움체 Bold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8DB710BB-3CF6-49DC-8EF6-8F4CADC9A3E5}"/>
              </a:ext>
            </a:extLst>
          </p:cNvPr>
          <p:cNvSpPr/>
          <p:nvPr/>
        </p:nvSpPr>
        <p:spPr>
          <a:xfrm>
            <a:off x="5357818" y="2396967"/>
            <a:ext cx="45307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smtClean="0">
                <a:ea typeface="KoPub돋움체 Bold"/>
              </a:rPr>
              <a:t>- </a:t>
            </a:r>
            <a:r>
              <a:rPr lang="ko-KR" altLang="en-US" sz="1000" b="1" dirty="0" smtClean="0">
                <a:ea typeface="KoPub돋움체 Bold"/>
              </a:rPr>
              <a:t>확인방법</a:t>
            </a:r>
            <a:endParaRPr lang="en-US" altLang="ko-KR" sz="1000" b="1" dirty="0" smtClean="0">
              <a:ea typeface="KoPub돋움체 Bold"/>
            </a:endParaRPr>
          </a:p>
          <a:p>
            <a:r>
              <a:rPr lang="en-US" altLang="ko-KR" sz="1000" b="1" dirty="0" smtClean="0">
                <a:ea typeface="KoPub돋움체 Bold"/>
              </a:rPr>
              <a:t>  # ping 8.8.8.8</a:t>
            </a:r>
            <a:endParaRPr lang="ko-KR" altLang="en-US" sz="1000" b="1" dirty="0">
              <a:ea typeface="KoPub돋움체 Bold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29256" y="3071816"/>
            <a:ext cx="2890688" cy="1171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98706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8757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8788" y="146125"/>
            <a:ext cx="92525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02</a:t>
            </a:r>
            <a:r>
              <a:rPr lang="en-US" altLang="ko-KR" spc="-150" dirty="0">
                <a:solidFill>
                  <a:srgbClr val="6D603B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</a:p>
        </p:txBody>
      </p:sp>
      <p:grpSp>
        <p:nvGrpSpPr>
          <p:cNvPr id="2" name="그룹 22"/>
          <p:cNvGrpSpPr/>
          <p:nvPr/>
        </p:nvGrpSpPr>
        <p:grpSpPr>
          <a:xfrm>
            <a:off x="323528" y="1115621"/>
            <a:ext cx="2736304" cy="432048"/>
            <a:chOff x="4917752" y="4145700"/>
            <a:chExt cx="2736304" cy="432048"/>
          </a:xfrm>
        </p:grpSpPr>
        <p:sp>
          <p:nvSpPr>
            <p:cNvPr id="24" name="직사각형 23"/>
            <p:cNvSpPr/>
            <p:nvPr/>
          </p:nvSpPr>
          <p:spPr>
            <a:xfrm>
              <a:off x="5025764" y="4223805"/>
              <a:ext cx="2628292" cy="353943"/>
            </a:xfrm>
            <a:prstGeom prst="rect">
              <a:avLst/>
            </a:prstGeom>
            <a:solidFill>
              <a:srgbClr val="FEC9C9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917752" y="4145700"/>
              <a:ext cx="2592288" cy="353943"/>
            </a:xfrm>
            <a:prstGeom prst="rect">
              <a:avLst/>
            </a:prstGeom>
            <a:solidFill>
              <a:srgbClr val="FEC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14"/>
          <p:cNvGrpSpPr/>
          <p:nvPr/>
        </p:nvGrpSpPr>
        <p:grpSpPr>
          <a:xfrm>
            <a:off x="8090927" y="4421601"/>
            <a:ext cx="1043608" cy="742437"/>
            <a:chOff x="2771800" y="1275606"/>
            <a:chExt cx="3672408" cy="2928580"/>
          </a:xfrm>
        </p:grpSpPr>
        <p:sp>
          <p:nvSpPr>
            <p:cNvPr id="16" name="직사각형 15"/>
            <p:cNvSpPr/>
            <p:nvPr/>
          </p:nvSpPr>
          <p:spPr>
            <a:xfrm>
              <a:off x="2771800" y="1275606"/>
              <a:ext cx="3672408" cy="2520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915816" y="1419622"/>
              <a:ext cx="3384376" cy="2232248"/>
            </a:xfrm>
            <a:prstGeom prst="rect">
              <a:avLst/>
            </a:prstGeom>
            <a:solidFill>
              <a:srgbClr val="274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05824" y="2018913"/>
              <a:ext cx="3204356" cy="2185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Guider</a:t>
              </a:r>
            </a:p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  <a:p>
              <a:pPr algn="dist"/>
              <a:r>
                <a:rPr lang="en-US" altLang="ko-KR" sz="600" dirty="0">
                  <a:solidFill>
                    <a:srgbClr val="C6A49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System Management Monitoring</a:t>
              </a:r>
            </a:p>
            <a:p>
              <a:pPr algn="dist"/>
              <a:r>
                <a:rPr lang="en-US" altLang="ko-KR" sz="600" dirty="0">
                  <a:solidFill>
                    <a:srgbClr val="FEC9C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32535299-57E4-46BF-BAB6-BF4FFF5D9197}"/>
              </a:ext>
            </a:extLst>
          </p:cNvPr>
          <p:cNvSpPr/>
          <p:nvPr/>
        </p:nvSpPr>
        <p:spPr>
          <a:xfrm>
            <a:off x="323528" y="1491630"/>
            <a:ext cx="8496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ea typeface="KoPub돋움체 Bold"/>
              </a:rPr>
              <a:t>Guider </a:t>
            </a:r>
            <a:r>
              <a:rPr lang="ko-KR" altLang="en-US" sz="1400" b="1" dirty="0">
                <a:ea typeface="KoPub돋움체 Bold"/>
              </a:rPr>
              <a:t>설치방법</a:t>
            </a:r>
            <a:endParaRPr lang="en-US" altLang="ko-KR" sz="1400" b="1" dirty="0">
              <a:ea typeface="KoPub돋움체 Bold"/>
            </a:endParaRPr>
          </a:p>
          <a:p>
            <a:endParaRPr lang="ko-KR" altLang="ko-KR" sz="1400" b="1" dirty="0">
              <a:ea typeface="KoPub돋움체 Bold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B5224B7E-B9B3-4282-8D62-7E066CB50AAD}"/>
              </a:ext>
            </a:extLst>
          </p:cNvPr>
          <p:cNvSpPr txBox="1"/>
          <p:nvPr/>
        </p:nvSpPr>
        <p:spPr>
          <a:xfrm>
            <a:off x="323528" y="1091520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Guider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설치방법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F298F8BE-1C91-4135-B3EE-D774A0BB2213}"/>
              </a:ext>
            </a:extLst>
          </p:cNvPr>
          <p:cNvSpPr/>
          <p:nvPr/>
        </p:nvSpPr>
        <p:spPr>
          <a:xfrm>
            <a:off x="323528" y="1759917"/>
            <a:ext cx="84969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ea typeface="KoPub돋움체 Bold"/>
              </a:rPr>
              <a:t>③</a:t>
            </a:r>
            <a:r>
              <a:rPr lang="en-US" altLang="ko-KR" sz="1400" b="1" dirty="0" smtClean="0">
                <a:ea typeface="KoPub돋움체 Bold"/>
              </a:rPr>
              <a:t> Guider </a:t>
            </a:r>
            <a:r>
              <a:rPr lang="ko-KR" altLang="en-US" sz="1400" b="1" dirty="0" smtClean="0">
                <a:ea typeface="KoPub돋움체 Bold"/>
              </a:rPr>
              <a:t>를 설치 시 주의사항</a:t>
            </a:r>
            <a:endParaRPr lang="ko-KR" altLang="ko-KR" sz="1400" b="1" dirty="0">
              <a:ea typeface="KoPub돋움체 Bold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99592" y="127541"/>
            <a:ext cx="59046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274555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Guidier</a:t>
            </a:r>
            <a:r>
              <a:rPr lang="en-US" altLang="ko-KR" dirty="0">
                <a:solidFill>
                  <a:srgbClr val="274555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  <a:r>
              <a:rPr lang="ko-KR" altLang="en-US" dirty="0" smtClean="0">
                <a:solidFill>
                  <a:srgbClr val="274555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설치 및 실행</a:t>
            </a:r>
            <a:endParaRPr lang="en-US" altLang="ko-KR" dirty="0">
              <a:solidFill>
                <a:srgbClr val="274555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en-US" altLang="ko-KR" sz="2400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Guider </a:t>
            </a:r>
            <a:r>
              <a:rPr lang="ko-KR" altLang="en-US" sz="2400" dirty="0" smtClean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설치방법 및 실행</a:t>
            </a:r>
            <a:endParaRPr lang="en-US" altLang="ko-KR" sz="2400" dirty="0">
              <a:solidFill>
                <a:srgbClr val="B78C7F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8DB710BB-3CF6-49DC-8EF6-8F4CADC9A3E5}"/>
              </a:ext>
            </a:extLst>
          </p:cNvPr>
          <p:cNvSpPr/>
          <p:nvPr/>
        </p:nvSpPr>
        <p:spPr>
          <a:xfrm>
            <a:off x="214282" y="2214560"/>
            <a:ext cx="45307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  <a:ea typeface="KoPub돋움체 Bold"/>
              </a:rPr>
              <a:t>※ </a:t>
            </a:r>
            <a:r>
              <a:rPr lang="ko-KR" altLang="en-US" sz="1000" b="1" dirty="0" smtClean="0">
                <a:solidFill>
                  <a:srgbClr val="FF0000"/>
                </a:solidFill>
                <a:ea typeface="KoPub돋움체 Bold"/>
              </a:rPr>
              <a:t>공인</a:t>
            </a:r>
            <a:r>
              <a:rPr lang="en-US" altLang="ko-KR" sz="1000" b="1" dirty="0" smtClean="0">
                <a:solidFill>
                  <a:srgbClr val="FF0000"/>
                </a:solidFill>
                <a:ea typeface="KoPub돋움체 Bold"/>
              </a:rPr>
              <a:t>NW(</a:t>
            </a:r>
            <a:r>
              <a:rPr lang="ko-KR" altLang="en-US" sz="1000" b="1" dirty="0" smtClean="0">
                <a:solidFill>
                  <a:srgbClr val="FF0000"/>
                </a:solidFill>
                <a:ea typeface="KoPub돋움체 Bold"/>
              </a:rPr>
              <a:t>인터넷</a:t>
            </a:r>
            <a:r>
              <a:rPr lang="en-US" altLang="ko-KR" sz="1000" b="1" dirty="0" smtClean="0">
                <a:solidFill>
                  <a:srgbClr val="FF0000"/>
                </a:solidFill>
                <a:ea typeface="KoPub돋움체 Bold"/>
              </a:rPr>
              <a:t>)</a:t>
            </a:r>
            <a:r>
              <a:rPr lang="ko-KR" altLang="en-US" sz="1000" b="1" dirty="0" smtClean="0">
                <a:solidFill>
                  <a:srgbClr val="FF0000"/>
                </a:solidFill>
                <a:ea typeface="KoPub돋움체 Bold"/>
              </a:rPr>
              <a:t>으로 연결 되는지 확인 하십시오</a:t>
            </a:r>
            <a:endParaRPr lang="ko-KR" altLang="en-US" sz="1000" b="1" dirty="0">
              <a:solidFill>
                <a:srgbClr val="FF0000"/>
              </a:solidFill>
              <a:ea typeface="KoPub돋움체 Bold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8DB710BB-3CF6-49DC-8EF6-8F4CADC9A3E5}"/>
              </a:ext>
            </a:extLst>
          </p:cNvPr>
          <p:cNvSpPr/>
          <p:nvPr/>
        </p:nvSpPr>
        <p:spPr>
          <a:xfrm>
            <a:off x="357158" y="2428874"/>
            <a:ext cx="80724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smtClean="0">
                <a:ea typeface="KoPub돋움체 Bold"/>
              </a:rPr>
              <a:t>- </a:t>
            </a:r>
            <a:r>
              <a:rPr lang="ko-KR" altLang="en-US" sz="1000" b="1" dirty="0" smtClean="0">
                <a:ea typeface="KoPub돋움체 Bold"/>
              </a:rPr>
              <a:t>확인방법</a:t>
            </a:r>
            <a:endParaRPr lang="en-US" altLang="ko-KR" sz="1000" b="1" dirty="0" smtClean="0">
              <a:ea typeface="KoPub돋움체 Bold"/>
            </a:endParaRPr>
          </a:p>
          <a:p>
            <a:r>
              <a:rPr lang="en-US" altLang="ko-KR" sz="1000" b="1" dirty="0" smtClean="0">
                <a:ea typeface="KoPub돋움체 Bold"/>
              </a:rPr>
              <a:t>  # ping 8.8.8.8 </a:t>
            </a:r>
            <a:r>
              <a:rPr lang="ko-KR" altLang="en-US" sz="1000" b="1" dirty="0" smtClean="0">
                <a:ea typeface="KoPub돋움체 Bold"/>
              </a:rPr>
              <a:t>명령어 수행</a:t>
            </a:r>
            <a:endParaRPr lang="en-US" altLang="ko-KR" sz="1000" b="1" dirty="0" smtClean="0">
              <a:ea typeface="KoPub돋움체 Bold"/>
            </a:endParaRPr>
          </a:p>
          <a:p>
            <a:r>
              <a:rPr lang="en-US" altLang="ko-KR" sz="1000" b="1" dirty="0" smtClean="0">
                <a:ea typeface="KoPub돋움체 Bold"/>
              </a:rPr>
              <a:t>  : </a:t>
            </a:r>
            <a:r>
              <a:rPr lang="ko-KR" altLang="en-US" sz="1000" b="1" dirty="0" smtClean="0">
                <a:ea typeface="KoPub돋움체 Bold"/>
              </a:rPr>
              <a:t>공인 연결이 되지 않은 경우 공인</a:t>
            </a:r>
            <a:r>
              <a:rPr lang="en-US" altLang="ko-KR" sz="1000" b="1" dirty="0" smtClean="0">
                <a:ea typeface="KoPub돋움체 Bold"/>
              </a:rPr>
              <a:t>NW </a:t>
            </a:r>
            <a:r>
              <a:rPr lang="ko-KR" altLang="en-US" sz="1000" b="1" dirty="0" smtClean="0">
                <a:ea typeface="KoPub돋움체 Bold"/>
              </a:rPr>
              <a:t>연결되는 인터페이스를 확인하세요</a:t>
            </a:r>
            <a:r>
              <a:rPr lang="en-US" altLang="ko-KR" sz="1000" b="1" dirty="0" smtClean="0">
                <a:ea typeface="KoPub돋움체 Bold"/>
              </a:rPr>
              <a:t>.</a:t>
            </a:r>
          </a:p>
          <a:p>
            <a:r>
              <a:rPr lang="en-US" altLang="ko-KR" sz="1000" b="1" dirty="0">
                <a:ea typeface="KoPub돋움체 Bold"/>
              </a:rPr>
              <a:t> </a:t>
            </a:r>
            <a:r>
              <a:rPr lang="en-US" altLang="ko-KR" sz="1000" b="1" dirty="0" smtClean="0">
                <a:ea typeface="KoPub돋움체 Bold"/>
              </a:rPr>
              <a:t> : NIC(Network Interface Card) </a:t>
            </a:r>
            <a:r>
              <a:rPr lang="ko-KR" altLang="en-US" sz="1000" b="1" dirty="0" smtClean="0">
                <a:ea typeface="KoPub돋움체 Bold"/>
              </a:rPr>
              <a:t>인터페이스가 활성화 되지 않은 경우 상태를 확인하고 활성화시켜주세요</a:t>
            </a:r>
            <a:r>
              <a:rPr lang="en-US" altLang="ko-KR" sz="1000" b="1" dirty="0" smtClean="0">
                <a:ea typeface="KoPub돋움체 Bold"/>
              </a:rPr>
              <a:t>.</a:t>
            </a:r>
          </a:p>
          <a:p>
            <a:r>
              <a:rPr lang="en-US" altLang="ko-KR" sz="1000" b="1" dirty="0" smtClean="0">
                <a:ea typeface="KoPub돋움체 Bold"/>
              </a:rPr>
              <a:t>    #</a:t>
            </a:r>
            <a:r>
              <a:rPr lang="en-US" altLang="ko-KR" sz="1000" b="1" dirty="0" err="1" smtClean="0">
                <a:ea typeface="KoPub돋움체 Bold"/>
              </a:rPr>
              <a:t>ip</a:t>
            </a:r>
            <a:r>
              <a:rPr lang="en-US" altLang="ko-KR" sz="1000" b="1" dirty="0" smtClean="0">
                <a:ea typeface="KoPub돋움체 Bold"/>
              </a:rPr>
              <a:t> </a:t>
            </a:r>
            <a:r>
              <a:rPr lang="en-US" altLang="ko-KR" sz="1000" b="1" dirty="0" err="1" smtClean="0">
                <a:ea typeface="KoPub돋움체 Bold"/>
              </a:rPr>
              <a:t>addr</a:t>
            </a:r>
            <a:r>
              <a:rPr lang="en-US" altLang="ko-KR" sz="1000" b="1" dirty="0" smtClean="0">
                <a:ea typeface="KoPub돋움체 Bold"/>
              </a:rPr>
              <a:t> (NW </a:t>
            </a:r>
            <a:r>
              <a:rPr lang="ko-KR" altLang="en-US" sz="1000" b="1" dirty="0" smtClean="0">
                <a:ea typeface="KoPub돋움체 Bold"/>
              </a:rPr>
              <a:t>인터페이스 상태 확인</a:t>
            </a:r>
            <a:r>
              <a:rPr lang="en-US" altLang="ko-KR" sz="1000" b="1" dirty="0" smtClean="0">
                <a:ea typeface="KoPub돋움체 Bold"/>
              </a:rPr>
              <a:t>)</a:t>
            </a:r>
          </a:p>
          <a:p>
            <a:r>
              <a:rPr lang="en-US" altLang="ko-KR" sz="1000" b="1" dirty="0" smtClean="0">
                <a:ea typeface="KoPub돋움체 Bold"/>
              </a:rPr>
              <a:t>    #if up [NIC</a:t>
            </a:r>
            <a:r>
              <a:rPr lang="ko-KR" altLang="en-US" sz="1000" b="1" dirty="0" smtClean="0">
                <a:ea typeface="KoPub돋움체 Bold"/>
              </a:rPr>
              <a:t>명</a:t>
            </a:r>
            <a:r>
              <a:rPr lang="en-US" altLang="ko-KR" sz="1000" b="1" dirty="0" smtClean="0">
                <a:ea typeface="KoPub돋움체 Bold"/>
              </a:rPr>
              <a:t>]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3500444"/>
            <a:ext cx="3286148" cy="1309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29058" y="3929072"/>
            <a:ext cx="3500462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8DB710BB-3CF6-49DC-8EF6-8F4CADC9A3E5}"/>
              </a:ext>
            </a:extLst>
          </p:cNvPr>
          <p:cNvSpPr/>
          <p:nvPr/>
        </p:nvSpPr>
        <p:spPr>
          <a:xfrm>
            <a:off x="571472" y="4825859"/>
            <a:ext cx="328614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 smtClean="0">
                <a:ea typeface="KoPub돋움체 Bold"/>
              </a:rPr>
              <a:t>공인</a:t>
            </a:r>
            <a:r>
              <a:rPr lang="en-US" altLang="ko-KR" sz="1000" b="1" dirty="0" smtClean="0">
                <a:ea typeface="KoPub돋움체 Bold"/>
              </a:rPr>
              <a:t>NW </a:t>
            </a:r>
            <a:r>
              <a:rPr lang="ko-KR" altLang="en-US" sz="1000" b="1" dirty="0" smtClean="0">
                <a:ea typeface="KoPub돋움체 Bold"/>
              </a:rPr>
              <a:t>확인 방법</a:t>
            </a:r>
            <a:endParaRPr lang="en-US" altLang="ko-KR" sz="1000" b="1" dirty="0" smtClean="0">
              <a:ea typeface="KoPub돋움체 Bold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8DB710BB-3CF6-49DC-8EF6-8F4CADC9A3E5}"/>
              </a:ext>
            </a:extLst>
          </p:cNvPr>
          <p:cNvSpPr/>
          <p:nvPr/>
        </p:nvSpPr>
        <p:spPr>
          <a:xfrm>
            <a:off x="4071934" y="4825859"/>
            <a:ext cx="328614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 smtClean="0">
                <a:ea typeface="KoPub돋움체 Bold"/>
              </a:rPr>
              <a:t>NW </a:t>
            </a:r>
            <a:r>
              <a:rPr lang="ko-KR" altLang="en-US" sz="1000" b="1" dirty="0" smtClean="0">
                <a:ea typeface="KoPub돋움체 Bold"/>
              </a:rPr>
              <a:t>인터페이스 활성화</a:t>
            </a:r>
            <a:endParaRPr lang="en-US" altLang="ko-KR" sz="1000" b="1" dirty="0" smtClean="0">
              <a:ea typeface="KoPub돋움체 Bold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8706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8757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8788" y="146125"/>
            <a:ext cx="92525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02</a:t>
            </a:r>
            <a:r>
              <a:rPr lang="en-US" altLang="ko-KR" spc="-150" dirty="0">
                <a:solidFill>
                  <a:srgbClr val="6D603B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</a:p>
        </p:txBody>
      </p:sp>
      <p:grpSp>
        <p:nvGrpSpPr>
          <p:cNvPr id="2" name="그룹 22"/>
          <p:cNvGrpSpPr/>
          <p:nvPr/>
        </p:nvGrpSpPr>
        <p:grpSpPr>
          <a:xfrm>
            <a:off x="323528" y="1115621"/>
            <a:ext cx="2736304" cy="432048"/>
            <a:chOff x="4917752" y="4145700"/>
            <a:chExt cx="2736304" cy="432048"/>
          </a:xfrm>
        </p:grpSpPr>
        <p:sp>
          <p:nvSpPr>
            <p:cNvPr id="24" name="직사각형 23"/>
            <p:cNvSpPr/>
            <p:nvPr/>
          </p:nvSpPr>
          <p:spPr>
            <a:xfrm>
              <a:off x="5025764" y="4223805"/>
              <a:ext cx="2628292" cy="353943"/>
            </a:xfrm>
            <a:prstGeom prst="rect">
              <a:avLst/>
            </a:prstGeom>
            <a:solidFill>
              <a:srgbClr val="FEC9C9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917752" y="4145700"/>
              <a:ext cx="2592288" cy="353943"/>
            </a:xfrm>
            <a:prstGeom prst="rect">
              <a:avLst/>
            </a:prstGeom>
            <a:solidFill>
              <a:srgbClr val="FEC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14"/>
          <p:cNvGrpSpPr/>
          <p:nvPr/>
        </p:nvGrpSpPr>
        <p:grpSpPr>
          <a:xfrm>
            <a:off x="8090927" y="4421601"/>
            <a:ext cx="1043608" cy="742437"/>
            <a:chOff x="2771800" y="1275606"/>
            <a:chExt cx="3672408" cy="2928580"/>
          </a:xfrm>
        </p:grpSpPr>
        <p:sp>
          <p:nvSpPr>
            <p:cNvPr id="16" name="직사각형 15"/>
            <p:cNvSpPr/>
            <p:nvPr/>
          </p:nvSpPr>
          <p:spPr>
            <a:xfrm>
              <a:off x="2771800" y="1275606"/>
              <a:ext cx="3672408" cy="2520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915816" y="1419622"/>
              <a:ext cx="3384376" cy="2232248"/>
            </a:xfrm>
            <a:prstGeom prst="rect">
              <a:avLst/>
            </a:prstGeom>
            <a:solidFill>
              <a:srgbClr val="274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05824" y="2018913"/>
              <a:ext cx="3204356" cy="2185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Guider</a:t>
              </a:r>
            </a:p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  <a:p>
              <a:pPr algn="dist"/>
              <a:r>
                <a:rPr lang="en-US" altLang="ko-KR" sz="600" dirty="0">
                  <a:solidFill>
                    <a:srgbClr val="C6A49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System Management Monitoring</a:t>
              </a:r>
            </a:p>
            <a:p>
              <a:pPr algn="dist"/>
              <a:r>
                <a:rPr lang="en-US" altLang="ko-KR" sz="600" dirty="0">
                  <a:solidFill>
                    <a:srgbClr val="FEC9C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32535299-57E4-46BF-BAB6-BF4FFF5D9197}"/>
              </a:ext>
            </a:extLst>
          </p:cNvPr>
          <p:cNvSpPr/>
          <p:nvPr/>
        </p:nvSpPr>
        <p:spPr>
          <a:xfrm>
            <a:off x="323528" y="1491630"/>
            <a:ext cx="8496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ea typeface="KoPub돋움체 Bold"/>
              </a:rPr>
              <a:t>Guider </a:t>
            </a:r>
            <a:r>
              <a:rPr lang="ko-KR" altLang="en-US" sz="1400" b="1" dirty="0">
                <a:ea typeface="KoPub돋움체 Bold"/>
              </a:rPr>
              <a:t>설치방법</a:t>
            </a:r>
            <a:endParaRPr lang="en-US" altLang="ko-KR" sz="1400" b="1" dirty="0">
              <a:ea typeface="KoPub돋움체 Bold"/>
            </a:endParaRPr>
          </a:p>
          <a:p>
            <a:endParaRPr lang="ko-KR" altLang="ko-KR" sz="1400" b="1" dirty="0">
              <a:ea typeface="KoPub돋움체 Bold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B5224B7E-B9B3-4282-8D62-7E066CB50AAD}"/>
              </a:ext>
            </a:extLst>
          </p:cNvPr>
          <p:cNvSpPr txBox="1"/>
          <p:nvPr/>
        </p:nvSpPr>
        <p:spPr>
          <a:xfrm>
            <a:off x="323528" y="1091520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Guider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설치방법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F298F8BE-1C91-4135-B3EE-D774A0BB2213}"/>
              </a:ext>
            </a:extLst>
          </p:cNvPr>
          <p:cNvSpPr/>
          <p:nvPr/>
        </p:nvSpPr>
        <p:spPr>
          <a:xfrm>
            <a:off x="323528" y="1759917"/>
            <a:ext cx="84969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ea typeface="KoPub돋움체 Bold"/>
              </a:rPr>
              <a:t>③</a:t>
            </a:r>
            <a:r>
              <a:rPr lang="en-US" altLang="ko-KR" sz="1400" b="1" dirty="0" smtClean="0">
                <a:ea typeface="KoPub돋움체 Bold"/>
              </a:rPr>
              <a:t> Guider </a:t>
            </a:r>
            <a:r>
              <a:rPr lang="ko-KR" altLang="en-US" sz="1400" b="1" dirty="0" smtClean="0">
                <a:ea typeface="KoPub돋움체 Bold"/>
              </a:rPr>
              <a:t>를 설치 시 주의사항</a:t>
            </a:r>
            <a:endParaRPr lang="ko-KR" altLang="ko-KR" sz="1400" b="1" dirty="0">
              <a:ea typeface="KoPub돋움체 Bold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99592" y="127541"/>
            <a:ext cx="59046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274555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Guidier</a:t>
            </a:r>
            <a:r>
              <a:rPr lang="en-US" altLang="ko-KR" dirty="0">
                <a:solidFill>
                  <a:srgbClr val="274555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  <a:r>
              <a:rPr lang="ko-KR" altLang="en-US" dirty="0" smtClean="0">
                <a:solidFill>
                  <a:srgbClr val="274555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설치 및 실행</a:t>
            </a:r>
            <a:endParaRPr lang="en-US" altLang="ko-KR" dirty="0">
              <a:solidFill>
                <a:srgbClr val="274555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en-US" altLang="ko-KR" sz="2400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Guider </a:t>
            </a:r>
            <a:r>
              <a:rPr lang="ko-KR" altLang="en-US" sz="2400" dirty="0" smtClean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설치방법 및 실행</a:t>
            </a:r>
            <a:endParaRPr lang="en-US" altLang="ko-KR" sz="2400" dirty="0">
              <a:solidFill>
                <a:srgbClr val="B78C7F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8DB710BB-3CF6-49DC-8EF6-8F4CADC9A3E5}"/>
              </a:ext>
            </a:extLst>
          </p:cNvPr>
          <p:cNvSpPr/>
          <p:nvPr/>
        </p:nvSpPr>
        <p:spPr>
          <a:xfrm>
            <a:off x="214282" y="2214560"/>
            <a:ext cx="45307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  <a:ea typeface="KoPub돋움체 Bold"/>
              </a:rPr>
              <a:t>※ </a:t>
            </a:r>
            <a:r>
              <a:rPr lang="en-US" altLang="ko-KR" sz="1000" b="1" dirty="0" err="1" smtClean="0">
                <a:solidFill>
                  <a:srgbClr val="FF0000"/>
                </a:solidFill>
                <a:ea typeface="KoPub돋움체 Bold"/>
              </a:rPr>
              <a:t>Git</a:t>
            </a:r>
            <a:r>
              <a:rPr lang="en-US" altLang="ko-KR" sz="1000" b="1" dirty="0" smtClean="0">
                <a:solidFill>
                  <a:srgbClr val="FF0000"/>
                </a:solidFill>
                <a:ea typeface="KoPub돋움체 Bold"/>
              </a:rPr>
              <a:t> </a:t>
            </a:r>
            <a:r>
              <a:rPr lang="ko-KR" altLang="en-US" sz="1000" b="1" dirty="0" smtClean="0">
                <a:solidFill>
                  <a:srgbClr val="FF0000"/>
                </a:solidFill>
                <a:ea typeface="KoPub돋움체 Bold"/>
              </a:rPr>
              <a:t>설치가 되어 있는 지 확인하세요</a:t>
            </a:r>
            <a:r>
              <a:rPr lang="en-US" altLang="ko-KR" sz="1000" b="1" dirty="0" smtClean="0">
                <a:solidFill>
                  <a:srgbClr val="FF0000"/>
                </a:solidFill>
                <a:ea typeface="KoPub돋움체 Bold"/>
              </a:rPr>
              <a:t>.</a:t>
            </a:r>
            <a:endParaRPr lang="ko-KR" altLang="en-US" sz="1000" b="1" dirty="0">
              <a:solidFill>
                <a:srgbClr val="FF0000"/>
              </a:solidFill>
              <a:ea typeface="KoPub돋움체 Bold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8DB710BB-3CF6-49DC-8EF6-8F4CADC9A3E5}"/>
              </a:ext>
            </a:extLst>
          </p:cNvPr>
          <p:cNvSpPr/>
          <p:nvPr/>
        </p:nvSpPr>
        <p:spPr>
          <a:xfrm>
            <a:off x="357158" y="2428874"/>
            <a:ext cx="80724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smtClean="0">
                <a:ea typeface="KoPub돋움체 Bold"/>
              </a:rPr>
              <a:t>- </a:t>
            </a:r>
            <a:r>
              <a:rPr lang="ko-KR" altLang="en-US" sz="1000" b="1" dirty="0" smtClean="0">
                <a:ea typeface="KoPub돋움체 Bold"/>
              </a:rPr>
              <a:t>확인방법</a:t>
            </a:r>
            <a:endParaRPr lang="en-US" altLang="ko-KR" sz="1000" b="1" dirty="0" smtClean="0">
              <a:ea typeface="KoPub돋움체 Bold"/>
            </a:endParaRPr>
          </a:p>
          <a:p>
            <a:r>
              <a:rPr lang="en-US" altLang="ko-KR" sz="1000" b="1" dirty="0" smtClean="0">
                <a:ea typeface="KoPub돋움체 Bold"/>
              </a:rPr>
              <a:t>  # rpm –</a:t>
            </a:r>
            <a:r>
              <a:rPr lang="en-US" altLang="ko-KR" sz="1000" b="1" dirty="0" err="1" smtClean="0">
                <a:ea typeface="KoPub돋움체 Bold"/>
              </a:rPr>
              <a:t>qa</a:t>
            </a:r>
            <a:r>
              <a:rPr lang="en-US" altLang="ko-KR" sz="1000" b="1" dirty="0" smtClean="0">
                <a:ea typeface="KoPub돋움체 Bold"/>
              </a:rPr>
              <a:t> | </a:t>
            </a:r>
            <a:r>
              <a:rPr lang="en-US" altLang="ko-KR" sz="1000" b="1" dirty="0" err="1" smtClean="0">
                <a:ea typeface="KoPub돋움체 Bold"/>
              </a:rPr>
              <a:t>grep</a:t>
            </a:r>
            <a:r>
              <a:rPr lang="en-US" altLang="ko-KR" sz="1000" b="1" dirty="0" smtClean="0">
                <a:ea typeface="KoPub돋움체 Bold"/>
              </a:rPr>
              <a:t> </a:t>
            </a:r>
            <a:r>
              <a:rPr lang="en-US" altLang="ko-KR" sz="1000" b="1" dirty="0" err="1" smtClean="0">
                <a:ea typeface="KoPub돋움체 Bold"/>
              </a:rPr>
              <a:t>git</a:t>
            </a:r>
            <a:endParaRPr lang="en-US" altLang="ko-KR" sz="1000" b="1" dirty="0" smtClean="0">
              <a:ea typeface="KoPub돋움체 Bold"/>
            </a:endParaRPr>
          </a:p>
          <a:p>
            <a:r>
              <a:rPr lang="en-US" altLang="ko-KR" sz="1000" b="1" dirty="0" smtClean="0">
                <a:ea typeface="KoPub돋움체 Bold"/>
              </a:rPr>
              <a:t>  : </a:t>
            </a:r>
            <a:r>
              <a:rPr lang="ko-KR" altLang="en-US" sz="1000" b="1" dirty="0" smtClean="0">
                <a:ea typeface="KoPub돋움체 Bold"/>
              </a:rPr>
              <a:t>설치가 되어 있지 않다면 설치합니다</a:t>
            </a:r>
            <a:r>
              <a:rPr lang="en-US" altLang="ko-KR" sz="1000" b="1" dirty="0" smtClean="0">
                <a:ea typeface="KoPub돋움체 Bold"/>
              </a:rPr>
              <a:t>.</a:t>
            </a:r>
          </a:p>
          <a:p>
            <a:r>
              <a:rPr lang="en-US" altLang="ko-KR" sz="1000" b="1" dirty="0" smtClean="0">
                <a:ea typeface="KoPub돋움체 Bold"/>
              </a:rPr>
              <a:t>  # yum install –y </a:t>
            </a:r>
            <a:r>
              <a:rPr lang="en-US" altLang="ko-KR" sz="1000" b="1" dirty="0" err="1" smtClean="0">
                <a:ea typeface="KoPub돋움체 Bold"/>
              </a:rPr>
              <a:t>git</a:t>
            </a:r>
            <a:r>
              <a:rPr lang="en-US" altLang="ko-KR" sz="1000" b="1" dirty="0" smtClean="0">
                <a:ea typeface="KoPub돋움체 Bold"/>
              </a:rPr>
              <a:t>*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3214692"/>
            <a:ext cx="3286148" cy="1571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00496" y="3214692"/>
            <a:ext cx="3704938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8DB710BB-3CF6-49DC-8EF6-8F4CADC9A3E5}"/>
              </a:ext>
            </a:extLst>
          </p:cNvPr>
          <p:cNvSpPr/>
          <p:nvPr/>
        </p:nvSpPr>
        <p:spPr>
          <a:xfrm>
            <a:off x="500034" y="4825859"/>
            <a:ext cx="328614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 err="1" smtClean="0">
                <a:ea typeface="KoPub돋움체 Bold"/>
              </a:rPr>
              <a:t>Git</a:t>
            </a:r>
            <a:r>
              <a:rPr lang="en-US" altLang="ko-KR" sz="1000" b="1" dirty="0" smtClean="0">
                <a:ea typeface="KoPub돋움체 Bold"/>
              </a:rPr>
              <a:t> </a:t>
            </a:r>
            <a:r>
              <a:rPr lang="ko-KR" altLang="en-US" sz="1000" b="1" dirty="0" smtClean="0">
                <a:ea typeface="KoPub돋움체 Bold"/>
              </a:rPr>
              <a:t>설치 확인 방법</a:t>
            </a:r>
            <a:endParaRPr lang="en-US" altLang="ko-KR" sz="1000" b="1" dirty="0" smtClean="0">
              <a:ea typeface="KoPub돋움체 Bold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8DB710BB-3CF6-49DC-8EF6-8F4CADC9A3E5}"/>
              </a:ext>
            </a:extLst>
          </p:cNvPr>
          <p:cNvSpPr/>
          <p:nvPr/>
        </p:nvSpPr>
        <p:spPr>
          <a:xfrm>
            <a:off x="4214810" y="4825859"/>
            <a:ext cx="328614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 err="1" smtClean="0">
                <a:ea typeface="KoPub돋움체 Bold"/>
              </a:rPr>
              <a:t>Git</a:t>
            </a:r>
            <a:r>
              <a:rPr lang="en-US" altLang="ko-KR" sz="1000" b="1" dirty="0" smtClean="0">
                <a:ea typeface="KoPub돋움체 Bold"/>
              </a:rPr>
              <a:t> </a:t>
            </a:r>
            <a:r>
              <a:rPr lang="ko-KR" altLang="en-US" sz="1000" b="1" dirty="0" smtClean="0">
                <a:ea typeface="KoPub돋움체 Bold"/>
              </a:rPr>
              <a:t>설치</a:t>
            </a:r>
            <a:r>
              <a:rPr lang="en-US" altLang="ko-KR" sz="1000" b="1" dirty="0" smtClean="0">
                <a:ea typeface="KoPub돋움체 Bold"/>
              </a:rPr>
              <a:t>(</a:t>
            </a:r>
            <a:r>
              <a:rPr lang="ko-KR" altLang="en-US" sz="1000" b="1" dirty="0" smtClean="0">
                <a:ea typeface="KoPub돋움체 Bold"/>
              </a:rPr>
              <a:t>설치 완료 시</a:t>
            </a:r>
            <a:r>
              <a:rPr lang="en-US" altLang="ko-KR" sz="1000" b="1" dirty="0" smtClean="0">
                <a:ea typeface="KoPub돋움체 Bold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498706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8757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8788" y="146125"/>
            <a:ext cx="92525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02</a:t>
            </a:r>
            <a:r>
              <a:rPr lang="en-US" altLang="ko-KR" spc="-150" dirty="0">
                <a:solidFill>
                  <a:srgbClr val="6D603B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323528" y="1115621"/>
            <a:ext cx="2736304" cy="432048"/>
            <a:chOff x="4917752" y="4145700"/>
            <a:chExt cx="2736304" cy="432048"/>
          </a:xfrm>
        </p:grpSpPr>
        <p:sp>
          <p:nvSpPr>
            <p:cNvPr id="24" name="직사각형 23"/>
            <p:cNvSpPr/>
            <p:nvPr/>
          </p:nvSpPr>
          <p:spPr>
            <a:xfrm>
              <a:off x="5025764" y="4223805"/>
              <a:ext cx="2628292" cy="353943"/>
            </a:xfrm>
            <a:prstGeom prst="rect">
              <a:avLst/>
            </a:prstGeom>
            <a:solidFill>
              <a:srgbClr val="FEC9C9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917752" y="4145700"/>
              <a:ext cx="2592288" cy="353943"/>
            </a:xfrm>
            <a:prstGeom prst="rect">
              <a:avLst/>
            </a:prstGeom>
            <a:solidFill>
              <a:srgbClr val="FEC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8090927" y="4421601"/>
            <a:ext cx="1043608" cy="742437"/>
            <a:chOff x="2771800" y="1275606"/>
            <a:chExt cx="3672408" cy="2928580"/>
          </a:xfrm>
        </p:grpSpPr>
        <p:sp>
          <p:nvSpPr>
            <p:cNvPr id="16" name="직사각형 15"/>
            <p:cNvSpPr/>
            <p:nvPr/>
          </p:nvSpPr>
          <p:spPr>
            <a:xfrm>
              <a:off x="2771800" y="1275606"/>
              <a:ext cx="3672408" cy="2520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915816" y="1419622"/>
              <a:ext cx="3384376" cy="2232248"/>
            </a:xfrm>
            <a:prstGeom prst="rect">
              <a:avLst/>
            </a:prstGeom>
            <a:solidFill>
              <a:srgbClr val="274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05824" y="2018913"/>
              <a:ext cx="3204356" cy="2185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Guider</a:t>
              </a:r>
            </a:p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  <a:p>
              <a:pPr algn="dist"/>
              <a:r>
                <a:rPr lang="en-US" altLang="ko-KR" sz="600" dirty="0">
                  <a:solidFill>
                    <a:srgbClr val="C6A49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System Management Monitoring</a:t>
              </a:r>
            </a:p>
            <a:p>
              <a:pPr algn="dist"/>
              <a:r>
                <a:rPr lang="en-US" altLang="ko-KR" sz="600" dirty="0">
                  <a:solidFill>
                    <a:srgbClr val="FEC9C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32535299-57E4-46BF-BAB6-BF4FFF5D9197}"/>
              </a:ext>
            </a:extLst>
          </p:cNvPr>
          <p:cNvSpPr/>
          <p:nvPr/>
        </p:nvSpPr>
        <p:spPr>
          <a:xfrm>
            <a:off x="323528" y="1491630"/>
            <a:ext cx="8496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ea typeface="KoPub돋움체 Bold"/>
              </a:rPr>
              <a:t>Guider </a:t>
            </a:r>
            <a:r>
              <a:rPr lang="ko-KR" altLang="en-US" sz="1400" b="1" dirty="0">
                <a:ea typeface="KoPub돋움체 Bold"/>
              </a:rPr>
              <a:t>설치방법</a:t>
            </a:r>
            <a:endParaRPr lang="en-US" altLang="ko-KR" sz="1400" b="1" dirty="0">
              <a:ea typeface="KoPub돋움체 Bold"/>
            </a:endParaRPr>
          </a:p>
          <a:p>
            <a:endParaRPr lang="ko-KR" altLang="ko-KR" sz="1400" b="1" dirty="0">
              <a:ea typeface="KoPub돋움체 Bold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B5224B7E-B9B3-4282-8D62-7E066CB50AAD}"/>
              </a:ext>
            </a:extLst>
          </p:cNvPr>
          <p:cNvSpPr txBox="1"/>
          <p:nvPr/>
        </p:nvSpPr>
        <p:spPr>
          <a:xfrm>
            <a:off x="323528" y="1091520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Guider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설치방법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F298F8BE-1C91-4135-B3EE-D774A0BB2213}"/>
              </a:ext>
            </a:extLst>
          </p:cNvPr>
          <p:cNvSpPr/>
          <p:nvPr/>
        </p:nvSpPr>
        <p:spPr>
          <a:xfrm>
            <a:off x="323528" y="1759917"/>
            <a:ext cx="84969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ea typeface="KoPub돋움체 Bold"/>
              </a:rPr>
              <a:t>④</a:t>
            </a:r>
            <a:r>
              <a:rPr lang="en-US" altLang="ko-KR" sz="1400" b="1" dirty="0" smtClean="0">
                <a:ea typeface="KoPub돋움체 Bold"/>
              </a:rPr>
              <a:t> Guider </a:t>
            </a:r>
            <a:r>
              <a:rPr lang="ko-KR" altLang="en-US" sz="1400" b="1" dirty="0" smtClean="0">
                <a:ea typeface="KoPub돋움체 Bold"/>
              </a:rPr>
              <a:t>설치 완료 확인합니다</a:t>
            </a:r>
            <a:r>
              <a:rPr lang="en-US" altLang="ko-KR" sz="1400" b="1" dirty="0" smtClean="0">
                <a:ea typeface="KoPub돋움체 Bold"/>
              </a:rPr>
              <a:t>.</a:t>
            </a:r>
            <a:endParaRPr lang="ko-KR" altLang="ko-KR" sz="1400" b="1" dirty="0">
              <a:ea typeface="KoPub돋움체 Bold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17077" y="2103408"/>
            <a:ext cx="4261773" cy="2785208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899592" y="127541"/>
            <a:ext cx="59046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274555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Guidier</a:t>
            </a:r>
            <a:r>
              <a:rPr lang="en-US" altLang="ko-KR" dirty="0">
                <a:solidFill>
                  <a:srgbClr val="274555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  <a:r>
              <a:rPr lang="ko-KR" altLang="en-US" dirty="0" smtClean="0">
                <a:solidFill>
                  <a:srgbClr val="274555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설치 및 실행</a:t>
            </a:r>
            <a:endParaRPr lang="en-US" altLang="ko-KR" dirty="0">
              <a:solidFill>
                <a:srgbClr val="274555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en-US" altLang="ko-KR" sz="2400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Guider </a:t>
            </a:r>
            <a:r>
              <a:rPr lang="ko-KR" altLang="en-US" sz="2400" dirty="0" smtClean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설치방법 및 실행</a:t>
            </a:r>
            <a:endParaRPr lang="en-US" altLang="ko-KR" sz="2400" dirty="0">
              <a:solidFill>
                <a:srgbClr val="B78C7F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72441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1262</TotalTime>
  <Words>1943</Words>
  <Application>Microsoft Office PowerPoint</Application>
  <PresentationFormat>화면 슬라이드 쇼(16:9)</PresentationFormat>
  <Paragraphs>543</Paragraphs>
  <Slides>39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50" baseType="lpstr">
      <vt:lpstr>굴림</vt:lpstr>
      <vt:lpstr>Arial</vt:lpstr>
      <vt:lpstr>맑은 고딕</vt:lpstr>
      <vt:lpstr>210 맨발의청춘 B</vt:lpstr>
      <vt:lpstr>한컴 윤고딕 250</vt:lpstr>
      <vt:lpstr>210 맨발의청춘 R</vt:lpstr>
      <vt:lpstr>한컴 윤고딕 230</vt:lpstr>
      <vt:lpstr>KoPub돋움체 Bold</vt:lpstr>
      <vt:lpstr>함초롬바탕</vt:lpstr>
      <vt:lpstr>Times New Roman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</vt:vector>
  </TitlesOfParts>
  <Company>LG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조예림</dc:creator>
  <cp:lastModifiedBy>kkuku'</cp:lastModifiedBy>
  <cp:revision>135</cp:revision>
  <dcterms:created xsi:type="dcterms:W3CDTF">2017-05-15T10:31:55Z</dcterms:created>
  <dcterms:modified xsi:type="dcterms:W3CDTF">2018-10-25T11:31:36Z</dcterms:modified>
</cp:coreProperties>
</file>