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9" r:id="rId13"/>
    <p:sldId id="270" r:id="rId14"/>
    <p:sldId id="266" r:id="rId15"/>
    <p:sldId id="268" r:id="rId16"/>
    <p:sldId id="282" r:id="rId17"/>
    <p:sldId id="271" r:id="rId18"/>
    <p:sldId id="277" r:id="rId19"/>
    <p:sldId id="278" r:id="rId20"/>
    <p:sldId id="273" r:id="rId21"/>
    <p:sldId id="276" r:id="rId22"/>
    <p:sldId id="275" r:id="rId23"/>
    <p:sldId id="281"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9803"/>
    <a:srgbClr val="250E0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46788E-9126-40B5-82B7-831DDCAD40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C8DBBC4-6F14-4B5B-BCA2-9AA2BD60359A}">
      <dgm:prSet phldrT="[Text]" custT="1"/>
      <dgm:spPr/>
      <dgm:t>
        <a:bodyPr/>
        <a:lstStyle/>
        <a:p>
          <a:r>
            <a:rPr lang="en-IN" sz="2400" b="0" i="0" dirty="0" smtClean="0"/>
            <a:t>Process Pension Service</a:t>
          </a:r>
          <a:endParaRPr lang="en-IN" sz="2400" dirty="0"/>
        </a:p>
      </dgm:t>
    </dgm:pt>
    <dgm:pt modelId="{5ED1CC03-B2F0-4C2A-8C25-CF780D2F4145}" type="parTrans" cxnId="{0E0A9694-93C6-417C-BD67-F1A97704EB96}">
      <dgm:prSet/>
      <dgm:spPr/>
      <dgm:t>
        <a:bodyPr/>
        <a:lstStyle/>
        <a:p>
          <a:endParaRPr lang="en-IN"/>
        </a:p>
      </dgm:t>
    </dgm:pt>
    <dgm:pt modelId="{9EB1B675-5ADD-4941-B46B-43D633D13383}" type="sibTrans" cxnId="{0E0A9694-93C6-417C-BD67-F1A97704EB96}">
      <dgm:prSet/>
      <dgm:spPr/>
      <dgm:t>
        <a:bodyPr/>
        <a:lstStyle/>
        <a:p>
          <a:endParaRPr lang="en-IN"/>
        </a:p>
      </dgm:t>
    </dgm:pt>
    <dgm:pt modelId="{DCC63B98-4C09-456C-9BF6-FF051FE6DF39}">
      <dgm:prSet phldrT="[Text]" custT="1"/>
      <dgm:spPr/>
      <dgm:t>
        <a:bodyPr/>
        <a:lstStyle/>
        <a:p>
          <a:r>
            <a:rPr lang="en-IN" sz="2400" b="0" i="0" dirty="0" smtClean="0"/>
            <a:t>Pensioner Detail Service</a:t>
          </a:r>
          <a:endParaRPr lang="en-IN" sz="2400" dirty="0"/>
        </a:p>
      </dgm:t>
    </dgm:pt>
    <dgm:pt modelId="{1C706F3D-F1EA-4B39-AEB1-57AC20FA0170}" type="parTrans" cxnId="{B06F7BF5-00A9-4A9A-AEAE-15EAE1C99096}">
      <dgm:prSet/>
      <dgm:spPr/>
      <dgm:t>
        <a:bodyPr/>
        <a:lstStyle/>
        <a:p>
          <a:endParaRPr lang="en-IN"/>
        </a:p>
      </dgm:t>
    </dgm:pt>
    <dgm:pt modelId="{9DFCE0A5-E884-4A3D-AB88-54133A5BEAB3}" type="sibTrans" cxnId="{B06F7BF5-00A9-4A9A-AEAE-15EAE1C99096}">
      <dgm:prSet/>
      <dgm:spPr/>
      <dgm:t>
        <a:bodyPr/>
        <a:lstStyle/>
        <a:p>
          <a:endParaRPr lang="en-IN"/>
        </a:p>
      </dgm:t>
    </dgm:pt>
    <dgm:pt modelId="{F4226062-EF74-49CF-B531-9B87E5158136}">
      <dgm:prSet phldrT="[Text]" custT="1"/>
      <dgm:spPr/>
      <dgm:t>
        <a:bodyPr/>
        <a:lstStyle/>
        <a:p>
          <a:r>
            <a:rPr lang="en-IN" sz="2400" b="0" i="0" dirty="0" smtClean="0"/>
            <a:t>Pension Disbursement Service</a:t>
          </a:r>
          <a:endParaRPr lang="en-IN" sz="2400" dirty="0"/>
        </a:p>
      </dgm:t>
    </dgm:pt>
    <dgm:pt modelId="{9084FCA9-3B28-447C-A700-7F9B50F18FF2}" type="parTrans" cxnId="{6EC4E894-89FE-44BF-9E86-30B692E78655}">
      <dgm:prSet/>
      <dgm:spPr/>
      <dgm:t>
        <a:bodyPr/>
        <a:lstStyle/>
        <a:p>
          <a:endParaRPr lang="en-IN"/>
        </a:p>
      </dgm:t>
    </dgm:pt>
    <dgm:pt modelId="{AD744856-2A22-4ED5-9717-142BF0A284DD}" type="sibTrans" cxnId="{6EC4E894-89FE-44BF-9E86-30B692E78655}">
      <dgm:prSet/>
      <dgm:spPr/>
      <dgm:t>
        <a:bodyPr/>
        <a:lstStyle/>
        <a:p>
          <a:endParaRPr lang="en-IN"/>
        </a:p>
      </dgm:t>
    </dgm:pt>
    <dgm:pt modelId="{CD0D423D-EABC-41C5-8A22-D6C9BE2C493A}">
      <dgm:prSet phldrT="[Text]" custT="1"/>
      <dgm:spPr/>
      <dgm:t>
        <a:bodyPr/>
        <a:lstStyle/>
        <a:p>
          <a:r>
            <a:rPr lang="en-IN" sz="2400" b="0" i="0" dirty="0" smtClean="0"/>
            <a:t>Pension Management Service</a:t>
          </a:r>
          <a:endParaRPr lang="en-IN" sz="2400" dirty="0"/>
        </a:p>
      </dgm:t>
    </dgm:pt>
    <dgm:pt modelId="{045CEACC-EDC4-42EF-8D8B-8736CDEBFD4F}" type="parTrans" cxnId="{0C6A3E34-DBE2-4036-8C12-C66CDF5A8F45}">
      <dgm:prSet/>
      <dgm:spPr/>
      <dgm:t>
        <a:bodyPr/>
        <a:lstStyle/>
        <a:p>
          <a:endParaRPr lang="en-IN"/>
        </a:p>
      </dgm:t>
    </dgm:pt>
    <dgm:pt modelId="{115946CF-E059-4BDD-B110-83E97C33816F}" type="sibTrans" cxnId="{0C6A3E34-DBE2-4036-8C12-C66CDF5A8F45}">
      <dgm:prSet/>
      <dgm:spPr/>
      <dgm:t>
        <a:bodyPr/>
        <a:lstStyle/>
        <a:p>
          <a:endParaRPr lang="en-IN"/>
        </a:p>
      </dgm:t>
    </dgm:pt>
    <dgm:pt modelId="{47ACB4B8-6E03-4091-AB37-4702B83BB156}" type="pres">
      <dgm:prSet presAssocID="{BF46788E-9126-40B5-82B7-831DDCAD40E4}" presName="linear" presStyleCnt="0">
        <dgm:presLayoutVars>
          <dgm:animLvl val="lvl"/>
          <dgm:resizeHandles val="exact"/>
        </dgm:presLayoutVars>
      </dgm:prSet>
      <dgm:spPr/>
      <dgm:t>
        <a:bodyPr/>
        <a:lstStyle/>
        <a:p>
          <a:endParaRPr lang="en-IN"/>
        </a:p>
      </dgm:t>
    </dgm:pt>
    <dgm:pt modelId="{934E7279-28E6-4DE3-BA72-919CBEEF5B74}" type="pres">
      <dgm:prSet presAssocID="{8C8DBBC4-6F14-4B5B-BCA2-9AA2BD60359A}" presName="parentText" presStyleLbl="node1" presStyleIdx="0" presStyleCnt="4">
        <dgm:presLayoutVars>
          <dgm:chMax val="0"/>
          <dgm:bulletEnabled val="1"/>
        </dgm:presLayoutVars>
      </dgm:prSet>
      <dgm:spPr/>
      <dgm:t>
        <a:bodyPr/>
        <a:lstStyle/>
        <a:p>
          <a:endParaRPr lang="en-IN"/>
        </a:p>
      </dgm:t>
    </dgm:pt>
    <dgm:pt modelId="{96825433-19D2-4280-B0ED-52BD6D95798F}" type="pres">
      <dgm:prSet presAssocID="{9EB1B675-5ADD-4941-B46B-43D633D13383}" presName="spacer" presStyleCnt="0"/>
      <dgm:spPr/>
    </dgm:pt>
    <dgm:pt modelId="{48659243-D6B5-4CE4-B979-AC9797375A8B}" type="pres">
      <dgm:prSet presAssocID="{DCC63B98-4C09-456C-9BF6-FF051FE6DF39}" presName="parentText" presStyleLbl="node1" presStyleIdx="1" presStyleCnt="4">
        <dgm:presLayoutVars>
          <dgm:chMax val="0"/>
          <dgm:bulletEnabled val="1"/>
        </dgm:presLayoutVars>
      </dgm:prSet>
      <dgm:spPr/>
      <dgm:t>
        <a:bodyPr/>
        <a:lstStyle/>
        <a:p>
          <a:endParaRPr lang="en-IN"/>
        </a:p>
      </dgm:t>
    </dgm:pt>
    <dgm:pt modelId="{26EDA328-AF4A-4802-A9D1-0CEC332C0712}" type="pres">
      <dgm:prSet presAssocID="{9DFCE0A5-E884-4A3D-AB88-54133A5BEAB3}" presName="spacer" presStyleCnt="0"/>
      <dgm:spPr/>
    </dgm:pt>
    <dgm:pt modelId="{B1DAEB3D-6C1A-4229-8CD1-57CBB34D2E49}" type="pres">
      <dgm:prSet presAssocID="{F4226062-EF74-49CF-B531-9B87E5158136}" presName="parentText" presStyleLbl="node1" presStyleIdx="2" presStyleCnt="4">
        <dgm:presLayoutVars>
          <dgm:chMax val="0"/>
          <dgm:bulletEnabled val="1"/>
        </dgm:presLayoutVars>
      </dgm:prSet>
      <dgm:spPr/>
      <dgm:t>
        <a:bodyPr/>
        <a:lstStyle/>
        <a:p>
          <a:endParaRPr lang="en-IN"/>
        </a:p>
      </dgm:t>
    </dgm:pt>
    <dgm:pt modelId="{68423F48-4F7E-41C4-BD1A-34F26AD79546}" type="pres">
      <dgm:prSet presAssocID="{AD744856-2A22-4ED5-9717-142BF0A284DD}" presName="spacer" presStyleCnt="0"/>
      <dgm:spPr/>
    </dgm:pt>
    <dgm:pt modelId="{DA57F4F1-9A9D-4055-AE79-3D71AC2A3B38}" type="pres">
      <dgm:prSet presAssocID="{CD0D423D-EABC-41C5-8A22-D6C9BE2C493A}" presName="parentText" presStyleLbl="node1" presStyleIdx="3" presStyleCnt="4">
        <dgm:presLayoutVars>
          <dgm:chMax val="0"/>
          <dgm:bulletEnabled val="1"/>
        </dgm:presLayoutVars>
      </dgm:prSet>
      <dgm:spPr/>
      <dgm:t>
        <a:bodyPr/>
        <a:lstStyle/>
        <a:p>
          <a:endParaRPr lang="en-IN"/>
        </a:p>
      </dgm:t>
    </dgm:pt>
  </dgm:ptLst>
  <dgm:cxnLst>
    <dgm:cxn modelId="{3CBD342D-307D-427B-80BB-31D9CCA2043F}" type="presOf" srcId="{8C8DBBC4-6F14-4B5B-BCA2-9AA2BD60359A}" destId="{934E7279-28E6-4DE3-BA72-919CBEEF5B74}" srcOrd="0" destOrd="0" presId="urn:microsoft.com/office/officeart/2005/8/layout/vList2"/>
    <dgm:cxn modelId="{C715ADB7-9B76-4383-96E6-B074DE63242F}" type="presOf" srcId="{BF46788E-9126-40B5-82B7-831DDCAD40E4}" destId="{47ACB4B8-6E03-4091-AB37-4702B83BB156}" srcOrd="0" destOrd="0" presId="urn:microsoft.com/office/officeart/2005/8/layout/vList2"/>
    <dgm:cxn modelId="{0E0A9694-93C6-417C-BD67-F1A97704EB96}" srcId="{BF46788E-9126-40B5-82B7-831DDCAD40E4}" destId="{8C8DBBC4-6F14-4B5B-BCA2-9AA2BD60359A}" srcOrd="0" destOrd="0" parTransId="{5ED1CC03-B2F0-4C2A-8C25-CF780D2F4145}" sibTransId="{9EB1B675-5ADD-4941-B46B-43D633D13383}"/>
    <dgm:cxn modelId="{D652D29D-8B60-48C8-ABBC-66A3A26360CA}" type="presOf" srcId="{F4226062-EF74-49CF-B531-9B87E5158136}" destId="{B1DAEB3D-6C1A-4229-8CD1-57CBB34D2E49}" srcOrd="0" destOrd="0" presId="urn:microsoft.com/office/officeart/2005/8/layout/vList2"/>
    <dgm:cxn modelId="{6EC4E894-89FE-44BF-9E86-30B692E78655}" srcId="{BF46788E-9126-40B5-82B7-831DDCAD40E4}" destId="{F4226062-EF74-49CF-B531-9B87E5158136}" srcOrd="2" destOrd="0" parTransId="{9084FCA9-3B28-447C-A700-7F9B50F18FF2}" sibTransId="{AD744856-2A22-4ED5-9717-142BF0A284DD}"/>
    <dgm:cxn modelId="{B06F7BF5-00A9-4A9A-AEAE-15EAE1C99096}" srcId="{BF46788E-9126-40B5-82B7-831DDCAD40E4}" destId="{DCC63B98-4C09-456C-9BF6-FF051FE6DF39}" srcOrd="1" destOrd="0" parTransId="{1C706F3D-F1EA-4B39-AEB1-57AC20FA0170}" sibTransId="{9DFCE0A5-E884-4A3D-AB88-54133A5BEAB3}"/>
    <dgm:cxn modelId="{A3841A95-7079-47A5-A500-899A763BA5F5}" type="presOf" srcId="{DCC63B98-4C09-456C-9BF6-FF051FE6DF39}" destId="{48659243-D6B5-4CE4-B979-AC9797375A8B}" srcOrd="0" destOrd="0" presId="urn:microsoft.com/office/officeart/2005/8/layout/vList2"/>
    <dgm:cxn modelId="{0C6A3E34-DBE2-4036-8C12-C66CDF5A8F45}" srcId="{BF46788E-9126-40B5-82B7-831DDCAD40E4}" destId="{CD0D423D-EABC-41C5-8A22-D6C9BE2C493A}" srcOrd="3" destOrd="0" parTransId="{045CEACC-EDC4-42EF-8D8B-8736CDEBFD4F}" sibTransId="{115946CF-E059-4BDD-B110-83E97C33816F}"/>
    <dgm:cxn modelId="{12977A2A-5C8A-40F3-B6AE-E8A838F3A7A9}" type="presOf" srcId="{CD0D423D-EABC-41C5-8A22-D6C9BE2C493A}" destId="{DA57F4F1-9A9D-4055-AE79-3D71AC2A3B38}" srcOrd="0" destOrd="0" presId="urn:microsoft.com/office/officeart/2005/8/layout/vList2"/>
    <dgm:cxn modelId="{2EFBD119-7F92-49CB-9E33-E20CF7397596}" type="presParOf" srcId="{47ACB4B8-6E03-4091-AB37-4702B83BB156}" destId="{934E7279-28E6-4DE3-BA72-919CBEEF5B74}" srcOrd="0" destOrd="0" presId="urn:microsoft.com/office/officeart/2005/8/layout/vList2"/>
    <dgm:cxn modelId="{42A64DCC-5A35-4143-8855-BF9A72017767}" type="presParOf" srcId="{47ACB4B8-6E03-4091-AB37-4702B83BB156}" destId="{96825433-19D2-4280-B0ED-52BD6D95798F}" srcOrd="1" destOrd="0" presId="urn:microsoft.com/office/officeart/2005/8/layout/vList2"/>
    <dgm:cxn modelId="{36D699DC-9ADD-47D5-A469-F77EE285D8D2}" type="presParOf" srcId="{47ACB4B8-6E03-4091-AB37-4702B83BB156}" destId="{48659243-D6B5-4CE4-B979-AC9797375A8B}" srcOrd="2" destOrd="0" presId="urn:microsoft.com/office/officeart/2005/8/layout/vList2"/>
    <dgm:cxn modelId="{1407367D-A4FA-4044-A56A-FA5D858A3931}" type="presParOf" srcId="{47ACB4B8-6E03-4091-AB37-4702B83BB156}" destId="{26EDA328-AF4A-4802-A9D1-0CEC332C0712}" srcOrd="3" destOrd="0" presId="urn:microsoft.com/office/officeart/2005/8/layout/vList2"/>
    <dgm:cxn modelId="{E4FD5973-8DC6-4973-A4CB-2C00580AA5CA}" type="presParOf" srcId="{47ACB4B8-6E03-4091-AB37-4702B83BB156}" destId="{B1DAEB3D-6C1A-4229-8CD1-57CBB34D2E49}" srcOrd="4" destOrd="0" presId="urn:microsoft.com/office/officeart/2005/8/layout/vList2"/>
    <dgm:cxn modelId="{3EEC9A9B-F693-46D6-AB1F-3656A43FE01D}" type="presParOf" srcId="{47ACB4B8-6E03-4091-AB37-4702B83BB156}" destId="{68423F48-4F7E-41C4-BD1A-34F26AD79546}" srcOrd="5" destOrd="0" presId="urn:microsoft.com/office/officeart/2005/8/layout/vList2"/>
    <dgm:cxn modelId="{3A701CF1-4764-4892-8B2C-41AC760430E8}" type="presParOf" srcId="{47ACB4B8-6E03-4091-AB37-4702B83BB156}" destId="{DA57F4F1-9A9D-4055-AE79-3D71AC2A3B38}"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4E7279-28E6-4DE3-BA72-919CBEEF5B74}">
      <dsp:nvSpPr>
        <dsp:cNvPr id="0" name=""/>
        <dsp:cNvSpPr/>
      </dsp:nvSpPr>
      <dsp:spPr>
        <a:xfrm>
          <a:off x="0" y="441"/>
          <a:ext cx="4032448" cy="4770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0" i="0" kern="1200" dirty="0" smtClean="0"/>
            <a:t>Process Pension Service</a:t>
          </a:r>
          <a:endParaRPr lang="en-IN" sz="2400" kern="1200" dirty="0"/>
        </a:p>
      </dsp:txBody>
      <dsp:txXfrm>
        <a:off x="0" y="441"/>
        <a:ext cx="4032448" cy="477026"/>
      </dsp:txXfrm>
    </dsp:sp>
    <dsp:sp modelId="{48659243-D6B5-4CE4-B979-AC9797375A8B}">
      <dsp:nvSpPr>
        <dsp:cNvPr id="0" name=""/>
        <dsp:cNvSpPr/>
      </dsp:nvSpPr>
      <dsp:spPr>
        <a:xfrm>
          <a:off x="0" y="489210"/>
          <a:ext cx="4032448" cy="4770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0" i="0" kern="1200" dirty="0" smtClean="0"/>
            <a:t>Pensioner Detail Service</a:t>
          </a:r>
          <a:endParaRPr lang="en-IN" sz="2400" kern="1200" dirty="0"/>
        </a:p>
      </dsp:txBody>
      <dsp:txXfrm>
        <a:off x="0" y="489210"/>
        <a:ext cx="4032448" cy="477026"/>
      </dsp:txXfrm>
    </dsp:sp>
    <dsp:sp modelId="{B1DAEB3D-6C1A-4229-8CD1-57CBB34D2E49}">
      <dsp:nvSpPr>
        <dsp:cNvPr id="0" name=""/>
        <dsp:cNvSpPr/>
      </dsp:nvSpPr>
      <dsp:spPr>
        <a:xfrm>
          <a:off x="0" y="977979"/>
          <a:ext cx="4032448" cy="4770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0" i="0" kern="1200" dirty="0" smtClean="0"/>
            <a:t>Pension Disbursement Service</a:t>
          </a:r>
          <a:endParaRPr lang="en-IN" sz="2400" kern="1200" dirty="0"/>
        </a:p>
      </dsp:txBody>
      <dsp:txXfrm>
        <a:off x="0" y="977979"/>
        <a:ext cx="4032448" cy="477026"/>
      </dsp:txXfrm>
    </dsp:sp>
    <dsp:sp modelId="{DA57F4F1-9A9D-4055-AE79-3D71AC2A3B38}">
      <dsp:nvSpPr>
        <dsp:cNvPr id="0" name=""/>
        <dsp:cNvSpPr/>
      </dsp:nvSpPr>
      <dsp:spPr>
        <a:xfrm>
          <a:off x="0" y="1466747"/>
          <a:ext cx="4032448" cy="4770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0" i="0" kern="1200" dirty="0" smtClean="0"/>
            <a:t>Pension Management Service</a:t>
          </a:r>
          <a:endParaRPr lang="en-IN" sz="2400" kern="1200" dirty="0"/>
        </a:p>
      </dsp:txBody>
      <dsp:txXfrm>
        <a:off x="0" y="1466747"/>
        <a:ext cx="4032448" cy="4770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AA66E-CB00-4312-9598-B1157C640979}" type="datetimeFigureOut">
              <a:rPr lang="en-IN" smtClean="0"/>
              <a:pPr/>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A1542-6504-4868-8832-CBDBC2648A2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AA66E-CB00-4312-9598-B1157C640979}" type="datetimeFigureOut">
              <a:rPr lang="en-IN" smtClean="0"/>
              <a:pPr/>
              <a:t>22-07-2021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A1542-6504-4868-8832-CBDBC2648A2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Office_Word_Document3.doc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5952" y="5229200"/>
            <a:ext cx="184731" cy="769441"/>
          </a:xfrm>
          <a:prstGeom prst="rect">
            <a:avLst/>
          </a:prstGeom>
          <a:solidFill>
            <a:schemeClr val="bg1"/>
          </a:solidFill>
        </p:spPr>
        <p:style>
          <a:lnRef idx="0">
            <a:scrgbClr r="0" g="0" b="0"/>
          </a:lnRef>
          <a:fillRef idx="1001">
            <a:schemeClr val="dk1"/>
          </a:fillRef>
          <a:effectRef idx="0">
            <a:scrgbClr r="0" g="0" b="0"/>
          </a:effectRef>
          <a:fontRef idx="major"/>
        </p:style>
        <p:txBody>
          <a:bodyPr wrap="none" lIns="91440" tIns="45720" rIns="91440" bIns="45720">
            <a:spAutoFit/>
          </a:bodyPr>
          <a:lstStyle/>
          <a:p>
            <a:pPr algn="ctr"/>
            <a:endParaRPr lang="en-US" sz="4400" b="1" dirty="0">
              <a:ln w="10541" cmpd="sng">
                <a:solidFill>
                  <a:srgbClr val="7D7D7D">
                    <a:tint val="100000"/>
                    <a:shade val="100000"/>
                    <a:satMod val="110000"/>
                  </a:srgbClr>
                </a:solidFill>
                <a:prstDash val="solid"/>
              </a:ln>
              <a:solidFill>
                <a:schemeClr val="tx1">
                  <a:lumMod val="65000"/>
                  <a:lumOff val="35000"/>
                </a:schemeClr>
              </a:solidFill>
            </a:endParaRPr>
          </a:p>
        </p:txBody>
      </p:sp>
      <p:sp>
        <p:nvSpPr>
          <p:cNvPr id="6" name="Rectangle 5"/>
          <p:cNvSpPr/>
          <p:nvPr/>
        </p:nvSpPr>
        <p:spPr>
          <a:xfrm>
            <a:off x="813827" y="2492896"/>
            <a:ext cx="7516352" cy="1631216"/>
          </a:xfrm>
          <a:prstGeom prst="rect">
            <a:avLst/>
          </a:prstGeom>
          <a:noFill/>
        </p:spPr>
        <p:txBody>
          <a:bodyPr wrap="square" lIns="91440" tIns="45720" rIns="91440" bIns="45720">
            <a:spAutoFit/>
          </a:bodyPr>
          <a:lstStyle/>
          <a:p>
            <a:pPr algn="ctr"/>
            <a:r>
              <a:rPr lang="en-US" sz="5000" b="1" dirty="0" smtClean="0">
                <a:ln w="1905"/>
                <a:solidFill>
                  <a:schemeClr val="accent2">
                    <a:lumMod val="75000"/>
                  </a:schemeClr>
                </a:solidFill>
                <a:effectLst>
                  <a:innerShdw blurRad="69850" dist="43180" dir="5400000">
                    <a:srgbClr val="000000">
                      <a:alpha val="65000"/>
                    </a:srgbClr>
                  </a:innerShdw>
                </a:effectLst>
              </a:rPr>
              <a:t>PENSION MANAGEMENT </a:t>
            </a:r>
          </a:p>
          <a:p>
            <a:pPr algn="ctr"/>
            <a:r>
              <a:rPr lang="en-US" sz="5000" b="1" dirty="0" smtClean="0">
                <a:ln w="1905"/>
                <a:solidFill>
                  <a:schemeClr val="accent2">
                    <a:lumMod val="75000"/>
                  </a:schemeClr>
                </a:solidFill>
                <a:effectLst>
                  <a:innerShdw blurRad="69850" dist="43180" dir="5400000">
                    <a:srgbClr val="000000">
                      <a:alpha val="65000"/>
                    </a:srgbClr>
                  </a:innerShdw>
                </a:effectLst>
              </a:rPr>
              <a:t>SYSTEM</a:t>
            </a:r>
            <a:endParaRPr lang="en-US" sz="5000" b="1" cap="none" spc="0" dirty="0">
              <a:ln w="1905"/>
              <a:solidFill>
                <a:schemeClr val="accent2">
                  <a:lumMod val="75000"/>
                </a:schemeClr>
              </a:soli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400" b="1" u="sng" dirty="0" smtClean="0">
                <a:solidFill>
                  <a:schemeClr val="accent2">
                    <a:lumMod val="75000"/>
                  </a:schemeClr>
                </a:solidFill>
              </a:rPr>
              <a:t>PENSION DETAIL SERVICE</a:t>
            </a:r>
            <a:endParaRPr lang="en-IN" sz="3400" dirty="0">
              <a:solidFill>
                <a:schemeClr val="accent2">
                  <a:lumMod val="75000"/>
                </a:schemeClr>
              </a:solidFill>
            </a:endParaRPr>
          </a:p>
        </p:txBody>
      </p:sp>
      <p:sp>
        <p:nvSpPr>
          <p:cNvPr id="3" name="Content Placeholder 2"/>
          <p:cNvSpPr>
            <a:spLocks noGrp="1"/>
          </p:cNvSpPr>
          <p:nvPr>
            <p:ph idx="1"/>
          </p:nvPr>
        </p:nvSpPr>
        <p:spPr/>
        <p:txBody>
          <a:bodyPr>
            <a:normAutofit fontScale="77500" lnSpcReduction="20000"/>
          </a:bodyPr>
          <a:lstStyle/>
          <a:p>
            <a:pPr algn="just" fontAlgn="base"/>
            <a:r>
              <a:rPr lang="en-IN" sz="2900" dirty="0"/>
              <a:t>When the rest end point of this MS is hit, the controller class accepts the requests &amp; calls the methods in the service layer for further process.</a:t>
            </a:r>
          </a:p>
          <a:p>
            <a:pPr algn="just" fontAlgn="base"/>
            <a:r>
              <a:rPr lang="en-IN" sz="2900" dirty="0"/>
              <a:t>The class annotated with @Service is responsible for business logic, the methods in this layer performs some tasks &amp; sends the response back to the controller. </a:t>
            </a:r>
          </a:p>
          <a:p>
            <a:pPr algn="just" fontAlgn="base"/>
            <a:r>
              <a:rPr lang="en-IN" sz="2900" dirty="0"/>
              <a:t>The method in the service layer takes the Aadhaar number as a parameter &amp; reads the pensioner details from the CSV file &amp; returns back the result in form of list.</a:t>
            </a:r>
          </a:p>
          <a:p>
            <a:pPr algn="just" fontAlgn="base"/>
            <a:r>
              <a:rPr lang="en-IN" sz="2900" dirty="0"/>
              <a:t>The method then checks for the Aadhar number in the list of Pensioner data, if the correct Aadhar number is found in hashMap then the method returns back the Pensioner details to the client or to any other microservices which sends the request.</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400" b="1" u="sng" dirty="0" smtClean="0">
                <a:solidFill>
                  <a:schemeClr val="accent2">
                    <a:lumMod val="75000"/>
                  </a:schemeClr>
                </a:solidFill>
                <a:latin typeface="+mn-lt"/>
              </a:rPr>
              <a:t>PENSION DETAIL SERVICE</a:t>
            </a:r>
            <a:endParaRPr lang="en-IN" sz="3400" dirty="0">
              <a:solidFill>
                <a:schemeClr val="accent2">
                  <a:lumMod val="75000"/>
                </a:schemeClr>
              </a:solidFill>
              <a:latin typeface="+mn-lt"/>
            </a:endParaRPr>
          </a:p>
        </p:txBody>
      </p:sp>
      <p:pic>
        <p:nvPicPr>
          <p:cNvPr id="39938" name="Picture 2" descr="C:\Users\Admin\Downloads\1626848685926.jpg"/>
          <p:cNvPicPr>
            <a:picLocks noChangeAspect="1" noChangeArrowheads="1"/>
          </p:cNvPicPr>
          <p:nvPr/>
        </p:nvPicPr>
        <p:blipFill>
          <a:blip r:embed="rId2" cstate="print"/>
          <a:srcRect/>
          <a:stretch>
            <a:fillRect/>
          </a:stretch>
        </p:blipFill>
        <p:spPr bwMode="auto">
          <a:xfrm>
            <a:off x="539552" y="1556792"/>
            <a:ext cx="8128000" cy="45656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400" b="1" u="sng" dirty="0" smtClean="0">
                <a:solidFill>
                  <a:schemeClr val="accent2">
                    <a:lumMod val="75000"/>
                  </a:schemeClr>
                </a:solidFill>
              </a:rPr>
              <a:t>PENSION PROCESS SERVICE</a:t>
            </a:r>
            <a:endParaRPr lang="en-IN" sz="3400"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lgn="just" fontAlgn="base"/>
            <a:r>
              <a:rPr lang="en-IN" sz="2200" dirty="0"/>
              <a:t>It is autowired to pension detail microservice and pension disbursement </a:t>
            </a:r>
            <a:r>
              <a:rPr lang="en-IN" sz="2200" dirty="0" smtClean="0"/>
              <a:t>microservice.</a:t>
            </a:r>
            <a:endParaRPr lang="en-IN" sz="2200" dirty="0"/>
          </a:p>
          <a:p>
            <a:pPr algn="just" fontAlgn="base"/>
            <a:r>
              <a:rPr lang="en-IN" sz="2200" dirty="0"/>
              <a:t>It sends the </a:t>
            </a:r>
            <a:r>
              <a:rPr lang="en-IN" sz="2200" dirty="0" err="1"/>
              <a:t>aadhar</a:t>
            </a:r>
            <a:r>
              <a:rPr lang="en-IN" sz="2200" dirty="0"/>
              <a:t> number to pension detail microservice to get the pensioner details</a:t>
            </a:r>
          </a:p>
          <a:p>
            <a:pPr algn="just" fontAlgn="base"/>
            <a:r>
              <a:rPr lang="en-IN" sz="2200" dirty="0"/>
              <a:t>It validates the pensioner details in the service layer of pension process microservice</a:t>
            </a:r>
          </a:p>
          <a:p>
            <a:pPr algn="just" fontAlgn="base"/>
            <a:r>
              <a:rPr lang="en-IN" sz="2200" dirty="0"/>
              <a:t>After getting the type of pensioner as family or self it performs the required calculation in the service layer</a:t>
            </a:r>
          </a:p>
          <a:p>
            <a:pPr algn="just" fontAlgn="base"/>
            <a:r>
              <a:rPr lang="en-IN" sz="2200" dirty="0"/>
              <a:t>The calculated pension amount is negotiated for service charge and the result is returned to the pension disbursement </a:t>
            </a:r>
          </a:p>
          <a:p>
            <a:endParaRPr lang="en-IN" b="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400" b="1" u="sng" dirty="0" smtClean="0">
                <a:solidFill>
                  <a:schemeClr val="accent2">
                    <a:lumMod val="75000"/>
                  </a:schemeClr>
                </a:solidFill>
              </a:rPr>
              <a:t>PENSION PROCESS SERVICE</a:t>
            </a:r>
            <a:endParaRPr lang="en-IN" sz="3400" dirty="0">
              <a:solidFill>
                <a:schemeClr val="accent2">
                  <a:lumMod val="75000"/>
                </a:schemeClr>
              </a:solidFill>
            </a:endParaRPr>
          </a:p>
        </p:txBody>
      </p:sp>
      <p:pic>
        <p:nvPicPr>
          <p:cNvPr id="40962" name="Picture 2" descr="C:\Users\Admin\Downloads\1626848685898.jpg"/>
          <p:cNvPicPr>
            <a:picLocks noGrp="1" noChangeAspect="1" noChangeArrowheads="1"/>
          </p:cNvPicPr>
          <p:nvPr>
            <p:ph idx="1"/>
          </p:nvPr>
        </p:nvPicPr>
        <p:blipFill>
          <a:blip r:embed="rId2" cstate="print"/>
          <a:srcRect/>
          <a:stretch>
            <a:fillRect/>
          </a:stretch>
        </p:blipFill>
        <p:spPr bwMode="auto">
          <a:xfrm>
            <a:off x="543326" y="1600200"/>
            <a:ext cx="8057347" cy="452596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400" b="1" u="sng" dirty="0" smtClean="0">
                <a:solidFill>
                  <a:schemeClr val="accent2">
                    <a:lumMod val="75000"/>
                  </a:schemeClr>
                </a:solidFill>
              </a:rPr>
              <a:t>PENSION DISBURSEMENT SERVICE</a:t>
            </a:r>
            <a:endParaRPr lang="en-IN" sz="3400" b="1" u="sng"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lgn="just" fontAlgn="base"/>
            <a:r>
              <a:rPr lang="en-IN" sz="2200" dirty="0"/>
              <a:t>This pension disbursement microservice mainly calculates the service charge depending upon the bank type   </a:t>
            </a:r>
          </a:p>
          <a:p>
            <a:pPr algn="just" fontAlgn="base"/>
            <a:r>
              <a:rPr lang="en-IN" sz="2200" dirty="0"/>
              <a:t>The service class is responsible for calculating the service charge of 500 or 550 depending on the bank type of pensioner</a:t>
            </a:r>
          </a:p>
          <a:p>
            <a:pPr algn="just" fontAlgn="base"/>
            <a:r>
              <a:rPr lang="en-IN" sz="2200" dirty="0"/>
              <a:t>The calculated service charge is then returned to the controller class for further process.</a:t>
            </a:r>
          </a:p>
          <a:p>
            <a:pPr algn="just" fontAlgn="base"/>
            <a:r>
              <a:rPr lang="en-IN" sz="2200" dirty="0"/>
              <a:t>The controller class is autowired  with the pension disbursement service layer and pension detail client .</a:t>
            </a:r>
          </a:p>
          <a:p>
            <a:pPr algn="just" fontAlgn="base"/>
            <a:r>
              <a:rPr lang="en-IN" sz="2200" dirty="0"/>
              <a:t>The controller class requests the bank type of respective  </a:t>
            </a:r>
            <a:r>
              <a:rPr lang="en-IN" sz="2200" dirty="0" err="1"/>
              <a:t>aadhaar</a:t>
            </a:r>
            <a:r>
              <a:rPr lang="en-IN" sz="2200" dirty="0"/>
              <a:t> number from pension detail client </a:t>
            </a:r>
            <a:r>
              <a:rPr lang="en-IN" sz="2200" dirty="0" smtClean="0"/>
              <a:t>and </a:t>
            </a:r>
            <a:r>
              <a:rPr lang="en-IN" sz="2200" dirty="0"/>
              <a:t>returns the service charge.</a:t>
            </a:r>
          </a:p>
          <a:p>
            <a:endParaRPr lang="en-IN"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400" b="1" u="sng" dirty="0" smtClean="0">
                <a:solidFill>
                  <a:schemeClr val="accent2">
                    <a:lumMod val="75000"/>
                  </a:schemeClr>
                </a:solidFill>
                <a:latin typeface="+mn-lt"/>
              </a:rPr>
              <a:t>PENSION DISBURSEMENT SERVICE</a:t>
            </a:r>
            <a:endParaRPr lang="en-IN" sz="3400" dirty="0">
              <a:solidFill>
                <a:schemeClr val="accent2">
                  <a:lumMod val="75000"/>
                </a:schemeClr>
              </a:solidFill>
              <a:latin typeface="+mn-lt"/>
            </a:endParaRPr>
          </a:p>
        </p:txBody>
      </p:sp>
      <p:pic>
        <p:nvPicPr>
          <p:cNvPr id="41986" name="Picture 2" descr="C:\Users\Admin\Downloads\1626848685913.jpg"/>
          <p:cNvPicPr>
            <a:picLocks noChangeAspect="1" noChangeArrowheads="1"/>
          </p:cNvPicPr>
          <p:nvPr/>
        </p:nvPicPr>
        <p:blipFill>
          <a:blip r:embed="rId2" cstate="print"/>
          <a:srcRect/>
          <a:stretch>
            <a:fillRect/>
          </a:stretch>
        </p:blipFill>
        <p:spPr bwMode="auto">
          <a:xfrm>
            <a:off x="539552" y="1700808"/>
            <a:ext cx="8128000" cy="45656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Admin\Downloads\1626936549908.jpg"/>
          <p:cNvPicPr>
            <a:picLocks noChangeAspect="1" noChangeArrowheads="1"/>
          </p:cNvPicPr>
          <p:nvPr/>
        </p:nvPicPr>
        <p:blipFill>
          <a:blip r:embed="rId2" cstate="print"/>
          <a:srcRect/>
          <a:stretch>
            <a:fillRect/>
          </a:stretch>
        </p:blipFill>
        <p:spPr bwMode="auto">
          <a:xfrm>
            <a:off x="508000" y="1146175"/>
            <a:ext cx="8128000" cy="45656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400" b="1" u="sng" dirty="0" smtClean="0">
                <a:solidFill>
                  <a:schemeClr val="accent2">
                    <a:lumMod val="75000"/>
                  </a:schemeClr>
                </a:solidFill>
              </a:rPr>
              <a:t>PENSION MANAGEMENT SERVICE</a:t>
            </a:r>
            <a:endParaRPr lang="en-IN" sz="3400" dirty="0">
              <a:solidFill>
                <a:schemeClr val="accent2">
                  <a:lumMod val="75000"/>
                </a:schemeClr>
              </a:solidFill>
            </a:endParaRPr>
          </a:p>
        </p:txBody>
      </p:sp>
      <p:sp>
        <p:nvSpPr>
          <p:cNvPr id="3" name="Content Placeholder 2"/>
          <p:cNvSpPr>
            <a:spLocks noGrp="1"/>
          </p:cNvSpPr>
          <p:nvPr>
            <p:ph idx="1"/>
          </p:nvPr>
        </p:nvSpPr>
        <p:spPr/>
        <p:txBody>
          <a:bodyPr/>
          <a:lstStyle/>
          <a:p>
            <a:pPr algn="just" fontAlgn="base"/>
            <a:r>
              <a:rPr lang="en-IN" sz="2200" dirty="0"/>
              <a:t>This is the client MVC application which allows members to login.</a:t>
            </a:r>
          </a:p>
          <a:p>
            <a:pPr algn="just" fontAlgn="base"/>
            <a:r>
              <a:rPr lang="en-IN" sz="2200" dirty="0"/>
              <a:t>On successful login it asks for pension details.</a:t>
            </a:r>
          </a:p>
          <a:p>
            <a:pPr algn="just" fontAlgn="base"/>
            <a:r>
              <a:rPr lang="en-IN" sz="2200" dirty="0"/>
              <a:t>Invokes the process pension microservice to get the details.</a:t>
            </a:r>
          </a:p>
          <a:p>
            <a:pPr algn="just" fontAlgn="base"/>
            <a:r>
              <a:rPr lang="en-IN" sz="2200" dirty="0"/>
              <a:t>Validates the data .</a:t>
            </a:r>
          </a:p>
          <a:p>
            <a:pPr algn="just" fontAlgn="base"/>
            <a:r>
              <a:rPr lang="en-IN" sz="2200" dirty="0"/>
              <a:t>Displays the processed pension details.</a:t>
            </a:r>
          </a:p>
          <a:p>
            <a:pPr algn="just" fontAlgn="base"/>
            <a:r>
              <a:rPr lang="en-IN" sz="2200" dirty="0"/>
              <a:t>Saves the pension details in the database.</a:t>
            </a:r>
          </a:p>
          <a:p>
            <a:pPr>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000" b="1" u="sng" dirty="0" smtClean="0">
                <a:solidFill>
                  <a:schemeClr val="accent2">
                    <a:lumMod val="75000"/>
                  </a:schemeClr>
                </a:solidFill>
              </a:rPr>
              <a:t>CLOUD DEPLOYMENT IN LOCALHOST</a:t>
            </a:r>
            <a:endParaRPr lang="en-IN" sz="3000" dirty="0"/>
          </a:p>
        </p:txBody>
      </p:sp>
      <p:pic>
        <p:nvPicPr>
          <p:cNvPr id="49154" name="Picture 2" descr="C:\Users\Admin\Downloads\1626936549878.jpg"/>
          <p:cNvPicPr>
            <a:picLocks noChangeAspect="1" noChangeArrowheads="1"/>
          </p:cNvPicPr>
          <p:nvPr/>
        </p:nvPicPr>
        <p:blipFill>
          <a:blip r:embed="rId2" cstate="print"/>
          <a:srcRect/>
          <a:stretch>
            <a:fillRect/>
          </a:stretch>
        </p:blipFill>
        <p:spPr bwMode="auto">
          <a:xfrm>
            <a:off x="539552" y="1484784"/>
            <a:ext cx="8128000" cy="45656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Users\Admin\Downloads\1626936549893.jpg"/>
          <p:cNvPicPr>
            <a:picLocks noChangeAspect="1" noChangeArrowheads="1"/>
          </p:cNvPicPr>
          <p:nvPr/>
        </p:nvPicPr>
        <p:blipFill>
          <a:blip r:embed="rId2" cstate="print"/>
          <a:srcRect/>
          <a:stretch>
            <a:fillRect/>
          </a:stretch>
        </p:blipFill>
        <p:spPr bwMode="auto">
          <a:xfrm>
            <a:off x="508000" y="1146175"/>
            <a:ext cx="8128000" cy="45656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864095"/>
          </a:xfrm>
          <a:solidFill>
            <a:schemeClr val="bg1"/>
          </a:solidFill>
        </p:spPr>
        <p:txBody>
          <a:bodyPr/>
          <a:lstStyle/>
          <a:p>
            <a:pPr algn="l"/>
            <a:r>
              <a:rPr lang="en-IN" sz="3400" b="1" u="sng" dirty="0" smtClean="0">
                <a:solidFill>
                  <a:schemeClr val="accent2">
                    <a:lumMod val="75000"/>
                  </a:schemeClr>
                </a:solidFill>
                <a:latin typeface="+mn-lt"/>
              </a:rPr>
              <a:t>TEAM MEMBERS</a:t>
            </a:r>
            <a:endParaRPr lang="en-IN" sz="3400" b="1" u="sng" dirty="0">
              <a:solidFill>
                <a:schemeClr val="accent2">
                  <a:lumMod val="75000"/>
                </a:schemeClr>
              </a:solidFill>
              <a:latin typeface="+mn-lt"/>
            </a:endParaRPr>
          </a:p>
        </p:txBody>
      </p:sp>
      <p:graphicFrame>
        <p:nvGraphicFramePr>
          <p:cNvPr id="6" name="Table 5"/>
          <p:cNvGraphicFramePr>
            <a:graphicFrameLocks noGrp="1"/>
          </p:cNvGraphicFramePr>
          <p:nvPr/>
        </p:nvGraphicFramePr>
        <p:xfrm>
          <a:off x="611560" y="1772816"/>
          <a:ext cx="7920879" cy="2392680"/>
        </p:xfrm>
        <a:graphic>
          <a:graphicData uri="http://schemas.openxmlformats.org/drawingml/2006/table">
            <a:tbl>
              <a:tblPr firstRow="1" bandRow="1">
                <a:tableStyleId>{E8B1032C-EA38-4F05-BA0D-38AFFFC7BED3}</a:tableStyleId>
              </a:tblPr>
              <a:tblGrid>
                <a:gridCol w="1800200"/>
                <a:gridCol w="2952328"/>
                <a:gridCol w="3168351"/>
              </a:tblGrid>
              <a:tr h="370840">
                <a:tc>
                  <a:txBody>
                    <a:bodyPr/>
                    <a:lstStyle/>
                    <a:p>
                      <a:r>
                        <a:rPr lang="en-IN" sz="1800" dirty="0" smtClean="0">
                          <a:solidFill>
                            <a:schemeClr val="tx1"/>
                          </a:solidFill>
                          <a:latin typeface="+mn-lt"/>
                        </a:rPr>
                        <a:t>EMPLOYEE ID</a:t>
                      </a:r>
                      <a:endParaRPr lang="en-IN" sz="1800" dirty="0">
                        <a:solidFill>
                          <a:schemeClr val="tx1"/>
                        </a:solidFill>
                        <a:latin typeface="+mn-lt"/>
                      </a:endParaRPr>
                    </a:p>
                  </a:txBody>
                  <a:tcPr/>
                </a:tc>
                <a:tc>
                  <a:txBody>
                    <a:bodyPr/>
                    <a:lstStyle/>
                    <a:p>
                      <a:r>
                        <a:rPr lang="en-IN" sz="1800" dirty="0" smtClean="0">
                          <a:solidFill>
                            <a:schemeClr val="tx1"/>
                          </a:solidFill>
                          <a:latin typeface="+mn-lt"/>
                        </a:rPr>
                        <a:t>NAME</a:t>
                      </a:r>
                      <a:endParaRPr lang="en-IN" sz="1800" dirty="0">
                        <a:solidFill>
                          <a:schemeClr val="tx1"/>
                        </a:solidFill>
                        <a:latin typeface="+mn-lt"/>
                      </a:endParaRPr>
                    </a:p>
                  </a:txBody>
                  <a:tcPr/>
                </a:tc>
                <a:tc>
                  <a:txBody>
                    <a:bodyPr/>
                    <a:lstStyle/>
                    <a:p>
                      <a:r>
                        <a:rPr lang="en-IN" sz="1800" dirty="0" smtClean="0">
                          <a:solidFill>
                            <a:schemeClr val="tx1"/>
                          </a:solidFill>
                          <a:latin typeface="+mn-lt"/>
                        </a:rPr>
                        <a:t>RESPONSIBLITIES</a:t>
                      </a:r>
                      <a:endParaRPr lang="en-IN" sz="1800" dirty="0">
                        <a:solidFill>
                          <a:schemeClr val="tx1"/>
                        </a:solidFill>
                        <a:latin typeface="+mn-lt"/>
                      </a:endParaRPr>
                    </a:p>
                  </a:txBody>
                  <a:tcPr/>
                </a:tc>
              </a:tr>
              <a:tr h="421248">
                <a:tc>
                  <a:txBody>
                    <a:bodyPr/>
                    <a:lstStyle/>
                    <a:p>
                      <a:r>
                        <a:rPr lang="en-IN" sz="1800" dirty="0" smtClean="0">
                          <a:latin typeface="+mn-lt"/>
                        </a:rPr>
                        <a:t>911313</a:t>
                      </a:r>
                      <a:endParaRPr lang="en-IN" sz="1800" dirty="0">
                        <a:latin typeface="+mn-lt"/>
                      </a:endParaRPr>
                    </a:p>
                  </a:txBody>
                  <a:tcPr>
                    <a:solidFill>
                      <a:schemeClr val="accent2">
                        <a:alpha val="20000"/>
                      </a:schemeClr>
                    </a:solidFill>
                  </a:tcPr>
                </a:tc>
                <a:tc>
                  <a:txBody>
                    <a:bodyPr/>
                    <a:lstStyle/>
                    <a:p>
                      <a:pPr rtl="0"/>
                      <a:r>
                        <a:rPr lang="en-IN" sz="1800" kern="1200" dirty="0" err="1" smtClean="0">
                          <a:latin typeface="+mn-lt"/>
                        </a:rPr>
                        <a:t>Vijayalakshmi</a:t>
                      </a:r>
                      <a:r>
                        <a:rPr lang="en-IN" sz="1800" kern="1200" dirty="0" smtClean="0">
                          <a:latin typeface="+mn-lt"/>
                        </a:rPr>
                        <a:t> P</a:t>
                      </a:r>
                      <a:r>
                        <a:rPr lang="en-IN" sz="1800" dirty="0" smtClean="0">
                          <a:latin typeface="+mn-lt"/>
                        </a:rPr>
                        <a:t/>
                      </a:r>
                      <a:br>
                        <a:rPr lang="en-IN" sz="1800" dirty="0" smtClean="0">
                          <a:latin typeface="+mn-lt"/>
                        </a:rPr>
                      </a:br>
                      <a:endParaRPr lang="en-IN" sz="1800" dirty="0">
                        <a:latin typeface="+mn-lt"/>
                      </a:endParaRPr>
                    </a:p>
                  </a:txBody>
                  <a:tcPr/>
                </a:tc>
                <a:tc>
                  <a:txBody>
                    <a:bodyPr/>
                    <a:lstStyle/>
                    <a:p>
                      <a:r>
                        <a:rPr lang="en-IN" sz="1800" dirty="0" smtClean="0">
                          <a:latin typeface="+mn-lt"/>
                        </a:rPr>
                        <a:t>Authorization Microservice</a:t>
                      </a:r>
                    </a:p>
                    <a:p>
                      <a:r>
                        <a:rPr lang="en-IN" sz="1800" dirty="0" smtClean="0">
                          <a:latin typeface="+mn-lt"/>
                        </a:rPr>
                        <a:t>Web portal MVC</a:t>
                      </a:r>
                      <a:endParaRPr lang="en-IN" sz="1800" dirty="0">
                        <a:latin typeface="+mn-lt"/>
                      </a:endParaRPr>
                    </a:p>
                  </a:txBody>
                  <a:tcPr/>
                </a:tc>
              </a:tr>
              <a:tr h="370840">
                <a:tc>
                  <a:txBody>
                    <a:bodyPr/>
                    <a:lstStyle/>
                    <a:p>
                      <a:pPr rtl="0"/>
                      <a:r>
                        <a:rPr lang="en-IN" sz="1800" kern="1200" dirty="0" smtClean="0">
                          <a:latin typeface="+mn-lt"/>
                        </a:rPr>
                        <a:t>911259</a:t>
                      </a:r>
                      <a:endParaRPr lang="en-IN" sz="1800" dirty="0">
                        <a:latin typeface="+mn-lt"/>
                      </a:endParaRPr>
                    </a:p>
                  </a:txBody>
                  <a:tcPr/>
                </a:tc>
                <a:tc>
                  <a:txBody>
                    <a:bodyPr/>
                    <a:lstStyle/>
                    <a:p>
                      <a:pPr rtl="0"/>
                      <a:r>
                        <a:rPr lang="en-IN" sz="1800" kern="1200" dirty="0" err="1" smtClean="0">
                          <a:latin typeface="+mn-lt"/>
                        </a:rPr>
                        <a:t>Bhuvaneshwaran</a:t>
                      </a:r>
                      <a:r>
                        <a:rPr lang="en-IN" sz="1800" kern="1200" dirty="0" smtClean="0">
                          <a:latin typeface="+mn-lt"/>
                        </a:rPr>
                        <a:t> K</a:t>
                      </a:r>
                      <a:endParaRPr lang="en-IN" sz="1800" b="0" i="0" kern="1200" dirty="0" smtClean="0">
                        <a:solidFill>
                          <a:schemeClr val="dk1"/>
                        </a:solidFill>
                        <a:latin typeface="+mn-lt"/>
                        <a:ea typeface="+mn-ea"/>
                        <a:cs typeface="+mn-cs"/>
                      </a:endParaRPr>
                    </a:p>
                  </a:txBody>
                  <a:tcPr/>
                </a:tc>
                <a:tc>
                  <a:txBody>
                    <a:bodyPr/>
                    <a:lstStyle/>
                    <a:p>
                      <a:r>
                        <a:rPr lang="en-IN" sz="1800" dirty="0" smtClean="0">
                          <a:latin typeface="+mn-lt"/>
                        </a:rPr>
                        <a:t>Pension Process</a:t>
                      </a:r>
                      <a:r>
                        <a:rPr lang="en-IN" sz="1800" baseline="0" dirty="0" smtClean="0">
                          <a:latin typeface="+mn-lt"/>
                        </a:rPr>
                        <a:t> Microservice</a:t>
                      </a:r>
                      <a:endParaRPr lang="en-IN" sz="1800" dirty="0">
                        <a:latin typeface="+mn-lt"/>
                      </a:endParaRPr>
                    </a:p>
                  </a:txBody>
                  <a:tcPr/>
                </a:tc>
              </a:tr>
              <a:tr h="370840">
                <a:tc>
                  <a:txBody>
                    <a:bodyPr/>
                    <a:lstStyle/>
                    <a:p>
                      <a:pPr rtl="0"/>
                      <a:r>
                        <a:rPr lang="en-IN" sz="1800" kern="1200" dirty="0" smtClean="0">
                          <a:latin typeface="+mn-lt"/>
                        </a:rPr>
                        <a:t>911237</a:t>
                      </a:r>
                      <a:endParaRPr lang="en-IN" sz="1800" b="0" i="0" kern="1200" dirty="0" smtClean="0">
                        <a:solidFill>
                          <a:schemeClr val="dk1"/>
                        </a:solidFill>
                        <a:latin typeface="+mn-lt"/>
                        <a:ea typeface="+mn-ea"/>
                        <a:cs typeface="+mn-cs"/>
                      </a:endParaRPr>
                    </a:p>
                  </a:txBody>
                  <a:tcPr/>
                </a:tc>
                <a:tc>
                  <a:txBody>
                    <a:bodyPr/>
                    <a:lstStyle/>
                    <a:p>
                      <a:pPr rtl="0"/>
                      <a:r>
                        <a:rPr lang="en-IN" sz="1800" kern="1200" dirty="0" err="1" smtClean="0">
                          <a:latin typeface="+mn-lt"/>
                        </a:rPr>
                        <a:t>Srikanth</a:t>
                      </a:r>
                      <a:r>
                        <a:rPr lang="en-IN" sz="1800" kern="1200" dirty="0" smtClean="0">
                          <a:latin typeface="+mn-lt"/>
                        </a:rPr>
                        <a:t> </a:t>
                      </a:r>
                      <a:r>
                        <a:rPr lang="en-IN" sz="1800" kern="1200" dirty="0" err="1" smtClean="0">
                          <a:latin typeface="+mn-lt"/>
                        </a:rPr>
                        <a:t>Mallipeddi</a:t>
                      </a:r>
                      <a:endParaRPr lang="en-IN" sz="1800" b="0" i="0" kern="1200" dirty="0" smtClean="0">
                        <a:solidFill>
                          <a:schemeClr val="dk1"/>
                        </a:solidFill>
                        <a:latin typeface="+mn-lt"/>
                        <a:ea typeface="+mn-ea"/>
                        <a:cs typeface="+mn-cs"/>
                      </a:endParaRPr>
                    </a:p>
                  </a:txBody>
                  <a:tcPr/>
                </a:tc>
                <a:tc>
                  <a:txBody>
                    <a:bodyPr/>
                    <a:lstStyle/>
                    <a:p>
                      <a:r>
                        <a:rPr lang="en-IN" sz="1800" dirty="0" smtClean="0">
                          <a:latin typeface="+mn-lt"/>
                        </a:rPr>
                        <a:t>Pension Disbursement Microservice</a:t>
                      </a:r>
                      <a:endParaRPr lang="en-IN" sz="1800" dirty="0">
                        <a:latin typeface="+mn-lt"/>
                      </a:endParaRPr>
                    </a:p>
                  </a:txBody>
                  <a:tcPr/>
                </a:tc>
              </a:tr>
              <a:tr h="370840">
                <a:tc>
                  <a:txBody>
                    <a:bodyPr/>
                    <a:lstStyle/>
                    <a:p>
                      <a:r>
                        <a:rPr lang="en-IN" sz="1800" dirty="0" smtClean="0">
                          <a:latin typeface="+mn-lt"/>
                        </a:rPr>
                        <a:t>911345</a:t>
                      </a:r>
                      <a:endParaRPr lang="en-IN" sz="1800" dirty="0">
                        <a:latin typeface="+mn-lt"/>
                      </a:endParaRPr>
                    </a:p>
                  </a:txBody>
                  <a:tcPr/>
                </a:tc>
                <a:tc>
                  <a:txBody>
                    <a:bodyPr/>
                    <a:lstStyle/>
                    <a:p>
                      <a:r>
                        <a:rPr lang="en-IN" sz="1800" dirty="0" err="1" smtClean="0">
                          <a:latin typeface="+mn-lt"/>
                        </a:rPr>
                        <a:t>Nishtha</a:t>
                      </a:r>
                      <a:r>
                        <a:rPr lang="en-IN" sz="1800" baseline="0" dirty="0" smtClean="0">
                          <a:latin typeface="+mn-lt"/>
                        </a:rPr>
                        <a:t> Sharma</a:t>
                      </a:r>
                      <a:endParaRPr lang="en-IN" sz="1800" dirty="0">
                        <a:latin typeface="+mn-lt"/>
                      </a:endParaRPr>
                    </a:p>
                  </a:txBody>
                  <a:tcPr/>
                </a:tc>
                <a:tc>
                  <a:txBody>
                    <a:bodyPr/>
                    <a:lstStyle/>
                    <a:p>
                      <a:r>
                        <a:rPr lang="en-IN" sz="1800" dirty="0" smtClean="0">
                          <a:latin typeface="+mn-lt"/>
                        </a:rPr>
                        <a:t>Pension Details Microservice</a:t>
                      </a:r>
                      <a:endParaRPr lang="en-IN" sz="1800" dirty="0">
                        <a:latin typeface="+mn-lt"/>
                      </a:endParaRPr>
                    </a:p>
                  </a:txBody>
                  <a:tcPr/>
                </a:tc>
              </a:tr>
            </a:tbl>
          </a:graphicData>
        </a:graphic>
      </p:graphicFrame>
      <p:sp>
        <p:nvSpPr>
          <p:cNvPr id="8" name="TextBox 7"/>
          <p:cNvSpPr txBox="1"/>
          <p:nvPr/>
        </p:nvSpPr>
        <p:spPr>
          <a:xfrm>
            <a:off x="611560" y="4437112"/>
            <a:ext cx="3744416" cy="707886"/>
          </a:xfrm>
          <a:prstGeom prst="rect">
            <a:avLst/>
          </a:prstGeom>
          <a:noFill/>
        </p:spPr>
        <p:txBody>
          <a:bodyPr wrap="square" rtlCol="0">
            <a:spAutoFit/>
          </a:bodyPr>
          <a:lstStyle/>
          <a:p>
            <a:r>
              <a:rPr lang="en-IN" sz="2000" b="1" dirty="0" smtClean="0"/>
              <a:t>Guided By</a:t>
            </a:r>
            <a:r>
              <a:rPr lang="en-IN" sz="2000" dirty="0" smtClean="0"/>
              <a:t>:-  </a:t>
            </a:r>
            <a:r>
              <a:rPr lang="en-IN" sz="2000" dirty="0" err="1" smtClean="0"/>
              <a:t>Ramanuj</a:t>
            </a:r>
            <a:r>
              <a:rPr lang="en-IN" sz="2000" dirty="0" smtClean="0"/>
              <a:t> Das</a:t>
            </a:r>
          </a:p>
          <a:p>
            <a:r>
              <a:rPr lang="en-IN" sz="2000" b="1" dirty="0" smtClean="0"/>
              <a:t>Mentored By:</a:t>
            </a:r>
            <a:r>
              <a:rPr lang="en-IN" sz="2000" dirty="0" smtClean="0"/>
              <a:t>-</a:t>
            </a:r>
            <a:r>
              <a:rPr lang="en-IN" sz="2000" dirty="0"/>
              <a:t> </a:t>
            </a:r>
            <a:r>
              <a:rPr lang="en-IN" sz="2000" dirty="0" smtClean="0"/>
              <a:t> </a:t>
            </a:r>
            <a:r>
              <a:rPr lang="en-IN" sz="2000" dirty="0" err="1" smtClean="0"/>
              <a:t>Susha</a:t>
            </a:r>
            <a:r>
              <a:rPr lang="en-IN" sz="2000" dirty="0" smtClean="0"/>
              <a:t> </a:t>
            </a:r>
            <a:r>
              <a:rPr lang="en-IN" sz="2000" dirty="0" err="1" smtClean="0"/>
              <a:t>Raghunath</a:t>
            </a:r>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400" b="1" u="sng" dirty="0" smtClean="0">
                <a:solidFill>
                  <a:schemeClr val="accent2">
                    <a:lumMod val="75000"/>
                  </a:schemeClr>
                </a:solidFill>
              </a:rPr>
              <a:t>AWS DEPLOYMENT</a:t>
            </a:r>
            <a:endParaRPr lang="en-IN" sz="3400" dirty="0">
              <a:solidFill>
                <a:schemeClr val="accent2">
                  <a:lumMod val="75000"/>
                </a:schemeClr>
              </a:solidFill>
            </a:endParaRPr>
          </a:p>
        </p:txBody>
      </p:sp>
      <p:graphicFrame>
        <p:nvGraphicFramePr>
          <p:cNvPr id="35842" name="Object 2"/>
          <p:cNvGraphicFramePr>
            <a:graphicFrameLocks noChangeAspect="1"/>
          </p:cNvGraphicFramePr>
          <p:nvPr/>
        </p:nvGraphicFramePr>
        <p:xfrm>
          <a:off x="1319213" y="1270000"/>
          <a:ext cx="6486525" cy="4486275"/>
        </p:xfrm>
        <a:graphic>
          <a:graphicData uri="http://schemas.openxmlformats.org/presentationml/2006/ole">
            <p:oleObj spid="_x0000_s35842" name="Document" r:id="rId3" imgW="6507845" imgH="4496201" progId="Word.Document.12">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pPr algn="l"/>
            <a:r>
              <a:rPr lang="en-IN" sz="3000" b="1" u="sng" dirty="0" err="1" smtClean="0">
                <a:solidFill>
                  <a:schemeClr val="accent2">
                    <a:lumMod val="75000"/>
                  </a:schemeClr>
                </a:solidFill>
              </a:rPr>
              <a:t>Docker</a:t>
            </a:r>
            <a:r>
              <a:rPr lang="en-IN" sz="3000" b="1" u="sng" dirty="0" smtClean="0">
                <a:solidFill>
                  <a:schemeClr val="accent2">
                    <a:lumMod val="75000"/>
                  </a:schemeClr>
                </a:solidFill>
              </a:rPr>
              <a:t> Images and Instances</a:t>
            </a:r>
            <a:endParaRPr lang="en-IN" sz="3000" dirty="0"/>
          </a:p>
        </p:txBody>
      </p:sp>
      <p:sp>
        <p:nvSpPr>
          <p:cNvPr id="47106" name="AutoShape 2" descr="blob:https://web.whatsapp.com/f02aa822-eac1-438a-826f-dabf5e742da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7108" name="AutoShape 4" descr="blob:https://web.whatsapp.com/f02aa822-eac1-438a-826f-dabf5e742da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7110" name="AutoShape 6" descr="blob:https://web.whatsapp.com/9f90be35-2bea-48a5-960c-9d67dfe620e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7112" name="Picture 8" descr="C:\Users\Admin\Downloads\1626927757560.jpg"/>
          <p:cNvPicPr>
            <a:picLocks noChangeAspect="1" noChangeArrowheads="1"/>
          </p:cNvPicPr>
          <p:nvPr/>
        </p:nvPicPr>
        <p:blipFill>
          <a:blip r:embed="rId2" cstate="print"/>
          <a:srcRect/>
          <a:stretch>
            <a:fillRect/>
          </a:stretch>
        </p:blipFill>
        <p:spPr bwMode="auto">
          <a:xfrm>
            <a:off x="1403648" y="764704"/>
            <a:ext cx="6336704" cy="2880320"/>
          </a:xfrm>
          <a:prstGeom prst="rect">
            <a:avLst/>
          </a:prstGeom>
          <a:noFill/>
        </p:spPr>
      </p:pic>
      <p:pic>
        <p:nvPicPr>
          <p:cNvPr id="47113" name="Picture 9" descr="C:\Users\Admin\Downloads\1626927757585.jpg"/>
          <p:cNvPicPr>
            <a:picLocks noChangeAspect="1" noChangeArrowheads="1"/>
          </p:cNvPicPr>
          <p:nvPr/>
        </p:nvPicPr>
        <p:blipFill>
          <a:blip r:embed="rId3" cstate="print"/>
          <a:srcRect/>
          <a:stretch>
            <a:fillRect/>
          </a:stretch>
        </p:blipFill>
        <p:spPr bwMode="auto">
          <a:xfrm>
            <a:off x="1403648" y="3717032"/>
            <a:ext cx="6408712" cy="278688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Admin\Desktop\AWS\loadbalancer2.png"/>
          <p:cNvPicPr>
            <a:picLocks noChangeAspect="1" noChangeArrowheads="1"/>
          </p:cNvPicPr>
          <p:nvPr/>
        </p:nvPicPr>
        <p:blipFill>
          <a:blip r:embed="rId2" cstate="print"/>
          <a:srcRect/>
          <a:stretch>
            <a:fillRect/>
          </a:stretch>
        </p:blipFill>
        <p:spPr bwMode="auto">
          <a:xfrm>
            <a:off x="323528" y="908720"/>
            <a:ext cx="4104456" cy="2664296"/>
          </a:xfrm>
          <a:prstGeom prst="rect">
            <a:avLst/>
          </a:prstGeom>
          <a:noFill/>
        </p:spPr>
      </p:pic>
      <p:sp>
        <p:nvSpPr>
          <p:cNvPr id="4" name="Rectangle 3"/>
          <p:cNvSpPr/>
          <p:nvPr/>
        </p:nvSpPr>
        <p:spPr>
          <a:xfrm>
            <a:off x="251520" y="188640"/>
            <a:ext cx="6192688" cy="553998"/>
          </a:xfrm>
          <a:prstGeom prst="rect">
            <a:avLst/>
          </a:prstGeom>
        </p:spPr>
        <p:txBody>
          <a:bodyPr wrap="square">
            <a:spAutoFit/>
          </a:bodyPr>
          <a:lstStyle/>
          <a:p>
            <a:r>
              <a:rPr lang="en-IN" sz="3000" b="1" u="sng" dirty="0" smtClean="0">
                <a:solidFill>
                  <a:schemeClr val="accent2">
                    <a:lumMod val="75000"/>
                  </a:schemeClr>
                </a:solidFill>
              </a:rPr>
              <a:t>Load </a:t>
            </a:r>
            <a:r>
              <a:rPr lang="en-IN" sz="3000" b="1" u="sng" dirty="0" smtClean="0">
                <a:solidFill>
                  <a:schemeClr val="accent2">
                    <a:lumMod val="75000"/>
                  </a:schemeClr>
                </a:solidFill>
              </a:rPr>
              <a:t>Balancer and Pipeline</a:t>
            </a:r>
            <a:r>
              <a:rPr lang="en-IN" b="1" u="sng" dirty="0" smtClean="0">
                <a:solidFill>
                  <a:schemeClr val="accent2">
                    <a:lumMod val="75000"/>
                  </a:schemeClr>
                </a:solidFill>
              </a:rPr>
              <a:t> </a:t>
            </a:r>
            <a:endParaRPr lang="en-IN" dirty="0"/>
          </a:p>
        </p:txBody>
      </p:sp>
      <p:pic>
        <p:nvPicPr>
          <p:cNvPr id="5" name="Picture 2" descr="C:\Users\Admin\Desktop\AWS\pensiondetail-pipe.png"/>
          <p:cNvPicPr>
            <a:picLocks noChangeAspect="1" noChangeArrowheads="1"/>
          </p:cNvPicPr>
          <p:nvPr/>
        </p:nvPicPr>
        <p:blipFill>
          <a:blip r:embed="rId3" cstate="print"/>
          <a:srcRect/>
          <a:stretch>
            <a:fillRect/>
          </a:stretch>
        </p:blipFill>
        <p:spPr bwMode="auto">
          <a:xfrm>
            <a:off x="4716016" y="908720"/>
            <a:ext cx="4248472" cy="2736304"/>
          </a:xfrm>
          <a:prstGeom prst="rect">
            <a:avLst/>
          </a:prstGeom>
          <a:noFill/>
        </p:spPr>
      </p:pic>
      <p:pic>
        <p:nvPicPr>
          <p:cNvPr id="48129" name="Picture 1" descr="C:\Users\Admin\Desktop\AWS\disburse-lb.png"/>
          <p:cNvPicPr>
            <a:picLocks noChangeAspect="1" noChangeArrowheads="1"/>
          </p:cNvPicPr>
          <p:nvPr/>
        </p:nvPicPr>
        <p:blipFill>
          <a:blip r:embed="rId4" cstate="print"/>
          <a:srcRect/>
          <a:stretch>
            <a:fillRect/>
          </a:stretch>
        </p:blipFill>
        <p:spPr bwMode="auto">
          <a:xfrm>
            <a:off x="323528" y="3861048"/>
            <a:ext cx="4104456" cy="2603376"/>
          </a:xfrm>
          <a:prstGeom prst="rect">
            <a:avLst/>
          </a:prstGeom>
          <a:noFill/>
        </p:spPr>
      </p:pic>
      <p:pic>
        <p:nvPicPr>
          <p:cNvPr id="48130" name="Picture 2" descr="C:\Users\Admin\Desktop\AWS\disburse-pipe.png"/>
          <p:cNvPicPr>
            <a:picLocks noChangeAspect="1" noChangeArrowheads="1"/>
          </p:cNvPicPr>
          <p:nvPr/>
        </p:nvPicPr>
        <p:blipFill>
          <a:blip r:embed="rId5" cstate="print"/>
          <a:srcRect/>
          <a:stretch>
            <a:fillRect/>
          </a:stretch>
        </p:blipFill>
        <p:spPr bwMode="auto">
          <a:xfrm>
            <a:off x="4716016" y="3861048"/>
            <a:ext cx="4248473" cy="2551807"/>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C:\Users\Admin\Downloads\IMG-20210722-WA0007.jpg"/>
          <p:cNvPicPr>
            <a:picLocks noChangeAspect="1" noChangeArrowheads="1"/>
          </p:cNvPicPr>
          <p:nvPr/>
        </p:nvPicPr>
        <p:blipFill>
          <a:blip r:embed="rId2" cstate="print"/>
          <a:srcRect/>
          <a:stretch>
            <a:fillRect/>
          </a:stretch>
        </p:blipFill>
        <p:spPr bwMode="auto">
          <a:xfrm>
            <a:off x="1187624" y="188640"/>
            <a:ext cx="6624736" cy="3240360"/>
          </a:xfrm>
          <a:prstGeom prst="rect">
            <a:avLst/>
          </a:prstGeom>
          <a:noFill/>
        </p:spPr>
      </p:pic>
      <p:pic>
        <p:nvPicPr>
          <p:cNvPr id="52227" name="Picture 3" descr="C:\Users\Admin\Downloads\IMG-20210722-WA0006.jpg"/>
          <p:cNvPicPr>
            <a:picLocks noChangeAspect="1" noChangeArrowheads="1"/>
          </p:cNvPicPr>
          <p:nvPr/>
        </p:nvPicPr>
        <p:blipFill>
          <a:blip r:embed="rId3" cstate="print"/>
          <a:srcRect/>
          <a:stretch>
            <a:fillRect/>
          </a:stretch>
        </p:blipFill>
        <p:spPr bwMode="auto">
          <a:xfrm>
            <a:off x="1187624" y="3501008"/>
            <a:ext cx="6624736" cy="324036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3648" y="2564904"/>
            <a:ext cx="6264696" cy="1046440"/>
          </a:xfrm>
          <a:prstGeom prst="rect">
            <a:avLst/>
          </a:prstGeom>
          <a:noFill/>
        </p:spPr>
        <p:txBody>
          <a:bodyPr wrap="square" rtlCol="0">
            <a:spAutoFit/>
          </a:bodyPr>
          <a:lstStyle/>
          <a:p>
            <a:pPr algn="ctr"/>
            <a:r>
              <a:rPr lang="en-US" sz="4400" b="1" dirty="0" smtClean="0">
                <a:ln w="1905"/>
                <a:solidFill>
                  <a:schemeClr val="accent2">
                    <a:lumMod val="75000"/>
                  </a:schemeClr>
                </a:solidFill>
                <a:effectLst>
                  <a:innerShdw blurRad="69850" dist="43180" dir="5400000">
                    <a:srgbClr val="000000">
                      <a:alpha val="65000"/>
                    </a:srgbClr>
                  </a:innerShdw>
                </a:effectLst>
              </a:rPr>
              <a:t>THANKYOU</a:t>
            </a:r>
          </a:p>
          <a:p>
            <a:pPr algn="ct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u="sng" dirty="0" smtClean="0">
                <a:solidFill>
                  <a:schemeClr val="accent2">
                    <a:lumMod val="75000"/>
                  </a:schemeClr>
                </a:solidFill>
                <a:latin typeface="+mn-lt"/>
              </a:rPr>
              <a:t>PROJECT OVERVIEW</a:t>
            </a:r>
            <a:endParaRPr lang="en-IN" sz="3200" b="1" u="sng" dirty="0">
              <a:solidFill>
                <a:schemeClr val="accent2">
                  <a:lumMod val="75000"/>
                </a:schemeClr>
              </a:solidFill>
              <a:latin typeface="+mn-lt"/>
            </a:endParaRPr>
          </a:p>
        </p:txBody>
      </p:sp>
      <p:sp>
        <p:nvSpPr>
          <p:cNvPr id="3" name="Content Placeholder 2"/>
          <p:cNvSpPr>
            <a:spLocks noGrp="1"/>
          </p:cNvSpPr>
          <p:nvPr>
            <p:ph idx="1"/>
          </p:nvPr>
        </p:nvSpPr>
        <p:spPr/>
        <p:txBody>
          <a:bodyPr>
            <a:normAutofit/>
          </a:bodyPr>
          <a:lstStyle/>
          <a:p>
            <a:pPr algn="just"/>
            <a:r>
              <a:rPr lang="en-IN" sz="2200" dirty="0" smtClean="0"/>
              <a:t>The aims of this application is </a:t>
            </a:r>
            <a:r>
              <a:rPr lang="en-IN" sz="2200" dirty="0"/>
              <a:t>to automate a portion of the Pension detail provisioning. </a:t>
            </a:r>
            <a:endParaRPr lang="en-IN" sz="2200" dirty="0" smtClean="0"/>
          </a:p>
          <a:p>
            <a:pPr algn="just"/>
            <a:r>
              <a:rPr lang="en-IN" sz="2200" dirty="0" smtClean="0"/>
              <a:t>This project </a:t>
            </a:r>
            <a:r>
              <a:rPr lang="en-IN" sz="2200" dirty="0"/>
              <a:t>covers pensioner detail provision, calculate provision, initiate pension disbursement</a:t>
            </a:r>
            <a:r>
              <a:rPr lang="en-IN" sz="2200" dirty="0" smtClean="0"/>
              <a:t>.</a:t>
            </a:r>
          </a:p>
          <a:p>
            <a:pPr algn="just"/>
            <a:r>
              <a:rPr lang="en-IN" sz="2200" dirty="0"/>
              <a:t>The application has four microservices which is </a:t>
            </a:r>
            <a:r>
              <a:rPr lang="en-IN" sz="2200" dirty="0" smtClean="0"/>
              <a:t>Authorization, Details </a:t>
            </a:r>
            <a:r>
              <a:rPr lang="en-IN" sz="2200" dirty="0"/>
              <a:t>,Disbursement and Process pension</a:t>
            </a:r>
            <a:r>
              <a:rPr lang="en-IN" sz="2200" dirty="0" smtClean="0"/>
              <a:t>.</a:t>
            </a:r>
            <a:endParaRPr lang="en-IN"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u="sng" dirty="0" smtClean="0">
                <a:solidFill>
                  <a:schemeClr val="accent2">
                    <a:lumMod val="75000"/>
                  </a:schemeClr>
                </a:solidFill>
              </a:rPr>
              <a:t>PROJECT OVERVIEW</a:t>
            </a:r>
            <a:endParaRPr lang="en-IN" sz="3200" dirty="0">
              <a:solidFill>
                <a:schemeClr val="accent2">
                  <a:lumMod val="75000"/>
                </a:schemeClr>
              </a:solidFill>
            </a:endParaRPr>
          </a:p>
        </p:txBody>
      </p:sp>
      <p:graphicFrame>
        <p:nvGraphicFramePr>
          <p:cNvPr id="6" name="Diagram 5"/>
          <p:cNvGraphicFramePr/>
          <p:nvPr/>
        </p:nvGraphicFramePr>
        <p:xfrm>
          <a:off x="4644008" y="2780928"/>
          <a:ext cx="4032448" cy="194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ounded Rectangle 10"/>
          <p:cNvSpPr/>
          <p:nvPr/>
        </p:nvSpPr>
        <p:spPr>
          <a:xfrm>
            <a:off x="395536" y="321297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Client</a:t>
            </a:r>
            <a:endParaRPr lang="en-IN" dirty="0"/>
          </a:p>
        </p:txBody>
      </p:sp>
      <p:sp>
        <p:nvSpPr>
          <p:cNvPr id="12" name="Rounded Rectangle 11"/>
          <p:cNvSpPr/>
          <p:nvPr/>
        </p:nvSpPr>
        <p:spPr>
          <a:xfrm>
            <a:off x="1619672" y="321297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API Gate-way</a:t>
            </a:r>
            <a:endParaRPr lang="en-IN" dirty="0"/>
          </a:p>
        </p:txBody>
      </p:sp>
      <p:sp>
        <p:nvSpPr>
          <p:cNvPr id="14" name="Rounded Rectangle 13"/>
          <p:cNvSpPr/>
          <p:nvPr/>
        </p:nvSpPr>
        <p:spPr>
          <a:xfrm rot="16200000">
            <a:off x="1835696" y="3429000"/>
            <a:ext cx="29523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Authorization Service</a:t>
            </a:r>
            <a:endParaRPr lang="en-IN" dirty="0"/>
          </a:p>
        </p:txBody>
      </p:sp>
      <p:cxnSp>
        <p:nvCxnSpPr>
          <p:cNvPr id="16" name="Straight Arrow Connector 15"/>
          <p:cNvCxnSpPr>
            <a:stCxn id="11" idx="3"/>
            <a:endCxn id="12" idx="1"/>
          </p:cNvCxnSpPr>
          <p:nvPr/>
        </p:nvCxnSpPr>
        <p:spPr>
          <a:xfrm>
            <a:off x="1309936" y="3670176"/>
            <a:ext cx="309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0"/>
          </p:cNvCxnSpPr>
          <p:nvPr/>
        </p:nvCxnSpPr>
        <p:spPr>
          <a:xfrm>
            <a:off x="2555776" y="3670176"/>
            <a:ext cx="504056" cy="10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2"/>
            <a:endCxn id="14" idx="2"/>
          </p:cNvCxnSpPr>
          <p:nvPr/>
        </p:nvCxnSpPr>
        <p:spPr>
          <a:xfrm>
            <a:off x="3563888" y="368102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4" idx="2"/>
          </p:cNvCxnSpPr>
          <p:nvPr/>
        </p:nvCxnSpPr>
        <p:spPr>
          <a:xfrm>
            <a:off x="3563888" y="3681028"/>
            <a:ext cx="1080120" cy="684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4" idx="2"/>
          </p:cNvCxnSpPr>
          <p:nvPr/>
        </p:nvCxnSpPr>
        <p:spPr>
          <a:xfrm>
            <a:off x="3563888" y="3681028"/>
            <a:ext cx="1152128" cy="25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4" idx="2"/>
          </p:cNvCxnSpPr>
          <p:nvPr/>
        </p:nvCxnSpPr>
        <p:spPr>
          <a:xfrm flipV="1">
            <a:off x="3563888" y="3501008"/>
            <a:ext cx="1152128" cy="180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 idx="2"/>
          </p:cNvCxnSpPr>
          <p:nvPr/>
        </p:nvCxnSpPr>
        <p:spPr>
          <a:xfrm flipV="1">
            <a:off x="3563888" y="3140968"/>
            <a:ext cx="1080120" cy="5400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u="sng" dirty="0" smtClean="0">
                <a:solidFill>
                  <a:schemeClr val="accent2">
                    <a:lumMod val="75000"/>
                  </a:schemeClr>
                </a:solidFill>
              </a:rPr>
              <a:t>PENSION MANAGEMENT SYSTEM-PROTOTYPE</a:t>
            </a:r>
            <a:endParaRPr lang="en-IN" sz="3200" b="1" u="sng" dirty="0">
              <a:solidFill>
                <a:schemeClr val="accent2">
                  <a:lumMod val="75000"/>
                </a:schemeClr>
              </a:solidFill>
            </a:endParaRPr>
          </a:p>
        </p:txBody>
      </p:sp>
      <p:graphicFrame>
        <p:nvGraphicFramePr>
          <p:cNvPr id="17410" name="Object 2"/>
          <p:cNvGraphicFramePr>
            <a:graphicFrameLocks noChangeAspect="1"/>
          </p:cNvGraphicFramePr>
          <p:nvPr/>
        </p:nvGraphicFramePr>
        <p:xfrm>
          <a:off x="1043608" y="1844824"/>
          <a:ext cx="6768480" cy="3621087"/>
        </p:xfrm>
        <a:graphic>
          <a:graphicData uri="http://schemas.openxmlformats.org/presentationml/2006/ole">
            <p:oleObj spid="_x0000_s17410" name="Document" r:id="rId3" imgW="6480123" imgH="3620650" progId="Word.Document.12">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u="sng" dirty="0" smtClean="0">
                <a:solidFill>
                  <a:schemeClr val="accent2">
                    <a:lumMod val="75000"/>
                  </a:schemeClr>
                </a:solidFill>
              </a:rPr>
              <a:t>WORKFLOW </a:t>
            </a:r>
            <a:endParaRPr lang="en-IN" sz="3200" dirty="0">
              <a:solidFill>
                <a:schemeClr val="accent2">
                  <a:lumMod val="75000"/>
                </a:schemeClr>
              </a:solidFill>
            </a:endParaRPr>
          </a:p>
        </p:txBody>
      </p:sp>
      <p:graphicFrame>
        <p:nvGraphicFramePr>
          <p:cNvPr id="18434" name="Object 2"/>
          <p:cNvGraphicFramePr>
            <a:graphicFrameLocks noChangeAspect="1"/>
          </p:cNvGraphicFramePr>
          <p:nvPr/>
        </p:nvGraphicFramePr>
        <p:xfrm>
          <a:off x="1619672" y="1340768"/>
          <a:ext cx="5815013" cy="4968875"/>
        </p:xfrm>
        <a:graphic>
          <a:graphicData uri="http://schemas.openxmlformats.org/presentationml/2006/ole">
            <p:oleObj spid="_x0000_s18434" name="Document" r:id="rId3" imgW="5814434" imgH="4968898" progId="Word.Document.12">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u="sng" dirty="0" smtClean="0">
                <a:solidFill>
                  <a:schemeClr val="accent2">
                    <a:lumMod val="75000"/>
                  </a:schemeClr>
                </a:solidFill>
              </a:rPr>
              <a:t>AUTHORIZATION SERVICE</a:t>
            </a:r>
            <a:endParaRPr lang="en-IN" sz="3200" b="1" u="sng"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lgn="just" fontAlgn="base"/>
            <a:r>
              <a:rPr lang="en-IN" sz="2200" dirty="0"/>
              <a:t>It has two mapping , one for authentication and another is for validation.</a:t>
            </a:r>
          </a:p>
          <a:p>
            <a:pPr algn="just" fontAlgn="base"/>
            <a:r>
              <a:rPr lang="en-IN" sz="2200" dirty="0"/>
              <a:t>The details of the user is passed to the authentication manager</a:t>
            </a:r>
          </a:p>
          <a:p>
            <a:pPr algn="just" fontAlgn="base"/>
            <a:r>
              <a:rPr lang="en-IN" sz="2200" dirty="0"/>
              <a:t>The user details service will load the data from the database.</a:t>
            </a:r>
          </a:p>
          <a:p>
            <a:pPr algn="just" fontAlgn="base"/>
            <a:r>
              <a:rPr lang="en-IN" sz="2200" dirty="0"/>
              <a:t>The JWT will next generate the token and then return it</a:t>
            </a:r>
            <a:r>
              <a:rPr lang="en-IN" sz="2200" dirty="0" smtClean="0"/>
              <a: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u="sng" dirty="0">
                <a:solidFill>
                  <a:schemeClr val="accent2">
                    <a:lumMod val="75000"/>
                  </a:schemeClr>
                </a:solidFill>
              </a:rPr>
              <a:t>J</a:t>
            </a:r>
            <a:r>
              <a:rPr lang="en-IN" sz="3200" b="1" u="sng" dirty="0" smtClean="0">
                <a:solidFill>
                  <a:schemeClr val="accent2">
                    <a:lumMod val="75000"/>
                  </a:schemeClr>
                </a:solidFill>
              </a:rPr>
              <a:t>WT WORKFLOW</a:t>
            </a:r>
            <a:endParaRPr lang="en-IN" sz="3200" dirty="0">
              <a:solidFill>
                <a:schemeClr val="accent2">
                  <a:lumMod val="75000"/>
                </a:schemeClr>
              </a:solidFill>
            </a:endParaRPr>
          </a:p>
        </p:txBody>
      </p:sp>
      <p:graphicFrame>
        <p:nvGraphicFramePr>
          <p:cNvPr id="15363" name="Object 3"/>
          <p:cNvGraphicFramePr>
            <a:graphicFrameLocks noChangeAspect="1"/>
          </p:cNvGraphicFramePr>
          <p:nvPr/>
        </p:nvGraphicFramePr>
        <p:xfrm>
          <a:off x="1979713" y="1124744"/>
          <a:ext cx="4896543" cy="5328592"/>
        </p:xfrm>
        <a:graphic>
          <a:graphicData uri="http://schemas.openxmlformats.org/presentationml/2006/ole">
            <p:oleObj spid="_x0000_s15363" name="Document" r:id="rId3" imgW="5810833" imgH="7094775" progId="Word.Document.12">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200" b="1" u="sng" dirty="0" smtClean="0">
                <a:solidFill>
                  <a:schemeClr val="accent2">
                    <a:lumMod val="75000"/>
                  </a:schemeClr>
                </a:solidFill>
              </a:rPr>
              <a:t>AUTHORIZATION SERVICE</a:t>
            </a:r>
            <a:endParaRPr lang="en-IN" sz="3200" dirty="0">
              <a:solidFill>
                <a:schemeClr val="accent2">
                  <a:lumMod val="75000"/>
                </a:schemeClr>
              </a:solidFill>
            </a:endParaRPr>
          </a:p>
        </p:txBody>
      </p:sp>
      <p:pic>
        <p:nvPicPr>
          <p:cNvPr id="38914" name="Picture 2" descr="C:\Users\Admin\Downloads\1626848685940.jpg"/>
          <p:cNvPicPr>
            <a:picLocks noGrp="1" noChangeAspect="1" noChangeArrowheads="1"/>
          </p:cNvPicPr>
          <p:nvPr>
            <p:ph idx="1"/>
          </p:nvPr>
        </p:nvPicPr>
        <p:blipFill>
          <a:blip r:embed="rId2" cstate="print"/>
          <a:srcRect/>
          <a:stretch>
            <a:fillRect/>
          </a:stretch>
        </p:blipFill>
        <p:spPr bwMode="auto">
          <a:xfrm>
            <a:off x="543326" y="1600200"/>
            <a:ext cx="8057347" cy="452596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1505</TotalTime>
  <Words>404</Words>
  <Application>Microsoft Office PowerPoint</Application>
  <PresentationFormat>On-screen Show (4:3)</PresentationFormat>
  <Paragraphs>74</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Document</vt:lpstr>
      <vt:lpstr>Slide 1</vt:lpstr>
      <vt:lpstr>TEAM MEMBERS</vt:lpstr>
      <vt:lpstr>PROJECT OVERVIEW</vt:lpstr>
      <vt:lpstr>PROJECT OVERVIEW</vt:lpstr>
      <vt:lpstr>PENSION MANAGEMENT SYSTEM-PROTOTYPE</vt:lpstr>
      <vt:lpstr>WORKFLOW </vt:lpstr>
      <vt:lpstr>AUTHORIZATION SERVICE</vt:lpstr>
      <vt:lpstr>JWT WORKFLOW</vt:lpstr>
      <vt:lpstr>AUTHORIZATION SERVICE</vt:lpstr>
      <vt:lpstr>PENSION DETAIL SERVICE</vt:lpstr>
      <vt:lpstr>PENSION DETAIL SERVICE</vt:lpstr>
      <vt:lpstr>PENSION PROCESS SERVICE</vt:lpstr>
      <vt:lpstr>PENSION PROCESS SERVICE</vt:lpstr>
      <vt:lpstr>PENSION DISBURSEMENT SERVICE</vt:lpstr>
      <vt:lpstr>PENSION DISBURSEMENT SERVICE</vt:lpstr>
      <vt:lpstr>Slide 16</vt:lpstr>
      <vt:lpstr>PENSION MANAGEMENT SERVICE</vt:lpstr>
      <vt:lpstr>CLOUD DEPLOYMENT IN LOCALHOST</vt:lpstr>
      <vt:lpstr>Slide 19</vt:lpstr>
      <vt:lpstr>AWS DEPLOYMENT</vt:lpstr>
      <vt:lpstr>Docker Images and Instances</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93</cp:revision>
  <dcterms:created xsi:type="dcterms:W3CDTF">2021-07-20T10:14:50Z</dcterms:created>
  <dcterms:modified xsi:type="dcterms:W3CDTF">2021-07-22T08:59:13Z</dcterms:modified>
</cp:coreProperties>
</file>