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0E6EC48-338A-4573-A9A7-AF3813B986D1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89A600-F34D-419B-9714-6EF6ECC3B96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EC48-338A-4573-A9A7-AF3813B986D1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A600-F34D-419B-9714-6EF6ECC3B9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EC48-338A-4573-A9A7-AF3813B986D1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A600-F34D-419B-9714-6EF6ECC3B9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E6EC48-338A-4573-A9A7-AF3813B986D1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89A600-F34D-419B-9714-6EF6ECC3B96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0E6EC48-338A-4573-A9A7-AF3813B986D1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89A600-F34D-419B-9714-6EF6ECC3B96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EC48-338A-4573-A9A7-AF3813B986D1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A600-F34D-419B-9714-6EF6ECC3B96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EC48-338A-4573-A9A7-AF3813B986D1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A600-F34D-419B-9714-6EF6ECC3B96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E6EC48-338A-4573-A9A7-AF3813B986D1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89A600-F34D-419B-9714-6EF6ECC3B96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EC48-338A-4573-A9A7-AF3813B986D1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A600-F34D-419B-9714-6EF6ECC3B9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E6EC48-338A-4573-A9A7-AF3813B986D1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89A600-F34D-419B-9714-6EF6ECC3B969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E6EC48-338A-4573-A9A7-AF3813B986D1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89A600-F34D-419B-9714-6EF6ECC3B969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E6EC48-338A-4573-A9A7-AF3813B986D1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89A600-F34D-419B-9714-6EF6ECC3B96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UMA ABORDAGEM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 </a:t>
            </a:r>
            <a:r>
              <a:rPr lang="pt-BR" dirty="0"/>
              <a:t>APLICAÇÃO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AO </a:t>
            </a:r>
            <a:r>
              <a:rPr lang="pt-BR" dirty="0"/>
              <a:t>AMBIENTE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 </a:t>
            </a:r>
            <a:r>
              <a:rPr lang="pt-BR" dirty="0"/>
              <a:t>MICROSERVICES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Raniéri Geroldi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0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desenvolvida</a:t>
            </a:r>
            <a:endParaRPr lang="pt-BR" dirty="0"/>
          </a:p>
        </p:txBody>
      </p:sp>
      <p:pic>
        <p:nvPicPr>
          <p:cNvPr id="2050" name="Picture 2" descr="C:\Users\Usuario\Google Drive\artigo\ambien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09422"/>
            <a:ext cx="6538491" cy="482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Análise </a:t>
            </a:r>
            <a:r>
              <a:rPr lang="pt-BR" b="1" dirty="0"/>
              <a:t>e resultados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As </a:t>
            </a:r>
            <a:r>
              <a:rPr lang="pt-BR" dirty="0"/>
              <a:t>desvantagens apresentadas pela arquitetura monolítica foram </a:t>
            </a:r>
            <a:r>
              <a:rPr lang="pt-BR" dirty="0" smtClean="0"/>
              <a:t>sanadas;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Utilização da </a:t>
            </a:r>
            <a:r>
              <a:rPr lang="pt-BR" dirty="0"/>
              <a:t>tecnologia mais compatível com </a:t>
            </a:r>
            <a:r>
              <a:rPr lang="pt-BR" dirty="0" smtClean="0"/>
              <a:t>o objetivo do microservice;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Utilização do ambiente mais adequado as necessidades do microservice;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Ambiente mais seguro;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Capacidade de evoluir tecnologias e código facilmente;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31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 smtClean="0"/>
              <a:t>Utilização parcial ou completa;</a:t>
            </a:r>
          </a:p>
          <a:p>
            <a:pPr>
              <a:lnSpc>
                <a:spcPct val="150000"/>
              </a:lnSpc>
            </a:pPr>
            <a:r>
              <a:rPr lang="pt-BR" sz="2200" dirty="0" smtClean="0"/>
              <a:t>Complexidade de configuração do ambiente aumenta;</a:t>
            </a:r>
          </a:p>
          <a:p>
            <a:pPr>
              <a:lnSpc>
                <a:spcPct val="150000"/>
              </a:lnSpc>
            </a:pPr>
            <a:r>
              <a:rPr lang="pt-BR" sz="2200" dirty="0" smtClean="0"/>
              <a:t>Exige equipes mais qualificadas;</a:t>
            </a:r>
          </a:p>
          <a:p>
            <a:pPr>
              <a:lnSpc>
                <a:spcPct val="150000"/>
              </a:lnSpc>
            </a:pPr>
            <a:r>
              <a:rPr lang="pt-BR" sz="2200" dirty="0" smtClean="0"/>
              <a:t>Aspectos muitas vezes ignoradas em aplicações monolíticas tornam-se essências;</a:t>
            </a:r>
          </a:p>
          <a:p>
            <a:pPr>
              <a:lnSpc>
                <a:spcPct val="150000"/>
              </a:lnSpc>
            </a:pPr>
            <a:r>
              <a:rPr lang="pt-BR" sz="2200" dirty="0" smtClean="0"/>
              <a:t>Equilíbrio entre solução ideal e a viabilidade de implementação;</a:t>
            </a:r>
          </a:p>
        </p:txBody>
      </p:sp>
    </p:spTree>
    <p:extLst>
      <p:ext uri="{BB962C8B-B14F-4D97-AF65-F5344CB8AC3E}">
        <p14:creationId xmlns:p14="http://schemas.microsoft.com/office/powerpoint/2010/main" val="29831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BR" sz="1000" dirty="0" err="1"/>
              <a:t>AVGERIOU</a:t>
            </a:r>
            <a:r>
              <a:rPr lang="pt-BR" sz="1000" dirty="0"/>
              <a:t> P.; </a:t>
            </a:r>
            <a:r>
              <a:rPr lang="pt-BR" sz="1000" dirty="0" err="1"/>
              <a:t>GRUNDY</a:t>
            </a:r>
            <a:r>
              <a:rPr lang="pt-BR" sz="1000" dirty="0"/>
              <a:t> J.; HALL </a:t>
            </a:r>
            <a:r>
              <a:rPr lang="pt-BR" sz="1000" dirty="0" err="1"/>
              <a:t>J.G</a:t>
            </a:r>
            <a:r>
              <a:rPr lang="pt-BR" sz="1000" dirty="0"/>
              <a:t>.; LAGO P.; </a:t>
            </a:r>
            <a:r>
              <a:rPr lang="pt-BR" sz="1000" dirty="0" err="1"/>
              <a:t>MISTRIK</a:t>
            </a:r>
            <a:r>
              <a:rPr lang="pt-BR" sz="1000" dirty="0"/>
              <a:t> I. </a:t>
            </a:r>
            <a:r>
              <a:rPr lang="pt-BR" sz="1000" b="1" dirty="0" err="1"/>
              <a:t>Relating</a:t>
            </a:r>
            <a:r>
              <a:rPr lang="pt-BR" sz="1000" b="1" dirty="0"/>
              <a:t> Software </a:t>
            </a:r>
            <a:r>
              <a:rPr lang="pt-BR" sz="1000" b="1" dirty="0" err="1"/>
              <a:t>Requirements</a:t>
            </a:r>
            <a:r>
              <a:rPr lang="pt-BR" sz="1000" b="1" dirty="0"/>
              <a:t> </a:t>
            </a:r>
            <a:r>
              <a:rPr lang="pt-BR" sz="1000" b="1" dirty="0" err="1"/>
              <a:t>and</a:t>
            </a:r>
            <a:r>
              <a:rPr lang="pt-BR" sz="1000" b="1" dirty="0"/>
              <a:t> </a:t>
            </a:r>
            <a:r>
              <a:rPr lang="pt-BR" sz="1000" b="1" dirty="0" err="1"/>
              <a:t>Architectures</a:t>
            </a:r>
            <a:r>
              <a:rPr lang="pt-BR" sz="1000" b="1" dirty="0"/>
              <a:t>. </a:t>
            </a:r>
            <a:r>
              <a:rPr lang="pt-BR" sz="1000" dirty="0"/>
              <a:t>1. Ed. 3 agosto 2011. Springer Science &amp; Business Media.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000" dirty="0" err="1"/>
              <a:t>BOGNER</a:t>
            </a:r>
            <a:r>
              <a:rPr lang="en-US" sz="1000" dirty="0"/>
              <a:t>, Justus; ZIMMERMANN, Alfred. </a:t>
            </a:r>
            <a:r>
              <a:rPr lang="en-US" sz="1000" b="1" dirty="0"/>
              <a:t>Towards integrating microservices with adaptable enterprise Architecture</a:t>
            </a:r>
            <a:r>
              <a:rPr lang="en-US" sz="1000" dirty="0"/>
              <a:t>. </a:t>
            </a:r>
            <a:r>
              <a:rPr lang="en-US" sz="1000" dirty="0" err="1"/>
              <a:t>Disponível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: &lt;http://</a:t>
            </a:r>
            <a:r>
              <a:rPr lang="en-US" sz="1000" dirty="0" err="1"/>
              <a:t>ieeexplore.ieee.org</a:t>
            </a:r>
            <a:r>
              <a:rPr lang="en-US" sz="1000" dirty="0"/>
              <a:t>/document/7584392&gt;. </a:t>
            </a:r>
            <a:r>
              <a:rPr lang="en-US" sz="1000" dirty="0" err="1"/>
              <a:t>Acesso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: 26 mar. 2017. </a:t>
            </a:r>
            <a:endParaRPr lang="en-US" sz="1000" dirty="0" smtClean="0"/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1000" dirty="0" err="1"/>
              <a:t>BOOTH</a:t>
            </a:r>
            <a:r>
              <a:rPr lang="pt-BR" sz="1000" dirty="0"/>
              <a:t>, David et al. </a:t>
            </a:r>
            <a:r>
              <a:rPr lang="pt-BR" sz="1000" b="1" dirty="0"/>
              <a:t>Web </a:t>
            </a:r>
            <a:r>
              <a:rPr lang="pt-BR" sz="1000" b="1" dirty="0" err="1"/>
              <a:t>services</a:t>
            </a:r>
            <a:r>
              <a:rPr lang="pt-BR" sz="1000" b="1" dirty="0"/>
              <a:t> Architecture. </a:t>
            </a:r>
            <a:r>
              <a:rPr lang="pt-BR" sz="1000" dirty="0"/>
              <a:t>Disponível em: &lt;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www.w3.org</a:t>
            </a:r>
            <a:r>
              <a:rPr lang="pt-BR" sz="1000" dirty="0"/>
              <a:t>/TR/ws-</a:t>
            </a:r>
            <a:r>
              <a:rPr lang="pt-BR" sz="1000" dirty="0" err="1"/>
              <a:t>arch</a:t>
            </a:r>
            <a:r>
              <a:rPr lang="pt-BR" sz="1000" dirty="0"/>
              <a:t>/&gt;. Acesso em: 18 abr. 2017.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000" dirty="0" err="1" smtClean="0"/>
              <a:t>ERL</a:t>
            </a:r>
            <a:r>
              <a:rPr lang="en-US" sz="1000" dirty="0"/>
              <a:t>, Thomas. </a:t>
            </a:r>
            <a:r>
              <a:rPr lang="en-US" sz="1000" b="1" dirty="0"/>
              <a:t>SOA: Principles of Service Design. </a:t>
            </a:r>
            <a:r>
              <a:rPr lang="en-US" sz="1000" dirty="0"/>
              <a:t>1. Ed. 28 </a:t>
            </a:r>
            <a:r>
              <a:rPr lang="en-US" sz="1000" dirty="0" err="1"/>
              <a:t>julho</a:t>
            </a:r>
            <a:r>
              <a:rPr lang="en-US" sz="1000" dirty="0"/>
              <a:t> 2007. Prentice Hall.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1000" dirty="0"/>
              <a:t>FOWLER, Martin. </a:t>
            </a:r>
            <a:r>
              <a:rPr lang="pt-BR" sz="1000" b="1" dirty="0"/>
              <a:t>Microservices </a:t>
            </a:r>
            <a:r>
              <a:rPr lang="pt-BR" sz="1000" b="1" dirty="0" err="1"/>
              <a:t>Resource</a:t>
            </a:r>
            <a:r>
              <a:rPr lang="pt-BR" sz="1000" b="1" dirty="0"/>
              <a:t> </a:t>
            </a:r>
            <a:r>
              <a:rPr lang="pt-BR" sz="1000" b="1" dirty="0" err="1"/>
              <a:t>Guide</a:t>
            </a:r>
            <a:r>
              <a:rPr lang="pt-BR" sz="1000" dirty="0"/>
              <a:t>. Disponível em: &lt;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martinfowler.com</a:t>
            </a:r>
            <a:r>
              <a:rPr lang="pt-BR" sz="1000" dirty="0"/>
              <a:t>/microservices&gt;. Acesso em: 15 mar. 2017.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1000" dirty="0"/>
              <a:t>GILBERT, Seth; LYNCH, Nancy. </a:t>
            </a:r>
            <a:r>
              <a:rPr lang="pt-BR" sz="1000" b="1" dirty="0"/>
              <a:t>A perspectives </a:t>
            </a:r>
            <a:r>
              <a:rPr lang="pt-BR" sz="1000" b="1" dirty="0" err="1"/>
              <a:t>on</a:t>
            </a:r>
            <a:r>
              <a:rPr lang="pt-BR" sz="1000" b="1" dirty="0"/>
              <a:t> </a:t>
            </a:r>
            <a:r>
              <a:rPr lang="pt-BR" sz="1000" b="1" dirty="0" err="1"/>
              <a:t>the</a:t>
            </a:r>
            <a:r>
              <a:rPr lang="pt-BR" sz="1000" b="1" dirty="0"/>
              <a:t> CAP </a:t>
            </a:r>
            <a:r>
              <a:rPr lang="pt-BR" sz="1000" b="1" dirty="0" err="1"/>
              <a:t>theorem</a:t>
            </a:r>
            <a:r>
              <a:rPr lang="pt-BR" sz="1000" b="1" dirty="0"/>
              <a:t>. </a:t>
            </a:r>
            <a:r>
              <a:rPr lang="pt-BR" sz="1000" dirty="0"/>
              <a:t>Disponível em: &lt;http://</a:t>
            </a:r>
            <a:r>
              <a:rPr lang="pt-BR" sz="1000" dirty="0" err="1"/>
              <a:t>ieeexplore.ieee.org</a:t>
            </a:r>
            <a:r>
              <a:rPr lang="pt-BR" sz="1000" dirty="0"/>
              <a:t>/</a:t>
            </a:r>
            <a:r>
              <a:rPr lang="pt-BR" sz="1000" dirty="0" err="1"/>
              <a:t>document</a:t>
            </a:r>
            <a:r>
              <a:rPr lang="pt-BR" sz="1000" dirty="0"/>
              <a:t>/6122006&gt;. Acesso em: 03 abr. 2017.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1000" dirty="0" err="1"/>
              <a:t>HARDT</a:t>
            </a:r>
            <a:r>
              <a:rPr lang="pt-BR" sz="1000" dirty="0"/>
              <a:t>, Dick</a:t>
            </a:r>
            <a:r>
              <a:rPr lang="pt-BR" sz="1000" b="1" dirty="0"/>
              <a:t>, </a:t>
            </a:r>
            <a:r>
              <a:rPr lang="pt-BR" sz="1000" dirty="0"/>
              <a:t>Microsoft</a:t>
            </a:r>
            <a:r>
              <a:rPr lang="pt-BR" sz="1000" b="1" dirty="0"/>
              <a:t>. The </a:t>
            </a:r>
            <a:r>
              <a:rPr lang="pt-BR" sz="1000" b="1" dirty="0" err="1"/>
              <a:t>OAuth</a:t>
            </a:r>
            <a:r>
              <a:rPr lang="pt-BR" sz="1000" b="1" dirty="0"/>
              <a:t> 2.0 </a:t>
            </a:r>
            <a:r>
              <a:rPr lang="pt-BR" sz="1000" b="1" dirty="0" err="1"/>
              <a:t>authorization</a:t>
            </a:r>
            <a:r>
              <a:rPr lang="pt-BR" sz="1000" b="1" dirty="0"/>
              <a:t> framework</a:t>
            </a:r>
            <a:r>
              <a:rPr lang="pt-BR" sz="1000" dirty="0"/>
              <a:t>. Disponível em: &lt;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tools.ietf.org</a:t>
            </a:r>
            <a:r>
              <a:rPr lang="pt-BR" sz="1000" dirty="0"/>
              <a:t>/</a:t>
            </a:r>
            <a:r>
              <a:rPr lang="pt-BR" sz="1000" dirty="0" err="1"/>
              <a:t>html</a:t>
            </a:r>
            <a:r>
              <a:rPr lang="pt-BR" sz="1000" dirty="0"/>
              <a:t>/</a:t>
            </a:r>
            <a:r>
              <a:rPr lang="pt-BR" sz="1000" dirty="0" err="1"/>
              <a:t>rfc6749</a:t>
            </a:r>
            <a:r>
              <a:rPr lang="pt-BR" sz="1000" dirty="0"/>
              <a:t>&gt;. Acesso em: 29 mar. 2017. </a:t>
            </a:r>
          </a:p>
        </p:txBody>
      </p:sp>
    </p:spTree>
    <p:extLst>
      <p:ext uri="{BB962C8B-B14F-4D97-AF65-F5344CB8AC3E}">
        <p14:creationId xmlns:p14="http://schemas.microsoft.com/office/powerpoint/2010/main" val="10679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BR" sz="1000" dirty="0" err="1" smtClean="0"/>
              <a:t>IQBAL</a:t>
            </a:r>
            <a:r>
              <a:rPr lang="pt-BR" sz="1000" dirty="0" smtClean="0"/>
              <a:t>, M. </a:t>
            </a:r>
            <a:r>
              <a:rPr lang="pt-BR" sz="1000" dirty="0" err="1" smtClean="0"/>
              <a:t>Ashraf</a:t>
            </a:r>
            <a:r>
              <a:rPr lang="pt-BR" sz="1000" dirty="0" smtClean="0"/>
              <a:t>; </a:t>
            </a:r>
            <a:r>
              <a:rPr lang="pt-BR" sz="1000" dirty="0" err="1" smtClean="0"/>
              <a:t>SALTZ</a:t>
            </a:r>
            <a:r>
              <a:rPr lang="pt-BR" sz="1000" dirty="0" smtClean="0"/>
              <a:t>, Joel H.; </a:t>
            </a:r>
            <a:r>
              <a:rPr lang="pt-BR" sz="1000" dirty="0" err="1" smtClean="0"/>
              <a:t>BOKHARI</a:t>
            </a:r>
            <a:r>
              <a:rPr lang="pt-BR" sz="1000" dirty="0" smtClean="0"/>
              <a:t>, </a:t>
            </a:r>
            <a:r>
              <a:rPr lang="pt-BR" sz="1000" dirty="0" err="1" smtClean="0"/>
              <a:t>Shahid</a:t>
            </a:r>
            <a:r>
              <a:rPr lang="pt-BR" sz="1000" dirty="0" smtClean="0"/>
              <a:t> H. </a:t>
            </a:r>
            <a:r>
              <a:rPr lang="pt-BR" sz="1000" b="1" dirty="0" smtClean="0"/>
              <a:t>Performance </a:t>
            </a:r>
            <a:r>
              <a:rPr lang="pt-BR" sz="1000" b="1" dirty="0" err="1" smtClean="0"/>
              <a:t>tradeoh's</a:t>
            </a:r>
            <a:r>
              <a:rPr lang="pt-BR" sz="1000" b="1" dirty="0" smtClean="0"/>
              <a:t> in </a:t>
            </a:r>
            <a:r>
              <a:rPr lang="pt-BR" sz="1000" b="1" dirty="0" err="1" smtClean="0"/>
              <a:t>static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and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dynamic</a:t>
            </a:r>
            <a:r>
              <a:rPr lang="pt-BR" sz="1000" b="1" dirty="0" smtClean="0"/>
              <a:t> load </a:t>
            </a:r>
            <a:r>
              <a:rPr lang="pt-BR" sz="1000" b="1" dirty="0" err="1" smtClean="0"/>
              <a:t>balancing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strategies</a:t>
            </a:r>
            <a:r>
              <a:rPr lang="pt-BR" sz="1000" b="1" dirty="0" smtClean="0"/>
              <a:t>. </a:t>
            </a:r>
            <a:r>
              <a:rPr lang="pt-BR" sz="1000" dirty="0" smtClean="0"/>
              <a:t>Disponível em: &lt;</a:t>
            </a:r>
            <a:r>
              <a:rPr lang="pt-BR" sz="1000" dirty="0" err="1" smtClean="0"/>
              <a:t>https</a:t>
            </a:r>
            <a:r>
              <a:rPr lang="pt-BR" sz="1000" dirty="0" smtClean="0"/>
              <a:t>://</a:t>
            </a:r>
            <a:r>
              <a:rPr lang="pt-BR" sz="1000" dirty="0" err="1" smtClean="0"/>
              <a:t>ntrs.nasa.gov</a:t>
            </a:r>
            <a:r>
              <a:rPr lang="pt-BR" sz="1000" dirty="0" smtClean="0"/>
              <a:t>/</a:t>
            </a:r>
            <a:r>
              <a:rPr lang="pt-BR" sz="1000" dirty="0" err="1" smtClean="0"/>
              <a:t>archive</a:t>
            </a:r>
            <a:r>
              <a:rPr lang="pt-BR" sz="1000" dirty="0" smtClean="0"/>
              <a:t>/</a:t>
            </a:r>
            <a:r>
              <a:rPr lang="pt-BR" sz="1000" dirty="0" err="1" smtClean="0"/>
              <a:t>nasa</a:t>
            </a:r>
            <a:r>
              <a:rPr lang="pt-BR" sz="1000" dirty="0" smtClean="0"/>
              <a:t>/</a:t>
            </a:r>
            <a:r>
              <a:rPr lang="pt-BR" sz="1000" dirty="0" err="1" smtClean="0"/>
              <a:t>casi.ntrs.nasa.gov</a:t>
            </a:r>
            <a:r>
              <a:rPr lang="pt-BR" sz="1000" dirty="0" smtClean="0"/>
              <a:t>/</a:t>
            </a:r>
            <a:r>
              <a:rPr lang="pt-BR" sz="1000" dirty="0" err="1" smtClean="0"/>
              <a:t>19860014876.pdf</a:t>
            </a:r>
            <a:r>
              <a:rPr lang="pt-BR" sz="1000" dirty="0" smtClean="0"/>
              <a:t>&gt;. Acesso em: 18 abr. 2017.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000" dirty="0" smtClean="0"/>
              <a:t>JR,. Frederick P. Brooks. </a:t>
            </a:r>
            <a:r>
              <a:rPr lang="en-US" sz="1000" b="1" dirty="0" smtClean="0"/>
              <a:t>No Silver Bullet — Essence and Accident in Software Engineering. </a:t>
            </a:r>
            <a:r>
              <a:rPr lang="en-US" sz="1000" dirty="0" err="1" smtClean="0"/>
              <a:t>Disponível</a:t>
            </a:r>
            <a:r>
              <a:rPr lang="en-US" sz="1000" dirty="0" smtClean="0"/>
              <a:t> </a:t>
            </a:r>
            <a:r>
              <a:rPr lang="en-US" sz="1000" dirty="0" err="1" smtClean="0"/>
              <a:t>em</a:t>
            </a:r>
            <a:r>
              <a:rPr lang="en-US" sz="1000" dirty="0" smtClean="0"/>
              <a:t>: &lt;http://</a:t>
            </a:r>
            <a:r>
              <a:rPr lang="en-US" sz="1000" dirty="0" err="1" smtClean="0"/>
              <a:t>faculty.salisbury.edu</a:t>
            </a:r>
            <a:r>
              <a:rPr lang="en-US" sz="1000" dirty="0" smtClean="0"/>
              <a:t>/~</a:t>
            </a:r>
            <a:r>
              <a:rPr lang="en-US" sz="1000" dirty="0" err="1" smtClean="0"/>
              <a:t>xswang</a:t>
            </a:r>
            <a:r>
              <a:rPr lang="en-US" sz="1000" dirty="0" smtClean="0"/>
              <a:t>/Research/Papers/</a:t>
            </a:r>
            <a:r>
              <a:rPr lang="en-US" sz="1000" dirty="0" err="1" smtClean="0"/>
              <a:t>SERelated</a:t>
            </a:r>
            <a:r>
              <a:rPr lang="en-US" sz="1000" dirty="0" smtClean="0"/>
              <a:t>/no-silver-</a:t>
            </a:r>
            <a:r>
              <a:rPr lang="en-US" sz="1000" dirty="0" err="1" smtClean="0"/>
              <a:t>bullet.pdf</a:t>
            </a:r>
            <a:r>
              <a:rPr lang="en-US" sz="1000" dirty="0" smtClean="0"/>
              <a:t>&gt;. </a:t>
            </a:r>
            <a:r>
              <a:rPr lang="en-US" sz="1000" dirty="0" err="1" smtClean="0"/>
              <a:t>Acessado</a:t>
            </a:r>
            <a:r>
              <a:rPr lang="en-US" sz="1000" dirty="0" smtClean="0"/>
              <a:t> </a:t>
            </a:r>
            <a:r>
              <a:rPr lang="en-US" sz="1000" dirty="0" err="1" smtClean="0"/>
              <a:t>em</a:t>
            </a:r>
            <a:r>
              <a:rPr lang="en-US" sz="1000" dirty="0" smtClean="0"/>
              <a:t>: 3 </a:t>
            </a:r>
            <a:r>
              <a:rPr lang="en-US" sz="1000" dirty="0" err="1" smtClean="0"/>
              <a:t>mai</a:t>
            </a:r>
            <a:r>
              <a:rPr lang="en-US" sz="1000" dirty="0" smtClean="0"/>
              <a:t>. 2017.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1000" dirty="0" smtClean="0"/>
              <a:t>NEWMAN, Sam. </a:t>
            </a:r>
            <a:r>
              <a:rPr lang="pt-BR" sz="1000" b="1" dirty="0" err="1" smtClean="0"/>
              <a:t>Building</a:t>
            </a:r>
            <a:r>
              <a:rPr lang="pt-BR" sz="1000" b="1" dirty="0" smtClean="0"/>
              <a:t> Microservices: </a:t>
            </a:r>
            <a:r>
              <a:rPr lang="pt-BR" sz="1000" b="1" dirty="0" err="1" smtClean="0"/>
              <a:t>Designing</a:t>
            </a:r>
            <a:r>
              <a:rPr lang="pt-BR" sz="1000" b="1" dirty="0" smtClean="0"/>
              <a:t> Fine-</a:t>
            </a:r>
            <a:r>
              <a:rPr lang="pt-BR" sz="1000" b="1" dirty="0" err="1" smtClean="0"/>
              <a:t>Grained</a:t>
            </a:r>
            <a:r>
              <a:rPr lang="pt-BR" sz="1000" b="1" dirty="0" smtClean="0"/>
              <a:t> Systems. </a:t>
            </a:r>
            <a:r>
              <a:rPr lang="pt-BR" sz="1000" dirty="0" smtClean="0"/>
              <a:t>1. Ed. 20 fevereiro 2015. </a:t>
            </a:r>
            <a:r>
              <a:rPr lang="pt-BR" sz="1000" dirty="0" err="1" smtClean="0"/>
              <a:t>O'Reilly</a:t>
            </a:r>
            <a:r>
              <a:rPr lang="pt-BR" sz="1000" dirty="0" smtClean="0"/>
              <a:t> Media.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1000" dirty="0" smtClean="0"/>
              <a:t>RICHARDSON, Chris. </a:t>
            </a:r>
            <a:r>
              <a:rPr lang="pt-BR" sz="1000" b="1" dirty="0" smtClean="0"/>
              <a:t>Service Registry. </a:t>
            </a:r>
            <a:r>
              <a:rPr lang="pt-BR" sz="1000" dirty="0" smtClean="0"/>
              <a:t>Disponível em: &lt;http://</a:t>
            </a:r>
            <a:r>
              <a:rPr lang="pt-BR" sz="1000" dirty="0" err="1" smtClean="0"/>
              <a:t>microservices.io</a:t>
            </a:r>
            <a:r>
              <a:rPr lang="pt-BR" sz="1000" dirty="0" smtClean="0"/>
              <a:t>/</a:t>
            </a:r>
            <a:r>
              <a:rPr lang="pt-BR" sz="1000" dirty="0" err="1" smtClean="0"/>
              <a:t>patterns</a:t>
            </a:r>
            <a:r>
              <a:rPr lang="pt-BR" sz="1000" dirty="0" smtClean="0"/>
              <a:t>/service-</a:t>
            </a:r>
            <a:r>
              <a:rPr lang="pt-BR" sz="1000" dirty="0" err="1" smtClean="0"/>
              <a:t>registry.html</a:t>
            </a:r>
            <a:r>
              <a:rPr lang="pt-BR" sz="1000" dirty="0" smtClean="0"/>
              <a:t>&gt;. Acesso em: 18 abr. 2017.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1000" dirty="0" smtClean="0"/>
              <a:t>RICHARDSON, Chris. </a:t>
            </a:r>
            <a:r>
              <a:rPr lang="pt-BR" sz="1000" b="1" dirty="0" smtClean="0"/>
              <a:t>Monolithic Architecture. </a:t>
            </a:r>
            <a:r>
              <a:rPr lang="pt-BR" sz="1000" dirty="0" smtClean="0"/>
              <a:t>Disponível em: &lt;http://</a:t>
            </a:r>
            <a:r>
              <a:rPr lang="pt-BR" sz="1000" dirty="0" err="1" smtClean="0"/>
              <a:t>microservices.io</a:t>
            </a:r>
            <a:r>
              <a:rPr lang="pt-BR" sz="1000" dirty="0" smtClean="0"/>
              <a:t>/</a:t>
            </a:r>
            <a:r>
              <a:rPr lang="pt-BR" sz="1000" dirty="0" err="1" smtClean="0"/>
              <a:t>patterns</a:t>
            </a:r>
            <a:r>
              <a:rPr lang="pt-BR" sz="1000" dirty="0" smtClean="0"/>
              <a:t>/</a:t>
            </a:r>
            <a:r>
              <a:rPr lang="pt-BR" sz="1000" dirty="0" err="1" smtClean="0"/>
              <a:t>monolithic.html</a:t>
            </a:r>
            <a:r>
              <a:rPr lang="pt-BR" sz="1000" dirty="0" smtClean="0"/>
              <a:t>&gt;. Acesso em: 26 abr. 2017. 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0336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/>
              <a:t> a </a:t>
            </a:r>
            <a:r>
              <a:rPr lang="pt-BR" sz="2200" dirty="0"/>
              <a:t>utilização de softwares no dia a dia se tornou cada vez mais </a:t>
            </a:r>
            <a:r>
              <a:rPr lang="pt-BR" sz="2200" dirty="0" smtClean="0"/>
              <a:t>comum;</a:t>
            </a:r>
            <a:endParaRPr lang="pt-BR" sz="2200" dirty="0"/>
          </a:p>
          <a:p>
            <a:pPr>
              <a:lnSpc>
                <a:spcPct val="150000"/>
              </a:lnSpc>
            </a:pPr>
            <a:r>
              <a:rPr lang="pt-BR" sz="2200" dirty="0"/>
              <a:t> </a:t>
            </a:r>
            <a:r>
              <a:rPr lang="pt-BR" sz="2200" dirty="0"/>
              <a:t>m</a:t>
            </a:r>
            <a:r>
              <a:rPr lang="pt-BR" sz="2200" dirty="0" smtClean="0"/>
              <a:t>ais </a:t>
            </a:r>
            <a:r>
              <a:rPr lang="pt-BR" sz="2200" dirty="0"/>
              <a:t>pessoas </a:t>
            </a:r>
            <a:r>
              <a:rPr lang="pt-BR" sz="2200" dirty="0" smtClean="0"/>
              <a:t>conectadas;</a:t>
            </a:r>
            <a:endParaRPr lang="pt-BR" sz="2200" dirty="0"/>
          </a:p>
          <a:p>
            <a:pPr>
              <a:lnSpc>
                <a:spcPct val="150000"/>
              </a:lnSpc>
            </a:pPr>
            <a:r>
              <a:rPr lang="pt-BR" sz="2200" dirty="0" smtClean="0"/>
              <a:t>novos </a:t>
            </a:r>
            <a:r>
              <a:rPr lang="pt-BR" sz="2200" dirty="0"/>
              <a:t>serviços e </a:t>
            </a:r>
            <a:r>
              <a:rPr lang="pt-BR" sz="2200" dirty="0" smtClean="0"/>
              <a:t>aplicativos surgem </a:t>
            </a:r>
            <a:r>
              <a:rPr lang="pt-BR" sz="2200" dirty="0"/>
              <a:t>a cada </a:t>
            </a:r>
            <a:r>
              <a:rPr lang="pt-BR" sz="2200" dirty="0" smtClean="0"/>
              <a:t>dia.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8540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Aumento na exigência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a</a:t>
            </a:r>
            <a:r>
              <a:rPr lang="pt-BR" sz="2200" dirty="0" smtClean="0"/>
              <a:t>lta disponibilidade;</a:t>
            </a:r>
          </a:p>
          <a:p>
            <a:pPr>
              <a:lnSpc>
                <a:spcPct val="150000"/>
              </a:lnSpc>
            </a:pPr>
            <a:r>
              <a:rPr lang="pt-BR" sz="2200" dirty="0" smtClean="0"/>
              <a:t>alto desempenho;</a:t>
            </a:r>
          </a:p>
          <a:p>
            <a:pPr>
              <a:lnSpc>
                <a:spcPct val="150000"/>
              </a:lnSpc>
            </a:pPr>
            <a:r>
              <a:rPr lang="pt-BR" sz="2200" dirty="0" smtClean="0"/>
              <a:t>segurança;</a:t>
            </a:r>
          </a:p>
          <a:p>
            <a:pPr>
              <a:lnSpc>
                <a:spcPct val="150000"/>
              </a:lnSpc>
            </a:pPr>
            <a:r>
              <a:rPr lang="pt-BR" sz="2200" dirty="0" smtClean="0"/>
              <a:t>evolução constante.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5674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Monolítica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/>
              <a:t>dificuldade </a:t>
            </a:r>
            <a:r>
              <a:rPr lang="pt-BR" sz="2200" dirty="0"/>
              <a:t>de escalar a </a:t>
            </a:r>
            <a:r>
              <a:rPr lang="pt-BR" sz="2200" dirty="0" smtClean="0"/>
              <a:t>aplicação;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/>
              <a:t>complexidade nos testes;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/>
              <a:t>dificuldade </a:t>
            </a:r>
            <a:r>
              <a:rPr lang="pt-BR" sz="2200" dirty="0"/>
              <a:t>em evoluir as </a:t>
            </a:r>
            <a:r>
              <a:rPr lang="pt-BR" sz="2200" dirty="0" smtClean="0"/>
              <a:t>tecnologias;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/>
              <a:t>impossibilidade </a:t>
            </a:r>
            <a:r>
              <a:rPr lang="pt-BR" sz="2200" dirty="0"/>
              <a:t>de tirar proveito do ambiente mais apropriado para cada módulo da aplicação. </a:t>
            </a:r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endParaRPr lang="pt-BR" sz="2200" dirty="0" smtClean="0"/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8524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Microservices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200" dirty="0" smtClean="0"/>
              <a:t>Consiste </a:t>
            </a:r>
            <a:r>
              <a:rPr lang="pt-BR" sz="2200" dirty="0"/>
              <a:t>em construir uma aplicação, como um conjunto de pequenos serviços independentes, em que cada serviço rode, em seu próprio processo, e efetue comunicação, utilizando protocolos WEB (LEWIS; FOWLER, 2014).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6970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Monolítico </a:t>
            </a:r>
            <a:r>
              <a:rPr lang="pt-BR" dirty="0"/>
              <a:t>x </a:t>
            </a:r>
            <a:r>
              <a:rPr lang="pt-BR" dirty="0" smtClean="0"/>
              <a:t>Microservices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6470"/>
            <a:ext cx="7704856" cy="172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5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 smtClean="0"/>
              <a:t>alto </a:t>
            </a:r>
            <a:r>
              <a:rPr lang="pt-BR" sz="2200" dirty="0"/>
              <a:t>desempenho e/ou disponibilidade; </a:t>
            </a:r>
            <a:endParaRPr lang="pt-BR" sz="2200" dirty="0" smtClean="0"/>
          </a:p>
          <a:p>
            <a:pPr>
              <a:lnSpc>
                <a:spcPct val="150000"/>
              </a:lnSpc>
            </a:pPr>
            <a:r>
              <a:rPr lang="pt-BR" sz="2200" dirty="0" smtClean="0"/>
              <a:t>autenticação </a:t>
            </a:r>
            <a:r>
              <a:rPr lang="pt-BR" sz="2200" dirty="0"/>
              <a:t>centralizada; </a:t>
            </a:r>
            <a:endParaRPr lang="pt-BR" sz="2200" dirty="0" smtClean="0"/>
          </a:p>
          <a:p>
            <a:pPr>
              <a:lnSpc>
                <a:spcPct val="150000"/>
              </a:lnSpc>
            </a:pPr>
            <a:r>
              <a:rPr lang="pt-BR" sz="2200" dirty="0" smtClean="0"/>
              <a:t>facilidade </a:t>
            </a:r>
            <a:r>
              <a:rPr lang="pt-BR" sz="2200" dirty="0"/>
              <a:t>de testes; </a:t>
            </a:r>
            <a:endParaRPr lang="pt-BR" sz="2200" dirty="0" smtClean="0"/>
          </a:p>
          <a:p>
            <a:pPr>
              <a:lnSpc>
                <a:spcPct val="150000"/>
              </a:lnSpc>
            </a:pPr>
            <a:r>
              <a:rPr lang="pt-BR" sz="2200" dirty="0" smtClean="0"/>
              <a:t>fácil </a:t>
            </a:r>
            <a:r>
              <a:rPr lang="pt-BR" sz="2200" dirty="0"/>
              <a:t>evolução de tecnologias; </a:t>
            </a:r>
            <a:endParaRPr lang="pt-BR" sz="2200" dirty="0" smtClean="0"/>
          </a:p>
          <a:p>
            <a:pPr>
              <a:lnSpc>
                <a:spcPct val="150000"/>
              </a:lnSpc>
            </a:pPr>
            <a:r>
              <a:rPr lang="pt-BR" sz="2200" dirty="0" smtClean="0"/>
              <a:t>possibilidade de utilização de vários stacks para desenvolvimento, conforme as necessidades de cada microservice; </a:t>
            </a:r>
          </a:p>
        </p:txBody>
      </p:sp>
    </p:spTree>
    <p:extLst>
      <p:ext uri="{BB962C8B-B14F-4D97-AF65-F5344CB8AC3E}">
        <p14:creationId xmlns:p14="http://schemas.microsoft.com/office/powerpoint/2010/main" val="15519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/>
              <a:t>balanceamento de carga; </a:t>
            </a:r>
            <a:endParaRPr lang="pt-BR" sz="2200" dirty="0" smtClean="0"/>
          </a:p>
          <a:p>
            <a:pPr>
              <a:lnSpc>
                <a:spcPct val="150000"/>
              </a:lnSpc>
            </a:pPr>
            <a:r>
              <a:rPr lang="pt-BR" sz="2200" dirty="0" smtClean="0"/>
              <a:t>facilidade </a:t>
            </a:r>
            <a:r>
              <a:rPr lang="pt-BR" sz="2200" dirty="0"/>
              <a:t>de escalar a aplicação; </a:t>
            </a:r>
            <a:endParaRPr lang="pt-BR" sz="2200" dirty="0" smtClean="0"/>
          </a:p>
          <a:p>
            <a:pPr>
              <a:lnSpc>
                <a:spcPct val="150000"/>
              </a:lnSpc>
            </a:pPr>
            <a:r>
              <a:rPr lang="pt-BR" sz="2200" dirty="0" smtClean="0"/>
              <a:t>conteinerização </a:t>
            </a:r>
            <a:r>
              <a:rPr lang="pt-BR" sz="2200" dirty="0"/>
              <a:t>dos serviços (Docker). </a:t>
            </a:r>
          </a:p>
        </p:txBody>
      </p:sp>
    </p:spTree>
    <p:extLst>
      <p:ext uri="{BB962C8B-B14F-4D97-AF65-F5344CB8AC3E}">
        <p14:creationId xmlns:p14="http://schemas.microsoft.com/office/powerpoint/2010/main" val="20227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 smtClean="0"/>
              <a:t>Java; 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Spring Boot; 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Spring Cloud;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Netflix Eureka;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NodeJS 7.2.0;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AngularJS/TypeScript/</a:t>
            </a:r>
            <a:r>
              <a:rPr lang="pt-BR" sz="1600" dirty="0" err="1" smtClean="0"/>
              <a:t>ES6</a:t>
            </a:r>
            <a:r>
              <a:rPr lang="pt-BR" sz="1600" dirty="0"/>
              <a:t>; 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CentOS 7/Ubuntu 12; </a:t>
            </a:r>
            <a:endParaRPr lang="pt-BR" sz="1600" dirty="0"/>
          </a:p>
          <a:p>
            <a:pPr>
              <a:lnSpc>
                <a:spcPct val="150000"/>
              </a:lnSpc>
            </a:pPr>
            <a:r>
              <a:rPr lang="pt-BR" sz="1600" dirty="0" smtClean="0"/>
              <a:t>Docker 1.12.5;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Bind/Nginx;</a:t>
            </a:r>
            <a:endParaRPr lang="pt-BR" sz="1600" dirty="0"/>
          </a:p>
          <a:p>
            <a:pPr>
              <a:lnSpc>
                <a:spcPct val="150000"/>
              </a:lnSpc>
            </a:pPr>
            <a:r>
              <a:rPr lang="pt-BR" sz="1600" dirty="0" smtClean="0"/>
              <a:t>MongoDB </a:t>
            </a:r>
            <a:r>
              <a:rPr lang="pt-BR" sz="1600" dirty="0"/>
              <a:t>3.0.14/MySQL 8.0/PostgreSQL 9.6.2. </a:t>
            </a:r>
          </a:p>
          <a:p>
            <a:pPr>
              <a:lnSpc>
                <a:spcPct val="15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091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214</TotalTime>
  <Words>642</Words>
  <Application>Microsoft Office PowerPoint</Application>
  <PresentationFormat>Apresentação na tela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Balcão Envidraçado</vt:lpstr>
      <vt:lpstr>UMA ABORDAGEM  DE APLICAÇÃO  AO AMBIENTE  DE MICROSERVICES</vt:lpstr>
      <vt:lpstr>Cenário atual</vt:lpstr>
      <vt:lpstr>Aumento na exigência de requisitos</vt:lpstr>
      <vt:lpstr>Arquitetura Monolítica </vt:lpstr>
      <vt:lpstr>Microservices</vt:lpstr>
      <vt:lpstr>Monolítico x Microservices </vt:lpstr>
      <vt:lpstr>Objetivos</vt:lpstr>
      <vt:lpstr>Objetivos</vt:lpstr>
      <vt:lpstr>Tecnologias Utilizadas</vt:lpstr>
      <vt:lpstr>Arquitetura desenvolvida</vt:lpstr>
      <vt:lpstr>Análise e resultados </vt:lpstr>
      <vt:lpstr>Considerações finais</vt:lpstr>
      <vt:lpstr>Referências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 DE APLICAÇÃO  AO AMBIENTE  DE MICROSERVICES</dc:title>
  <dc:creator>Usuario</dc:creator>
  <cp:lastModifiedBy>Usuario</cp:lastModifiedBy>
  <cp:revision>25</cp:revision>
  <dcterms:created xsi:type="dcterms:W3CDTF">2017-07-10T13:28:09Z</dcterms:created>
  <dcterms:modified xsi:type="dcterms:W3CDTF">2017-07-10T17:02:51Z</dcterms:modified>
</cp:coreProperties>
</file>