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6" r:id="rId2"/>
    <p:sldId id="477" r:id="rId3"/>
    <p:sldId id="331" r:id="rId4"/>
    <p:sldId id="376" r:id="rId5"/>
    <p:sldId id="478" r:id="rId6"/>
    <p:sldId id="479" r:id="rId7"/>
    <p:sldId id="4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5461"/>
  </p:normalViewPr>
  <p:slideViewPr>
    <p:cSldViewPr snapToGrid="0">
      <p:cViewPr>
        <p:scale>
          <a:sx n="96" d="100"/>
          <a:sy n="96" d="100"/>
        </p:scale>
        <p:origin x="14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B94D-3D12-1548-93FE-2B20B1D0A15B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E73F-9DC0-084E-9C91-107659C0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E524B-6269-6748-95DF-3495380CE4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1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CC82-9FC8-1046-833E-16FC3E5BE74D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076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2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>
                <a:latin typeface="Calibri" charset="0"/>
              </a:rPr>
              <a:t>Important part of my research has involved inferring robust phylogenies with genomic data. For example,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85345-B5E7-9648-8EFC-44EA540A3E6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Site-homogeneous models (LG), which</a:t>
            </a:r>
            <a:r>
              <a:rPr lang="en-GB" baseline="0" dirty="0"/>
              <a:t> assume evolutionary process to be the same along the gene, </a:t>
            </a:r>
            <a:r>
              <a:rPr lang="en-GB" dirty="0"/>
              <a:t>support T2 in both ML and BI, even with maximum support.</a:t>
            </a:r>
          </a:p>
          <a:p>
            <a:r>
              <a:rPr lang="en-GB" dirty="0"/>
              <a:t>We</a:t>
            </a:r>
            <a:r>
              <a:rPr lang="en-GB" baseline="0" dirty="0"/>
              <a:t> also show models like LG4X that aim to account for site-heterogeneities have a worse performance than CAT. Using Bayesian posterior predictive tests we show that the superiority of CAT is due to its ability to more accurately modelling the observed site-specific amino acid diversity, which allows CAT to more easier identify true homoplasy.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67EF9-D985-E140-BA00-F8806FC98D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26DF-756C-7601-519F-F7A039F0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EB9B-C0A0-FD7F-FE9E-E5AA44BEB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1CD5-DDD9-0C6E-D9D7-15B19EA8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6080-79A7-7D45-E56E-015417C8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887C-5FDF-7345-D59D-26A5772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6740-215C-C73C-C910-C56009D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02E3-38F9-1973-8130-8FAE28511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260A-A80B-0D84-6314-3DA6A6EC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0911-0277-0D5E-3EF2-2DA7C286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F1A1-5EDD-E609-BBC7-BE3B352F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C5821-4132-89D6-C0EB-C7789E51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C41DC-D937-0D95-C40D-A0FA478D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93F9-3517-E0C3-42B7-621E793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F497-05BC-2E2E-4F34-0702EB23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84BBC-2E77-57C0-DEC7-F652DF47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5E24-F709-7DA7-E4A5-0F0B028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085F-9E82-EB97-7B21-C48A89F9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AE66-EA87-CC02-EED8-7B380FE3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36C93-C266-FE13-FD56-96F759F9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307C-3CFA-5474-A7D4-5CFD8452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237-CDC3-00E7-DFC3-ADF0B21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9A49-3A09-EDCC-3F70-9639F4B5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8E80-14FA-7380-C896-E5BFC3DF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692F-2FB8-CF59-A087-47A78495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FFBB-1421-06B7-2A17-02F56FA8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D667-9CB5-3B01-049F-30EAC2F3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8704-E618-9207-B2D6-E38CC7FD0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04A68-E4B6-9349-6163-F8FBAEDE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3AE2-DFAB-CA0D-4A9D-D7A23078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CA97-9ACB-9A4D-C63E-E642C68D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A9253-97C5-8056-4F6D-FBF5F61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BA1-9F52-B4CC-FF24-F98B7CFA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F7A3-4EC3-299D-E75B-4E3FDE9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E309-A722-F5A0-D816-65746B34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BC611-A51C-1C5D-7735-F73FA3844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C661B-DE25-7656-0A3C-71A1E1C27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50E1-37F5-D006-9A62-D8D89F16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A8362-E293-190E-3313-76E71C5A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67B7E-1B75-E40F-9A04-4DCB0404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BAD9-1383-DAAD-4307-719F65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EAB20-6A88-C98E-3838-97BEEDA4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02667-08D8-AE75-AA9A-0AC3E134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302F-9570-8FCF-7AFB-F0874731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F6F1-7E9E-DD2A-BB11-BF53F51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89AB7-F0C6-2888-3029-91612F3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FDEB-7812-6359-B3B2-84D9C44D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DA55-39E3-7464-4365-E69CE237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A239-32E7-6730-A958-C9447C4B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9EC79-2A8F-3FC3-EA04-F1AB01B0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32B0-6E58-AB32-4B3F-F820331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9BFE-D93F-C601-46F5-9558B003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0014-F458-0638-B693-EDC14166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C70A-1C68-595E-E9C5-C2BD2FC1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2EBFA-148C-1304-BA18-31F12C1CC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DC87-2983-E96C-1025-CC7131CE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A7A97-9B7B-8348-3CFE-A68AE693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4042-5EF3-B209-DD54-36A4EA81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6238C-627A-3396-AD82-D0ECDDE8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BB5BD-9E2E-BD87-E05B-DDEC24A8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6FFF-C381-72D7-1692-47317341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9C4FD-D67F-1BB0-DFDC-076A2852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A9390-0AEB-B542-9748-25C3E237824D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1E99-2260-06C1-B679-941106BB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22F5-0658-71D6-3D1E-74379FCC1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35169-2D02-3349-994F-5BDA566FC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83E20A-0BF3-774D-8A78-5B33C2B07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4" r="6722"/>
          <a:stretch/>
        </p:blipFill>
        <p:spPr>
          <a:xfrm>
            <a:off x="7450655" y="0"/>
            <a:ext cx="4747633" cy="68605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FFC150-03C6-CE4B-A6A3-B90B250ECBFF}"/>
              </a:ext>
            </a:extLst>
          </p:cNvPr>
          <p:cNvSpPr txBox="1">
            <a:spLocks/>
          </p:cNvSpPr>
          <p:nvPr/>
        </p:nvSpPr>
        <p:spPr>
          <a:xfrm>
            <a:off x="763929" y="5050246"/>
            <a:ext cx="644207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b="1" dirty="0"/>
              <a:t>Our case study: a jawed vertebrate phylogeny</a:t>
            </a:r>
          </a:p>
        </p:txBody>
      </p:sp>
    </p:spTree>
    <p:extLst>
      <p:ext uri="{BB962C8B-B14F-4D97-AF65-F5344CB8AC3E}">
        <p14:creationId xmlns:p14="http://schemas.microsoft.com/office/powerpoint/2010/main" val="21552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09C90-1DD3-4248-ACFA-95A31C3F30AA}"/>
              </a:ext>
            </a:extLst>
          </p:cNvPr>
          <p:cNvGrpSpPr/>
          <p:nvPr/>
        </p:nvGrpSpPr>
        <p:grpSpPr>
          <a:xfrm>
            <a:off x="1492490" y="91719"/>
            <a:ext cx="5574827" cy="6543467"/>
            <a:chOff x="2648932" y="91719"/>
            <a:chExt cx="5574827" cy="6543467"/>
          </a:xfrm>
        </p:grpSpPr>
        <p:pic>
          <p:nvPicPr>
            <p:cNvPr id="19" name="Imagen 3">
              <a:extLst>
                <a:ext uri="{FF2B5EF4-FFF2-40B4-BE49-F238E27FC236}">
                  <a16:creationId xmlns:a16="http://schemas.microsoft.com/office/drawing/2014/main" id="{F010DAB5-48BF-2046-9622-A7C2772DC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94"/>
            <a:stretch/>
          </p:blipFill>
          <p:spPr>
            <a:xfrm>
              <a:off x="2648932" y="91719"/>
              <a:ext cx="5574827" cy="654346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E5A91A-1D79-0844-889C-9EF00A97EA75}"/>
                </a:ext>
              </a:extLst>
            </p:cNvPr>
            <p:cNvGrpSpPr/>
            <p:nvPr/>
          </p:nvGrpSpPr>
          <p:grpSpPr>
            <a:xfrm>
              <a:off x="2724346" y="160255"/>
              <a:ext cx="2828042" cy="2215300"/>
              <a:chOff x="2724346" y="160255"/>
              <a:chExt cx="2828042" cy="2215300"/>
            </a:xfrm>
            <a:solidFill>
              <a:schemeClr val="bg1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E0B5E4-CD7F-9B42-A829-F0AB38597C8A}"/>
                  </a:ext>
                </a:extLst>
              </p:cNvPr>
              <p:cNvSpPr/>
              <p:nvPr/>
            </p:nvSpPr>
            <p:spPr>
              <a:xfrm>
                <a:off x="2724346" y="160256"/>
                <a:ext cx="2828042" cy="14234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A0BE45E-50D4-074C-84D6-EB7B11BEC049}"/>
                  </a:ext>
                </a:extLst>
              </p:cNvPr>
              <p:cNvSpPr/>
              <p:nvPr/>
            </p:nvSpPr>
            <p:spPr>
              <a:xfrm>
                <a:off x="2724346" y="160255"/>
                <a:ext cx="2290714" cy="221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1" name="CuadroTexto 6">
            <a:extLst>
              <a:ext uri="{FF2B5EF4-FFF2-40B4-BE49-F238E27FC236}">
                <a16:creationId xmlns:a16="http://schemas.microsoft.com/office/drawing/2014/main" id="{6FBE3494-D415-D54F-9114-6457809821C5}"/>
              </a:ext>
            </a:extLst>
          </p:cNvPr>
          <p:cNvSpPr txBox="1"/>
          <p:nvPr/>
        </p:nvSpPr>
        <p:spPr>
          <a:xfrm>
            <a:off x="9209843" y="6477356"/>
            <a:ext cx="277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Irisarri et al. 2017 Nat </a:t>
            </a:r>
            <a:r>
              <a:rPr lang="en-GB" sz="1200" dirty="0" err="1"/>
              <a:t>Ecol</a:t>
            </a:r>
            <a:r>
              <a:rPr lang="en-GB" sz="1200" dirty="0"/>
              <a:t> </a:t>
            </a:r>
            <a:r>
              <a:rPr lang="en-GB" sz="1200" dirty="0" err="1"/>
              <a:t>Evol</a:t>
            </a:r>
            <a:endParaRPr lang="en-GB" sz="1200" dirty="0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3436B1EC-A2FD-B049-840F-FAA4BBEFBB56}"/>
              </a:ext>
            </a:extLst>
          </p:cNvPr>
          <p:cNvSpPr txBox="1"/>
          <p:nvPr/>
        </p:nvSpPr>
        <p:spPr>
          <a:xfrm>
            <a:off x="7236802" y="5592867"/>
            <a:ext cx="197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45200"/>
                </a:solidFill>
              </a:rPr>
              <a:t>ray-finned fish</a:t>
            </a: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710D0511-4DB8-C744-8B23-F0EFC04190DE}"/>
              </a:ext>
            </a:extLst>
          </p:cNvPr>
          <p:cNvSpPr txBox="1"/>
          <p:nvPr/>
        </p:nvSpPr>
        <p:spPr>
          <a:xfrm>
            <a:off x="7236802" y="6015691"/>
            <a:ext cx="229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cartilaginous fish</a:t>
            </a:r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46201097-B14B-4640-9F91-DA1EFD95E33A}"/>
              </a:ext>
            </a:extLst>
          </p:cNvPr>
          <p:cNvSpPr txBox="1"/>
          <p:nvPr/>
        </p:nvSpPr>
        <p:spPr>
          <a:xfrm>
            <a:off x="7236802" y="2610157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437FF"/>
                </a:solidFill>
              </a:rPr>
              <a:t>crocodiles</a:t>
            </a:r>
          </a:p>
        </p:txBody>
      </p:sp>
      <p:sp>
        <p:nvSpPr>
          <p:cNvPr id="11" name="CuadroTexto 3">
            <a:extLst>
              <a:ext uri="{FF2B5EF4-FFF2-40B4-BE49-F238E27FC236}">
                <a16:creationId xmlns:a16="http://schemas.microsoft.com/office/drawing/2014/main" id="{1F6A35EC-7663-0F47-BB3F-D5E6F9B167D1}"/>
              </a:ext>
            </a:extLst>
          </p:cNvPr>
          <p:cNvSpPr txBox="1"/>
          <p:nvPr/>
        </p:nvSpPr>
        <p:spPr>
          <a:xfrm>
            <a:off x="7236802" y="2271770"/>
            <a:ext cx="80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birds</a:t>
            </a:r>
          </a:p>
        </p:txBody>
      </p:sp>
      <p:sp>
        <p:nvSpPr>
          <p:cNvPr id="12" name="CuadroTexto 3">
            <a:extLst>
              <a:ext uri="{FF2B5EF4-FFF2-40B4-BE49-F238E27FC236}">
                <a16:creationId xmlns:a16="http://schemas.microsoft.com/office/drawing/2014/main" id="{8E6AFA59-FA47-C64B-A470-65A0C5C07992}"/>
              </a:ext>
            </a:extLst>
          </p:cNvPr>
          <p:cNvSpPr txBox="1"/>
          <p:nvPr/>
        </p:nvSpPr>
        <p:spPr>
          <a:xfrm>
            <a:off x="7207689" y="1793990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turtles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82AB5BF9-75B0-8042-AB21-BD77F23B719A}"/>
              </a:ext>
            </a:extLst>
          </p:cNvPr>
          <p:cNvSpPr txBox="1"/>
          <p:nvPr/>
        </p:nvSpPr>
        <p:spPr>
          <a:xfrm>
            <a:off x="7236802" y="641146"/>
            <a:ext cx="2156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9051"/>
                </a:solidFill>
              </a:rPr>
              <a:t>lizards &amp; snakes</a:t>
            </a:r>
          </a:p>
        </p:txBody>
      </p:sp>
      <p:sp>
        <p:nvSpPr>
          <p:cNvPr id="16" name="CuadroTexto 3">
            <a:extLst>
              <a:ext uri="{FF2B5EF4-FFF2-40B4-BE49-F238E27FC236}">
                <a16:creationId xmlns:a16="http://schemas.microsoft.com/office/drawing/2014/main" id="{07481768-0B1E-F547-98C4-052196A2CAC9}"/>
              </a:ext>
            </a:extLst>
          </p:cNvPr>
          <p:cNvSpPr txBox="1"/>
          <p:nvPr/>
        </p:nvSpPr>
        <p:spPr>
          <a:xfrm>
            <a:off x="7236802" y="4148305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amphibians</a:t>
            </a:r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B738118A-B8F9-1A46-9AD1-D57C3EE9F0B2}"/>
              </a:ext>
            </a:extLst>
          </p:cNvPr>
          <p:cNvSpPr txBox="1"/>
          <p:nvPr/>
        </p:nvSpPr>
        <p:spPr>
          <a:xfrm>
            <a:off x="7207689" y="5157005"/>
            <a:ext cx="214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4"/>
                </a:solidFill>
              </a:rPr>
              <a:t>lobe-finned fish</a:t>
            </a:r>
          </a:p>
        </p:txBody>
      </p:sp>
      <p:sp>
        <p:nvSpPr>
          <p:cNvPr id="20" name="CuadroTexto 3">
            <a:extLst>
              <a:ext uri="{FF2B5EF4-FFF2-40B4-BE49-F238E27FC236}">
                <a16:creationId xmlns:a16="http://schemas.microsoft.com/office/drawing/2014/main" id="{DD5FA87A-03D5-EA4F-B492-88A7E95ED2A9}"/>
              </a:ext>
            </a:extLst>
          </p:cNvPr>
          <p:cNvSpPr txBox="1"/>
          <p:nvPr/>
        </p:nvSpPr>
        <p:spPr>
          <a:xfrm>
            <a:off x="7236802" y="3052402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40FF"/>
                </a:solidFill>
              </a:rPr>
              <a:t>mammals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DAF44D6-B1C1-524D-8121-D38F87EEF251}"/>
              </a:ext>
            </a:extLst>
          </p:cNvPr>
          <p:cNvSpPr/>
          <p:nvPr/>
        </p:nvSpPr>
        <p:spPr>
          <a:xfrm>
            <a:off x="2981925" y="2840989"/>
            <a:ext cx="296473" cy="786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12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Fig1_hypotheses.ai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11"/>
          <a:stretch/>
        </p:blipFill>
        <p:spPr>
          <a:xfrm>
            <a:off x="1527432" y="1770572"/>
            <a:ext cx="8718995" cy="327213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5CAB5F-FD5B-A048-99B3-4679A580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365125"/>
            <a:ext cx="10599656" cy="1325563"/>
          </a:xfrm>
        </p:spPr>
        <p:txBody>
          <a:bodyPr/>
          <a:lstStyle/>
          <a:p>
            <a:r>
              <a:rPr lang="en-GB" dirty="0"/>
              <a:t>Lungfishes: closest living relatives of tetrapods</a:t>
            </a:r>
          </a:p>
        </p:txBody>
      </p:sp>
      <p:sp>
        <p:nvSpPr>
          <p:cNvPr id="12" name="CuadroTexto 3">
            <a:extLst>
              <a:ext uri="{FF2B5EF4-FFF2-40B4-BE49-F238E27FC236}">
                <a16:creationId xmlns:a16="http://schemas.microsoft.com/office/drawing/2014/main" id="{B5CDC624-056D-7A41-B5EA-0B345111842F}"/>
              </a:ext>
            </a:extLst>
          </p:cNvPr>
          <p:cNvSpPr txBox="1"/>
          <p:nvPr/>
        </p:nvSpPr>
        <p:spPr>
          <a:xfrm>
            <a:off x="5210815" y="5042703"/>
            <a:ext cx="135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Morphology</a:t>
            </a:r>
          </a:p>
          <a:p>
            <a:r>
              <a:rPr lang="en-GB" dirty="0"/>
              <a:t>Limited data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746008B1-5CE4-694A-B80B-347922250BC6}"/>
              </a:ext>
            </a:extLst>
          </p:cNvPr>
          <p:cNvSpPr txBox="1"/>
          <p:nvPr/>
        </p:nvSpPr>
        <p:spPr>
          <a:xfrm>
            <a:off x="7585863" y="4904204"/>
            <a:ext cx="3454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Systematic error:</a:t>
            </a:r>
          </a:p>
          <a:p>
            <a:r>
              <a:rPr lang="en-GB" dirty="0"/>
              <a:t>Among-lineage rate variation (LBA)</a:t>
            </a:r>
          </a:p>
          <a:p>
            <a:r>
              <a:rPr lang="en-GB" dirty="0"/>
              <a:t>Compositional heterogeneity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D642D-807C-D64D-9FBC-924BA9AA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58" y="4904204"/>
            <a:ext cx="703716" cy="1106607"/>
          </a:xfrm>
          <a:prstGeom prst="rect">
            <a:avLst/>
          </a:prstGeom>
        </p:spPr>
      </p:pic>
      <p:sp>
        <p:nvSpPr>
          <p:cNvPr id="8" name="CuadroTexto 6">
            <a:extLst>
              <a:ext uri="{FF2B5EF4-FFF2-40B4-BE49-F238E27FC236}">
                <a16:creationId xmlns:a16="http://schemas.microsoft.com/office/drawing/2014/main" id="{C0708DFE-96B4-B14D-AFC5-AC11B1A770A4}"/>
              </a:ext>
            </a:extLst>
          </p:cNvPr>
          <p:cNvSpPr txBox="1"/>
          <p:nvPr/>
        </p:nvSpPr>
        <p:spPr>
          <a:xfrm>
            <a:off x="9107762" y="6354375"/>
            <a:ext cx="2779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Irisarri &amp; Meyer 2016 </a:t>
            </a:r>
            <a:r>
              <a:rPr lang="en-GB" sz="1200" dirty="0" err="1"/>
              <a:t>Syst</a:t>
            </a:r>
            <a:r>
              <a:rPr lang="en-GB" sz="1200" dirty="0"/>
              <a:t> </a:t>
            </a:r>
            <a:r>
              <a:rPr lang="en-GB" sz="1200" dirty="0" err="1"/>
              <a:t>Biol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9233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 bwMode="auto">
          <a:xfrm>
            <a:off x="1219200" y="548560"/>
            <a:ext cx="10134600" cy="73420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GB" b="1" dirty="0"/>
              <a:t>Systematic error: precision vs. accuracy</a:t>
            </a:r>
            <a:endParaRPr lang="en-US" b="1" dirty="0">
              <a:latin typeface="Calibri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155808" y="230977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Site-homogeneous model (LG)</a:t>
            </a:r>
          </a:p>
          <a:p>
            <a:r>
              <a:rPr lang="en-GB" dirty="0"/>
              <a:t>Removal of fast-evolving positions</a:t>
            </a:r>
          </a:p>
        </p:txBody>
      </p:sp>
      <p:pic>
        <p:nvPicPr>
          <p:cNvPr id="15" name="Imagen 14" descr="T3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90" y="2039365"/>
            <a:ext cx="1942805" cy="1999235"/>
          </a:xfrm>
          <a:prstGeom prst="rect">
            <a:avLst/>
          </a:prstGeom>
        </p:spPr>
      </p:pic>
      <p:pic>
        <p:nvPicPr>
          <p:cNvPr id="20" name="Imagen 19" descr="T1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52" y="4292236"/>
            <a:ext cx="1907333" cy="1962733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4967511" y="4292236"/>
            <a:ext cx="4686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Complex mixture models (CAT-GTR)</a:t>
            </a:r>
          </a:p>
          <a:p>
            <a:r>
              <a:rPr lang="en-GB" dirty="0"/>
              <a:t>Remove fast-evolving lineage (actinopterygians)</a:t>
            </a:r>
          </a:p>
          <a:p>
            <a:r>
              <a:rPr lang="en-GB" dirty="0"/>
              <a:t>Break-up long branch (add slow-evolving gar)</a:t>
            </a:r>
          </a:p>
          <a:p>
            <a:r>
              <a:rPr lang="en-GB" dirty="0"/>
              <a:t>Reduce compositional heterogeneity (</a:t>
            </a:r>
            <a:r>
              <a:rPr lang="en-GB" dirty="0" err="1"/>
              <a:t>SymTest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820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517-A988-2323-B8FF-2FBC698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9E43F-FFA7-E350-8A1D-B71E9211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0" y="1515480"/>
            <a:ext cx="5539393" cy="5157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04CD3-938C-7CA6-9B79-4B1020D07B4D}"/>
              </a:ext>
            </a:extLst>
          </p:cNvPr>
          <p:cNvSpPr txBox="1"/>
          <p:nvPr/>
        </p:nvSpPr>
        <p:spPr>
          <a:xfrm>
            <a:off x="1124464" y="3429000"/>
            <a:ext cx="21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3A90F-40DB-F9EB-908C-AE0D6253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5480"/>
            <a:ext cx="6015601" cy="518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88727-B6B6-7424-4FAE-C674E10C1FE9}"/>
              </a:ext>
            </a:extLst>
          </p:cNvPr>
          <p:cNvSpPr txBox="1"/>
          <p:nvPr/>
        </p:nvSpPr>
        <p:spPr>
          <a:xfrm>
            <a:off x="6096000" y="3429000"/>
            <a:ext cx="217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Bayesian</a:t>
            </a:r>
          </a:p>
        </p:txBody>
      </p:sp>
      <p:pic>
        <p:nvPicPr>
          <p:cNvPr id="11" name="Imagen 19" descr="T1.ai">
            <a:extLst>
              <a:ext uri="{FF2B5EF4-FFF2-40B4-BE49-F238E27FC236}">
                <a16:creationId xmlns:a16="http://schemas.microsoft.com/office/drawing/2014/main" id="{93DC1C5C-AD3F-18D5-6D46-7C117028E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9" y="4597036"/>
            <a:ext cx="1907333" cy="1962733"/>
          </a:xfrm>
          <a:prstGeom prst="rect">
            <a:avLst/>
          </a:prstGeom>
        </p:spPr>
      </p:pic>
      <p:pic>
        <p:nvPicPr>
          <p:cNvPr id="12" name="Imagen 19" descr="T1.ai">
            <a:extLst>
              <a:ext uri="{FF2B5EF4-FFF2-40B4-BE49-F238E27FC236}">
                <a16:creationId xmlns:a16="http://schemas.microsoft.com/office/drawing/2014/main" id="{FB30BDB0-8883-4F90-9968-289AC0548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97036"/>
            <a:ext cx="1907333" cy="19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5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EE77-1973-AB88-7530-D08BA450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C507-48D3-73DA-1943-9ADF1A93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8" y="584467"/>
            <a:ext cx="7543117" cy="5908408"/>
          </a:xfrm>
          <a:prstGeom prst="rect">
            <a:avLst/>
          </a:prstGeom>
        </p:spPr>
      </p:pic>
      <p:pic>
        <p:nvPicPr>
          <p:cNvPr id="6" name="Imagen 19" descr="T1.ai">
            <a:extLst>
              <a:ext uri="{FF2B5EF4-FFF2-40B4-BE49-F238E27FC236}">
                <a16:creationId xmlns:a16="http://schemas.microsoft.com/office/drawing/2014/main" id="{67100F20-D148-3C78-EA84-E92F4B1B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4247265"/>
            <a:ext cx="1907333" cy="1962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A8C4A-E2AF-3D80-7B37-505B70900CCB}"/>
              </a:ext>
            </a:extLst>
          </p:cNvPr>
          <p:cNvSpPr txBox="1"/>
          <p:nvPr/>
        </p:nvSpPr>
        <p:spPr>
          <a:xfrm>
            <a:off x="900167" y="2862468"/>
            <a:ext cx="28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Coalescence method</a:t>
            </a:r>
          </a:p>
        </p:txBody>
      </p:sp>
    </p:spTree>
    <p:extLst>
      <p:ext uri="{BB962C8B-B14F-4D97-AF65-F5344CB8AC3E}">
        <p14:creationId xmlns:p14="http://schemas.microsoft.com/office/powerpoint/2010/main" val="25193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DDA46-4A79-F683-BF08-EAC2475CD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338" y="191388"/>
            <a:ext cx="8342113" cy="6666612"/>
          </a:xfrm>
        </p:spPr>
      </p:pic>
    </p:spTree>
    <p:extLst>
      <p:ext uri="{BB962C8B-B14F-4D97-AF65-F5344CB8AC3E}">
        <p14:creationId xmlns:p14="http://schemas.microsoft.com/office/powerpoint/2010/main" val="39921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215</Words>
  <Application>Microsoft Macintosh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Lungfishes: closest living relatives of tetrapods</vt:lpstr>
      <vt:lpstr>Systematic error: precision vs. accuracy</vt:lpstr>
      <vt:lpstr>Our results</vt:lpstr>
      <vt:lpstr>Our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Rossi, Maria Eleonora</dc:creator>
  <cp:lastModifiedBy>Rossi, Maria Eleonora</cp:lastModifiedBy>
  <cp:revision>1</cp:revision>
  <dcterms:created xsi:type="dcterms:W3CDTF">2024-12-14T20:35:19Z</dcterms:created>
  <dcterms:modified xsi:type="dcterms:W3CDTF">2024-12-14T22:31:52Z</dcterms:modified>
</cp:coreProperties>
</file>