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cA+X6joF7I/1LDxxCrp977SA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012" y="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Printing: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poster is 48” wide by 36” high. It’s designed to be printed on a large-format printer.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6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Customizing the Content: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placeholders in this poster are formatted for you. Type in the placeholders to add text, or click an icon to add a table, chart, SmartArt graphic, picture or multimedia file.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 or remove bullet points from text, click the Bullets button on the Home tab.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you need more placeholders for titles, content or body text, make a copy of what you need and drag it into place. PowerPoint’s Smart Guides will help you align it with everything else.</a:t>
            </a:r>
            <a:endParaRPr/>
          </a:p>
          <a:p>
            <a:pPr marL="0" marR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Want to use your own pictures instead of ours? No problem! Just click a picture, press the Delete key, then click the icon to add your picture.</a:t>
            </a:r>
            <a:endParaRPr sz="66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58240" y="4093905"/>
            <a:ext cx="301744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None/>
              <a:defRPr sz="3600">
                <a:solidFill>
                  <a:srgbClr val="BFBFB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3"/>
          </p:nvPr>
        </p:nvSpPr>
        <p:spPr>
          <a:xfrm>
            <a:off x="1143000" y="7114032"/>
            <a:ext cx="12801600" cy="2732574"/>
          </a:xfrm>
          <a:prstGeom prst="rect">
            <a:avLst/>
          </a:prstGeom>
          <a:solidFill>
            <a:srgbClr val="E2EBF7"/>
          </a:solidFill>
          <a:ln>
            <a:noFill/>
          </a:ln>
        </p:spPr>
        <p:txBody>
          <a:bodyPr spcFirstLastPara="1" wrap="square" lIns="365750" tIns="219450" rIns="365750" bIns="21945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marL="914400" lvl="1" indent="-508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/>
            </a:lvl2pPr>
            <a:lvl3pPr marL="1371600" lvl="2" indent="-508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8pPr>
            <a:lvl9pPr marL="4114800" lvl="8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4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5"/>
          </p:nvPr>
        </p:nvSpPr>
        <p:spPr>
          <a:xfrm>
            <a:off x="1143000" y="11868912"/>
            <a:ext cx="12801600" cy="280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6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7"/>
          </p:nvPr>
        </p:nvSpPr>
        <p:spPr>
          <a:xfrm>
            <a:off x="1143000" y="16440912"/>
            <a:ext cx="12801600" cy="602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8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9"/>
          </p:nvPr>
        </p:nvSpPr>
        <p:spPr>
          <a:xfrm>
            <a:off x="1143000" y="24332184"/>
            <a:ext cx="12801600" cy="72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3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4"/>
          </p:nvPr>
        </p:nvSpPr>
        <p:spPr>
          <a:xfrm>
            <a:off x="15544800" y="7114032"/>
            <a:ext cx="12801600" cy="679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5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6"/>
          </p:nvPr>
        </p:nvSpPr>
        <p:spPr>
          <a:xfrm>
            <a:off x="15544800" y="15773399"/>
            <a:ext cx="12801600" cy="669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7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8"/>
          </p:nvPr>
        </p:nvSpPr>
        <p:spPr>
          <a:xfrm>
            <a:off x="15544800" y="24332184"/>
            <a:ext cx="12801600" cy="72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9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20"/>
          </p:nvPr>
        </p:nvSpPr>
        <p:spPr>
          <a:xfrm>
            <a:off x="29900880" y="7114032"/>
            <a:ext cx="1280160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1"/>
          </p:nvPr>
        </p:nvSpPr>
        <p:spPr>
          <a:xfrm>
            <a:off x="29900880" y="14914834"/>
            <a:ext cx="12801600" cy="453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22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3"/>
          </p:nvPr>
        </p:nvSpPr>
        <p:spPr>
          <a:xfrm>
            <a:off x="29900880" y="21212348"/>
            <a:ext cx="12801600" cy="4344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24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25"/>
          </p:nvPr>
        </p:nvSpPr>
        <p:spPr>
          <a:xfrm>
            <a:off x="29900880" y="27166824"/>
            <a:ext cx="12801600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438900" bIns="21945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"/>
          <p:cNvSpPr>
            <a:spLocks noGrp="1"/>
          </p:cNvSpPr>
          <p:nvPr>
            <p:ph type="pic" idx="26"/>
          </p:nvPr>
        </p:nvSpPr>
        <p:spPr>
          <a:xfrm>
            <a:off x="32270700" y="0"/>
            <a:ext cx="11620500" cy="384244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pic" idx="2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2" cy="395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5"/>
            <a:ext cx="28087320" cy="288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1938528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2"/>
          </p:nvPr>
        </p:nvSpPr>
        <p:spPr>
          <a:xfrm>
            <a:off x="22311360" y="7680963"/>
            <a:ext cx="1938528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marL="914400" lvl="1" indent="-10795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marL="1371600" lvl="2" indent="-95885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marL="1828800" lvl="3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marL="2286000" lvl="4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marL="2743200" lvl="5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rgbClr val="FDFDFD"/>
            </a:gs>
            <a:gs pos="100000">
              <a:srgbClr val="7A7A7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title"/>
          </p:nvPr>
        </p:nvSpPr>
        <p:spPr>
          <a:xfrm>
            <a:off x="4996325" y="-11862"/>
            <a:ext cx="34075200" cy="24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0"/>
              <a:buFont typeface="Calibri"/>
              <a:buNone/>
            </a:pPr>
            <a:r>
              <a:rPr lang="en-US" sz="10000" dirty="0">
                <a:solidFill>
                  <a:schemeClr val="tx1"/>
                </a:solidFill>
              </a:rPr>
              <a:t>What is Your Title </a:t>
            </a:r>
            <a:endParaRPr sz="100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1214331" y="971396"/>
            <a:ext cx="5293693" cy="2667466"/>
            <a:chOff x="396820" y="237659"/>
            <a:chExt cx="5293693" cy="2667466"/>
          </a:xfrm>
        </p:grpSpPr>
        <p:sp>
          <p:nvSpPr>
            <p:cNvPr id="119" name="Google Shape;119;p1"/>
            <p:cNvSpPr/>
            <p:nvPr/>
          </p:nvSpPr>
          <p:spPr>
            <a:xfrm>
              <a:off x="396820" y="237659"/>
              <a:ext cx="5293693" cy="26674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25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6305" y="367430"/>
              <a:ext cx="4934722" cy="2407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121" name="Google Shape;121;p1"/>
          <p:cNvSpPr/>
          <p:nvPr/>
        </p:nvSpPr>
        <p:spPr>
          <a:xfrm>
            <a:off x="29061396" y="31955517"/>
            <a:ext cx="148298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Acknowledgments: we wish to thank …; Supported by NSF Grant #1914777.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8123100" y="2152325"/>
            <a:ext cx="26809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Your Name or Names</a:t>
            </a:r>
            <a:endParaRPr sz="8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Department of Physics, California State University San Bernardino</a:t>
            </a:r>
            <a:endParaRPr sz="7000" dirty="0">
              <a:solidFill>
                <a:schemeClr val="tx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body" idx="2"/>
          </p:nvPr>
        </p:nvSpPr>
        <p:spPr>
          <a:xfrm>
            <a:off x="1165863" y="5669293"/>
            <a:ext cx="13258800" cy="12801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7000"/>
              <a:t>Introduction outline problem</a:t>
            </a:r>
            <a:endParaRPr sz="7000"/>
          </a:p>
        </p:txBody>
      </p:sp>
      <p:sp>
        <p:nvSpPr>
          <p:cNvPr id="124" name="Google Shape;124;p1"/>
          <p:cNvSpPr txBox="1">
            <a:spLocks noGrp="1"/>
          </p:cNvSpPr>
          <p:nvPr>
            <p:ph type="body" idx="3"/>
          </p:nvPr>
        </p:nvSpPr>
        <p:spPr>
          <a:xfrm>
            <a:off x="1165863" y="7114025"/>
            <a:ext cx="13258800" cy="8101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365750" tIns="219450" rIns="365750" bIns="219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000"/>
              <a:t>With crowded cities and transportation pathways becoming an increasing problem a movement toward urban air mobility is necessary. To meet these needs in the inner-city areas or low access areas the need for aerodynamic innovations in electric vertical takeoff and landing aircraft (eVTOL) and associated new technologies are required. The CSUSB eVTOL group uses a fleet of quadcopters and hexacopter drones in conjunction with a dedicated multi-axis test stand to explore many aspects of flight dynamics. This work focuses on the efficiency of the electromechanical power delivery system for the hexa-copter configuration.  We seek to identify the system efficiency under a spectrum of flight conditions.</a:t>
            </a:r>
            <a:endParaRPr sz="4000"/>
          </a:p>
        </p:txBody>
      </p:sp>
      <p:sp>
        <p:nvSpPr>
          <p:cNvPr id="125" name="Google Shape;125;p1"/>
          <p:cNvSpPr txBox="1">
            <a:spLocks noGrp="1"/>
          </p:cNvSpPr>
          <p:nvPr>
            <p:ph type="body" idx="4"/>
          </p:nvPr>
        </p:nvSpPr>
        <p:spPr>
          <a:xfrm>
            <a:off x="1165863" y="15488299"/>
            <a:ext cx="13258800" cy="12801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7000" dirty="0"/>
              <a:t>Your Approach to the Problem</a:t>
            </a:r>
            <a:endParaRPr sz="7000"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body" idx="6"/>
          </p:nvPr>
        </p:nvSpPr>
        <p:spPr>
          <a:xfrm>
            <a:off x="1165863" y="23236375"/>
            <a:ext cx="132588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dirty="0"/>
              <a:t>Pictures to outline your approach</a:t>
            </a:r>
            <a:endParaRPr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8"/>
          </p:nvPr>
        </p:nvSpPr>
        <p:spPr>
          <a:xfrm>
            <a:off x="15228936" y="5699769"/>
            <a:ext cx="137160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More pics or diagrams or explanation</a:t>
            </a:r>
            <a:endParaRPr/>
          </a:p>
        </p:txBody>
      </p:sp>
      <p:sp>
        <p:nvSpPr>
          <p:cNvPr id="128" name="Google Shape;128;p1"/>
          <p:cNvSpPr txBox="1">
            <a:spLocks noGrp="1"/>
          </p:cNvSpPr>
          <p:nvPr>
            <p:ph type="body" idx="13"/>
          </p:nvPr>
        </p:nvSpPr>
        <p:spPr>
          <a:xfrm>
            <a:off x="29988190" y="5699818"/>
            <a:ext cx="132588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9" name="Google Shape;129;p1"/>
          <p:cNvSpPr txBox="1">
            <a:spLocks noGrp="1"/>
          </p:cNvSpPr>
          <p:nvPr>
            <p:ph type="body" idx="15"/>
          </p:nvPr>
        </p:nvSpPr>
        <p:spPr>
          <a:xfrm>
            <a:off x="15228936" y="14328648"/>
            <a:ext cx="137160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What you did</a:t>
            </a:r>
            <a:endParaRPr/>
          </a:p>
        </p:txBody>
      </p:sp>
      <p:sp>
        <p:nvSpPr>
          <p:cNvPr id="130" name="Google Shape;130;p1"/>
          <p:cNvSpPr txBox="1">
            <a:spLocks noGrp="1"/>
          </p:cNvSpPr>
          <p:nvPr>
            <p:ph type="body" idx="17"/>
          </p:nvPr>
        </p:nvSpPr>
        <p:spPr>
          <a:xfrm>
            <a:off x="15228936" y="22887432"/>
            <a:ext cx="137160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Supporting images, documents, etc</a:t>
            </a:r>
            <a:endParaRPr/>
          </a:p>
        </p:txBody>
      </p:sp>
      <p:sp>
        <p:nvSpPr>
          <p:cNvPr id="131" name="Google Shape;131;p1"/>
          <p:cNvSpPr txBox="1">
            <a:spLocks noGrp="1"/>
          </p:cNvSpPr>
          <p:nvPr>
            <p:ph type="body" idx="19"/>
          </p:nvPr>
        </p:nvSpPr>
        <p:spPr>
          <a:xfrm>
            <a:off x="29988190" y="22562963"/>
            <a:ext cx="13258800" cy="1219200"/>
          </a:xfrm>
          <a:prstGeom prst="rect">
            <a:avLst/>
          </a:prstGeom>
          <a:gradFill>
            <a:gsLst>
              <a:gs pos="0">
                <a:srgbClr val="595959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365750" tIns="219450" rIns="438900" bIns="219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32" name="Google Shape;132;p1"/>
          <p:cNvSpPr txBox="1">
            <a:spLocks noGrp="1"/>
          </p:cNvSpPr>
          <p:nvPr>
            <p:ph type="body" idx="20"/>
          </p:nvPr>
        </p:nvSpPr>
        <p:spPr>
          <a:xfrm>
            <a:off x="29988190" y="24106631"/>
            <a:ext cx="13258800" cy="770852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182875" rIns="438900" bIns="219450" anchor="t" anchorCtr="0">
            <a:normAutofit/>
          </a:bodyPr>
          <a:lstStyle/>
          <a:p>
            <a:pPr marL="1645920" lvl="0" indent="-14427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34" name="Google Shape;134;p1"/>
          <p:cNvSpPr txBox="1">
            <a:spLocks noGrp="1"/>
          </p:cNvSpPr>
          <p:nvPr>
            <p:ph type="body" idx="5"/>
          </p:nvPr>
        </p:nvSpPr>
        <p:spPr>
          <a:xfrm>
            <a:off x="1165863" y="17011952"/>
            <a:ext cx="13258800" cy="5940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182875" rIns="438900" bIns="219450" anchor="t" anchorCtr="0">
            <a:normAutofit/>
          </a:bodyPr>
          <a:lstStyle/>
          <a:p>
            <a:pPr marL="1645920" lvl="0" indent="-14427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300"/>
              <a:t>Main focus: </a:t>
            </a:r>
            <a:endParaRPr sz="4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41" name="Google Shape;141;p1"/>
          <p:cNvSpPr txBox="1">
            <a:spLocks noGrp="1"/>
          </p:cNvSpPr>
          <p:nvPr>
            <p:ph type="body" idx="3"/>
          </p:nvPr>
        </p:nvSpPr>
        <p:spPr>
          <a:xfrm>
            <a:off x="15228936" y="7266425"/>
            <a:ext cx="13716000" cy="6695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365750" tIns="219450" rIns="365750" bIns="21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000" dirty="0"/>
              <a:t>With crowded cities a</a:t>
            </a:r>
            <a:endParaRPr sz="4000" dirty="0"/>
          </a:p>
        </p:txBody>
      </p:sp>
      <p:sp>
        <p:nvSpPr>
          <p:cNvPr id="142" name="Google Shape;142;p1"/>
          <p:cNvSpPr txBox="1">
            <a:spLocks noGrp="1"/>
          </p:cNvSpPr>
          <p:nvPr>
            <p:ph type="body" idx="3"/>
          </p:nvPr>
        </p:nvSpPr>
        <p:spPr>
          <a:xfrm>
            <a:off x="15211044" y="15871381"/>
            <a:ext cx="13716000" cy="66951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365750" tIns="219450" rIns="365750" bIns="21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000"/>
              <a:t>With crowded cities a</a:t>
            </a:r>
            <a:endParaRPr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Google Shape;143;p1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15190836" y="24500260"/>
                <a:ext cx="13716000" cy="731490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365750" tIns="219450" rIns="365750" bIns="219450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Arial"/>
                  <a:buNone/>
                </a:pPr>
                <a:r>
                  <a:rPr lang="en-US" sz="4000" dirty="0"/>
                  <a:t>For example, you might want to insert equations so on you keyboard hold the alt button and press +. If you are using word, you will see an equation box and all the tools will appear at the top of the app.  The you can do something like this:</a:t>
                </a: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Arial"/>
                  <a:buNone/>
                </a:pPr>
                <a:endParaRPr lang="en-US" sz="4000" dirty="0"/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143" name="Google Shape;143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15190836" y="24500260"/>
                <a:ext cx="13716000" cy="7314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Google Shape;145;p1"/>
          <p:cNvSpPr txBox="1">
            <a:spLocks noGrp="1"/>
          </p:cNvSpPr>
          <p:nvPr>
            <p:ph type="body" idx="3"/>
          </p:nvPr>
        </p:nvSpPr>
        <p:spPr>
          <a:xfrm>
            <a:off x="29958698" y="7190224"/>
            <a:ext cx="13258800" cy="148390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365750" tIns="219450" rIns="365750" bIns="219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000"/>
              <a:t>With crowded cities a</a:t>
            </a:r>
            <a:endParaRPr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CC973-3AD2-7E8B-0A21-BB0113B02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0" y="25255042"/>
            <a:ext cx="12255169" cy="656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DD2375-F25D-0ED8-C777-72C483A9FEBC}"/>
              </a:ext>
            </a:extLst>
          </p:cNvPr>
          <p:cNvSpPr/>
          <p:nvPr/>
        </p:nvSpPr>
        <p:spPr>
          <a:xfrm>
            <a:off x="1165863" y="24842084"/>
            <a:ext cx="13258800" cy="6973078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1BC52-518D-F262-31D6-7365B5CB8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9703" y="630936"/>
            <a:ext cx="3842475" cy="384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246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What is Your 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Alec Sim</dc:creator>
  <cp:lastModifiedBy>Alec Sim</cp:lastModifiedBy>
  <cp:revision>8</cp:revision>
  <dcterms:created xsi:type="dcterms:W3CDTF">2014-07-15T18:05:22Z</dcterms:created>
  <dcterms:modified xsi:type="dcterms:W3CDTF">2024-07-25T17:03:31Z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