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3"/>
  </p:notesMasterIdLst>
  <p:sldIdLst>
    <p:sldId id="256" r:id="rId2"/>
    <p:sldId id="257" r:id="rId3"/>
    <p:sldId id="555" r:id="rId4"/>
    <p:sldId id="270" r:id="rId5"/>
    <p:sldId id="506" r:id="rId6"/>
    <p:sldId id="507" r:id="rId7"/>
    <p:sldId id="508" r:id="rId8"/>
    <p:sldId id="509" r:id="rId9"/>
    <p:sldId id="515" r:id="rId10"/>
    <p:sldId id="516" r:id="rId11"/>
    <p:sldId id="519" r:id="rId12"/>
    <p:sldId id="514" r:id="rId13"/>
    <p:sldId id="521" r:id="rId14"/>
    <p:sldId id="520" r:id="rId15"/>
    <p:sldId id="562" r:id="rId16"/>
    <p:sldId id="563" r:id="rId17"/>
    <p:sldId id="523" r:id="rId18"/>
    <p:sldId id="564" r:id="rId19"/>
    <p:sldId id="524" r:id="rId20"/>
    <p:sldId id="565" r:id="rId21"/>
    <p:sldId id="566" r:id="rId22"/>
    <p:sldId id="567" r:id="rId23"/>
    <p:sldId id="575" r:id="rId24"/>
    <p:sldId id="568" r:id="rId25"/>
    <p:sldId id="573" r:id="rId26"/>
    <p:sldId id="574" r:id="rId27"/>
    <p:sldId id="569" r:id="rId28"/>
    <p:sldId id="578" r:id="rId29"/>
    <p:sldId id="584" r:id="rId30"/>
    <p:sldId id="576" r:id="rId31"/>
    <p:sldId id="577" r:id="rId32"/>
    <p:sldId id="603" r:id="rId33"/>
    <p:sldId id="604" r:id="rId34"/>
    <p:sldId id="606" r:id="rId35"/>
    <p:sldId id="605" r:id="rId36"/>
    <p:sldId id="608" r:id="rId37"/>
    <p:sldId id="609" r:id="rId38"/>
    <p:sldId id="610" r:id="rId39"/>
    <p:sldId id="611" r:id="rId40"/>
    <p:sldId id="612" r:id="rId41"/>
    <p:sldId id="390" r:id="rId42"/>
    <p:sldId id="391" r:id="rId43"/>
    <p:sldId id="474" r:id="rId44"/>
    <p:sldId id="561" r:id="rId45"/>
    <p:sldId id="560" r:id="rId46"/>
    <p:sldId id="547" r:id="rId47"/>
    <p:sldId id="549" r:id="rId48"/>
    <p:sldId id="548" r:id="rId49"/>
    <p:sldId id="463" r:id="rId50"/>
    <p:sldId id="465" r:id="rId51"/>
    <p:sldId id="406" r:id="rId52"/>
    <p:sldId id="407" r:id="rId53"/>
    <p:sldId id="468" r:id="rId54"/>
    <p:sldId id="488" r:id="rId55"/>
    <p:sldId id="399" r:id="rId56"/>
    <p:sldId id="579" r:id="rId57"/>
    <p:sldId id="558" r:id="rId58"/>
    <p:sldId id="559" r:id="rId59"/>
    <p:sldId id="287" r:id="rId60"/>
    <p:sldId id="414" r:id="rId61"/>
    <p:sldId id="415" r:id="rId62"/>
    <p:sldId id="416" r:id="rId63"/>
    <p:sldId id="417" r:id="rId64"/>
    <p:sldId id="418" r:id="rId65"/>
    <p:sldId id="419" r:id="rId66"/>
    <p:sldId id="420" r:id="rId67"/>
    <p:sldId id="421" r:id="rId68"/>
    <p:sldId id="441" r:id="rId69"/>
    <p:sldId id="295" r:id="rId70"/>
    <p:sldId id="309" r:id="rId71"/>
    <p:sldId id="312" r:id="rId72"/>
    <p:sldId id="311" r:id="rId73"/>
    <p:sldId id="313" r:id="rId74"/>
    <p:sldId id="315" r:id="rId75"/>
    <p:sldId id="439" r:id="rId76"/>
    <p:sldId id="318" r:id="rId77"/>
    <p:sldId id="409" r:id="rId78"/>
    <p:sldId id="410" r:id="rId79"/>
    <p:sldId id="413" r:id="rId80"/>
    <p:sldId id="557" r:id="rId81"/>
    <p:sldId id="556" r:id="rId82"/>
    <p:sldId id="330" r:id="rId83"/>
    <p:sldId id="331" r:id="rId84"/>
    <p:sldId id="332" r:id="rId85"/>
    <p:sldId id="535" r:id="rId86"/>
    <p:sldId id="551" r:id="rId87"/>
    <p:sldId id="552" r:id="rId88"/>
    <p:sldId id="550" r:id="rId89"/>
    <p:sldId id="553" r:id="rId90"/>
    <p:sldId id="554" r:id="rId91"/>
    <p:sldId id="347" r:id="rId92"/>
    <p:sldId id="348" r:id="rId93"/>
    <p:sldId id="511" r:id="rId94"/>
    <p:sldId id="512" r:id="rId95"/>
    <p:sldId id="513" r:id="rId96"/>
    <p:sldId id="540" r:id="rId97"/>
    <p:sldId id="541" r:id="rId98"/>
    <p:sldId id="580" r:id="rId99"/>
    <p:sldId id="581" r:id="rId100"/>
    <p:sldId id="582" r:id="rId101"/>
    <p:sldId id="542" r:id="rId102"/>
    <p:sldId id="543" r:id="rId103"/>
    <p:sldId id="544" r:id="rId104"/>
    <p:sldId id="545" r:id="rId105"/>
    <p:sldId id="588" r:id="rId106"/>
    <p:sldId id="585" r:id="rId107"/>
    <p:sldId id="586" r:id="rId108"/>
    <p:sldId id="587" r:id="rId109"/>
    <p:sldId id="591" r:id="rId110"/>
    <p:sldId id="592" r:id="rId111"/>
    <p:sldId id="593" r:id="rId112"/>
    <p:sldId id="594" r:id="rId113"/>
    <p:sldId id="595" r:id="rId114"/>
    <p:sldId id="589" r:id="rId115"/>
    <p:sldId id="590" r:id="rId116"/>
    <p:sldId id="596" r:id="rId117"/>
    <p:sldId id="597" r:id="rId118"/>
    <p:sldId id="598" r:id="rId119"/>
    <p:sldId id="599" r:id="rId120"/>
    <p:sldId id="600" r:id="rId121"/>
    <p:sldId id="601" r:id="rId1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66"/>
    <a:srgbClr val="F79B4F"/>
    <a:srgbClr val="BD4A47"/>
    <a:srgbClr val="08A00C"/>
    <a:srgbClr val="C45D08"/>
    <a:srgbClr val="2F70BF"/>
    <a:srgbClr val="E73403"/>
    <a:srgbClr val="92B54B"/>
    <a:srgbClr val="AF4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66" d="100"/>
          <a:sy n="66" d="100"/>
        </p:scale>
        <p:origin x="-150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4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461611707628013"/>
          <c:y val="5.6739881199060642E-2"/>
          <c:w val="0.66995726267475586"/>
          <c:h val="0.8064373532255836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PLP-CMS</c:v>
                </c:pt>
              </c:strCache>
            </c:strRef>
          </c:tx>
          <c:spPr>
            <a:solidFill>
              <a:srgbClr val="2F70BF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Clean</c:v>
                </c:pt>
                <c:pt idx="1">
                  <c:v>Reverb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22.6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LTLSS</c:v>
                </c:pt>
              </c:strCache>
            </c:strRef>
          </c:tx>
          <c:spPr>
            <a:solidFill>
              <a:srgbClr val="92B54B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Clean</c:v>
                </c:pt>
                <c:pt idx="1">
                  <c:v>Reverb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</c:v>
                </c:pt>
                <c:pt idx="1">
                  <c:v>19.100000000000001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FDLP-S</c:v>
                </c:pt>
              </c:strCache>
            </c:strRef>
          </c:tx>
          <c:spPr>
            <a:solidFill>
              <a:srgbClr val="E73403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Clean</c:v>
                </c:pt>
                <c:pt idx="1">
                  <c:v>Reverb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0.5</c:v>
                </c:pt>
                <c:pt idx="1">
                  <c:v>11.9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7361536"/>
        <c:axId val="247363072"/>
        <c:axId val="0"/>
      </c:bar3DChart>
      <c:catAx>
        <c:axId val="247361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 baseline="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47363072"/>
        <c:crosses val="autoZero"/>
        <c:auto val="1"/>
        <c:lblAlgn val="ctr"/>
        <c:lblOffset val="100"/>
        <c:noMultiLvlLbl val="0"/>
      </c:catAx>
      <c:valAx>
        <c:axId val="247363072"/>
        <c:scaling>
          <c:orientation val="minMax"/>
          <c:max val="25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 baseline="0">
                <a:latin typeface="Arial" pitchFamily="34" charset="0"/>
              </a:defRPr>
            </a:pPr>
            <a:endParaRPr lang="en-US"/>
          </a:p>
        </c:txPr>
        <c:crossAx val="247361536"/>
        <c:crosses val="autoZero"/>
        <c:crossBetween val="between"/>
        <c:majorUnit val="10"/>
        <c:minorUnit val="2"/>
      </c:valAx>
    </c:plotArea>
    <c:legend>
      <c:legendPos val="r"/>
      <c:layout/>
      <c:overlay val="0"/>
      <c:txPr>
        <a:bodyPr/>
        <a:lstStyle/>
        <a:p>
          <a:pPr>
            <a:defRPr sz="2600" baseline="0">
              <a:latin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4295606837621805"/>
          <c:y val="5.6739881199060642E-2"/>
          <c:w val="0.67829721397469378"/>
          <c:h val="0.7257498733710917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MFCC</c:v>
                </c:pt>
              </c:strCache>
            </c:strRef>
          </c:tx>
          <c:spPr>
            <a:solidFill>
              <a:srgbClr val="2F70BF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Tel.</c:v>
                </c:pt>
                <c:pt idx="1">
                  <c:v>Mic.</c:v>
                </c:pt>
                <c:pt idx="2">
                  <c:v>Cross domain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23.9</c:v>
                </c:pt>
                <c:pt idx="1">
                  <c:v>20.6</c:v>
                </c:pt>
                <c:pt idx="2">
                  <c:v>33.799999999999997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FDLP-S</c:v>
                </c:pt>
              </c:strCache>
            </c:strRef>
          </c:tx>
          <c:spPr>
            <a:solidFill>
              <a:srgbClr val="E73403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Tel.</c:v>
                </c:pt>
                <c:pt idx="1">
                  <c:v>Mic.</c:v>
                </c:pt>
                <c:pt idx="2">
                  <c:v>Cross domain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24.6</c:v>
                </c:pt>
                <c:pt idx="1">
                  <c:v>13.9</c:v>
                </c:pt>
                <c:pt idx="2">
                  <c:v>25.7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7808000"/>
        <c:axId val="247809536"/>
        <c:axId val="0"/>
      </c:bar3DChart>
      <c:catAx>
        <c:axId val="247808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 baseline="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47809536"/>
        <c:crosses val="autoZero"/>
        <c:auto val="1"/>
        <c:lblAlgn val="ctr"/>
        <c:lblOffset val="100"/>
        <c:noMultiLvlLbl val="0"/>
      </c:catAx>
      <c:valAx>
        <c:axId val="247809536"/>
        <c:scaling>
          <c:orientation val="minMax"/>
          <c:max val="35"/>
          <c:min val="1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 baseline="0">
                <a:latin typeface="Arial" pitchFamily="34" charset="0"/>
              </a:defRPr>
            </a:pPr>
            <a:endParaRPr lang="en-US"/>
          </a:p>
        </c:txPr>
        <c:crossAx val="247808000"/>
        <c:crosses val="autoZero"/>
        <c:crossBetween val="between"/>
        <c:majorUnit val="10"/>
        <c:minorUnit val="2"/>
      </c:valAx>
    </c:plotArea>
    <c:legend>
      <c:legendPos val="r"/>
      <c:layout/>
      <c:overlay val="0"/>
      <c:txPr>
        <a:bodyPr/>
        <a:lstStyle/>
        <a:p>
          <a:pPr>
            <a:defRPr sz="2600" baseline="0">
              <a:latin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488617389301922"/>
          <c:y val="5.6739881199060642E-2"/>
          <c:w val="0.70565225423849021"/>
          <c:h val="0.7257498733710917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PLP-9</c:v>
                </c:pt>
              </c:strCache>
            </c:strRef>
          </c:tx>
          <c:spPr>
            <a:solidFill>
              <a:srgbClr val="2F70B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Clean</c:v>
                </c:pt>
                <c:pt idx="1">
                  <c:v>Add. Noise</c:v>
                </c:pt>
                <c:pt idx="2">
                  <c:v>Reverb</c:v>
                </c:pt>
                <c:pt idx="3">
                  <c:v>Tel.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34.6</c:v>
                </c:pt>
                <c:pt idx="1">
                  <c:v>71.8</c:v>
                </c:pt>
                <c:pt idx="2">
                  <c:v>79.7</c:v>
                </c:pt>
                <c:pt idx="3">
                  <c:v>65.599999999999994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ETSI-9</c:v>
                </c:pt>
              </c:strCache>
            </c:strRef>
          </c:tx>
          <c:spPr>
            <a:solidFill>
              <a:srgbClr val="92B54B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Clean</c:v>
                </c:pt>
                <c:pt idx="1">
                  <c:v>Add. Noise</c:v>
                </c:pt>
                <c:pt idx="2">
                  <c:v>Reverb</c:v>
                </c:pt>
                <c:pt idx="3">
                  <c:v>Tel.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36</c:v>
                </c:pt>
                <c:pt idx="1">
                  <c:v>58.4</c:v>
                </c:pt>
                <c:pt idx="2">
                  <c:v>77.3</c:v>
                </c:pt>
                <c:pt idx="3">
                  <c:v>52.3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FDLP-M</c:v>
                </c:pt>
              </c:strCache>
            </c:strRef>
          </c:tx>
          <c:spPr>
            <a:solidFill>
              <a:srgbClr val="E7340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Clean</c:v>
                </c:pt>
                <c:pt idx="1">
                  <c:v>Add. Noise</c:v>
                </c:pt>
                <c:pt idx="2">
                  <c:v>Reverb</c:v>
                </c:pt>
                <c:pt idx="3">
                  <c:v>Tel.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37.9</c:v>
                </c:pt>
                <c:pt idx="1">
                  <c:v>56.1</c:v>
                </c:pt>
                <c:pt idx="2">
                  <c:v>64.400000000000006</c:v>
                </c:pt>
                <c:pt idx="3">
                  <c:v>44.5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8562048"/>
        <c:axId val="248563584"/>
        <c:axId val="0"/>
      </c:bar3DChart>
      <c:catAx>
        <c:axId val="248562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 baseline="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48563584"/>
        <c:crosses val="autoZero"/>
        <c:auto val="1"/>
        <c:lblAlgn val="ctr"/>
        <c:lblOffset val="100"/>
        <c:noMultiLvlLbl val="0"/>
      </c:catAx>
      <c:valAx>
        <c:axId val="248563584"/>
        <c:scaling>
          <c:orientation val="minMax"/>
          <c:max val="80"/>
          <c:min val="3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 baseline="0">
                <a:latin typeface="Arial" pitchFamily="34" charset="0"/>
              </a:defRPr>
            </a:pPr>
            <a:endParaRPr lang="en-US"/>
          </a:p>
        </c:txPr>
        <c:crossAx val="248562048"/>
        <c:crosses val="autoZero"/>
        <c:crossBetween val="between"/>
        <c:majorUnit val="15"/>
        <c:minorUnit val="2"/>
      </c:valAx>
    </c:plotArea>
    <c:legend>
      <c:legendPos val="r"/>
      <c:layout>
        <c:manualLayout>
          <c:xMode val="edge"/>
          <c:yMode val="edge"/>
          <c:x val="0.82080848494824854"/>
          <c:y val="0.35049201086706266"/>
          <c:w val="0.17919151505175149"/>
          <c:h val="0.30486393148224894"/>
        </c:manualLayout>
      </c:layout>
      <c:overlay val="0"/>
      <c:txPr>
        <a:bodyPr/>
        <a:lstStyle/>
        <a:p>
          <a:pPr>
            <a:defRPr sz="2600" baseline="0">
              <a:latin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Hidden Ref.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LPF7k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MP3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73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FDLP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AAC</c:v>
                </c:pt>
              </c:strCache>
            </c:strRef>
          </c:tx>
          <c:spPr>
            <a:solidFill>
              <a:srgbClr val="C75F09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0955264"/>
        <c:axId val="250956800"/>
        <c:axId val="0"/>
      </c:bar3DChart>
      <c:catAx>
        <c:axId val="25095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0956800"/>
        <c:crosses val="autoZero"/>
        <c:auto val="1"/>
        <c:lblAlgn val="ctr"/>
        <c:lblOffset val="100"/>
        <c:noMultiLvlLbl val="0"/>
      </c:catAx>
      <c:valAx>
        <c:axId val="250956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 baseline="0">
                <a:latin typeface="Arial" pitchFamily="34" charset="0"/>
              </a:defRPr>
            </a:pPr>
            <a:endParaRPr lang="en-US"/>
          </a:p>
        </c:txPr>
        <c:crossAx val="2509552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600" baseline="0">
              <a:latin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07CE3A-07D9-4B75-A3AE-187C3969F9B9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78935F-AF97-4888-B5AA-0097560A7870}" type="pres">
      <dgm:prSet presAssocID="{CC07CE3A-07D9-4B75-A3AE-187C3969F9B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D393BC6C-DB73-45C5-A821-A633C3FFC6F7}" type="presOf" srcId="{CC07CE3A-07D9-4B75-A3AE-187C3969F9B9}" destId="{9B78935F-AF97-4888-B5AA-0097560A7870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E43E39-9539-4727-8F58-FF225DC878E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F37689-F1EC-42DC-8827-11F88C2BD47C}">
      <dgm:prSet phldrT="[Text]"/>
      <dgm:spPr>
        <a:solidFill>
          <a:srgbClr val="C00000"/>
        </a:solidFill>
      </dgm:spPr>
      <dgm:t>
        <a:bodyPr/>
        <a:lstStyle/>
        <a:p>
          <a:r>
            <a:rPr lang="en-US" b="1" dirty="0" smtClean="0"/>
            <a:t>Time</a:t>
          </a:r>
          <a:endParaRPr lang="en-US" b="1" dirty="0"/>
        </a:p>
      </dgm:t>
    </dgm:pt>
    <dgm:pt modelId="{D2B6466E-1F8C-4020-82D0-4453DB73952C}" type="parTrans" cxnId="{C3BC8B7E-85C1-49FA-B98C-5213A88B18E0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74901B66-4532-48EF-9D00-E3A331EADD2B}" type="sibTrans" cxnId="{C3BC8B7E-85C1-49FA-B98C-5213A88B18E0}">
      <dgm:prSet/>
      <dgm:spPr/>
      <dgm:t>
        <a:bodyPr/>
        <a:lstStyle/>
        <a:p>
          <a:endParaRPr lang="en-US"/>
        </a:p>
      </dgm:t>
    </dgm:pt>
    <dgm:pt modelId="{ADF68E0A-D63A-4875-8C85-35F38F52FD8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1" dirty="0" smtClean="0"/>
            <a:t>Power</a:t>
          </a:r>
        </a:p>
        <a:p>
          <a:r>
            <a:rPr lang="en-US" b="1" dirty="0" smtClean="0"/>
            <a:t>Spec</a:t>
          </a:r>
          <a:r>
            <a:rPr lang="en-US" dirty="0" smtClean="0"/>
            <a:t>.</a:t>
          </a:r>
          <a:endParaRPr lang="en-US" dirty="0"/>
        </a:p>
      </dgm:t>
    </dgm:pt>
    <dgm:pt modelId="{C68FB90A-5C32-4E10-BBE5-D55536B32297}" type="parTrans" cxnId="{79F58702-84CF-42E6-B34E-A8D32B146E6E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2737C002-1FB7-4347-A098-7855C707618B}" type="sibTrans" cxnId="{79F58702-84CF-42E6-B34E-A8D32B146E6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5434EC9-F14D-479B-B754-FAE4E9D95E58}">
          <dgm:prSet/>
          <dgm:spPr/>
          <dgm:t>
            <a:bodyPr/>
            <a:lstStyle/>
            <a:p>
              <a:endParaRPr lang="en-US"/>
            </a:p>
          </dgm:t>
        </dgm:pt>
      </mc:Choice>
      <mc:Fallback xmlns="">
        <dgm:pt modelId="{85434EC9-F14D-479B-B754-FAE4E9D95E58}">
          <dgm:prSet/>
          <dgm:spPr/>
          <dgm:t>
            <a:bodyPr/>
            <a:lstStyle/>
            <a:p>
              <a:r>
                <a:rPr lang="en-US" b="1" i="0" dirty="0" smtClean="0">
                  <a:solidFill>
                    <a:srgbClr val="C00000"/>
                  </a:solidFill>
                  <a:latin typeface="Cambria Math"/>
                  <a:cs typeface="Arial" pitchFamily="34" charset="0"/>
                </a:rPr>
                <a:t>"F</a:t>
              </a:r>
              <a:r>
                <a:rPr lang="en-US" b="1" i="0" dirty="0" smtClean="0">
                  <a:solidFill>
                    <a:srgbClr val="C00000"/>
                  </a:solidFill>
                  <a:latin typeface="Edwardian Script ITC" pitchFamily="66" charset="0"/>
                  <a:cs typeface="Arial" pitchFamily="34" charset="0"/>
                </a:rPr>
                <a:t>"</a:t>
              </a:r>
              <a:endParaRPr lang="en-US"/>
            </a:p>
          </dgm:t>
        </dgm:pt>
      </mc:Fallback>
    </mc:AlternateContent>
    <dgm:pt modelId="{72E9F4BD-AC96-4DDF-BD71-27ED4D05E621}" type="parTrans" cxnId="{E34C72EA-26F2-478E-A011-44ECEDC81B27}">
      <dgm:prSet/>
      <dgm:spPr/>
      <dgm:t>
        <a:bodyPr/>
        <a:lstStyle/>
        <a:p>
          <a:endParaRPr lang="en-US"/>
        </a:p>
      </dgm:t>
    </dgm:pt>
    <dgm:pt modelId="{65B14250-B60B-4F94-A0AC-01BCF8EBB60E}" type="sibTrans" cxnId="{E34C72EA-26F2-478E-A011-44ECEDC81B27}">
      <dgm:prSet/>
      <dgm:spPr/>
      <dgm:t>
        <a:bodyPr/>
        <a:lstStyle/>
        <a:p>
          <a:endParaRPr lang="en-US"/>
        </a:p>
      </dgm:t>
    </dgm:pt>
    <dgm:pt modelId="{81062DBA-033D-4CA2-B7B0-BEAEA8A0CAF9}">
      <dgm:prSet phldrT="[Text]"/>
      <dgm:spPr>
        <a:solidFill>
          <a:schemeClr val="bg1"/>
        </a:solidFill>
      </dgm:spPr>
      <dgm:t>
        <a:bodyPr/>
        <a:lstStyle/>
        <a:p>
          <a:r>
            <a:rPr lang="en-US" b="1" dirty="0" smtClean="0"/>
            <a:t>Duality</a:t>
          </a:r>
          <a:endParaRPr lang="en-US" b="1" dirty="0"/>
        </a:p>
      </dgm:t>
    </dgm:pt>
    <dgm:pt modelId="{59914AF6-6694-40D2-AFFB-4D0992789C09}" type="sibTrans" cxnId="{993B4035-6C2C-48A9-B237-C85822924CFF}">
      <dgm:prSet/>
      <dgm:spPr/>
      <dgm:t>
        <a:bodyPr/>
        <a:lstStyle/>
        <a:p>
          <a:endParaRPr lang="en-US"/>
        </a:p>
      </dgm:t>
    </dgm:pt>
    <dgm:pt modelId="{307EF61F-B342-41AF-98D1-6B3740A05450}" type="parTrans" cxnId="{993B4035-6C2C-48A9-B237-C85822924CFF}">
      <dgm:prSet/>
      <dgm:spPr/>
      <dgm:t>
        <a:bodyPr/>
        <a:lstStyle/>
        <a:p>
          <a:endParaRPr lang="en-US"/>
        </a:p>
      </dgm:t>
    </dgm:pt>
    <dgm:pt modelId="{6022B6EB-4385-40AC-A0ED-012E2441754D}" type="pres">
      <dgm:prSet presAssocID="{61E43E39-9539-4727-8F58-FF225DC878E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A9F648-4082-44DF-B41B-7C80F615CDF7}" type="pres">
      <dgm:prSet presAssocID="{81062DBA-033D-4CA2-B7B0-BEAEA8A0CAF9}" presName="centerShape" presStyleLbl="node0" presStyleIdx="0" presStyleCnt="1"/>
      <dgm:spPr/>
      <dgm:t>
        <a:bodyPr/>
        <a:lstStyle/>
        <a:p>
          <a:endParaRPr lang="en-US"/>
        </a:p>
      </dgm:t>
    </dgm:pt>
    <dgm:pt modelId="{7CE7F0E7-BDCA-42E7-9FF4-5FFF0B242C18}" type="pres">
      <dgm:prSet presAssocID="{D2B6466E-1F8C-4020-82D0-4453DB73952C}" presName="parTrans" presStyleLbl="bgSibTrans2D1" presStyleIdx="0" presStyleCnt="2" custAng="19500000" custScaleX="127564" custLinFactX="1342" custLinFactNeighborX="100000" custLinFactNeighborY="-68469" custRadScaleRad="390100"/>
      <dgm:spPr/>
      <dgm:t>
        <a:bodyPr/>
        <a:lstStyle/>
        <a:p>
          <a:endParaRPr lang="en-US"/>
        </a:p>
      </dgm:t>
    </dgm:pt>
    <dgm:pt modelId="{83B2B581-01D2-45E1-87CF-84B7D75411D1}" type="pres">
      <dgm:prSet presAssocID="{71F37689-F1EC-42DC-8827-11F88C2BD47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5B567-535F-4FBE-A843-8CE2512354E4}" type="pres">
      <dgm:prSet presAssocID="{C68FB90A-5C32-4E10-BBE5-D55536B32297}" presName="parTrans" presStyleLbl="bgSibTrans2D1" presStyleIdx="1" presStyleCnt="2" custAng="2100000" custScaleX="2955" custScaleY="8338" custLinFactY="167433" custLinFactNeighborX="96873" custLinFactNeighborY="200000"/>
      <dgm:spPr/>
      <dgm:t>
        <a:bodyPr/>
        <a:lstStyle/>
        <a:p>
          <a:endParaRPr lang="en-US"/>
        </a:p>
      </dgm:t>
    </dgm:pt>
    <dgm:pt modelId="{CF34ED82-9211-4821-A60D-E0DCA3EF7B09}" type="pres">
      <dgm:prSet presAssocID="{ADF68E0A-D63A-4875-8C85-35F38F52FD8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21B610-6BA0-47D5-888A-B6631B296834}" type="presOf" srcId="{C68FB90A-5C32-4E10-BBE5-D55536B32297}" destId="{0BA5B567-535F-4FBE-A843-8CE2512354E4}" srcOrd="0" destOrd="0" presId="urn:microsoft.com/office/officeart/2005/8/layout/radial4"/>
    <dgm:cxn modelId="{993B4035-6C2C-48A9-B237-C85822924CFF}" srcId="{61E43E39-9539-4727-8F58-FF225DC878EC}" destId="{81062DBA-033D-4CA2-B7B0-BEAEA8A0CAF9}" srcOrd="0" destOrd="0" parTransId="{307EF61F-B342-41AF-98D1-6B3740A05450}" sibTransId="{59914AF6-6694-40D2-AFFB-4D0992789C09}"/>
    <dgm:cxn modelId="{0C6CDF44-499E-41A4-A78A-8EAF9CB04DB2}" type="presOf" srcId="{61E43E39-9539-4727-8F58-FF225DC878EC}" destId="{6022B6EB-4385-40AC-A0ED-012E2441754D}" srcOrd="0" destOrd="0" presId="urn:microsoft.com/office/officeart/2005/8/layout/radial4"/>
    <dgm:cxn modelId="{79F58702-84CF-42E6-B34E-A8D32B146E6E}" srcId="{81062DBA-033D-4CA2-B7B0-BEAEA8A0CAF9}" destId="{ADF68E0A-D63A-4875-8C85-35F38F52FD86}" srcOrd="1" destOrd="0" parTransId="{C68FB90A-5C32-4E10-BBE5-D55536B32297}" sibTransId="{2737C002-1FB7-4347-A098-7855C707618B}"/>
    <dgm:cxn modelId="{E34C72EA-26F2-478E-A011-44ECEDC81B27}" srcId="{61E43E39-9539-4727-8F58-FF225DC878EC}" destId="{85434EC9-F14D-479B-B754-FAE4E9D95E58}" srcOrd="1" destOrd="0" parTransId="{72E9F4BD-AC96-4DDF-BD71-27ED4D05E621}" sibTransId="{65B14250-B60B-4F94-A0AC-01BCF8EBB60E}"/>
    <dgm:cxn modelId="{FA0A25AE-F206-4390-AB2F-54F7D0A73194}" type="presOf" srcId="{ADF68E0A-D63A-4875-8C85-35F38F52FD86}" destId="{CF34ED82-9211-4821-A60D-E0DCA3EF7B09}" srcOrd="0" destOrd="0" presId="urn:microsoft.com/office/officeart/2005/8/layout/radial4"/>
    <dgm:cxn modelId="{CCE00EF4-4E31-4719-A3B2-92A86A1EB84F}" type="presOf" srcId="{71F37689-F1EC-42DC-8827-11F88C2BD47C}" destId="{83B2B581-01D2-45E1-87CF-84B7D75411D1}" srcOrd="0" destOrd="0" presId="urn:microsoft.com/office/officeart/2005/8/layout/radial4"/>
    <dgm:cxn modelId="{BF00F57E-5884-45D9-B697-323657F5766B}" type="presOf" srcId="{D2B6466E-1F8C-4020-82D0-4453DB73952C}" destId="{7CE7F0E7-BDCA-42E7-9FF4-5FFF0B242C18}" srcOrd="0" destOrd="0" presId="urn:microsoft.com/office/officeart/2005/8/layout/radial4"/>
    <dgm:cxn modelId="{C3BC8B7E-85C1-49FA-B98C-5213A88B18E0}" srcId="{81062DBA-033D-4CA2-B7B0-BEAEA8A0CAF9}" destId="{71F37689-F1EC-42DC-8827-11F88C2BD47C}" srcOrd="0" destOrd="0" parTransId="{D2B6466E-1F8C-4020-82D0-4453DB73952C}" sibTransId="{74901B66-4532-48EF-9D00-E3A331EADD2B}"/>
    <dgm:cxn modelId="{731C553F-3827-4A00-90FB-1401859E230D}" type="presOf" srcId="{81062DBA-033D-4CA2-B7B0-BEAEA8A0CAF9}" destId="{EFA9F648-4082-44DF-B41B-7C80F615CDF7}" srcOrd="0" destOrd="0" presId="urn:microsoft.com/office/officeart/2005/8/layout/radial4"/>
    <dgm:cxn modelId="{24C7275A-EEC0-4646-88FA-07414F4F72FD}" type="presParOf" srcId="{6022B6EB-4385-40AC-A0ED-012E2441754D}" destId="{EFA9F648-4082-44DF-B41B-7C80F615CDF7}" srcOrd="0" destOrd="0" presId="urn:microsoft.com/office/officeart/2005/8/layout/radial4"/>
    <dgm:cxn modelId="{E7559973-6451-47DB-9F09-4285AD4A46C6}" type="presParOf" srcId="{6022B6EB-4385-40AC-A0ED-012E2441754D}" destId="{7CE7F0E7-BDCA-42E7-9FF4-5FFF0B242C18}" srcOrd="1" destOrd="0" presId="urn:microsoft.com/office/officeart/2005/8/layout/radial4"/>
    <dgm:cxn modelId="{2120863B-66E8-4CCE-8BD5-7327D83894E8}" type="presParOf" srcId="{6022B6EB-4385-40AC-A0ED-012E2441754D}" destId="{83B2B581-01D2-45E1-87CF-84B7D75411D1}" srcOrd="2" destOrd="0" presId="urn:microsoft.com/office/officeart/2005/8/layout/radial4"/>
    <dgm:cxn modelId="{1A989070-EAC9-4DB0-8647-9F3B3EC3D0A8}" type="presParOf" srcId="{6022B6EB-4385-40AC-A0ED-012E2441754D}" destId="{0BA5B567-535F-4FBE-A843-8CE2512354E4}" srcOrd="3" destOrd="0" presId="urn:microsoft.com/office/officeart/2005/8/layout/radial4"/>
    <dgm:cxn modelId="{F867C49E-248A-40FB-B4E0-86CE5CFF5167}" type="presParOf" srcId="{6022B6EB-4385-40AC-A0ED-012E2441754D}" destId="{CF34ED82-9211-4821-A60D-E0DCA3EF7B09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07CE3A-07D9-4B75-A3AE-187C3969F9B9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78935F-AF97-4888-B5AA-0097560A7870}" type="pres">
      <dgm:prSet presAssocID="{CC07CE3A-07D9-4B75-A3AE-187C3969F9B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266ECED-6FF2-4EFE-AD21-5946DD5FF70C}" type="presOf" srcId="{CC07CE3A-07D9-4B75-A3AE-187C3969F9B9}" destId="{9B78935F-AF97-4888-B5AA-0097560A7870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E43E39-9539-4727-8F58-FF225DC878E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F37689-F1EC-42DC-8827-11F88C2BD47C}">
      <dgm:prSet phldrT="[Text]"/>
      <dgm:spPr>
        <a:solidFill>
          <a:srgbClr val="C00000"/>
        </a:solidFill>
      </dgm:spPr>
      <dgm:t>
        <a:bodyPr/>
        <a:lstStyle/>
        <a:p>
          <a:r>
            <a:rPr lang="en-US" b="1" dirty="0" smtClean="0"/>
            <a:t>Time</a:t>
          </a:r>
          <a:endParaRPr lang="en-US" b="1" dirty="0"/>
        </a:p>
      </dgm:t>
    </dgm:pt>
    <dgm:pt modelId="{D2B6466E-1F8C-4020-82D0-4453DB73952C}" type="parTrans" cxnId="{C3BC8B7E-85C1-49FA-B98C-5213A88B18E0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74901B66-4532-48EF-9D00-E3A331EADD2B}" type="sibTrans" cxnId="{C3BC8B7E-85C1-49FA-B98C-5213A88B18E0}">
      <dgm:prSet/>
      <dgm:spPr/>
      <dgm:t>
        <a:bodyPr/>
        <a:lstStyle/>
        <a:p>
          <a:endParaRPr lang="en-US"/>
        </a:p>
      </dgm:t>
    </dgm:pt>
    <dgm:pt modelId="{ADF68E0A-D63A-4875-8C85-35F38F52FD8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1" dirty="0" smtClean="0"/>
            <a:t>Power</a:t>
          </a:r>
        </a:p>
        <a:p>
          <a:r>
            <a:rPr lang="en-US" b="1" dirty="0" smtClean="0"/>
            <a:t>Spec</a:t>
          </a:r>
          <a:r>
            <a:rPr lang="en-US" dirty="0" smtClean="0"/>
            <a:t>.</a:t>
          </a:r>
          <a:endParaRPr lang="en-US" dirty="0"/>
        </a:p>
      </dgm:t>
    </dgm:pt>
    <dgm:pt modelId="{C68FB90A-5C32-4E10-BBE5-D55536B32297}" type="parTrans" cxnId="{79F58702-84CF-42E6-B34E-A8D32B146E6E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2737C002-1FB7-4347-A098-7855C707618B}" type="sibTrans" cxnId="{79F58702-84CF-42E6-B34E-A8D32B146E6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5434EC9-F14D-479B-B754-FAE4E9D95E58}">
          <dgm:prSet/>
          <dgm:spPr/>
          <dgm:t>
            <a:bodyPr/>
            <a:lstStyle/>
            <a:p>
              <a:endParaRPr lang="en-US"/>
            </a:p>
          </dgm:t>
        </dgm:pt>
      </mc:Choice>
      <mc:Fallback xmlns="">
        <dgm:pt modelId="{85434EC9-F14D-479B-B754-FAE4E9D95E58}">
          <dgm:prSet/>
          <dgm:spPr/>
          <dgm:t>
            <a:bodyPr/>
            <a:lstStyle/>
            <a:p>
              <a:r>
                <a:rPr lang="en-US" b="1" i="0" dirty="0" smtClean="0">
                  <a:solidFill>
                    <a:srgbClr val="C00000"/>
                  </a:solidFill>
                  <a:latin typeface="Cambria Math"/>
                  <a:cs typeface="Arial" pitchFamily="34" charset="0"/>
                </a:rPr>
                <a:t>"F</a:t>
              </a:r>
              <a:r>
                <a:rPr lang="en-US" b="1" i="0" dirty="0" smtClean="0">
                  <a:solidFill>
                    <a:srgbClr val="C00000"/>
                  </a:solidFill>
                  <a:latin typeface="Edwardian Script ITC" pitchFamily="66" charset="0"/>
                  <a:cs typeface="Arial" pitchFamily="34" charset="0"/>
                </a:rPr>
                <a:t>"</a:t>
              </a:r>
              <a:endParaRPr lang="en-US"/>
            </a:p>
          </dgm:t>
        </dgm:pt>
      </mc:Fallback>
    </mc:AlternateContent>
    <dgm:pt modelId="{72E9F4BD-AC96-4DDF-BD71-27ED4D05E621}" type="parTrans" cxnId="{E34C72EA-26F2-478E-A011-44ECEDC81B27}">
      <dgm:prSet/>
      <dgm:spPr/>
      <dgm:t>
        <a:bodyPr/>
        <a:lstStyle/>
        <a:p>
          <a:endParaRPr lang="en-US"/>
        </a:p>
      </dgm:t>
    </dgm:pt>
    <dgm:pt modelId="{65B14250-B60B-4F94-A0AC-01BCF8EBB60E}" type="sibTrans" cxnId="{E34C72EA-26F2-478E-A011-44ECEDC81B27}">
      <dgm:prSet/>
      <dgm:spPr/>
      <dgm:t>
        <a:bodyPr/>
        <a:lstStyle/>
        <a:p>
          <a:endParaRPr lang="en-US"/>
        </a:p>
      </dgm:t>
    </dgm:pt>
    <dgm:pt modelId="{81062DBA-033D-4CA2-B7B0-BEAEA8A0CAF9}">
      <dgm:prSet phldrT="[Text]"/>
      <dgm:spPr>
        <a:solidFill>
          <a:schemeClr val="bg1"/>
        </a:solidFill>
      </dgm:spPr>
      <dgm:t>
        <a:bodyPr/>
        <a:lstStyle/>
        <a:p>
          <a:r>
            <a:rPr lang="en-US" b="1" dirty="0" smtClean="0"/>
            <a:t>Duality</a:t>
          </a:r>
          <a:endParaRPr lang="en-US" b="1" dirty="0"/>
        </a:p>
      </dgm:t>
    </dgm:pt>
    <dgm:pt modelId="{59914AF6-6694-40D2-AFFB-4D0992789C09}" type="sibTrans" cxnId="{993B4035-6C2C-48A9-B237-C85822924CFF}">
      <dgm:prSet/>
      <dgm:spPr/>
      <dgm:t>
        <a:bodyPr/>
        <a:lstStyle/>
        <a:p>
          <a:endParaRPr lang="en-US"/>
        </a:p>
      </dgm:t>
    </dgm:pt>
    <dgm:pt modelId="{307EF61F-B342-41AF-98D1-6B3740A05450}" type="parTrans" cxnId="{993B4035-6C2C-48A9-B237-C85822924CFF}">
      <dgm:prSet/>
      <dgm:spPr/>
      <dgm:t>
        <a:bodyPr/>
        <a:lstStyle/>
        <a:p>
          <a:endParaRPr lang="en-US"/>
        </a:p>
      </dgm:t>
    </dgm:pt>
    <dgm:pt modelId="{6022B6EB-4385-40AC-A0ED-012E2441754D}" type="pres">
      <dgm:prSet presAssocID="{61E43E39-9539-4727-8F58-FF225DC878E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A9F648-4082-44DF-B41B-7C80F615CDF7}" type="pres">
      <dgm:prSet presAssocID="{81062DBA-033D-4CA2-B7B0-BEAEA8A0CAF9}" presName="centerShape" presStyleLbl="node0" presStyleIdx="0" presStyleCnt="1"/>
      <dgm:spPr/>
      <dgm:t>
        <a:bodyPr/>
        <a:lstStyle/>
        <a:p>
          <a:endParaRPr lang="en-US"/>
        </a:p>
      </dgm:t>
    </dgm:pt>
    <dgm:pt modelId="{7CE7F0E7-BDCA-42E7-9FF4-5FFF0B242C18}" type="pres">
      <dgm:prSet presAssocID="{D2B6466E-1F8C-4020-82D0-4453DB73952C}" presName="parTrans" presStyleLbl="bgSibTrans2D1" presStyleIdx="0" presStyleCnt="2" custAng="19500000" custScaleX="127564" custLinFactX="1342" custLinFactNeighborX="100000" custLinFactNeighborY="-68469" custRadScaleRad="390100"/>
      <dgm:spPr/>
      <dgm:t>
        <a:bodyPr/>
        <a:lstStyle/>
        <a:p>
          <a:endParaRPr lang="en-US"/>
        </a:p>
      </dgm:t>
    </dgm:pt>
    <dgm:pt modelId="{83B2B581-01D2-45E1-87CF-84B7D75411D1}" type="pres">
      <dgm:prSet presAssocID="{71F37689-F1EC-42DC-8827-11F88C2BD47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5B567-535F-4FBE-A843-8CE2512354E4}" type="pres">
      <dgm:prSet presAssocID="{C68FB90A-5C32-4E10-BBE5-D55536B32297}" presName="parTrans" presStyleLbl="bgSibTrans2D1" presStyleIdx="1" presStyleCnt="2" custAng="2100000" custScaleX="2955" custScaleY="8338" custLinFactY="167433" custLinFactNeighborX="96873" custLinFactNeighborY="200000"/>
      <dgm:spPr/>
      <dgm:t>
        <a:bodyPr/>
        <a:lstStyle/>
        <a:p>
          <a:endParaRPr lang="en-US"/>
        </a:p>
      </dgm:t>
    </dgm:pt>
    <dgm:pt modelId="{CF34ED82-9211-4821-A60D-E0DCA3EF7B09}" type="pres">
      <dgm:prSet presAssocID="{ADF68E0A-D63A-4875-8C85-35F38F52FD8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560B46-CCF4-4A9E-B4B4-7452BD56BB85}" type="presOf" srcId="{61E43E39-9539-4727-8F58-FF225DC878EC}" destId="{6022B6EB-4385-40AC-A0ED-012E2441754D}" srcOrd="0" destOrd="0" presId="urn:microsoft.com/office/officeart/2005/8/layout/radial4"/>
    <dgm:cxn modelId="{993B4035-6C2C-48A9-B237-C85822924CFF}" srcId="{61E43E39-9539-4727-8F58-FF225DC878EC}" destId="{81062DBA-033D-4CA2-B7B0-BEAEA8A0CAF9}" srcOrd="0" destOrd="0" parTransId="{307EF61F-B342-41AF-98D1-6B3740A05450}" sibTransId="{59914AF6-6694-40D2-AFFB-4D0992789C09}"/>
    <dgm:cxn modelId="{54C11E05-EBBD-4A29-8141-14EF36E1A3E6}" type="presOf" srcId="{81062DBA-033D-4CA2-B7B0-BEAEA8A0CAF9}" destId="{EFA9F648-4082-44DF-B41B-7C80F615CDF7}" srcOrd="0" destOrd="0" presId="urn:microsoft.com/office/officeart/2005/8/layout/radial4"/>
    <dgm:cxn modelId="{D62A01FD-E190-4E2B-9B99-487EFFDC99B5}" type="presOf" srcId="{71F37689-F1EC-42DC-8827-11F88C2BD47C}" destId="{83B2B581-01D2-45E1-87CF-84B7D75411D1}" srcOrd="0" destOrd="0" presId="urn:microsoft.com/office/officeart/2005/8/layout/radial4"/>
    <dgm:cxn modelId="{94371A9B-8853-42B8-8539-547923F298F6}" type="presOf" srcId="{C68FB90A-5C32-4E10-BBE5-D55536B32297}" destId="{0BA5B567-535F-4FBE-A843-8CE2512354E4}" srcOrd="0" destOrd="0" presId="urn:microsoft.com/office/officeart/2005/8/layout/radial4"/>
    <dgm:cxn modelId="{79F58702-84CF-42E6-B34E-A8D32B146E6E}" srcId="{81062DBA-033D-4CA2-B7B0-BEAEA8A0CAF9}" destId="{ADF68E0A-D63A-4875-8C85-35F38F52FD86}" srcOrd="1" destOrd="0" parTransId="{C68FB90A-5C32-4E10-BBE5-D55536B32297}" sibTransId="{2737C002-1FB7-4347-A098-7855C707618B}"/>
    <dgm:cxn modelId="{E34C72EA-26F2-478E-A011-44ECEDC81B27}" srcId="{61E43E39-9539-4727-8F58-FF225DC878EC}" destId="{85434EC9-F14D-479B-B754-FAE4E9D95E58}" srcOrd="1" destOrd="0" parTransId="{72E9F4BD-AC96-4DDF-BD71-27ED4D05E621}" sibTransId="{65B14250-B60B-4F94-A0AC-01BCF8EBB60E}"/>
    <dgm:cxn modelId="{638C8E94-EEFA-4EDF-9136-D464BD4B64BE}" type="presOf" srcId="{ADF68E0A-D63A-4875-8C85-35F38F52FD86}" destId="{CF34ED82-9211-4821-A60D-E0DCA3EF7B09}" srcOrd="0" destOrd="0" presId="urn:microsoft.com/office/officeart/2005/8/layout/radial4"/>
    <dgm:cxn modelId="{1C9170E1-26B6-4713-BCD2-FD2522E61A07}" type="presOf" srcId="{D2B6466E-1F8C-4020-82D0-4453DB73952C}" destId="{7CE7F0E7-BDCA-42E7-9FF4-5FFF0B242C18}" srcOrd="0" destOrd="0" presId="urn:microsoft.com/office/officeart/2005/8/layout/radial4"/>
    <dgm:cxn modelId="{C3BC8B7E-85C1-49FA-B98C-5213A88B18E0}" srcId="{81062DBA-033D-4CA2-B7B0-BEAEA8A0CAF9}" destId="{71F37689-F1EC-42DC-8827-11F88C2BD47C}" srcOrd="0" destOrd="0" parTransId="{D2B6466E-1F8C-4020-82D0-4453DB73952C}" sibTransId="{74901B66-4532-48EF-9D00-E3A331EADD2B}"/>
    <dgm:cxn modelId="{509761AC-A28D-4F45-89DE-3CB12486964F}" type="presParOf" srcId="{6022B6EB-4385-40AC-A0ED-012E2441754D}" destId="{EFA9F648-4082-44DF-B41B-7C80F615CDF7}" srcOrd="0" destOrd="0" presId="urn:microsoft.com/office/officeart/2005/8/layout/radial4"/>
    <dgm:cxn modelId="{1DBB73FD-866E-4CE3-A17E-AA4B0A4AB35C}" type="presParOf" srcId="{6022B6EB-4385-40AC-A0ED-012E2441754D}" destId="{7CE7F0E7-BDCA-42E7-9FF4-5FFF0B242C18}" srcOrd="1" destOrd="0" presId="urn:microsoft.com/office/officeart/2005/8/layout/radial4"/>
    <dgm:cxn modelId="{18D27CDC-F822-4C55-93F8-CAE71AB91E98}" type="presParOf" srcId="{6022B6EB-4385-40AC-A0ED-012E2441754D}" destId="{83B2B581-01D2-45E1-87CF-84B7D75411D1}" srcOrd="2" destOrd="0" presId="urn:microsoft.com/office/officeart/2005/8/layout/radial4"/>
    <dgm:cxn modelId="{5451BB30-0486-4EB5-8922-8E62A389FCEC}" type="presParOf" srcId="{6022B6EB-4385-40AC-A0ED-012E2441754D}" destId="{0BA5B567-535F-4FBE-A843-8CE2512354E4}" srcOrd="3" destOrd="0" presId="urn:microsoft.com/office/officeart/2005/8/layout/radial4"/>
    <dgm:cxn modelId="{17D2399E-A06A-4FA0-AADC-4BFD3E05A5AD}" type="presParOf" srcId="{6022B6EB-4385-40AC-A0ED-012E2441754D}" destId="{CF34ED82-9211-4821-A60D-E0DCA3EF7B09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E43E39-9539-4727-8F58-FF225DC878E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F37689-F1EC-42DC-8827-11F88C2BD47C}">
      <dgm:prSet phldrT="[Text]"/>
      <dgm:spPr>
        <a:solidFill>
          <a:srgbClr val="C00000"/>
        </a:solidFill>
      </dgm:spPr>
      <dgm:t>
        <a:bodyPr/>
        <a:lstStyle/>
        <a:p>
          <a:r>
            <a:rPr lang="en-US" b="1" dirty="0" smtClean="0"/>
            <a:t>DCT</a:t>
          </a:r>
          <a:endParaRPr lang="en-US" b="1" dirty="0"/>
        </a:p>
      </dgm:t>
    </dgm:pt>
    <dgm:pt modelId="{D2B6466E-1F8C-4020-82D0-4453DB73952C}" type="parTrans" cxnId="{C3BC8B7E-85C1-49FA-B98C-5213A88B18E0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74901B66-4532-48EF-9D00-E3A331EADD2B}" type="sibTrans" cxnId="{C3BC8B7E-85C1-49FA-B98C-5213A88B18E0}">
      <dgm:prSet/>
      <dgm:spPr/>
      <dgm:t>
        <a:bodyPr/>
        <a:lstStyle/>
        <a:p>
          <a:endParaRPr lang="en-US"/>
        </a:p>
      </dgm:t>
    </dgm:pt>
    <dgm:pt modelId="{ADF68E0A-D63A-4875-8C85-35F38F52FD8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1" dirty="0" smtClean="0"/>
            <a:t>Hilb.</a:t>
          </a:r>
        </a:p>
        <a:p>
          <a:r>
            <a:rPr lang="en-US" b="1" dirty="0" err="1" smtClean="0"/>
            <a:t>Env</a:t>
          </a:r>
          <a:r>
            <a:rPr lang="en-US" b="1" dirty="0" smtClean="0"/>
            <a:t>.</a:t>
          </a:r>
          <a:endParaRPr lang="en-US" dirty="0"/>
        </a:p>
      </dgm:t>
    </dgm:pt>
    <dgm:pt modelId="{C68FB90A-5C32-4E10-BBE5-D55536B32297}" type="parTrans" cxnId="{79F58702-84CF-42E6-B34E-A8D32B146E6E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2737C002-1FB7-4347-A098-7855C707618B}" type="sibTrans" cxnId="{79F58702-84CF-42E6-B34E-A8D32B146E6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5434EC9-F14D-479B-B754-FAE4E9D95E58}">
          <dgm:prSet/>
          <dgm:spPr/>
          <dgm:t>
            <a:bodyPr/>
            <a:lstStyle/>
            <a:p>
              <a:endParaRPr lang="en-US"/>
            </a:p>
          </dgm:t>
        </dgm:pt>
      </mc:Choice>
      <mc:Fallback xmlns="">
        <dgm:pt modelId="{85434EC9-F14D-479B-B754-FAE4E9D95E58}">
          <dgm:prSet/>
          <dgm:spPr/>
          <dgm:t>
            <a:bodyPr/>
            <a:lstStyle/>
            <a:p>
              <a:r>
                <a:rPr lang="en-US" b="1" i="0" dirty="0" smtClean="0">
                  <a:solidFill>
                    <a:srgbClr val="C00000"/>
                  </a:solidFill>
                  <a:latin typeface="Cambria Math"/>
                  <a:cs typeface="Arial" pitchFamily="34" charset="0"/>
                </a:rPr>
                <a:t>"F</a:t>
              </a:r>
              <a:r>
                <a:rPr lang="en-US" b="1" i="0" dirty="0" smtClean="0">
                  <a:solidFill>
                    <a:srgbClr val="C00000"/>
                  </a:solidFill>
                  <a:latin typeface="Edwardian Script ITC" pitchFamily="66" charset="0"/>
                  <a:cs typeface="Arial" pitchFamily="34" charset="0"/>
                </a:rPr>
                <a:t>"</a:t>
              </a:r>
              <a:endParaRPr lang="en-US"/>
            </a:p>
          </dgm:t>
        </dgm:pt>
      </mc:Fallback>
    </mc:AlternateContent>
    <dgm:pt modelId="{72E9F4BD-AC96-4DDF-BD71-27ED4D05E621}" type="parTrans" cxnId="{E34C72EA-26F2-478E-A011-44ECEDC81B27}">
      <dgm:prSet/>
      <dgm:spPr/>
      <dgm:t>
        <a:bodyPr/>
        <a:lstStyle/>
        <a:p>
          <a:endParaRPr lang="en-US"/>
        </a:p>
      </dgm:t>
    </dgm:pt>
    <dgm:pt modelId="{65B14250-B60B-4F94-A0AC-01BCF8EBB60E}" type="sibTrans" cxnId="{E34C72EA-26F2-478E-A011-44ECEDC81B27}">
      <dgm:prSet/>
      <dgm:spPr/>
      <dgm:t>
        <a:bodyPr/>
        <a:lstStyle/>
        <a:p>
          <a:endParaRPr lang="en-US"/>
        </a:p>
      </dgm:t>
    </dgm:pt>
    <dgm:pt modelId="{81062DBA-033D-4CA2-B7B0-BEAEA8A0CAF9}">
      <dgm:prSet phldrT="[Text]"/>
      <dgm:spPr>
        <a:solidFill>
          <a:schemeClr val="bg1"/>
        </a:solidFill>
      </dgm:spPr>
      <dgm:t>
        <a:bodyPr/>
        <a:lstStyle/>
        <a:p>
          <a:r>
            <a:rPr lang="en-US" b="1" dirty="0" smtClean="0"/>
            <a:t>Duality</a:t>
          </a:r>
          <a:endParaRPr lang="en-US" b="1" dirty="0"/>
        </a:p>
      </dgm:t>
    </dgm:pt>
    <dgm:pt modelId="{59914AF6-6694-40D2-AFFB-4D0992789C09}" type="sibTrans" cxnId="{993B4035-6C2C-48A9-B237-C85822924CFF}">
      <dgm:prSet/>
      <dgm:spPr/>
      <dgm:t>
        <a:bodyPr/>
        <a:lstStyle/>
        <a:p>
          <a:endParaRPr lang="en-US"/>
        </a:p>
      </dgm:t>
    </dgm:pt>
    <dgm:pt modelId="{307EF61F-B342-41AF-98D1-6B3740A05450}" type="parTrans" cxnId="{993B4035-6C2C-48A9-B237-C85822924CFF}">
      <dgm:prSet/>
      <dgm:spPr/>
      <dgm:t>
        <a:bodyPr/>
        <a:lstStyle/>
        <a:p>
          <a:endParaRPr lang="en-US"/>
        </a:p>
      </dgm:t>
    </dgm:pt>
    <dgm:pt modelId="{6022B6EB-4385-40AC-A0ED-012E2441754D}" type="pres">
      <dgm:prSet presAssocID="{61E43E39-9539-4727-8F58-FF225DC878E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A9F648-4082-44DF-B41B-7C80F615CDF7}" type="pres">
      <dgm:prSet presAssocID="{81062DBA-033D-4CA2-B7B0-BEAEA8A0CAF9}" presName="centerShape" presStyleLbl="node0" presStyleIdx="0" presStyleCnt="1" custFlipVert="1" custScaleY="2376" custLinFactNeighborX="383" custLinFactNeighborY="-4126"/>
      <dgm:spPr/>
      <dgm:t>
        <a:bodyPr/>
        <a:lstStyle/>
        <a:p>
          <a:endParaRPr lang="en-US"/>
        </a:p>
      </dgm:t>
    </dgm:pt>
    <dgm:pt modelId="{7CE7F0E7-BDCA-42E7-9FF4-5FFF0B242C18}" type="pres">
      <dgm:prSet presAssocID="{D2B6466E-1F8C-4020-82D0-4453DB73952C}" presName="parTrans" presStyleLbl="bgSibTrans2D1" presStyleIdx="0" presStyleCnt="2" custAng="19757596" custScaleX="87795" custLinFactY="-1165" custLinFactNeighborX="49993" custLinFactNeighborY="-100000" custRadScaleRad="447072"/>
      <dgm:spPr/>
      <dgm:t>
        <a:bodyPr/>
        <a:lstStyle/>
        <a:p>
          <a:endParaRPr lang="en-US"/>
        </a:p>
      </dgm:t>
    </dgm:pt>
    <dgm:pt modelId="{83B2B581-01D2-45E1-87CF-84B7D75411D1}" type="pres">
      <dgm:prSet presAssocID="{71F37689-F1EC-42DC-8827-11F88C2BD47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5B567-535F-4FBE-A843-8CE2512354E4}" type="pres">
      <dgm:prSet presAssocID="{C68FB90A-5C32-4E10-BBE5-D55536B32297}" presName="parTrans" presStyleLbl="bgSibTrans2D1" presStyleIdx="1" presStyleCnt="2" custAng="2100000" custScaleX="2955" custScaleY="8338" custLinFactY="167433" custLinFactNeighborX="96873" custLinFactNeighborY="200000"/>
      <dgm:spPr/>
      <dgm:t>
        <a:bodyPr/>
        <a:lstStyle/>
        <a:p>
          <a:endParaRPr lang="en-US"/>
        </a:p>
      </dgm:t>
    </dgm:pt>
    <dgm:pt modelId="{CF34ED82-9211-4821-A60D-E0DCA3EF7B09}" type="pres">
      <dgm:prSet presAssocID="{ADF68E0A-D63A-4875-8C85-35F38F52FD8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3B4035-6C2C-48A9-B237-C85822924CFF}" srcId="{61E43E39-9539-4727-8F58-FF225DC878EC}" destId="{81062DBA-033D-4CA2-B7B0-BEAEA8A0CAF9}" srcOrd="0" destOrd="0" parTransId="{307EF61F-B342-41AF-98D1-6B3740A05450}" sibTransId="{59914AF6-6694-40D2-AFFB-4D0992789C09}"/>
    <dgm:cxn modelId="{1A4BC0E1-1FB9-4C8D-B9E7-EF552E584CE7}" type="presOf" srcId="{ADF68E0A-D63A-4875-8C85-35F38F52FD86}" destId="{CF34ED82-9211-4821-A60D-E0DCA3EF7B09}" srcOrd="0" destOrd="0" presId="urn:microsoft.com/office/officeart/2005/8/layout/radial4"/>
    <dgm:cxn modelId="{53A65157-0EE3-4128-8C74-7B1BCE9EA428}" type="presOf" srcId="{D2B6466E-1F8C-4020-82D0-4453DB73952C}" destId="{7CE7F0E7-BDCA-42E7-9FF4-5FFF0B242C18}" srcOrd="0" destOrd="0" presId="urn:microsoft.com/office/officeart/2005/8/layout/radial4"/>
    <dgm:cxn modelId="{79F58702-84CF-42E6-B34E-A8D32B146E6E}" srcId="{81062DBA-033D-4CA2-B7B0-BEAEA8A0CAF9}" destId="{ADF68E0A-D63A-4875-8C85-35F38F52FD86}" srcOrd="1" destOrd="0" parTransId="{C68FB90A-5C32-4E10-BBE5-D55536B32297}" sibTransId="{2737C002-1FB7-4347-A098-7855C707618B}"/>
    <dgm:cxn modelId="{B21E949B-C5E4-4318-88D5-8FE731620613}" type="presOf" srcId="{71F37689-F1EC-42DC-8827-11F88C2BD47C}" destId="{83B2B581-01D2-45E1-87CF-84B7D75411D1}" srcOrd="0" destOrd="0" presId="urn:microsoft.com/office/officeart/2005/8/layout/radial4"/>
    <dgm:cxn modelId="{E34C72EA-26F2-478E-A011-44ECEDC81B27}" srcId="{61E43E39-9539-4727-8F58-FF225DC878EC}" destId="{85434EC9-F14D-479B-B754-FAE4E9D95E58}" srcOrd="1" destOrd="0" parTransId="{72E9F4BD-AC96-4DDF-BD71-27ED4D05E621}" sibTransId="{65B14250-B60B-4F94-A0AC-01BCF8EBB60E}"/>
    <dgm:cxn modelId="{A2B1B7C8-36E4-43A3-8140-D471A4A05586}" type="presOf" srcId="{81062DBA-033D-4CA2-B7B0-BEAEA8A0CAF9}" destId="{EFA9F648-4082-44DF-B41B-7C80F615CDF7}" srcOrd="0" destOrd="0" presId="urn:microsoft.com/office/officeart/2005/8/layout/radial4"/>
    <dgm:cxn modelId="{45696146-5067-4242-A4A3-422F527C2C27}" type="presOf" srcId="{C68FB90A-5C32-4E10-BBE5-D55536B32297}" destId="{0BA5B567-535F-4FBE-A843-8CE2512354E4}" srcOrd="0" destOrd="0" presId="urn:microsoft.com/office/officeart/2005/8/layout/radial4"/>
    <dgm:cxn modelId="{C394D18A-60CE-40B7-A157-21B99ED5E8FE}" type="presOf" srcId="{61E43E39-9539-4727-8F58-FF225DC878EC}" destId="{6022B6EB-4385-40AC-A0ED-012E2441754D}" srcOrd="0" destOrd="0" presId="urn:microsoft.com/office/officeart/2005/8/layout/radial4"/>
    <dgm:cxn modelId="{C3BC8B7E-85C1-49FA-B98C-5213A88B18E0}" srcId="{81062DBA-033D-4CA2-B7B0-BEAEA8A0CAF9}" destId="{71F37689-F1EC-42DC-8827-11F88C2BD47C}" srcOrd="0" destOrd="0" parTransId="{D2B6466E-1F8C-4020-82D0-4453DB73952C}" sibTransId="{74901B66-4532-48EF-9D00-E3A331EADD2B}"/>
    <dgm:cxn modelId="{282BE637-B060-43A6-AE3C-CBEF1FDF13EB}" type="presParOf" srcId="{6022B6EB-4385-40AC-A0ED-012E2441754D}" destId="{EFA9F648-4082-44DF-B41B-7C80F615CDF7}" srcOrd="0" destOrd="0" presId="urn:microsoft.com/office/officeart/2005/8/layout/radial4"/>
    <dgm:cxn modelId="{C539AFB3-0653-401F-AE1A-4C00AB11DDD2}" type="presParOf" srcId="{6022B6EB-4385-40AC-A0ED-012E2441754D}" destId="{7CE7F0E7-BDCA-42E7-9FF4-5FFF0B242C18}" srcOrd="1" destOrd="0" presId="urn:microsoft.com/office/officeart/2005/8/layout/radial4"/>
    <dgm:cxn modelId="{6F7B6BE3-5AAD-4E3F-A0EF-4D153376ED08}" type="presParOf" srcId="{6022B6EB-4385-40AC-A0ED-012E2441754D}" destId="{83B2B581-01D2-45E1-87CF-84B7D75411D1}" srcOrd="2" destOrd="0" presId="urn:microsoft.com/office/officeart/2005/8/layout/radial4"/>
    <dgm:cxn modelId="{4E58B5D4-0502-4ABF-B89C-8826F513A2DE}" type="presParOf" srcId="{6022B6EB-4385-40AC-A0ED-012E2441754D}" destId="{0BA5B567-535F-4FBE-A843-8CE2512354E4}" srcOrd="3" destOrd="0" presId="urn:microsoft.com/office/officeart/2005/8/layout/radial4"/>
    <dgm:cxn modelId="{61FEAB79-1E84-4B17-A988-E46B4C9E1423}" type="presParOf" srcId="{6022B6EB-4385-40AC-A0ED-012E2441754D}" destId="{CF34ED82-9211-4821-A60D-E0DCA3EF7B09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9F648-4082-44DF-B41B-7C80F615CDF7}">
      <dsp:nvSpPr>
        <dsp:cNvPr id="0" name=""/>
        <dsp:cNvSpPr/>
      </dsp:nvSpPr>
      <dsp:spPr>
        <a:xfrm>
          <a:off x="2085974" y="1700046"/>
          <a:ext cx="1924050" cy="192405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Duality</a:t>
          </a:r>
          <a:endParaRPr lang="en-US" sz="3400" b="1" kern="1200" dirty="0"/>
        </a:p>
      </dsp:txBody>
      <dsp:txXfrm>
        <a:off x="2367745" y="1981817"/>
        <a:ext cx="1360508" cy="1360508"/>
      </dsp:txXfrm>
    </dsp:sp>
    <dsp:sp modelId="{7CE7F0E7-BDCA-42E7-9FF4-5FFF0B242C18}">
      <dsp:nvSpPr>
        <dsp:cNvPr id="0" name=""/>
        <dsp:cNvSpPr/>
      </dsp:nvSpPr>
      <dsp:spPr>
        <a:xfrm rot="10800000">
          <a:off x="2133604" y="965200"/>
          <a:ext cx="1973980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2B581-01D2-45E1-87CF-84B7D75411D1}">
      <dsp:nvSpPr>
        <dsp:cNvPr id="0" name=""/>
        <dsp:cNvSpPr/>
      </dsp:nvSpPr>
      <dsp:spPr>
        <a:xfrm>
          <a:off x="4664" y="439903"/>
          <a:ext cx="1827847" cy="1462278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Time</a:t>
          </a:r>
          <a:endParaRPr lang="en-US" sz="3700" b="1" kern="1200" dirty="0"/>
        </a:p>
      </dsp:txBody>
      <dsp:txXfrm>
        <a:off x="47493" y="482732"/>
        <a:ext cx="1742189" cy="1376620"/>
      </dsp:txXfrm>
    </dsp:sp>
    <dsp:sp modelId="{0BA5B567-535F-4FBE-A843-8CE2512354E4}">
      <dsp:nvSpPr>
        <dsp:cNvPr id="0" name=""/>
        <dsp:cNvSpPr/>
      </dsp:nvSpPr>
      <dsp:spPr>
        <a:xfrm>
          <a:off x="6019806" y="3606804"/>
          <a:ext cx="45726" cy="45721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4ED82-9211-4821-A60D-E0DCA3EF7B09}">
      <dsp:nvSpPr>
        <dsp:cNvPr id="0" name=""/>
        <dsp:cNvSpPr/>
      </dsp:nvSpPr>
      <dsp:spPr>
        <a:xfrm>
          <a:off x="4263487" y="439903"/>
          <a:ext cx="1827847" cy="146227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Power</a:t>
          </a:r>
        </a:p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Spec</a:t>
          </a:r>
          <a:r>
            <a:rPr lang="en-US" sz="3700" kern="1200" dirty="0" smtClean="0"/>
            <a:t>.</a:t>
          </a:r>
          <a:endParaRPr lang="en-US" sz="3700" kern="1200" dirty="0"/>
        </a:p>
      </dsp:txBody>
      <dsp:txXfrm>
        <a:off x="4306316" y="482732"/>
        <a:ext cx="1742189" cy="1376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9F648-4082-44DF-B41B-7C80F615CDF7}">
      <dsp:nvSpPr>
        <dsp:cNvPr id="0" name=""/>
        <dsp:cNvSpPr/>
      </dsp:nvSpPr>
      <dsp:spPr>
        <a:xfrm>
          <a:off x="2085974" y="1700046"/>
          <a:ext cx="1924050" cy="192405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Duality</a:t>
          </a:r>
          <a:endParaRPr lang="en-US" sz="3400" b="1" kern="1200" dirty="0"/>
        </a:p>
      </dsp:txBody>
      <dsp:txXfrm>
        <a:off x="2367745" y="1981817"/>
        <a:ext cx="1360508" cy="1360508"/>
      </dsp:txXfrm>
    </dsp:sp>
    <dsp:sp modelId="{7CE7F0E7-BDCA-42E7-9FF4-5FFF0B242C18}">
      <dsp:nvSpPr>
        <dsp:cNvPr id="0" name=""/>
        <dsp:cNvSpPr/>
      </dsp:nvSpPr>
      <dsp:spPr>
        <a:xfrm rot="10800000">
          <a:off x="2133604" y="965200"/>
          <a:ext cx="1973980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2B581-01D2-45E1-87CF-84B7D75411D1}">
      <dsp:nvSpPr>
        <dsp:cNvPr id="0" name=""/>
        <dsp:cNvSpPr/>
      </dsp:nvSpPr>
      <dsp:spPr>
        <a:xfrm>
          <a:off x="4664" y="439903"/>
          <a:ext cx="1827847" cy="1462278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Time</a:t>
          </a:r>
          <a:endParaRPr lang="en-US" sz="3700" b="1" kern="1200" dirty="0"/>
        </a:p>
      </dsp:txBody>
      <dsp:txXfrm>
        <a:off x="47493" y="482732"/>
        <a:ext cx="1742189" cy="1376620"/>
      </dsp:txXfrm>
    </dsp:sp>
    <dsp:sp modelId="{0BA5B567-535F-4FBE-A843-8CE2512354E4}">
      <dsp:nvSpPr>
        <dsp:cNvPr id="0" name=""/>
        <dsp:cNvSpPr/>
      </dsp:nvSpPr>
      <dsp:spPr>
        <a:xfrm>
          <a:off x="6019806" y="3606804"/>
          <a:ext cx="45726" cy="45721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4ED82-9211-4821-A60D-E0DCA3EF7B09}">
      <dsp:nvSpPr>
        <dsp:cNvPr id="0" name=""/>
        <dsp:cNvSpPr/>
      </dsp:nvSpPr>
      <dsp:spPr>
        <a:xfrm>
          <a:off x="4263487" y="439903"/>
          <a:ext cx="1827847" cy="146227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Power</a:t>
          </a:r>
        </a:p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Spec</a:t>
          </a:r>
          <a:r>
            <a:rPr lang="en-US" sz="3700" kern="1200" dirty="0" smtClean="0"/>
            <a:t>.</a:t>
          </a:r>
          <a:endParaRPr lang="en-US" sz="3700" kern="1200" dirty="0"/>
        </a:p>
      </dsp:txBody>
      <dsp:txXfrm>
        <a:off x="4306316" y="482732"/>
        <a:ext cx="1742189" cy="1376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9F648-4082-44DF-B41B-7C80F615CDF7}">
      <dsp:nvSpPr>
        <dsp:cNvPr id="0" name=""/>
        <dsp:cNvSpPr/>
      </dsp:nvSpPr>
      <dsp:spPr>
        <a:xfrm flipV="1">
          <a:off x="2105887" y="2768624"/>
          <a:ext cx="1924050" cy="4571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kern="1200" dirty="0" smtClean="0"/>
            <a:t>Duality</a:t>
          </a:r>
          <a:endParaRPr lang="en-US" sz="500" b="1" kern="1200" dirty="0"/>
        </a:p>
      </dsp:txBody>
      <dsp:txXfrm rot="10800000">
        <a:off x="2387658" y="2775319"/>
        <a:ext cx="1360508" cy="32325"/>
      </dsp:txXfrm>
    </dsp:sp>
    <dsp:sp modelId="{7CE7F0E7-BDCA-42E7-9FF4-5FFF0B242C18}">
      <dsp:nvSpPr>
        <dsp:cNvPr id="0" name=""/>
        <dsp:cNvSpPr/>
      </dsp:nvSpPr>
      <dsp:spPr>
        <a:xfrm rot="10800000">
          <a:off x="2057393" y="1278408"/>
          <a:ext cx="2036897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2B581-01D2-45E1-87CF-84B7D75411D1}">
      <dsp:nvSpPr>
        <dsp:cNvPr id="0" name=""/>
        <dsp:cNvSpPr/>
      </dsp:nvSpPr>
      <dsp:spPr>
        <a:xfrm>
          <a:off x="4664" y="783827"/>
          <a:ext cx="1827847" cy="1462278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DCT</a:t>
          </a:r>
          <a:endParaRPr lang="en-US" sz="3700" b="1" kern="1200" dirty="0"/>
        </a:p>
      </dsp:txBody>
      <dsp:txXfrm>
        <a:off x="47493" y="826656"/>
        <a:ext cx="1742189" cy="1376620"/>
      </dsp:txXfrm>
    </dsp:sp>
    <dsp:sp modelId="{0BA5B567-535F-4FBE-A843-8CE2512354E4}">
      <dsp:nvSpPr>
        <dsp:cNvPr id="0" name=""/>
        <dsp:cNvSpPr/>
      </dsp:nvSpPr>
      <dsp:spPr>
        <a:xfrm rot="229242">
          <a:off x="6062189" y="4041139"/>
          <a:ext cx="67620" cy="45721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4ED82-9211-4821-A60D-E0DCA3EF7B09}">
      <dsp:nvSpPr>
        <dsp:cNvPr id="0" name=""/>
        <dsp:cNvSpPr/>
      </dsp:nvSpPr>
      <dsp:spPr>
        <a:xfrm>
          <a:off x="4263487" y="783827"/>
          <a:ext cx="1827847" cy="146227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Hilb.</a:t>
          </a:r>
        </a:p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err="1" smtClean="0"/>
            <a:t>Env</a:t>
          </a:r>
          <a:r>
            <a:rPr lang="en-US" sz="3700" b="1" kern="1200" dirty="0" smtClean="0"/>
            <a:t>.</a:t>
          </a:r>
          <a:endParaRPr lang="en-US" sz="3700" kern="1200" dirty="0"/>
        </a:p>
      </dsp:txBody>
      <dsp:txXfrm>
        <a:off x="4306316" y="826656"/>
        <a:ext cx="1742189" cy="137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0.45614</cdr:y>
    </cdr:from>
    <cdr:to>
      <cdr:x>0.10008</cdr:x>
      <cdr:y>0.54386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7256" y="1981200"/>
          <a:ext cx="914400" cy="381000"/>
        </a:xfrm>
        <a:prstGeom xmlns:a="http://schemas.openxmlformats.org/drawingml/2006/main" prst="rect">
          <a:avLst/>
        </a:prstGeom>
        <a:scene3d xmlns:a="http://schemas.openxmlformats.org/drawingml/2006/main">
          <a:camera prst="isometricOffAxis2Right">
            <a:rot lat="0" lon="0" rev="5400000"/>
          </a:camera>
          <a:lightRig rig="threePt" dir="t"/>
        </a:scene3d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 smtClean="0">
              <a:latin typeface="Arial" pitchFamily="34" charset="0"/>
              <a:cs typeface="Arial" pitchFamily="34" charset="0"/>
            </a:rPr>
            <a:t>WER</a:t>
          </a:r>
          <a:endParaRPr lang="en-US" sz="2400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0.01589</cdr:x>
      <cdr:y>0.38596</cdr:y>
    </cdr:from>
    <cdr:to>
      <cdr:x>0.11597</cdr:x>
      <cdr:y>0.47368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5144" y="1676400"/>
          <a:ext cx="9144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</cdr:x>
      <cdr:y>0.4386</cdr:y>
    </cdr:from>
    <cdr:to>
      <cdr:x>0.10008</cdr:x>
      <cdr:y>0.52632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-7256" y="1905000"/>
          <a:ext cx="914400" cy="381000"/>
        </a:xfrm>
        <a:prstGeom xmlns:a="http://schemas.openxmlformats.org/drawingml/2006/main" prst="rect">
          <a:avLst/>
        </a:prstGeom>
        <a:scene3d xmlns:a="http://schemas.openxmlformats.org/drawingml/2006/main">
          <a:camera prst="isometricOffAxis2Right">
            <a:rot lat="0" lon="0" rev="5400000"/>
          </a:camera>
          <a:lightRig rig="threePt" dir="t"/>
        </a:scene3d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dirty="0" smtClean="0">
              <a:latin typeface="Arial" pitchFamily="34" charset="0"/>
              <a:cs typeface="Arial" pitchFamily="34" charset="0"/>
            </a:rPr>
            <a:t>DCF</a:t>
          </a:r>
          <a:endParaRPr lang="en-US" sz="2400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0.45614</cdr:y>
    </cdr:from>
    <cdr:to>
      <cdr:x>0.06593</cdr:x>
      <cdr:y>0.54386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7256" y="1981200"/>
          <a:ext cx="602344" cy="381000"/>
        </a:xfrm>
        <a:prstGeom xmlns:a="http://schemas.openxmlformats.org/drawingml/2006/main" prst="rect">
          <a:avLst/>
        </a:prstGeom>
        <a:scene3d xmlns:a="http://schemas.openxmlformats.org/drawingml/2006/main">
          <a:camera prst="isometricOffAxis2Right">
            <a:rot lat="0" lon="0" rev="5400000"/>
          </a:camera>
          <a:lightRig rig="threePt" dir="t"/>
        </a:scene3d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 smtClean="0">
              <a:latin typeface="Arial" pitchFamily="34" charset="0"/>
              <a:cs typeface="Arial" pitchFamily="34" charset="0"/>
            </a:rPr>
            <a:t>PER</a:t>
          </a:r>
          <a:endParaRPr lang="en-US" sz="2400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D9CA9-55B2-41CF-B46E-02C9ABDCAD7D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621C5-9CD3-4C38-8249-64DB3A74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6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2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2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2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2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2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2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2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6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6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6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2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6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6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1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1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19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1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1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19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1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23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6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6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6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69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69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6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69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2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2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2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21C5-9CD3-4C38-8249-64DB3A7450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8A48-4E42-4E1B-B04F-2523A90F9D7A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B867-4EC3-44A3-B280-79549314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3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8A48-4E42-4E1B-B04F-2523A90F9D7A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B867-4EC3-44A3-B280-79549314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8A48-4E42-4E1B-B04F-2523A90F9D7A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B867-4EC3-44A3-B280-79549314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8A48-4E42-4E1B-B04F-2523A90F9D7A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B867-4EC3-44A3-B280-79549314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8A48-4E42-4E1B-B04F-2523A90F9D7A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B867-4EC3-44A3-B280-79549314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9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8A48-4E42-4E1B-B04F-2523A90F9D7A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B867-4EC3-44A3-B280-79549314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2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8A48-4E42-4E1B-B04F-2523A90F9D7A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B867-4EC3-44A3-B280-79549314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8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8A48-4E42-4E1B-B04F-2523A90F9D7A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B867-4EC3-44A3-B280-79549314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8A48-4E42-4E1B-B04F-2523A90F9D7A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B867-4EC3-44A3-B280-79549314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8A48-4E42-4E1B-B04F-2523A90F9D7A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B867-4EC3-44A3-B280-79549314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8A48-4E42-4E1B-B04F-2523A90F9D7A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B867-4EC3-44A3-B280-79549314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1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08A48-4E42-4E1B-B04F-2523A90F9D7A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B867-4EC3-44A3-B280-79549314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5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1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01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01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Relationship Id="rId9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6764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Signal Analysis Using Autoregressive Models of Amplitude Modulation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553200" cy="2590800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itchFamily="34" charset="0"/>
                <a:ea typeface="Chalkboard" charset="0"/>
                <a:cs typeface="Arial" pitchFamily="34" charset="0"/>
              </a:rPr>
              <a:t>Sriram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ea typeface="Chalkboard" charset="0"/>
                <a:cs typeface="Arial" pitchFamily="34" charset="0"/>
              </a:rPr>
              <a:t>Ganapathy</a:t>
            </a: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  <a:ea typeface="Chalkboard" charset="0"/>
              <a:cs typeface="Arial" pitchFamily="34" charset="0"/>
            </a:endParaRP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Advisor -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Hynek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Hermansky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ea typeface="Chalkboard" charset="0"/>
              <a:cs typeface="Arial" pitchFamily="34" charset="0"/>
            </a:endParaRPr>
          </a:p>
          <a:p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11-18-2011</a:t>
            </a:r>
            <a:endParaRPr lang="en-US" sz="28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0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Sub-band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speech and audio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signals -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product of smooth modulation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with a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fine carrier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86200" y="3657600"/>
            <a:ext cx="1524000" cy="1447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Non-Unique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6400800" y="4038600"/>
            <a:ext cx="609600" cy="91440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4038600" y="2895600"/>
            <a:ext cx="1066800" cy="609600"/>
          </a:xfrm>
          <a:prstGeom prst="cloudCallou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1621" y="2188964"/>
            <a:ext cx="660758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2800" y="304800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AM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2800" y="449133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AR model of Power Spectrum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752600"/>
                <a:ext cx="9067800" cy="48006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Solution of the linear prediction yields an all-pole model of the power spectrum</a:t>
                </a:r>
              </a:p>
              <a:p>
                <a:pPr>
                  <a:buFont typeface="Wingdings" pitchFamily="2" charset="2"/>
                  <a:buChar char="§"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   </m:t>
                      </m:r>
                      <m:acc>
                        <m:accPr>
                          <m:chr m:val="̂"/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𝑃</m:t>
                          </m:r>
                          <m:r>
                            <a:rPr lang="en-US" sz="30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𝜔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𝐸𝑝</m:t>
                      </m:r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|</m:t>
                      </m:r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𝐻</m:t>
                      </m:r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𝜔</m:t>
                      </m:r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)|2= 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|1 − </m:t>
                          </m:r>
                          <m:nary>
                            <m:naryPr>
                              <m:chr m:val="∑"/>
                              <m:ctrlPr>
                                <a:rPr lang="en-US" sz="3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𝑝</m:t>
                              </m:r>
                            </m:sup>
                            <m:e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𝑎</m:t>
                              </m:r>
                              <m:r>
                                <a:rPr lang="en-US" sz="3000" i="1" baseline="-2500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sz="300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r>
                                    <a:rPr lang="en-US" sz="3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𝑗𝑖</m:t>
                                  </m:r>
                                  <m:r>
                                    <a:rPr lang="en-US" sz="3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sz="3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|</m:t>
                              </m:r>
                              <m:r>
                                <a:rPr lang="en-US" sz="3000" b="0" i="1" baseline="3000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000" dirty="0" smtClean="0">
                  <a:latin typeface="Arial" pitchFamily="34" charset="0"/>
                  <a:cs typeface="Arial" pitchFamily="34" charset="0"/>
                </a:endParaRPr>
              </a:p>
              <a:p>
                <a:pPr marL="1371600" lvl="3" indent="0">
                  <a:buNone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	</a:t>
                </a:r>
              </a:p>
              <a:p>
                <a:pPr marL="571500" indent="-457200">
                  <a:buFont typeface="Wingdings" pitchFamily="2" charset="2"/>
                  <a:buChar char="§"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Numerator</a:t>
                </a:r>
                <a:r>
                  <a:rPr lang="en-US" i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i="1" dirty="0" smtClean="0">
                    <a:solidFill>
                      <a:srgbClr val="C0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G</a:t>
                </a:r>
                <a:r>
                  <a:rPr lang="en-US" i="1" dirty="0" smtClean="0"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denotes the gain of AR model (equal to minimum residual sum of squares).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752600"/>
                <a:ext cx="9067800" cy="4800600"/>
              </a:xfrm>
              <a:blipFill rotWithShape="1">
                <a:blip r:embed="rId2"/>
                <a:stretch>
                  <a:fillRect l="-1547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3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AR model of Power Spectrum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752600"/>
                <a:ext cx="9067800" cy="48006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Solution of the linear prediction yields an all-pole model of the power spectrum</a:t>
                </a:r>
              </a:p>
              <a:p>
                <a:pPr>
                  <a:buFont typeface="Wingdings" pitchFamily="2" charset="2"/>
                  <a:buChar char="§"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   </m:t>
                      </m:r>
                      <m:acc>
                        <m:accPr>
                          <m:chr m:val="̂"/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𝑃</m:t>
                          </m:r>
                          <m:r>
                            <a:rPr lang="en-US" sz="30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𝜔</m:t>
                          </m:r>
                        </m:e>
                      </m:d>
                      <m:r>
                        <a:rPr lang="en-US" sz="30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|1 − </m:t>
                          </m:r>
                          <m:nary>
                            <m:naryPr>
                              <m:chr m:val="∑"/>
                              <m:ctrlPr>
                                <a:rPr lang="en-US" sz="3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3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𝑘</m:t>
                              </m:r>
                              <m:r>
                                <a:rPr lang="en-US" sz="3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𝑝</m:t>
                              </m:r>
                            </m:sup>
                            <m:e>
                              <m: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𝑎</m:t>
                              </m:r>
                              <m:r>
                                <a:rPr lang="en-US" sz="3000" b="0" i="1" baseline="-2500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sz="300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r>
                                    <a:rPr lang="en-US" sz="3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𝑗𝑘</m:t>
                                  </m:r>
                                  <m:r>
                                    <a:rPr lang="en-US" sz="3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sz="3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|</m:t>
                              </m:r>
                              <m:r>
                                <a:rPr lang="en-US" sz="3000" b="0" i="1" baseline="3000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000" dirty="0" smtClean="0">
                  <a:latin typeface="Arial" pitchFamily="34" charset="0"/>
                  <a:cs typeface="Arial" pitchFamily="34" charset="0"/>
                </a:endParaRPr>
              </a:p>
              <a:p>
                <a:pPr marL="1371600" lvl="3" indent="0">
                  <a:buNone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	</a:t>
                </a:r>
              </a:p>
              <a:p>
                <a:pPr marL="571500" indent="-457200">
                  <a:buFont typeface="Wingdings" pitchFamily="2" charset="2"/>
                  <a:buChar char="§"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Numerator</a:t>
                </a:r>
                <a:r>
                  <a:rPr lang="en-US" i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i="1" dirty="0" smtClean="0">
                    <a:solidFill>
                      <a:srgbClr val="C0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G</a:t>
                </a:r>
                <a:r>
                  <a:rPr lang="en-US" i="1" dirty="0" smtClean="0"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denotes the </a:t>
                </a:r>
                <a:r>
                  <a:rPr lang="en-US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gain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of AR model (equal to minimum residual sum of squares).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752600"/>
                <a:ext cx="9067800" cy="4800600"/>
              </a:xfrm>
              <a:blipFill rotWithShape="1">
                <a:blip r:embed="rId2"/>
                <a:stretch>
                  <a:fillRect l="-1547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8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8465574" cy="586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AR model of power spectrum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0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Hilbert Envelope - Definition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600"/>
                <a:ext cx="8763000" cy="54864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Analytic signal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is the sum of the signal and its quadrature component.</a:t>
                </a:r>
              </a:p>
              <a:p>
                <a:pPr marL="914400" lvl="2" indent="0">
                  <a:buNone/>
                </a:pPr>
                <a:r>
                  <a:rPr lang="en-US" sz="3200" b="0" dirty="0" smtClean="0">
                    <a:solidFill>
                      <a:srgbClr val="C00000"/>
                    </a:solidFill>
                    <a:cs typeface="Arial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sz="3200" b="0" i="1" baseline="-2500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𝑗</m:t>
                    </m:r>
                    <m:r>
                      <m:rPr>
                        <m:nor/>
                      </m:rPr>
                      <a:rPr lang="en-US" sz="3200" b="1" dirty="0" smtClean="0">
                        <a:solidFill>
                          <a:srgbClr val="C00000"/>
                        </a:solidFill>
                        <a:latin typeface="Edwardian Script ITC" pitchFamily="66" charset="0"/>
                        <a:cs typeface="Arial" pitchFamily="34" charset="0"/>
                      </a:rPr>
                      <m:t>H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 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	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where </a:t>
                </a:r>
                <a:r>
                  <a:rPr lang="en-US" b="1" dirty="0" smtClean="0">
                    <a:solidFill>
                      <a:srgbClr val="C00000"/>
                    </a:solidFill>
                    <a:latin typeface="Edwardian Script ITC" pitchFamily="66" charset="0"/>
                    <a:cs typeface="Arial" pitchFamily="34" charset="0"/>
                  </a:rPr>
                  <a:t>H</a:t>
                </a:r>
                <a:r>
                  <a:rPr lang="en-US" b="1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 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denotes the Hilbert transform.</a:t>
                </a:r>
              </a:p>
              <a:p>
                <a:pPr marL="571500" indent="-457200">
                  <a:buFont typeface="Wingdings" pitchFamily="2" charset="2"/>
                  <a:buChar char="§"/>
                </a:pPr>
                <a:endParaRPr lang="en-US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71500" indent="-457200">
                  <a:buFont typeface="Wingdings" pitchFamily="2" charset="2"/>
                  <a:buChar char="§"/>
                </a:pPr>
                <a:r>
                  <a:rPr lang="en-US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Hilbert envelope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is the squared magnitude of the analytic signal.</a:t>
                </a:r>
              </a:p>
              <a:p>
                <a:pPr marL="571500" indent="-457200">
                  <a:buFont typeface="Wingdings" pitchFamily="2" charset="2"/>
                  <a:buChar char="§"/>
                </a:pPr>
                <a:endParaRPr lang="en-US" baseline="-25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600"/>
                <a:ext cx="8763000" cy="5486400"/>
              </a:xfrm>
              <a:blipFill rotWithShape="1">
                <a:blip r:embed="rId2"/>
                <a:stretch>
                  <a:fillRect l="-1530" t="-1444" r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Hilbert Envelope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6" descr="hilb_en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89852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5260032"/>
            <a:ext cx="1967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c. FDLP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139" y="3960167"/>
            <a:ext cx="182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b. Hilb.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662535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a. Speech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057" y="4876800"/>
            <a:ext cx="9601200" cy="1676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5694" y="4800600"/>
            <a:ext cx="2947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43689" y="4800600"/>
            <a:ext cx="2947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di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662112"/>
            <a:ext cx="9753600" cy="4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Duality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5800" y="35052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LP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0029" y="586740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FDLP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7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990600"/>
            <a:ext cx="9884602" cy="5715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LP in Time and Frequency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AM-FM Decomposition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7010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7805" y="2835902"/>
            <a:ext cx="18633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lphaL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Signal</a:t>
            </a:r>
          </a:p>
          <a:p>
            <a:pPr marL="457200" indent="-457200">
              <a:buAutoNum type="alphaL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Hilb.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Env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AutoNum type="alphaL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FDLP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Env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AutoNum type="alphaL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AM comp.</a:t>
            </a:r>
          </a:p>
          <a:p>
            <a:pPr marL="457200" indent="-457200">
              <a:buAutoNum type="alphaL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FM comp.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8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35063"/>
            <a:ext cx="7689850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Spectrogram Comparison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06957" y="3729335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FDLP</a:t>
            </a:r>
            <a:endParaRPr lang="en-US" sz="2400" b="1" dirty="0"/>
          </a:p>
        </p:txBody>
      </p:sp>
      <p:sp>
        <p:nvSpPr>
          <p:cNvPr id="32" name="Rectangle 6"/>
          <p:cNvSpPr>
            <a:spLocks/>
          </p:cNvSpPr>
          <p:nvPr/>
        </p:nvSpPr>
        <p:spPr bwMode="auto">
          <a:xfrm>
            <a:off x="304800" y="5854700"/>
            <a:ext cx="84582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Sriram Ganapathy, Samuel Thomas and 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H. </a:t>
            </a:r>
            <a:r>
              <a:rPr lang="en-US" sz="1600" i="1" dirty="0" err="1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Hermansky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“Comparison of Modulation Frequency Features for Speech Recognition"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ICASSP, 2010.</a:t>
            </a:r>
            <a:endParaRPr lang="en-US" sz="1600" i="1" dirty="0">
              <a:solidFill>
                <a:schemeClr val="tx1"/>
              </a:solidFill>
              <a:latin typeface="Times" charset="0"/>
              <a:cs typeface="Times" charset="0"/>
              <a:sym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83157" y="1290935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PLP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514600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Dealing with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Convolutive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Distortions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371600"/>
            <a:ext cx="8991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Cepstral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mean subtraction (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CMS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), long-term log spectral subtraction (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LTLSS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) &amp; 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gain </a:t>
            </a:r>
            <a:r>
              <a:rPr lang="en-US" sz="3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ormalization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CMS assumes distortion in neighboring frames to be similar – suppresses short-term artifacts.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3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Long-term subtraction deals with reverberation assuming over the same response over a window of long-term frames [</a:t>
            </a:r>
            <a:r>
              <a:rPr lang="en-US" sz="3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Gelbart</a:t>
            </a:r>
            <a:r>
              <a:rPr lang="en-US" sz="30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2002]. </a:t>
            </a:r>
            <a:endParaRPr lang="en-US" sz="3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en-US" sz="3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Gain normalization deals with short and long term distortions within a single long-term frame. </a:t>
            </a:r>
          </a:p>
        </p:txBody>
      </p:sp>
    </p:spTree>
    <p:extLst>
      <p:ext uri="{BB962C8B-B14F-4D97-AF65-F5344CB8AC3E}">
        <p14:creationId xmlns:p14="http://schemas.microsoft.com/office/powerpoint/2010/main" val="32913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Sub-band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speech and audio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signals -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product of smooth modulation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with a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fine carrier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86200" y="3657600"/>
            <a:ext cx="1524000" cy="1447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Non-Unique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6400800" y="4038600"/>
            <a:ext cx="609600" cy="91440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62800" y="304800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AM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2800" y="449133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26772" y="5968425"/>
                <a:ext cx="69217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itchFamily="18" charset="0"/>
                              <a:ea typeface="Cambria Math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          =  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𝑚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cos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⁡{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𝜔</m:t>
                      </m:r>
                      <m:r>
                        <a:rPr lang="en-US" sz="32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𝑜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𝑡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𝜑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}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sz="32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772" y="5968425"/>
                <a:ext cx="692176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/>
          <p:cNvSpPr/>
          <p:nvPr/>
        </p:nvSpPr>
        <p:spPr>
          <a:xfrm>
            <a:off x="4038600" y="2895600"/>
            <a:ext cx="1066800" cy="609600"/>
          </a:xfrm>
          <a:prstGeom prst="cloudCallou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41621" y="2188964"/>
            <a:ext cx="660758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784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Dealing with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Convolutive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Distortions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371600"/>
            <a:ext cx="8991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Cepstral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mean subtraction (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CMS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), long-term log spectral subtraction (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LTLSS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) &amp; 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gain </a:t>
            </a:r>
            <a:r>
              <a:rPr lang="en-US" sz="3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ormalization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CMS assumes distortion in neighboring frames to be similar – suppresses 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short-term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artifacts.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Long-term subtraction deals with reverberation assuming over the same response over a window of long-term frames [</a:t>
            </a:r>
            <a:r>
              <a:rPr lang="en-US" sz="3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Gelbart</a:t>
            </a:r>
            <a:r>
              <a:rPr lang="en-US" sz="30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2002]. </a:t>
            </a:r>
            <a:endParaRPr lang="en-US" sz="3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en-US" sz="3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Gain normalization deals with short and long term distortions within a single long-term frame. </a:t>
            </a:r>
          </a:p>
        </p:txBody>
      </p:sp>
    </p:spTree>
    <p:extLst>
      <p:ext uri="{BB962C8B-B14F-4D97-AF65-F5344CB8AC3E}">
        <p14:creationId xmlns:p14="http://schemas.microsoft.com/office/powerpoint/2010/main" val="38333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Dealing with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Convolutive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Distortions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371600"/>
            <a:ext cx="8991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Cepstral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mean subtraction (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CMS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), long-term log spectral subtraction (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LTLSS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) &amp; 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gain </a:t>
            </a:r>
            <a:r>
              <a:rPr lang="en-US" sz="3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ormalization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CMS assumes distortion in neighboring frames to be similar – suppresses 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short-term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artifacts.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Long-term subtraction deals with reverberation assuming over the same response over a 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window of long-term frames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Gelbart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, 2002]. 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Gain normalization deals with short and long term distortions within a single long-term frame. </a:t>
            </a:r>
          </a:p>
        </p:txBody>
      </p:sp>
    </p:spTree>
    <p:extLst>
      <p:ext uri="{BB962C8B-B14F-4D97-AF65-F5344CB8AC3E}">
        <p14:creationId xmlns:p14="http://schemas.microsoft.com/office/powerpoint/2010/main" val="5905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Dealing with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Convolutive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Distortions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371600"/>
            <a:ext cx="8991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Cepstral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mean subtraction (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CMS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), long-term log spectral subtraction (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LTLSS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) &amp; 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gain </a:t>
            </a:r>
            <a:r>
              <a:rPr lang="en-US" sz="3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ormalization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CMS assumes distortion in neighboring frames to be similar – suppresses 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short-term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artifacts.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Long-term subtraction deals with reverberation assuming over the same response over a 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window of long-term frames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Gelbart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, 2002]. 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Gain normalization deals with short and long term distortions within a 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single long-term frame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42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mfcc_fdl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1" y="1219200"/>
            <a:ext cx="989901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Feature Comparison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Modulation Feature Extraction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981200"/>
            <a:ext cx="10668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Critical-band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Window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8305800" y="1752599"/>
            <a:ext cx="228600" cy="1444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95400" y="3200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3810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971800" y="2209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008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43400" y="3124200"/>
            <a:ext cx="3048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-228600" y="275486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620486" y="2739571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0" y="3200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718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71800" y="4191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3581400" y="2667000"/>
            <a:ext cx="787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FDLP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5290456" y="2191657"/>
            <a:ext cx="1110344" cy="529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Static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6482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48200" y="2438400"/>
            <a:ext cx="0" cy="137160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/>
          <p:cNvSpPr/>
          <p:nvPr/>
        </p:nvSpPr>
        <p:spPr>
          <a:xfrm>
            <a:off x="5257800" y="3585029"/>
            <a:ext cx="1143000" cy="529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Dynamic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00800" y="3886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/>
          <p:cNvSpPr/>
          <p:nvPr/>
        </p:nvSpPr>
        <p:spPr>
          <a:xfrm>
            <a:off x="7010400" y="1981200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10400" y="3429000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6000" y="427886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200ms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6962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696200" y="3886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8305800" y="3200400"/>
            <a:ext cx="2286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05800" y="2907268"/>
            <a:ext cx="106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Sub-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band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Feat.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1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7010400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Modulation Features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6"/>
          <p:cNvSpPr>
            <a:spLocks/>
          </p:cNvSpPr>
          <p:nvPr/>
        </p:nvSpPr>
        <p:spPr bwMode="auto">
          <a:xfrm>
            <a:off x="304800" y="5854700"/>
            <a:ext cx="84582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Sriram Ganapathy, Samuel Thomas and 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H. </a:t>
            </a:r>
            <a:r>
              <a:rPr lang="en-US" sz="1600" i="1" dirty="0" err="1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Hermansky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“Modulation Frequency Features for Phoneme Recognition in Noisy Speech"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JASA, Express Letters, 2009.</a:t>
            </a:r>
            <a:endParaRPr lang="en-US" sz="1600" i="1" dirty="0">
              <a:solidFill>
                <a:schemeClr val="tx1"/>
              </a:solidFill>
              <a:latin typeface="Times" charset="0"/>
              <a:cs typeface="Times" charset="0"/>
              <a:sym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311" y="2635984"/>
            <a:ext cx="20120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lphaL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Signal</a:t>
            </a:r>
          </a:p>
          <a:p>
            <a:pPr marL="457200" indent="-457200">
              <a:buAutoNum type="alphaL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Hilb.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Env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AutoNum type="alphaL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FDLP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Env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AutoNum type="alphaL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Log comp.</a:t>
            </a:r>
          </a:p>
          <a:p>
            <a:pPr marL="457200" indent="-457200">
              <a:buAutoNum type="alphaL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Dyn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comp.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Noise Compensation in FDLP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1981200"/>
            <a:ext cx="10668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Critical-band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Window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543800" y="26670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Linear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Pred..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71600" y="3200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9342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0" y="2209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4582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196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-228600" y="2678668"/>
            <a:ext cx="1066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Signal</a:t>
            </a:r>
          </a:p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+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Noise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6686" y="2739571"/>
            <a:ext cx="674914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6200" y="3200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480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48000" y="4191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657600" y="2667000"/>
            <a:ext cx="751114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IDFT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9200" y="2667000"/>
            <a:ext cx="533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|  |</a:t>
            </a:r>
            <a:r>
              <a:rPr lang="en-US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baseline="30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6172200" y="2667000"/>
            <a:ext cx="7620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DFT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5626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305800" y="2590800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FDLP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29600" y="321206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Env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28600" y="4724400"/>
                <a:ext cx="8821058" cy="2000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When speech is corrupted with additive noise,</a:t>
                </a:r>
              </a:p>
              <a:p>
                <a:pPr marL="342900" indent="-342900">
                  <a:buFont typeface="Wingdings" pitchFamily="2" charset="2"/>
                  <a:buChar char="§"/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 smtClean="0">
                    <a:solidFill>
                      <a:srgbClr val="C00000"/>
                    </a:solidFill>
                    <a:cs typeface="Arial" pitchFamily="34" charset="0"/>
                  </a:rPr>
                  <a:t>                                          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y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   </m:t>
                    </m:r>
                  </m:oMath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he noise component is additive in the non-parametric Hilbert envelope domain (assuming the signal and noise are uncorrelated).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724400"/>
                <a:ext cx="8821058" cy="2000548"/>
              </a:xfrm>
              <a:prstGeom prst="rect">
                <a:avLst/>
              </a:prstGeom>
              <a:blipFill rotWithShape="1">
                <a:blip r:embed="rId2"/>
                <a:stretch>
                  <a:fillRect l="-622" t="-122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6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Noise Compensation in FDLP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447800"/>
            <a:ext cx="10668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Critical-band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Window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95400" y="2667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67600" y="2590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971800" y="1676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43400" y="2590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-228600" y="222146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620486" y="2206171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0" y="2667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71800" y="2590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71800" y="36576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3581400" y="2133600"/>
            <a:ext cx="7511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IDFT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4953000" y="2133600"/>
            <a:ext cx="533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|  |</a:t>
            </a:r>
            <a:r>
              <a:rPr lang="en-US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baseline="30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8077200" y="2133600"/>
            <a:ext cx="7620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DFT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486400" y="2590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89154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0678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96000" y="2133600"/>
            <a:ext cx="13716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Wiener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Filtering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52400" y="2667000"/>
            <a:ext cx="0" cy="182880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52400" y="4495800"/>
            <a:ext cx="31242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276600" y="4038600"/>
            <a:ext cx="751114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VAD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781800" y="3073400"/>
            <a:ext cx="0" cy="142240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38600" y="4495800"/>
            <a:ext cx="27432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52400" y="5257800"/>
            <a:ext cx="882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Voice activity detector (VAD) provides information about the non-speech regions which are used for estimating the temporal envelope of the noise.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Noise subtraction tries to subtract the estimate the noise envelope from the noisy speech envelope.</a:t>
            </a:r>
          </a:p>
        </p:txBody>
      </p:sp>
    </p:spTree>
    <p:extLst>
      <p:ext uri="{BB962C8B-B14F-4D97-AF65-F5344CB8AC3E}">
        <p14:creationId xmlns:p14="http://schemas.microsoft.com/office/powerpoint/2010/main" val="40832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755597"/>
            <a:ext cx="10058400" cy="55170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Noise Compensation in FDLP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6"/>
          <p:cNvSpPr>
            <a:spLocks/>
          </p:cNvSpPr>
          <p:nvPr/>
        </p:nvSpPr>
        <p:spPr bwMode="auto">
          <a:xfrm>
            <a:off x="304800" y="5854700"/>
            <a:ext cx="84582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S. 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Ganapathy, 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S. Thomas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and 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H. </a:t>
            </a:r>
            <a:r>
              <a:rPr lang="en-US" sz="1600" i="1" dirty="0" err="1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Hermansky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“Temporal Envelope Subtraction for Robust Speech Recognition using Modulation Spectrum"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IEEE 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ASRU, 2009.</a:t>
            </a:r>
            <a:endParaRPr lang="en-US" sz="1600" i="1" dirty="0">
              <a:solidFill>
                <a:schemeClr val="tx1"/>
              </a:solidFill>
              <a:latin typeface="Times" charset="0"/>
              <a:cs typeface="Times" charset="0"/>
              <a:sym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0" y="60198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63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Conventional signal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analysis – starts with the estimation of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short-term spectrum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10-40 ms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048000"/>
            <a:ext cx="6019800" cy="312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3276600"/>
            <a:ext cx="4724400" cy="25146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895600" y="3276600"/>
            <a:ext cx="0" cy="2514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52800" y="3276600"/>
            <a:ext cx="0" cy="2514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0" y="3276600"/>
            <a:ext cx="0" cy="2514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38800" y="3276600"/>
            <a:ext cx="0" cy="2514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67200" y="3276600"/>
            <a:ext cx="0" cy="2514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81600" y="3276600"/>
            <a:ext cx="0" cy="2514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4400" y="3276600"/>
            <a:ext cx="0" cy="2514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0" y="3276600"/>
            <a:ext cx="0" cy="2514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53200" y="3276600"/>
            <a:ext cx="0" cy="2514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60198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Time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145233" y="4343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Frequency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Desired Properties of AM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600200"/>
            <a:ext cx="8763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Linearity</a:t>
            </a: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Continuity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Harmonicity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05955" y="2209800"/>
                <a:ext cx="47689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𝛼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itchFamily="18" charset="0"/>
                              <a:ea typeface="Cambria Math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                   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𝛼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𝑚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sz="3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55" y="2209800"/>
                <a:ext cx="4768934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3962400" y="2334768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66800" y="3773269"/>
                <a:ext cx="72147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itchFamily="18" charset="0"/>
                              <a:ea typeface="Cambria Math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𝛿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               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𝑚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𝛿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𝑚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sz="3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73269"/>
                <a:ext cx="7214796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962400" y="3858768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853" y="5334000"/>
                <a:ext cx="4487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cos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⁡(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𝜔</m:t>
                      </m:r>
                      <m:r>
                        <a:rPr lang="en-US" sz="36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𝑜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𝑡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)                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     1</m:t>
                      </m:r>
                    </m:oMath>
                  </m:oMathPara>
                </a14:m>
                <a:endParaRPr lang="en-US" sz="3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853" y="5334000"/>
                <a:ext cx="4487190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962400" y="5458968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63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Conventional signal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analysis – starts with the  estimation of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short-term spectrum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10-40 ms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Spectrum is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sampled at a preset rate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before further modeling/processing stages. 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Contextual information is typically processed with time-series models such as HMM.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0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63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Conventional signal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analysis – starts with the  estimation of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short-term spectrum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10-40 ms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Spectrum is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sampled at a preset rate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before further modeling/processing stages. 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Contextual information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is typically processed with time-series models such as HMM.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1752600"/>
            <a:ext cx="8763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Uniquely satisfied by the analytic signal</a:t>
            </a: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Desired Properties of AM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600200"/>
            <a:ext cx="8763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8841" y="4191000"/>
            <a:ext cx="852547" cy="0"/>
          </a:xfrm>
          <a:prstGeom prst="line">
            <a:avLst/>
          </a:prstGeom>
          <a:ln w="2222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71388" y="3810000"/>
            <a:ext cx="76200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90588" y="3124200"/>
            <a:ext cx="565363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810000" y="2971800"/>
            <a:ext cx="0" cy="1981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14188" y="3429000"/>
            <a:ext cx="0" cy="76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14188" y="3429000"/>
            <a:ext cx="1690747" cy="0"/>
          </a:xfrm>
          <a:prstGeom prst="line">
            <a:avLst/>
          </a:prstGeom>
          <a:ln w="2222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33388" y="4191000"/>
            <a:ext cx="754228" cy="0"/>
          </a:xfrm>
          <a:prstGeom prst="line">
            <a:avLst/>
          </a:prstGeom>
          <a:ln w="22225" cap="rnd">
            <a:solidFill>
              <a:schemeClr val="tx1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195388" y="3733800"/>
            <a:ext cx="0" cy="457200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10000" y="2971800"/>
            <a:ext cx="422686" cy="0"/>
          </a:xfrm>
          <a:prstGeom prst="line">
            <a:avLst/>
          </a:prstGeom>
          <a:ln w="2222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10000" y="4953000"/>
            <a:ext cx="422686" cy="0"/>
          </a:xfrm>
          <a:prstGeom prst="line">
            <a:avLst/>
          </a:prstGeom>
          <a:ln w="2222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3988" y="3429000"/>
            <a:ext cx="381000" cy="0"/>
          </a:xfrm>
          <a:prstGeom prst="line">
            <a:avLst/>
          </a:prstGeom>
          <a:ln w="22225" cap="rnd">
            <a:solidFill>
              <a:schemeClr val="tx1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4235690" y="4572000"/>
            <a:ext cx="76200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4235690" y="2590800"/>
            <a:ext cx="76200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5835890" y="3352799"/>
            <a:ext cx="762000" cy="11441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5378690" y="3962400"/>
            <a:ext cx="0" cy="990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997690" y="4953000"/>
            <a:ext cx="2057400" cy="0"/>
          </a:xfrm>
          <a:prstGeom prst="line">
            <a:avLst/>
          </a:prstGeom>
          <a:ln w="2222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371517" y="3962399"/>
            <a:ext cx="464373" cy="1"/>
          </a:xfrm>
          <a:prstGeom prst="line">
            <a:avLst/>
          </a:prstGeom>
          <a:ln w="2222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97890" y="3962400"/>
            <a:ext cx="464373" cy="0"/>
          </a:xfrm>
          <a:prstGeom prst="line">
            <a:avLst/>
          </a:prstGeom>
          <a:ln w="2222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997690" y="2971800"/>
            <a:ext cx="2057400" cy="0"/>
          </a:xfrm>
          <a:prstGeom prst="line">
            <a:avLst/>
          </a:prstGeom>
          <a:ln w="2222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52400" y="3505200"/>
                <a:ext cx="1123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⁡(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𝑡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3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505200"/>
                <a:ext cx="1123641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428441" y="3775501"/>
                <a:ext cx="84991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1" dirty="0">
                          <a:solidFill>
                            <a:srgbClr val="C00000"/>
                          </a:solidFill>
                          <a:latin typeface="Edwardian Script ITC" pitchFamily="66" charset="0"/>
                          <a:cs typeface="Arial" pitchFamily="34" charset="0"/>
                        </a:rPr>
                        <m:t>H</m:t>
                      </m:r>
                    </m:oMath>
                  </m:oMathPara>
                </a14:m>
                <a:endParaRPr lang="en-US" sz="48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441" y="3775501"/>
                <a:ext cx="849912" cy="830997"/>
              </a:xfrm>
              <a:prstGeom prst="rect">
                <a:avLst/>
              </a:prstGeom>
              <a:blipFill rotWithShape="1">
                <a:blip r:embed="rId4"/>
                <a:stretch>
                  <a:fillRect r="-1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2819400" y="4078069"/>
                <a:ext cx="4602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𝑗</m:t>
                      </m:r>
                    </m:oMath>
                  </m:oMathPara>
                </a14:m>
                <a:endParaRPr lang="en-US" sz="3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078069"/>
                <a:ext cx="460254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855540" y="3048000"/>
                <a:ext cx="6303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+</m:t>
                      </m:r>
                    </m:oMath>
                  </m:oMathPara>
                </a14:m>
                <a:endParaRPr lang="en-US" sz="3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540" y="3048000"/>
                <a:ext cx="630301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221343" y="2590800"/>
                <a:ext cx="7793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|  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|</m:t>
                      </m:r>
                    </m:oMath>
                  </m:oMathPara>
                </a14:m>
                <a:endParaRPr lang="en-US" sz="3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343" y="2590800"/>
                <a:ext cx="779381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983902" y="2590800"/>
                <a:ext cx="12586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𝑚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𝑡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3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02" y="2590800"/>
                <a:ext cx="1258613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964543" y="3581400"/>
                <a:ext cx="12095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𝜔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𝑡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3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543" y="3581400"/>
                <a:ext cx="1209562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974778" y="4535269"/>
                <a:ext cx="22454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𝜔</m:t>
                      </m:r>
                      <m:r>
                        <a:rPr lang="en-US" sz="36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𝑜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𝜑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𝑡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3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78" y="4535269"/>
                <a:ext cx="2245422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791200" y="3352800"/>
                <a:ext cx="747384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3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352800"/>
                <a:ext cx="747384" cy="114415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/>
          <p:cNvCxnSpPr/>
          <p:nvPr/>
        </p:nvCxnSpPr>
        <p:spPr>
          <a:xfrm flipH="1">
            <a:off x="4426772" y="4724400"/>
            <a:ext cx="373828" cy="38100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424611" y="5105400"/>
            <a:ext cx="373828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09600" y="5316140"/>
                <a:ext cx="43508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b="1" dirty="0">
                        <a:solidFill>
                          <a:srgbClr val="C00000"/>
                        </a:solidFill>
                        <a:latin typeface="Edwardian Script ITC" pitchFamily="66" charset="0"/>
                        <a:cs typeface="Arial" pitchFamily="34" charset="0"/>
                      </a:rPr>
                      <m:t>H</m:t>
                    </m:r>
                  </m:oMath>
                </a14:m>
                <a:r>
                  <a:rPr lang="en-US" sz="4800" b="1" dirty="0" smtClean="0">
                    <a:latin typeface="Cambria Math" pitchFamily="18" charset="0"/>
                    <a:ea typeface="Cambria Math" pitchFamily="18" charset="0"/>
                  </a:rPr>
                  <a:t>   - </a:t>
                </a:r>
                <a:r>
                  <a:rPr lang="en-US" sz="2800" dirty="0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 Hilbert transform,</a:t>
                </a:r>
                <a:r>
                  <a:rPr lang="en-US" sz="2800" b="1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endParaRPr lang="en-US" sz="28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16140"/>
                <a:ext cx="4350871" cy="830997"/>
              </a:xfrm>
              <a:prstGeom prst="rect">
                <a:avLst/>
              </a:prstGeom>
              <a:blipFill rotWithShape="1">
                <a:blip r:embed="rId12"/>
                <a:stretch>
                  <a:fillRect t="-16912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433388" y="2477869"/>
                <a:ext cx="12924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36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⁡(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𝑡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36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88" y="2477869"/>
                <a:ext cx="1292469" cy="64633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800600" y="5156537"/>
                <a:ext cx="382502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𝑥</m:t>
                    </m:r>
                    <m:r>
                      <a:rPr lang="en-US" sz="2800" b="0" i="1" baseline="-2500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⁡(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6000" b="1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4800" b="1" dirty="0" smtClean="0">
                    <a:latin typeface="Cambria Math" pitchFamily="18" charset="0"/>
                    <a:ea typeface="Cambria Math" pitchFamily="18" charset="0"/>
                  </a:rPr>
                  <a:t>- </a:t>
                </a:r>
                <a:r>
                  <a:rPr lang="en-US" sz="2800" dirty="0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analytic signal,</a:t>
                </a:r>
                <a:endParaRPr lang="en-US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156537"/>
                <a:ext cx="3825021" cy="1015663"/>
              </a:xfrm>
              <a:prstGeom prst="rect">
                <a:avLst/>
              </a:prstGeom>
              <a:blipFill rotWithShape="1">
                <a:blip r:embed="rId14"/>
                <a:stretch>
                  <a:fillRect r="-2073" b="-27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362200" y="5715000"/>
                <a:ext cx="459446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𝑥𝑎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⁡(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)|2</m:t>
                    </m:r>
                  </m:oMath>
                </a14:m>
                <a:r>
                  <a:rPr lang="en-US" sz="6000" b="1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4800" b="1" dirty="0" smtClean="0">
                    <a:latin typeface="Cambria Math" pitchFamily="18" charset="0"/>
                    <a:ea typeface="Cambria Math" pitchFamily="18" charset="0"/>
                  </a:rPr>
                  <a:t>– </a:t>
                </a:r>
                <a:r>
                  <a:rPr lang="en-US" sz="2800" dirty="0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Hilbert envelope</a:t>
                </a:r>
                <a:endParaRPr lang="en-US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15000"/>
                <a:ext cx="4594463" cy="1015663"/>
              </a:xfrm>
              <a:prstGeom prst="rect">
                <a:avLst/>
              </a:prstGeom>
              <a:blipFill rotWithShape="1">
                <a:blip r:embed="rId15"/>
                <a:stretch>
                  <a:fillRect r="-1328" b="-27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3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1752600"/>
            <a:ext cx="8763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However, the Hilbert transform filter is infinitely long and can cause artifacts for finite length signals.</a:t>
            </a: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Need for modeling the Hilbert envelope without  explicit computation of the Hilbert transform. </a:t>
            </a: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Desired Properties of AM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600200"/>
            <a:ext cx="8763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600200" y="2819400"/>
                <a:ext cx="5633786" cy="927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b="1" dirty="0" smtClean="0">
                        <a:solidFill>
                          <a:srgbClr val="C00000"/>
                        </a:solidFill>
                        <a:latin typeface="Edwardian Script ITC" pitchFamily="66" charset="0"/>
                        <a:cs typeface="Arial" pitchFamily="34" charset="0"/>
                      </a:rPr>
                      <m:t>H</m:t>
                    </m:r>
                    <m:r>
                      <m:rPr>
                        <m:nor/>
                      </m:rPr>
                      <a:rPr lang="en-US" sz="3600" b="1" i="0" dirty="0" smtClean="0">
                        <a:solidFill>
                          <a:srgbClr val="C00000"/>
                        </a:solidFill>
                        <a:latin typeface="Edwardian Script ITC" pitchFamily="66" charset="0"/>
                        <a:cs typeface="Arial" pitchFamily="34" charset="0"/>
                      </a:rPr>
                      <m:t>  </m:t>
                    </m:r>
                    <m:r>
                      <m:rPr>
                        <m:nor/>
                      </m:rPr>
                      <a:rPr lang="en-US" sz="3600" i="0" dirty="0" smtClean="0">
                        <a:solidFill>
                          <a:srgbClr val="C0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m:t>(</m:t>
                    </m:r>
                    <m:r>
                      <a:rPr lang="en-US" sz="36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𝑥</m:t>
                    </m:r>
                    <m:d>
                      <m:d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sz="3600" b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sz="36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= 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∞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𝑡</m:t>
                            </m:r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𝜏</m:t>
                            </m:r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𝑡</m:t>
                            </m:r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𝜏</m:t>
                            </m:r>
                          </m:den>
                        </m:f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𝑑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US" sz="4800" b="1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b="1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endParaRPr lang="en-US" sz="28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819400"/>
                <a:ext cx="5633786" cy="9278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8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Overview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AR Model of Hilbert Envelopes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FDLP and its Properties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Applications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Summary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Overview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AR Model of Hilbert Envelopes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FDLP and its Properties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0" y="2057400"/>
            <a:ext cx="5257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Discrete-time analytic signal</a:t>
            </a:r>
          </a:p>
          <a:p>
            <a:pPr marL="0" indent="0">
              <a:buNone/>
            </a:pPr>
            <a:endParaRPr lang="en-US" dirty="0"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AR Model of Hilbert Envelopes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1447800"/>
            <a:ext cx="8763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0" y="3468339"/>
                <a:ext cx="16221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32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=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68339"/>
                <a:ext cx="1622175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1524000"/>
                <a:ext cx="87630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Signal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with zero mean in time and frequency domain for 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n = 0…N-1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28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0"/>
                <a:ext cx="8763000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461"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0200" y="3682425"/>
                <a:ext cx="32820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0 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for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k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N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/2</m:t>
                      </m:r>
                    </m:oMath>
                  </m:oMathPara>
                </a14:m>
                <a:endParaRPr lang="en-US" sz="32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682425"/>
                <a:ext cx="3282052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2025" y="3072825"/>
                <a:ext cx="32251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2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/2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025" y="3072825"/>
                <a:ext cx="322517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9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0" y="2057400"/>
            <a:ext cx="5257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Discrete-time analytic signal</a:t>
            </a:r>
          </a:p>
          <a:p>
            <a:pPr marL="0" indent="0">
              <a:buNone/>
            </a:pPr>
            <a:endParaRPr lang="en-US" dirty="0"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AR Model of Hilbert Envelopes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1447800"/>
            <a:ext cx="8763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0" y="3468339"/>
                <a:ext cx="16221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32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=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68339"/>
                <a:ext cx="1622175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1524000"/>
                <a:ext cx="87630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Signal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with zero mean in time and frequency domain for 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n = 0…N-1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28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0"/>
                <a:ext cx="8763000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461"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0200" y="3682425"/>
                <a:ext cx="32820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0 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for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k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N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/2</m:t>
                      </m:r>
                    </m:oMath>
                  </m:oMathPara>
                </a14:m>
                <a:endParaRPr lang="en-US" sz="32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682425"/>
                <a:ext cx="3282052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2025" y="3072825"/>
                <a:ext cx="32251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2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/2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025" y="3072825"/>
                <a:ext cx="322517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/>
          <p:nvPr/>
        </p:nvSpPr>
        <p:spPr>
          <a:xfrm>
            <a:off x="304800" y="4876800"/>
            <a:ext cx="1752600" cy="671433"/>
          </a:xfrm>
          <a:custGeom>
            <a:avLst/>
            <a:gdLst>
              <a:gd name="connsiteX0" fmla="*/ 0 w 1983718"/>
              <a:gd name="connsiteY0" fmla="*/ 319865 h 366633"/>
              <a:gd name="connsiteX1" fmla="*/ 43542 w 1983718"/>
              <a:gd name="connsiteY1" fmla="*/ 276322 h 366633"/>
              <a:gd name="connsiteX2" fmla="*/ 43542 w 1983718"/>
              <a:gd name="connsiteY2" fmla="*/ 247293 h 366633"/>
              <a:gd name="connsiteX3" fmla="*/ 145142 w 1983718"/>
              <a:gd name="connsiteY3" fmla="*/ 145693 h 366633"/>
              <a:gd name="connsiteX4" fmla="*/ 159657 w 1983718"/>
              <a:gd name="connsiteY4" fmla="*/ 58608 h 366633"/>
              <a:gd name="connsiteX5" fmla="*/ 203200 w 1983718"/>
              <a:gd name="connsiteY5" fmla="*/ 15065 h 366633"/>
              <a:gd name="connsiteX6" fmla="*/ 246742 w 1983718"/>
              <a:gd name="connsiteY6" fmla="*/ 44093 h 366633"/>
              <a:gd name="connsiteX7" fmla="*/ 275771 w 1983718"/>
              <a:gd name="connsiteY7" fmla="*/ 131179 h 366633"/>
              <a:gd name="connsiteX8" fmla="*/ 304800 w 1983718"/>
              <a:gd name="connsiteY8" fmla="*/ 203750 h 366633"/>
              <a:gd name="connsiteX9" fmla="*/ 319314 w 1983718"/>
              <a:gd name="connsiteY9" fmla="*/ 305350 h 366633"/>
              <a:gd name="connsiteX10" fmla="*/ 406400 w 1983718"/>
              <a:gd name="connsiteY10" fmla="*/ 319865 h 366633"/>
              <a:gd name="connsiteX11" fmla="*/ 464457 w 1983718"/>
              <a:gd name="connsiteY11" fmla="*/ 290836 h 366633"/>
              <a:gd name="connsiteX12" fmla="*/ 580571 w 1983718"/>
              <a:gd name="connsiteY12" fmla="*/ 305350 h 366633"/>
              <a:gd name="connsiteX13" fmla="*/ 711200 w 1983718"/>
              <a:gd name="connsiteY13" fmla="*/ 348893 h 366633"/>
              <a:gd name="connsiteX14" fmla="*/ 754742 w 1983718"/>
              <a:gd name="connsiteY14" fmla="*/ 305350 h 366633"/>
              <a:gd name="connsiteX15" fmla="*/ 856342 w 1983718"/>
              <a:gd name="connsiteY15" fmla="*/ 218265 h 366633"/>
              <a:gd name="connsiteX16" fmla="*/ 957942 w 1983718"/>
              <a:gd name="connsiteY16" fmla="*/ 290836 h 366633"/>
              <a:gd name="connsiteX17" fmla="*/ 1016000 w 1983718"/>
              <a:gd name="connsiteY17" fmla="*/ 276322 h 366633"/>
              <a:gd name="connsiteX18" fmla="*/ 1030514 w 1983718"/>
              <a:gd name="connsiteY18" fmla="*/ 160208 h 366633"/>
              <a:gd name="connsiteX19" fmla="*/ 1074057 w 1983718"/>
              <a:gd name="connsiteY19" fmla="*/ 29579 h 366633"/>
              <a:gd name="connsiteX20" fmla="*/ 1132114 w 1983718"/>
              <a:gd name="connsiteY20" fmla="*/ 550 h 366633"/>
              <a:gd name="connsiteX21" fmla="*/ 1190171 w 1983718"/>
              <a:gd name="connsiteY21" fmla="*/ 44093 h 366633"/>
              <a:gd name="connsiteX22" fmla="*/ 1219200 w 1983718"/>
              <a:gd name="connsiteY22" fmla="*/ 189236 h 366633"/>
              <a:gd name="connsiteX23" fmla="*/ 1233714 w 1983718"/>
              <a:gd name="connsiteY23" fmla="*/ 247293 h 366633"/>
              <a:gd name="connsiteX24" fmla="*/ 1277257 w 1983718"/>
              <a:gd name="connsiteY24" fmla="*/ 276322 h 366633"/>
              <a:gd name="connsiteX25" fmla="*/ 1349828 w 1983718"/>
              <a:gd name="connsiteY25" fmla="*/ 276322 h 366633"/>
              <a:gd name="connsiteX26" fmla="*/ 1422400 w 1983718"/>
              <a:gd name="connsiteY26" fmla="*/ 290836 h 366633"/>
              <a:gd name="connsiteX27" fmla="*/ 1465942 w 1983718"/>
              <a:gd name="connsiteY27" fmla="*/ 348893 h 366633"/>
              <a:gd name="connsiteX28" fmla="*/ 1538514 w 1983718"/>
              <a:gd name="connsiteY28" fmla="*/ 363408 h 366633"/>
              <a:gd name="connsiteX29" fmla="*/ 1640114 w 1983718"/>
              <a:gd name="connsiteY29" fmla="*/ 363408 h 366633"/>
              <a:gd name="connsiteX30" fmla="*/ 1683657 w 1983718"/>
              <a:gd name="connsiteY30" fmla="*/ 363408 h 366633"/>
              <a:gd name="connsiteX31" fmla="*/ 1712685 w 1983718"/>
              <a:gd name="connsiteY31" fmla="*/ 363408 h 366633"/>
              <a:gd name="connsiteX32" fmla="*/ 1814285 w 1983718"/>
              <a:gd name="connsiteY32" fmla="*/ 319865 h 366633"/>
              <a:gd name="connsiteX33" fmla="*/ 1828800 w 1983718"/>
              <a:gd name="connsiteY33" fmla="*/ 276322 h 366633"/>
              <a:gd name="connsiteX34" fmla="*/ 1872342 w 1983718"/>
              <a:gd name="connsiteY34" fmla="*/ 160208 h 366633"/>
              <a:gd name="connsiteX35" fmla="*/ 1973942 w 1983718"/>
              <a:gd name="connsiteY35" fmla="*/ 145693 h 366633"/>
              <a:gd name="connsiteX36" fmla="*/ 1973942 w 1983718"/>
              <a:gd name="connsiteY36" fmla="*/ 131179 h 36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83718" h="366633">
                <a:moveTo>
                  <a:pt x="0" y="319865"/>
                </a:moveTo>
                <a:lnTo>
                  <a:pt x="43542" y="276322"/>
                </a:lnTo>
                <a:cubicBezTo>
                  <a:pt x="50799" y="264227"/>
                  <a:pt x="26609" y="269064"/>
                  <a:pt x="43542" y="247293"/>
                </a:cubicBezTo>
                <a:cubicBezTo>
                  <a:pt x="60475" y="225522"/>
                  <a:pt x="125790" y="177140"/>
                  <a:pt x="145142" y="145693"/>
                </a:cubicBezTo>
                <a:cubicBezTo>
                  <a:pt x="164495" y="114245"/>
                  <a:pt x="149981" y="80379"/>
                  <a:pt x="159657" y="58608"/>
                </a:cubicBezTo>
                <a:cubicBezTo>
                  <a:pt x="169333" y="36837"/>
                  <a:pt x="188686" y="17484"/>
                  <a:pt x="203200" y="15065"/>
                </a:cubicBezTo>
                <a:cubicBezTo>
                  <a:pt x="217714" y="12646"/>
                  <a:pt x="234647" y="24741"/>
                  <a:pt x="246742" y="44093"/>
                </a:cubicBezTo>
                <a:cubicBezTo>
                  <a:pt x="258837" y="63445"/>
                  <a:pt x="266095" y="104570"/>
                  <a:pt x="275771" y="131179"/>
                </a:cubicBezTo>
                <a:cubicBezTo>
                  <a:pt x="285447" y="157788"/>
                  <a:pt x="297543" y="174722"/>
                  <a:pt x="304800" y="203750"/>
                </a:cubicBezTo>
                <a:cubicBezTo>
                  <a:pt x="312057" y="232778"/>
                  <a:pt x="302381" y="285998"/>
                  <a:pt x="319314" y="305350"/>
                </a:cubicBezTo>
                <a:cubicBezTo>
                  <a:pt x="336247" y="324702"/>
                  <a:pt x="382210" y="322284"/>
                  <a:pt x="406400" y="319865"/>
                </a:cubicBezTo>
                <a:cubicBezTo>
                  <a:pt x="430590" y="317446"/>
                  <a:pt x="435429" y="293255"/>
                  <a:pt x="464457" y="290836"/>
                </a:cubicBezTo>
                <a:cubicBezTo>
                  <a:pt x="493485" y="288417"/>
                  <a:pt x="539447" y="295674"/>
                  <a:pt x="580571" y="305350"/>
                </a:cubicBezTo>
                <a:cubicBezTo>
                  <a:pt x="621695" y="315026"/>
                  <a:pt x="682172" y="348893"/>
                  <a:pt x="711200" y="348893"/>
                </a:cubicBezTo>
                <a:cubicBezTo>
                  <a:pt x="740228" y="348893"/>
                  <a:pt x="730552" y="327121"/>
                  <a:pt x="754742" y="305350"/>
                </a:cubicBezTo>
                <a:cubicBezTo>
                  <a:pt x="778932" y="283579"/>
                  <a:pt x="822475" y="220684"/>
                  <a:pt x="856342" y="218265"/>
                </a:cubicBezTo>
                <a:cubicBezTo>
                  <a:pt x="890209" y="215846"/>
                  <a:pt x="931332" y="281160"/>
                  <a:pt x="957942" y="290836"/>
                </a:cubicBezTo>
                <a:cubicBezTo>
                  <a:pt x="984552" y="300512"/>
                  <a:pt x="1003905" y="298093"/>
                  <a:pt x="1016000" y="276322"/>
                </a:cubicBezTo>
                <a:cubicBezTo>
                  <a:pt x="1028095" y="254551"/>
                  <a:pt x="1020838" y="201332"/>
                  <a:pt x="1030514" y="160208"/>
                </a:cubicBezTo>
                <a:cubicBezTo>
                  <a:pt x="1040190" y="119084"/>
                  <a:pt x="1057124" y="56189"/>
                  <a:pt x="1074057" y="29579"/>
                </a:cubicBezTo>
                <a:cubicBezTo>
                  <a:pt x="1090990" y="2969"/>
                  <a:pt x="1112762" y="-1869"/>
                  <a:pt x="1132114" y="550"/>
                </a:cubicBezTo>
                <a:cubicBezTo>
                  <a:pt x="1151466" y="2969"/>
                  <a:pt x="1175657" y="12645"/>
                  <a:pt x="1190171" y="44093"/>
                </a:cubicBezTo>
                <a:cubicBezTo>
                  <a:pt x="1204685" y="75541"/>
                  <a:pt x="1211943" y="155369"/>
                  <a:pt x="1219200" y="189236"/>
                </a:cubicBezTo>
                <a:cubicBezTo>
                  <a:pt x="1226457" y="223103"/>
                  <a:pt x="1224038" y="232779"/>
                  <a:pt x="1233714" y="247293"/>
                </a:cubicBezTo>
                <a:cubicBezTo>
                  <a:pt x="1243390" y="261807"/>
                  <a:pt x="1257905" y="271484"/>
                  <a:pt x="1277257" y="276322"/>
                </a:cubicBezTo>
                <a:cubicBezTo>
                  <a:pt x="1296609" y="281160"/>
                  <a:pt x="1325638" y="273903"/>
                  <a:pt x="1349828" y="276322"/>
                </a:cubicBezTo>
                <a:cubicBezTo>
                  <a:pt x="1374018" y="278741"/>
                  <a:pt x="1403048" y="278741"/>
                  <a:pt x="1422400" y="290836"/>
                </a:cubicBezTo>
                <a:cubicBezTo>
                  <a:pt x="1441752" y="302931"/>
                  <a:pt x="1446590" y="336798"/>
                  <a:pt x="1465942" y="348893"/>
                </a:cubicBezTo>
                <a:cubicBezTo>
                  <a:pt x="1485294" y="360988"/>
                  <a:pt x="1509485" y="360989"/>
                  <a:pt x="1538514" y="363408"/>
                </a:cubicBezTo>
                <a:cubicBezTo>
                  <a:pt x="1567543" y="365827"/>
                  <a:pt x="1640114" y="363408"/>
                  <a:pt x="1640114" y="363408"/>
                </a:cubicBezTo>
                <a:lnTo>
                  <a:pt x="1683657" y="363408"/>
                </a:lnTo>
                <a:cubicBezTo>
                  <a:pt x="1695752" y="363408"/>
                  <a:pt x="1690914" y="370665"/>
                  <a:pt x="1712685" y="363408"/>
                </a:cubicBezTo>
                <a:cubicBezTo>
                  <a:pt x="1734456" y="356151"/>
                  <a:pt x="1794933" y="334379"/>
                  <a:pt x="1814285" y="319865"/>
                </a:cubicBezTo>
                <a:cubicBezTo>
                  <a:pt x="1833637" y="305351"/>
                  <a:pt x="1819124" y="302931"/>
                  <a:pt x="1828800" y="276322"/>
                </a:cubicBezTo>
                <a:cubicBezTo>
                  <a:pt x="1838476" y="249712"/>
                  <a:pt x="1848152" y="181980"/>
                  <a:pt x="1872342" y="160208"/>
                </a:cubicBezTo>
                <a:cubicBezTo>
                  <a:pt x="1896532" y="138436"/>
                  <a:pt x="1957009" y="150531"/>
                  <a:pt x="1973942" y="145693"/>
                </a:cubicBezTo>
                <a:cubicBezTo>
                  <a:pt x="1990875" y="140855"/>
                  <a:pt x="1982408" y="136017"/>
                  <a:pt x="1973942" y="131179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2057400" y="4891167"/>
            <a:ext cx="1752600" cy="671433"/>
          </a:xfrm>
          <a:custGeom>
            <a:avLst/>
            <a:gdLst>
              <a:gd name="connsiteX0" fmla="*/ 0 w 1983718"/>
              <a:gd name="connsiteY0" fmla="*/ 319865 h 366633"/>
              <a:gd name="connsiteX1" fmla="*/ 43542 w 1983718"/>
              <a:gd name="connsiteY1" fmla="*/ 276322 h 366633"/>
              <a:gd name="connsiteX2" fmla="*/ 43542 w 1983718"/>
              <a:gd name="connsiteY2" fmla="*/ 247293 h 366633"/>
              <a:gd name="connsiteX3" fmla="*/ 145142 w 1983718"/>
              <a:gd name="connsiteY3" fmla="*/ 145693 h 366633"/>
              <a:gd name="connsiteX4" fmla="*/ 159657 w 1983718"/>
              <a:gd name="connsiteY4" fmla="*/ 58608 h 366633"/>
              <a:gd name="connsiteX5" fmla="*/ 203200 w 1983718"/>
              <a:gd name="connsiteY5" fmla="*/ 15065 h 366633"/>
              <a:gd name="connsiteX6" fmla="*/ 246742 w 1983718"/>
              <a:gd name="connsiteY6" fmla="*/ 44093 h 366633"/>
              <a:gd name="connsiteX7" fmla="*/ 275771 w 1983718"/>
              <a:gd name="connsiteY7" fmla="*/ 131179 h 366633"/>
              <a:gd name="connsiteX8" fmla="*/ 304800 w 1983718"/>
              <a:gd name="connsiteY8" fmla="*/ 203750 h 366633"/>
              <a:gd name="connsiteX9" fmla="*/ 319314 w 1983718"/>
              <a:gd name="connsiteY9" fmla="*/ 305350 h 366633"/>
              <a:gd name="connsiteX10" fmla="*/ 406400 w 1983718"/>
              <a:gd name="connsiteY10" fmla="*/ 319865 h 366633"/>
              <a:gd name="connsiteX11" fmla="*/ 464457 w 1983718"/>
              <a:gd name="connsiteY11" fmla="*/ 290836 h 366633"/>
              <a:gd name="connsiteX12" fmla="*/ 580571 w 1983718"/>
              <a:gd name="connsiteY12" fmla="*/ 305350 h 366633"/>
              <a:gd name="connsiteX13" fmla="*/ 711200 w 1983718"/>
              <a:gd name="connsiteY13" fmla="*/ 348893 h 366633"/>
              <a:gd name="connsiteX14" fmla="*/ 754742 w 1983718"/>
              <a:gd name="connsiteY14" fmla="*/ 305350 h 366633"/>
              <a:gd name="connsiteX15" fmla="*/ 856342 w 1983718"/>
              <a:gd name="connsiteY15" fmla="*/ 218265 h 366633"/>
              <a:gd name="connsiteX16" fmla="*/ 957942 w 1983718"/>
              <a:gd name="connsiteY16" fmla="*/ 290836 h 366633"/>
              <a:gd name="connsiteX17" fmla="*/ 1016000 w 1983718"/>
              <a:gd name="connsiteY17" fmla="*/ 276322 h 366633"/>
              <a:gd name="connsiteX18" fmla="*/ 1030514 w 1983718"/>
              <a:gd name="connsiteY18" fmla="*/ 160208 h 366633"/>
              <a:gd name="connsiteX19" fmla="*/ 1074057 w 1983718"/>
              <a:gd name="connsiteY19" fmla="*/ 29579 h 366633"/>
              <a:gd name="connsiteX20" fmla="*/ 1132114 w 1983718"/>
              <a:gd name="connsiteY20" fmla="*/ 550 h 366633"/>
              <a:gd name="connsiteX21" fmla="*/ 1190171 w 1983718"/>
              <a:gd name="connsiteY21" fmla="*/ 44093 h 366633"/>
              <a:gd name="connsiteX22" fmla="*/ 1219200 w 1983718"/>
              <a:gd name="connsiteY22" fmla="*/ 189236 h 366633"/>
              <a:gd name="connsiteX23" fmla="*/ 1233714 w 1983718"/>
              <a:gd name="connsiteY23" fmla="*/ 247293 h 366633"/>
              <a:gd name="connsiteX24" fmla="*/ 1277257 w 1983718"/>
              <a:gd name="connsiteY24" fmla="*/ 276322 h 366633"/>
              <a:gd name="connsiteX25" fmla="*/ 1349828 w 1983718"/>
              <a:gd name="connsiteY25" fmla="*/ 276322 h 366633"/>
              <a:gd name="connsiteX26" fmla="*/ 1422400 w 1983718"/>
              <a:gd name="connsiteY26" fmla="*/ 290836 h 366633"/>
              <a:gd name="connsiteX27" fmla="*/ 1465942 w 1983718"/>
              <a:gd name="connsiteY27" fmla="*/ 348893 h 366633"/>
              <a:gd name="connsiteX28" fmla="*/ 1538514 w 1983718"/>
              <a:gd name="connsiteY28" fmla="*/ 363408 h 366633"/>
              <a:gd name="connsiteX29" fmla="*/ 1640114 w 1983718"/>
              <a:gd name="connsiteY29" fmla="*/ 363408 h 366633"/>
              <a:gd name="connsiteX30" fmla="*/ 1683657 w 1983718"/>
              <a:gd name="connsiteY30" fmla="*/ 363408 h 366633"/>
              <a:gd name="connsiteX31" fmla="*/ 1712685 w 1983718"/>
              <a:gd name="connsiteY31" fmla="*/ 363408 h 366633"/>
              <a:gd name="connsiteX32" fmla="*/ 1814285 w 1983718"/>
              <a:gd name="connsiteY32" fmla="*/ 319865 h 366633"/>
              <a:gd name="connsiteX33" fmla="*/ 1828800 w 1983718"/>
              <a:gd name="connsiteY33" fmla="*/ 276322 h 366633"/>
              <a:gd name="connsiteX34" fmla="*/ 1872342 w 1983718"/>
              <a:gd name="connsiteY34" fmla="*/ 160208 h 366633"/>
              <a:gd name="connsiteX35" fmla="*/ 1973942 w 1983718"/>
              <a:gd name="connsiteY35" fmla="*/ 145693 h 366633"/>
              <a:gd name="connsiteX36" fmla="*/ 1973942 w 1983718"/>
              <a:gd name="connsiteY36" fmla="*/ 131179 h 36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83718" h="366633">
                <a:moveTo>
                  <a:pt x="0" y="319865"/>
                </a:moveTo>
                <a:lnTo>
                  <a:pt x="43542" y="276322"/>
                </a:lnTo>
                <a:cubicBezTo>
                  <a:pt x="50799" y="264227"/>
                  <a:pt x="26609" y="269064"/>
                  <a:pt x="43542" y="247293"/>
                </a:cubicBezTo>
                <a:cubicBezTo>
                  <a:pt x="60475" y="225522"/>
                  <a:pt x="125790" y="177140"/>
                  <a:pt x="145142" y="145693"/>
                </a:cubicBezTo>
                <a:cubicBezTo>
                  <a:pt x="164495" y="114245"/>
                  <a:pt x="149981" y="80379"/>
                  <a:pt x="159657" y="58608"/>
                </a:cubicBezTo>
                <a:cubicBezTo>
                  <a:pt x="169333" y="36837"/>
                  <a:pt x="188686" y="17484"/>
                  <a:pt x="203200" y="15065"/>
                </a:cubicBezTo>
                <a:cubicBezTo>
                  <a:pt x="217714" y="12646"/>
                  <a:pt x="234647" y="24741"/>
                  <a:pt x="246742" y="44093"/>
                </a:cubicBezTo>
                <a:cubicBezTo>
                  <a:pt x="258837" y="63445"/>
                  <a:pt x="266095" y="104570"/>
                  <a:pt x="275771" y="131179"/>
                </a:cubicBezTo>
                <a:cubicBezTo>
                  <a:pt x="285447" y="157788"/>
                  <a:pt x="297543" y="174722"/>
                  <a:pt x="304800" y="203750"/>
                </a:cubicBezTo>
                <a:cubicBezTo>
                  <a:pt x="312057" y="232778"/>
                  <a:pt x="302381" y="285998"/>
                  <a:pt x="319314" y="305350"/>
                </a:cubicBezTo>
                <a:cubicBezTo>
                  <a:pt x="336247" y="324702"/>
                  <a:pt x="382210" y="322284"/>
                  <a:pt x="406400" y="319865"/>
                </a:cubicBezTo>
                <a:cubicBezTo>
                  <a:pt x="430590" y="317446"/>
                  <a:pt x="435429" y="293255"/>
                  <a:pt x="464457" y="290836"/>
                </a:cubicBezTo>
                <a:cubicBezTo>
                  <a:pt x="493485" y="288417"/>
                  <a:pt x="539447" y="295674"/>
                  <a:pt x="580571" y="305350"/>
                </a:cubicBezTo>
                <a:cubicBezTo>
                  <a:pt x="621695" y="315026"/>
                  <a:pt x="682172" y="348893"/>
                  <a:pt x="711200" y="348893"/>
                </a:cubicBezTo>
                <a:cubicBezTo>
                  <a:pt x="740228" y="348893"/>
                  <a:pt x="730552" y="327121"/>
                  <a:pt x="754742" y="305350"/>
                </a:cubicBezTo>
                <a:cubicBezTo>
                  <a:pt x="778932" y="283579"/>
                  <a:pt x="822475" y="220684"/>
                  <a:pt x="856342" y="218265"/>
                </a:cubicBezTo>
                <a:cubicBezTo>
                  <a:pt x="890209" y="215846"/>
                  <a:pt x="931332" y="281160"/>
                  <a:pt x="957942" y="290836"/>
                </a:cubicBezTo>
                <a:cubicBezTo>
                  <a:pt x="984552" y="300512"/>
                  <a:pt x="1003905" y="298093"/>
                  <a:pt x="1016000" y="276322"/>
                </a:cubicBezTo>
                <a:cubicBezTo>
                  <a:pt x="1028095" y="254551"/>
                  <a:pt x="1020838" y="201332"/>
                  <a:pt x="1030514" y="160208"/>
                </a:cubicBezTo>
                <a:cubicBezTo>
                  <a:pt x="1040190" y="119084"/>
                  <a:pt x="1057124" y="56189"/>
                  <a:pt x="1074057" y="29579"/>
                </a:cubicBezTo>
                <a:cubicBezTo>
                  <a:pt x="1090990" y="2969"/>
                  <a:pt x="1112762" y="-1869"/>
                  <a:pt x="1132114" y="550"/>
                </a:cubicBezTo>
                <a:cubicBezTo>
                  <a:pt x="1151466" y="2969"/>
                  <a:pt x="1175657" y="12645"/>
                  <a:pt x="1190171" y="44093"/>
                </a:cubicBezTo>
                <a:cubicBezTo>
                  <a:pt x="1204685" y="75541"/>
                  <a:pt x="1211943" y="155369"/>
                  <a:pt x="1219200" y="189236"/>
                </a:cubicBezTo>
                <a:cubicBezTo>
                  <a:pt x="1226457" y="223103"/>
                  <a:pt x="1224038" y="232779"/>
                  <a:pt x="1233714" y="247293"/>
                </a:cubicBezTo>
                <a:cubicBezTo>
                  <a:pt x="1243390" y="261807"/>
                  <a:pt x="1257905" y="271484"/>
                  <a:pt x="1277257" y="276322"/>
                </a:cubicBezTo>
                <a:cubicBezTo>
                  <a:pt x="1296609" y="281160"/>
                  <a:pt x="1325638" y="273903"/>
                  <a:pt x="1349828" y="276322"/>
                </a:cubicBezTo>
                <a:cubicBezTo>
                  <a:pt x="1374018" y="278741"/>
                  <a:pt x="1403048" y="278741"/>
                  <a:pt x="1422400" y="290836"/>
                </a:cubicBezTo>
                <a:cubicBezTo>
                  <a:pt x="1441752" y="302931"/>
                  <a:pt x="1446590" y="336798"/>
                  <a:pt x="1465942" y="348893"/>
                </a:cubicBezTo>
                <a:cubicBezTo>
                  <a:pt x="1485294" y="360988"/>
                  <a:pt x="1509485" y="360989"/>
                  <a:pt x="1538514" y="363408"/>
                </a:cubicBezTo>
                <a:cubicBezTo>
                  <a:pt x="1567543" y="365827"/>
                  <a:pt x="1640114" y="363408"/>
                  <a:pt x="1640114" y="363408"/>
                </a:cubicBezTo>
                <a:lnTo>
                  <a:pt x="1683657" y="363408"/>
                </a:lnTo>
                <a:cubicBezTo>
                  <a:pt x="1695752" y="363408"/>
                  <a:pt x="1690914" y="370665"/>
                  <a:pt x="1712685" y="363408"/>
                </a:cubicBezTo>
                <a:cubicBezTo>
                  <a:pt x="1734456" y="356151"/>
                  <a:pt x="1794933" y="334379"/>
                  <a:pt x="1814285" y="319865"/>
                </a:cubicBezTo>
                <a:cubicBezTo>
                  <a:pt x="1833637" y="305351"/>
                  <a:pt x="1819124" y="302931"/>
                  <a:pt x="1828800" y="276322"/>
                </a:cubicBezTo>
                <a:cubicBezTo>
                  <a:pt x="1838476" y="249712"/>
                  <a:pt x="1848152" y="181980"/>
                  <a:pt x="1872342" y="160208"/>
                </a:cubicBezTo>
                <a:cubicBezTo>
                  <a:pt x="1896532" y="138436"/>
                  <a:pt x="1957009" y="150531"/>
                  <a:pt x="1973942" y="145693"/>
                </a:cubicBezTo>
                <a:cubicBezTo>
                  <a:pt x="1990875" y="140855"/>
                  <a:pt x="1982408" y="136017"/>
                  <a:pt x="1973942" y="131179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4876800"/>
            <a:ext cx="0" cy="76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4800" y="5638800"/>
            <a:ext cx="3657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 flipH="1">
            <a:off x="7086600" y="4876800"/>
            <a:ext cx="1752600" cy="671433"/>
          </a:xfrm>
          <a:custGeom>
            <a:avLst/>
            <a:gdLst>
              <a:gd name="connsiteX0" fmla="*/ 0 w 1983718"/>
              <a:gd name="connsiteY0" fmla="*/ 319865 h 366633"/>
              <a:gd name="connsiteX1" fmla="*/ 43542 w 1983718"/>
              <a:gd name="connsiteY1" fmla="*/ 276322 h 366633"/>
              <a:gd name="connsiteX2" fmla="*/ 43542 w 1983718"/>
              <a:gd name="connsiteY2" fmla="*/ 247293 h 366633"/>
              <a:gd name="connsiteX3" fmla="*/ 145142 w 1983718"/>
              <a:gd name="connsiteY3" fmla="*/ 145693 h 366633"/>
              <a:gd name="connsiteX4" fmla="*/ 159657 w 1983718"/>
              <a:gd name="connsiteY4" fmla="*/ 58608 h 366633"/>
              <a:gd name="connsiteX5" fmla="*/ 203200 w 1983718"/>
              <a:gd name="connsiteY5" fmla="*/ 15065 h 366633"/>
              <a:gd name="connsiteX6" fmla="*/ 246742 w 1983718"/>
              <a:gd name="connsiteY6" fmla="*/ 44093 h 366633"/>
              <a:gd name="connsiteX7" fmla="*/ 275771 w 1983718"/>
              <a:gd name="connsiteY7" fmla="*/ 131179 h 366633"/>
              <a:gd name="connsiteX8" fmla="*/ 304800 w 1983718"/>
              <a:gd name="connsiteY8" fmla="*/ 203750 h 366633"/>
              <a:gd name="connsiteX9" fmla="*/ 319314 w 1983718"/>
              <a:gd name="connsiteY9" fmla="*/ 305350 h 366633"/>
              <a:gd name="connsiteX10" fmla="*/ 406400 w 1983718"/>
              <a:gd name="connsiteY10" fmla="*/ 319865 h 366633"/>
              <a:gd name="connsiteX11" fmla="*/ 464457 w 1983718"/>
              <a:gd name="connsiteY11" fmla="*/ 290836 h 366633"/>
              <a:gd name="connsiteX12" fmla="*/ 580571 w 1983718"/>
              <a:gd name="connsiteY12" fmla="*/ 305350 h 366633"/>
              <a:gd name="connsiteX13" fmla="*/ 711200 w 1983718"/>
              <a:gd name="connsiteY13" fmla="*/ 348893 h 366633"/>
              <a:gd name="connsiteX14" fmla="*/ 754742 w 1983718"/>
              <a:gd name="connsiteY14" fmla="*/ 305350 h 366633"/>
              <a:gd name="connsiteX15" fmla="*/ 856342 w 1983718"/>
              <a:gd name="connsiteY15" fmla="*/ 218265 h 366633"/>
              <a:gd name="connsiteX16" fmla="*/ 957942 w 1983718"/>
              <a:gd name="connsiteY16" fmla="*/ 290836 h 366633"/>
              <a:gd name="connsiteX17" fmla="*/ 1016000 w 1983718"/>
              <a:gd name="connsiteY17" fmla="*/ 276322 h 366633"/>
              <a:gd name="connsiteX18" fmla="*/ 1030514 w 1983718"/>
              <a:gd name="connsiteY18" fmla="*/ 160208 h 366633"/>
              <a:gd name="connsiteX19" fmla="*/ 1074057 w 1983718"/>
              <a:gd name="connsiteY19" fmla="*/ 29579 h 366633"/>
              <a:gd name="connsiteX20" fmla="*/ 1132114 w 1983718"/>
              <a:gd name="connsiteY20" fmla="*/ 550 h 366633"/>
              <a:gd name="connsiteX21" fmla="*/ 1190171 w 1983718"/>
              <a:gd name="connsiteY21" fmla="*/ 44093 h 366633"/>
              <a:gd name="connsiteX22" fmla="*/ 1219200 w 1983718"/>
              <a:gd name="connsiteY22" fmla="*/ 189236 h 366633"/>
              <a:gd name="connsiteX23" fmla="*/ 1233714 w 1983718"/>
              <a:gd name="connsiteY23" fmla="*/ 247293 h 366633"/>
              <a:gd name="connsiteX24" fmla="*/ 1277257 w 1983718"/>
              <a:gd name="connsiteY24" fmla="*/ 276322 h 366633"/>
              <a:gd name="connsiteX25" fmla="*/ 1349828 w 1983718"/>
              <a:gd name="connsiteY25" fmla="*/ 276322 h 366633"/>
              <a:gd name="connsiteX26" fmla="*/ 1422400 w 1983718"/>
              <a:gd name="connsiteY26" fmla="*/ 290836 h 366633"/>
              <a:gd name="connsiteX27" fmla="*/ 1465942 w 1983718"/>
              <a:gd name="connsiteY27" fmla="*/ 348893 h 366633"/>
              <a:gd name="connsiteX28" fmla="*/ 1538514 w 1983718"/>
              <a:gd name="connsiteY28" fmla="*/ 363408 h 366633"/>
              <a:gd name="connsiteX29" fmla="*/ 1640114 w 1983718"/>
              <a:gd name="connsiteY29" fmla="*/ 363408 h 366633"/>
              <a:gd name="connsiteX30" fmla="*/ 1683657 w 1983718"/>
              <a:gd name="connsiteY30" fmla="*/ 363408 h 366633"/>
              <a:gd name="connsiteX31" fmla="*/ 1712685 w 1983718"/>
              <a:gd name="connsiteY31" fmla="*/ 363408 h 366633"/>
              <a:gd name="connsiteX32" fmla="*/ 1814285 w 1983718"/>
              <a:gd name="connsiteY32" fmla="*/ 319865 h 366633"/>
              <a:gd name="connsiteX33" fmla="*/ 1828800 w 1983718"/>
              <a:gd name="connsiteY33" fmla="*/ 276322 h 366633"/>
              <a:gd name="connsiteX34" fmla="*/ 1872342 w 1983718"/>
              <a:gd name="connsiteY34" fmla="*/ 160208 h 366633"/>
              <a:gd name="connsiteX35" fmla="*/ 1973942 w 1983718"/>
              <a:gd name="connsiteY35" fmla="*/ 145693 h 366633"/>
              <a:gd name="connsiteX36" fmla="*/ 1973942 w 1983718"/>
              <a:gd name="connsiteY36" fmla="*/ 131179 h 36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83718" h="366633">
                <a:moveTo>
                  <a:pt x="0" y="319865"/>
                </a:moveTo>
                <a:lnTo>
                  <a:pt x="43542" y="276322"/>
                </a:lnTo>
                <a:cubicBezTo>
                  <a:pt x="50799" y="264227"/>
                  <a:pt x="26609" y="269064"/>
                  <a:pt x="43542" y="247293"/>
                </a:cubicBezTo>
                <a:cubicBezTo>
                  <a:pt x="60475" y="225522"/>
                  <a:pt x="125790" y="177140"/>
                  <a:pt x="145142" y="145693"/>
                </a:cubicBezTo>
                <a:cubicBezTo>
                  <a:pt x="164495" y="114245"/>
                  <a:pt x="149981" y="80379"/>
                  <a:pt x="159657" y="58608"/>
                </a:cubicBezTo>
                <a:cubicBezTo>
                  <a:pt x="169333" y="36837"/>
                  <a:pt x="188686" y="17484"/>
                  <a:pt x="203200" y="15065"/>
                </a:cubicBezTo>
                <a:cubicBezTo>
                  <a:pt x="217714" y="12646"/>
                  <a:pt x="234647" y="24741"/>
                  <a:pt x="246742" y="44093"/>
                </a:cubicBezTo>
                <a:cubicBezTo>
                  <a:pt x="258837" y="63445"/>
                  <a:pt x="266095" y="104570"/>
                  <a:pt x="275771" y="131179"/>
                </a:cubicBezTo>
                <a:cubicBezTo>
                  <a:pt x="285447" y="157788"/>
                  <a:pt x="297543" y="174722"/>
                  <a:pt x="304800" y="203750"/>
                </a:cubicBezTo>
                <a:cubicBezTo>
                  <a:pt x="312057" y="232778"/>
                  <a:pt x="302381" y="285998"/>
                  <a:pt x="319314" y="305350"/>
                </a:cubicBezTo>
                <a:cubicBezTo>
                  <a:pt x="336247" y="324702"/>
                  <a:pt x="382210" y="322284"/>
                  <a:pt x="406400" y="319865"/>
                </a:cubicBezTo>
                <a:cubicBezTo>
                  <a:pt x="430590" y="317446"/>
                  <a:pt x="435429" y="293255"/>
                  <a:pt x="464457" y="290836"/>
                </a:cubicBezTo>
                <a:cubicBezTo>
                  <a:pt x="493485" y="288417"/>
                  <a:pt x="539447" y="295674"/>
                  <a:pt x="580571" y="305350"/>
                </a:cubicBezTo>
                <a:cubicBezTo>
                  <a:pt x="621695" y="315026"/>
                  <a:pt x="682172" y="348893"/>
                  <a:pt x="711200" y="348893"/>
                </a:cubicBezTo>
                <a:cubicBezTo>
                  <a:pt x="740228" y="348893"/>
                  <a:pt x="730552" y="327121"/>
                  <a:pt x="754742" y="305350"/>
                </a:cubicBezTo>
                <a:cubicBezTo>
                  <a:pt x="778932" y="283579"/>
                  <a:pt x="822475" y="220684"/>
                  <a:pt x="856342" y="218265"/>
                </a:cubicBezTo>
                <a:cubicBezTo>
                  <a:pt x="890209" y="215846"/>
                  <a:pt x="931332" y="281160"/>
                  <a:pt x="957942" y="290836"/>
                </a:cubicBezTo>
                <a:cubicBezTo>
                  <a:pt x="984552" y="300512"/>
                  <a:pt x="1003905" y="298093"/>
                  <a:pt x="1016000" y="276322"/>
                </a:cubicBezTo>
                <a:cubicBezTo>
                  <a:pt x="1028095" y="254551"/>
                  <a:pt x="1020838" y="201332"/>
                  <a:pt x="1030514" y="160208"/>
                </a:cubicBezTo>
                <a:cubicBezTo>
                  <a:pt x="1040190" y="119084"/>
                  <a:pt x="1057124" y="56189"/>
                  <a:pt x="1074057" y="29579"/>
                </a:cubicBezTo>
                <a:cubicBezTo>
                  <a:pt x="1090990" y="2969"/>
                  <a:pt x="1112762" y="-1869"/>
                  <a:pt x="1132114" y="550"/>
                </a:cubicBezTo>
                <a:cubicBezTo>
                  <a:pt x="1151466" y="2969"/>
                  <a:pt x="1175657" y="12645"/>
                  <a:pt x="1190171" y="44093"/>
                </a:cubicBezTo>
                <a:cubicBezTo>
                  <a:pt x="1204685" y="75541"/>
                  <a:pt x="1211943" y="155369"/>
                  <a:pt x="1219200" y="189236"/>
                </a:cubicBezTo>
                <a:cubicBezTo>
                  <a:pt x="1226457" y="223103"/>
                  <a:pt x="1224038" y="232779"/>
                  <a:pt x="1233714" y="247293"/>
                </a:cubicBezTo>
                <a:cubicBezTo>
                  <a:pt x="1243390" y="261807"/>
                  <a:pt x="1257905" y="271484"/>
                  <a:pt x="1277257" y="276322"/>
                </a:cubicBezTo>
                <a:cubicBezTo>
                  <a:pt x="1296609" y="281160"/>
                  <a:pt x="1325638" y="273903"/>
                  <a:pt x="1349828" y="276322"/>
                </a:cubicBezTo>
                <a:cubicBezTo>
                  <a:pt x="1374018" y="278741"/>
                  <a:pt x="1403048" y="278741"/>
                  <a:pt x="1422400" y="290836"/>
                </a:cubicBezTo>
                <a:cubicBezTo>
                  <a:pt x="1441752" y="302931"/>
                  <a:pt x="1446590" y="336798"/>
                  <a:pt x="1465942" y="348893"/>
                </a:cubicBezTo>
                <a:cubicBezTo>
                  <a:pt x="1485294" y="360988"/>
                  <a:pt x="1509485" y="360989"/>
                  <a:pt x="1538514" y="363408"/>
                </a:cubicBezTo>
                <a:cubicBezTo>
                  <a:pt x="1567543" y="365827"/>
                  <a:pt x="1640114" y="363408"/>
                  <a:pt x="1640114" y="363408"/>
                </a:cubicBezTo>
                <a:lnTo>
                  <a:pt x="1683657" y="363408"/>
                </a:lnTo>
                <a:cubicBezTo>
                  <a:pt x="1695752" y="363408"/>
                  <a:pt x="1690914" y="370665"/>
                  <a:pt x="1712685" y="363408"/>
                </a:cubicBezTo>
                <a:cubicBezTo>
                  <a:pt x="1734456" y="356151"/>
                  <a:pt x="1794933" y="334379"/>
                  <a:pt x="1814285" y="319865"/>
                </a:cubicBezTo>
                <a:cubicBezTo>
                  <a:pt x="1833637" y="305351"/>
                  <a:pt x="1819124" y="302931"/>
                  <a:pt x="1828800" y="276322"/>
                </a:cubicBezTo>
                <a:cubicBezTo>
                  <a:pt x="1838476" y="249712"/>
                  <a:pt x="1848152" y="181980"/>
                  <a:pt x="1872342" y="160208"/>
                </a:cubicBezTo>
                <a:cubicBezTo>
                  <a:pt x="1896532" y="138436"/>
                  <a:pt x="1957009" y="150531"/>
                  <a:pt x="1973942" y="145693"/>
                </a:cubicBezTo>
                <a:cubicBezTo>
                  <a:pt x="1990875" y="140855"/>
                  <a:pt x="1982408" y="136017"/>
                  <a:pt x="1973942" y="131179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86600" y="4862433"/>
            <a:ext cx="0" cy="77636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34000" y="5638800"/>
            <a:ext cx="3657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4203192" y="4987401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622175" y="5910590"/>
                <a:ext cx="10439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175" y="5910590"/>
                <a:ext cx="104394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880860" y="5877580"/>
                <a:ext cx="11769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28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860" y="5877580"/>
                <a:ext cx="1176989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1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0" y="2057400"/>
            <a:ext cx="5257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Discrete-time analytic signal</a:t>
            </a:r>
          </a:p>
          <a:p>
            <a:pPr marL="0" indent="0">
              <a:buNone/>
            </a:pPr>
            <a:endParaRPr lang="en-US" dirty="0" smtClean="0"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AR Model of Hilbert Envelopes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1447800"/>
            <a:ext cx="8763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54420" y="4139625"/>
                <a:ext cx="16349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r>
                        <a:rPr lang="en-US" sz="32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=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20" y="4139625"/>
                <a:ext cx="163499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1524000"/>
                <a:ext cx="87630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dirty="0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Let</a:t>
                </a:r>
                <a:r>
                  <a:rPr lang="en-US" sz="2800" b="0" dirty="0" smtClean="0">
                    <a:solidFill>
                      <a:srgbClr val="C00000"/>
                    </a:solidFill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- even-symmetrized version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[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𝑛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.</a:t>
                </a:r>
                <a:r>
                  <a:rPr lang="en-US" sz="2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for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n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N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,  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𝑀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−1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28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0"/>
                <a:ext cx="8763000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461" t="-7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4620" y="4368225"/>
                <a:ext cx="26985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0 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          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k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N</m:t>
                      </m:r>
                    </m:oMath>
                  </m:oMathPara>
                </a14:m>
                <a:endParaRPr lang="en-US" sz="32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20" y="4368225"/>
                <a:ext cx="269855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56445" y="3758625"/>
                <a:ext cx="25619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2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,    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N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45" y="3758625"/>
                <a:ext cx="2561983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" y="3124200"/>
                <a:ext cx="34419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=2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𝑅𝑒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{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]}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4200"/>
                <a:ext cx="3441904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0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Overview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AR Model of Hilbert Envelopes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FDLP and its Properties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Applications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Summary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0" y="2057400"/>
            <a:ext cx="5257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Discrete-time analytic signal</a:t>
            </a:r>
          </a:p>
          <a:p>
            <a:pPr marL="0" indent="0">
              <a:buNone/>
            </a:pPr>
            <a:endParaRPr lang="en-US" dirty="0" smtClean="0"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AR Model of Hilbert Envelopes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1447800"/>
            <a:ext cx="8763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54420" y="4139625"/>
                <a:ext cx="16349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r>
                        <a:rPr lang="en-US" sz="32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=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20" y="4139625"/>
                <a:ext cx="163499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1524000"/>
                <a:ext cx="87630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dirty="0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Let</a:t>
                </a:r>
                <a:r>
                  <a:rPr lang="en-US" sz="2800" b="0" dirty="0" smtClean="0">
                    <a:solidFill>
                      <a:srgbClr val="C00000"/>
                    </a:solidFill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- even-symmetrized version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[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𝑛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.</a:t>
                </a:r>
                <a:r>
                  <a:rPr lang="en-US" sz="2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for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n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N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,  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𝑀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−1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28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0"/>
                <a:ext cx="8763000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461" t="-7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4620" y="4368225"/>
                <a:ext cx="26985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0 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          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k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N</m:t>
                      </m:r>
                    </m:oMath>
                  </m:oMathPara>
                </a14:m>
                <a:endParaRPr lang="en-US" sz="32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20" y="4368225"/>
                <a:ext cx="269855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56445" y="3758625"/>
                <a:ext cx="25619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2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,    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N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45" y="3758625"/>
                <a:ext cx="2561983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" y="3124200"/>
                <a:ext cx="34419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=2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𝑅𝑒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{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]}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4200"/>
                <a:ext cx="3441904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53000" y="3682999"/>
                <a:ext cx="1431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=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682999"/>
                <a:ext cx="1431610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3683000"/>
                <a:ext cx="30679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4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𝑅𝑒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{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N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683000"/>
                <a:ext cx="3067956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4724400" y="2997200"/>
            <a:ext cx="0" cy="1879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4724400" y="2082800"/>
            <a:ext cx="441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N-point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DCT</a:t>
            </a: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0" y="2057400"/>
            <a:ext cx="5257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Discrete-time analytic signal</a:t>
            </a:r>
          </a:p>
          <a:p>
            <a:pPr marL="0" indent="0">
              <a:buNone/>
            </a:pPr>
            <a:endParaRPr lang="en-US" dirty="0" smtClean="0"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AR Model of Hilbert Envelopes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1447800"/>
            <a:ext cx="8763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54420" y="4139625"/>
                <a:ext cx="16349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r>
                        <a:rPr lang="en-US" sz="32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=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20" y="4139625"/>
                <a:ext cx="163499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1524000"/>
                <a:ext cx="87630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dirty="0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Let</a:t>
                </a:r>
                <a:r>
                  <a:rPr lang="en-US" sz="2800" b="0" dirty="0" smtClean="0">
                    <a:solidFill>
                      <a:srgbClr val="C00000"/>
                    </a:solidFill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- even-symmetrized version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[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𝑛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.</a:t>
                </a:r>
                <a:r>
                  <a:rPr lang="en-US" sz="2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for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n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N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,  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𝑀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−1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28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0"/>
                <a:ext cx="8763000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461" t="-7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4620" y="4368225"/>
                <a:ext cx="26985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0 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          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k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N</m:t>
                      </m:r>
                    </m:oMath>
                  </m:oMathPara>
                </a14:m>
                <a:endParaRPr lang="en-US" sz="32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20" y="4368225"/>
                <a:ext cx="269855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56445" y="3758625"/>
                <a:ext cx="25619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2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,    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N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45" y="3758625"/>
                <a:ext cx="2561983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" y="3124200"/>
                <a:ext cx="34419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=2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𝑅𝑒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{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]}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4200"/>
                <a:ext cx="3441904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4724400" y="2997200"/>
            <a:ext cx="0" cy="1879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4724400" y="2082800"/>
            <a:ext cx="441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DCT zero-padded with      N-zeros</a:t>
            </a: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24400" y="3987224"/>
                <a:ext cx="143160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𝑦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[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]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=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987224"/>
                <a:ext cx="1431609" cy="61555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83439" y="3694836"/>
                <a:ext cx="30679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4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𝑅𝑒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{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N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439" y="3694836"/>
                <a:ext cx="3067956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76136" y="4215825"/>
                <a:ext cx="30576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0 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              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k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N</m:t>
                      </m:r>
                    </m:oMath>
                  </m:oMathPara>
                </a14:m>
                <a:endParaRPr lang="en-US" sz="32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136" y="4215825"/>
                <a:ext cx="3057632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0" y="2057400"/>
            <a:ext cx="5257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Discrete-time analytic signal</a:t>
            </a:r>
          </a:p>
          <a:p>
            <a:pPr marL="0" indent="0">
              <a:buNone/>
            </a:pPr>
            <a:endParaRPr lang="en-US" dirty="0" smtClean="0"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AR Model of Hilbert Envelopes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1447800"/>
            <a:ext cx="8763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54420" y="4139625"/>
                <a:ext cx="16349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r>
                        <a:rPr lang="en-US" sz="32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=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20" y="4139625"/>
                <a:ext cx="163499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1524000"/>
                <a:ext cx="87630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dirty="0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Let</a:t>
                </a:r>
                <a:r>
                  <a:rPr lang="en-US" sz="2800" b="0" dirty="0" smtClean="0">
                    <a:solidFill>
                      <a:srgbClr val="C00000"/>
                    </a:solidFill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- even-symmetrized version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[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𝑛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.</a:t>
                </a:r>
                <a:r>
                  <a:rPr lang="en-US" sz="2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for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n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N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,  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𝑀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−1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28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0"/>
                <a:ext cx="8763000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461" t="-7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4620" y="4368225"/>
                <a:ext cx="26985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0 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          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k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N</m:t>
                      </m:r>
                    </m:oMath>
                  </m:oMathPara>
                </a14:m>
                <a:endParaRPr lang="en-US" sz="32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20" y="4368225"/>
                <a:ext cx="269855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56445" y="3758625"/>
                <a:ext cx="25619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2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,    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N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45" y="3758625"/>
                <a:ext cx="2561983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" y="3124200"/>
                <a:ext cx="34419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=2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𝑅𝑒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{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]}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4200"/>
                <a:ext cx="3441904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4724400" y="2997200"/>
            <a:ext cx="0" cy="1879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4724400" y="2082800"/>
            <a:ext cx="441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Zero-padded DCT</a:t>
            </a: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24400" y="3987224"/>
                <a:ext cx="143160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𝑦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[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]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=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987224"/>
                <a:ext cx="1431609" cy="61555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83439" y="3694836"/>
                <a:ext cx="30679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4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𝑅𝑒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{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N</m:t>
                      </m:r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439" y="3694836"/>
                <a:ext cx="3067956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76136" y="4215825"/>
                <a:ext cx="30576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0 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              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k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N</m:t>
                      </m:r>
                    </m:oMath>
                  </m:oMathPara>
                </a14:m>
                <a:endParaRPr lang="en-US" sz="32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136" y="4215825"/>
                <a:ext cx="3057632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62484" y="5175647"/>
                <a:ext cx="4695516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r>
                        <a:rPr lang="en-US" sz="3200" i="1" baseline="-2500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200" b="1" i="0" dirty="0" smtClean="0">
                          <a:solidFill>
                            <a:srgbClr val="C00000"/>
                          </a:solidFill>
                          <a:latin typeface="Edwardian Script ITC" pitchFamily="66" charset="0"/>
                          <a:cs typeface="Arial" pitchFamily="34" charset="0"/>
                        </a:rPr>
                        <m:t>F</m:t>
                      </m:r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𝑞</m:t>
                          </m:r>
                          <m:r>
                            <a:rPr lang="en-US" sz="32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𝑦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[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]</m:t>
                          </m:r>
                        </m:e>
                      </m:acc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84" y="5175647"/>
                <a:ext cx="4695516" cy="61555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AR Model of Hilbert Envelopes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1447800"/>
            <a:ext cx="8763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62484" y="1981200"/>
                <a:ext cx="4695516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r>
                        <a:rPr lang="en-US" sz="3200" i="1" baseline="-2500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200" b="1" i="0" dirty="0" smtClean="0">
                          <a:solidFill>
                            <a:srgbClr val="C00000"/>
                          </a:solidFill>
                          <a:latin typeface="Edwardian Script ITC" pitchFamily="66" charset="0"/>
                          <a:cs typeface="Arial" pitchFamily="34" charset="0"/>
                        </a:rPr>
                        <m:t>F</m:t>
                      </m:r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𝑞</m:t>
                          </m:r>
                          <m:r>
                            <a:rPr lang="en-US" sz="32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𝑦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[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]</m:t>
                          </m:r>
                        </m:e>
                      </m:acc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84" y="1981200"/>
                <a:ext cx="4695516" cy="6155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Up Arrow Callout 5"/>
          <p:cNvSpPr/>
          <p:nvPr/>
        </p:nvSpPr>
        <p:spPr>
          <a:xfrm>
            <a:off x="1600200" y="2667000"/>
            <a:ext cx="2286000" cy="2667000"/>
          </a:xfrm>
          <a:prstGeom prst="upArrowCallou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Spectrum of</a:t>
            </a:r>
          </a:p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ven-sym.</a:t>
            </a:r>
          </a:p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nalytic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ignal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Up Arrow Callout 19"/>
          <p:cNvSpPr/>
          <p:nvPr/>
        </p:nvSpPr>
        <p:spPr>
          <a:xfrm>
            <a:off x="5181600" y="2667000"/>
            <a:ext cx="2286000" cy="2667000"/>
          </a:xfrm>
          <a:prstGeom prst="upArrowCallo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Zero-padded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DCT sequence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24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00" y="15240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We have shown -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AR Model of Hilbert Envelopes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1447800"/>
            <a:ext cx="8763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62484" y="1981200"/>
                <a:ext cx="4695516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r>
                        <a:rPr lang="en-US" sz="3200" i="1" baseline="-2500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200" b="1" i="0" dirty="0" smtClean="0">
                          <a:solidFill>
                            <a:srgbClr val="C00000"/>
                          </a:solidFill>
                          <a:latin typeface="Edwardian Script ITC" pitchFamily="66" charset="0"/>
                          <a:cs typeface="Arial" pitchFamily="34" charset="0"/>
                        </a:rPr>
                        <m:t>F</m:t>
                      </m:r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𝑞</m:t>
                          </m:r>
                          <m:r>
                            <a:rPr lang="en-US" sz="32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𝑦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[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]</m:t>
                          </m:r>
                        </m:e>
                      </m:acc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84" y="1981200"/>
                <a:ext cx="4695516" cy="6155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28600" y="15240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We have shown -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6868886" y="2895600"/>
            <a:ext cx="1817914" cy="1143000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Signal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53200" y="2622322"/>
            <a:ext cx="116114" cy="120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41886" y="2819400"/>
            <a:ext cx="116114" cy="120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Callout 14"/>
          <p:cNvSpPr/>
          <p:nvPr/>
        </p:nvSpPr>
        <p:spPr>
          <a:xfrm>
            <a:off x="228600" y="2971800"/>
            <a:ext cx="2743200" cy="1295400"/>
          </a:xfrm>
          <a:prstGeom prst="cloudCallout">
            <a:avLst/>
          </a:prstGeom>
          <a:solidFill>
            <a:srgbClr val="F79B4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Spectrum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81200" y="2743200"/>
            <a:ext cx="116114" cy="120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169886" y="2514600"/>
            <a:ext cx="116114" cy="120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AR Model of Hilbert Envelopes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1447800"/>
            <a:ext cx="8763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62484" y="1981200"/>
                <a:ext cx="4695516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r>
                        <a:rPr lang="en-US" sz="3200" i="1" baseline="-2500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200" b="1" i="0" dirty="0" smtClean="0">
                          <a:solidFill>
                            <a:srgbClr val="C00000"/>
                          </a:solidFill>
                          <a:latin typeface="Edwardian Script ITC" pitchFamily="66" charset="0"/>
                          <a:cs typeface="Arial" pitchFamily="34" charset="0"/>
                        </a:rPr>
                        <m:t>F</m:t>
                      </m:r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𝑞</m:t>
                          </m:r>
                          <m:r>
                            <a:rPr lang="en-US" sz="32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𝑦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[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]</m:t>
                          </m:r>
                        </m:e>
                      </m:acc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84" y="1981200"/>
                <a:ext cx="4695516" cy="6155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28600" y="15240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We have shown -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6868886" y="2895600"/>
            <a:ext cx="1817914" cy="1143000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Signal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53200" y="2622322"/>
            <a:ext cx="116114" cy="120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41886" y="2819400"/>
            <a:ext cx="116114" cy="120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Callout 14"/>
          <p:cNvSpPr/>
          <p:nvPr/>
        </p:nvSpPr>
        <p:spPr>
          <a:xfrm>
            <a:off x="228600" y="2971800"/>
            <a:ext cx="2743200" cy="1295400"/>
          </a:xfrm>
          <a:prstGeom prst="cloudCallout">
            <a:avLst/>
          </a:prstGeom>
          <a:solidFill>
            <a:srgbClr val="F79B4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Spectrum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81200" y="2743200"/>
            <a:ext cx="116114" cy="120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169886" y="2514600"/>
            <a:ext cx="116114" cy="120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228600" y="5029200"/>
            <a:ext cx="2743200" cy="1295400"/>
          </a:xfrm>
          <a:prstGeom prst="cloudCallout">
            <a:avLst/>
          </a:prstGeom>
          <a:solidFill>
            <a:srgbClr val="F79B4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Power</a:t>
            </a:r>
          </a:p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Spectrum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6858000" y="5029200"/>
            <a:ext cx="1817914" cy="1143000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Auto-corr.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1263396" y="4364736"/>
            <a:ext cx="673608" cy="6553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7534656" y="4276344"/>
            <a:ext cx="673608" cy="6553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90255" y="3581400"/>
                <a:ext cx="86754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1" dirty="0">
                          <a:solidFill>
                            <a:srgbClr val="C00000"/>
                          </a:solidFill>
                          <a:latin typeface="Edwardian Script ITC" pitchFamily="66" charset="0"/>
                          <a:cs typeface="Arial" pitchFamily="34" charset="0"/>
                        </a:rPr>
                        <m:t>F</m:t>
                      </m:r>
                      <m:r>
                        <a:rPr lang="en-US" sz="4800" i="1" dirty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255" y="3581400"/>
                <a:ext cx="867545" cy="830997"/>
              </a:xfrm>
              <a:prstGeom prst="rect">
                <a:avLst/>
              </a:prstGeom>
              <a:blipFill rotWithShape="1">
                <a:blip r:embed="rId4"/>
                <a:stretch>
                  <a:fillRect r="-5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4888992" y="4343400"/>
            <a:ext cx="673608" cy="6553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4215384" y="4343400"/>
            <a:ext cx="673608" cy="6553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AR Model of Hilbert Envelopes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1447800"/>
            <a:ext cx="8763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62484" y="1981200"/>
                <a:ext cx="4695516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r>
                        <a:rPr lang="en-US" sz="3200" i="1" baseline="-2500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200" b="1" i="0" dirty="0" smtClean="0">
                          <a:solidFill>
                            <a:srgbClr val="C00000"/>
                          </a:solidFill>
                          <a:latin typeface="Edwardian Script ITC" pitchFamily="66" charset="0"/>
                          <a:cs typeface="Arial" pitchFamily="34" charset="0"/>
                        </a:rPr>
                        <m:t>F</m:t>
                      </m:r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𝑞</m:t>
                          </m:r>
                          <m:r>
                            <a:rPr lang="en-US" sz="32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𝑦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[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]</m:t>
                          </m:r>
                        </m:e>
                      </m:acc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84" y="1981200"/>
                <a:ext cx="4695516" cy="6155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Up Arrow Callout 5"/>
          <p:cNvSpPr/>
          <p:nvPr/>
        </p:nvSpPr>
        <p:spPr>
          <a:xfrm>
            <a:off x="1600200" y="2667000"/>
            <a:ext cx="2286000" cy="2667000"/>
          </a:xfrm>
          <a:prstGeom prst="upArrowCallou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Spectrum of</a:t>
            </a:r>
          </a:p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ven-sym.</a:t>
            </a:r>
          </a:p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Analytic Signal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Up Arrow Callout 19"/>
          <p:cNvSpPr/>
          <p:nvPr/>
        </p:nvSpPr>
        <p:spPr>
          <a:xfrm>
            <a:off x="5181600" y="2667000"/>
            <a:ext cx="2286000" cy="2667000"/>
          </a:xfrm>
          <a:prstGeom prst="upArrowCallo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Zero-padded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DCT sequence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24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00" y="15240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We have shown -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AR Model of Hilbert Envelopes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1447800"/>
            <a:ext cx="8763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62484" y="1981200"/>
                <a:ext cx="4695516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r>
                        <a:rPr lang="en-US" sz="3200" i="1" baseline="-2500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200" b="1" i="0" dirty="0" smtClean="0">
                          <a:solidFill>
                            <a:srgbClr val="C00000"/>
                          </a:solidFill>
                          <a:latin typeface="Edwardian Script ITC" pitchFamily="66" charset="0"/>
                          <a:cs typeface="Arial" pitchFamily="34" charset="0"/>
                        </a:rPr>
                        <m:t>F</m:t>
                      </m:r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𝑞</m:t>
                          </m:r>
                          <m:r>
                            <a:rPr lang="en-US" sz="32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𝑦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[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]</m:t>
                          </m:r>
                        </m:e>
                      </m:acc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84" y="1981200"/>
                <a:ext cx="4695516" cy="6155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28600" y="15240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We have shown -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1377" y="3048000"/>
            <a:ext cx="4305300" cy="838200"/>
          </a:xfrm>
          <a:prstGeom prst="rect">
            <a:avLst/>
          </a:prstGeom>
          <a:solidFill>
            <a:schemeClr val="accent2">
              <a:lumMod val="75000"/>
              <a:alpha val="1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133600" y="3124200"/>
                <a:ext cx="472167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b="1" i="0" dirty="0" smtClean="0">
                          <a:solidFill>
                            <a:srgbClr val="C00000"/>
                          </a:solidFill>
                          <a:latin typeface="Edwardian Script ITC" pitchFamily="66" charset="0"/>
                          <a:cs typeface="Arial" pitchFamily="34" charset="0"/>
                        </a:rPr>
                        <m:t>F</m:t>
                      </m:r>
                      <m:r>
                        <a:rPr lang="en-US" sz="4000" b="0" i="1" dirty="0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|</m:t>
                          </m:r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𝑞</m:t>
                          </m:r>
                          <m:r>
                            <a:rPr lang="en-US" sz="40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|</m:t>
                          </m:r>
                          <m:r>
                            <a:rPr lang="en-US" sz="4000" b="0" i="1" baseline="30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2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𝑟𝑦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𝜏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</m:oMath>
                  </m:oMathPara>
                </a14:m>
                <a:endParaRPr lang="en-US" sz="40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124200"/>
                <a:ext cx="4721677" cy="707886"/>
              </a:xfrm>
              <a:prstGeom prst="rect">
                <a:avLst/>
              </a:prstGeom>
              <a:blipFill rotWithShape="1"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Up Arrow Callout 9"/>
          <p:cNvSpPr/>
          <p:nvPr/>
        </p:nvSpPr>
        <p:spPr>
          <a:xfrm>
            <a:off x="2209800" y="3886200"/>
            <a:ext cx="2286000" cy="2667000"/>
          </a:xfrm>
          <a:prstGeom prst="upArrowCallou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Spectrum of</a:t>
            </a:r>
          </a:p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Hilbert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nv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 for</a:t>
            </a:r>
          </a:p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ven-sym. signal 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Up Arrow Callout 10"/>
          <p:cNvSpPr/>
          <p:nvPr/>
        </p:nvSpPr>
        <p:spPr>
          <a:xfrm>
            <a:off x="5029200" y="3886200"/>
            <a:ext cx="2286000" cy="2667000"/>
          </a:xfrm>
          <a:prstGeom prst="upArrowCallo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Auto-correlation of DCT sequence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AR Model of Hilbert Envelopes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1447800"/>
            <a:ext cx="8763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62484" y="1981200"/>
                <a:ext cx="4695516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r>
                        <a:rPr lang="en-US" sz="3200" i="1" baseline="-2500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200" b="1" i="0" dirty="0" smtClean="0">
                          <a:solidFill>
                            <a:srgbClr val="C00000"/>
                          </a:solidFill>
                          <a:latin typeface="Edwardian Script ITC" pitchFamily="66" charset="0"/>
                          <a:cs typeface="Arial" pitchFamily="34" charset="0"/>
                        </a:rPr>
                        <m:t>F</m:t>
                      </m:r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𝑞</m:t>
                          </m:r>
                          <m:r>
                            <a:rPr lang="en-US" sz="32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𝑦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[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]</m:t>
                          </m:r>
                        </m:e>
                      </m:acc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84" y="1981200"/>
                <a:ext cx="4695516" cy="6155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28600" y="15240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We have shown -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1377" y="3048000"/>
            <a:ext cx="4305300" cy="838200"/>
          </a:xfrm>
          <a:prstGeom prst="rect">
            <a:avLst/>
          </a:prstGeom>
          <a:solidFill>
            <a:schemeClr val="accent2">
              <a:lumMod val="75000"/>
              <a:alpha val="1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133600" y="3124200"/>
                <a:ext cx="472167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b="1" i="0" dirty="0" smtClean="0">
                          <a:solidFill>
                            <a:srgbClr val="C00000"/>
                          </a:solidFill>
                          <a:latin typeface="Edwardian Script ITC" pitchFamily="66" charset="0"/>
                          <a:cs typeface="Arial" pitchFamily="34" charset="0"/>
                        </a:rPr>
                        <m:t>F</m:t>
                      </m:r>
                      <m:r>
                        <a:rPr lang="en-US" sz="4000" b="0" i="1" dirty="0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|</m:t>
                          </m:r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𝑞</m:t>
                          </m:r>
                          <m:r>
                            <a:rPr lang="en-US" sz="40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|</m:t>
                          </m:r>
                          <m:r>
                            <a:rPr lang="en-US" sz="4000" b="0" i="1" baseline="30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2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𝑟𝑦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𝜏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</m:oMath>
                  </m:oMathPara>
                </a14:m>
                <a:endParaRPr lang="en-US" sz="40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124200"/>
                <a:ext cx="4721677" cy="707886"/>
              </a:xfrm>
              <a:prstGeom prst="rect">
                <a:avLst/>
              </a:prstGeom>
              <a:blipFill rotWithShape="1"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280958" y="4267200"/>
            <a:ext cx="2300442" cy="175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Hilb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env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f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ven-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symm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signal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71958" y="4267200"/>
            <a:ext cx="2300442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Auto-corr. of</a:t>
            </a:r>
          </a:p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085455" y="4145279"/>
                <a:ext cx="86754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1" dirty="0">
                          <a:solidFill>
                            <a:srgbClr val="C00000"/>
                          </a:solidFill>
                          <a:latin typeface="Edwardian Script ITC" pitchFamily="66" charset="0"/>
                          <a:cs typeface="Arial" pitchFamily="34" charset="0"/>
                        </a:rPr>
                        <m:t>F</m:t>
                      </m:r>
                      <m:r>
                        <a:rPr lang="en-US" sz="4800" i="1" dirty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55" y="4145279"/>
                <a:ext cx="867545" cy="830997"/>
              </a:xfrm>
              <a:prstGeom prst="rect">
                <a:avLst/>
              </a:prstGeom>
              <a:blipFill rotWithShape="1">
                <a:blip r:embed="rId5"/>
                <a:stretch>
                  <a:fillRect r="-5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4584192" y="4907279"/>
            <a:ext cx="673608" cy="6553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3910584" y="4907279"/>
            <a:ext cx="673608" cy="6553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AR Model of Hilbert Envelopes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1447800"/>
            <a:ext cx="8763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62484" y="1981200"/>
                <a:ext cx="4695516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𝑄</m:t>
                      </m:r>
                      <m:r>
                        <a:rPr lang="en-US" sz="3200" i="1" baseline="-2500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3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200" b="1" i="0" dirty="0" smtClean="0">
                          <a:solidFill>
                            <a:srgbClr val="C00000"/>
                          </a:solidFill>
                          <a:latin typeface="Edwardian Script ITC" pitchFamily="66" charset="0"/>
                          <a:cs typeface="Arial" pitchFamily="34" charset="0"/>
                        </a:rPr>
                        <m:t>F</m:t>
                      </m:r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𝑞</m:t>
                          </m:r>
                          <m:r>
                            <a:rPr lang="en-US" sz="32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𝑦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[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]</m:t>
                          </m:r>
                        </m:e>
                      </m:acc>
                    </m:oMath>
                  </m:oMathPara>
                </a14:m>
                <a:endParaRPr lang="en-US" sz="32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84" y="1981200"/>
                <a:ext cx="4695516" cy="6155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28600" y="15240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We have shown -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1377" y="3048000"/>
            <a:ext cx="4305300" cy="838200"/>
          </a:xfrm>
          <a:prstGeom prst="rect">
            <a:avLst/>
          </a:prstGeom>
          <a:solidFill>
            <a:schemeClr val="accent2">
              <a:lumMod val="75000"/>
              <a:alpha val="1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133600" y="3124200"/>
                <a:ext cx="472167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b="1" i="0" dirty="0" smtClean="0">
                          <a:solidFill>
                            <a:srgbClr val="C00000"/>
                          </a:solidFill>
                          <a:latin typeface="Edwardian Script ITC" pitchFamily="66" charset="0"/>
                          <a:cs typeface="Arial" pitchFamily="34" charset="0"/>
                        </a:rPr>
                        <m:t>F</m:t>
                      </m:r>
                      <m:r>
                        <a:rPr lang="en-US" sz="4000" b="0" i="1" dirty="0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|</m:t>
                          </m:r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𝑞</m:t>
                          </m:r>
                          <m:r>
                            <a:rPr lang="en-US" sz="40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|</m:t>
                          </m:r>
                          <m:r>
                            <a:rPr lang="en-US" sz="4000" b="0" i="1" baseline="30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2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𝑟𝑦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[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𝜏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itchFamily="18" charset="0"/>
                          <a:cs typeface="Arial" pitchFamily="34" charset="0"/>
                        </a:rPr>
                        <m:t>]</m:t>
                      </m:r>
                    </m:oMath>
                  </m:oMathPara>
                </a14:m>
                <a:endParaRPr lang="en-US" sz="40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124200"/>
                <a:ext cx="4721677" cy="707886"/>
              </a:xfrm>
              <a:prstGeom prst="rect">
                <a:avLst/>
              </a:prstGeom>
              <a:blipFill rotWithShape="1"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280958" y="4267200"/>
            <a:ext cx="2300442" cy="175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AR model of</a:t>
            </a:r>
          </a:p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Hilb.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env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71958" y="4267200"/>
            <a:ext cx="2300442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Auto-corr. of</a:t>
            </a:r>
          </a:p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114800" y="4145278"/>
                <a:ext cx="112402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1" i="0" dirty="0" smtClean="0">
                          <a:solidFill>
                            <a:srgbClr val="C0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m:t>LP</m:t>
                      </m:r>
                      <m:r>
                        <a:rPr lang="en-US" sz="4800" i="1" dirty="0">
                          <a:solidFill>
                            <a:srgbClr val="C0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sz="48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145278"/>
                <a:ext cx="1124026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4584192" y="4907279"/>
            <a:ext cx="673608" cy="6553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3910584" y="4907279"/>
            <a:ext cx="673608" cy="6553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Overview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 Model of Hilbert Envelopes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FDLP and its Properties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LP in Time and Frequency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477720"/>
              </p:ext>
            </p:extLst>
          </p:nvPr>
        </p:nvGraphicFramePr>
        <p:xfrm>
          <a:off x="381000" y="1676400"/>
          <a:ext cx="8763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437083672"/>
              </p:ext>
            </p:extLst>
          </p:nvPr>
        </p:nvGraphicFramePr>
        <p:xfrm>
          <a:off x="1600200" y="1651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ectangle 36"/>
          <p:cNvSpPr/>
          <p:nvPr/>
        </p:nvSpPr>
        <p:spPr>
          <a:xfrm>
            <a:off x="3961027" y="1600200"/>
            <a:ext cx="14141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cap="none" spc="50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oper Black" pitchFamily="18" charset="0"/>
              </a:rPr>
              <a:t>LP</a:t>
            </a:r>
            <a:endParaRPr lang="en-US" sz="7200" b="1" cap="none" spc="50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LP in Time and Frequency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304407"/>
              </p:ext>
            </p:extLst>
          </p:nvPr>
        </p:nvGraphicFramePr>
        <p:xfrm>
          <a:off x="381000" y="1676400"/>
          <a:ext cx="8763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874029566"/>
              </p:ext>
            </p:extLst>
          </p:nvPr>
        </p:nvGraphicFramePr>
        <p:xfrm>
          <a:off x="1600200" y="1651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ectangle 36"/>
          <p:cNvSpPr/>
          <p:nvPr/>
        </p:nvSpPr>
        <p:spPr>
          <a:xfrm>
            <a:off x="3961027" y="1600200"/>
            <a:ext cx="14141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cap="none" spc="50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oper Black" pitchFamily="18" charset="0"/>
              </a:rPr>
              <a:t>LP</a:t>
            </a:r>
            <a:endParaRPr lang="en-US" sz="7200" b="1" cap="none" spc="50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oper Black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62914728"/>
              </p:ext>
            </p:extLst>
          </p:nvPr>
        </p:nvGraphicFramePr>
        <p:xfrm>
          <a:off x="1600200" y="3860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ectangle 8"/>
          <p:cNvSpPr/>
          <p:nvPr/>
        </p:nvSpPr>
        <p:spPr>
          <a:xfrm>
            <a:off x="3962400" y="4133671"/>
            <a:ext cx="14141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cap="none" spc="50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oper Black" pitchFamily="18" charset="0"/>
              </a:rPr>
              <a:t>LP</a:t>
            </a:r>
            <a:endParaRPr lang="en-US" sz="7200" b="1" cap="none" spc="50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8686800" cy="5010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FDLP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457980"/>
            <a:ext cx="878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Linear prediction on the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cosine transform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of the signal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5260032"/>
            <a:ext cx="156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Hilb.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139" y="3960167"/>
            <a:ext cx="164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FDLP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662535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Speech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04800" y="3429000"/>
            <a:ext cx="9982200" cy="3252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8686800" cy="5010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FDLP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457980"/>
            <a:ext cx="878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Linear prediction on the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cosine transform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of the signal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5260032"/>
            <a:ext cx="156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Hilb.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139" y="3960167"/>
            <a:ext cx="164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FDLP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04800" y="3429000"/>
            <a:ext cx="9982200" cy="3252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2926" y="2577684"/>
            <a:ext cx="1171013" cy="688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DCT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03484" y="3277718"/>
            <a:ext cx="317500" cy="457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1155" y="3734918"/>
            <a:ext cx="1171013" cy="688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LP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Down Arrow 16"/>
          <p:cNvSpPr/>
          <p:nvPr/>
        </p:nvSpPr>
        <p:spPr>
          <a:xfrm rot="5400000">
            <a:off x="1597022" y="2587623"/>
            <a:ext cx="311151" cy="60960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5400000" flipV="1">
            <a:off x="1597021" y="3806019"/>
            <a:ext cx="311153" cy="61945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8686800" cy="5010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FDLP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457980"/>
            <a:ext cx="878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Linear prediction on the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cosine transform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of the signal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5260032"/>
            <a:ext cx="156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Hilb.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04800" y="4953000"/>
            <a:ext cx="9982200" cy="1728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2926" y="2577684"/>
            <a:ext cx="1171013" cy="688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DCT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03484" y="3277718"/>
            <a:ext cx="317500" cy="457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1155" y="3734918"/>
            <a:ext cx="1171013" cy="688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LP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Down Arrow 16"/>
          <p:cNvSpPr/>
          <p:nvPr/>
        </p:nvSpPr>
        <p:spPr>
          <a:xfrm rot="5400000">
            <a:off x="1597022" y="2587623"/>
            <a:ext cx="311151" cy="60960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5400000" flipV="1">
            <a:off x="1597021" y="3806019"/>
            <a:ext cx="311153" cy="61945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8686800" cy="5010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FDLP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457980"/>
            <a:ext cx="878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Linear prediction on the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cosine transform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of the signal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5260032"/>
            <a:ext cx="156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Hilb.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139" y="3960167"/>
            <a:ext cx="164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FDLP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662535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Speech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26" y="228600"/>
            <a:ext cx="8554574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FDLP for Speech Representation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6200" y="2057400"/>
            <a:ext cx="1024963" cy="685800"/>
          </a:xfrm>
          <a:custGeom>
            <a:avLst/>
            <a:gdLst>
              <a:gd name="connsiteX0" fmla="*/ 0 w 3570514"/>
              <a:gd name="connsiteY0" fmla="*/ 437210 h 509782"/>
              <a:gd name="connsiteX1" fmla="*/ 72571 w 3570514"/>
              <a:gd name="connsiteY1" fmla="*/ 408182 h 509782"/>
              <a:gd name="connsiteX2" fmla="*/ 145143 w 3570514"/>
              <a:gd name="connsiteY2" fmla="*/ 451725 h 509782"/>
              <a:gd name="connsiteX3" fmla="*/ 304800 w 3570514"/>
              <a:gd name="connsiteY3" fmla="*/ 451725 h 509782"/>
              <a:gd name="connsiteX4" fmla="*/ 420914 w 3570514"/>
              <a:gd name="connsiteY4" fmla="*/ 422696 h 509782"/>
              <a:gd name="connsiteX5" fmla="*/ 537028 w 3570514"/>
              <a:gd name="connsiteY5" fmla="*/ 379153 h 509782"/>
              <a:gd name="connsiteX6" fmla="*/ 653143 w 3570514"/>
              <a:gd name="connsiteY6" fmla="*/ 451725 h 509782"/>
              <a:gd name="connsiteX7" fmla="*/ 783771 w 3570514"/>
              <a:gd name="connsiteY7" fmla="*/ 451725 h 509782"/>
              <a:gd name="connsiteX8" fmla="*/ 812800 w 3570514"/>
              <a:gd name="connsiteY8" fmla="*/ 422696 h 509782"/>
              <a:gd name="connsiteX9" fmla="*/ 841828 w 3570514"/>
              <a:gd name="connsiteY9" fmla="*/ 350125 h 509782"/>
              <a:gd name="connsiteX10" fmla="*/ 841828 w 3570514"/>
              <a:gd name="connsiteY10" fmla="*/ 292068 h 509782"/>
              <a:gd name="connsiteX11" fmla="*/ 899886 w 3570514"/>
              <a:gd name="connsiteY11" fmla="*/ 277553 h 509782"/>
              <a:gd name="connsiteX12" fmla="*/ 943428 w 3570514"/>
              <a:gd name="connsiteY12" fmla="*/ 277553 h 509782"/>
              <a:gd name="connsiteX13" fmla="*/ 943428 w 3570514"/>
              <a:gd name="connsiteY13" fmla="*/ 321096 h 509782"/>
              <a:gd name="connsiteX14" fmla="*/ 972457 w 3570514"/>
              <a:gd name="connsiteY14" fmla="*/ 393668 h 509782"/>
              <a:gd name="connsiteX15" fmla="*/ 1001486 w 3570514"/>
              <a:gd name="connsiteY15" fmla="*/ 408182 h 509782"/>
              <a:gd name="connsiteX16" fmla="*/ 1016000 w 3570514"/>
              <a:gd name="connsiteY16" fmla="*/ 379153 h 509782"/>
              <a:gd name="connsiteX17" fmla="*/ 1059543 w 3570514"/>
              <a:gd name="connsiteY17" fmla="*/ 364639 h 509782"/>
              <a:gd name="connsiteX18" fmla="*/ 1146628 w 3570514"/>
              <a:gd name="connsiteY18" fmla="*/ 219496 h 509782"/>
              <a:gd name="connsiteX19" fmla="*/ 1161143 w 3570514"/>
              <a:gd name="connsiteY19" fmla="*/ 132410 h 509782"/>
              <a:gd name="connsiteX20" fmla="*/ 1190171 w 3570514"/>
              <a:gd name="connsiteY20" fmla="*/ 45325 h 509782"/>
              <a:gd name="connsiteX21" fmla="*/ 1233714 w 3570514"/>
              <a:gd name="connsiteY21" fmla="*/ 30810 h 509782"/>
              <a:gd name="connsiteX22" fmla="*/ 1262743 w 3570514"/>
              <a:gd name="connsiteY22" fmla="*/ 16296 h 509782"/>
              <a:gd name="connsiteX23" fmla="*/ 1320800 w 3570514"/>
              <a:gd name="connsiteY23" fmla="*/ 1782 h 509782"/>
              <a:gd name="connsiteX24" fmla="*/ 1335314 w 3570514"/>
              <a:gd name="connsiteY24" fmla="*/ 59839 h 509782"/>
              <a:gd name="connsiteX25" fmla="*/ 1378857 w 3570514"/>
              <a:gd name="connsiteY25" fmla="*/ 103382 h 509782"/>
              <a:gd name="connsiteX26" fmla="*/ 1378857 w 3570514"/>
              <a:gd name="connsiteY26" fmla="*/ 175953 h 509782"/>
              <a:gd name="connsiteX27" fmla="*/ 1422400 w 3570514"/>
              <a:gd name="connsiteY27" fmla="*/ 248525 h 509782"/>
              <a:gd name="connsiteX28" fmla="*/ 1436914 w 3570514"/>
              <a:gd name="connsiteY28" fmla="*/ 292068 h 509782"/>
              <a:gd name="connsiteX29" fmla="*/ 1480457 w 3570514"/>
              <a:gd name="connsiteY29" fmla="*/ 277553 h 509782"/>
              <a:gd name="connsiteX30" fmla="*/ 1494971 w 3570514"/>
              <a:gd name="connsiteY30" fmla="*/ 277553 h 509782"/>
              <a:gd name="connsiteX31" fmla="*/ 1538514 w 3570514"/>
              <a:gd name="connsiteY31" fmla="*/ 292068 h 509782"/>
              <a:gd name="connsiteX32" fmla="*/ 1567543 w 3570514"/>
              <a:gd name="connsiteY32" fmla="*/ 292068 h 509782"/>
              <a:gd name="connsiteX33" fmla="*/ 1625600 w 3570514"/>
              <a:gd name="connsiteY33" fmla="*/ 277553 h 509782"/>
              <a:gd name="connsiteX34" fmla="*/ 1625600 w 3570514"/>
              <a:gd name="connsiteY34" fmla="*/ 335610 h 509782"/>
              <a:gd name="connsiteX35" fmla="*/ 1669143 w 3570514"/>
              <a:gd name="connsiteY35" fmla="*/ 393668 h 509782"/>
              <a:gd name="connsiteX36" fmla="*/ 1698171 w 3570514"/>
              <a:gd name="connsiteY36" fmla="*/ 393668 h 509782"/>
              <a:gd name="connsiteX37" fmla="*/ 1669143 w 3570514"/>
              <a:gd name="connsiteY37" fmla="*/ 321096 h 509782"/>
              <a:gd name="connsiteX38" fmla="*/ 1683657 w 3570514"/>
              <a:gd name="connsiteY38" fmla="*/ 379153 h 509782"/>
              <a:gd name="connsiteX39" fmla="*/ 1756228 w 3570514"/>
              <a:gd name="connsiteY39" fmla="*/ 393668 h 509782"/>
              <a:gd name="connsiteX40" fmla="*/ 1785257 w 3570514"/>
              <a:gd name="connsiteY40" fmla="*/ 437210 h 509782"/>
              <a:gd name="connsiteX41" fmla="*/ 1857828 w 3570514"/>
              <a:gd name="connsiteY41" fmla="*/ 480753 h 509782"/>
              <a:gd name="connsiteX42" fmla="*/ 1915886 w 3570514"/>
              <a:gd name="connsiteY42" fmla="*/ 495268 h 509782"/>
              <a:gd name="connsiteX43" fmla="*/ 2002971 w 3570514"/>
              <a:gd name="connsiteY43" fmla="*/ 495268 h 509782"/>
              <a:gd name="connsiteX44" fmla="*/ 2148114 w 3570514"/>
              <a:gd name="connsiteY44" fmla="*/ 509782 h 509782"/>
              <a:gd name="connsiteX45" fmla="*/ 2249714 w 3570514"/>
              <a:gd name="connsiteY45" fmla="*/ 495268 h 509782"/>
              <a:gd name="connsiteX46" fmla="*/ 2336800 w 3570514"/>
              <a:gd name="connsiteY46" fmla="*/ 466239 h 509782"/>
              <a:gd name="connsiteX47" fmla="*/ 2394857 w 3570514"/>
              <a:gd name="connsiteY47" fmla="*/ 466239 h 509782"/>
              <a:gd name="connsiteX48" fmla="*/ 2423886 w 3570514"/>
              <a:gd name="connsiteY48" fmla="*/ 451725 h 509782"/>
              <a:gd name="connsiteX49" fmla="*/ 2481943 w 3570514"/>
              <a:gd name="connsiteY49" fmla="*/ 393668 h 509782"/>
              <a:gd name="connsiteX50" fmla="*/ 2510971 w 3570514"/>
              <a:gd name="connsiteY50" fmla="*/ 321096 h 509782"/>
              <a:gd name="connsiteX51" fmla="*/ 2540000 w 3570514"/>
              <a:gd name="connsiteY51" fmla="*/ 292068 h 509782"/>
              <a:gd name="connsiteX52" fmla="*/ 2569028 w 3570514"/>
              <a:gd name="connsiteY52" fmla="*/ 306582 h 509782"/>
              <a:gd name="connsiteX53" fmla="*/ 2612571 w 3570514"/>
              <a:gd name="connsiteY53" fmla="*/ 306582 h 509782"/>
              <a:gd name="connsiteX54" fmla="*/ 2699657 w 3570514"/>
              <a:gd name="connsiteY54" fmla="*/ 321096 h 509782"/>
              <a:gd name="connsiteX55" fmla="*/ 2757714 w 3570514"/>
              <a:gd name="connsiteY55" fmla="*/ 335610 h 509782"/>
              <a:gd name="connsiteX56" fmla="*/ 2801257 w 3570514"/>
              <a:gd name="connsiteY56" fmla="*/ 321096 h 509782"/>
              <a:gd name="connsiteX57" fmla="*/ 2873828 w 3570514"/>
              <a:gd name="connsiteY57" fmla="*/ 321096 h 509782"/>
              <a:gd name="connsiteX58" fmla="*/ 2931886 w 3570514"/>
              <a:gd name="connsiteY58" fmla="*/ 277553 h 509782"/>
              <a:gd name="connsiteX59" fmla="*/ 2989943 w 3570514"/>
              <a:gd name="connsiteY59" fmla="*/ 263039 h 509782"/>
              <a:gd name="connsiteX60" fmla="*/ 3048000 w 3570514"/>
              <a:gd name="connsiteY60" fmla="*/ 234010 h 509782"/>
              <a:gd name="connsiteX61" fmla="*/ 3077028 w 3570514"/>
              <a:gd name="connsiteY61" fmla="*/ 248525 h 509782"/>
              <a:gd name="connsiteX62" fmla="*/ 3135086 w 3570514"/>
              <a:gd name="connsiteY62" fmla="*/ 263039 h 509782"/>
              <a:gd name="connsiteX63" fmla="*/ 3193143 w 3570514"/>
              <a:gd name="connsiteY63" fmla="*/ 248525 h 509782"/>
              <a:gd name="connsiteX64" fmla="*/ 3280228 w 3570514"/>
              <a:gd name="connsiteY64" fmla="*/ 204982 h 509782"/>
              <a:gd name="connsiteX65" fmla="*/ 3338286 w 3570514"/>
              <a:gd name="connsiteY65" fmla="*/ 204982 h 509782"/>
              <a:gd name="connsiteX66" fmla="*/ 3381828 w 3570514"/>
              <a:gd name="connsiteY66" fmla="*/ 234010 h 509782"/>
              <a:gd name="connsiteX67" fmla="*/ 3410857 w 3570514"/>
              <a:gd name="connsiteY67" fmla="*/ 306582 h 509782"/>
              <a:gd name="connsiteX68" fmla="*/ 3439886 w 3570514"/>
              <a:gd name="connsiteY68" fmla="*/ 277553 h 509782"/>
              <a:gd name="connsiteX69" fmla="*/ 3483428 w 3570514"/>
              <a:gd name="connsiteY69" fmla="*/ 306582 h 509782"/>
              <a:gd name="connsiteX70" fmla="*/ 3541486 w 3570514"/>
              <a:gd name="connsiteY70" fmla="*/ 393668 h 509782"/>
              <a:gd name="connsiteX71" fmla="*/ 3556000 w 3570514"/>
              <a:gd name="connsiteY71" fmla="*/ 422696 h 509782"/>
              <a:gd name="connsiteX72" fmla="*/ 3570514 w 3570514"/>
              <a:gd name="connsiteY72" fmla="*/ 437210 h 509782"/>
              <a:gd name="connsiteX73" fmla="*/ 3556000 w 3570514"/>
              <a:gd name="connsiteY73" fmla="*/ 437210 h 509782"/>
              <a:gd name="connsiteX74" fmla="*/ 3541486 w 3570514"/>
              <a:gd name="connsiteY74" fmla="*/ 408182 h 509782"/>
              <a:gd name="connsiteX75" fmla="*/ 3541486 w 3570514"/>
              <a:gd name="connsiteY75" fmla="*/ 408182 h 509782"/>
              <a:gd name="connsiteX76" fmla="*/ 3526971 w 3570514"/>
              <a:gd name="connsiteY76" fmla="*/ 422696 h 50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570514" h="509782">
                <a:moveTo>
                  <a:pt x="0" y="437210"/>
                </a:moveTo>
                <a:cubicBezTo>
                  <a:pt x="24190" y="421486"/>
                  <a:pt x="48380" y="405763"/>
                  <a:pt x="72571" y="408182"/>
                </a:cubicBezTo>
                <a:cubicBezTo>
                  <a:pt x="96762" y="410601"/>
                  <a:pt x="106438" y="444468"/>
                  <a:pt x="145143" y="451725"/>
                </a:cubicBezTo>
                <a:cubicBezTo>
                  <a:pt x="183848" y="458982"/>
                  <a:pt x="258838" y="456563"/>
                  <a:pt x="304800" y="451725"/>
                </a:cubicBezTo>
                <a:cubicBezTo>
                  <a:pt x="350762" y="446887"/>
                  <a:pt x="382209" y="434791"/>
                  <a:pt x="420914" y="422696"/>
                </a:cubicBezTo>
                <a:cubicBezTo>
                  <a:pt x="459619" y="410601"/>
                  <a:pt x="498323" y="374315"/>
                  <a:pt x="537028" y="379153"/>
                </a:cubicBezTo>
                <a:cubicBezTo>
                  <a:pt x="575733" y="383991"/>
                  <a:pt x="612019" y="439630"/>
                  <a:pt x="653143" y="451725"/>
                </a:cubicBezTo>
                <a:cubicBezTo>
                  <a:pt x="694267" y="463820"/>
                  <a:pt x="757162" y="456563"/>
                  <a:pt x="783771" y="451725"/>
                </a:cubicBezTo>
                <a:cubicBezTo>
                  <a:pt x="810380" y="446887"/>
                  <a:pt x="803124" y="439629"/>
                  <a:pt x="812800" y="422696"/>
                </a:cubicBezTo>
                <a:cubicBezTo>
                  <a:pt x="822476" y="405763"/>
                  <a:pt x="836990" y="371896"/>
                  <a:pt x="841828" y="350125"/>
                </a:cubicBezTo>
                <a:cubicBezTo>
                  <a:pt x="846666" y="328354"/>
                  <a:pt x="832152" y="304163"/>
                  <a:pt x="841828" y="292068"/>
                </a:cubicBezTo>
                <a:cubicBezTo>
                  <a:pt x="851504" y="279973"/>
                  <a:pt x="882953" y="279972"/>
                  <a:pt x="899886" y="277553"/>
                </a:cubicBezTo>
                <a:cubicBezTo>
                  <a:pt x="916819" y="275134"/>
                  <a:pt x="936171" y="270296"/>
                  <a:pt x="943428" y="277553"/>
                </a:cubicBezTo>
                <a:cubicBezTo>
                  <a:pt x="950685" y="284810"/>
                  <a:pt x="938590" y="301743"/>
                  <a:pt x="943428" y="321096"/>
                </a:cubicBezTo>
                <a:cubicBezTo>
                  <a:pt x="948266" y="340448"/>
                  <a:pt x="962781" y="379154"/>
                  <a:pt x="972457" y="393668"/>
                </a:cubicBezTo>
                <a:cubicBezTo>
                  <a:pt x="982133" y="408182"/>
                  <a:pt x="994229" y="410601"/>
                  <a:pt x="1001486" y="408182"/>
                </a:cubicBezTo>
                <a:cubicBezTo>
                  <a:pt x="1008743" y="405763"/>
                  <a:pt x="1006324" y="386410"/>
                  <a:pt x="1016000" y="379153"/>
                </a:cubicBezTo>
                <a:cubicBezTo>
                  <a:pt x="1025676" y="371896"/>
                  <a:pt x="1037772" y="391249"/>
                  <a:pt x="1059543" y="364639"/>
                </a:cubicBezTo>
                <a:cubicBezTo>
                  <a:pt x="1081314" y="338029"/>
                  <a:pt x="1129695" y="258201"/>
                  <a:pt x="1146628" y="219496"/>
                </a:cubicBezTo>
                <a:cubicBezTo>
                  <a:pt x="1163561" y="180791"/>
                  <a:pt x="1153886" y="161438"/>
                  <a:pt x="1161143" y="132410"/>
                </a:cubicBezTo>
                <a:cubicBezTo>
                  <a:pt x="1168400" y="103382"/>
                  <a:pt x="1178076" y="62258"/>
                  <a:pt x="1190171" y="45325"/>
                </a:cubicBezTo>
                <a:cubicBezTo>
                  <a:pt x="1202266" y="28392"/>
                  <a:pt x="1221619" y="35648"/>
                  <a:pt x="1233714" y="30810"/>
                </a:cubicBezTo>
                <a:cubicBezTo>
                  <a:pt x="1245809" y="25972"/>
                  <a:pt x="1248229" y="21134"/>
                  <a:pt x="1262743" y="16296"/>
                </a:cubicBezTo>
                <a:cubicBezTo>
                  <a:pt x="1277257" y="11458"/>
                  <a:pt x="1308705" y="-5475"/>
                  <a:pt x="1320800" y="1782"/>
                </a:cubicBezTo>
                <a:cubicBezTo>
                  <a:pt x="1332895" y="9039"/>
                  <a:pt x="1325638" y="42906"/>
                  <a:pt x="1335314" y="59839"/>
                </a:cubicBezTo>
                <a:cubicBezTo>
                  <a:pt x="1344990" y="76772"/>
                  <a:pt x="1371600" y="84030"/>
                  <a:pt x="1378857" y="103382"/>
                </a:cubicBezTo>
                <a:cubicBezTo>
                  <a:pt x="1386114" y="122734"/>
                  <a:pt x="1371600" y="151763"/>
                  <a:pt x="1378857" y="175953"/>
                </a:cubicBezTo>
                <a:cubicBezTo>
                  <a:pt x="1386114" y="200143"/>
                  <a:pt x="1412724" y="229173"/>
                  <a:pt x="1422400" y="248525"/>
                </a:cubicBezTo>
                <a:cubicBezTo>
                  <a:pt x="1432076" y="267877"/>
                  <a:pt x="1427238" y="287230"/>
                  <a:pt x="1436914" y="292068"/>
                </a:cubicBezTo>
                <a:cubicBezTo>
                  <a:pt x="1446590" y="296906"/>
                  <a:pt x="1470781" y="279972"/>
                  <a:pt x="1480457" y="277553"/>
                </a:cubicBezTo>
                <a:cubicBezTo>
                  <a:pt x="1490133" y="275134"/>
                  <a:pt x="1485295" y="275134"/>
                  <a:pt x="1494971" y="277553"/>
                </a:cubicBezTo>
                <a:cubicBezTo>
                  <a:pt x="1504647" y="279972"/>
                  <a:pt x="1526419" y="289649"/>
                  <a:pt x="1538514" y="292068"/>
                </a:cubicBezTo>
                <a:cubicBezTo>
                  <a:pt x="1550609" y="294487"/>
                  <a:pt x="1553029" y="294487"/>
                  <a:pt x="1567543" y="292068"/>
                </a:cubicBezTo>
                <a:cubicBezTo>
                  <a:pt x="1582057" y="289649"/>
                  <a:pt x="1615924" y="270296"/>
                  <a:pt x="1625600" y="277553"/>
                </a:cubicBezTo>
                <a:cubicBezTo>
                  <a:pt x="1635276" y="284810"/>
                  <a:pt x="1618343" y="316257"/>
                  <a:pt x="1625600" y="335610"/>
                </a:cubicBezTo>
                <a:cubicBezTo>
                  <a:pt x="1632857" y="354962"/>
                  <a:pt x="1657048" y="383992"/>
                  <a:pt x="1669143" y="393668"/>
                </a:cubicBezTo>
                <a:cubicBezTo>
                  <a:pt x="1681238" y="403344"/>
                  <a:pt x="1698171" y="405763"/>
                  <a:pt x="1698171" y="393668"/>
                </a:cubicBezTo>
                <a:cubicBezTo>
                  <a:pt x="1698171" y="381573"/>
                  <a:pt x="1671562" y="323515"/>
                  <a:pt x="1669143" y="321096"/>
                </a:cubicBezTo>
                <a:cubicBezTo>
                  <a:pt x="1666724" y="318677"/>
                  <a:pt x="1669143" y="367058"/>
                  <a:pt x="1683657" y="379153"/>
                </a:cubicBezTo>
                <a:cubicBezTo>
                  <a:pt x="1698171" y="391248"/>
                  <a:pt x="1739295" y="383992"/>
                  <a:pt x="1756228" y="393668"/>
                </a:cubicBezTo>
                <a:cubicBezTo>
                  <a:pt x="1773161" y="403344"/>
                  <a:pt x="1768324" y="422696"/>
                  <a:pt x="1785257" y="437210"/>
                </a:cubicBezTo>
                <a:cubicBezTo>
                  <a:pt x="1802190" y="451724"/>
                  <a:pt x="1836057" y="471077"/>
                  <a:pt x="1857828" y="480753"/>
                </a:cubicBezTo>
                <a:cubicBezTo>
                  <a:pt x="1879600" y="490429"/>
                  <a:pt x="1891695" y="492849"/>
                  <a:pt x="1915886" y="495268"/>
                </a:cubicBezTo>
                <a:cubicBezTo>
                  <a:pt x="1940077" y="497687"/>
                  <a:pt x="1964266" y="492849"/>
                  <a:pt x="2002971" y="495268"/>
                </a:cubicBezTo>
                <a:cubicBezTo>
                  <a:pt x="2041676" y="497687"/>
                  <a:pt x="2106990" y="509782"/>
                  <a:pt x="2148114" y="509782"/>
                </a:cubicBezTo>
                <a:cubicBezTo>
                  <a:pt x="2189238" y="509782"/>
                  <a:pt x="2218266" y="502525"/>
                  <a:pt x="2249714" y="495268"/>
                </a:cubicBezTo>
                <a:cubicBezTo>
                  <a:pt x="2281162" y="488011"/>
                  <a:pt x="2312610" y="471077"/>
                  <a:pt x="2336800" y="466239"/>
                </a:cubicBezTo>
                <a:cubicBezTo>
                  <a:pt x="2360990" y="461401"/>
                  <a:pt x="2380343" y="468658"/>
                  <a:pt x="2394857" y="466239"/>
                </a:cubicBezTo>
                <a:cubicBezTo>
                  <a:pt x="2409371" y="463820"/>
                  <a:pt x="2409372" y="463820"/>
                  <a:pt x="2423886" y="451725"/>
                </a:cubicBezTo>
                <a:cubicBezTo>
                  <a:pt x="2438400" y="439630"/>
                  <a:pt x="2467429" y="415439"/>
                  <a:pt x="2481943" y="393668"/>
                </a:cubicBezTo>
                <a:cubicBezTo>
                  <a:pt x="2496457" y="371897"/>
                  <a:pt x="2501295" y="338029"/>
                  <a:pt x="2510971" y="321096"/>
                </a:cubicBezTo>
                <a:cubicBezTo>
                  <a:pt x="2520647" y="304163"/>
                  <a:pt x="2530324" y="294487"/>
                  <a:pt x="2540000" y="292068"/>
                </a:cubicBezTo>
                <a:cubicBezTo>
                  <a:pt x="2549676" y="289649"/>
                  <a:pt x="2556933" y="304163"/>
                  <a:pt x="2569028" y="306582"/>
                </a:cubicBezTo>
                <a:cubicBezTo>
                  <a:pt x="2581123" y="309001"/>
                  <a:pt x="2590800" y="304163"/>
                  <a:pt x="2612571" y="306582"/>
                </a:cubicBezTo>
                <a:cubicBezTo>
                  <a:pt x="2634342" y="309001"/>
                  <a:pt x="2675466" y="316258"/>
                  <a:pt x="2699657" y="321096"/>
                </a:cubicBezTo>
                <a:cubicBezTo>
                  <a:pt x="2723848" y="325934"/>
                  <a:pt x="2740781" y="335610"/>
                  <a:pt x="2757714" y="335610"/>
                </a:cubicBezTo>
                <a:cubicBezTo>
                  <a:pt x="2774647" y="335610"/>
                  <a:pt x="2781905" y="323515"/>
                  <a:pt x="2801257" y="321096"/>
                </a:cubicBezTo>
                <a:cubicBezTo>
                  <a:pt x="2820609" y="318677"/>
                  <a:pt x="2852057" y="328353"/>
                  <a:pt x="2873828" y="321096"/>
                </a:cubicBezTo>
                <a:cubicBezTo>
                  <a:pt x="2895599" y="313839"/>
                  <a:pt x="2912534" y="287229"/>
                  <a:pt x="2931886" y="277553"/>
                </a:cubicBezTo>
                <a:cubicBezTo>
                  <a:pt x="2951238" y="267877"/>
                  <a:pt x="2970591" y="270296"/>
                  <a:pt x="2989943" y="263039"/>
                </a:cubicBezTo>
                <a:cubicBezTo>
                  <a:pt x="3009295" y="255782"/>
                  <a:pt x="3033486" y="236429"/>
                  <a:pt x="3048000" y="234010"/>
                </a:cubicBezTo>
                <a:cubicBezTo>
                  <a:pt x="3062514" y="231591"/>
                  <a:pt x="3062514" y="243687"/>
                  <a:pt x="3077028" y="248525"/>
                </a:cubicBezTo>
                <a:cubicBezTo>
                  <a:pt x="3091542" y="253363"/>
                  <a:pt x="3115734" y="263039"/>
                  <a:pt x="3135086" y="263039"/>
                </a:cubicBezTo>
                <a:cubicBezTo>
                  <a:pt x="3154438" y="263039"/>
                  <a:pt x="3168953" y="258201"/>
                  <a:pt x="3193143" y="248525"/>
                </a:cubicBezTo>
                <a:cubicBezTo>
                  <a:pt x="3217333" y="238849"/>
                  <a:pt x="3256038" y="212239"/>
                  <a:pt x="3280228" y="204982"/>
                </a:cubicBezTo>
                <a:cubicBezTo>
                  <a:pt x="3304418" y="197725"/>
                  <a:pt x="3321353" y="200144"/>
                  <a:pt x="3338286" y="204982"/>
                </a:cubicBezTo>
                <a:cubicBezTo>
                  <a:pt x="3355219" y="209820"/>
                  <a:pt x="3369733" y="217077"/>
                  <a:pt x="3381828" y="234010"/>
                </a:cubicBezTo>
                <a:cubicBezTo>
                  <a:pt x="3393923" y="250943"/>
                  <a:pt x="3401181" y="299325"/>
                  <a:pt x="3410857" y="306582"/>
                </a:cubicBezTo>
                <a:cubicBezTo>
                  <a:pt x="3420533" y="313839"/>
                  <a:pt x="3427791" y="277553"/>
                  <a:pt x="3439886" y="277553"/>
                </a:cubicBezTo>
                <a:cubicBezTo>
                  <a:pt x="3451981" y="277553"/>
                  <a:pt x="3466495" y="287230"/>
                  <a:pt x="3483428" y="306582"/>
                </a:cubicBezTo>
                <a:cubicBezTo>
                  <a:pt x="3500361" y="325934"/>
                  <a:pt x="3529391" y="374316"/>
                  <a:pt x="3541486" y="393668"/>
                </a:cubicBezTo>
                <a:cubicBezTo>
                  <a:pt x="3553581" y="413020"/>
                  <a:pt x="3551162" y="415439"/>
                  <a:pt x="3556000" y="422696"/>
                </a:cubicBezTo>
                <a:cubicBezTo>
                  <a:pt x="3560838" y="429953"/>
                  <a:pt x="3570514" y="434791"/>
                  <a:pt x="3570514" y="437210"/>
                </a:cubicBezTo>
                <a:cubicBezTo>
                  <a:pt x="3570514" y="439629"/>
                  <a:pt x="3560838" y="442048"/>
                  <a:pt x="3556000" y="437210"/>
                </a:cubicBezTo>
                <a:cubicBezTo>
                  <a:pt x="3551162" y="432372"/>
                  <a:pt x="3541486" y="408182"/>
                  <a:pt x="3541486" y="408182"/>
                </a:cubicBezTo>
                <a:lnTo>
                  <a:pt x="3541486" y="408182"/>
                </a:lnTo>
                <a:lnTo>
                  <a:pt x="3526971" y="422696"/>
                </a:lnTo>
              </a:path>
            </a:pathLst>
          </a:cu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67387" y="2133600"/>
            <a:ext cx="1171013" cy="688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DCT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576286" y="1981200"/>
            <a:ext cx="1538514" cy="951852"/>
          </a:xfrm>
          <a:custGeom>
            <a:avLst/>
            <a:gdLst>
              <a:gd name="connsiteX0" fmla="*/ 0 w 8345714"/>
              <a:gd name="connsiteY0" fmla="*/ 830496 h 1180452"/>
              <a:gd name="connsiteX1" fmla="*/ 72571 w 8345714"/>
              <a:gd name="connsiteY1" fmla="*/ 786954 h 1180452"/>
              <a:gd name="connsiteX2" fmla="*/ 290285 w 8345714"/>
              <a:gd name="connsiteY2" fmla="*/ 815982 h 1180452"/>
              <a:gd name="connsiteX3" fmla="*/ 319314 w 8345714"/>
              <a:gd name="connsiteY3" fmla="*/ 859525 h 1180452"/>
              <a:gd name="connsiteX4" fmla="*/ 377371 w 8345714"/>
              <a:gd name="connsiteY4" fmla="*/ 845011 h 1180452"/>
              <a:gd name="connsiteX5" fmla="*/ 420914 w 8345714"/>
              <a:gd name="connsiteY5" fmla="*/ 815982 h 1180452"/>
              <a:gd name="connsiteX6" fmla="*/ 522514 w 8345714"/>
              <a:gd name="connsiteY6" fmla="*/ 786954 h 1180452"/>
              <a:gd name="connsiteX7" fmla="*/ 551543 w 8345714"/>
              <a:gd name="connsiteY7" fmla="*/ 438611 h 1180452"/>
              <a:gd name="connsiteX8" fmla="*/ 566057 w 8345714"/>
              <a:gd name="connsiteY8" fmla="*/ 395068 h 1180452"/>
              <a:gd name="connsiteX9" fmla="*/ 667657 w 8345714"/>
              <a:gd name="connsiteY9" fmla="*/ 351525 h 1180452"/>
              <a:gd name="connsiteX10" fmla="*/ 711200 w 8345714"/>
              <a:gd name="connsiteY10" fmla="*/ 380554 h 1180452"/>
              <a:gd name="connsiteX11" fmla="*/ 667657 w 8345714"/>
              <a:gd name="connsiteY11" fmla="*/ 511182 h 1180452"/>
              <a:gd name="connsiteX12" fmla="*/ 682171 w 8345714"/>
              <a:gd name="connsiteY12" fmla="*/ 569239 h 1180452"/>
              <a:gd name="connsiteX13" fmla="*/ 696685 w 8345714"/>
              <a:gd name="connsiteY13" fmla="*/ 612782 h 1180452"/>
              <a:gd name="connsiteX14" fmla="*/ 711200 w 8345714"/>
              <a:gd name="connsiteY14" fmla="*/ 874039 h 1180452"/>
              <a:gd name="connsiteX15" fmla="*/ 725714 w 8345714"/>
              <a:gd name="connsiteY15" fmla="*/ 1004668 h 1180452"/>
              <a:gd name="connsiteX16" fmla="*/ 740228 w 8345714"/>
              <a:gd name="connsiteY16" fmla="*/ 1062725 h 1180452"/>
              <a:gd name="connsiteX17" fmla="*/ 783771 w 8345714"/>
              <a:gd name="connsiteY17" fmla="*/ 1077239 h 1180452"/>
              <a:gd name="connsiteX18" fmla="*/ 856343 w 8345714"/>
              <a:gd name="connsiteY18" fmla="*/ 1004668 h 1180452"/>
              <a:gd name="connsiteX19" fmla="*/ 928914 w 8345714"/>
              <a:gd name="connsiteY19" fmla="*/ 917582 h 1180452"/>
              <a:gd name="connsiteX20" fmla="*/ 943428 w 8345714"/>
              <a:gd name="connsiteY20" fmla="*/ 874039 h 1180452"/>
              <a:gd name="connsiteX21" fmla="*/ 1059543 w 8345714"/>
              <a:gd name="connsiteY21" fmla="*/ 772439 h 1180452"/>
              <a:gd name="connsiteX22" fmla="*/ 1103085 w 8345714"/>
              <a:gd name="connsiteY22" fmla="*/ 743411 h 1180452"/>
              <a:gd name="connsiteX23" fmla="*/ 1175657 w 8345714"/>
              <a:gd name="connsiteY23" fmla="*/ 757925 h 1180452"/>
              <a:gd name="connsiteX24" fmla="*/ 1277257 w 8345714"/>
              <a:gd name="connsiteY24" fmla="*/ 772439 h 1180452"/>
              <a:gd name="connsiteX25" fmla="*/ 1320800 w 8345714"/>
              <a:gd name="connsiteY25" fmla="*/ 801468 h 1180452"/>
              <a:gd name="connsiteX26" fmla="*/ 1465943 w 8345714"/>
              <a:gd name="connsiteY26" fmla="*/ 786954 h 1180452"/>
              <a:gd name="connsiteX27" fmla="*/ 1509485 w 8345714"/>
              <a:gd name="connsiteY27" fmla="*/ 772439 h 1180452"/>
              <a:gd name="connsiteX28" fmla="*/ 1625600 w 8345714"/>
              <a:gd name="connsiteY28" fmla="*/ 786954 h 1180452"/>
              <a:gd name="connsiteX29" fmla="*/ 1799771 w 8345714"/>
              <a:gd name="connsiteY29" fmla="*/ 786954 h 1180452"/>
              <a:gd name="connsiteX30" fmla="*/ 1814285 w 8345714"/>
              <a:gd name="connsiteY30" fmla="*/ 743411 h 1180452"/>
              <a:gd name="connsiteX31" fmla="*/ 1857828 w 8345714"/>
              <a:gd name="connsiteY31" fmla="*/ 714382 h 1180452"/>
              <a:gd name="connsiteX32" fmla="*/ 1901371 w 8345714"/>
              <a:gd name="connsiteY32" fmla="*/ 670839 h 1180452"/>
              <a:gd name="connsiteX33" fmla="*/ 1944914 w 8345714"/>
              <a:gd name="connsiteY33" fmla="*/ 685354 h 1180452"/>
              <a:gd name="connsiteX34" fmla="*/ 1959428 w 8345714"/>
              <a:gd name="connsiteY34" fmla="*/ 728896 h 1180452"/>
              <a:gd name="connsiteX35" fmla="*/ 2017485 w 8345714"/>
              <a:gd name="connsiteY35" fmla="*/ 743411 h 1180452"/>
              <a:gd name="connsiteX36" fmla="*/ 2061028 w 8345714"/>
              <a:gd name="connsiteY36" fmla="*/ 757925 h 1180452"/>
              <a:gd name="connsiteX37" fmla="*/ 2133600 w 8345714"/>
              <a:gd name="connsiteY37" fmla="*/ 743411 h 1180452"/>
              <a:gd name="connsiteX38" fmla="*/ 2148114 w 8345714"/>
              <a:gd name="connsiteY38" fmla="*/ 699868 h 1180452"/>
              <a:gd name="connsiteX39" fmla="*/ 2191657 w 8345714"/>
              <a:gd name="connsiteY39" fmla="*/ 641811 h 1180452"/>
              <a:gd name="connsiteX40" fmla="*/ 2206171 w 8345714"/>
              <a:gd name="connsiteY40" fmla="*/ 322496 h 1180452"/>
              <a:gd name="connsiteX41" fmla="*/ 2177143 w 8345714"/>
              <a:gd name="connsiteY41" fmla="*/ 235411 h 1180452"/>
              <a:gd name="connsiteX42" fmla="*/ 2162628 w 8345714"/>
              <a:gd name="connsiteY42" fmla="*/ 191868 h 1180452"/>
              <a:gd name="connsiteX43" fmla="*/ 2177143 w 8345714"/>
              <a:gd name="connsiteY43" fmla="*/ 17696 h 1180452"/>
              <a:gd name="connsiteX44" fmla="*/ 2235200 w 8345714"/>
              <a:gd name="connsiteY44" fmla="*/ 3182 h 1180452"/>
              <a:gd name="connsiteX45" fmla="*/ 2278743 w 8345714"/>
              <a:gd name="connsiteY45" fmla="*/ 90268 h 1180452"/>
              <a:gd name="connsiteX46" fmla="*/ 2293257 w 8345714"/>
              <a:gd name="connsiteY46" fmla="*/ 177354 h 1180452"/>
              <a:gd name="connsiteX47" fmla="*/ 2351314 w 8345714"/>
              <a:gd name="connsiteY47" fmla="*/ 191868 h 1180452"/>
              <a:gd name="connsiteX48" fmla="*/ 2365828 w 8345714"/>
              <a:gd name="connsiteY48" fmla="*/ 307982 h 1180452"/>
              <a:gd name="connsiteX49" fmla="*/ 2380343 w 8345714"/>
              <a:gd name="connsiteY49" fmla="*/ 772439 h 1180452"/>
              <a:gd name="connsiteX50" fmla="*/ 2409371 w 8345714"/>
              <a:gd name="connsiteY50" fmla="*/ 859525 h 1180452"/>
              <a:gd name="connsiteX51" fmla="*/ 2423885 w 8345714"/>
              <a:gd name="connsiteY51" fmla="*/ 903068 h 1180452"/>
              <a:gd name="connsiteX52" fmla="*/ 2438400 w 8345714"/>
              <a:gd name="connsiteY52" fmla="*/ 1135296 h 1180452"/>
              <a:gd name="connsiteX53" fmla="*/ 2467428 w 8345714"/>
              <a:gd name="connsiteY53" fmla="*/ 1178839 h 1180452"/>
              <a:gd name="connsiteX54" fmla="*/ 2540000 w 8345714"/>
              <a:gd name="connsiteY54" fmla="*/ 1164325 h 1180452"/>
              <a:gd name="connsiteX55" fmla="*/ 2583543 w 8345714"/>
              <a:gd name="connsiteY55" fmla="*/ 1019182 h 1180452"/>
              <a:gd name="connsiteX56" fmla="*/ 2598057 w 8345714"/>
              <a:gd name="connsiteY56" fmla="*/ 932096 h 1180452"/>
              <a:gd name="connsiteX57" fmla="*/ 2641600 w 8345714"/>
              <a:gd name="connsiteY57" fmla="*/ 670839 h 1180452"/>
              <a:gd name="connsiteX58" fmla="*/ 2728685 w 8345714"/>
              <a:gd name="connsiteY58" fmla="*/ 699868 h 1180452"/>
              <a:gd name="connsiteX59" fmla="*/ 2859314 w 8345714"/>
              <a:gd name="connsiteY59" fmla="*/ 728896 h 1180452"/>
              <a:gd name="connsiteX60" fmla="*/ 2960914 w 8345714"/>
              <a:gd name="connsiteY60" fmla="*/ 670839 h 1180452"/>
              <a:gd name="connsiteX61" fmla="*/ 2989943 w 8345714"/>
              <a:gd name="connsiteY61" fmla="*/ 627296 h 1180452"/>
              <a:gd name="connsiteX62" fmla="*/ 2931885 w 8345714"/>
              <a:gd name="connsiteY62" fmla="*/ 453125 h 1180452"/>
              <a:gd name="connsiteX63" fmla="*/ 2902857 w 8345714"/>
              <a:gd name="connsiteY63" fmla="*/ 409582 h 1180452"/>
              <a:gd name="connsiteX64" fmla="*/ 2931885 w 8345714"/>
              <a:gd name="connsiteY64" fmla="*/ 148325 h 1180452"/>
              <a:gd name="connsiteX65" fmla="*/ 2960914 w 8345714"/>
              <a:gd name="connsiteY65" fmla="*/ 104782 h 1180452"/>
              <a:gd name="connsiteX66" fmla="*/ 3004457 w 8345714"/>
              <a:gd name="connsiteY66" fmla="*/ 61239 h 1180452"/>
              <a:gd name="connsiteX67" fmla="*/ 3048000 w 8345714"/>
              <a:gd name="connsiteY67" fmla="*/ 46725 h 1180452"/>
              <a:gd name="connsiteX68" fmla="*/ 3062514 w 8345714"/>
              <a:gd name="connsiteY68" fmla="*/ 278954 h 1180452"/>
              <a:gd name="connsiteX69" fmla="*/ 3106057 w 8345714"/>
              <a:gd name="connsiteY69" fmla="*/ 307982 h 1180452"/>
              <a:gd name="connsiteX70" fmla="*/ 3178628 w 8345714"/>
              <a:gd name="connsiteY70" fmla="*/ 293468 h 1180452"/>
              <a:gd name="connsiteX71" fmla="*/ 3222171 w 8345714"/>
              <a:gd name="connsiteY71" fmla="*/ 453125 h 1180452"/>
              <a:gd name="connsiteX72" fmla="*/ 3265714 w 8345714"/>
              <a:gd name="connsiteY72" fmla="*/ 612782 h 1180452"/>
              <a:gd name="connsiteX73" fmla="*/ 3280228 w 8345714"/>
              <a:gd name="connsiteY73" fmla="*/ 786954 h 1180452"/>
              <a:gd name="connsiteX74" fmla="*/ 3396343 w 8345714"/>
              <a:gd name="connsiteY74" fmla="*/ 801468 h 1180452"/>
              <a:gd name="connsiteX75" fmla="*/ 3410857 w 8345714"/>
              <a:gd name="connsiteY75" fmla="*/ 845011 h 1180452"/>
              <a:gd name="connsiteX76" fmla="*/ 3425371 w 8345714"/>
              <a:gd name="connsiteY76" fmla="*/ 903068 h 1180452"/>
              <a:gd name="connsiteX77" fmla="*/ 3454400 w 8345714"/>
              <a:gd name="connsiteY77" fmla="*/ 1048211 h 1180452"/>
              <a:gd name="connsiteX78" fmla="*/ 3468914 w 8345714"/>
              <a:gd name="connsiteY78" fmla="*/ 1106268 h 1180452"/>
              <a:gd name="connsiteX79" fmla="*/ 3512457 w 8345714"/>
              <a:gd name="connsiteY79" fmla="*/ 1135296 h 1180452"/>
              <a:gd name="connsiteX80" fmla="*/ 3686628 w 8345714"/>
              <a:gd name="connsiteY80" fmla="*/ 1120782 h 1180452"/>
              <a:gd name="connsiteX81" fmla="*/ 3701143 w 8345714"/>
              <a:gd name="connsiteY81" fmla="*/ 1048211 h 1180452"/>
              <a:gd name="connsiteX82" fmla="*/ 3672114 w 8345714"/>
              <a:gd name="connsiteY82" fmla="*/ 917582 h 1180452"/>
              <a:gd name="connsiteX83" fmla="*/ 3686628 w 8345714"/>
              <a:gd name="connsiteY83" fmla="*/ 598268 h 1180452"/>
              <a:gd name="connsiteX84" fmla="*/ 3773714 w 8345714"/>
              <a:gd name="connsiteY84" fmla="*/ 569239 h 1180452"/>
              <a:gd name="connsiteX85" fmla="*/ 3817257 w 8345714"/>
              <a:gd name="connsiteY85" fmla="*/ 583754 h 1180452"/>
              <a:gd name="connsiteX86" fmla="*/ 3831771 w 8345714"/>
              <a:gd name="connsiteY86" fmla="*/ 627296 h 1180452"/>
              <a:gd name="connsiteX87" fmla="*/ 3904343 w 8345714"/>
              <a:gd name="connsiteY87" fmla="*/ 685354 h 1180452"/>
              <a:gd name="connsiteX88" fmla="*/ 4005943 w 8345714"/>
              <a:gd name="connsiteY88" fmla="*/ 670839 h 1180452"/>
              <a:gd name="connsiteX89" fmla="*/ 4107543 w 8345714"/>
              <a:gd name="connsiteY89" fmla="*/ 612782 h 1180452"/>
              <a:gd name="connsiteX90" fmla="*/ 4151085 w 8345714"/>
              <a:gd name="connsiteY90" fmla="*/ 641811 h 1180452"/>
              <a:gd name="connsiteX91" fmla="*/ 4180114 w 8345714"/>
              <a:gd name="connsiteY91" fmla="*/ 685354 h 1180452"/>
              <a:gd name="connsiteX92" fmla="*/ 4223657 w 8345714"/>
              <a:gd name="connsiteY92" fmla="*/ 743411 h 1180452"/>
              <a:gd name="connsiteX93" fmla="*/ 4238171 w 8345714"/>
              <a:gd name="connsiteY93" fmla="*/ 786954 h 1180452"/>
              <a:gd name="connsiteX94" fmla="*/ 4296228 w 8345714"/>
              <a:gd name="connsiteY94" fmla="*/ 801468 h 1180452"/>
              <a:gd name="connsiteX95" fmla="*/ 4412343 w 8345714"/>
              <a:gd name="connsiteY95" fmla="*/ 786954 h 1180452"/>
              <a:gd name="connsiteX96" fmla="*/ 4542971 w 8345714"/>
              <a:gd name="connsiteY96" fmla="*/ 772439 h 1180452"/>
              <a:gd name="connsiteX97" fmla="*/ 4615543 w 8345714"/>
              <a:gd name="connsiteY97" fmla="*/ 670839 h 1180452"/>
              <a:gd name="connsiteX98" fmla="*/ 4702628 w 8345714"/>
              <a:gd name="connsiteY98" fmla="*/ 685354 h 1180452"/>
              <a:gd name="connsiteX99" fmla="*/ 4717143 w 8345714"/>
              <a:gd name="connsiteY99" fmla="*/ 728896 h 1180452"/>
              <a:gd name="connsiteX100" fmla="*/ 4804228 w 8345714"/>
              <a:gd name="connsiteY100" fmla="*/ 757925 h 1180452"/>
              <a:gd name="connsiteX101" fmla="*/ 4891314 w 8345714"/>
              <a:gd name="connsiteY101" fmla="*/ 743411 h 1180452"/>
              <a:gd name="connsiteX102" fmla="*/ 4905828 w 8345714"/>
              <a:gd name="connsiteY102" fmla="*/ 699868 h 1180452"/>
              <a:gd name="connsiteX103" fmla="*/ 4934857 w 8345714"/>
              <a:gd name="connsiteY103" fmla="*/ 656325 h 1180452"/>
              <a:gd name="connsiteX104" fmla="*/ 4949371 w 8345714"/>
              <a:gd name="connsiteY104" fmla="*/ 569239 h 1180452"/>
              <a:gd name="connsiteX105" fmla="*/ 4963885 w 8345714"/>
              <a:gd name="connsiteY105" fmla="*/ 424096 h 1180452"/>
              <a:gd name="connsiteX106" fmla="*/ 5007428 w 8345714"/>
              <a:gd name="connsiteY106" fmla="*/ 438611 h 1180452"/>
              <a:gd name="connsiteX107" fmla="*/ 5021943 w 8345714"/>
              <a:gd name="connsiteY107" fmla="*/ 482154 h 1180452"/>
              <a:gd name="connsiteX108" fmla="*/ 5036457 w 8345714"/>
              <a:gd name="connsiteY108" fmla="*/ 569239 h 1180452"/>
              <a:gd name="connsiteX109" fmla="*/ 5050971 w 8345714"/>
              <a:gd name="connsiteY109" fmla="*/ 641811 h 1180452"/>
              <a:gd name="connsiteX110" fmla="*/ 5341257 w 8345714"/>
              <a:gd name="connsiteY110" fmla="*/ 641811 h 1180452"/>
              <a:gd name="connsiteX111" fmla="*/ 5413828 w 8345714"/>
              <a:gd name="connsiteY111" fmla="*/ 714382 h 1180452"/>
              <a:gd name="connsiteX112" fmla="*/ 5718628 w 8345714"/>
              <a:gd name="connsiteY112" fmla="*/ 728896 h 1180452"/>
              <a:gd name="connsiteX113" fmla="*/ 5776685 w 8345714"/>
              <a:gd name="connsiteY113" fmla="*/ 874039 h 1180452"/>
              <a:gd name="connsiteX114" fmla="*/ 5791200 w 8345714"/>
              <a:gd name="connsiteY114" fmla="*/ 932096 h 1180452"/>
              <a:gd name="connsiteX115" fmla="*/ 5834743 w 8345714"/>
              <a:gd name="connsiteY115" fmla="*/ 961125 h 1180452"/>
              <a:gd name="connsiteX116" fmla="*/ 5892800 w 8345714"/>
              <a:gd name="connsiteY116" fmla="*/ 946611 h 1180452"/>
              <a:gd name="connsiteX117" fmla="*/ 5921828 w 8345714"/>
              <a:gd name="connsiteY117" fmla="*/ 903068 h 1180452"/>
              <a:gd name="connsiteX118" fmla="*/ 5979885 w 8345714"/>
              <a:gd name="connsiteY118" fmla="*/ 801468 h 1180452"/>
              <a:gd name="connsiteX119" fmla="*/ 6037943 w 8345714"/>
              <a:gd name="connsiteY119" fmla="*/ 772439 h 1180452"/>
              <a:gd name="connsiteX120" fmla="*/ 6081485 w 8345714"/>
              <a:gd name="connsiteY120" fmla="*/ 743411 h 1180452"/>
              <a:gd name="connsiteX121" fmla="*/ 6342743 w 8345714"/>
              <a:gd name="connsiteY121" fmla="*/ 772439 h 1180452"/>
              <a:gd name="connsiteX122" fmla="*/ 6400800 w 8345714"/>
              <a:gd name="connsiteY122" fmla="*/ 786954 h 1180452"/>
              <a:gd name="connsiteX123" fmla="*/ 6415314 w 8345714"/>
              <a:gd name="connsiteY123" fmla="*/ 1178839 h 1180452"/>
              <a:gd name="connsiteX124" fmla="*/ 6487885 w 8345714"/>
              <a:gd name="connsiteY124" fmla="*/ 932096 h 1180452"/>
              <a:gd name="connsiteX125" fmla="*/ 6502400 w 8345714"/>
              <a:gd name="connsiteY125" fmla="*/ 786954 h 1180452"/>
              <a:gd name="connsiteX126" fmla="*/ 6792685 w 8345714"/>
              <a:gd name="connsiteY126" fmla="*/ 772439 h 1180452"/>
              <a:gd name="connsiteX127" fmla="*/ 6879771 w 8345714"/>
              <a:gd name="connsiteY127" fmla="*/ 757925 h 1180452"/>
              <a:gd name="connsiteX128" fmla="*/ 6923314 w 8345714"/>
              <a:gd name="connsiteY128" fmla="*/ 743411 h 1180452"/>
              <a:gd name="connsiteX129" fmla="*/ 7068457 w 8345714"/>
              <a:gd name="connsiteY129" fmla="*/ 772439 h 1180452"/>
              <a:gd name="connsiteX130" fmla="*/ 7082971 w 8345714"/>
              <a:gd name="connsiteY130" fmla="*/ 714382 h 1180452"/>
              <a:gd name="connsiteX131" fmla="*/ 7112000 w 8345714"/>
              <a:gd name="connsiteY131" fmla="*/ 540211 h 1180452"/>
              <a:gd name="connsiteX132" fmla="*/ 7155543 w 8345714"/>
              <a:gd name="connsiteY132" fmla="*/ 670839 h 1180452"/>
              <a:gd name="connsiteX133" fmla="*/ 7170057 w 8345714"/>
              <a:gd name="connsiteY133" fmla="*/ 714382 h 1180452"/>
              <a:gd name="connsiteX134" fmla="*/ 7184571 w 8345714"/>
              <a:gd name="connsiteY134" fmla="*/ 772439 h 1180452"/>
              <a:gd name="connsiteX135" fmla="*/ 7257143 w 8345714"/>
              <a:gd name="connsiteY135" fmla="*/ 743411 h 1180452"/>
              <a:gd name="connsiteX136" fmla="*/ 7620000 w 8345714"/>
              <a:gd name="connsiteY136" fmla="*/ 699868 h 1180452"/>
              <a:gd name="connsiteX137" fmla="*/ 7649028 w 8345714"/>
              <a:gd name="connsiteY137" fmla="*/ 656325 h 1180452"/>
              <a:gd name="connsiteX138" fmla="*/ 7663543 w 8345714"/>
              <a:gd name="connsiteY138" fmla="*/ 612782 h 1180452"/>
              <a:gd name="connsiteX139" fmla="*/ 7750628 w 8345714"/>
              <a:gd name="connsiteY139" fmla="*/ 641811 h 1180452"/>
              <a:gd name="connsiteX140" fmla="*/ 7808685 w 8345714"/>
              <a:gd name="connsiteY140" fmla="*/ 583754 h 1180452"/>
              <a:gd name="connsiteX141" fmla="*/ 7823200 w 8345714"/>
              <a:gd name="connsiteY141" fmla="*/ 511182 h 1180452"/>
              <a:gd name="connsiteX142" fmla="*/ 7837714 w 8345714"/>
              <a:gd name="connsiteY142" fmla="*/ 467639 h 1180452"/>
              <a:gd name="connsiteX143" fmla="*/ 8069943 w 8345714"/>
              <a:gd name="connsiteY143" fmla="*/ 467639 h 1180452"/>
              <a:gd name="connsiteX144" fmla="*/ 8345714 w 8345714"/>
              <a:gd name="connsiteY144" fmla="*/ 467639 h 118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8345714" h="1180452">
                <a:moveTo>
                  <a:pt x="0" y="830496"/>
                </a:moveTo>
                <a:cubicBezTo>
                  <a:pt x="24190" y="815982"/>
                  <a:pt x="44554" y="790250"/>
                  <a:pt x="72571" y="786954"/>
                </a:cubicBezTo>
                <a:cubicBezTo>
                  <a:pt x="177576" y="774601"/>
                  <a:pt x="213642" y="790434"/>
                  <a:pt x="290285" y="815982"/>
                </a:cubicBezTo>
                <a:cubicBezTo>
                  <a:pt x="299961" y="830496"/>
                  <a:pt x="302765" y="854009"/>
                  <a:pt x="319314" y="859525"/>
                </a:cubicBezTo>
                <a:cubicBezTo>
                  <a:pt x="338238" y="865833"/>
                  <a:pt x="359036" y="852869"/>
                  <a:pt x="377371" y="845011"/>
                </a:cubicBezTo>
                <a:cubicBezTo>
                  <a:pt x="393405" y="838139"/>
                  <a:pt x="405312" y="823783"/>
                  <a:pt x="420914" y="815982"/>
                </a:cubicBezTo>
                <a:cubicBezTo>
                  <a:pt x="441735" y="805571"/>
                  <a:pt x="503914" y="791604"/>
                  <a:pt x="522514" y="786954"/>
                </a:cubicBezTo>
                <a:cubicBezTo>
                  <a:pt x="532190" y="670840"/>
                  <a:pt x="538676" y="554415"/>
                  <a:pt x="551543" y="438611"/>
                </a:cubicBezTo>
                <a:cubicBezTo>
                  <a:pt x="553233" y="423405"/>
                  <a:pt x="555239" y="405886"/>
                  <a:pt x="566057" y="395068"/>
                </a:cubicBezTo>
                <a:cubicBezTo>
                  <a:pt x="583993" y="377131"/>
                  <a:pt x="641633" y="360199"/>
                  <a:pt x="667657" y="351525"/>
                </a:cubicBezTo>
                <a:cubicBezTo>
                  <a:pt x="682171" y="361201"/>
                  <a:pt x="706408" y="363781"/>
                  <a:pt x="711200" y="380554"/>
                </a:cubicBezTo>
                <a:cubicBezTo>
                  <a:pt x="721431" y="416362"/>
                  <a:pt x="682292" y="481911"/>
                  <a:pt x="667657" y="511182"/>
                </a:cubicBezTo>
                <a:cubicBezTo>
                  <a:pt x="672495" y="530534"/>
                  <a:pt x="676691" y="550059"/>
                  <a:pt x="682171" y="569239"/>
                </a:cubicBezTo>
                <a:cubicBezTo>
                  <a:pt x="686374" y="583950"/>
                  <a:pt x="695234" y="597552"/>
                  <a:pt x="696685" y="612782"/>
                </a:cubicBezTo>
                <a:cubicBezTo>
                  <a:pt x="704954" y="699609"/>
                  <a:pt x="704757" y="787057"/>
                  <a:pt x="711200" y="874039"/>
                </a:cubicBezTo>
                <a:cubicBezTo>
                  <a:pt x="714436" y="917730"/>
                  <a:pt x="719052" y="961366"/>
                  <a:pt x="725714" y="1004668"/>
                </a:cubicBezTo>
                <a:cubicBezTo>
                  <a:pt x="728747" y="1024384"/>
                  <a:pt x="727767" y="1047148"/>
                  <a:pt x="740228" y="1062725"/>
                </a:cubicBezTo>
                <a:cubicBezTo>
                  <a:pt x="749785" y="1074672"/>
                  <a:pt x="769257" y="1072401"/>
                  <a:pt x="783771" y="1077239"/>
                </a:cubicBezTo>
                <a:cubicBezTo>
                  <a:pt x="863597" y="1024023"/>
                  <a:pt x="795869" y="1077237"/>
                  <a:pt x="856343" y="1004668"/>
                </a:cubicBezTo>
                <a:cubicBezTo>
                  <a:pt x="949472" y="892912"/>
                  <a:pt x="856840" y="1025692"/>
                  <a:pt x="928914" y="917582"/>
                </a:cubicBezTo>
                <a:cubicBezTo>
                  <a:pt x="933752" y="903068"/>
                  <a:pt x="936586" y="887723"/>
                  <a:pt x="943428" y="874039"/>
                </a:cubicBezTo>
                <a:cubicBezTo>
                  <a:pt x="973666" y="813563"/>
                  <a:pt x="994230" y="815981"/>
                  <a:pt x="1059543" y="772439"/>
                </a:cubicBezTo>
                <a:lnTo>
                  <a:pt x="1103085" y="743411"/>
                </a:lnTo>
                <a:cubicBezTo>
                  <a:pt x="1127276" y="748249"/>
                  <a:pt x="1151323" y="753869"/>
                  <a:pt x="1175657" y="757925"/>
                </a:cubicBezTo>
                <a:cubicBezTo>
                  <a:pt x="1209402" y="763549"/>
                  <a:pt x="1244489" y="762609"/>
                  <a:pt x="1277257" y="772439"/>
                </a:cubicBezTo>
                <a:cubicBezTo>
                  <a:pt x="1293965" y="777452"/>
                  <a:pt x="1306286" y="791792"/>
                  <a:pt x="1320800" y="801468"/>
                </a:cubicBezTo>
                <a:cubicBezTo>
                  <a:pt x="1369181" y="796630"/>
                  <a:pt x="1417886" y="794348"/>
                  <a:pt x="1465943" y="786954"/>
                </a:cubicBezTo>
                <a:cubicBezTo>
                  <a:pt x="1481064" y="784628"/>
                  <a:pt x="1494186" y="772439"/>
                  <a:pt x="1509485" y="772439"/>
                </a:cubicBezTo>
                <a:cubicBezTo>
                  <a:pt x="1548491" y="772439"/>
                  <a:pt x="1586895" y="782116"/>
                  <a:pt x="1625600" y="786954"/>
                </a:cubicBezTo>
                <a:cubicBezTo>
                  <a:pt x="1690643" y="808634"/>
                  <a:pt x="1711388" y="822307"/>
                  <a:pt x="1799771" y="786954"/>
                </a:cubicBezTo>
                <a:cubicBezTo>
                  <a:pt x="1813976" y="781272"/>
                  <a:pt x="1804728" y="755358"/>
                  <a:pt x="1814285" y="743411"/>
                </a:cubicBezTo>
                <a:cubicBezTo>
                  <a:pt x="1825182" y="729789"/>
                  <a:pt x="1844427" y="725549"/>
                  <a:pt x="1857828" y="714382"/>
                </a:cubicBezTo>
                <a:cubicBezTo>
                  <a:pt x="1873597" y="701241"/>
                  <a:pt x="1886857" y="685353"/>
                  <a:pt x="1901371" y="670839"/>
                </a:cubicBezTo>
                <a:cubicBezTo>
                  <a:pt x="1915885" y="675677"/>
                  <a:pt x="1934096" y="674536"/>
                  <a:pt x="1944914" y="685354"/>
                </a:cubicBezTo>
                <a:cubicBezTo>
                  <a:pt x="1955732" y="696172"/>
                  <a:pt x="1947481" y="719339"/>
                  <a:pt x="1959428" y="728896"/>
                </a:cubicBezTo>
                <a:cubicBezTo>
                  <a:pt x="1975005" y="741357"/>
                  <a:pt x="1998305" y="737931"/>
                  <a:pt x="2017485" y="743411"/>
                </a:cubicBezTo>
                <a:cubicBezTo>
                  <a:pt x="2032196" y="747614"/>
                  <a:pt x="2046514" y="753087"/>
                  <a:pt x="2061028" y="757925"/>
                </a:cubicBezTo>
                <a:cubicBezTo>
                  <a:pt x="2085219" y="753087"/>
                  <a:pt x="2113074" y="757095"/>
                  <a:pt x="2133600" y="743411"/>
                </a:cubicBezTo>
                <a:cubicBezTo>
                  <a:pt x="2146330" y="734924"/>
                  <a:pt x="2140523" y="713152"/>
                  <a:pt x="2148114" y="699868"/>
                </a:cubicBezTo>
                <a:cubicBezTo>
                  <a:pt x="2160116" y="678865"/>
                  <a:pt x="2177143" y="661163"/>
                  <a:pt x="2191657" y="641811"/>
                </a:cubicBezTo>
                <a:cubicBezTo>
                  <a:pt x="2234446" y="492046"/>
                  <a:pt x="2235871" y="530402"/>
                  <a:pt x="2206171" y="322496"/>
                </a:cubicBezTo>
                <a:cubicBezTo>
                  <a:pt x="2201844" y="292205"/>
                  <a:pt x="2186819" y="264439"/>
                  <a:pt x="2177143" y="235411"/>
                </a:cubicBezTo>
                <a:lnTo>
                  <a:pt x="2162628" y="191868"/>
                </a:lnTo>
                <a:cubicBezTo>
                  <a:pt x="2167466" y="133811"/>
                  <a:pt x="2156229" y="72071"/>
                  <a:pt x="2177143" y="17696"/>
                </a:cubicBezTo>
                <a:cubicBezTo>
                  <a:pt x="2184304" y="-922"/>
                  <a:pt x="2216276" y="-3126"/>
                  <a:pt x="2235200" y="3182"/>
                </a:cubicBezTo>
                <a:cubicBezTo>
                  <a:pt x="2256301" y="10216"/>
                  <a:pt x="2273108" y="73363"/>
                  <a:pt x="2278743" y="90268"/>
                </a:cubicBezTo>
                <a:cubicBezTo>
                  <a:pt x="2283581" y="119297"/>
                  <a:pt x="2276152" y="153407"/>
                  <a:pt x="2293257" y="177354"/>
                </a:cubicBezTo>
                <a:cubicBezTo>
                  <a:pt x="2304851" y="193586"/>
                  <a:pt x="2341626" y="174430"/>
                  <a:pt x="2351314" y="191868"/>
                </a:cubicBezTo>
                <a:cubicBezTo>
                  <a:pt x="2370257" y="225965"/>
                  <a:pt x="2360990" y="269277"/>
                  <a:pt x="2365828" y="307982"/>
                </a:cubicBezTo>
                <a:cubicBezTo>
                  <a:pt x="2370666" y="462801"/>
                  <a:pt x="2368152" y="618025"/>
                  <a:pt x="2380343" y="772439"/>
                </a:cubicBezTo>
                <a:cubicBezTo>
                  <a:pt x="2382751" y="802943"/>
                  <a:pt x="2399695" y="830496"/>
                  <a:pt x="2409371" y="859525"/>
                </a:cubicBezTo>
                <a:lnTo>
                  <a:pt x="2423885" y="903068"/>
                </a:lnTo>
                <a:cubicBezTo>
                  <a:pt x="2428723" y="980477"/>
                  <a:pt x="2426303" y="1058685"/>
                  <a:pt x="2438400" y="1135296"/>
                </a:cubicBezTo>
                <a:cubicBezTo>
                  <a:pt x="2441121" y="1152526"/>
                  <a:pt x="2450655" y="1174047"/>
                  <a:pt x="2467428" y="1178839"/>
                </a:cubicBezTo>
                <a:cubicBezTo>
                  <a:pt x="2491148" y="1185616"/>
                  <a:pt x="2515809" y="1169163"/>
                  <a:pt x="2540000" y="1164325"/>
                </a:cubicBezTo>
                <a:cubicBezTo>
                  <a:pt x="2556629" y="1114437"/>
                  <a:pt x="2571083" y="1073174"/>
                  <a:pt x="2583543" y="1019182"/>
                </a:cubicBezTo>
                <a:cubicBezTo>
                  <a:pt x="2590160" y="990507"/>
                  <a:pt x="2593895" y="961229"/>
                  <a:pt x="2598057" y="932096"/>
                </a:cubicBezTo>
                <a:cubicBezTo>
                  <a:pt x="2632988" y="687574"/>
                  <a:pt x="2603121" y="786271"/>
                  <a:pt x="2641600" y="670839"/>
                </a:cubicBezTo>
                <a:cubicBezTo>
                  <a:pt x="2670628" y="680515"/>
                  <a:pt x="2698503" y="694838"/>
                  <a:pt x="2728685" y="699868"/>
                </a:cubicBezTo>
                <a:cubicBezTo>
                  <a:pt x="2830862" y="716897"/>
                  <a:pt x="2787852" y="705076"/>
                  <a:pt x="2859314" y="728896"/>
                </a:cubicBezTo>
                <a:cubicBezTo>
                  <a:pt x="2882084" y="717511"/>
                  <a:pt x="2940397" y="691356"/>
                  <a:pt x="2960914" y="670839"/>
                </a:cubicBezTo>
                <a:cubicBezTo>
                  <a:pt x="2973249" y="658504"/>
                  <a:pt x="2980267" y="641810"/>
                  <a:pt x="2989943" y="627296"/>
                </a:cubicBezTo>
                <a:lnTo>
                  <a:pt x="2931885" y="453125"/>
                </a:lnTo>
                <a:cubicBezTo>
                  <a:pt x="2926369" y="436576"/>
                  <a:pt x="2912533" y="424096"/>
                  <a:pt x="2902857" y="409582"/>
                </a:cubicBezTo>
                <a:cubicBezTo>
                  <a:pt x="2904670" y="382389"/>
                  <a:pt x="2897257" y="217580"/>
                  <a:pt x="2931885" y="148325"/>
                </a:cubicBezTo>
                <a:cubicBezTo>
                  <a:pt x="2939686" y="132723"/>
                  <a:pt x="2949747" y="118183"/>
                  <a:pt x="2960914" y="104782"/>
                </a:cubicBezTo>
                <a:cubicBezTo>
                  <a:pt x="2974055" y="89013"/>
                  <a:pt x="2987378" y="72625"/>
                  <a:pt x="3004457" y="61239"/>
                </a:cubicBezTo>
                <a:cubicBezTo>
                  <a:pt x="3017187" y="52752"/>
                  <a:pt x="3033486" y="51563"/>
                  <a:pt x="3048000" y="46725"/>
                </a:cubicBezTo>
                <a:cubicBezTo>
                  <a:pt x="3052838" y="124135"/>
                  <a:pt x="3045689" y="203240"/>
                  <a:pt x="3062514" y="278954"/>
                </a:cubicBezTo>
                <a:cubicBezTo>
                  <a:pt x="3066298" y="295983"/>
                  <a:pt x="3088748" y="305818"/>
                  <a:pt x="3106057" y="307982"/>
                </a:cubicBezTo>
                <a:cubicBezTo>
                  <a:pt x="3130536" y="311042"/>
                  <a:pt x="3154438" y="298306"/>
                  <a:pt x="3178628" y="293468"/>
                </a:cubicBezTo>
                <a:cubicBezTo>
                  <a:pt x="3234483" y="377249"/>
                  <a:pt x="3193891" y="302298"/>
                  <a:pt x="3222171" y="453125"/>
                </a:cubicBezTo>
                <a:cubicBezTo>
                  <a:pt x="3236201" y="527951"/>
                  <a:pt x="3245759" y="552915"/>
                  <a:pt x="3265714" y="612782"/>
                </a:cubicBezTo>
                <a:cubicBezTo>
                  <a:pt x="3270552" y="670839"/>
                  <a:pt x="3247067" y="739054"/>
                  <a:pt x="3280228" y="786954"/>
                </a:cubicBezTo>
                <a:cubicBezTo>
                  <a:pt x="3302431" y="819025"/>
                  <a:pt x="3360699" y="785626"/>
                  <a:pt x="3396343" y="801468"/>
                </a:cubicBezTo>
                <a:cubicBezTo>
                  <a:pt x="3410324" y="807682"/>
                  <a:pt x="3406654" y="830300"/>
                  <a:pt x="3410857" y="845011"/>
                </a:cubicBezTo>
                <a:cubicBezTo>
                  <a:pt x="3416337" y="864191"/>
                  <a:pt x="3421191" y="883563"/>
                  <a:pt x="3425371" y="903068"/>
                </a:cubicBezTo>
                <a:cubicBezTo>
                  <a:pt x="3435709" y="951312"/>
                  <a:pt x="3444724" y="999830"/>
                  <a:pt x="3454400" y="1048211"/>
                </a:cubicBezTo>
                <a:cubicBezTo>
                  <a:pt x="3458312" y="1067772"/>
                  <a:pt x="3457849" y="1089670"/>
                  <a:pt x="3468914" y="1106268"/>
                </a:cubicBezTo>
                <a:cubicBezTo>
                  <a:pt x="3478590" y="1120782"/>
                  <a:pt x="3497943" y="1125620"/>
                  <a:pt x="3512457" y="1135296"/>
                </a:cubicBezTo>
                <a:lnTo>
                  <a:pt x="3686628" y="1120782"/>
                </a:lnTo>
                <a:cubicBezTo>
                  <a:pt x="3709027" y="1110444"/>
                  <a:pt x="3701143" y="1072880"/>
                  <a:pt x="3701143" y="1048211"/>
                </a:cubicBezTo>
                <a:cubicBezTo>
                  <a:pt x="3701143" y="997126"/>
                  <a:pt x="3687081" y="962483"/>
                  <a:pt x="3672114" y="917582"/>
                </a:cubicBezTo>
                <a:cubicBezTo>
                  <a:pt x="3676952" y="811144"/>
                  <a:pt x="3656795" y="700554"/>
                  <a:pt x="3686628" y="598268"/>
                </a:cubicBezTo>
                <a:cubicBezTo>
                  <a:pt x="3695196" y="568893"/>
                  <a:pt x="3773714" y="569239"/>
                  <a:pt x="3773714" y="569239"/>
                </a:cubicBezTo>
                <a:cubicBezTo>
                  <a:pt x="3788228" y="574077"/>
                  <a:pt x="3806439" y="572936"/>
                  <a:pt x="3817257" y="583754"/>
                </a:cubicBezTo>
                <a:cubicBezTo>
                  <a:pt x="3828075" y="594572"/>
                  <a:pt x="3824929" y="613612"/>
                  <a:pt x="3831771" y="627296"/>
                </a:cubicBezTo>
                <a:cubicBezTo>
                  <a:pt x="3858032" y="679817"/>
                  <a:pt x="3854122" y="668613"/>
                  <a:pt x="3904343" y="685354"/>
                </a:cubicBezTo>
                <a:cubicBezTo>
                  <a:pt x="3938210" y="680516"/>
                  <a:pt x="3972938" y="679840"/>
                  <a:pt x="4005943" y="670839"/>
                </a:cubicBezTo>
                <a:cubicBezTo>
                  <a:pt x="4037109" y="662339"/>
                  <a:pt x="4080257" y="630973"/>
                  <a:pt x="4107543" y="612782"/>
                </a:cubicBezTo>
                <a:cubicBezTo>
                  <a:pt x="4122057" y="622458"/>
                  <a:pt x="4138750" y="629476"/>
                  <a:pt x="4151085" y="641811"/>
                </a:cubicBezTo>
                <a:cubicBezTo>
                  <a:pt x="4163420" y="654146"/>
                  <a:pt x="4169975" y="671159"/>
                  <a:pt x="4180114" y="685354"/>
                </a:cubicBezTo>
                <a:cubicBezTo>
                  <a:pt x="4194174" y="705039"/>
                  <a:pt x="4209143" y="724059"/>
                  <a:pt x="4223657" y="743411"/>
                </a:cubicBezTo>
                <a:cubicBezTo>
                  <a:pt x="4228495" y="757925"/>
                  <a:pt x="4226224" y="777397"/>
                  <a:pt x="4238171" y="786954"/>
                </a:cubicBezTo>
                <a:cubicBezTo>
                  <a:pt x="4253748" y="799415"/>
                  <a:pt x="4276280" y="801468"/>
                  <a:pt x="4296228" y="801468"/>
                </a:cubicBezTo>
                <a:cubicBezTo>
                  <a:pt x="4335234" y="801468"/>
                  <a:pt x="4373604" y="791512"/>
                  <a:pt x="4412343" y="786954"/>
                </a:cubicBezTo>
                <a:lnTo>
                  <a:pt x="4542971" y="772439"/>
                </a:lnTo>
                <a:cubicBezTo>
                  <a:pt x="4576838" y="670840"/>
                  <a:pt x="4542972" y="695031"/>
                  <a:pt x="4615543" y="670839"/>
                </a:cubicBezTo>
                <a:cubicBezTo>
                  <a:pt x="4644571" y="675677"/>
                  <a:pt x="4677077" y="670753"/>
                  <a:pt x="4702628" y="685354"/>
                </a:cubicBezTo>
                <a:cubicBezTo>
                  <a:pt x="4715911" y="692945"/>
                  <a:pt x="4704694" y="720004"/>
                  <a:pt x="4717143" y="728896"/>
                </a:cubicBezTo>
                <a:cubicBezTo>
                  <a:pt x="4742042" y="746681"/>
                  <a:pt x="4804228" y="757925"/>
                  <a:pt x="4804228" y="757925"/>
                </a:cubicBezTo>
                <a:cubicBezTo>
                  <a:pt x="4833257" y="753087"/>
                  <a:pt x="4865762" y="758012"/>
                  <a:pt x="4891314" y="743411"/>
                </a:cubicBezTo>
                <a:cubicBezTo>
                  <a:pt x="4904598" y="735820"/>
                  <a:pt x="4898986" y="713552"/>
                  <a:pt x="4905828" y="699868"/>
                </a:cubicBezTo>
                <a:cubicBezTo>
                  <a:pt x="4913629" y="684266"/>
                  <a:pt x="4925181" y="670839"/>
                  <a:pt x="4934857" y="656325"/>
                </a:cubicBezTo>
                <a:cubicBezTo>
                  <a:pt x="4939695" y="627296"/>
                  <a:pt x="4945721" y="598441"/>
                  <a:pt x="4949371" y="569239"/>
                </a:cubicBezTo>
                <a:cubicBezTo>
                  <a:pt x="4955402" y="520992"/>
                  <a:pt x="4944138" y="468528"/>
                  <a:pt x="4963885" y="424096"/>
                </a:cubicBezTo>
                <a:cubicBezTo>
                  <a:pt x="4970099" y="410115"/>
                  <a:pt x="4992914" y="433773"/>
                  <a:pt x="5007428" y="438611"/>
                </a:cubicBezTo>
                <a:cubicBezTo>
                  <a:pt x="5012266" y="453125"/>
                  <a:pt x="5018624" y="467219"/>
                  <a:pt x="5021943" y="482154"/>
                </a:cubicBezTo>
                <a:cubicBezTo>
                  <a:pt x="5028327" y="510882"/>
                  <a:pt x="5031193" y="540285"/>
                  <a:pt x="5036457" y="569239"/>
                </a:cubicBezTo>
                <a:cubicBezTo>
                  <a:pt x="5040870" y="593511"/>
                  <a:pt x="5046133" y="617620"/>
                  <a:pt x="5050971" y="641811"/>
                </a:cubicBezTo>
                <a:cubicBezTo>
                  <a:pt x="5159104" y="605765"/>
                  <a:pt x="5152325" y="602035"/>
                  <a:pt x="5341257" y="641811"/>
                </a:cubicBezTo>
                <a:cubicBezTo>
                  <a:pt x="5595810" y="695402"/>
                  <a:pt x="5139922" y="680144"/>
                  <a:pt x="5413828" y="714382"/>
                </a:cubicBezTo>
                <a:cubicBezTo>
                  <a:pt x="5514758" y="726998"/>
                  <a:pt x="5617028" y="724058"/>
                  <a:pt x="5718628" y="728896"/>
                </a:cubicBezTo>
                <a:cubicBezTo>
                  <a:pt x="5761341" y="814322"/>
                  <a:pt x="5740815" y="766427"/>
                  <a:pt x="5776685" y="874039"/>
                </a:cubicBezTo>
                <a:cubicBezTo>
                  <a:pt x="5782993" y="892963"/>
                  <a:pt x="5780135" y="915498"/>
                  <a:pt x="5791200" y="932096"/>
                </a:cubicBezTo>
                <a:cubicBezTo>
                  <a:pt x="5800876" y="946610"/>
                  <a:pt x="5820229" y="951449"/>
                  <a:pt x="5834743" y="961125"/>
                </a:cubicBezTo>
                <a:cubicBezTo>
                  <a:pt x="5854095" y="956287"/>
                  <a:pt x="5876202" y="957676"/>
                  <a:pt x="5892800" y="946611"/>
                </a:cubicBezTo>
                <a:cubicBezTo>
                  <a:pt x="5907314" y="936935"/>
                  <a:pt x="5913173" y="918214"/>
                  <a:pt x="5921828" y="903068"/>
                </a:cubicBezTo>
                <a:cubicBezTo>
                  <a:pt x="5931688" y="885813"/>
                  <a:pt x="5960600" y="817539"/>
                  <a:pt x="5979885" y="801468"/>
                </a:cubicBezTo>
                <a:cubicBezTo>
                  <a:pt x="5996507" y="787616"/>
                  <a:pt x="6019157" y="783174"/>
                  <a:pt x="6037943" y="772439"/>
                </a:cubicBezTo>
                <a:cubicBezTo>
                  <a:pt x="6053088" y="763785"/>
                  <a:pt x="6066971" y="753087"/>
                  <a:pt x="6081485" y="743411"/>
                </a:cubicBezTo>
                <a:cubicBezTo>
                  <a:pt x="6168571" y="753087"/>
                  <a:pt x="6255925" y="760600"/>
                  <a:pt x="6342743" y="772439"/>
                </a:cubicBezTo>
                <a:cubicBezTo>
                  <a:pt x="6362508" y="775134"/>
                  <a:pt x="6397293" y="767317"/>
                  <a:pt x="6400800" y="786954"/>
                </a:cubicBezTo>
                <a:cubicBezTo>
                  <a:pt x="6423779" y="915636"/>
                  <a:pt x="6410476" y="1048211"/>
                  <a:pt x="6415314" y="1178839"/>
                </a:cubicBezTo>
                <a:cubicBezTo>
                  <a:pt x="6504045" y="1090108"/>
                  <a:pt x="6466596" y="1144974"/>
                  <a:pt x="6487885" y="932096"/>
                </a:cubicBezTo>
                <a:cubicBezTo>
                  <a:pt x="6492723" y="883715"/>
                  <a:pt x="6459329" y="809515"/>
                  <a:pt x="6502400" y="786954"/>
                </a:cubicBezTo>
                <a:cubicBezTo>
                  <a:pt x="6588222" y="742000"/>
                  <a:pt x="6695923" y="777277"/>
                  <a:pt x="6792685" y="772439"/>
                </a:cubicBezTo>
                <a:cubicBezTo>
                  <a:pt x="6821714" y="767601"/>
                  <a:pt x="6851043" y="764309"/>
                  <a:pt x="6879771" y="757925"/>
                </a:cubicBezTo>
                <a:cubicBezTo>
                  <a:pt x="6894706" y="754606"/>
                  <a:pt x="6908060" y="742238"/>
                  <a:pt x="6923314" y="743411"/>
                </a:cubicBezTo>
                <a:cubicBezTo>
                  <a:pt x="6972508" y="747195"/>
                  <a:pt x="7020076" y="762763"/>
                  <a:pt x="7068457" y="772439"/>
                </a:cubicBezTo>
                <a:cubicBezTo>
                  <a:pt x="7073295" y="753087"/>
                  <a:pt x="7082971" y="734330"/>
                  <a:pt x="7082971" y="714382"/>
                </a:cubicBezTo>
                <a:cubicBezTo>
                  <a:pt x="7082971" y="504287"/>
                  <a:pt x="7007908" y="470816"/>
                  <a:pt x="7112000" y="540211"/>
                </a:cubicBezTo>
                <a:cubicBezTo>
                  <a:pt x="7162503" y="615967"/>
                  <a:pt x="7129470" y="553512"/>
                  <a:pt x="7155543" y="670839"/>
                </a:cubicBezTo>
                <a:cubicBezTo>
                  <a:pt x="7158862" y="685774"/>
                  <a:pt x="7165854" y="699671"/>
                  <a:pt x="7170057" y="714382"/>
                </a:cubicBezTo>
                <a:cubicBezTo>
                  <a:pt x="7175537" y="733562"/>
                  <a:pt x="7179733" y="753087"/>
                  <a:pt x="7184571" y="772439"/>
                </a:cubicBezTo>
                <a:cubicBezTo>
                  <a:pt x="7208762" y="762763"/>
                  <a:pt x="7232658" y="752315"/>
                  <a:pt x="7257143" y="743411"/>
                </a:cubicBezTo>
                <a:cubicBezTo>
                  <a:pt x="7414566" y="686166"/>
                  <a:pt x="7364782" y="713300"/>
                  <a:pt x="7620000" y="699868"/>
                </a:cubicBezTo>
                <a:cubicBezTo>
                  <a:pt x="7629676" y="685354"/>
                  <a:pt x="7641227" y="671927"/>
                  <a:pt x="7649028" y="656325"/>
                </a:cubicBezTo>
                <a:cubicBezTo>
                  <a:pt x="7655870" y="642641"/>
                  <a:pt x="7648397" y="614946"/>
                  <a:pt x="7663543" y="612782"/>
                </a:cubicBezTo>
                <a:cubicBezTo>
                  <a:pt x="7693834" y="608455"/>
                  <a:pt x="7721600" y="632135"/>
                  <a:pt x="7750628" y="641811"/>
                </a:cubicBezTo>
                <a:cubicBezTo>
                  <a:pt x="7769980" y="622459"/>
                  <a:pt x="7795394" y="607678"/>
                  <a:pt x="7808685" y="583754"/>
                </a:cubicBezTo>
                <a:cubicBezTo>
                  <a:pt x="7820666" y="562189"/>
                  <a:pt x="7817217" y="535115"/>
                  <a:pt x="7823200" y="511182"/>
                </a:cubicBezTo>
                <a:cubicBezTo>
                  <a:pt x="7826911" y="496339"/>
                  <a:pt x="7832876" y="482153"/>
                  <a:pt x="7837714" y="467639"/>
                </a:cubicBezTo>
                <a:cubicBezTo>
                  <a:pt x="8036963" y="496105"/>
                  <a:pt x="7835803" y="476002"/>
                  <a:pt x="8069943" y="467639"/>
                </a:cubicBezTo>
                <a:cubicBezTo>
                  <a:pt x="8161808" y="464358"/>
                  <a:pt x="8253790" y="467639"/>
                  <a:pt x="8345714" y="46763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26" y="228600"/>
            <a:ext cx="8554574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FDLP for Speech Representation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6200" y="2057400"/>
            <a:ext cx="1024963" cy="685800"/>
          </a:xfrm>
          <a:custGeom>
            <a:avLst/>
            <a:gdLst>
              <a:gd name="connsiteX0" fmla="*/ 0 w 3570514"/>
              <a:gd name="connsiteY0" fmla="*/ 437210 h 509782"/>
              <a:gd name="connsiteX1" fmla="*/ 72571 w 3570514"/>
              <a:gd name="connsiteY1" fmla="*/ 408182 h 509782"/>
              <a:gd name="connsiteX2" fmla="*/ 145143 w 3570514"/>
              <a:gd name="connsiteY2" fmla="*/ 451725 h 509782"/>
              <a:gd name="connsiteX3" fmla="*/ 304800 w 3570514"/>
              <a:gd name="connsiteY3" fmla="*/ 451725 h 509782"/>
              <a:gd name="connsiteX4" fmla="*/ 420914 w 3570514"/>
              <a:gd name="connsiteY4" fmla="*/ 422696 h 509782"/>
              <a:gd name="connsiteX5" fmla="*/ 537028 w 3570514"/>
              <a:gd name="connsiteY5" fmla="*/ 379153 h 509782"/>
              <a:gd name="connsiteX6" fmla="*/ 653143 w 3570514"/>
              <a:gd name="connsiteY6" fmla="*/ 451725 h 509782"/>
              <a:gd name="connsiteX7" fmla="*/ 783771 w 3570514"/>
              <a:gd name="connsiteY7" fmla="*/ 451725 h 509782"/>
              <a:gd name="connsiteX8" fmla="*/ 812800 w 3570514"/>
              <a:gd name="connsiteY8" fmla="*/ 422696 h 509782"/>
              <a:gd name="connsiteX9" fmla="*/ 841828 w 3570514"/>
              <a:gd name="connsiteY9" fmla="*/ 350125 h 509782"/>
              <a:gd name="connsiteX10" fmla="*/ 841828 w 3570514"/>
              <a:gd name="connsiteY10" fmla="*/ 292068 h 509782"/>
              <a:gd name="connsiteX11" fmla="*/ 899886 w 3570514"/>
              <a:gd name="connsiteY11" fmla="*/ 277553 h 509782"/>
              <a:gd name="connsiteX12" fmla="*/ 943428 w 3570514"/>
              <a:gd name="connsiteY12" fmla="*/ 277553 h 509782"/>
              <a:gd name="connsiteX13" fmla="*/ 943428 w 3570514"/>
              <a:gd name="connsiteY13" fmla="*/ 321096 h 509782"/>
              <a:gd name="connsiteX14" fmla="*/ 972457 w 3570514"/>
              <a:gd name="connsiteY14" fmla="*/ 393668 h 509782"/>
              <a:gd name="connsiteX15" fmla="*/ 1001486 w 3570514"/>
              <a:gd name="connsiteY15" fmla="*/ 408182 h 509782"/>
              <a:gd name="connsiteX16" fmla="*/ 1016000 w 3570514"/>
              <a:gd name="connsiteY16" fmla="*/ 379153 h 509782"/>
              <a:gd name="connsiteX17" fmla="*/ 1059543 w 3570514"/>
              <a:gd name="connsiteY17" fmla="*/ 364639 h 509782"/>
              <a:gd name="connsiteX18" fmla="*/ 1146628 w 3570514"/>
              <a:gd name="connsiteY18" fmla="*/ 219496 h 509782"/>
              <a:gd name="connsiteX19" fmla="*/ 1161143 w 3570514"/>
              <a:gd name="connsiteY19" fmla="*/ 132410 h 509782"/>
              <a:gd name="connsiteX20" fmla="*/ 1190171 w 3570514"/>
              <a:gd name="connsiteY20" fmla="*/ 45325 h 509782"/>
              <a:gd name="connsiteX21" fmla="*/ 1233714 w 3570514"/>
              <a:gd name="connsiteY21" fmla="*/ 30810 h 509782"/>
              <a:gd name="connsiteX22" fmla="*/ 1262743 w 3570514"/>
              <a:gd name="connsiteY22" fmla="*/ 16296 h 509782"/>
              <a:gd name="connsiteX23" fmla="*/ 1320800 w 3570514"/>
              <a:gd name="connsiteY23" fmla="*/ 1782 h 509782"/>
              <a:gd name="connsiteX24" fmla="*/ 1335314 w 3570514"/>
              <a:gd name="connsiteY24" fmla="*/ 59839 h 509782"/>
              <a:gd name="connsiteX25" fmla="*/ 1378857 w 3570514"/>
              <a:gd name="connsiteY25" fmla="*/ 103382 h 509782"/>
              <a:gd name="connsiteX26" fmla="*/ 1378857 w 3570514"/>
              <a:gd name="connsiteY26" fmla="*/ 175953 h 509782"/>
              <a:gd name="connsiteX27" fmla="*/ 1422400 w 3570514"/>
              <a:gd name="connsiteY27" fmla="*/ 248525 h 509782"/>
              <a:gd name="connsiteX28" fmla="*/ 1436914 w 3570514"/>
              <a:gd name="connsiteY28" fmla="*/ 292068 h 509782"/>
              <a:gd name="connsiteX29" fmla="*/ 1480457 w 3570514"/>
              <a:gd name="connsiteY29" fmla="*/ 277553 h 509782"/>
              <a:gd name="connsiteX30" fmla="*/ 1494971 w 3570514"/>
              <a:gd name="connsiteY30" fmla="*/ 277553 h 509782"/>
              <a:gd name="connsiteX31" fmla="*/ 1538514 w 3570514"/>
              <a:gd name="connsiteY31" fmla="*/ 292068 h 509782"/>
              <a:gd name="connsiteX32" fmla="*/ 1567543 w 3570514"/>
              <a:gd name="connsiteY32" fmla="*/ 292068 h 509782"/>
              <a:gd name="connsiteX33" fmla="*/ 1625600 w 3570514"/>
              <a:gd name="connsiteY33" fmla="*/ 277553 h 509782"/>
              <a:gd name="connsiteX34" fmla="*/ 1625600 w 3570514"/>
              <a:gd name="connsiteY34" fmla="*/ 335610 h 509782"/>
              <a:gd name="connsiteX35" fmla="*/ 1669143 w 3570514"/>
              <a:gd name="connsiteY35" fmla="*/ 393668 h 509782"/>
              <a:gd name="connsiteX36" fmla="*/ 1698171 w 3570514"/>
              <a:gd name="connsiteY36" fmla="*/ 393668 h 509782"/>
              <a:gd name="connsiteX37" fmla="*/ 1669143 w 3570514"/>
              <a:gd name="connsiteY37" fmla="*/ 321096 h 509782"/>
              <a:gd name="connsiteX38" fmla="*/ 1683657 w 3570514"/>
              <a:gd name="connsiteY38" fmla="*/ 379153 h 509782"/>
              <a:gd name="connsiteX39" fmla="*/ 1756228 w 3570514"/>
              <a:gd name="connsiteY39" fmla="*/ 393668 h 509782"/>
              <a:gd name="connsiteX40" fmla="*/ 1785257 w 3570514"/>
              <a:gd name="connsiteY40" fmla="*/ 437210 h 509782"/>
              <a:gd name="connsiteX41" fmla="*/ 1857828 w 3570514"/>
              <a:gd name="connsiteY41" fmla="*/ 480753 h 509782"/>
              <a:gd name="connsiteX42" fmla="*/ 1915886 w 3570514"/>
              <a:gd name="connsiteY42" fmla="*/ 495268 h 509782"/>
              <a:gd name="connsiteX43" fmla="*/ 2002971 w 3570514"/>
              <a:gd name="connsiteY43" fmla="*/ 495268 h 509782"/>
              <a:gd name="connsiteX44" fmla="*/ 2148114 w 3570514"/>
              <a:gd name="connsiteY44" fmla="*/ 509782 h 509782"/>
              <a:gd name="connsiteX45" fmla="*/ 2249714 w 3570514"/>
              <a:gd name="connsiteY45" fmla="*/ 495268 h 509782"/>
              <a:gd name="connsiteX46" fmla="*/ 2336800 w 3570514"/>
              <a:gd name="connsiteY46" fmla="*/ 466239 h 509782"/>
              <a:gd name="connsiteX47" fmla="*/ 2394857 w 3570514"/>
              <a:gd name="connsiteY47" fmla="*/ 466239 h 509782"/>
              <a:gd name="connsiteX48" fmla="*/ 2423886 w 3570514"/>
              <a:gd name="connsiteY48" fmla="*/ 451725 h 509782"/>
              <a:gd name="connsiteX49" fmla="*/ 2481943 w 3570514"/>
              <a:gd name="connsiteY49" fmla="*/ 393668 h 509782"/>
              <a:gd name="connsiteX50" fmla="*/ 2510971 w 3570514"/>
              <a:gd name="connsiteY50" fmla="*/ 321096 h 509782"/>
              <a:gd name="connsiteX51" fmla="*/ 2540000 w 3570514"/>
              <a:gd name="connsiteY51" fmla="*/ 292068 h 509782"/>
              <a:gd name="connsiteX52" fmla="*/ 2569028 w 3570514"/>
              <a:gd name="connsiteY52" fmla="*/ 306582 h 509782"/>
              <a:gd name="connsiteX53" fmla="*/ 2612571 w 3570514"/>
              <a:gd name="connsiteY53" fmla="*/ 306582 h 509782"/>
              <a:gd name="connsiteX54" fmla="*/ 2699657 w 3570514"/>
              <a:gd name="connsiteY54" fmla="*/ 321096 h 509782"/>
              <a:gd name="connsiteX55" fmla="*/ 2757714 w 3570514"/>
              <a:gd name="connsiteY55" fmla="*/ 335610 h 509782"/>
              <a:gd name="connsiteX56" fmla="*/ 2801257 w 3570514"/>
              <a:gd name="connsiteY56" fmla="*/ 321096 h 509782"/>
              <a:gd name="connsiteX57" fmla="*/ 2873828 w 3570514"/>
              <a:gd name="connsiteY57" fmla="*/ 321096 h 509782"/>
              <a:gd name="connsiteX58" fmla="*/ 2931886 w 3570514"/>
              <a:gd name="connsiteY58" fmla="*/ 277553 h 509782"/>
              <a:gd name="connsiteX59" fmla="*/ 2989943 w 3570514"/>
              <a:gd name="connsiteY59" fmla="*/ 263039 h 509782"/>
              <a:gd name="connsiteX60" fmla="*/ 3048000 w 3570514"/>
              <a:gd name="connsiteY60" fmla="*/ 234010 h 509782"/>
              <a:gd name="connsiteX61" fmla="*/ 3077028 w 3570514"/>
              <a:gd name="connsiteY61" fmla="*/ 248525 h 509782"/>
              <a:gd name="connsiteX62" fmla="*/ 3135086 w 3570514"/>
              <a:gd name="connsiteY62" fmla="*/ 263039 h 509782"/>
              <a:gd name="connsiteX63" fmla="*/ 3193143 w 3570514"/>
              <a:gd name="connsiteY63" fmla="*/ 248525 h 509782"/>
              <a:gd name="connsiteX64" fmla="*/ 3280228 w 3570514"/>
              <a:gd name="connsiteY64" fmla="*/ 204982 h 509782"/>
              <a:gd name="connsiteX65" fmla="*/ 3338286 w 3570514"/>
              <a:gd name="connsiteY65" fmla="*/ 204982 h 509782"/>
              <a:gd name="connsiteX66" fmla="*/ 3381828 w 3570514"/>
              <a:gd name="connsiteY66" fmla="*/ 234010 h 509782"/>
              <a:gd name="connsiteX67" fmla="*/ 3410857 w 3570514"/>
              <a:gd name="connsiteY67" fmla="*/ 306582 h 509782"/>
              <a:gd name="connsiteX68" fmla="*/ 3439886 w 3570514"/>
              <a:gd name="connsiteY68" fmla="*/ 277553 h 509782"/>
              <a:gd name="connsiteX69" fmla="*/ 3483428 w 3570514"/>
              <a:gd name="connsiteY69" fmla="*/ 306582 h 509782"/>
              <a:gd name="connsiteX70" fmla="*/ 3541486 w 3570514"/>
              <a:gd name="connsiteY70" fmla="*/ 393668 h 509782"/>
              <a:gd name="connsiteX71" fmla="*/ 3556000 w 3570514"/>
              <a:gd name="connsiteY71" fmla="*/ 422696 h 509782"/>
              <a:gd name="connsiteX72" fmla="*/ 3570514 w 3570514"/>
              <a:gd name="connsiteY72" fmla="*/ 437210 h 509782"/>
              <a:gd name="connsiteX73" fmla="*/ 3556000 w 3570514"/>
              <a:gd name="connsiteY73" fmla="*/ 437210 h 509782"/>
              <a:gd name="connsiteX74" fmla="*/ 3541486 w 3570514"/>
              <a:gd name="connsiteY74" fmla="*/ 408182 h 509782"/>
              <a:gd name="connsiteX75" fmla="*/ 3541486 w 3570514"/>
              <a:gd name="connsiteY75" fmla="*/ 408182 h 509782"/>
              <a:gd name="connsiteX76" fmla="*/ 3526971 w 3570514"/>
              <a:gd name="connsiteY76" fmla="*/ 422696 h 50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570514" h="509782">
                <a:moveTo>
                  <a:pt x="0" y="437210"/>
                </a:moveTo>
                <a:cubicBezTo>
                  <a:pt x="24190" y="421486"/>
                  <a:pt x="48380" y="405763"/>
                  <a:pt x="72571" y="408182"/>
                </a:cubicBezTo>
                <a:cubicBezTo>
                  <a:pt x="96762" y="410601"/>
                  <a:pt x="106438" y="444468"/>
                  <a:pt x="145143" y="451725"/>
                </a:cubicBezTo>
                <a:cubicBezTo>
                  <a:pt x="183848" y="458982"/>
                  <a:pt x="258838" y="456563"/>
                  <a:pt x="304800" y="451725"/>
                </a:cubicBezTo>
                <a:cubicBezTo>
                  <a:pt x="350762" y="446887"/>
                  <a:pt x="382209" y="434791"/>
                  <a:pt x="420914" y="422696"/>
                </a:cubicBezTo>
                <a:cubicBezTo>
                  <a:pt x="459619" y="410601"/>
                  <a:pt x="498323" y="374315"/>
                  <a:pt x="537028" y="379153"/>
                </a:cubicBezTo>
                <a:cubicBezTo>
                  <a:pt x="575733" y="383991"/>
                  <a:pt x="612019" y="439630"/>
                  <a:pt x="653143" y="451725"/>
                </a:cubicBezTo>
                <a:cubicBezTo>
                  <a:pt x="694267" y="463820"/>
                  <a:pt x="757162" y="456563"/>
                  <a:pt x="783771" y="451725"/>
                </a:cubicBezTo>
                <a:cubicBezTo>
                  <a:pt x="810380" y="446887"/>
                  <a:pt x="803124" y="439629"/>
                  <a:pt x="812800" y="422696"/>
                </a:cubicBezTo>
                <a:cubicBezTo>
                  <a:pt x="822476" y="405763"/>
                  <a:pt x="836990" y="371896"/>
                  <a:pt x="841828" y="350125"/>
                </a:cubicBezTo>
                <a:cubicBezTo>
                  <a:pt x="846666" y="328354"/>
                  <a:pt x="832152" y="304163"/>
                  <a:pt x="841828" y="292068"/>
                </a:cubicBezTo>
                <a:cubicBezTo>
                  <a:pt x="851504" y="279973"/>
                  <a:pt x="882953" y="279972"/>
                  <a:pt x="899886" y="277553"/>
                </a:cubicBezTo>
                <a:cubicBezTo>
                  <a:pt x="916819" y="275134"/>
                  <a:pt x="936171" y="270296"/>
                  <a:pt x="943428" y="277553"/>
                </a:cubicBezTo>
                <a:cubicBezTo>
                  <a:pt x="950685" y="284810"/>
                  <a:pt x="938590" y="301743"/>
                  <a:pt x="943428" y="321096"/>
                </a:cubicBezTo>
                <a:cubicBezTo>
                  <a:pt x="948266" y="340448"/>
                  <a:pt x="962781" y="379154"/>
                  <a:pt x="972457" y="393668"/>
                </a:cubicBezTo>
                <a:cubicBezTo>
                  <a:pt x="982133" y="408182"/>
                  <a:pt x="994229" y="410601"/>
                  <a:pt x="1001486" y="408182"/>
                </a:cubicBezTo>
                <a:cubicBezTo>
                  <a:pt x="1008743" y="405763"/>
                  <a:pt x="1006324" y="386410"/>
                  <a:pt x="1016000" y="379153"/>
                </a:cubicBezTo>
                <a:cubicBezTo>
                  <a:pt x="1025676" y="371896"/>
                  <a:pt x="1037772" y="391249"/>
                  <a:pt x="1059543" y="364639"/>
                </a:cubicBezTo>
                <a:cubicBezTo>
                  <a:pt x="1081314" y="338029"/>
                  <a:pt x="1129695" y="258201"/>
                  <a:pt x="1146628" y="219496"/>
                </a:cubicBezTo>
                <a:cubicBezTo>
                  <a:pt x="1163561" y="180791"/>
                  <a:pt x="1153886" y="161438"/>
                  <a:pt x="1161143" y="132410"/>
                </a:cubicBezTo>
                <a:cubicBezTo>
                  <a:pt x="1168400" y="103382"/>
                  <a:pt x="1178076" y="62258"/>
                  <a:pt x="1190171" y="45325"/>
                </a:cubicBezTo>
                <a:cubicBezTo>
                  <a:pt x="1202266" y="28392"/>
                  <a:pt x="1221619" y="35648"/>
                  <a:pt x="1233714" y="30810"/>
                </a:cubicBezTo>
                <a:cubicBezTo>
                  <a:pt x="1245809" y="25972"/>
                  <a:pt x="1248229" y="21134"/>
                  <a:pt x="1262743" y="16296"/>
                </a:cubicBezTo>
                <a:cubicBezTo>
                  <a:pt x="1277257" y="11458"/>
                  <a:pt x="1308705" y="-5475"/>
                  <a:pt x="1320800" y="1782"/>
                </a:cubicBezTo>
                <a:cubicBezTo>
                  <a:pt x="1332895" y="9039"/>
                  <a:pt x="1325638" y="42906"/>
                  <a:pt x="1335314" y="59839"/>
                </a:cubicBezTo>
                <a:cubicBezTo>
                  <a:pt x="1344990" y="76772"/>
                  <a:pt x="1371600" y="84030"/>
                  <a:pt x="1378857" y="103382"/>
                </a:cubicBezTo>
                <a:cubicBezTo>
                  <a:pt x="1386114" y="122734"/>
                  <a:pt x="1371600" y="151763"/>
                  <a:pt x="1378857" y="175953"/>
                </a:cubicBezTo>
                <a:cubicBezTo>
                  <a:pt x="1386114" y="200143"/>
                  <a:pt x="1412724" y="229173"/>
                  <a:pt x="1422400" y="248525"/>
                </a:cubicBezTo>
                <a:cubicBezTo>
                  <a:pt x="1432076" y="267877"/>
                  <a:pt x="1427238" y="287230"/>
                  <a:pt x="1436914" y="292068"/>
                </a:cubicBezTo>
                <a:cubicBezTo>
                  <a:pt x="1446590" y="296906"/>
                  <a:pt x="1470781" y="279972"/>
                  <a:pt x="1480457" y="277553"/>
                </a:cubicBezTo>
                <a:cubicBezTo>
                  <a:pt x="1490133" y="275134"/>
                  <a:pt x="1485295" y="275134"/>
                  <a:pt x="1494971" y="277553"/>
                </a:cubicBezTo>
                <a:cubicBezTo>
                  <a:pt x="1504647" y="279972"/>
                  <a:pt x="1526419" y="289649"/>
                  <a:pt x="1538514" y="292068"/>
                </a:cubicBezTo>
                <a:cubicBezTo>
                  <a:pt x="1550609" y="294487"/>
                  <a:pt x="1553029" y="294487"/>
                  <a:pt x="1567543" y="292068"/>
                </a:cubicBezTo>
                <a:cubicBezTo>
                  <a:pt x="1582057" y="289649"/>
                  <a:pt x="1615924" y="270296"/>
                  <a:pt x="1625600" y="277553"/>
                </a:cubicBezTo>
                <a:cubicBezTo>
                  <a:pt x="1635276" y="284810"/>
                  <a:pt x="1618343" y="316257"/>
                  <a:pt x="1625600" y="335610"/>
                </a:cubicBezTo>
                <a:cubicBezTo>
                  <a:pt x="1632857" y="354962"/>
                  <a:pt x="1657048" y="383992"/>
                  <a:pt x="1669143" y="393668"/>
                </a:cubicBezTo>
                <a:cubicBezTo>
                  <a:pt x="1681238" y="403344"/>
                  <a:pt x="1698171" y="405763"/>
                  <a:pt x="1698171" y="393668"/>
                </a:cubicBezTo>
                <a:cubicBezTo>
                  <a:pt x="1698171" y="381573"/>
                  <a:pt x="1671562" y="323515"/>
                  <a:pt x="1669143" y="321096"/>
                </a:cubicBezTo>
                <a:cubicBezTo>
                  <a:pt x="1666724" y="318677"/>
                  <a:pt x="1669143" y="367058"/>
                  <a:pt x="1683657" y="379153"/>
                </a:cubicBezTo>
                <a:cubicBezTo>
                  <a:pt x="1698171" y="391248"/>
                  <a:pt x="1739295" y="383992"/>
                  <a:pt x="1756228" y="393668"/>
                </a:cubicBezTo>
                <a:cubicBezTo>
                  <a:pt x="1773161" y="403344"/>
                  <a:pt x="1768324" y="422696"/>
                  <a:pt x="1785257" y="437210"/>
                </a:cubicBezTo>
                <a:cubicBezTo>
                  <a:pt x="1802190" y="451724"/>
                  <a:pt x="1836057" y="471077"/>
                  <a:pt x="1857828" y="480753"/>
                </a:cubicBezTo>
                <a:cubicBezTo>
                  <a:pt x="1879600" y="490429"/>
                  <a:pt x="1891695" y="492849"/>
                  <a:pt x="1915886" y="495268"/>
                </a:cubicBezTo>
                <a:cubicBezTo>
                  <a:pt x="1940077" y="497687"/>
                  <a:pt x="1964266" y="492849"/>
                  <a:pt x="2002971" y="495268"/>
                </a:cubicBezTo>
                <a:cubicBezTo>
                  <a:pt x="2041676" y="497687"/>
                  <a:pt x="2106990" y="509782"/>
                  <a:pt x="2148114" y="509782"/>
                </a:cubicBezTo>
                <a:cubicBezTo>
                  <a:pt x="2189238" y="509782"/>
                  <a:pt x="2218266" y="502525"/>
                  <a:pt x="2249714" y="495268"/>
                </a:cubicBezTo>
                <a:cubicBezTo>
                  <a:pt x="2281162" y="488011"/>
                  <a:pt x="2312610" y="471077"/>
                  <a:pt x="2336800" y="466239"/>
                </a:cubicBezTo>
                <a:cubicBezTo>
                  <a:pt x="2360990" y="461401"/>
                  <a:pt x="2380343" y="468658"/>
                  <a:pt x="2394857" y="466239"/>
                </a:cubicBezTo>
                <a:cubicBezTo>
                  <a:pt x="2409371" y="463820"/>
                  <a:pt x="2409372" y="463820"/>
                  <a:pt x="2423886" y="451725"/>
                </a:cubicBezTo>
                <a:cubicBezTo>
                  <a:pt x="2438400" y="439630"/>
                  <a:pt x="2467429" y="415439"/>
                  <a:pt x="2481943" y="393668"/>
                </a:cubicBezTo>
                <a:cubicBezTo>
                  <a:pt x="2496457" y="371897"/>
                  <a:pt x="2501295" y="338029"/>
                  <a:pt x="2510971" y="321096"/>
                </a:cubicBezTo>
                <a:cubicBezTo>
                  <a:pt x="2520647" y="304163"/>
                  <a:pt x="2530324" y="294487"/>
                  <a:pt x="2540000" y="292068"/>
                </a:cubicBezTo>
                <a:cubicBezTo>
                  <a:pt x="2549676" y="289649"/>
                  <a:pt x="2556933" y="304163"/>
                  <a:pt x="2569028" y="306582"/>
                </a:cubicBezTo>
                <a:cubicBezTo>
                  <a:pt x="2581123" y="309001"/>
                  <a:pt x="2590800" y="304163"/>
                  <a:pt x="2612571" y="306582"/>
                </a:cubicBezTo>
                <a:cubicBezTo>
                  <a:pt x="2634342" y="309001"/>
                  <a:pt x="2675466" y="316258"/>
                  <a:pt x="2699657" y="321096"/>
                </a:cubicBezTo>
                <a:cubicBezTo>
                  <a:pt x="2723848" y="325934"/>
                  <a:pt x="2740781" y="335610"/>
                  <a:pt x="2757714" y="335610"/>
                </a:cubicBezTo>
                <a:cubicBezTo>
                  <a:pt x="2774647" y="335610"/>
                  <a:pt x="2781905" y="323515"/>
                  <a:pt x="2801257" y="321096"/>
                </a:cubicBezTo>
                <a:cubicBezTo>
                  <a:pt x="2820609" y="318677"/>
                  <a:pt x="2852057" y="328353"/>
                  <a:pt x="2873828" y="321096"/>
                </a:cubicBezTo>
                <a:cubicBezTo>
                  <a:pt x="2895599" y="313839"/>
                  <a:pt x="2912534" y="287229"/>
                  <a:pt x="2931886" y="277553"/>
                </a:cubicBezTo>
                <a:cubicBezTo>
                  <a:pt x="2951238" y="267877"/>
                  <a:pt x="2970591" y="270296"/>
                  <a:pt x="2989943" y="263039"/>
                </a:cubicBezTo>
                <a:cubicBezTo>
                  <a:pt x="3009295" y="255782"/>
                  <a:pt x="3033486" y="236429"/>
                  <a:pt x="3048000" y="234010"/>
                </a:cubicBezTo>
                <a:cubicBezTo>
                  <a:pt x="3062514" y="231591"/>
                  <a:pt x="3062514" y="243687"/>
                  <a:pt x="3077028" y="248525"/>
                </a:cubicBezTo>
                <a:cubicBezTo>
                  <a:pt x="3091542" y="253363"/>
                  <a:pt x="3115734" y="263039"/>
                  <a:pt x="3135086" y="263039"/>
                </a:cubicBezTo>
                <a:cubicBezTo>
                  <a:pt x="3154438" y="263039"/>
                  <a:pt x="3168953" y="258201"/>
                  <a:pt x="3193143" y="248525"/>
                </a:cubicBezTo>
                <a:cubicBezTo>
                  <a:pt x="3217333" y="238849"/>
                  <a:pt x="3256038" y="212239"/>
                  <a:pt x="3280228" y="204982"/>
                </a:cubicBezTo>
                <a:cubicBezTo>
                  <a:pt x="3304418" y="197725"/>
                  <a:pt x="3321353" y="200144"/>
                  <a:pt x="3338286" y="204982"/>
                </a:cubicBezTo>
                <a:cubicBezTo>
                  <a:pt x="3355219" y="209820"/>
                  <a:pt x="3369733" y="217077"/>
                  <a:pt x="3381828" y="234010"/>
                </a:cubicBezTo>
                <a:cubicBezTo>
                  <a:pt x="3393923" y="250943"/>
                  <a:pt x="3401181" y="299325"/>
                  <a:pt x="3410857" y="306582"/>
                </a:cubicBezTo>
                <a:cubicBezTo>
                  <a:pt x="3420533" y="313839"/>
                  <a:pt x="3427791" y="277553"/>
                  <a:pt x="3439886" y="277553"/>
                </a:cubicBezTo>
                <a:cubicBezTo>
                  <a:pt x="3451981" y="277553"/>
                  <a:pt x="3466495" y="287230"/>
                  <a:pt x="3483428" y="306582"/>
                </a:cubicBezTo>
                <a:cubicBezTo>
                  <a:pt x="3500361" y="325934"/>
                  <a:pt x="3529391" y="374316"/>
                  <a:pt x="3541486" y="393668"/>
                </a:cubicBezTo>
                <a:cubicBezTo>
                  <a:pt x="3553581" y="413020"/>
                  <a:pt x="3551162" y="415439"/>
                  <a:pt x="3556000" y="422696"/>
                </a:cubicBezTo>
                <a:cubicBezTo>
                  <a:pt x="3560838" y="429953"/>
                  <a:pt x="3570514" y="434791"/>
                  <a:pt x="3570514" y="437210"/>
                </a:cubicBezTo>
                <a:cubicBezTo>
                  <a:pt x="3570514" y="439629"/>
                  <a:pt x="3560838" y="442048"/>
                  <a:pt x="3556000" y="437210"/>
                </a:cubicBezTo>
                <a:cubicBezTo>
                  <a:pt x="3551162" y="432372"/>
                  <a:pt x="3541486" y="408182"/>
                  <a:pt x="3541486" y="408182"/>
                </a:cubicBezTo>
                <a:lnTo>
                  <a:pt x="3541486" y="408182"/>
                </a:lnTo>
                <a:lnTo>
                  <a:pt x="3526971" y="422696"/>
                </a:lnTo>
              </a:path>
            </a:pathLst>
          </a:cu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67387" y="2133600"/>
            <a:ext cx="1171013" cy="688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DCT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576286" y="1981200"/>
            <a:ext cx="1538514" cy="951852"/>
          </a:xfrm>
          <a:custGeom>
            <a:avLst/>
            <a:gdLst>
              <a:gd name="connsiteX0" fmla="*/ 0 w 8345714"/>
              <a:gd name="connsiteY0" fmla="*/ 830496 h 1180452"/>
              <a:gd name="connsiteX1" fmla="*/ 72571 w 8345714"/>
              <a:gd name="connsiteY1" fmla="*/ 786954 h 1180452"/>
              <a:gd name="connsiteX2" fmla="*/ 290285 w 8345714"/>
              <a:gd name="connsiteY2" fmla="*/ 815982 h 1180452"/>
              <a:gd name="connsiteX3" fmla="*/ 319314 w 8345714"/>
              <a:gd name="connsiteY3" fmla="*/ 859525 h 1180452"/>
              <a:gd name="connsiteX4" fmla="*/ 377371 w 8345714"/>
              <a:gd name="connsiteY4" fmla="*/ 845011 h 1180452"/>
              <a:gd name="connsiteX5" fmla="*/ 420914 w 8345714"/>
              <a:gd name="connsiteY5" fmla="*/ 815982 h 1180452"/>
              <a:gd name="connsiteX6" fmla="*/ 522514 w 8345714"/>
              <a:gd name="connsiteY6" fmla="*/ 786954 h 1180452"/>
              <a:gd name="connsiteX7" fmla="*/ 551543 w 8345714"/>
              <a:gd name="connsiteY7" fmla="*/ 438611 h 1180452"/>
              <a:gd name="connsiteX8" fmla="*/ 566057 w 8345714"/>
              <a:gd name="connsiteY8" fmla="*/ 395068 h 1180452"/>
              <a:gd name="connsiteX9" fmla="*/ 667657 w 8345714"/>
              <a:gd name="connsiteY9" fmla="*/ 351525 h 1180452"/>
              <a:gd name="connsiteX10" fmla="*/ 711200 w 8345714"/>
              <a:gd name="connsiteY10" fmla="*/ 380554 h 1180452"/>
              <a:gd name="connsiteX11" fmla="*/ 667657 w 8345714"/>
              <a:gd name="connsiteY11" fmla="*/ 511182 h 1180452"/>
              <a:gd name="connsiteX12" fmla="*/ 682171 w 8345714"/>
              <a:gd name="connsiteY12" fmla="*/ 569239 h 1180452"/>
              <a:gd name="connsiteX13" fmla="*/ 696685 w 8345714"/>
              <a:gd name="connsiteY13" fmla="*/ 612782 h 1180452"/>
              <a:gd name="connsiteX14" fmla="*/ 711200 w 8345714"/>
              <a:gd name="connsiteY14" fmla="*/ 874039 h 1180452"/>
              <a:gd name="connsiteX15" fmla="*/ 725714 w 8345714"/>
              <a:gd name="connsiteY15" fmla="*/ 1004668 h 1180452"/>
              <a:gd name="connsiteX16" fmla="*/ 740228 w 8345714"/>
              <a:gd name="connsiteY16" fmla="*/ 1062725 h 1180452"/>
              <a:gd name="connsiteX17" fmla="*/ 783771 w 8345714"/>
              <a:gd name="connsiteY17" fmla="*/ 1077239 h 1180452"/>
              <a:gd name="connsiteX18" fmla="*/ 856343 w 8345714"/>
              <a:gd name="connsiteY18" fmla="*/ 1004668 h 1180452"/>
              <a:gd name="connsiteX19" fmla="*/ 928914 w 8345714"/>
              <a:gd name="connsiteY19" fmla="*/ 917582 h 1180452"/>
              <a:gd name="connsiteX20" fmla="*/ 943428 w 8345714"/>
              <a:gd name="connsiteY20" fmla="*/ 874039 h 1180452"/>
              <a:gd name="connsiteX21" fmla="*/ 1059543 w 8345714"/>
              <a:gd name="connsiteY21" fmla="*/ 772439 h 1180452"/>
              <a:gd name="connsiteX22" fmla="*/ 1103085 w 8345714"/>
              <a:gd name="connsiteY22" fmla="*/ 743411 h 1180452"/>
              <a:gd name="connsiteX23" fmla="*/ 1175657 w 8345714"/>
              <a:gd name="connsiteY23" fmla="*/ 757925 h 1180452"/>
              <a:gd name="connsiteX24" fmla="*/ 1277257 w 8345714"/>
              <a:gd name="connsiteY24" fmla="*/ 772439 h 1180452"/>
              <a:gd name="connsiteX25" fmla="*/ 1320800 w 8345714"/>
              <a:gd name="connsiteY25" fmla="*/ 801468 h 1180452"/>
              <a:gd name="connsiteX26" fmla="*/ 1465943 w 8345714"/>
              <a:gd name="connsiteY26" fmla="*/ 786954 h 1180452"/>
              <a:gd name="connsiteX27" fmla="*/ 1509485 w 8345714"/>
              <a:gd name="connsiteY27" fmla="*/ 772439 h 1180452"/>
              <a:gd name="connsiteX28" fmla="*/ 1625600 w 8345714"/>
              <a:gd name="connsiteY28" fmla="*/ 786954 h 1180452"/>
              <a:gd name="connsiteX29" fmla="*/ 1799771 w 8345714"/>
              <a:gd name="connsiteY29" fmla="*/ 786954 h 1180452"/>
              <a:gd name="connsiteX30" fmla="*/ 1814285 w 8345714"/>
              <a:gd name="connsiteY30" fmla="*/ 743411 h 1180452"/>
              <a:gd name="connsiteX31" fmla="*/ 1857828 w 8345714"/>
              <a:gd name="connsiteY31" fmla="*/ 714382 h 1180452"/>
              <a:gd name="connsiteX32" fmla="*/ 1901371 w 8345714"/>
              <a:gd name="connsiteY32" fmla="*/ 670839 h 1180452"/>
              <a:gd name="connsiteX33" fmla="*/ 1944914 w 8345714"/>
              <a:gd name="connsiteY33" fmla="*/ 685354 h 1180452"/>
              <a:gd name="connsiteX34" fmla="*/ 1959428 w 8345714"/>
              <a:gd name="connsiteY34" fmla="*/ 728896 h 1180452"/>
              <a:gd name="connsiteX35" fmla="*/ 2017485 w 8345714"/>
              <a:gd name="connsiteY35" fmla="*/ 743411 h 1180452"/>
              <a:gd name="connsiteX36" fmla="*/ 2061028 w 8345714"/>
              <a:gd name="connsiteY36" fmla="*/ 757925 h 1180452"/>
              <a:gd name="connsiteX37" fmla="*/ 2133600 w 8345714"/>
              <a:gd name="connsiteY37" fmla="*/ 743411 h 1180452"/>
              <a:gd name="connsiteX38" fmla="*/ 2148114 w 8345714"/>
              <a:gd name="connsiteY38" fmla="*/ 699868 h 1180452"/>
              <a:gd name="connsiteX39" fmla="*/ 2191657 w 8345714"/>
              <a:gd name="connsiteY39" fmla="*/ 641811 h 1180452"/>
              <a:gd name="connsiteX40" fmla="*/ 2206171 w 8345714"/>
              <a:gd name="connsiteY40" fmla="*/ 322496 h 1180452"/>
              <a:gd name="connsiteX41" fmla="*/ 2177143 w 8345714"/>
              <a:gd name="connsiteY41" fmla="*/ 235411 h 1180452"/>
              <a:gd name="connsiteX42" fmla="*/ 2162628 w 8345714"/>
              <a:gd name="connsiteY42" fmla="*/ 191868 h 1180452"/>
              <a:gd name="connsiteX43" fmla="*/ 2177143 w 8345714"/>
              <a:gd name="connsiteY43" fmla="*/ 17696 h 1180452"/>
              <a:gd name="connsiteX44" fmla="*/ 2235200 w 8345714"/>
              <a:gd name="connsiteY44" fmla="*/ 3182 h 1180452"/>
              <a:gd name="connsiteX45" fmla="*/ 2278743 w 8345714"/>
              <a:gd name="connsiteY45" fmla="*/ 90268 h 1180452"/>
              <a:gd name="connsiteX46" fmla="*/ 2293257 w 8345714"/>
              <a:gd name="connsiteY46" fmla="*/ 177354 h 1180452"/>
              <a:gd name="connsiteX47" fmla="*/ 2351314 w 8345714"/>
              <a:gd name="connsiteY47" fmla="*/ 191868 h 1180452"/>
              <a:gd name="connsiteX48" fmla="*/ 2365828 w 8345714"/>
              <a:gd name="connsiteY48" fmla="*/ 307982 h 1180452"/>
              <a:gd name="connsiteX49" fmla="*/ 2380343 w 8345714"/>
              <a:gd name="connsiteY49" fmla="*/ 772439 h 1180452"/>
              <a:gd name="connsiteX50" fmla="*/ 2409371 w 8345714"/>
              <a:gd name="connsiteY50" fmla="*/ 859525 h 1180452"/>
              <a:gd name="connsiteX51" fmla="*/ 2423885 w 8345714"/>
              <a:gd name="connsiteY51" fmla="*/ 903068 h 1180452"/>
              <a:gd name="connsiteX52" fmla="*/ 2438400 w 8345714"/>
              <a:gd name="connsiteY52" fmla="*/ 1135296 h 1180452"/>
              <a:gd name="connsiteX53" fmla="*/ 2467428 w 8345714"/>
              <a:gd name="connsiteY53" fmla="*/ 1178839 h 1180452"/>
              <a:gd name="connsiteX54" fmla="*/ 2540000 w 8345714"/>
              <a:gd name="connsiteY54" fmla="*/ 1164325 h 1180452"/>
              <a:gd name="connsiteX55" fmla="*/ 2583543 w 8345714"/>
              <a:gd name="connsiteY55" fmla="*/ 1019182 h 1180452"/>
              <a:gd name="connsiteX56" fmla="*/ 2598057 w 8345714"/>
              <a:gd name="connsiteY56" fmla="*/ 932096 h 1180452"/>
              <a:gd name="connsiteX57" fmla="*/ 2641600 w 8345714"/>
              <a:gd name="connsiteY57" fmla="*/ 670839 h 1180452"/>
              <a:gd name="connsiteX58" fmla="*/ 2728685 w 8345714"/>
              <a:gd name="connsiteY58" fmla="*/ 699868 h 1180452"/>
              <a:gd name="connsiteX59" fmla="*/ 2859314 w 8345714"/>
              <a:gd name="connsiteY59" fmla="*/ 728896 h 1180452"/>
              <a:gd name="connsiteX60" fmla="*/ 2960914 w 8345714"/>
              <a:gd name="connsiteY60" fmla="*/ 670839 h 1180452"/>
              <a:gd name="connsiteX61" fmla="*/ 2989943 w 8345714"/>
              <a:gd name="connsiteY61" fmla="*/ 627296 h 1180452"/>
              <a:gd name="connsiteX62" fmla="*/ 2931885 w 8345714"/>
              <a:gd name="connsiteY62" fmla="*/ 453125 h 1180452"/>
              <a:gd name="connsiteX63" fmla="*/ 2902857 w 8345714"/>
              <a:gd name="connsiteY63" fmla="*/ 409582 h 1180452"/>
              <a:gd name="connsiteX64" fmla="*/ 2931885 w 8345714"/>
              <a:gd name="connsiteY64" fmla="*/ 148325 h 1180452"/>
              <a:gd name="connsiteX65" fmla="*/ 2960914 w 8345714"/>
              <a:gd name="connsiteY65" fmla="*/ 104782 h 1180452"/>
              <a:gd name="connsiteX66" fmla="*/ 3004457 w 8345714"/>
              <a:gd name="connsiteY66" fmla="*/ 61239 h 1180452"/>
              <a:gd name="connsiteX67" fmla="*/ 3048000 w 8345714"/>
              <a:gd name="connsiteY67" fmla="*/ 46725 h 1180452"/>
              <a:gd name="connsiteX68" fmla="*/ 3062514 w 8345714"/>
              <a:gd name="connsiteY68" fmla="*/ 278954 h 1180452"/>
              <a:gd name="connsiteX69" fmla="*/ 3106057 w 8345714"/>
              <a:gd name="connsiteY69" fmla="*/ 307982 h 1180452"/>
              <a:gd name="connsiteX70" fmla="*/ 3178628 w 8345714"/>
              <a:gd name="connsiteY70" fmla="*/ 293468 h 1180452"/>
              <a:gd name="connsiteX71" fmla="*/ 3222171 w 8345714"/>
              <a:gd name="connsiteY71" fmla="*/ 453125 h 1180452"/>
              <a:gd name="connsiteX72" fmla="*/ 3265714 w 8345714"/>
              <a:gd name="connsiteY72" fmla="*/ 612782 h 1180452"/>
              <a:gd name="connsiteX73" fmla="*/ 3280228 w 8345714"/>
              <a:gd name="connsiteY73" fmla="*/ 786954 h 1180452"/>
              <a:gd name="connsiteX74" fmla="*/ 3396343 w 8345714"/>
              <a:gd name="connsiteY74" fmla="*/ 801468 h 1180452"/>
              <a:gd name="connsiteX75" fmla="*/ 3410857 w 8345714"/>
              <a:gd name="connsiteY75" fmla="*/ 845011 h 1180452"/>
              <a:gd name="connsiteX76" fmla="*/ 3425371 w 8345714"/>
              <a:gd name="connsiteY76" fmla="*/ 903068 h 1180452"/>
              <a:gd name="connsiteX77" fmla="*/ 3454400 w 8345714"/>
              <a:gd name="connsiteY77" fmla="*/ 1048211 h 1180452"/>
              <a:gd name="connsiteX78" fmla="*/ 3468914 w 8345714"/>
              <a:gd name="connsiteY78" fmla="*/ 1106268 h 1180452"/>
              <a:gd name="connsiteX79" fmla="*/ 3512457 w 8345714"/>
              <a:gd name="connsiteY79" fmla="*/ 1135296 h 1180452"/>
              <a:gd name="connsiteX80" fmla="*/ 3686628 w 8345714"/>
              <a:gd name="connsiteY80" fmla="*/ 1120782 h 1180452"/>
              <a:gd name="connsiteX81" fmla="*/ 3701143 w 8345714"/>
              <a:gd name="connsiteY81" fmla="*/ 1048211 h 1180452"/>
              <a:gd name="connsiteX82" fmla="*/ 3672114 w 8345714"/>
              <a:gd name="connsiteY82" fmla="*/ 917582 h 1180452"/>
              <a:gd name="connsiteX83" fmla="*/ 3686628 w 8345714"/>
              <a:gd name="connsiteY83" fmla="*/ 598268 h 1180452"/>
              <a:gd name="connsiteX84" fmla="*/ 3773714 w 8345714"/>
              <a:gd name="connsiteY84" fmla="*/ 569239 h 1180452"/>
              <a:gd name="connsiteX85" fmla="*/ 3817257 w 8345714"/>
              <a:gd name="connsiteY85" fmla="*/ 583754 h 1180452"/>
              <a:gd name="connsiteX86" fmla="*/ 3831771 w 8345714"/>
              <a:gd name="connsiteY86" fmla="*/ 627296 h 1180452"/>
              <a:gd name="connsiteX87" fmla="*/ 3904343 w 8345714"/>
              <a:gd name="connsiteY87" fmla="*/ 685354 h 1180452"/>
              <a:gd name="connsiteX88" fmla="*/ 4005943 w 8345714"/>
              <a:gd name="connsiteY88" fmla="*/ 670839 h 1180452"/>
              <a:gd name="connsiteX89" fmla="*/ 4107543 w 8345714"/>
              <a:gd name="connsiteY89" fmla="*/ 612782 h 1180452"/>
              <a:gd name="connsiteX90" fmla="*/ 4151085 w 8345714"/>
              <a:gd name="connsiteY90" fmla="*/ 641811 h 1180452"/>
              <a:gd name="connsiteX91" fmla="*/ 4180114 w 8345714"/>
              <a:gd name="connsiteY91" fmla="*/ 685354 h 1180452"/>
              <a:gd name="connsiteX92" fmla="*/ 4223657 w 8345714"/>
              <a:gd name="connsiteY92" fmla="*/ 743411 h 1180452"/>
              <a:gd name="connsiteX93" fmla="*/ 4238171 w 8345714"/>
              <a:gd name="connsiteY93" fmla="*/ 786954 h 1180452"/>
              <a:gd name="connsiteX94" fmla="*/ 4296228 w 8345714"/>
              <a:gd name="connsiteY94" fmla="*/ 801468 h 1180452"/>
              <a:gd name="connsiteX95" fmla="*/ 4412343 w 8345714"/>
              <a:gd name="connsiteY95" fmla="*/ 786954 h 1180452"/>
              <a:gd name="connsiteX96" fmla="*/ 4542971 w 8345714"/>
              <a:gd name="connsiteY96" fmla="*/ 772439 h 1180452"/>
              <a:gd name="connsiteX97" fmla="*/ 4615543 w 8345714"/>
              <a:gd name="connsiteY97" fmla="*/ 670839 h 1180452"/>
              <a:gd name="connsiteX98" fmla="*/ 4702628 w 8345714"/>
              <a:gd name="connsiteY98" fmla="*/ 685354 h 1180452"/>
              <a:gd name="connsiteX99" fmla="*/ 4717143 w 8345714"/>
              <a:gd name="connsiteY99" fmla="*/ 728896 h 1180452"/>
              <a:gd name="connsiteX100" fmla="*/ 4804228 w 8345714"/>
              <a:gd name="connsiteY100" fmla="*/ 757925 h 1180452"/>
              <a:gd name="connsiteX101" fmla="*/ 4891314 w 8345714"/>
              <a:gd name="connsiteY101" fmla="*/ 743411 h 1180452"/>
              <a:gd name="connsiteX102" fmla="*/ 4905828 w 8345714"/>
              <a:gd name="connsiteY102" fmla="*/ 699868 h 1180452"/>
              <a:gd name="connsiteX103" fmla="*/ 4934857 w 8345714"/>
              <a:gd name="connsiteY103" fmla="*/ 656325 h 1180452"/>
              <a:gd name="connsiteX104" fmla="*/ 4949371 w 8345714"/>
              <a:gd name="connsiteY104" fmla="*/ 569239 h 1180452"/>
              <a:gd name="connsiteX105" fmla="*/ 4963885 w 8345714"/>
              <a:gd name="connsiteY105" fmla="*/ 424096 h 1180452"/>
              <a:gd name="connsiteX106" fmla="*/ 5007428 w 8345714"/>
              <a:gd name="connsiteY106" fmla="*/ 438611 h 1180452"/>
              <a:gd name="connsiteX107" fmla="*/ 5021943 w 8345714"/>
              <a:gd name="connsiteY107" fmla="*/ 482154 h 1180452"/>
              <a:gd name="connsiteX108" fmla="*/ 5036457 w 8345714"/>
              <a:gd name="connsiteY108" fmla="*/ 569239 h 1180452"/>
              <a:gd name="connsiteX109" fmla="*/ 5050971 w 8345714"/>
              <a:gd name="connsiteY109" fmla="*/ 641811 h 1180452"/>
              <a:gd name="connsiteX110" fmla="*/ 5341257 w 8345714"/>
              <a:gd name="connsiteY110" fmla="*/ 641811 h 1180452"/>
              <a:gd name="connsiteX111" fmla="*/ 5413828 w 8345714"/>
              <a:gd name="connsiteY111" fmla="*/ 714382 h 1180452"/>
              <a:gd name="connsiteX112" fmla="*/ 5718628 w 8345714"/>
              <a:gd name="connsiteY112" fmla="*/ 728896 h 1180452"/>
              <a:gd name="connsiteX113" fmla="*/ 5776685 w 8345714"/>
              <a:gd name="connsiteY113" fmla="*/ 874039 h 1180452"/>
              <a:gd name="connsiteX114" fmla="*/ 5791200 w 8345714"/>
              <a:gd name="connsiteY114" fmla="*/ 932096 h 1180452"/>
              <a:gd name="connsiteX115" fmla="*/ 5834743 w 8345714"/>
              <a:gd name="connsiteY115" fmla="*/ 961125 h 1180452"/>
              <a:gd name="connsiteX116" fmla="*/ 5892800 w 8345714"/>
              <a:gd name="connsiteY116" fmla="*/ 946611 h 1180452"/>
              <a:gd name="connsiteX117" fmla="*/ 5921828 w 8345714"/>
              <a:gd name="connsiteY117" fmla="*/ 903068 h 1180452"/>
              <a:gd name="connsiteX118" fmla="*/ 5979885 w 8345714"/>
              <a:gd name="connsiteY118" fmla="*/ 801468 h 1180452"/>
              <a:gd name="connsiteX119" fmla="*/ 6037943 w 8345714"/>
              <a:gd name="connsiteY119" fmla="*/ 772439 h 1180452"/>
              <a:gd name="connsiteX120" fmla="*/ 6081485 w 8345714"/>
              <a:gd name="connsiteY120" fmla="*/ 743411 h 1180452"/>
              <a:gd name="connsiteX121" fmla="*/ 6342743 w 8345714"/>
              <a:gd name="connsiteY121" fmla="*/ 772439 h 1180452"/>
              <a:gd name="connsiteX122" fmla="*/ 6400800 w 8345714"/>
              <a:gd name="connsiteY122" fmla="*/ 786954 h 1180452"/>
              <a:gd name="connsiteX123" fmla="*/ 6415314 w 8345714"/>
              <a:gd name="connsiteY123" fmla="*/ 1178839 h 1180452"/>
              <a:gd name="connsiteX124" fmla="*/ 6487885 w 8345714"/>
              <a:gd name="connsiteY124" fmla="*/ 932096 h 1180452"/>
              <a:gd name="connsiteX125" fmla="*/ 6502400 w 8345714"/>
              <a:gd name="connsiteY125" fmla="*/ 786954 h 1180452"/>
              <a:gd name="connsiteX126" fmla="*/ 6792685 w 8345714"/>
              <a:gd name="connsiteY126" fmla="*/ 772439 h 1180452"/>
              <a:gd name="connsiteX127" fmla="*/ 6879771 w 8345714"/>
              <a:gd name="connsiteY127" fmla="*/ 757925 h 1180452"/>
              <a:gd name="connsiteX128" fmla="*/ 6923314 w 8345714"/>
              <a:gd name="connsiteY128" fmla="*/ 743411 h 1180452"/>
              <a:gd name="connsiteX129" fmla="*/ 7068457 w 8345714"/>
              <a:gd name="connsiteY129" fmla="*/ 772439 h 1180452"/>
              <a:gd name="connsiteX130" fmla="*/ 7082971 w 8345714"/>
              <a:gd name="connsiteY130" fmla="*/ 714382 h 1180452"/>
              <a:gd name="connsiteX131" fmla="*/ 7112000 w 8345714"/>
              <a:gd name="connsiteY131" fmla="*/ 540211 h 1180452"/>
              <a:gd name="connsiteX132" fmla="*/ 7155543 w 8345714"/>
              <a:gd name="connsiteY132" fmla="*/ 670839 h 1180452"/>
              <a:gd name="connsiteX133" fmla="*/ 7170057 w 8345714"/>
              <a:gd name="connsiteY133" fmla="*/ 714382 h 1180452"/>
              <a:gd name="connsiteX134" fmla="*/ 7184571 w 8345714"/>
              <a:gd name="connsiteY134" fmla="*/ 772439 h 1180452"/>
              <a:gd name="connsiteX135" fmla="*/ 7257143 w 8345714"/>
              <a:gd name="connsiteY135" fmla="*/ 743411 h 1180452"/>
              <a:gd name="connsiteX136" fmla="*/ 7620000 w 8345714"/>
              <a:gd name="connsiteY136" fmla="*/ 699868 h 1180452"/>
              <a:gd name="connsiteX137" fmla="*/ 7649028 w 8345714"/>
              <a:gd name="connsiteY137" fmla="*/ 656325 h 1180452"/>
              <a:gd name="connsiteX138" fmla="*/ 7663543 w 8345714"/>
              <a:gd name="connsiteY138" fmla="*/ 612782 h 1180452"/>
              <a:gd name="connsiteX139" fmla="*/ 7750628 w 8345714"/>
              <a:gd name="connsiteY139" fmla="*/ 641811 h 1180452"/>
              <a:gd name="connsiteX140" fmla="*/ 7808685 w 8345714"/>
              <a:gd name="connsiteY140" fmla="*/ 583754 h 1180452"/>
              <a:gd name="connsiteX141" fmla="*/ 7823200 w 8345714"/>
              <a:gd name="connsiteY141" fmla="*/ 511182 h 1180452"/>
              <a:gd name="connsiteX142" fmla="*/ 7837714 w 8345714"/>
              <a:gd name="connsiteY142" fmla="*/ 467639 h 1180452"/>
              <a:gd name="connsiteX143" fmla="*/ 8069943 w 8345714"/>
              <a:gd name="connsiteY143" fmla="*/ 467639 h 1180452"/>
              <a:gd name="connsiteX144" fmla="*/ 8345714 w 8345714"/>
              <a:gd name="connsiteY144" fmla="*/ 467639 h 118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8345714" h="1180452">
                <a:moveTo>
                  <a:pt x="0" y="830496"/>
                </a:moveTo>
                <a:cubicBezTo>
                  <a:pt x="24190" y="815982"/>
                  <a:pt x="44554" y="790250"/>
                  <a:pt x="72571" y="786954"/>
                </a:cubicBezTo>
                <a:cubicBezTo>
                  <a:pt x="177576" y="774601"/>
                  <a:pt x="213642" y="790434"/>
                  <a:pt x="290285" y="815982"/>
                </a:cubicBezTo>
                <a:cubicBezTo>
                  <a:pt x="299961" y="830496"/>
                  <a:pt x="302765" y="854009"/>
                  <a:pt x="319314" y="859525"/>
                </a:cubicBezTo>
                <a:cubicBezTo>
                  <a:pt x="338238" y="865833"/>
                  <a:pt x="359036" y="852869"/>
                  <a:pt x="377371" y="845011"/>
                </a:cubicBezTo>
                <a:cubicBezTo>
                  <a:pt x="393405" y="838139"/>
                  <a:pt x="405312" y="823783"/>
                  <a:pt x="420914" y="815982"/>
                </a:cubicBezTo>
                <a:cubicBezTo>
                  <a:pt x="441735" y="805571"/>
                  <a:pt x="503914" y="791604"/>
                  <a:pt x="522514" y="786954"/>
                </a:cubicBezTo>
                <a:cubicBezTo>
                  <a:pt x="532190" y="670840"/>
                  <a:pt x="538676" y="554415"/>
                  <a:pt x="551543" y="438611"/>
                </a:cubicBezTo>
                <a:cubicBezTo>
                  <a:pt x="553233" y="423405"/>
                  <a:pt x="555239" y="405886"/>
                  <a:pt x="566057" y="395068"/>
                </a:cubicBezTo>
                <a:cubicBezTo>
                  <a:pt x="583993" y="377131"/>
                  <a:pt x="641633" y="360199"/>
                  <a:pt x="667657" y="351525"/>
                </a:cubicBezTo>
                <a:cubicBezTo>
                  <a:pt x="682171" y="361201"/>
                  <a:pt x="706408" y="363781"/>
                  <a:pt x="711200" y="380554"/>
                </a:cubicBezTo>
                <a:cubicBezTo>
                  <a:pt x="721431" y="416362"/>
                  <a:pt x="682292" y="481911"/>
                  <a:pt x="667657" y="511182"/>
                </a:cubicBezTo>
                <a:cubicBezTo>
                  <a:pt x="672495" y="530534"/>
                  <a:pt x="676691" y="550059"/>
                  <a:pt x="682171" y="569239"/>
                </a:cubicBezTo>
                <a:cubicBezTo>
                  <a:pt x="686374" y="583950"/>
                  <a:pt x="695234" y="597552"/>
                  <a:pt x="696685" y="612782"/>
                </a:cubicBezTo>
                <a:cubicBezTo>
                  <a:pt x="704954" y="699609"/>
                  <a:pt x="704757" y="787057"/>
                  <a:pt x="711200" y="874039"/>
                </a:cubicBezTo>
                <a:cubicBezTo>
                  <a:pt x="714436" y="917730"/>
                  <a:pt x="719052" y="961366"/>
                  <a:pt x="725714" y="1004668"/>
                </a:cubicBezTo>
                <a:cubicBezTo>
                  <a:pt x="728747" y="1024384"/>
                  <a:pt x="727767" y="1047148"/>
                  <a:pt x="740228" y="1062725"/>
                </a:cubicBezTo>
                <a:cubicBezTo>
                  <a:pt x="749785" y="1074672"/>
                  <a:pt x="769257" y="1072401"/>
                  <a:pt x="783771" y="1077239"/>
                </a:cubicBezTo>
                <a:cubicBezTo>
                  <a:pt x="863597" y="1024023"/>
                  <a:pt x="795869" y="1077237"/>
                  <a:pt x="856343" y="1004668"/>
                </a:cubicBezTo>
                <a:cubicBezTo>
                  <a:pt x="949472" y="892912"/>
                  <a:pt x="856840" y="1025692"/>
                  <a:pt x="928914" y="917582"/>
                </a:cubicBezTo>
                <a:cubicBezTo>
                  <a:pt x="933752" y="903068"/>
                  <a:pt x="936586" y="887723"/>
                  <a:pt x="943428" y="874039"/>
                </a:cubicBezTo>
                <a:cubicBezTo>
                  <a:pt x="973666" y="813563"/>
                  <a:pt x="994230" y="815981"/>
                  <a:pt x="1059543" y="772439"/>
                </a:cubicBezTo>
                <a:lnTo>
                  <a:pt x="1103085" y="743411"/>
                </a:lnTo>
                <a:cubicBezTo>
                  <a:pt x="1127276" y="748249"/>
                  <a:pt x="1151323" y="753869"/>
                  <a:pt x="1175657" y="757925"/>
                </a:cubicBezTo>
                <a:cubicBezTo>
                  <a:pt x="1209402" y="763549"/>
                  <a:pt x="1244489" y="762609"/>
                  <a:pt x="1277257" y="772439"/>
                </a:cubicBezTo>
                <a:cubicBezTo>
                  <a:pt x="1293965" y="777452"/>
                  <a:pt x="1306286" y="791792"/>
                  <a:pt x="1320800" y="801468"/>
                </a:cubicBezTo>
                <a:cubicBezTo>
                  <a:pt x="1369181" y="796630"/>
                  <a:pt x="1417886" y="794348"/>
                  <a:pt x="1465943" y="786954"/>
                </a:cubicBezTo>
                <a:cubicBezTo>
                  <a:pt x="1481064" y="784628"/>
                  <a:pt x="1494186" y="772439"/>
                  <a:pt x="1509485" y="772439"/>
                </a:cubicBezTo>
                <a:cubicBezTo>
                  <a:pt x="1548491" y="772439"/>
                  <a:pt x="1586895" y="782116"/>
                  <a:pt x="1625600" y="786954"/>
                </a:cubicBezTo>
                <a:cubicBezTo>
                  <a:pt x="1690643" y="808634"/>
                  <a:pt x="1711388" y="822307"/>
                  <a:pt x="1799771" y="786954"/>
                </a:cubicBezTo>
                <a:cubicBezTo>
                  <a:pt x="1813976" y="781272"/>
                  <a:pt x="1804728" y="755358"/>
                  <a:pt x="1814285" y="743411"/>
                </a:cubicBezTo>
                <a:cubicBezTo>
                  <a:pt x="1825182" y="729789"/>
                  <a:pt x="1844427" y="725549"/>
                  <a:pt x="1857828" y="714382"/>
                </a:cubicBezTo>
                <a:cubicBezTo>
                  <a:pt x="1873597" y="701241"/>
                  <a:pt x="1886857" y="685353"/>
                  <a:pt x="1901371" y="670839"/>
                </a:cubicBezTo>
                <a:cubicBezTo>
                  <a:pt x="1915885" y="675677"/>
                  <a:pt x="1934096" y="674536"/>
                  <a:pt x="1944914" y="685354"/>
                </a:cubicBezTo>
                <a:cubicBezTo>
                  <a:pt x="1955732" y="696172"/>
                  <a:pt x="1947481" y="719339"/>
                  <a:pt x="1959428" y="728896"/>
                </a:cubicBezTo>
                <a:cubicBezTo>
                  <a:pt x="1975005" y="741357"/>
                  <a:pt x="1998305" y="737931"/>
                  <a:pt x="2017485" y="743411"/>
                </a:cubicBezTo>
                <a:cubicBezTo>
                  <a:pt x="2032196" y="747614"/>
                  <a:pt x="2046514" y="753087"/>
                  <a:pt x="2061028" y="757925"/>
                </a:cubicBezTo>
                <a:cubicBezTo>
                  <a:pt x="2085219" y="753087"/>
                  <a:pt x="2113074" y="757095"/>
                  <a:pt x="2133600" y="743411"/>
                </a:cubicBezTo>
                <a:cubicBezTo>
                  <a:pt x="2146330" y="734924"/>
                  <a:pt x="2140523" y="713152"/>
                  <a:pt x="2148114" y="699868"/>
                </a:cubicBezTo>
                <a:cubicBezTo>
                  <a:pt x="2160116" y="678865"/>
                  <a:pt x="2177143" y="661163"/>
                  <a:pt x="2191657" y="641811"/>
                </a:cubicBezTo>
                <a:cubicBezTo>
                  <a:pt x="2234446" y="492046"/>
                  <a:pt x="2235871" y="530402"/>
                  <a:pt x="2206171" y="322496"/>
                </a:cubicBezTo>
                <a:cubicBezTo>
                  <a:pt x="2201844" y="292205"/>
                  <a:pt x="2186819" y="264439"/>
                  <a:pt x="2177143" y="235411"/>
                </a:cubicBezTo>
                <a:lnTo>
                  <a:pt x="2162628" y="191868"/>
                </a:lnTo>
                <a:cubicBezTo>
                  <a:pt x="2167466" y="133811"/>
                  <a:pt x="2156229" y="72071"/>
                  <a:pt x="2177143" y="17696"/>
                </a:cubicBezTo>
                <a:cubicBezTo>
                  <a:pt x="2184304" y="-922"/>
                  <a:pt x="2216276" y="-3126"/>
                  <a:pt x="2235200" y="3182"/>
                </a:cubicBezTo>
                <a:cubicBezTo>
                  <a:pt x="2256301" y="10216"/>
                  <a:pt x="2273108" y="73363"/>
                  <a:pt x="2278743" y="90268"/>
                </a:cubicBezTo>
                <a:cubicBezTo>
                  <a:pt x="2283581" y="119297"/>
                  <a:pt x="2276152" y="153407"/>
                  <a:pt x="2293257" y="177354"/>
                </a:cubicBezTo>
                <a:cubicBezTo>
                  <a:pt x="2304851" y="193586"/>
                  <a:pt x="2341626" y="174430"/>
                  <a:pt x="2351314" y="191868"/>
                </a:cubicBezTo>
                <a:cubicBezTo>
                  <a:pt x="2370257" y="225965"/>
                  <a:pt x="2360990" y="269277"/>
                  <a:pt x="2365828" y="307982"/>
                </a:cubicBezTo>
                <a:cubicBezTo>
                  <a:pt x="2370666" y="462801"/>
                  <a:pt x="2368152" y="618025"/>
                  <a:pt x="2380343" y="772439"/>
                </a:cubicBezTo>
                <a:cubicBezTo>
                  <a:pt x="2382751" y="802943"/>
                  <a:pt x="2399695" y="830496"/>
                  <a:pt x="2409371" y="859525"/>
                </a:cubicBezTo>
                <a:lnTo>
                  <a:pt x="2423885" y="903068"/>
                </a:lnTo>
                <a:cubicBezTo>
                  <a:pt x="2428723" y="980477"/>
                  <a:pt x="2426303" y="1058685"/>
                  <a:pt x="2438400" y="1135296"/>
                </a:cubicBezTo>
                <a:cubicBezTo>
                  <a:pt x="2441121" y="1152526"/>
                  <a:pt x="2450655" y="1174047"/>
                  <a:pt x="2467428" y="1178839"/>
                </a:cubicBezTo>
                <a:cubicBezTo>
                  <a:pt x="2491148" y="1185616"/>
                  <a:pt x="2515809" y="1169163"/>
                  <a:pt x="2540000" y="1164325"/>
                </a:cubicBezTo>
                <a:cubicBezTo>
                  <a:pt x="2556629" y="1114437"/>
                  <a:pt x="2571083" y="1073174"/>
                  <a:pt x="2583543" y="1019182"/>
                </a:cubicBezTo>
                <a:cubicBezTo>
                  <a:pt x="2590160" y="990507"/>
                  <a:pt x="2593895" y="961229"/>
                  <a:pt x="2598057" y="932096"/>
                </a:cubicBezTo>
                <a:cubicBezTo>
                  <a:pt x="2632988" y="687574"/>
                  <a:pt x="2603121" y="786271"/>
                  <a:pt x="2641600" y="670839"/>
                </a:cubicBezTo>
                <a:cubicBezTo>
                  <a:pt x="2670628" y="680515"/>
                  <a:pt x="2698503" y="694838"/>
                  <a:pt x="2728685" y="699868"/>
                </a:cubicBezTo>
                <a:cubicBezTo>
                  <a:pt x="2830862" y="716897"/>
                  <a:pt x="2787852" y="705076"/>
                  <a:pt x="2859314" y="728896"/>
                </a:cubicBezTo>
                <a:cubicBezTo>
                  <a:pt x="2882084" y="717511"/>
                  <a:pt x="2940397" y="691356"/>
                  <a:pt x="2960914" y="670839"/>
                </a:cubicBezTo>
                <a:cubicBezTo>
                  <a:pt x="2973249" y="658504"/>
                  <a:pt x="2980267" y="641810"/>
                  <a:pt x="2989943" y="627296"/>
                </a:cubicBezTo>
                <a:lnTo>
                  <a:pt x="2931885" y="453125"/>
                </a:lnTo>
                <a:cubicBezTo>
                  <a:pt x="2926369" y="436576"/>
                  <a:pt x="2912533" y="424096"/>
                  <a:pt x="2902857" y="409582"/>
                </a:cubicBezTo>
                <a:cubicBezTo>
                  <a:pt x="2904670" y="382389"/>
                  <a:pt x="2897257" y="217580"/>
                  <a:pt x="2931885" y="148325"/>
                </a:cubicBezTo>
                <a:cubicBezTo>
                  <a:pt x="2939686" y="132723"/>
                  <a:pt x="2949747" y="118183"/>
                  <a:pt x="2960914" y="104782"/>
                </a:cubicBezTo>
                <a:cubicBezTo>
                  <a:pt x="2974055" y="89013"/>
                  <a:pt x="2987378" y="72625"/>
                  <a:pt x="3004457" y="61239"/>
                </a:cubicBezTo>
                <a:cubicBezTo>
                  <a:pt x="3017187" y="52752"/>
                  <a:pt x="3033486" y="51563"/>
                  <a:pt x="3048000" y="46725"/>
                </a:cubicBezTo>
                <a:cubicBezTo>
                  <a:pt x="3052838" y="124135"/>
                  <a:pt x="3045689" y="203240"/>
                  <a:pt x="3062514" y="278954"/>
                </a:cubicBezTo>
                <a:cubicBezTo>
                  <a:pt x="3066298" y="295983"/>
                  <a:pt x="3088748" y="305818"/>
                  <a:pt x="3106057" y="307982"/>
                </a:cubicBezTo>
                <a:cubicBezTo>
                  <a:pt x="3130536" y="311042"/>
                  <a:pt x="3154438" y="298306"/>
                  <a:pt x="3178628" y="293468"/>
                </a:cubicBezTo>
                <a:cubicBezTo>
                  <a:pt x="3234483" y="377249"/>
                  <a:pt x="3193891" y="302298"/>
                  <a:pt x="3222171" y="453125"/>
                </a:cubicBezTo>
                <a:cubicBezTo>
                  <a:pt x="3236201" y="527951"/>
                  <a:pt x="3245759" y="552915"/>
                  <a:pt x="3265714" y="612782"/>
                </a:cubicBezTo>
                <a:cubicBezTo>
                  <a:pt x="3270552" y="670839"/>
                  <a:pt x="3247067" y="739054"/>
                  <a:pt x="3280228" y="786954"/>
                </a:cubicBezTo>
                <a:cubicBezTo>
                  <a:pt x="3302431" y="819025"/>
                  <a:pt x="3360699" y="785626"/>
                  <a:pt x="3396343" y="801468"/>
                </a:cubicBezTo>
                <a:cubicBezTo>
                  <a:pt x="3410324" y="807682"/>
                  <a:pt x="3406654" y="830300"/>
                  <a:pt x="3410857" y="845011"/>
                </a:cubicBezTo>
                <a:cubicBezTo>
                  <a:pt x="3416337" y="864191"/>
                  <a:pt x="3421191" y="883563"/>
                  <a:pt x="3425371" y="903068"/>
                </a:cubicBezTo>
                <a:cubicBezTo>
                  <a:pt x="3435709" y="951312"/>
                  <a:pt x="3444724" y="999830"/>
                  <a:pt x="3454400" y="1048211"/>
                </a:cubicBezTo>
                <a:cubicBezTo>
                  <a:pt x="3458312" y="1067772"/>
                  <a:pt x="3457849" y="1089670"/>
                  <a:pt x="3468914" y="1106268"/>
                </a:cubicBezTo>
                <a:cubicBezTo>
                  <a:pt x="3478590" y="1120782"/>
                  <a:pt x="3497943" y="1125620"/>
                  <a:pt x="3512457" y="1135296"/>
                </a:cubicBezTo>
                <a:lnTo>
                  <a:pt x="3686628" y="1120782"/>
                </a:lnTo>
                <a:cubicBezTo>
                  <a:pt x="3709027" y="1110444"/>
                  <a:pt x="3701143" y="1072880"/>
                  <a:pt x="3701143" y="1048211"/>
                </a:cubicBezTo>
                <a:cubicBezTo>
                  <a:pt x="3701143" y="997126"/>
                  <a:pt x="3687081" y="962483"/>
                  <a:pt x="3672114" y="917582"/>
                </a:cubicBezTo>
                <a:cubicBezTo>
                  <a:pt x="3676952" y="811144"/>
                  <a:pt x="3656795" y="700554"/>
                  <a:pt x="3686628" y="598268"/>
                </a:cubicBezTo>
                <a:cubicBezTo>
                  <a:pt x="3695196" y="568893"/>
                  <a:pt x="3773714" y="569239"/>
                  <a:pt x="3773714" y="569239"/>
                </a:cubicBezTo>
                <a:cubicBezTo>
                  <a:pt x="3788228" y="574077"/>
                  <a:pt x="3806439" y="572936"/>
                  <a:pt x="3817257" y="583754"/>
                </a:cubicBezTo>
                <a:cubicBezTo>
                  <a:pt x="3828075" y="594572"/>
                  <a:pt x="3824929" y="613612"/>
                  <a:pt x="3831771" y="627296"/>
                </a:cubicBezTo>
                <a:cubicBezTo>
                  <a:pt x="3858032" y="679817"/>
                  <a:pt x="3854122" y="668613"/>
                  <a:pt x="3904343" y="685354"/>
                </a:cubicBezTo>
                <a:cubicBezTo>
                  <a:pt x="3938210" y="680516"/>
                  <a:pt x="3972938" y="679840"/>
                  <a:pt x="4005943" y="670839"/>
                </a:cubicBezTo>
                <a:cubicBezTo>
                  <a:pt x="4037109" y="662339"/>
                  <a:pt x="4080257" y="630973"/>
                  <a:pt x="4107543" y="612782"/>
                </a:cubicBezTo>
                <a:cubicBezTo>
                  <a:pt x="4122057" y="622458"/>
                  <a:pt x="4138750" y="629476"/>
                  <a:pt x="4151085" y="641811"/>
                </a:cubicBezTo>
                <a:cubicBezTo>
                  <a:pt x="4163420" y="654146"/>
                  <a:pt x="4169975" y="671159"/>
                  <a:pt x="4180114" y="685354"/>
                </a:cubicBezTo>
                <a:cubicBezTo>
                  <a:pt x="4194174" y="705039"/>
                  <a:pt x="4209143" y="724059"/>
                  <a:pt x="4223657" y="743411"/>
                </a:cubicBezTo>
                <a:cubicBezTo>
                  <a:pt x="4228495" y="757925"/>
                  <a:pt x="4226224" y="777397"/>
                  <a:pt x="4238171" y="786954"/>
                </a:cubicBezTo>
                <a:cubicBezTo>
                  <a:pt x="4253748" y="799415"/>
                  <a:pt x="4276280" y="801468"/>
                  <a:pt x="4296228" y="801468"/>
                </a:cubicBezTo>
                <a:cubicBezTo>
                  <a:pt x="4335234" y="801468"/>
                  <a:pt x="4373604" y="791512"/>
                  <a:pt x="4412343" y="786954"/>
                </a:cubicBezTo>
                <a:lnTo>
                  <a:pt x="4542971" y="772439"/>
                </a:lnTo>
                <a:cubicBezTo>
                  <a:pt x="4576838" y="670840"/>
                  <a:pt x="4542972" y="695031"/>
                  <a:pt x="4615543" y="670839"/>
                </a:cubicBezTo>
                <a:cubicBezTo>
                  <a:pt x="4644571" y="675677"/>
                  <a:pt x="4677077" y="670753"/>
                  <a:pt x="4702628" y="685354"/>
                </a:cubicBezTo>
                <a:cubicBezTo>
                  <a:pt x="4715911" y="692945"/>
                  <a:pt x="4704694" y="720004"/>
                  <a:pt x="4717143" y="728896"/>
                </a:cubicBezTo>
                <a:cubicBezTo>
                  <a:pt x="4742042" y="746681"/>
                  <a:pt x="4804228" y="757925"/>
                  <a:pt x="4804228" y="757925"/>
                </a:cubicBezTo>
                <a:cubicBezTo>
                  <a:pt x="4833257" y="753087"/>
                  <a:pt x="4865762" y="758012"/>
                  <a:pt x="4891314" y="743411"/>
                </a:cubicBezTo>
                <a:cubicBezTo>
                  <a:pt x="4904598" y="735820"/>
                  <a:pt x="4898986" y="713552"/>
                  <a:pt x="4905828" y="699868"/>
                </a:cubicBezTo>
                <a:cubicBezTo>
                  <a:pt x="4913629" y="684266"/>
                  <a:pt x="4925181" y="670839"/>
                  <a:pt x="4934857" y="656325"/>
                </a:cubicBezTo>
                <a:cubicBezTo>
                  <a:pt x="4939695" y="627296"/>
                  <a:pt x="4945721" y="598441"/>
                  <a:pt x="4949371" y="569239"/>
                </a:cubicBezTo>
                <a:cubicBezTo>
                  <a:pt x="4955402" y="520992"/>
                  <a:pt x="4944138" y="468528"/>
                  <a:pt x="4963885" y="424096"/>
                </a:cubicBezTo>
                <a:cubicBezTo>
                  <a:pt x="4970099" y="410115"/>
                  <a:pt x="4992914" y="433773"/>
                  <a:pt x="5007428" y="438611"/>
                </a:cubicBezTo>
                <a:cubicBezTo>
                  <a:pt x="5012266" y="453125"/>
                  <a:pt x="5018624" y="467219"/>
                  <a:pt x="5021943" y="482154"/>
                </a:cubicBezTo>
                <a:cubicBezTo>
                  <a:pt x="5028327" y="510882"/>
                  <a:pt x="5031193" y="540285"/>
                  <a:pt x="5036457" y="569239"/>
                </a:cubicBezTo>
                <a:cubicBezTo>
                  <a:pt x="5040870" y="593511"/>
                  <a:pt x="5046133" y="617620"/>
                  <a:pt x="5050971" y="641811"/>
                </a:cubicBezTo>
                <a:cubicBezTo>
                  <a:pt x="5159104" y="605765"/>
                  <a:pt x="5152325" y="602035"/>
                  <a:pt x="5341257" y="641811"/>
                </a:cubicBezTo>
                <a:cubicBezTo>
                  <a:pt x="5595810" y="695402"/>
                  <a:pt x="5139922" y="680144"/>
                  <a:pt x="5413828" y="714382"/>
                </a:cubicBezTo>
                <a:cubicBezTo>
                  <a:pt x="5514758" y="726998"/>
                  <a:pt x="5617028" y="724058"/>
                  <a:pt x="5718628" y="728896"/>
                </a:cubicBezTo>
                <a:cubicBezTo>
                  <a:pt x="5761341" y="814322"/>
                  <a:pt x="5740815" y="766427"/>
                  <a:pt x="5776685" y="874039"/>
                </a:cubicBezTo>
                <a:cubicBezTo>
                  <a:pt x="5782993" y="892963"/>
                  <a:pt x="5780135" y="915498"/>
                  <a:pt x="5791200" y="932096"/>
                </a:cubicBezTo>
                <a:cubicBezTo>
                  <a:pt x="5800876" y="946610"/>
                  <a:pt x="5820229" y="951449"/>
                  <a:pt x="5834743" y="961125"/>
                </a:cubicBezTo>
                <a:cubicBezTo>
                  <a:pt x="5854095" y="956287"/>
                  <a:pt x="5876202" y="957676"/>
                  <a:pt x="5892800" y="946611"/>
                </a:cubicBezTo>
                <a:cubicBezTo>
                  <a:pt x="5907314" y="936935"/>
                  <a:pt x="5913173" y="918214"/>
                  <a:pt x="5921828" y="903068"/>
                </a:cubicBezTo>
                <a:cubicBezTo>
                  <a:pt x="5931688" y="885813"/>
                  <a:pt x="5960600" y="817539"/>
                  <a:pt x="5979885" y="801468"/>
                </a:cubicBezTo>
                <a:cubicBezTo>
                  <a:pt x="5996507" y="787616"/>
                  <a:pt x="6019157" y="783174"/>
                  <a:pt x="6037943" y="772439"/>
                </a:cubicBezTo>
                <a:cubicBezTo>
                  <a:pt x="6053088" y="763785"/>
                  <a:pt x="6066971" y="753087"/>
                  <a:pt x="6081485" y="743411"/>
                </a:cubicBezTo>
                <a:cubicBezTo>
                  <a:pt x="6168571" y="753087"/>
                  <a:pt x="6255925" y="760600"/>
                  <a:pt x="6342743" y="772439"/>
                </a:cubicBezTo>
                <a:cubicBezTo>
                  <a:pt x="6362508" y="775134"/>
                  <a:pt x="6397293" y="767317"/>
                  <a:pt x="6400800" y="786954"/>
                </a:cubicBezTo>
                <a:cubicBezTo>
                  <a:pt x="6423779" y="915636"/>
                  <a:pt x="6410476" y="1048211"/>
                  <a:pt x="6415314" y="1178839"/>
                </a:cubicBezTo>
                <a:cubicBezTo>
                  <a:pt x="6504045" y="1090108"/>
                  <a:pt x="6466596" y="1144974"/>
                  <a:pt x="6487885" y="932096"/>
                </a:cubicBezTo>
                <a:cubicBezTo>
                  <a:pt x="6492723" y="883715"/>
                  <a:pt x="6459329" y="809515"/>
                  <a:pt x="6502400" y="786954"/>
                </a:cubicBezTo>
                <a:cubicBezTo>
                  <a:pt x="6588222" y="742000"/>
                  <a:pt x="6695923" y="777277"/>
                  <a:pt x="6792685" y="772439"/>
                </a:cubicBezTo>
                <a:cubicBezTo>
                  <a:pt x="6821714" y="767601"/>
                  <a:pt x="6851043" y="764309"/>
                  <a:pt x="6879771" y="757925"/>
                </a:cubicBezTo>
                <a:cubicBezTo>
                  <a:pt x="6894706" y="754606"/>
                  <a:pt x="6908060" y="742238"/>
                  <a:pt x="6923314" y="743411"/>
                </a:cubicBezTo>
                <a:cubicBezTo>
                  <a:pt x="6972508" y="747195"/>
                  <a:pt x="7020076" y="762763"/>
                  <a:pt x="7068457" y="772439"/>
                </a:cubicBezTo>
                <a:cubicBezTo>
                  <a:pt x="7073295" y="753087"/>
                  <a:pt x="7082971" y="734330"/>
                  <a:pt x="7082971" y="714382"/>
                </a:cubicBezTo>
                <a:cubicBezTo>
                  <a:pt x="7082971" y="504287"/>
                  <a:pt x="7007908" y="470816"/>
                  <a:pt x="7112000" y="540211"/>
                </a:cubicBezTo>
                <a:cubicBezTo>
                  <a:pt x="7162503" y="615967"/>
                  <a:pt x="7129470" y="553512"/>
                  <a:pt x="7155543" y="670839"/>
                </a:cubicBezTo>
                <a:cubicBezTo>
                  <a:pt x="7158862" y="685774"/>
                  <a:pt x="7165854" y="699671"/>
                  <a:pt x="7170057" y="714382"/>
                </a:cubicBezTo>
                <a:cubicBezTo>
                  <a:pt x="7175537" y="733562"/>
                  <a:pt x="7179733" y="753087"/>
                  <a:pt x="7184571" y="772439"/>
                </a:cubicBezTo>
                <a:cubicBezTo>
                  <a:pt x="7208762" y="762763"/>
                  <a:pt x="7232658" y="752315"/>
                  <a:pt x="7257143" y="743411"/>
                </a:cubicBezTo>
                <a:cubicBezTo>
                  <a:pt x="7414566" y="686166"/>
                  <a:pt x="7364782" y="713300"/>
                  <a:pt x="7620000" y="699868"/>
                </a:cubicBezTo>
                <a:cubicBezTo>
                  <a:pt x="7629676" y="685354"/>
                  <a:pt x="7641227" y="671927"/>
                  <a:pt x="7649028" y="656325"/>
                </a:cubicBezTo>
                <a:cubicBezTo>
                  <a:pt x="7655870" y="642641"/>
                  <a:pt x="7648397" y="614946"/>
                  <a:pt x="7663543" y="612782"/>
                </a:cubicBezTo>
                <a:cubicBezTo>
                  <a:pt x="7693834" y="608455"/>
                  <a:pt x="7721600" y="632135"/>
                  <a:pt x="7750628" y="641811"/>
                </a:cubicBezTo>
                <a:cubicBezTo>
                  <a:pt x="7769980" y="622459"/>
                  <a:pt x="7795394" y="607678"/>
                  <a:pt x="7808685" y="583754"/>
                </a:cubicBezTo>
                <a:cubicBezTo>
                  <a:pt x="7820666" y="562189"/>
                  <a:pt x="7817217" y="535115"/>
                  <a:pt x="7823200" y="511182"/>
                </a:cubicBezTo>
                <a:cubicBezTo>
                  <a:pt x="7826911" y="496339"/>
                  <a:pt x="7832876" y="482153"/>
                  <a:pt x="7837714" y="467639"/>
                </a:cubicBezTo>
                <a:cubicBezTo>
                  <a:pt x="8036963" y="496105"/>
                  <a:pt x="7835803" y="476002"/>
                  <a:pt x="8069943" y="467639"/>
                </a:cubicBezTo>
                <a:cubicBezTo>
                  <a:pt x="8161808" y="464358"/>
                  <a:pt x="8253790" y="467639"/>
                  <a:pt x="8345714" y="46763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514600" y="2236181"/>
            <a:ext cx="163727" cy="350543"/>
          </a:xfrm>
          <a:custGeom>
            <a:avLst/>
            <a:gdLst>
              <a:gd name="connsiteX0" fmla="*/ 0 w 1303120"/>
              <a:gd name="connsiteY0" fmla="*/ 1349829 h 1349829"/>
              <a:gd name="connsiteX1" fmla="*/ 72572 w 1303120"/>
              <a:gd name="connsiteY1" fmla="*/ 1306286 h 1349829"/>
              <a:gd name="connsiteX2" fmla="*/ 116114 w 1303120"/>
              <a:gd name="connsiteY2" fmla="*/ 1291772 h 1349829"/>
              <a:gd name="connsiteX3" fmla="*/ 159657 w 1303120"/>
              <a:gd name="connsiteY3" fmla="*/ 1262743 h 1349829"/>
              <a:gd name="connsiteX4" fmla="*/ 246743 w 1303120"/>
              <a:gd name="connsiteY4" fmla="*/ 1233715 h 1349829"/>
              <a:gd name="connsiteX5" fmla="*/ 290286 w 1303120"/>
              <a:gd name="connsiteY5" fmla="*/ 1175657 h 1349829"/>
              <a:gd name="connsiteX6" fmla="*/ 333829 w 1303120"/>
              <a:gd name="connsiteY6" fmla="*/ 1161143 h 1349829"/>
              <a:gd name="connsiteX7" fmla="*/ 420914 w 1303120"/>
              <a:gd name="connsiteY7" fmla="*/ 1030515 h 1349829"/>
              <a:gd name="connsiteX8" fmla="*/ 449943 w 1303120"/>
              <a:gd name="connsiteY8" fmla="*/ 928915 h 1349829"/>
              <a:gd name="connsiteX9" fmla="*/ 478972 w 1303120"/>
              <a:gd name="connsiteY9" fmla="*/ 885372 h 1349829"/>
              <a:gd name="connsiteX10" fmla="*/ 493486 w 1303120"/>
              <a:gd name="connsiteY10" fmla="*/ 827315 h 1349829"/>
              <a:gd name="connsiteX11" fmla="*/ 522514 w 1303120"/>
              <a:gd name="connsiteY11" fmla="*/ 493486 h 1349829"/>
              <a:gd name="connsiteX12" fmla="*/ 537029 w 1303120"/>
              <a:gd name="connsiteY12" fmla="*/ 406400 h 1349829"/>
              <a:gd name="connsiteX13" fmla="*/ 551543 w 1303120"/>
              <a:gd name="connsiteY13" fmla="*/ 72572 h 1349829"/>
              <a:gd name="connsiteX14" fmla="*/ 566057 w 1303120"/>
              <a:gd name="connsiteY14" fmla="*/ 29029 h 1349829"/>
              <a:gd name="connsiteX15" fmla="*/ 783772 w 1303120"/>
              <a:gd name="connsiteY15" fmla="*/ 14515 h 1349829"/>
              <a:gd name="connsiteX16" fmla="*/ 1030514 w 1303120"/>
              <a:gd name="connsiteY16" fmla="*/ 0 h 1349829"/>
              <a:gd name="connsiteX17" fmla="*/ 1262743 w 1303120"/>
              <a:gd name="connsiteY17" fmla="*/ 14515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03120" h="1349829">
                <a:moveTo>
                  <a:pt x="0" y="1349829"/>
                </a:moveTo>
                <a:cubicBezTo>
                  <a:pt x="24191" y="1335315"/>
                  <a:pt x="47339" y="1318902"/>
                  <a:pt x="72572" y="1306286"/>
                </a:cubicBezTo>
                <a:cubicBezTo>
                  <a:pt x="86256" y="1299444"/>
                  <a:pt x="102430" y="1298614"/>
                  <a:pt x="116114" y="1291772"/>
                </a:cubicBezTo>
                <a:cubicBezTo>
                  <a:pt x="131716" y="1283971"/>
                  <a:pt x="143716" y="1269828"/>
                  <a:pt x="159657" y="1262743"/>
                </a:cubicBezTo>
                <a:cubicBezTo>
                  <a:pt x="187619" y="1250316"/>
                  <a:pt x="246743" y="1233715"/>
                  <a:pt x="246743" y="1233715"/>
                </a:cubicBezTo>
                <a:cubicBezTo>
                  <a:pt x="261257" y="1214362"/>
                  <a:pt x="271702" y="1191144"/>
                  <a:pt x="290286" y="1175657"/>
                </a:cubicBezTo>
                <a:cubicBezTo>
                  <a:pt x="302039" y="1165863"/>
                  <a:pt x="323594" y="1172515"/>
                  <a:pt x="333829" y="1161143"/>
                </a:cubicBezTo>
                <a:cubicBezTo>
                  <a:pt x="368837" y="1122245"/>
                  <a:pt x="391886" y="1074058"/>
                  <a:pt x="420914" y="1030515"/>
                </a:cubicBezTo>
                <a:cubicBezTo>
                  <a:pt x="432216" y="1013562"/>
                  <a:pt x="444133" y="942472"/>
                  <a:pt x="449943" y="928915"/>
                </a:cubicBezTo>
                <a:cubicBezTo>
                  <a:pt x="456815" y="912881"/>
                  <a:pt x="469296" y="899886"/>
                  <a:pt x="478972" y="885372"/>
                </a:cubicBezTo>
                <a:cubicBezTo>
                  <a:pt x="483810" y="866020"/>
                  <a:pt x="490207" y="846992"/>
                  <a:pt x="493486" y="827315"/>
                </a:cubicBezTo>
                <a:cubicBezTo>
                  <a:pt x="515737" y="693807"/>
                  <a:pt x="507800" y="647979"/>
                  <a:pt x="522514" y="493486"/>
                </a:cubicBezTo>
                <a:cubicBezTo>
                  <a:pt x="525304" y="464189"/>
                  <a:pt x="532191" y="435429"/>
                  <a:pt x="537029" y="406400"/>
                </a:cubicBezTo>
                <a:cubicBezTo>
                  <a:pt x="541867" y="295124"/>
                  <a:pt x="543001" y="183625"/>
                  <a:pt x="551543" y="72572"/>
                </a:cubicBezTo>
                <a:cubicBezTo>
                  <a:pt x="552716" y="57318"/>
                  <a:pt x="551214" y="32740"/>
                  <a:pt x="566057" y="29029"/>
                </a:cubicBezTo>
                <a:cubicBezTo>
                  <a:pt x="636618" y="11389"/>
                  <a:pt x="711181" y="19052"/>
                  <a:pt x="783772" y="14515"/>
                </a:cubicBezTo>
                <a:lnTo>
                  <a:pt x="1030514" y="0"/>
                </a:lnTo>
                <a:cubicBezTo>
                  <a:pt x="1282087" y="14799"/>
                  <a:pt x="1359647" y="14515"/>
                  <a:pt x="1262743" y="14515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667000" y="2240257"/>
            <a:ext cx="163727" cy="350543"/>
          </a:xfrm>
          <a:custGeom>
            <a:avLst/>
            <a:gdLst>
              <a:gd name="connsiteX0" fmla="*/ 0 w 1303120"/>
              <a:gd name="connsiteY0" fmla="*/ 1349829 h 1349829"/>
              <a:gd name="connsiteX1" fmla="*/ 72572 w 1303120"/>
              <a:gd name="connsiteY1" fmla="*/ 1306286 h 1349829"/>
              <a:gd name="connsiteX2" fmla="*/ 116114 w 1303120"/>
              <a:gd name="connsiteY2" fmla="*/ 1291772 h 1349829"/>
              <a:gd name="connsiteX3" fmla="*/ 159657 w 1303120"/>
              <a:gd name="connsiteY3" fmla="*/ 1262743 h 1349829"/>
              <a:gd name="connsiteX4" fmla="*/ 246743 w 1303120"/>
              <a:gd name="connsiteY4" fmla="*/ 1233715 h 1349829"/>
              <a:gd name="connsiteX5" fmla="*/ 290286 w 1303120"/>
              <a:gd name="connsiteY5" fmla="*/ 1175657 h 1349829"/>
              <a:gd name="connsiteX6" fmla="*/ 333829 w 1303120"/>
              <a:gd name="connsiteY6" fmla="*/ 1161143 h 1349829"/>
              <a:gd name="connsiteX7" fmla="*/ 420914 w 1303120"/>
              <a:gd name="connsiteY7" fmla="*/ 1030515 h 1349829"/>
              <a:gd name="connsiteX8" fmla="*/ 449943 w 1303120"/>
              <a:gd name="connsiteY8" fmla="*/ 928915 h 1349829"/>
              <a:gd name="connsiteX9" fmla="*/ 478972 w 1303120"/>
              <a:gd name="connsiteY9" fmla="*/ 885372 h 1349829"/>
              <a:gd name="connsiteX10" fmla="*/ 493486 w 1303120"/>
              <a:gd name="connsiteY10" fmla="*/ 827315 h 1349829"/>
              <a:gd name="connsiteX11" fmla="*/ 522514 w 1303120"/>
              <a:gd name="connsiteY11" fmla="*/ 493486 h 1349829"/>
              <a:gd name="connsiteX12" fmla="*/ 537029 w 1303120"/>
              <a:gd name="connsiteY12" fmla="*/ 406400 h 1349829"/>
              <a:gd name="connsiteX13" fmla="*/ 551543 w 1303120"/>
              <a:gd name="connsiteY13" fmla="*/ 72572 h 1349829"/>
              <a:gd name="connsiteX14" fmla="*/ 566057 w 1303120"/>
              <a:gd name="connsiteY14" fmla="*/ 29029 h 1349829"/>
              <a:gd name="connsiteX15" fmla="*/ 783772 w 1303120"/>
              <a:gd name="connsiteY15" fmla="*/ 14515 h 1349829"/>
              <a:gd name="connsiteX16" fmla="*/ 1030514 w 1303120"/>
              <a:gd name="connsiteY16" fmla="*/ 0 h 1349829"/>
              <a:gd name="connsiteX17" fmla="*/ 1262743 w 1303120"/>
              <a:gd name="connsiteY17" fmla="*/ 14515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03120" h="1349829">
                <a:moveTo>
                  <a:pt x="0" y="1349829"/>
                </a:moveTo>
                <a:cubicBezTo>
                  <a:pt x="24191" y="1335315"/>
                  <a:pt x="47339" y="1318902"/>
                  <a:pt x="72572" y="1306286"/>
                </a:cubicBezTo>
                <a:cubicBezTo>
                  <a:pt x="86256" y="1299444"/>
                  <a:pt x="102430" y="1298614"/>
                  <a:pt x="116114" y="1291772"/>
                </a:cubicBezTo>
                <a:cubicBezTo>
                  <a:pt x="131716" y="1283971"/>
                  <a:pt x="143716" y="1269828"/>
                  <a:pt x="159657" y="1262743"/>
                </a:cubicBezTo>
                <a:cubicBezTo>
                  <a:pt x="187619" y="1250316"/>
                  <a:pt x="246743" y="1233715"/>
                  <a:pt x="246743" y="1233715"/>
                </a:cubicBezTo>
                <a:cubicBezTo>
                  <a:pt x="261257" y="1214362"/>
                  <a:pt x="271702" y="1191144"/>
                  <a:pt x="290286" y="1175657"/>
                </a:cubicBezTo>
                <a:cubicBezTo>
                  <a:pt x="302039" y="1165863"/>
                  <a:pt x="323594" y="1172515"/>
                  <a:pt x="333829" y="1161143"/>
                </a:cubicBezTo>
                <a:cubicBezTo>
                  <a:pt x="368837" y="1122245"/>
                  <a:pt x="391886" y="1074058"/>
                  <a:pt x="420914" y="1030515"/>
                </a:cubicBezTo>
                <a:cubicBezTo>
                  <a:pt x="432216" y="1013562"/>
                  <a:pt x="444133" y="942472"/>
                  <a:pt x="449943" y="928915"/>
                </a:cubicBezTo>
                <a:cubicBezTo>
                  <a:pt x="456815" y="912881"/>
                  <a:pt x="469296" y="899886"/>
                  <a:pt x="478972" y="885372"/>
                </a:cubicBezTo>
                <a:cubicBezTo>
                  <a:pt x="483810" y="866020"/>
                  <a:pt x="490207" y="846992"/>
                  <a:pt x="493486" y="827315"/>
                </a:cubicBezTo>
                <a:cubicBezTo>
                  <a:pt x="515737" y="693807"/>
                  <a:pt x="507800" y="647979"/>
                  <a:pt x="522514" y="493486"/>
                </a:cubicBezTo>
                <a:cubicBezTo>
                  <a:pt x="525304" y="464189"/>
                  <a:pt x="532191" y="435429"/>
                  <a:pt x="537029" y="406400"/>
                </a:cubicBezTo>
                <a:cubicBezTo>
                  <a:pt x="541867" y="295124"/>
                  <a:pt x="543001" y="183625"/>
                  <a:pt x="551543" y="72572"/>
                </a:cubicBezTo>
                <a:cubicBezTo>
                  <a:pt x="552716" y="57318"/>
                  <a:pt x="551214" y="32740"/>
                  <a:pt x="566057" y="29029"/>
                </a:cubicBezTo>
                <a:cubicBezTo>
                  <a:pt x="636618" y="11389"/>
                  <a:pt x="711181" y="19052"/>
                  <a:pt x="783772" y="14515"/>
                </a:cubicBezTo>
                <a:lnTo>
                  <a:pt x="1030514" y="0"/>
                </a:lnTo>
                <a:cubicBezTo>
                  <a:pt x="1282087" y="14799"/>
                  <a:pt x="1359647" y="14515"/>
                  <a:pt x="1262743" y="14515"/>
                </a:cubicBezTo>
              </a:path>
            </a:pathLst>
          </a:custGeom>
          <a:noFill/>
          <a:ln w="508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26" y="228600"/>
            <a:ext cx="8554574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FDLP for Speech Representation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6200" y="2057400"/>
            <a:ext cx="1024963" cy="685800"/>
          </a:xfrm>
          <a:custGeom>
            <a:avLst/>
            <a:gdLst>
              <a:gd name="connsiteX0" fmla="*/ 0 w 3570514"/>
              <a:gd name="connsiteY0" fmla="*/ 437210 h 509782"/>
              <a:gd name="connsiteX1" fmla="*/ 72571 w 3570514"/>
              <a:gd name="connsiteY1" fmla="*/ 408182 h 509782"/>
              <a:gd name="connsiteX2" fmla="*/ 145143 w 3570514"/>
              <a:gd name="connsiteY2" fmla="*/ 451725 h 509782"/>
              <a:gd name="connsiteX3" fmla="*/ 304800 w 3570514"/>
              <a:gd name="connsiteY3" fmla="*/ 451725 h 509782"/>
              <a:gd name="connsiteX4" fmla="*/ 420914 w 3570514"/>
              <a:gd name="connsiteY4" fmla="*/ 422696 h 509782"/>
              <a:gd name="connsiteX5" fmla="*/ 537028 w 3570514"/>
              <a:gd name="connsiteY5" fmla="*/ 379153 h 509782"/>
              <a:gd name="connsiteX6" fmla="*/ 653143 w 3570514"/>
              <a:gd name="connsiteY6" fmla="*/ 451725 h 509782"/>
              <a:gd name="connsiteX7" fmla="*/ 783771 w 3570514"/>
              <a:gd name="connsiteY7" fmla="*/ 451725 h 509782"/>
              <a:gd name="connsiteX8" fmla="*/ 812800 w 3570514"/>
              <a:gd name="connsiteY8" fmla="*/ 422696 h 509782"/>
              <a:gd name="connsiteX9" fmla="*/ 841828 w 3570514"/>
              <a:gd name="connsiteY9" fmla="*/ 350125 h 509782"/>
              <a:gd name="connsiteX10" fmla="*/ 841828 w 3570514"/>
              <a:gd name="connsiteY10" fmla="*/ 292068 h 509782"/>
              <a:gd name="connsiteX11" fmla="*/ 899886 w 3570514"/>
              <a:gd name="connsiteY11" fmla="*/ 277553 h 509782"/>
              <a:gd name="connsiteX12" fmla="*/ 943428 w 3570514"/>
              <a:gd name="connsiteY12" fmla="*/ 277553 h 509782"/>
              <a:gd name="connsiteX13" fmla="*/ 943428 w 3570514"/>
              <a:gd name="connsiteY13" fmla="*/ 321096 h 509782"/>
              <a:gd name="connsiteX14" fmla="*/ 972457 w 3570514"/>
              <a:gd name="connsiteY14" fmla="*/ 393668 h 509782"/>
              <a:gd name="connsiteX15" fmla="*/ 1001486 w 3570514"/>
              <a:gd name="connsiteY15" fmla="*/ 408182 h 509782"/>
              <a:gd name="connsiteX16" fmla="*/ 1016000 w 3570514"/>
              <a:gd name="connsiteY16" fmla="*/ 379153 h 509782"/>
              <a:gd name="connsiteX17" fmla="*/ 1059543 w 3570514"/>
              <a:gd name="connsiteY17" fmla="*/ 364639 h 509782"/>
              <a:gd name="connsiteX18" fmla="*/ 1146628 w 3570514"/>
              <a:gd name="connsiteY18" fmla="*/ 219496 h 509782"/>
              <a:gd name="connsiteX19" fmla="*/ 1161143 w 3570514"/>
              <a:gd name="connsiteY19" fmla="*/ 132410 h 509782"/>
              <a:gd name="connsiteX20" fmla="*/ 1190171 w 3570514"/>
              <a:gd name="connsiteY20" fmla="*/ 45325 h 509782"/>
              <a:gd name="connsiteX21" fmla="*/ 1233714 w 3570514"/>
              <a:gd name="connsiteY21" fmla="*/ 30810 h 509782"/>
              <a:gd name="connsiteX22" fmla="*/ 1262743 w 3570514"/>
              <a:gd name="connsiteY22" fmla="*/ 16296 h 509782"/>
              <a:gd name="connsiteX23" fmla="*/ 1320800 w 3570514"/>
              <a:gd name="connsiteY23" fmla="*/ 1782 h 509782"/>
              <a:gd name="connsiteX24" fmla="*/ 1335314 w 3570514"/>
              <a:gd name="connsiteY24" fmla="*/ 59839 h 509782"/>
              <a:gd name="connsiteX25" fmla="*/ 1378857 w 3570514"/>
              <a:gd name="connsiteY25" fmla="*/ 103382 h 509782"/>
              <a:gd name="connsiteX26" fmla="*/ 1378857 w 3570514"/>
              <a:gd name="connsiteY26" fmla="*/ 175953 h 509782"/>
              <a:gd name="connsiteX27" fmla="*/ 1422400 w 3570514"/>
              <a:gd name="connsiteY27" fmla="*/ 248525 h 509782"/>
              <a:gd name="connsiteX28" fmla="*/ 1436914 w 3570514"/>
              <a:gd name="connsiteY28" fmla="*/ 292068 h 509782"/>
              <a:gd name="connsiteX29" fmla="*/ 1480457 w 3570514"/>
              <a:gd name="connsiteY29" fmla="*/ 277553 h 509782"/>
              <a:gd name="connsiteX30" fmla="*/ 1494971 w 3570514"/>
              <a:gd name="connsiteY30" fmla="*/ 277553 h 509782"/>
              <a:gd name="connsiteX31" fmla="*/ 1538514 w 3570514"/>
              <a:gd name="connsiteY31" fmla="*/ 292068 h 509782"/>
              <a:gd name="connsiteX32" fmla="*/ 1567543 w 3570514"/>
              <a:gd name="connsiteY32" fmla="*/ 292068 h 509782"/>
              <a:gd name="connsiteX33" fmla="*/ 1625600 w 3570514"/>
              <a:gd name="connsiteY33" fmla="*/ 277553 h 509782"/>
              <a:gd name="connsiteX34" fmla="*/ 1625600 w 3570514"/>
              <a:gd name="connsiteY34" fmla="*/ 335610 h 509782"/>
              <a:gd name="connsiteX35" fmla="*/ 1669143 w 3570514"/>
              <a:gd name="connsiteY35" fmla="*/ 393668 h 509782"/>
              <a:gd name="connsiteX36" fmla="*/ 1698171 w 3570514"/>
              <a:gd name="connsiteY36" fmla="*/ 393668 h 509782"/>
              <a:gd name="connsiteX37" fmla="*/ 1669143 w 3570514"/>
              <a:gd name="connsiteY37" fmla="*/ 321096 h 509782"/>
              <a:gd name="connsiteX38" fmla="*/ 1683657 w 3570514"/>
              <a:gd name="connsiteY38" fmla="*/ 379153 h 509782"/>
              <a:gd name="connsiteX39" fmla="*/ 1756228 w 3570514"/>
              <a:gd name="connsiteY39" fmla="*/ 393668 h 509782"/>
              <a:gd name="connsiteX40" fmla="*/ 1785257 w 3570514"/>
              <a:gd name="connsiteY40" fmla="*/ 437210 h 509782"/>
              <a:gd name="connsiteX41" fmla="*/ 1857828 w 3570514"/>
              <a:gd name="connsiteY41" fmla="*/ 480753 h 509782"/>
              <a:gd name="connsiteX42" fmla="*/ 1915886 w 3570514"/>
              <a:gd name="connsiteY42" fmla="*/ 495268 h 509782"/>
              <a:gd name="connsiteX43" fmla="*/ 2002971 w 3570514"/>
              <a:gd name="connsiteY43" fmla="*/ 495268 h 509782"/>
              <a:gd name="connsiteX44" fmla="*/ 2148114 w 3570514"/>
              <a:gd name="connsiteY44" fmla="*/ 509782 h 509782"/>
              <a:gd name="connsiteX45" fmla="*/ 2249714 w 3570514"/>
              <a:gd name="connsiteY45" fmla="*/ 495268 h 509782"/>
              <a:gd name="connsiteX46" fmla="*/ 2336800 w 3570514"/>
              <a:gd name="connsiteY46" fmla="*/ 466239 h 509782"/>
              <a:gd name="connsiteX47" fmla="*/ 2394857 w 3570514"/>
              <a:gd name="connsiteY47" fmla="*/ 466239 h 509782"/>
              <a:gd name="connsiteX48" fmla="*/ 2423886 w 3570514"/>
              <a:gd name="connsiteY48" fmla="*/ 451725 h 509782"/>
              <a:gd name="connsiteX49" fmla="*/ 2481943 w 3570514"/>
              <a:gd name="connsiteY49" fmla="*/ 393668 h 509782"/>
              <a:gd name="connsiteX50" fmla="*/ 2510971 w 3570514"/>
              <a:gd name="connsiteY50" fmla="*/ 321096 h 509782"/>
              <a:gd name="connsiteX51" fmla="*/ 2540000 w 3570514"/>
              <a:gd name="connsiteY51" fmla="*/ 292068 h 509782"/>
              <a:gd name="connsiteX52" fmla="*/ 2569028 w 3570514"/>
              <a:gd name="connsiteY52" fmla="*/ 306582 h 509782"/>
              <a:gd name="connsiteX53" fmla="*/ 2612571 w 3570514"/>
              <a:gd name="connsiteY53" fmla="*/ 306582 h 509782"/>
              <a:gd name="connsiteX54" fmla="*/ 2699657 w 3570514"/>
              <a:gd name="connsiteY54" fmla="*/ 321096 h 509782"/>
              <a:gd name="connsiteX55" fmla="*/ 2757714 w 3570514"/>
              <a:gd name="connsiteY55" fmla="*/ 335610 h 509782"/>
              <a:gd name="connsiteX56" fmla="*/ 2801257 w 3570514"/>
              <a:gd name="connsiteY56" fmla="*/ 321096 h 509782"/>
              <a:gd name="connsiteX57" fmla="*/ 2873828 w 3570514"/>
              <a:gd name="connsiteY57" fmla="*/ 321096 h 509782"/>
              <a:gd name="connsiteX58" fmla="*/ 2931886 w 3570514"/>
              <a:gd name="connsiteY58" fmla="*/ 277553 h 509782"/>
              <a:gd name="connsiteX59" fmla="*/ 2989943 w 3570514"/>
              <a:gd name="connsiteY59" fmla="*/ 263039 h 509782"/>
              <a:gd name="connsiteX60" fmla="*/ 3048000 w 3570514"/>
              <a:gd name="connsiteY60" fmla="*/ 234010 h 509782"/>
              <a:gd name="connsiteX61" fmla="*/ 3077028 w 3570514"/>
              <a:gd name="connsiteY61" fmla="*/ 248525 h 509782"/>
              <a:gd name="connsiteX62" fmla="*/ 3135086 w 3570514"/>
              <a:gd name="connsiteY62" fmla="*/ 263039 h 509782"/>
              <a:gd name="connsiteX63" fmla="*/ 3193143 w 3570514"/>
              <a:gd name="connsiteY63" fmla="*/ 248525 h 509782"/>
              <a:gd name="connsiteX64" fmla="*/ 3280228 w 3570514"/>
              <a:gd name="connsiteY64" fmla="*/ 204982 h 509782"/>
              <a:gd name="connsiteX65" fmla="*/ 3338286 w 3570514"/>
              <a:gd name="connsiteY65" fmla="*/ 204982 h 509782"/>
              <a:gd name="connsiteX66" fmla="*/ 3381828 w 3570514"/>
              <a:gd name="connsiteY66" fmla="*/ 234010 h 509782"/>
              <a:gd name="connsiteX67" fmla="*/ 3410857 w 3570514"/>
              <a:gd name="connsiteY67" fmla="*/ 306582 h 509782"/>
              <a:gd name="connsiteX68" fmla="*/ 3439886 w 3570514"/>
              <a:gd name="connsiteY68" fmla="*/ 277553 h 509782"/>
              <a:gd name="connsiteX69" fmla="*/ 3483428 w 3570514"/>
              <a:gd name="connsiteY69" fmla="*/ 306582 h 509782"/>
              <a:gd name="connsiteX70" fmla="*/ 3541486 w 3570514"/>
              <a:gd name="connsiteY70" fmla="*/ 393668 h 509782"/>
              <a:gd name="connsiteX71" fmla="*/ 3556000 w 3570514"/>
              <a:gd name="connsiteY71" fmla="*/ 422696 h 509782"/>
              <a:gd name="connsiteX72" fmla="*/ 3570514 w 3570514"/>
              <a:gd name="connsiteY72" fmla="*/ 437210 h 509782"/>
              <a:gd name="connsiteX73" fmla="*/ 3556000 w 3570514"/>
              <a:gd name="connsiteY73" fmla="*/ 437210 h 509782"/>
              <a:gd name="connsiteX74" fmla="*/ 3541486 w 3570514"/>
              <a:gd name="connsiteY74" fmla="*/ 408182 h 509782"/>
              <a:gd name="connsiteX75" fmla="*/ 3541486 w 3570514"/>
              <a:gd name="connsiteY75" fmla="*/ 408182 h 509782"/>
              <a:gd name="connsiteX76" fmla="*/ 3526971 w 3570514"/>
              <a:gd name="connsiteY76" fmla="*/ 422696 h 50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570514" h="509782">
                <a:moveTo>
                  <a:pt x="0" y="437210"/>
                </a:moveTo>
                <a:cubicBezTo>
                  <a:pt x="24190" y="421486"/>
                  <a:pt x="48380" y="405763"/>
                  <a:pt x="72571" y="408182"/>
                </a:cubicBezTo>
                <a:cubicBezTo>
                  <a:pt x="96762" y="410601"/>
                  <a:pt x="106438" y="444468"/>
                  <a:pt x="145143" y="451725"/>
                </a:cubicBezTo>
                <a:cubicBezTo>
                  <a:pt x="183848" y="458982"/>
                  <a:pt x="258838" y="456563"/>
                  <a:pt x="304800" y="451725"/>
                </a:cubicBezTo>
                <a:cubicBezTo>
                  <a:pt x="350762" y="446887"/>
                  <a:pt x="382209" y="434791"/>
                  <a:pt x="420914" y="422696"/>
                </a:cubicBezTo>
                <a:cubicBezTo>
                  <a:pt x="459619" y="410601"/>
                  <a:pt x="498323" y="374315"/>
                  <a:pt x="537028" y="379153"/>
                </a:cubicBezTo>
                <a:cubicBezTo>
                  <a:pt x="575733" y="383991"/>
                  <a:pt x="612019" y="439630"/>
                  <a:pt x="653143" y="451725"/>
                </a:cubicBezTo>
                <a:cubicBezTo>
                  <a:pt x="694267" y="463820"/>
                  <a:pt x="757162" y="456563"/>
                  <a:pt x="783771" y="451725"/>
                </a:cubicBezTo>
                <a:cubicBezTo>
                  <a:pt x="810380" y="446887"/>
                  <a:pt x="803124" y="439629"/>
                  <a:pt x="812800" y="422696"/>
                </a:cubicBezTo>
                <a:cubicBezTo>
                  <a:pt x="822476" y="405763"/>
                  <a:pt x="836990" y="371896"/>
                  <a:pt x="841828" y="350125"/>
                </a:cubicBezTo>
                <a:cubicBezTo>
                  <a:pt x="846666" y="328354"/>
                  <a:pt x="832152" y="304163"/>
                  <a:pt x="841828" y="292068"/>
                </a:cubicBezTo>
                <a:cubicBezTo>
                  <a:pt x="851504" y="279973"/>
                  <a:pt x="882953" y="279972"/>
                  <a:pt x="899886" y="277553"/>
                </a:cubicBezTo>
                <a:cubicBezTo>
                  <a:pt x="916819" y="275134"/>
                  <a:pt x="936171" y="270296"/>
                  <a:pt x="943428" y="277553"/>
                </a:cubicBezTo>
                <a:cubicBezTo>
                  <a:pt x="950685" y="284810"/>
                  <a:pt x="938590" y="301743"/>
                  <a:pt x="943428" y="321096"/>
                </a:cubicBezTo>
                <a:cubicBezTo>
                  <a:pt x="948266" y="340448"/>
                  <a:pt x="962781" y="379154"/>
                  <a:pt x="972457" y="393668"/>
                </a:cubicBezTo>
                <a:cubicBezTo>
                  <a:pt x="982133" y="408182"/>
                  <a:pt x="994229" y="410601"/>
                  <a:pt x="1001486" y="408182"/>
                </a:cubicBezTo>
                <a:cubicBezTo>
                  <a:pt x="1008743" y="405763"/>
                  <a:pt x="1006324" y="386410"/>
                  <a:pt x="1016000" y="379153"/>
                </a:cubicBezTo>
                <a:cubicBezTo>
                  <a:pt x="1025676" y="371896"/>
                  <a:pt x="1037772" y="391249"/>
                  <a:pt x="1059543" y="364639"/>
                </a:cubicBezTo>
                <a:cubicBezTo>
                  <a:pt x="1081314" y="338029"/>
                  <a:pt x="1129695" y="258201"/>
                  <a:pt x="1146628" y="219496"/>
                </a:cubicBezTo>
                <a:cubicBezTo>
                  <a:pt x="1163561" y="180791"/>
                  <a:pt x="1153886" y="161438"/>
                  <a:pt x="1161143" y="132410"/>
                </a:cubicBezTo>
                <a:cubicBezTo>
                  <a:pt x="1168400" y="103382"/>
                  <a:pt x="1178076" y="62258"/>
                  <a:pt x="1190171" y="45325"/>
                </a:cubicBezTo>
                <a:cubicBezTo>
                  <a:pt x="1202266" y="28392"/>
                  <a:pt x="1221619" y="35648"/>
                  <a:pt x="1233714" y="30810"/>
                </a:cubicBezTo>
                <a:cubicBezTo>
                  <a:pt x="1245809" y="25972"/>
                  <a:pt x="1248229" y="21134"/>
                  <a:pt x="1262743" y="16296"/>
                </a:cubicBezTo>
                <a:cubicBezTo>
                  <a:pt x="1277257" y="11458"/>
                  <a:pt x="1308705" y="-5475"/>
                  <a:pt x="1320800" y="1782"/>
                </a:cubicBezTo>
                <a:cubicBezTo>
                  <a:pt x="1332895" y="9039"/>
                  <a:pt x="1325638" y="42906"/>
                  <a:pt x="1335314" y="59839"/>
                </a:cubicBezTo>
                <a:cubicBezTo>
                  <a:pt x="1344990" y="76772"/>
                  <a:pt x="1371600" y="84030"/>
                  <a:pt x="1378857" y="103382"/>
                </a:cubicBezTo>
                <a:cubicBezTo>
                  <a:pt x="1386114" y="122734"/>
                  <a:pt x="1371600" y="151763"/>
                  <a:pt x="1378857" y="175953"/>
                </a:cubicBezTo>
                <a:cubicBezTo>
                  <a:pt x="1386114" y="200143"/>
                  <a:pt x="1412724" y="229173"/>
                  <a:pt x="1422400" y="248525"/>
                </a:cubicBezTo>
                <a:cubicBezTo>
                  <a:pt x="1432076" y="267877"/>
                  <a:pt x="1427238" y="287230"/>
                  <a:pt x="1436914" y="292068"/>
                </a:cubicBezTo>
                <a:cubicBezTo>
                  <a:pt x="1446590" y="296906"/>
                  <a:pt x="1470781" y="279972"/>
                  <a:pt x="1480457" y="277553"/>
                </a:cubicBezTo>
                <a:cubicBezTo>
                  <a:pt x="1490133" y="275134"/>
                  <a:pt x="1485295" y="275134"/>
                  <a:pt x="1494971" y="277553"/>
                </a:cubicBezTo>
                <a:cubicBezTo>
                  <a:pt x="1504647" y="279972"/>
                  <a:pt x="1526419" y="289649"/>
                  <a:pt x="1538514" y="292068"/>
                </a:cubicBezTo>
                <a:cubicBezTo>
                  <a:pt x="1550609" y="294487"/>
                  <a:pt x="1553029" y="294487"/>
                  <a:pt x="1567543" y="292068"/>
                </a:cubicBezTo>
                <a:cubicBezTo>
                  <a:pt x="1582057" y="289649"/>
                  <a:pt x="1615924" y="270296"/>
                  <a:pt x="1625600" y="277553"/>
                </a:cubicBezTo>
                <a:cubicBezTo>
                  <a:pt x="1635276" y="284810"/>
                  <a:pt x="1618343" y="316257"/>
                  <a:pt x="1625600" y="335610"/>
                </a:cubicBezTo>
                <a:cubicBezTo>
                  <a:pt x="1632857" y="354962"/>
                  <a:pt x="1657048" y="383992"/>
                  <a:pt x="1669143" y="393668"/>
                </a:cubicBezTo>
                <a:cubicBezTo>
                  <a:pt x="1681238" y="403344"/>
                  <a:pt x="1698171" y="405763"/>
                  <a:pt x="1698171" y="393668"/>
                </a:cubicBezTo>
                <a:cubicBezTo>
                  <a:pt x="1698171" y="381573"/>
                  <a:pt x="1671562" y="323515"/>
                  <a:pt x="1669143" y="321096"/>
                </a:cubicBezTo>
                <a:cubicBezTo>
                  <a:pt x="1666724" y="318677"/>
                  <a:pt x="1669143" y="367058"/>
                  <a:pt x="1683657" y="379153"/>
                </a:cubicBezTo>
                <a:cubicBezTo>
                  <a:pt x="1698171" y="391248"/>
                  <a:pt x="1739295" y="383992"/>
                  <a:pt x="1756228" y="393668"/>
                </a:cubicBezTo>
                <a:cubicBezTo>
                  <a:pt x="1773161" y="403344"/>
                  <a:pt x="1768324" y="422696"/>
                  <a:pt x="1785257" y="437210"/>
                </a:cubicBezTo>
                <a:cubicBezTo>
                  <a:pt x="1802190" y="451724"/>
                  <a:pt x="1836057" y="471077"/>
                  <a:pt x="1857828" y="480753"/>
                </a:cubicBezTo>
                <a:cubicBezTo>
                  <a:pt x="1879600" y="490429"/>
                  <a:pt x="1891695" y="492849"/>
                  <a:pt x="1915886" y="495268"/>
                </a:cubicBezTo>
                <a:cubicBezTo>
                  <a:pt x="1940077" y="497687"/>
                  <a:pt x="1964266" y="492849"/>
                  <a:pt x="2002971" y="495268"/>
                </a:cubicBezTo>
                <a:cubicBezTo>
                  <a:pt x="2041676" y="497687"/>
                  <a:pt x="2106990" y="509782"/>
                  <a:pt x="2148114" y="509782"/>
                </a:cubicBezTo>
                <a:cubicBezTo>
                  <a:pt x="2189238" y="509782"/>
                  <a:pt x="2218266" y="502525"/>
                  <a:pt x="2249714" y="495268"/>
                </a:cubicBezTo>
                <a:cubicBezTo>
                  <a:pt x="2281162" y="488011"/>
                  <a:pt x="2312610" y="471077"/>
                  <a:pt x="2336800" y="466239"/>
                </a:cubicBezTo>
                <a:cubicBezTo>
                  <a:pt x="2360990" y="461401"/>
                  <a:pt x="2380343" y="468658"/>
                  <a:pt x="2394857" y="466239"/>
                </a:cubicBezTo>
                <a:cubicBezTo>
                  <a:pt x="2409371" y="463820"/>
                  <a:pt x="2409372" y="463820"/>
                  <a:pt x="2423886" y="451725"/>
                </a:cubicBezTo>
                <a:cubicBezTo>
                  <a:pt x="2438400" y="439630"/>
                  <a:pt x="2467429" y="415439"/>
                  <a:pt x="2481943" y="393668"/>
                </a:cubicBezTo>
                <a:cubicBezTo>
                  <a:pt x="2496457" y="371897"/>
                  <a:pt x="2501295" y="338029"/>
                  <a:pt x="2510971" y="321096"/>
                </a:cubicBezTo>
                <a:cubicBezTo>
                  <a:pt x="2520647" y="304163"/>
                  <a:pt x="2530324" y="294487"/>
                  <a:pt x="2540000" y="292068"/>
                </a:cubicBezTo>
                <a:cubicBezTo>
                  <a:pt x="2549676" y="289649"/>
                  <a:pt x="2556933" y="304163"/>
                  <a:pt x="2569028" y="306582"/>
                </a:cubicBezTo>
                <a:cubicBezTo>
                  <a:pt x="2581123" y="309001"/>
                  <a:pt x="2590800" y="304163"/>
                  <a:pt x="2612571" y="306582"/>
                </a:cubicBezTo>
                <a:cubicBezTo>
                  <a:pt x="2634342" y="309001"/>
                  <a:pt x="2675466" y="316258"/>
                  <a:pt x="2699657" y="321096"/>
                </a:cubicBezTo>
                <a:cubicBezTo>
                  <a:pt x="2723848" y="325934"/>
                  <a:pt x="2740781" y="335610"/>
                  <a:pt x="2757714" y="335610"/>
                </a:cubicBezTo>
                <a:cubicBezTo>
                  <a:pt x="2774647" y="335610"/>
                  <a:pt x="2781905" y="323515"/>
                  <a:pt x="2801257" y="321096"/>
                </a:cubicBezTo>
                <a:cubicBezTo>
                  <a:pt x="2820609" y="318677"/>
                  <a:pt x="2852057" y="328353"/>
                  <a:pt x="2873828" y="321096"/>
                </a:cubicBezTo>
                <a:cubicBezTo>
                  <a:pt x="2895599" y="313839"/>
                  <a:pt x="2912534" y="287229"/>
                  <a:pt x="2931886" y="277553"/>
                </a:cubicBezTo>
                <a:cubicBezTo>
                  <a:pt x="2951238" y="267877"/>
                  <a:pt x="2970591" y="270296"/>
                  <a:pt x="2989943" y="263039"/>
                </a:cubicBezTo>
                <a:cubicBezTo>
                  <a:pt x="3009295" y="255782"/>
                  <a:pt x="3033486" y="236429"/>
                  <a:pt x="3048000" y="234010"/>
                </a:cubicBezTo>
                <a:cubicBezTo>
                  <a:pt x="3062514" y="231591"/>
                  <a:pt x="3062514" y="243687"/>
                  <a:pt x="3077028" y="248525"/>
                </a:cubicBezTo>
                <a:cubicBezTo>
                  <a:pt x="3091542" y="253363"/>
                  <a:pt x="3115734" y="263039"/>
                  <a:pt x="3135086" y="263039"/>
                </a:cubicBezTo>
                <a:cubicBezTo>
                  <a:pt x="3154438" y="263039"/>
                  <a:pt x="3168953" y="258201"/>
                  <a:pt x="3193143" y="248525"/>
                </a:cubicBezTo>
                <a:cubicBezTo>
                  <a:pt x="3217333" y="238849"/>
                  <a:pt x="3256038" y="212239"/>
                  <a:pt x="3280228" y="204982"/>
                </a:cubicBezTo>
                <a:cubicBezTo>
                  <a:pt x="3304418" y="197725"/>
                  <a:pt x="3321353" y="200144"/>
                  <a:pt x="3338286" y="204982"/>
                </a:cubicBezTo>
                <a:cubicBezTo>
                  <a:pt x="3355219" y="209820"/>
                  <a:pt x="3369733" y="217077"/>
                  <a:pt x="3381828" y="234010"/>
                </a:cubicBezTo>
                <a:cubicBezTo>
                  <a:pt x="3393923" y="250943"/>
                  <a:pt x="3401181" y="299325"/>
                  <a:pt x="3410857" y="306582"/>
                </a:cubicBezTo>
                <a:cubicBezTo>
                  <a:pt x="3420533" y="313839"/>
                  <a:pt x="3427791" y="277553"/>
                  <a:pt x="3439886" y="277553"/>
                </a:cubicBezTo>
                <a:cubicBezTo>
                  <a:pt x="3451981" y="277553"/>
                  <a:pt x="3466495" y="287230"/>
                  <a:pt x="3483428" y="306582"/>
                </a:cubicBezTo>
                <a:cubicBezTo>
                  <a:pt x="3500361" y="325934"/>
                  <a:pt x="3529391" y="374316"/>
                  <a:pt x="3541486" y="393668"/>
                </a:cubicBezTo>
                <a:cubicBezTo>
                  <a:pt x="3553581" y="413020"/>
                  <a:pt x="3551162" y="415439"/>
                  <a:pt x="3556000" y="422696"/>
                </a:cubicBezTo>
                <a:cubicBezTo>
                  <a:pt x="3560838" y="429953"/>
                  <a:pt x="3570514" y="434791"/>
                  <a:pt x="3570514" y="437210"/>
                </a:cubicBezTo>
                <a:cubicBezTo>
                  <a:pt x="3570514" y="439629"/>
                  <a:pt x="3560838" y="442048"/>
                  <a:pt x="3556000" y="437210"/>
                </a:cubicBezTo>
                <a:cubicBezTo>
                  <a:pt x="3551162" y="432372"/>
                  <a:pt x="3541486" y="408182"/>
                  <a:pt x="3541486" y="408182"/>
                </a:cubicBezTo>
                <a:lnTo>
                  <a:pt x="3541486" y="408182"/>
                </a:lnTo>
                <a:lnTo>
                  <a:pt x="3526971" y="422696"/>
                </a:lnTo>
              </a:path>
            </a:pathLst>
          </a:cu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67387" y="2133600"/>
            <a:ext cx="1171013" cy="688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DCT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576286" y="1981200"/>
            <a:ext cx="1538514" cy="951852"/>
          </a:xfrm>
          <a:custGeom>
            <a:avLst/>
            <a:gdLst>
              <a:gd name="connsiteX0" fmla="*/ 0 w 8345714"/>
              <a:gd name="connsiteY0" fmla="*/ 830496 h 1180452"/>
              <a:gd name="connsiteX1" fmla="*/ 72571 w 8345714"/>
              <a:gd name="connsiteY1" fmla="*/ 786954 h 1180452"/>
              <a:gd name="connsiteX2" fmla="*/ 290285 w 8345714"/>
              <a:gd name="connsiteY2" fmla="*/ 815982 h 1180452"/>
              <a:gd name="connsiteX3" fmla="*/ 319314 w 8345714"/>
              <a:gd name="connsiteY3" fmla="*/ 859525 h 1180452"/>
              <a:gd name="connsiteX4" fmla="*/ 377371 w 8345714"/>
              <a:gd name="connsiteY4" fmla="*/ 845011 h 1180452"/>
              <a:gd name="connsiteX5" fmla="*/ 420914 w 8345714"/>
              <a:gd name="connsiteY5" fmla="*/ 815982 h 1180452"/>
              <a:gd name="connsiteX6" fmla="*/ 522514 w 8345714"/>
              <a:gd name="connsiteY6" fmla="*/ 786954 h 1180452"/>
              <a:gd name="connsiteX7" fmla="*/ 551543 w 8345714"/>
              <a:gd name="connsiteY7" fmla="*/ 438611 h 1180452"/>
              <a:gd name="connsiteX8" fmla="*/ 566057 w 8345714"/>
              <a:gd name="connsiteY8" fmla="*/ 395068 h 1180452"/>
              <a:gd name="connsiteX9" fmla="*/ 667657 w 8345714"/>
              <a:gd name="connsiteY9" fmla="*/ 351525 h 1180452"/>
              <a:gd name="connsiteX10" fmla="*/ 711200 w 8345714"/>
              <a:gd name="connsiteY10" fmla="*/ 380554 h 1180452"/>
              <a:gd name="connsiteX11" fmla="*/ 667657 w 8345714"/>
              <a:gd name="connsiteY11" fmla="*/ 511182 h 1180452"/>
              <a:gd name="connsiteX12" fmla="*/ 682171 w 8345714"/>
              <a:gd name="connsiteY12" fmla="*/ 569239 h 1180452"/>
              <a:gd name="connsiteX13" fmla="*/ 696685 w 8345714"/>
              <a:gd name="connsiteY13" fmla="*/ 612782 h 1180452"/>
              <a:gd name="connsiteX14" fmla="*/ 711200 w 8345714"/>
              <a:gd name="connsiteY14" fmla="*/ 874039 h 1180452"/>
              <a:gd name="connsiteX15" fmla="*/ 725714 w 8345714"/>
              <a:gd name="connsiteY15" fmla="*/ 1004668 h 1180452"/>
              <a:gd name="connsiteX16" fmla="*/ 740228 w 8345714"/>
              <a:gd name="connsiteY16" fmla="*/ 1062725 h 1180452"/>
              <a:gd name="connsiteX17" fmla="*/ 783771 w 8345714"/>
              <a:gd name="connsiteY17" fmla="*/ 1077239 h 1180452"/>
              <a:gd name="connsiteX18" fmla="*/ 856343 w 8345714"/>
              <a:gd name="connsiteY18" fmla="*/ 1004668 h 1180452"/>
              <a:gd name="connsiteX19" fmla="*/ 928914 w 8345714"/>
              <a:gd name="connsiteY19" fmla="*/ 917582 h 1180452"/>
              <a:gd name="connsiteX20" fmla="*/ 943428 w 8345714"/>
              <a:gd name="connsiteY20" fmla="*/ 874039 h 1180452"/>
              <a:gd name="connsiteX21" fmla="*/ 1059543 w 8345714"/>
              <a:gd name="connsiteY21" fmla="*/ 772439 h 1180452"/>
              <a:gd name="connsiteX22" fmla="*/ 1103085 w 8345714"/>
              <a:gd name="connsiteY22" fmla="*/ 743411 h 1180452"/>
              <a:gd name="connsiteX23" fmla="*/ 1175657 w 8345714"/>
              <a:gd name="connsiteY23" fmla="*/ 757925 h 1180452"/>
              <a:gd name="connsiteX24" fmla="*/ 1277257 w 8345714"/>
              <a:gd name="connsiteY24" fmla="*/ 772439 h 1180452"/>
              <a:gd name="connsiteX25" fmla="*/ 1320800 w 8345714"/>
              <a:gd name="connsiteY25" fmla="*/ 801468 h 1180452"/>
              <a:gd name="connsiteX26" fmla="*/ 1465943 w 8345714"/>
              <a:gd name="connsiteY26" fmla="*/ 786954 h 1180452"/>
              <a:gd name="connsiteX27" fmla="*/ 1509485 w 8345714"/>
              <a:gd name="connsiteY27" fmla="*/ 772439 h 1180452"/>
              <a:gd name="connsiteX28" fmla="*/ 1625600 w 8345714"/>
              <a:gd name="connsiteY28" fmla="*/ 786954 h 1180452"/>
              <a:gd name="connsiteX29" fmla="*/ 1799771 w 8345714"/>
              <a:gd name="connsiteY29" fmla="*/ 786954 h 1180452"/>
              <a:gd name="connsiteX30" fmla="*/ 1814285 w 8345714"/>
              <a:gd name="connsiteY30" fmla="*/ 743411 h 1180452"/>
              <a:gd name="connsiteX31" fmla="*/ 1857828 w 8345714"/>
              <a:gd name="connsiteY31" fmla="*/ 714382 h 1180452"/>
              <a:gd name="connsiteX32" fmla="*/ 1901371 w 8345714"/>
              <a:gd name="connsiteY32" fmla="*/ 670839 h 1180452"/>
              <a:gd name="connsiteX33" fmla="*/ 1944914 w 8345714"/>
              <a:gd name="connsiteY33" fmla="*/ 685354 h 1180452"/>
              <a:gd name="connsiteX34" fmla="*/ 1959428 w 8345714"/>
              <a:gd name="connsiteY34" fmla="*/ 728896 h 1180452"/>
              <a:gd name="connsiteX35" fmla="*/ 2017485 w 8345714"/>
              <a:gd name="connsiteY35" fmla="*/ 743411 h 1180452"/>
              <a:gd name="connsiteX36" fmla="*/ 2061028 w 8345714"/>
              <a:gd name="connsiteY36" fmla="*/ 757925 h 1180452"/>
              <a:gd name="connsiteX37" fmla="*/ 2133600 w 8345714"/>
              <a:gd name="connsiteY37" fmla="*/ 743411 h 1180452"/>
              <a:gd name="connsiteX38" fmla="*/ 2148114 w 8345714"/>
              <a:gd name="connsiteY38" fmla="*/ 699868 h 1180452"/>
              <a:gd name="connsiteX39" fmla="*/ 2191657 w 8345714"/>
              <a:gd name="connsiteY39" fmla="*/ 641811 h 1180452"/>
              <a:gd name="connsiteX40" fmla="*/ 2206171 w 8345714"/>
              <a:gd name="connsiteY40" fmla="*/ 322496 h 1180452"/>
              <a:gd name="connsiteX41" fmla="*/ 2177143 w 8345714"/>
              <a:gd name="connsiteY41" fmla="*/ 235411 h 1180452"/>
              <a:gd name="connsiteX42" fmla="*/ 2162628 w 8345714"/>
              <a:gd name="connsiteY42" fmla="*/ 191868 h 1180452"/>
              <a:gd name="connsiteX43" fmla="*/ 2177143 w 8345714"/>
              <a:gd name="connsiteY43" fmla="*/ 17696 h 1180452"/>
              <a:gd name="connsiteX44" fmla="*/ 2235200 w 8345714"/>
              <a:gd name="connsiteY44" fmla="*/ 3182 h 1180452"/>
              <a:gd name="connsiteX45" fmla="*/ 2278743 w 8345714"/>
              <a:gd name="connsiteY45" fmla="*/ 90268 h 1180452"/>
              <a:gd name="connsiteX46" fmla="*/ 2293257 w 8345714"/>
              <a:gd name="connsiteY46" fmla="*/ 177354 h 1180452"/>
              <a:gd name="connsiteX47" fmla="*/ 2351314 w 8345714"/>
              <a:gd name="connsiteY47" fmla="*/ 191868 h 1180452"/>
              <a:gd name="connsiteX48" fmla="*/ 2365828 w 8345714"/>
              <a:gd name="connsiteY48" fmla="*/ 307982 h 1180452"/>
              <a:gd name="connsiteX49" fmla="*/ 2380343 w 8345714"/>
              <a:gd name="connsiteY49" fmla="*/ 772439 h 1180452"/>
              <a:gd name="connsiteX50" fmla="*/ 2409371 w 8345714"/>
              <a:gd name="connsiteY50" fmla="*/ 859525 h 1180452"/>
              <a:gd name="connsiteX51" fmla="*/ 2423885 w 8345714"/>
              <a:gd name="connsiteY51" fmla="*/ 903068 h 1180452"/>
              <a:gd name="connsiteX52" fmla="*/ 2438400 w 8345714"/>
              <a:gd name="connsiteY52" fmla="*/ 1135296 h 1180452"/>
              <a:gd name="connsiteX53" fmla="*/ 2467428 w 8345714"/>
              <a:gd name="connsiteY53" fmla="*/ 1178839 h 1180452"/>
              <a:gd name="connsiteX54" fmla="*/ 2540000 w 8345714"/>
              <a:gd name="connsiteY54" fmla="*/ 1164325 h 1180452"/>
              <a:gd name="connsiteX55" fmla="*/ 2583543 w 8345714"/>
              <a:gd name="connsiteY55" fmla="*/ 1019182 h 1180452"/>
              <a:gd name="connsiteX56" fmla="*/ 2598057 w 8345714"/>
              <a:gd name="connsiteY56" fmla="*/ 932096 h 1180452"/>
              <a:gd name="connsiteX57" fmla="*/ 2641600 w 8345714"/>
              <a:gd name="connsiteY57" fmla="*/ 670839 h 1180452"/>
              <a:gd name="connsiteX58" fmla="*/ 2728685 w 8345714"/>
              <a:gd name="connsiteY58" fmla="*/ 699868 h 1180452"/>
              <a:gd name="connsiteX59" fmla="*/ 2859314 w 8345714"/>
              <a:gd name="connsiteY59" fmla="*/ 728896 h 1180452"/>
              <a:gd name="connsiteX60" fmla="*/ 2960914 w 8345714"/>
              <a:gd name="connsiteY60" fmla="*/ 670839 h 1180452"/>
              <a:gd name="connsiteX61" fmla="*/ 2989943 w 8345714"/>
              <a:gd name="connsiteY61" fmla="*/ 627296 h 1180452"/>
              <a:gd name="connsiteX62" fmla="*/ 2931885 w 8345714"/>
              <a:gd name="connsiteY62" fmla="*/ 453125 h 1180452"/>
              <a:gd name="connsiteX63" fmla="*/ 2902857 w 8345714"/>
              <a:gd name="connsiteY63" fmla="*/ 409582 h 1180452"/>
              <a:gd name="connsiteX64" fmla="*/ 2931885 w 8345714"/>
              <a:gd name="connsiteY64" fmla="*/ 148325 h 1180452"/>
              <a:gd name="connsiteX65" fmla="*/ 2960914 w 8345714"/>
              <a:gd name="connsiteY65" fmla="*/ 104782 h 1180452"/>
              <a:gd name="connsiteX66" fmla="*/ 3004457 w 8345714"/>
              <a:gd name="connsiteY66" fmla="*/ 61239 h 1180452"/>
              <a:gd name="connsiteX67" fmla="*/ 3048000 w 8345714"/>
              <a:gd name="connsiteY67" fmla="*/ 46725 h 1180452"/>
              <a:gd name="connsiteX68" fmla="*/ 3062514 w 8345714"/>
              <a:gd name="connsiteY68" fmla="*/ 278954 h 1180452"/>
              <a:gd name="connsiteX69" fmla="*/ 3106057 w 8345714"/>
              <a:gd name="connsiteY69" fmla="*/ 307982 h 1180452"/>
              <a:gd name="connsiteX70" fmla="*/ 3178628 w 8345714"/>
              <a:gd name="connsiteY70" fmla="*/ 293468 h 1180452"/>
              <a:gd name="connsiteX71" fmla="*/ 3222171 w 8345714"/>
              <a:gd name="connsiteY71" fmla="*/ 453125 h 1180452"/>
              <a:gd name="connsiteX72" fmla="*/ 3265714 w 8345714"/>
              <a:gd name="connsiteY72" fmla="*/ 612782 h 1180452"/>
              <a:gd name="connsiteX73" fmla="*/ 3280228 w 8345714"/>
              <a:gd name="connsiteY73" fmla="*/ 786954 h 1180452"/>
              <a:gd name="connsiteX74" fmla="*/ 3396343 w 8345714"/>
              <a:gd name="connsiteY74" fmla="*/ 801468 h 1180452"/>
              <a:gd name="connsiteX75" fmla="*/ 3410857 w 8345714"/>
              <a:gd name="connsiteY75" fmla="*/ 845011 h 1180452"/>
              <a:gd name="connsiteX76" fmla="*/ 3425371 w 8345714"/>
              <a:gd name="connsiteY76" fmla="*/ 903068 h 1180452"/>
              <a:gd name="connsiteX77" fmla="*/ 3454400 w 8345714"/>
              <a:gd name="connsiteY77" fmla="*/ 1048211 h 1180452"/>
              <a:gd name="connsiteX78" fmla="*/ 3468914 w 8345714"/>
              <a:gd name="connsiteY78" fmla="*/ 1106268 h 1180452"/>
              <a:gd name="connsiteX79" fmla="*/ 3512457 w 8345714"/>
              <a:gd name="connsiteY79" fmla="*/ 1135296 h 1180452"/>
              <a:gd name="connsiteX80" fmla="*/ 3686628 w 8345714"/>
              <a:gd name="connsiteY80" fmla="*/ 1120782 h 1180452"/>
              <a:gd name="connsiteX81" fmla="*/ 3701143 w 8345714"/>
              <a:gd name="connsiteY81" fmla="*/ 1048211 h 1180452"/>
              <a:gd name="connsiteX82" fmla="*/ 3672114 w 8345714"/>
              <a:gd name="connsiteY82" fmla="*/ 917582 h 1180452"/>
              <a:gd name="connsiteX83" fmla="*/ 3686628 w 8345714"/>
              <a:gd name="connsiteY83" fmla="*/ 598268 h 1180452"/>
              <a:gd name="connsiteX84" fmla="*/ 3773714 w 8345714"/>
              <a:gd name="connsiteY84" fmla="*/ 569239 h 1180452"/>
              <a:gd name="connsiteX85" fmla="*/ 3817257 w 8345714"/>
              <a:gd name="connsiteY85" fmla="*/ 583754 h 1180452"/>
              <a:gd name="connsiteX86" fmla="*/ 3831771 w 8345714"/>
              <a:gd name="connsiteY86" fmla="*/ 627296 h 1180452"/>
              <a:gd name="connsiteX87" fmla="*/ 3904343 w 8345714"/>
              <a:gd name="connsiteY87" fmla="*/ 685354 h 1180452"/>
              <a:gd name="connsiteX88" fmla="*/ 4005943 w 8345714"/>
              <a:gd name="connsiteY88" fmla="*/ 670839 h 1180452"/>
              <a:gd name="connsiteX89" fmla="*/ 4107543 w 8345714"/>
              <a:gd name="connsiteY89" fmla="*/ 612782 h 1180452"/>
              <a:gd name="connsiteX90" fmla="*/ 4151085 w 8345714"/>
              <a:gd name="connsiteY90" fmla="*/ 641811 h 1180452"/>
              <a:gd name="connsiteX91" fmla="*/ 4180114 w 8345714"/>
              <a:gd name="connsiteY91" fmla="*/ 685354 h 1180452"/>
              <a:gd name="connsiteX92" fmla="*/ 4223657 w 8345714"/>
              <a:gd name="connsiteY92" fmla="*/ 743411 h 1180452"/>
              <a:gd name="connsiteX93" fmla="*/ 4238171 w 8345714"/>
              <a:gd name="connsiteY93" fmla="*/ 786954 h 1180452"/>
              <a:gd name="connsiteX94" fmla="*/ 4296228 w 8345714"/>
              <a:gd name="connsiteY94" fmla="*/ 801468 h 1180452"/>
              <a:gd name="connsiteX95" fmla="*/ 4412343 w 8345714"/>
              <a:gd name="connsiteY95" fmla="*/ 786954 h 1180452"/>
              <a:gd name="connsiteX96" fmla="*/ 4542971 w 8345714"/>
              <a:gd name="connsiteY96" fmla="*/ 772439 h 1180452"/>
              <a:gd name="connsiteX97" fmla="*/ 4615543 w 8345714"/>
              <a:gd name="connsiteY97" fmla="*/ 670839 h 1180452"/>
              <a:gd name="connsiteX98" fmla="*/ 4702628 w 8345714"/>
              <a:gd name="connsiteY98" fmla="*/ 685354 h 1180452"/>
              <a:gd name="connsiteX99" fmla="*/ 4717143 w 8345714"/>
              <a:gd name="connsiteY99" fmla="*/ 728896 h 1180452"/>
              <a:gd name="connsiteX100" fmla="*/ 4804228 w 8345714"/>
              <a:gd name="connsiteY100" fmla="*/ 757925 h 1180452"/>
              <a:gd name="connsiteX101" fmla="*/ 4891314 w 8345714"/>
              <a:gd name="connsiteY101" fmla="*/ 743411 h 1180452"/>
              <a:gd name="connsiteX102" fmla="*/ 4905828 w 8345714"/>
              <a:gd name="connsiteY102" fmla="*/ 699868 h 1180452"/>
              <a:gd name="connsiteX103" fmla="*/ 4934857 w 8345714"/>
              <a:gd name="connsiteY103" fmla="*/ 656325 h 1180452"/>
              <a:gd name="connsiteX104" fmla="*/ 4949371 w 8345714"/>
              <a:gd name="connsiteY104" fmla="*/ 569239 h 1180452"/>
              <a:gd name="connsiteX105" fmla="*/ 4963885 w 8345714"/>
              <a:gd name="connsiteY105" fmla="*/ 424096 h 1180452"/>
              <a:gd name="connsiteX106" fmla="*/ 5007428 w 8345714"/>
              <a:gd name="connsiteY106" fmla="*/ 438611 h 1180452"/>
              <a:gd name="connsiteX107" fmla="*/ 5021943 w 8345714"/>
              <a:gd name="connsiteY107" fmla="*/ 482154 h 1180452"/>
              <a:gd name="connsiteX108" fmla="*/ 5036457 w 8345714"/>
              <a:gd name="connsiteY108" fmla="*/ 569239 h 1180452"/>
              <a:gd name="connsiteX109" fmla="*/ 5050971 w 8345714"/>
              <a:gd name="connsiteY109" fmla="*/ 641811 h 1180452"/>
              <a:gd name="connsiteX110" fmla="*/ 5341257 w 8345714"/>
              <a:gd name="connsiteY110" fmla="*/ 641811 h 1180452"/>
              <a:gd name="connsiteX111" fmla="*/ 5413828 w 8345714"/>
              <a:gd name="connsiteY111" fmla="*/ 714382 h 1180452"/>
              <a:gd name="connsiteX112" fmla="*/ 5718628 w 8345714"/>
              <a:gd name="connsiteY112" fmla="*/ 728896 h 1180452"/>
              <a:gd name="connsiteX113" fmla="*/ 5776685 w 8345714"/>
              <a:gd name="connsiteY113" fmla="*/ 874039 h 1180452"/>
              <a:gd name="connsiteX114" fmla="*/ 5791200 w 8345714"/>
              <a:gd name="connsiteY114" fmla="*/ 932096 h 1180452"/>
              <a:gd name="connsiteX115" fmla="*/ 5834743 w 8345714"/>
              <a:gd name="connsiteY115" fmla="*/ 961125 h 1180452"/>
              <a:gd name="connsiteX116" fmla="*/ 5892800 w 8345714"/>
              <a:gd name="connsiteY116" fmla="*/ 946611 h 1180452"/>
              <a:gd name="connsiteX117" fmla="*/ 5921828 w 8345714"/>
              <a:gd name="connsiteY117" fmla="*/ 903068 h 1180452"/>
              <a:gd name="connsiteX118" fmla="*/ 5979885 w 8345714"/>
              <a:gd name="connsiteY118" fmla="*/ 801468 h 1180452"/>
              <a:gd name="connsiteX119" fmla="*/ 6037943 w 8345714"/>
              <a:gd name="connsiteY119" fmla="*/ 772439 h 1180452"/>
              <a:gd name="connsiteX120" fmla="*/ 6081485 w 8345714"/>
              <a:gd name="connsiteY120" fmla="*/ 743411 h 1180452"/>
              <a:gd name="connsiteX121" fmla="*/ 6342743 w 8345714"/>
              <a:gd name="connsiteY121" fmla="*/ 772439 h 1180452"/>
              <a:gd name="connsiteX122" fmla="*/ 6400800 w 8345714"/>
              <a:gd name="connsiteY122" fmla="*/ 786954 h 1180452"/>
              <a:gd name="connsiteX123" fmla="*/ 6415314 w 8345714"/>
              <a:gd name="connsiteY123" fmla="*/ 1178839 h 1180452"/>
              <a:gd name="connsiteX124" fmla="*/ 6487885 w 8345714"/>
              <a:gd name="connsiteY124" fmla="*/ 932096 h 1180452"/>
              <a:gd name="connsiteX125" fmla="*/ 6502400 w 8345714"/>
              <a:gd name="connsiteY125" fmla="*/ 786954 h 1180452"/>
              <a:gd name="connsiteX126" fmla="*/ 6792685 w 8345714"/>
              <a:gd name="connsiteY126" fmla="*/ 772439 h 1180452"/>
              <a:gd name="connsiteX127" fmla="*/ 6879771 w 8345714"/>
              <a:gd name="connsiteY127" fmla="*/ 757925 h 1180452"/>
              <a:gd name="connsiteX128" fmla="*/ 6923314 w 8345714"/>
              <a:gd name="connsiteY128" fmla="*/ 743411 h 1180452"/>
              <a:gd name="connsiteX129" fmla="*/ 7068457 w 8345714"/>
              <a:gd name="connsiteY129" fmla="*/ 772439 h 1180452"/>
              <a:gd name="connsiteX130" fmla="*/ 7082971 w 8345714"/>
              <a:gd name="connsiteY130" fmla="*/ 714382 h 1180452"/>
              <a:gd name="connsiteX131" fmla="*/ 7112000 w 8345714"/>
              <a:gd name="connsiteY131" fmla="*/ 540211 h 1180452"/>
              <a:gd name="connsiteX132" fmla="*/ 7155543 w 8345714"/>
              <a:gd name="connsiteY132" fmla="*/ 670839 h 1180452"/>
              <a:gd name="connsiteX133" fmla="*/ 7170057 w 8345714"/>
              <a:gd name="connsiteY133" fmla="*/ 714382 h 1180452"/>
              <a:gd name="connsiteX134" fmla="*/ 7184571 w 8345714"/>
              <a:gd name="connsiteY134" fmla="*/ 772439 h 1180452"/>
              <a:gd name="connsiteX135" fmla="*/ 7257143 w 8345714"/>
              <a:gd name="connsiteY135" fmla="*/ 743411 h 1180452"/>
              <a:gd name="connsiteX136" fmla="*/ 7620000 w 8345714"/>
              <a:gd name="connsiteY136" fmla="*/ 699868 h 1180452"/>
              <a:gd name="connsiteX137" fmla="*/ 7649028 w 8345714"/>
              <a:gd name="connsiteY137" fmla="*/ 656325 h 1180452"/>
              <a:gd name="connsiteX138" fmla="*/ 7663543 w 8345714"/>
              <a:gd name="connsiteY138" fmla="*/ 612782 h 1180452"/>
              <a:gd name="connsiteX139" fmla="*/ 7750628 w 8345714"/>
              <a:gd name="connsiteY139" fmla="*/ 641811 h 1180452"/>
              <a:gd name="connsiteX140" fmla="*/ 7808685 w 8345714"/>
              <a:gd name="connsiteY140" fmla="*/ 583754 h 1180452"/>
              <a:gd name="connsiteX141" fmla="*/ 7823200 w 8345714"/>
              <a:gd name="connsiteY141" fmla="*/ 511182 h 1180452"/>
              <a:gd name="connsiteX142" fmla="*/ 7837714 w 8345714"/>
              <a:gd name="connsiteY142" fmla="*/ 467639 h 1180452"/>
              <a:gd name="connsiteX143" fmla="*/ 8069943 w 8345714"/>
              <a:gd name="connsiteY143" fmla="*/ 467639 h 1180452"/>
              <a:gd name="connsiteX144" fmla="*/ 8345714 w 8345714"/>
              <a:gd name="connsiteY144" fmla="*/ 467639 h 118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8345714" h="1180452">
                <a:moveTo>
                  <a:pt x="0" y="830496"/>
                </a:moveTo>
                <a:cubicBezTo>
                  <a:pt x="24190" y="815982"/>
                  <a:pt x="44554" y="790250"/>
                  <a:pt x="72571" y="786954"/>
                </a:cubicBezTo>
                <a:cubicBezTo>
                  <a:pt x="177576" y="774601"/>
                  <a:pt x="213642" y="790434"/>
                  <a:pt x="290285" y="815982"/>
                </a:cubicBezTo>
                <a:cubicBezTo>
                  <a:pt x="299961" y="830496"/>
                  <a:pt x="302765" y="854009"/>
                  <a:pt x="319314" y="859525"/>
                </a:cubicBezTo>
                <a:cubicBezTo>
                  <a:pt x="338238" y="865833"/>
                  <a:pt x="359036" y="852869"/>
                  <a:pt x="377371" y="845011"/>
                </a:cubicBezTo>
                <a:cubicBezTo>
                  <a:pt x="393405" y="838139"/>
                  <a:pt x="405312" y="823783"/>
                  <a:pt x="420914" y="815982"/>
                </a:cubicBezTo>
                <a:cubicBezTo>
                  <a:pt x="441735" y="805571"/>
                  <a:pt x="503914" y="791604"/>
                  <a:pt x="522514" y="786954"/>
                </a:cubicBezTo>
                <a:cubicBezTo>
                  <a:pt x="532190" y="670840"/>
                  <a:pt x="538676" y="554415"/>
                  <a:pt x="551543" y="438611"/>
                </a:cubicBezTo>
                <a:cubicBezTo>
                  <a:pt x="553233" y="423405"/>
                  <a:pt x="555239" y="405886"/>
                  <a:pt x="566057" y="395068"/>
                </a:cubicBezTo>
                <a:cubicBezTo>
                  <a:pt x="583993" y="377131"/>
                  <a:pt x="641633" y="360199"/>
                  <a:pt x="667657" y="351525"/>
                </a:cubicBezTo>
                <a:cubicBezTo>
                  <a:pt x="682171" y="361201"/>
                  <a:pt x="706408" y="363781"/>
                  <a:pt x="711200" y="380554"/>
                </a:cubicBezTo>
                <a:cubicBezTo>
                  <a:pt x="721431" y="416362"/>
                  <a:pt x="682292" y="481911"/>
                  <a:pt x="667657" y="511182"/>
                </a:cubicBezTo>
                <a:cubicBezTo>
                  <a:pt x="672495" y="530534"/>
                  <a:pt x="676691" y="550059"/>
                  <a:pt x="682171" y="569239"/>
                </a:cubicBezTo>
                <a:cubicBezTo>
                  <a:pt x="686374" y="583950"/>
                  <a:pt x="695234" y="597552"/>
                  <a:pt x="696685" y="612782"/>
                </a:cubicBezTo>
                <a:cubicBezTo>
                  <a:pt x="704954" y="699609"/>
                  <a:pt x="704757" y="787057"/>
                  <a:pt x="711200" y="874039"/>
                </a:cubicBezTo>
                <a:cubicBezTo>
                  <a:pt x="714436" y="917730"/>
                  <a:pt x="719052" y="961366"/>
                  <a:pt x="725714" y="1004668"/>
                </a:cubicBezTo>
                <a:cubicBezTo>
                  <a:pt x="728747" y="1024384"/>
                  <a:pt x="727767" y="1047148"/>
                  <a:pt x="740228" y="1062725"/>
                </a:cubicBezTo>
                <a:cubicBezTo>
                  <a:pt x="749785" y="1074672"/>
                  <a:pt x="769257" y="1072401"/>
                  <a:pt x="783771" y="1077239"/>
                </a:cubicBezTo>
                <a:cubicBezTo>
                  <a:pt x="863597" y="1024023"/>
                  <a:pt x="795869" y="1077237"/>
                  <a:pt x="856343" y="1004668"/>
                </a:cubicBezTo>
                <a:cubicBezTo>
                  <a:pt x="949472" y="892912"/>
                  <a:pt x="856840" y="1025692"/>
                  <a:pt x="928914" y="917582"/>
                </a:cubicBezTo>
                <a:cubicBezTo>
                  <a:pt x="933752" y="903068"/>
                  <a:pt x="936586" y="887723"/>
                  <a:pt x="943428" y="874039"/>
                </a:cubicBezTo>
                <a:cubicBezTo>
                  <a:pt x="973666" y="813563"/>
                  <a:pt x="994230" y="815981"/>
                  <a:pt x="1059543" y="772439"/>
                </a:cubicBezTo>
                <a:lnTo>
                  <a:pt x="1103085" y="743411"/>
                </a:lnTo>
                <a:cubicBezTo>
                  <a:pt x="1127276" y="748249"/>
                  <a:pt x="1151323" y="753869"/>
                  <a:pt x="1175657" y="757925"/>
                </a:cubicBezTo>
                <a:cubicBezTo>
                  <a:pt x="1209402" y="763549"/>
                  <a:pt x="1244489" y="762609"/>
                  <a:pt x="1277257" y="772439"/>
                </a:cubicBezTo>
                <a:cubicBezTo>
                  <a:pt x="1293965" y="777452"/>
                  <a:pt x="1306286" y="791792"/>
                  <a:pt x="1320800" y="801468"/>
                </a:cubicBezTo>
                <a:cubicBezTo>
                  <a:pt x="1369181" y="796630"/>
                  <a:pt x="1417886" y="794348"/>
                  <a:pt x="1465943" y="786954"/>
                </a:cubicBezTo>
                <a:cubicBezTo>
                  <a:pt x="1481064" y="784628"/>
                  <a:pt x="1494186" y="772439"/>
                  <a:pt x="1509485" y="772439"/>
                </a:cubicBezTo>
                <a:cubicBezTo>
                  <a:pt x="1548491" y="772439"/>
                  <a:pt x="1586895" y="782116"/>
                  <a:pt x="1625600" y="786954"/>
                </a:cubicBezTo>
                <a:cubicBezTo>
                  <a:pt x="1690643" y="808634"/>
                  <a:pt x="1711388" y="822307"/>
                  <a:pt x="1799771" y="786954"/>
                </a:cubicBezTo>
                <a:cubicBezTo>
                  <a:pt x="1813976" y="781272"/>
                  <a:pt x="1804728" y="755358"/>
                  <a:pt x="1814285" y="743411"/>
                </a:cubicBezTo>
                <a:cubicBezTo>
                  <a:pt x="1825182" y="729789"/>
                  <a:pt x="1844427" y="725549"/>
                  <a:pt x="1857828" y="714382"/>
                </a:cubicBezTo>
                <a:cubicBezTo>
                  <a:pt x="1873597" y="701241"/>
                  <a:pt x="1886857" y="685353"/>
                  <a:pt x="1901371" y="670839"/>
                </a:cubicBezTo>
                <a:cubicBezTo>
                  <a:pt x="1915885" y="675677"/>
                  <a:pt x="1934096" y="674536"/>
                  <a:pt x="1944914" y="685354"/>
                </a:cubicBezTo>
                <a:cubicBezTo>
                  <a:pt x="1955732" y="696172"/>
                  <a:pt x="1947481" y="719339"/>
                  <a:pt x="1959428" y="728896"/>
                </a:cubicBezTo>
                <a:cubicBezTo>
                  <a:pt x="1975005" y="741357"/>
                  <a:pt x="1998305" y="737931"/>
                  <a:pt x="2017485" y="743411"/>
                </a:cubicBezTo>
                <a:cubicBezTo>
                  <a:pt x="2032196" y="747614"/>
                  <a:pt x="2046514" y="753087"/>
                  <a:pt x="2061028" y="757925"/>
                </a:cubicBezTo>
                <a:cubicBezTo>
                  <a:pt x="2085219" y="753087"/>
                  <a:pt x="2113074" y="757095"/>
                  <a:pt x="2133600" y="743411"/>
                </a:cubicBezTo>
                <a:cubicBezTo>
                  <a:pt x="2146330" y="734924"/>
                  <a:pt x="2140523" y="713152"/>
                  <a:pt x="2148114" y="699868"/>
                </a:cubicBezTo>
                <a:cubicBezTo>
                  <a:pt x="2160116" y="678865"/>
                  <a:pt x="2177143" y="661163"/>
                  <a:pt x="2191657" y="641811"/>
                </a:cubicBezTo>
                <a:cubicBezTo>
                  <a:pt x="2234446" y="492046"/>
                  <a:pt x="2235871" y="530402"/>
                  <a:pt x="2206171" y="322496"/>
                </a:cubicBezTo>
                <a:cubicBezTo>
                  <a:pt x="2201844" y="292205"/>
                  <a:pt x="2186819" y="264439"/>
                  <a:pt x="2177143" y="235411"/>
                </a:cubicBezTo>
                <a:lnTo>
                  <a:pt x="2162628" y="191868"/>
                </a:lnTo>
                <a:cubicBezTo>
                  <a:pt x="2167466" y="133811"/>
                  <a:pt x="2156229" y="72071"/>
                  <a:pt x="2177143" y="17696"/>
                </a:cubicBezTo>
                <a:cubicBezTo>
                  <a:pt x="2184304" y="-922"/>
                  <a:pt x="2216276" y="-3126"/>
                  <a:pt x="2235200" y="3182"/>
                </a:cubicBezTo>
                <a:cubicBezTo>
                  <a:pt x="2256301" y="10216"/>
                  <a:pt x="2273108" y="73363"/>
                  <a:pt x="2278743" y="90268"/>
                </a:cubicBezTo>
                <a:cubicBezTo>
                  <a:pt x="2283581" y="119297"/>
                  <a:pt x="2276152" y="153407"/>
                  <a:pt x="2293257" y="177354"/>
                </a:cubicBezTo>
                <a:cubicBezTo>
                  <a:pt x="2304851" y="193586"/>
                  <a:pt x="2341626" y="174430"/>
                  <a:pt x="2351314" y="191868"/>
                </a:cubicBezTo>
                <a:cubicBezTo>
                  <a:pt x="2370257" y="225965"/>
                  <a:pt x="2360990" y="269277"/>
                  <a:pt x="2365828" y="307982"/>
                </a:cubicBezTo>
                <a:cubicBezTo>
                  <a:pt x="2370666" y="462801"/>
                  <a:pt x="2368152" y="618025"/>
                  <a:pt x="2380343" y="772439"/>
                </a:cubicBezTo>
                <a:cubicBezTo>
                  <a:pt x="2382751" y="802943"/>
                  <a:pt x="2399695" y="830496"/>
                  <a:pt x="2409371" y="859525"/>
                </a:cubicBezTo>
                <a:lnTo>
                  <a:pt x="2423885" y="903068"/>
                </a:lnTo>
                <a:cubicBezTo>
                  <a:pt x="2428723" y="980477"/>
                  <a:pt x="2426303" y="1058685"/>
                  <a:pt x="2438400" y="1135296"/>
                </a:cubicBezTo>
                <a:cubicBezTo>
                  <a:pt x="2441121" y="1152526"/>
                  <a:pt x="2450655" y="1174047"/>
                  <a:pt x="2467428" y="1178839"/>
                </a:cubicBezTo>
                <a:cubicBezTo>
                  <a:pt x="2491148" y="1185616"/>
                  <a:pt x="2515809" y="1169163"/>
                  <a:pt x="2540000" y="1164325"/>
                </a:cubicBezTo>
                <a:cubicBezTo>
                  <a:pt x="2556629" y="1114437"/>
                  <a:pt x="2571083" y="1073174"/>
                  <a:pt x="2583543" y="1019182"/>
                </a:cubicBezTo>
                <a:cubicBezTo>
                  <a:pt x="2590160" y="990507"/>
                  <a:pt x="2593895" y="961229"/>
                  <a:pt x="2598057" y="932096"/>
                </a:cubicBezTo>
                <a:cubicBezTo>
                  <a:pt x="2632988" y="687574"/>
                  <a:pt x="2603121" y="786271"/>
                  <a:pt x="2641600" y="670839"/>
                </a:cubicBezTo>
                <a:cubicBezTo>
                  <a:pt x="2670628" y="680515"/>
                  <a:pt x="2698503" y="694838"/>
                  <a:pt x="2728685" y="699868"/>
                </a:cubicBezTo>
                <a:cubicBezTo>
                  <a:pt x="2830862" y="716897"/>
                  <a:pt x="2787852" y="705076"/>
                  <a:pt x="2859314" y="728896"/>
                </a:cubicBezTo>
                <a:cubicBezTo>
                  <a:pt x="2882084" y="717511"/>
                  <a:pt x="2940397" y="691356"/>
                  <a:pt x="2960914" y="670839"/>
                </a:cubicBezTo>
                <a:cubicBezTo>
                  <a:pt x="2973249" y="658504"/>
                  <a:pt x="2980267" y="641810"/>
                  <a:pt x="2989943" y="627296"/>
                </a:cubicBezTo>
                <a:lnTo>
                  <a:pt x="2931885" y="453125"/>
                </a:lnTo>
                <a:cubicBezTo>
                  <a:pt x="2926369" y="436576"/>
                  <a:pt x="2912533" y="424096"/>
                  <a:pt x="2902857" y="409582"/>
                </a:cubicBezTo>
                <a:cubicBezTo>
                  <a:pt x="2904670" y="382389"/>
                  <a:pt x="2897257" y="217580"/>
                  <a:pt x="2931885" y="148325"/>
                </a:cubicBezTo>
                <a:cubicBezTo>
                  <a:pt x="2939686" y="132723"/>
                  <a:pt x="2949747" y="118183"/>
                  <a:pt x="2960914" y="104782"/>
                </a:cubicBezTo>
                <a:cubicBezTo>
                  <a:pt x="2974055" y="89013"/>
                  <a:pt x="2987378" y="72625"/>
                  <a:pt x="3004457" y="61239"/>
                </a:cubicBezTo>
                <a:cubicBezTo>
                  <a:pt x="3017187" y="52752"/>
                  <a:pt x="3033486" y="51563"/>
                  <a:pt x="3048000" y="46725"/>
                </a:cubicBezTo>
                <a:cubicBezTo>
                  <a:pt x="3052838" y="124135"/>
                  <a:pt x="3045689" y="203240"/>
                  <a:pt x="3062514" y="278954"/>
                </a:cubicBezTo>
                <a:cubicBezTo>
                  <a:pt x="3066298" y="295983"/>
                  <a:pt x="3088748" y="305818"/>
                  <a:pt x="3106057" y="307982"/>
                </a:cubicBezTo>
                <a:cubicBezTo>
                  <a:pt x="3130536" y="311042"/>
                  <a:pt x="3154438" y="298306"/>
                  <a:pt x="3178628" y="293468"/>
                </a:cubicBezTo>
                <a:cubicBezTo>
                  <a:pt x="3234483" y="377249"/>
                  <a:pt x="3193891" y="302298"/>
                  <a:pt x="3222171" y="453125"/>
                </a:cubicBezTo>
                <a:cubicBezTo>
                  <a:pt x="3236201" y="527951"/>
                  <a:pt x="3245759" y="552915"/>
                  <a:pt x="3265714" y="612782"/>
                </a:cubicBezTo>
                <a:cubicBezTo>
                  <a:pt x="3270552" y="670839"/>
                  <a:pt x="3247067" y="739054"/>
                  <a:pt x="3280228" y="786954"/>
                </a:cubicBezTo>
                <a:cubicBezTo>
                  <a:pt x="3302431" y="819025"/>
                  <a:pt x="3360699" y="785626"/>
                  <a:pt x="3396343" y="801468"/>
                </a:cubicBezTo>
                <a:cubicBezTo>
                  <a:pt x="3410324" y="807682"/>
                  <a:pt x="3406654" y="830300"/>
                  <a:pt x="3410857" y="845011"/>
                </a:cubicBezTo>
                <a:cubicBezTo>
                  <a:pt x="3416337" y="864191"/>
                  <a:pt x="3421191" y="883563"/>
                  <a:pt x="3425371" y="903068"/>
                </a:cubicBezTo>
                <a:cubicBezTo>
                  <a:pt x="3435709" y="951312"/>
                  <a:pt x="3444724" y="999830"/>
                  <a:pt x="3454400" y="1048211"/>
                </a:cubicBezTo>
                <a:cubicBezTo>
                  <a:pt x="3458312" y="1067772"/>
                  <a:pt x="3457849" y="1089670"/>
                  <a:pt x="3468914" y="1106268"/>
                </a:cubicBezTo>
                <a:cubicBezTo>
                  <a:pt x="3478590" y="1120782"/>
                  <a:pt x="3497943" y="1125620"/>
                  <a:pt x="3512457" y="1135296"/>
                </a:cubicBezTo>
                <a:lnTo>
                  <a:pt x="3686628" y="1120782"/>
                </a:lnTo>
                <a:cubicBezTo>
                  <a:pt x="3709027" y="1110444"/>
                  <a:pt x="3701143" y="1072880"/>
                  <a:pt x="3701143" y="1048211"/>
                </a:cubicBezTo>
                <a:cubicBezTo>
                  <a:pt x="3701143" y="997126"/>
                  <a:pt x="3687081" y="962483"/>
                  <a:pt x="3672114" y="917582"/>
                </a:cubicBezTo>
                <a:cubicBezTo>
                  <a:pt x="3676952" y="811144"/>
                  <a:pt x="3656795" y="700554"/>
                  <a:pt x="3686628" y="598268"/>
                </a:cubicBezTo>
                <a:cubicBezTo>
                  <a:pt x="3695196" y="568893"/>
                  <a:pt x="3773714" y="569239"/>
                  <a:pt x="3773714" y="569239"/>
                </a:cubicBezTo>
                <a:cubicBezTo>
                  <a:pt x="3788228" y="574077"/>
                  <a:pt x="3806439" y="572936"/>
                  <a:pt x="3817257" y="583754"/>
                </a:cubicBezTo>
                <a:cubicBezTo>
                  <a:pt x="3828075" y="594572"/>
                  <a:pt x="3824929" y="613612"/>
                  <a:pt x="3831771" y="627296"/>
                </a:cubicBezTo>
                <a:cubicBezTo>
                  <a:pt x="3858032" y="679817"/>
                  <a:pt x="3854122" y="668613"/>
                  <a:pt x="3904343" y="685354"/>
                </a:cubicBezTo>
                <a:cubicBezTo>
                  <a:pt x="3938210" y="680516"/>
                  <a:pt x="3972938" y="679840"/>
                  <a:pt x="4005943" y="670839"/>
                </a:cubicBezTo>
                <a:cubicBezTo>
                  <a:pt x="4037109" y="662339"/>
                  <a:pt x="4080257" y="630973"/>
                  <a:pt x="4107543" y="612782"/>
                </a:cubicBezTo>
                <a:cubicBezTo>
                  <a:pt x="4122057" y="622458"/>
                  <a:pt x="4138750" y="629476"/>
                  <a:pt x="4151085" y="641811"/>
                </a:cubicBezTo>
                <a:cubicBezTo>
                  <a:pt x="4163420" y="654146"/>
                  <a:pt x="4169975" y="671159"/>
                  <a:pt x="4180114" y="685354"/>
                </a:cubicBezTo>
                <a:cubicBezTo>
                  <a:pt x="4194174" y="705039"/>
                  <a:pt x="4209143" y="724059"/>
                  <a:pt x="4223657" y="743411"/>
                </a:cubicBezTo>
                <a:cubicBezTo>
                  <a:pt x="4228495" y="757925"/>
                  <a:pt x="4226224" y="777397"/>
                  <a:pt x="4238171" y="786954"/>
                </a:cubicBezTo>
                <a:cubicBezTo>
                  <a:pt x="4253748" y="799415"/>
                  <a:pt x="4276280" y="801468"/>
                  <a:pt x="4296228" y="801468"/>
                </a:cubicBezTo>
                <a:cubicBezTo>
                  <a:pt x="4335234" y="801468"/>
                  <a:pt x="4373604" y="791512"/>
                  <a:pt x="4412343" y="786954"/>
                </a:cubicBezTo>
                <a:lnTo>
                  <a:pt x="4542971" y="772439"/>
                </a:lnTo>
                <a:cubicBezTo>
                  <a:pt x="4576838" y="670840"/>
                  <a:pt x="4542972" y="695031"/>
                  <a:pt x="4615543" y="670839"/>
                </a:cubicBezTo>
                <a:cubicBezTo>
                  <a:pt x="4644571" y="675677"/>
                  <a:pt x="4677077" y="670753"/>
                  <a:pt x="4702628" y="685354"/>
                </a:cubicBezTo>
                <a:cubicBezTo>
                  <a:pt x="4715911" y="692945"/>
                  <a:pt x="4704694" y="720004"/>
                  <a:pt x="4717143" y="728896"/>
                </a:cubicBezTo>
                <a:cubicBezTo>
                  <a:pt x="4742042" y="746681"/>
                  <a:pt x="4804228" y="757925"/>
                  <a:pt x="4804228" y="757925"/>
                </a:cubicBezTo>
                <a:cubicBezTo>
                  <a:pt x="4833257" y="753087"/>
                  <a:pt x="4865762" y="758012"/>
                  <a:pt x="4891314" y="743411"/>
                </a:cubicBezTo>
                <a:cubicBezTo>
                  <a:pt x="4904598" y="735820"/>
                  <a:pt x="4898986" y="713552"/>
                  <a:pt x="4905828" y="699868"/>
                </a:cubicBezTo>
                <a:cubicBezTo>
                  <a:pt x="4913629" y="684266"/>
                  <a:pt x="4925181" y="670839"/>
                  <a:pt x="4934857" y="656325"/>
                </a:cubicBezTo>
                <a:cubicBezTo>
                  <a:pt x="4939695" y="627296"/>
                  <a:pt x="4945721" y="598441"/>
                  <a:pt x="4949371" y="569239"/>
                </a:cubicBezTo>
                <a:cubicBezTo>
                  <a:pt x="4955402" y="520992"/>
                  <a:pt x="4944138" y="468528"/>
                  <a:pt x="4963885" y="424096"/>
                </a:cubicBezTo>
                <a:cubicBezTo>
                  <a:pt x="4970099" y="410115"/>
                  <a:pt x="4992914" y="433773"/>
                  <a:pt x="5007428" y="438611"/>
                </a:cubicBezTo>
                <a:cubicBezTo>
                  <a:pt x="5012266" y="453125"/>
                  <a:pt x="5018624" y="467219"/>
                  <a:pt x="5021943" y="482154"/>
                </a:cubicBezTo>
                <a:cubicBezTo>
                  <a:pt x="5028327" y="510882"/>
                  <a:pt x="5031193" y="540285"/>
                  <a:pt x="5036457" y="569239"/>
                </a:cubicBezTo>
                <a:cubicBezTo>
                  <a:pt x="5040870" y="593511"/>
                  <a:pt x="5046133" y="617620"/>
                  <a:pt x="5050971" y="641811"/>
                </a:cubicBezTo>
                <a:cubicBezTo>
                  <a:pt x="5159104" y="605765"/>
                  <a:pt x="5152325" y="602035"/>
                  <a:pt x="5341257" y="641811"/>
                </a:cubicBezTo>
                <a:cubicBezTo>
                  <a:pt x="5595810" y="695402"/>
                  <a:pt x="5139922" y="680144"/>
                  <a:pt x="5413828" y="714382"/>
                </a:cubicBezTo>
                <a:cubicBezTo>
                  <a:pt x="5514758" y="726998"/>
                  <a:pt x="5617028" y="724058"/>
                  <a:pt x="5718628" y="728896"/>
                </a:cubicBezTo>
                <a:cubicBezTo>
                  <a:pt x="5761341" y="814322"/>
                  <a:pt x="5740815" y="766427"/>
                  <a:pt x="5776685" y="874039"/>
                </a:cubicBezTo>
                <a:cubicBezTo>
                  <a:pt x="5782993" y="892963"/>
                  <a:pt x="5780135" y="915498"/>
                  <a:pt x="5791200" y="932096"/>
                </a:cubicBezTo>
                <a:cubicBezTo>
                  <a:pt x="5800876" y="946610"/>
                  <a:pt x="5820229" y="951449"/>
                  <a:pt x="5834743" y="961125"/>
                </a:cubicBezTo>
                <a:cubicBezTo>
                  <a:pt x="5854095" y="956287"/>
                  <a:pt x="5876202" y="957676"/>
                  <a:pt x="5892800" y="946611"/>
                </a:cubicBezTo>
                <a:cubicBezTo>
                  <a:pt x="5907314" y="936935"/>
                  <a:pt x="5913173" y="918214"/>
                  <a:pt x="5921828" y="903068"/>
                </a:cubicBezTo>
                <a:cubicBezTo>
                  <a:pt x="5931688" y="885813"/>
                  <a:pt x="5960600" y="817539"/>
                  <a:pt x="5979885" y="801468"/>
                </a:cubicBezTo>
                <a:cubicBezTo>
                  <a:pt x="5996507" y="787616"/>
                  <a:pt x="6019157" y="783174"/>
                  <a:pt x="6037943" y="772439"/>
                </a:cubicBezTo>
                <a:cubicBezTo>
                  <a:pt x="6053088" y="763785"/>
                  <a:pt x="6066971" y="753087"/>
                  <a:pt x="6081485" y="743411"/>
                </a:cubicBezTo>
                <a:cubicBezTo>
                  <a:pt x="6168571" y="753087"/>
                  <a:pt x="6255925" y="760600"/>
                  <a:pt x="6342743" y="772439"/>
                </a:cubicBezTo>
                <a:cubicBezTo>
                  <a:pt x="6362508" y="775134"/>
                  <a:pt x="6397293" y="767317"/>
                  <a:pt x="6400800" y="786954"/>
                </a:cubicBezTo>
                <a:cubicBezTo>
                  <a:pt x="6423779" y="915636"/>
                  <a:pt x="6410476" y="1048211"/>
                  <a:pt x="6415314" y="1178839"/>
                </a:cubicBezTo>
                <a:cubicBezTo>
                  <a:pt x="6504045" y="1090108"/>
                  <a:pt x="6466596" y="1144974"/>
                  <a:pt x="6487885" y="932096"/>
                </a:cubicBezTo>
                <a:cubicBezTo>
                  <a:pt x="6492723" y="883715"/>
                  <a:pt x="6459329" y="809515"/>
                  <a:pt x="6502400" y="786954"/>
                </a:cubicBezTo>
                <a:cubicBezTo>
                  <a:pt x="6588222" y="742000"/>
                  <a:pt x="6695923" y="777277"/>
                  <a:pt x="6792685" y="772439"/>
                </a:cubicBezTo>
                <a:cubicBezTo>
                  <a:pt x="6821714" y="767601"/>
                  <a:pt x="6851043" y="764309"/>
                  <a:pt x="6879771" y="757925"/>
                </a:cubicBezTo>
                <a:cubicBezTo>
                  <a:pt x="6894706" y="754606"/>
                  <a:pt x="6908060" y="742238"/>
                  <a:pt x="6923314" y="743411"/>
                </a:cubicBezTo>
                <a:cubicBezTo>
                  <a:pt x="6972508" y="747195"/>
                  <a:pt x="7020076" y="762763"/>
                  <a:pt x="7068457" y="772439"/>
                </a:cubicBezTo>
                <a:cubicBezTo>
                  <a:pt x="7073295" y="753087"/>
                  <a:pt x="7082971" y="734330"/>
                  <a:pt x="7082971" y="714382"/>
                </a:cubicBezTo>
                <a:cubicBezTo>
                  <a:pt x="7082971" y="504287"/>
                  <a:pt x="7007908" y="470816"/>
                  <a:pt x="7112000" y="540211"/>
                </a:cubicBezTo>
                <a:cubicBezTo>
                  <a:pt x="7162503" y="615967"/>
                  <a:pt x="7129470" y="553512"/>
                  <a:pt x="7155543" y="670839"/>
                </a:cubicBezTo>
                <a:cubicBezTo>
                  <a:pt x="7158862" y="685774"/>
                  <a:pt x="7165854" y="699671"/>
                  <a:pt x="7170057" y="714382"/>
                </a:cubicBezTo>
                <a:cubicBezTo>
                  <a:pt x="7175537" y="733562"/>
                  <a:pt x="7179733" y="753087"/>
                  <a:pt x="7184571" y="772439"/>
                </a:cubicBezTo>
                <a:cubicBezTo>
                  <a:pt x="7208762" y="762763"/>
                  <a:pt x="7232658" y="752315"/>
                  <a:pt x="7257143" y="743411"/>
                </a:cubicBezTo>
                <a:cubicBezTo>
                  <a:pt x="7414566" y="686166"/>
                  <a:pt x="7364782" y="713300"/>
                  <a:pt x="7620000" y="699868"/>
                </a:cubicBezTo>
                <a:cubicBezTo>
                  <a:pt x="7629676" y="685354"/>
                  <a:pt x="7641227" y="671927"/>
                  <a:pt x="7649028" y="656325"/>
                </a:cubicBezTo>
                <a:cubicBezTo>
                  <a:pt x="7655870" y="642641"/>
                  <a:pt x="7648397" y="614946"/>
                  <a:pt x="7663543" y="612782"/>
                </a:cubicBezTo>
                <a:cubicBezTo>
                  <a:pt x="7693834" y="608455"/>
                  <a:pt x="7721600" y="632135"/>
                  <a:pt x="7750628" y="641811"/>
                </a:cubicBezTo>
                <a:cubicBezTo>
                  <a:pt x="7769980" y="622459"/>
                  <a:pt x="7795394" y="607678"/>
                  <a:pt x="7808685" y="583754"/>
                </a:cubicBezTo>
                <a:cubicBezTo>
                  <a:pt x="7820666" y="562189"/>
                  <a:pt x="7817217" y="535115"/>
                  <a:pt x="7823200" y="511182"/>
                </a:cubicBezTo>
                <a:cubicBezTo>
                  <a:pt x="7826911" y="496339"/>
                  <a:pt x="7832876" y="482153"/>
                  <a:pt x="7837714" y="467639"/>
                </a:cubicBezTo>
                <a:cubicBezTo>
                  <a:pt x="8036963" y="496105"/>
                  <a:pt x="7835803" y="476002"/>
                  <a:pt x="8069943" y="467639"/>
                </a:cubicBezTo>
                <a:cubicBezTo>
                  <a:pt x="8161808" y="464358"/>
                  <a:pt x="8253790" y="467639"/>
                  <a:pt x="8345714" y="46763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514600" y="2236181"/>
            <a:ext cx="163727" cy="350543"/>
          </a:xfrm>
          <a:custGeom>
            <a:avLst/>
            <a:gdLst>
              <a:gd name="connsiteX0" fmla="*/ 0 w 1303120"/>
              <a:gd name="connsiteY0" fmla="*/ 1349829 h 1349829"/>
              <a:gd name="connsiteX1" fmla="*/ 72572 w 1303120"/>
              <a:gd name="connsiteY1" fmla="*/ 1306286 h 1349829"/>
              <a:gd name="connsiteX2" fmla="*/ 116114 w 1303120"/>
              <a:gd name="connsiteY2" fmla="*/ 1291772 h 1349829"/>
              <a:gd name="connsiteX3" fmla="*/ 159657 w 1303120"/>
              <a:gd name="connsiteY3" fmla="*/ 1262743 h 1349829"/>
              <a:gd name="connsiteX4" fmla="*/ 246743 w 1303120"/>
              <a:gd name="connsiteY4" fmla="*/ 1233715 h 1349829"/>
              <a:gd name="connsiteX5" fmla="*/ 290286 w 1303120"/>
              <a:gd name="connsiteY5" fmla="*/ 1175657 h 1349829"/>
              <a:gd name="connsiteX6" fmla="*/ 333829 w 1303120"/>
              <a:gd name="connsiteY6" fmla="*/ 1161143 h 1349829"/>
              <a:gd name="connsiteX7" fmla="*/ 420914 w 1303120"/>
              <a:gd name="connsiteY7" fmla="*/ 1030515 h 1349829"/>
              <a:gd name="connsiteX8" fmla="*/ 449943 w 1303120"/>
              <a:gd name="connsiteY8" fmla="*/ 928915 h 1349829"/>
              <a:gd name="connsiteX9" fmla="*/ 478972 w 1303120"/>
              <a:gd name="connsiteY9" fmla="*/ 885372 h 1349829"/>
              <a:gd name="connsiteX10" fmla="*/ 493486 w 1303120"/>
              <a:gd name="connsiteY10" fmla="*/ 827315 h 1349829"/>
              <a:gd name="connsiteX11" fmla="*/ 522514 w 1303120"/>
              <a:gd name="connsiteY11" fmla="*/ 493486 h 1349829"/>
              <a:gd name="connsiteX12" fmla="*/ 537029 w 1303120"/>
              <a:gd name="connsiteY12" fmla="*/ 406400 h 1349829"/>
              <a:gd name="connsiteX13" fmla="*/ 551543 w 1303120"/>
              <a:gd name="connsiteY13" fmla="*/ 72572 h 1349829"/>
              <a:gd name="connsiteX14" fmla="*/ 566057 w 1303120"/>
              <a:gd name="connsiteY14" fmla="*/ 29029 h 1349829"/>
              <a:gd name="connsiteX15" fmla="*/ 783772 w 1303120"/>
              <a:gd name="connsiteY15" fmla="*/ 14515 h 1349829"/>
              <a:gd name="connsiteX16" fmla="*/ 1030514 w 1303120"/>
              <a:gd name="connsiteY16" fmla="*/ 0 h 1349829"/>
              <a:gd name="connsiteX17" fmla="*/ 1262743 w 1303120"/>
              <a:gd name="connsiteY17" fmla="*/ 14515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03120" h="1349829">
                <a:moveTo>
                  <a:pt x="0" y="1349829"/>
                </a:moveTo>
                <a:cubicBezTo>
                  <a:pt x="24191" y="1335315"/>
                  <a:pt x="47339" y="1318902"/>
                  <a:pt x="72572" y="1306286"/>
                </a:cubicBezTo>
                <a:cubicBezTo>
                  <a:pt x="86256" y="1299444"/>
                  <a:pt x="102430" y="1298614"/>
                  <a:pt x="116114" y="1291772"/>
                </a:cubicBezTo>
                <a:cubicBezTo>
                  <a:pt x="131716" y="1283971"/>
                  <a:pt x="143716" y="1269828"/>
                  <a:pt x="159657" y="1262743"/>
                </a:cubicBezTo>
                <a:cubicBezTo>
                  <a:pt x="187619" y="1250316"/>
                  <a:pt x="246743" y="1233715"/>
                  <a:pt x="246743" y="1233715"/>
                </a:cubicBezTo>
                <a:cubicBezTo>
                  <a:pt x="261257" y="1214362"/>
                  <a:pt x="271702" y="1191144"/>
                  <a:pt x="290286" y="1175657"/>
                </a:cubicBezTo>
                <a:cubicBezTo>
                  <a:pt x="302039" y="1165863"/>
                  <a:pt x="323594" y="1172515"/>
                  <a:pt x="333829" y="1161143"/>
                </a:cubicBezTo>
                <a:cubicBezTo>
                  <a:pt x="368837" y="1122245"/>
                  <a:pt x="391886" y="1074058"/>
                  <a:pt x="420914" y="1030515"/>
                </a:cubicBezTo>
                <a:cubicBezTo>
                  <a:pt x="432216" y="1013562"/>
                  <a:pt x="444133" y="942472"/>
                  <a:pt x="449943" y="928915"/>
                </a:cubicBezTo>
                <a:cubicBezTo>
                  <a:pt x="456815" y="912881"/>
                  <a:pt x="469296" y="899886"/>
                  <a:pt x="478972" y="885372"/>
                </a:cubicBezTo>
                <a:cubicBezTo>
                  <a:pt x="483810" y="866020"/>
                  <a:pt x="490207" y="846992"/>
                  <a:pt x="493486" y="827315"/>
                </a:cubicBezTo>
                <a:cubicBezTo>
                  <a:pt x="515737" y="693807"/>
                  <a:pt x="507800" y="647979"/>
                  <a:pt x="522514" y="493486"/>
                </a:cubicBezTo>
                <a:cubicBezTo>
                  <a:pt x="525304" y="464189"/>
                  <a:pt x="532191" y="435429"/>
                  <a:pt x="537029" y="406400"/>
                </a:cubicBezTo>
                <a:cubicBezTo>
                  <a:pt x="541867" y="295124"/>
                  <a:pt x="543001" y="183625"/>
                  <a:pt x="551543" y="72572"/>
                </a:cubicBezTo>
                <a:cubicBezTo>
                  <a:pt x="552716" y="57318"/>
                  <a:pt x="551214" y="32740"/>
                  <a:pt x="566057" y="29029"/>
                </a:cubicBezTo>
                <a:cubicBezTo>
                  <a:pt x="636618" y="11389"/>
                  <a:pt x="711181" y="19052"/>
                  <a:pt x="783772" y="14515"/>
                </a:cubicBezTo>
                <a:lnTo>
                  <a:pt x="1030514" y="0"/>
                </a:lnTo>
                <a:cubicBezTo>
                  <a:pt x="1282087" y="14799"/>
                  <a:pt x="1359647" y="14515"/>
                  <a:pt x="1262743" y="14515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667000" y="2240257"/>
            <a:ext cx="163727" cy="350543"/>
          </a:xfrm>
          <a:custGeom>
            <a:avLst/>
            <a:gdLst>
              <a:gd name="connsiteX0" fmla="*/ 0 w 1303120"/>
              <a:gd name="connsiteY0" fmla="*/ 1349829 h 1349829"/>
              <a:gd name="connsiteX1" fmla="*/ 72572 w 1303120"/>
              <a:gd name="connsiteY1" fmla="*/ 1306286 h 1349829"/>
              <a:gd name="connsiteX2" fmla="*/ 116114 w 1303120"/>
              <a:gd name="connsiteY2" fmla="*/ 1291772 h 1349829"/>
              <a:gd name="connsiteX3" fmla="*/ 159657 w 1303120"/>
              <a:gd name="connsiteY3" fmla="*/ 1262743 h 1349829"/>
              <a:gd name="connsiteX4" fmla="*/ 246743 w 1303120"/>
              <a:gd name="connsiteY4" fmla="*/ 1233715 h 1349829"/>
              <a:gd name="connsiteX5" fmla="*/ 290286 w 1303120"/>
              <a:gd name="connsiteY5" fmla="*/ 1175657 h 1349829"/>
              <a:gd name="connsiteX6" fmla="*/ 333829 w 1303120"/>
              <a:gd name="connsiteY6" fmla="*/ 1161143 h 1349829"/>
              <a:gd name="connsiteX7" fmla="*/ 420914 w 1303120"/>
              <a:gd name="connsiteY7" fmla="*/ 1030515 h 1349829"/>
              <a:gd name="connsiteX8" fmla="*/ 449943 w 1303120"/>
              <a:gd name="connsiteY8" fmla="*/ 928915 h 1349829"/>
              <a:gd name="connsiteX9" fmla="*/ 478972 w 1303120"/>
              <a:gd name="connsiteY9" fmla="*/ 885372 h 1349829"/>
              <a:gd name="connsiteX10" fmla="*/ 493486 w 1303120"/>
              <a:gd name="connsiteY10" fmla="*/ 827315 h 1349829"/>
              <a:gd name="connsiteX11" fmla="*/ 522514 w 1303120"/>
              <a:gd name="connsiteY11" fmla="*/ 493486 h 1349829"/>
              <a:gd name="connsiteX12" fmla="*/ 537029 w 1303120"/>
              <a:gd name="connsiteY12" fmla="*/ 406400 h 1349829"/>
              <a:gd name="connsiteX13" fmla="*/ 551543 w 1303120"/>
              <a:gd name="connsiteY13" fmla="*/ 72572 h 1349829"/>
              <a:gd name="connsiteX14" fmla="*/ 566057 w 1303120"/>
              <a:gd name="connsiteY14" fmla="*/ 29029 h 1349829"/>
              <a:gd name="connsiteX15" fmla="*/ 783772 w 1303120"/>
              <a:gd name="connsiteY15" fmla="*/ 14515 h 1349829"/>
              <a:gd name="connsiteX16" fmla="*/ 1030514 w 1303120"/>
              <a:gd name="connsiteY16" fmla="*/ 0 h 1349829"/>
              <a:gd name="connsiteX17" fmla="*/ 1262743 w 1303120"/>
              <a:gd name="connsiteY17" fmla="*/ 14515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03120" h="1349829">
                <a:moveTo>
                  <a:pt x="0" y="1349829"/>
                </a:moveTo>
                <a:cubicBezTo>
                  <a:pt x="24191" y="1335315"/>
                  <a:pt x="47339" y="1318902"/>
                  <a:pt x="72572" y="1306286"/>
                </a:cubicBezTo>
                <a:cubicBezTo>
                  <a:pt x="86256" y="1299444"/>
                  <a:pt x="102430" y="1298614"/>
                  <a:pt x="116114" y="1291772"/>
                </a:cubicBezTo>
                <a:cubicBezTo>
                  <a:pt x="131716" y="1283971"/>
                  <a:pt x="143716" y="1269828"/>
                  <a:pt x="159657" y="1262743"/>
                </a:cubicBezTo>
                <a:cubicBezTo>
                  <a:pt x="187619" y="1250316"/>
                  <a:pt x="246743" y="1233715"/>
                  <a:pt x="246743" y="1233715"/>
                </a:cubicBezTo>
                <a:cubicBezTo>
                  <a:pt x="261257" y="1214362"/>
                  <a:pt x="271702" y="1191144"/>
                  <a:pt x="290286" y="1175657"/>
                </a:cubicBezTo>
                <a:cubicBezTo>
                  <a:pt x="302039" y="1165863"/>
                  <a:pt x="323594" y="1172515"/>
                  <a:pt x="333829" y="1161143"/>
                </a:cubicBezTo>
                <a:cubicBezTo>
                  <a:pt x="368837" y="1122245"/>
                  <a:pt x="391886" y="1074058"/>
                  <a:pt x="420914" y="1030515"/>
                </a:cubicBezTo>
                <a:cubicBezTo>
                  <a:pt x="432216" y="1013562"/>
                  <a:pt x="444133" y="942472"/>
                  <a:pt x="449943" y="928915"/>
                </a:cubicBezTo>
                <a:cubicBezTo>
                  <a:pt x="456815" y="912881"/>
                  <a:pt x="469296" y="899886"/>
                  <a:pt x="478972" y="885372"/>
                </a:cubicBezTo>
                <a:cubicBezTo>
                  <a:pt x="483810" y="866020"/>
                  <a:pt x="490207" y="846992"/>
                  <a:pt x="493486" y="827315"/>
                </a:cubicBezTo>
                <a:cubicBezTo>
                  <a:pt x="515737" y="693807"/>
                  <a:pt x="507800" y="647979"/>
                  <a:pt x="522514" y="493486"/>
                </a:cubicBezTo>
                <a:cubicBezTo>
                  <a:pt x="525304" y="464189"/>
                  <a:pt x="532191" y="435429"/>
                  <a:pt x="537029" y="406400"/>
                </a:cubicBezTo>
                <a:cubicBezTo>
                  <a:pt x="541867" y="295124"/>
                  <a:pt x="543001" y="183625"/>
                  <a:pt x="551543" y="72572"/>
                </a:cubicBezTo>
                <a:cubicBezTo>
                  <a:pt x="552716" y="57318"/>
                  <a:pt x="551214" y="32740"/>
                  <a:pt x="566057" y="29029"/>
                </a:cubicBezTo>
                <a:cubicBezTo>
                  <a:pt x="636618" y="11389"/>
                  <a:pt x="711181" y="19052"/>
                  <a:pt x="783772" y="14515"/>
                </a:cubicBezTo>
                <a:lnTo>
                  <a:pt x="1030514" y="0"/>
                </a:lnTo>
                <a:cubicBezTo>
                  <a:pt x="1282087" y="14799"/>
                  <a:pt x="1359647" y="14515"/>
                  <a:pt x="1262743" y="14515"/>
                </a:cubicBezTo>
              </a:path>
            </a:pathLst>
          </a:custGeom>
          <a:noFill/>
          <a:ln w="508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29200" y="1600200"/>
            <a:ext cx="3581400" cy="18288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5562600" y="1619250"/>
            <a:ext cx="0" cy="1828800"/>
          </a:xfrm>
          <a:prstGeom prst="line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54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029200" y="2057400"/>
            <a:ext cx="3581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5029201" y="1600200"/>
            <a:ext cx="3581400" cy="366729"/>
          </a:xfrm>
          <a:custGeom>
            <a:avLst/>
            <a:gdLst>
              <a:gd name="connsiteX0" fmla="*/ 0 w 3526971"/>
              <a:gd name="connsiteY0" fmla="*/ 442929 h 442929"/>
              <a:gd name="connsiteX1" fmla="*/ 87086 w 3526971"/>
              <a:gd name="connsiteY1" fmla="*/ 283272 h 442929"/>
              <a:gd name="connsiteX2" fmla="*/ 203200 w 3526971"/>
              <a:gd name="connsiteY2" fmla="*/ 181672 h 442929"/>
              <a:gd name="connsiteX3" fmla="*/ 377371 w 3526971"/>
              <a:gd name="connsiteY3" fmla="*/ 268758 h 442929"/>
              <a:gd name="connsiteX4" fmla="*/ 508000 w 3526971"/>
              <a:gd name="connsiteY4" fmla="*/ 239729 h 442929"/>
              <a:gd name="connsiteX5" fmla="*/ 812800 w 3526971"/>
              <a:gd name="connsiteY5" fmla="*/ 283272 h 442929"/>
              <a:gd name="connsiteX6" fmla="*/ 943429 w 3526971"/>
              <a:gd name="connsiteY6" fmla="*/ 254244 h 442929"/>
              <a:gd name="connsiteX7" fmla="*/ 1074057 w 3526971"/>
              <a:gd name="connsiteY7" fmla="*/ 413901 h 442929"/>
              <a:gd name="connsiteX8" fmla="*/ 1567543 w 3526971"/>
              <a:gd name="connsiteY8" fmla="*/ 428415 h 442929"/>
              <a:gd name="connsiteX9" fmla="*/ 1712686 w 3526971"/>
              <a:gd name="connsiteY9" fmla="*/ 297786 h 442929"/>
              <a:gd name="connsiteX10" fmla="*/ 1872343 w 3526971"/>
              <a:gd name="connsiteY10" fmla="*/ 268758 h 442929"/>
              <a:gd name="connsiteX11" fmla="*/ 1973943 w 3526971"/>
              <a:gd name="connsiteY11" fmla="*/ 51044 h 442929"/>
              <a:gd name="connsiteX12" fmla="*/ 2075543 w 3526971"/>
              <a:gd name="connsiteY12" fmla="*/ 7501 h 442929"/>
              <a:gd name="connsiteX13" fmla="*/ 2162629 w 3526971"/>
              <a:gd name="connsiteY13" fmla="*/ 167158 h 442929"/>
              <a:gd name="connsiteX14" fmla="*/ 2235200 w 3526971"/>
              <a:gd name="connsiteY14" fmla="*/ 312301 h 442929"/>
              <a:gd name="connsiteX15" fmla="*/ 2293257 w 3526971"/>
              <a:gd name="connsiteY15" fmla="*/ 399386 h 442929"/>
              <a:gd name="connsiteX16" fmla="*/ 2394857 w 3526971"/>
              <a:gd name="connsiteY16" fmla="*/ 399386 h 442929"/>
              <a:gd name="connsiteX17" fmla="*/ 2554514 w 3526971"/>
              <a:gd name="connsiteY17" fmla="*/ 399386 h 442929"/>
              <a:gd name="connsiteX18" fmla="*/ 2554514 w 3526971"/>
              <a:gd name="connsiteY18" fmla="*/ 355844 h 442929"/>
              <a:gd name="connsiteX19" fmla="*/ 2685143 w 3526971"/>
              <a:gd name="connsiteY19" fmla="*/ 370358 h 442929"/>
              <a:gd name="connsiteX20" fmla="*/ 2743200 w 3526971"/>
              <a:gd name="connsiteY20" fmla="*/ 399386 h 442929"/>
              <a:gd name="connsiteX21" fmla="*/ 2888343 w 3526971"/>
              <a:gd name="connsiteY21" fmla="*/ 428415 h 442929"/>
              <a:gd name="connsiteX22" fmla="*/ 3033486 w 3526971"/>
              <a:gd name="connsiteY22" fmla="*/ 413901 h 442929"/>
              <a:gd name="connsiteX23" fmla="*/ 3120571 w 3526971"/>
              <a:gd name="connsiteY23" fmla="*/ 370358 h 442929"/>
              <a:gd name="connsiteX24" fmla="*/ 3207657 w 3526971"/>
              <a:gd name="connsiteY24" fmla="*/ 370358 h 442929"/>
              <a:gd name="connsiteX25" fmla="*/ 3251200 w 3526971"/>
              <a:gd name="connsiteY25" fmla="*/ 399386 h 442929"/>
              <a:gd name="connsiteX26" fmla="*/ 3294743 w 3526971"/>
              <a:gd name="connsiteY26" fmla="*/ 355844 h 442929"/>
              <a:gd name="connsiteX27" fmla="*/ 3367314 w 3526971"/>
              <a:gd name="connsiteY27" fmla="*/ 355844 h 442929"/>
              <a:gd name="connsiteX28" fmla="*/ 3410857 w 3526971"/>
              <a:gd name="connsiteY28" fmla="*/ 399386 h 442929"/>
              <a:gd name="connsiteX29" fmla="*/ 3425371 w 3526971"/>
              <a:gd name="connsiteY29" fmla="*/ 341329 h 442929"/>
              <a:gd name="connsiteX30" fmla="*/ 3468914 w 3526971"/>
              <a:gd name="connsiteY30" fmla="*/ 413901 h 442929"/>
              <a:gd name="connsiteX31" fmla="*/ 3526971 w 3526971"/>
              <a:gd name="connsiteY31" fmla="*/ 413901 h 442929"/>
              <a:gd name="connsiteX32" fmla="*/ 3526971 w 3526971"/>
              <a:gd name="connsiteY32" fmla="*/ 413901 h 442929"/>
              <a:gd name="connsiteX33" fmla="*/ 3483429 w 3526971"/>
              <a:gd name="connsiteY33" fmla="*/ 399386 h 442929"/>
              <a:gd name="connsiteX34" fmla="*/ 3526971 w 3526971"/>
              <a:gd name="connsiteY34" fmla="*/ 384872 h 442929"/>
              <a:gd name="connsiteX35" fmla="*/ 3526971 w 3526971"/>
              <a:gd name="connsiteY35" fmla="*/ 384872 h 442929"/>
              <a:gd name="connsiteX36" fmla="*/ 3526971 w 3526971"/>
              <a:gd name="connsiteY36" fmla="*/ 384872 h 44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26971" h="442929">
                <a:moveTo>
                  <a:pt x="0" y="442929"/>
                </a:moveTo>
                <a:cubicBezTo>
                  <a:pt x="26609" y="384872"/>
                  <a:pt x="53219" y="326815"/>
                  <a:pt x="87086" y="283272"/>
                </a:cubicBezTo>
                <a:cubicBezTo>
                  <a:pt x="120953" y="239729"/>
                  <a:pt x="154819" y="184091"/>
                  <a:pt x="203200" y="181672"/>
                </a:cubicBezTo>
                <a:cubicBezTo>
                  <a:pt x="251581" y="179253"/>
                  <a:pt x="326571" y="259082"/>
                  <a:pt x="377371" y="268758"/>
                </a:cubicBezTo>
                <a:cubicBezTo>
                  <a:pt x="428171" y="278434"/>
                  <a:pt x="435429" y="237310"/>
                  <a:pt x="508000" y="239729"/>
                </a:cubicBezTo>
                <a:cubicBezTo>
                  <a:pt x="580571" y="242148"/>
                  <a:pt x="740229" y="280853"/>
                  <a:pt x="812800" y="283272"/>
                </a:cubicBezTo>
                <a:cubicBezTo>
                  <a:pt x="885371" y="285691"/>
                  <a:pt x="899886" y="232473"/>
                  <a:pt x="943429" y="254244"/>
                </a:cubicBezTo>
                <a:cubicBezTo>
                  <a:pt x="986972" y="276015"/>
                  <a:pt x="970038" y="384873"/>
                  <a:pt x="1074057" y="413901"/>
                </a:cubicBezTo>
                <a:cubicBezTo>
                  <a:pt x="1178076" y="442929"/>
                  <a:pt x="1461105" y="447768"/>
                  <a:pt x="1567543" y="428415"/>
                </a:cubicBezTo>
                <a:cubicBezTo>
                  <a:pt x="1673981" y="409062"/>
                  <a:pt x="1661886" y="324395"/>
                  <a:pt x="1712686" y="297786"/>
                </a:cubicBezTo>
                <a:cubicBezTo>
                  <a:pt x="1763486" y="271177"/>
                  <a:pt x="1828800" y="309882"/>
                  <a:pt x="1872343" y="268758"/>
                </a:cubicBezTo>
                <a:cubicBezTo>
                  <a:pt x="1915886" y="227634"/>
                  <a:pt x="1940076" y="94587"/>
                  <a:pt x="1973943" y="51044"/>
                </a:cubicBezTo>
                <a:cubicBezTo>
                  <a:pt x="2007810" y="7501"/>
                  <a:pt x="2044096" y="-11851"/>
                  <a:pt x="2075543" y="7501"/>
                </a:cubicBezTo>
                <a:cubicBezTo>
                  <a:pt x="2106990" y="26853"/>
                  <a:pt x="2136020" y="116358"/>
                  <a:pt x="2162629" y="167158"/>
                </a:cubicBezTo>
                <a:cubicBezTo>
                  <a:pt x="2189238" y="217958"/>
                  <a:pt x="2213429" y="273596"/>
                  <a:pt x="2235200" y="312301"/>
                </a:cubicBezTo>
                <a:cubicBezTo>
                  <a:pt x="2256971" y="351006"/>
                  <a:pt x="2266648" y="384872"/>
                  <a:pt x="2293257" y="399386"/>
                </a:cubicBezTo>
                <a:cubicBezTo>
                  <a:pt x="2319867" y="413900"/>
                  <a:pt x="2394857" y="399386"/>
                  <a:pt x="2394857" y="399386"/>
                </a:cubicBezTo>
                <a:cubicBezTo>
                  <a:pt x="2438400" y="399386"/>
                  <a:pt x="2527905" y="406643"/>
                  <a:pt x="2554514" y="399386"/>
                </a:cubicBezTo>
                <a:cubicBezTo>
                  <a:pt x="2581123" y="392129"/>
                  <a:pt x="2532743" y="360682"/>
                  <a:pt x="2554514" y="355844"/>
                </a:cubicBezTo>
                <a:cubicBezTo>
                  <a:pt x="2576285" y="351006"/>
                  <a:pt x="2653695" y="363101"/>
                  <a:pt x="2685143" y="370358"/>
                </a:cubicBezTo>
                <a:cubicBezTo>
                  <a:pt x="2716591" y="377615"/>
                  <a:pt x="2709333" y="389710"/>
                  <a:pt x="2743200" y="399386"/>
                </a:cubicBezTo>
                <a:cubicBezTo>
                  <a:pt x="2777067" y="409062"/>
                  <a:pt x="2839962" y="425996"/>
                  <a:pt x="2888343" y="428415"/>
                </a:cubicBezTo>
                <a:cubicBezTo>
                  <a:pt x="2936724" y="430834"/>
                  <a:pt x="2994781" y="423577"/>
                  <a:pt x="3033486" y="413901"/>
                </a:cubicBezTo>
                <a:cubicBezTo>
                  <a:pt x="3072191" y="404225"/>
                  <a:pt x="3091543" y="377615"/>
                  <a:pt x="3120571" y="370358"/>
                </a:cubicBezTo>
                <a:cubicBezTo>
                  <a:pt x="3149599" y="363101"/>
                  <a:pt x="3185886" y="365520"/>
                  <a:pt x="3207657" y="370358"/>
                </a:cubicBezTo>
                <a:cubicBezTo>
                  <a:pt x="3229428" y="375196"/>
                  <a:pt x="3236686" y="401805"/>
                  <a:pt x="3251200" y="399386"/>
                </a:cubicBezTo>
                <a:cubicBezTo>
                  <a:pt x="3265714" y="396967"/>
                  <a:pt x="3275391" y="363101"/>
                  <a:pt x="3294743" y="355844"/>
                </a:cubicBezTo>
                <a:cubicBezTo>
                  <a:pt x="3314095" y="348587"/>
                  <a:pt x="3347962" y="348587"/>
                  <a:pt x="3367314" y="355844"/>
                </a:cubicBezTo>
                <a:cubicBezTo>
                  <a:pt x="3386666" y="363101"/>
                  <a:pt x="3401181" y="401805"/>
                  <a:pt x="3410857" y="399386"/>
                </a:cubicBezTo>
                <a:cubicBezTo>
                  <a:pt x="3420533" y="396967"/>
                  <a:pt x="3415695" y="338910"/>
                  <a:pt x="3425371" y="341329"/>
                </a:cubicBezTo>
                <a:cubicBezTo>
                  <a:pt x="3435047" y="343748"/>
                  <a:pt x="3451981" y="401806"/>
                  <a:pt x="3468914" y="413901"/>
                </a:cubicBezTo>
                <a:cubicBezTo>
                  <a:pt x="3485847" y="425996"/>
                  <a:pt x="3526971" y="413901"/>
                  <a:pt x="3526971" y="413901"/>
                </a:cubicBezTo>
                <a:lnTo>
                  <a:pt x="3526971" y="413901"/>
                </a:lnTo>
                <a:cubicBezTo>
                  <a:pt x="3519714" y="411482"/>
                  <a:pt x="3483429" y="404224"/>
                  <a:pt x="3483429" y="399386"/>
                </a:cubicBezTo>
                <a:cubicBezTo>
                  <a:pt x="3483429" y="394548"/>
                  <a:pt x="3526971" y="384872"/>
                  <a:pt x="3526971" y="384872"/>
                </a:cubicBezTo>
                <a:lnTo>
                  <a:pt x="3526971" y="384872"/>
                </a:lnTo>
                <a:lnTo>
                  <a:pt x="3526971" y="384872"/>
                </a:ln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24787" y="1614471"/>
            <a:ext cx="866213" cy="4429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LP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Bent Arrow 2"/>
          <p:cNvSpPr/>
          <p:nvPr/>
        </p:nvSpPr>
        <p:spPr>
          <a:xfrm>
            <a:off x="2667000" y="1752600"/>
            <a:ext cx="533400" cy="350036"/>
          </a:xfrm>
          <a:prstGeom prst="bentArrow">
            <a:avLst/>
          </a:prstGeom>
          <a:solidFill>
            <a:schemeClr val="accent2">
              <a:lumMod val="75000"/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343400" y="1752600"/>
            <a:ext cx="523220" cy="175018"/>
          </a:xfrm>
          <a:prstGeom prst="rightArrow">
            <a:avLst/>
          </a:prstGeom>
          <a:solidFill>
            <a:schemeClr val="accent2">
              <a:lumMod val="75000"/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26" y="228600"/>
            <a:ext cx="8554574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FDLP for Speech Representation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6200" y="2057400"/>
            <a:ext cx="1024963" cy="685800"/>
          </a:xfrm>
          <a:custGeom>
            <a:avLst/>
            <a:gdLst>
              <a:gd name="connsiteX0" fmla="*/ 0 w 3570514"/>
              <a:gd name="connsiteY0" fmla="*/ 437210 h 509782"/>
              <a:gd name="connsiteX1" fmla="*/ 72571 w 3570514"/>
              <a:gd name="connsiteY1" fmla="*/ 408182 h 509782"/>
              <a:gd name="connsiteX2" fmla="*/ 145143 w 3570514"/>
              <a:gd name="connsiteY2" fmla="*/ 451725 h 509782"/>
              <a:gd name="connsiteX3" fmla="*/ 304800 w 3570514"/>
              <a:gd name="connsiteY3" fmla="*/ 451725 h 509782"/>
              <a:gd name="connsiteX4" fmla="*/ 420914 w 3570514"/>
              <a:gd name="connsiteY4" fmla="*/ 422696 h 509782"/>
              <a:gd name="connsiteX5" fmla="*/ 537028 w 3570514"/>
              <a:gd name="connsiteY5" fmla="*/ 379153 h 509782"/>
              <a:gd name="connsiteX6" fmla="*/ 653143 w 3570514"/>
              <a:gd name="connsiteY6" fmla="*/ 451725 h 509782"/>
              <a:gd name="connsiteX7" fmla="*/ 783771 w 3570514"/>
              <a:gd name="connsiteY7" fmla="*/ 451725 h 509782"/>
              <a:gd name="connsiteX8" fmla="*/ 812800 w 3570514"/>
              <a:gd name="connsiteY8" fmla="*/ 422696 h 509782"/>
              <a:gd name="connsiteX9" fmla="*/ 841828 w 3570514"/>
              <a:gd name="connsiteY9" fmla="*/ 350125 h 509782"/>
              <a:gd name="connsiteX10" fmla="*/ 841828 w 3570514"/>
              <a:gd name="connsiteY10" fmla="*/ 292068 h 509782"/>
              <a:gd name="connsiteX11" fmla="*/ 899886 w 3570514"/>
              <a:gd name="connsiteY11" fmla="*/ 277553 h 509782"/>
              <a:gd name="connsiteX12" fmla="*/ 943428 w 3570514"/>
              <a:gd name="connsiteY12" fmla="*/ 277553 h 509782"/>
              <a:gd name="connsiteX13" fmla="*/ 943428 w 3570514"/>
              <a:gd name="connsiteY13" fmla="*/ 321096 h 509782"/>
              <a:gd name="connsiteX14" fmla="*/ 972457 w 3570514"/>
              <a:gd name="connsiteY14" fmla="*/ 393668 h 509782"/>
              <a:gd name="connsiteX15" fmla="*/ 1001486 w 3570514"/>
              <a:gd name="connsiteY15" fmla="*/ 408182 h 509782"/>
              <a:gd name="connsiteX16" fmla="*/ 1016000 w 3570514"/>
              <a:gd name="connsiteY16" fmla="*/ 379153 h 509782"/>
              <a:gd name="connsiteX17" fmla="*/ 1059543 w 3570514"/>
              <a:gd name="connsiteY17" fmla="*/ 364639 h 509782"/>
              <a:gd name="connsiteX18" fmla="*/ 1146628 w 3570514"/>
              <a:gd name="connsiteY18" fmla="*/ 219496 h 509782"/>
              <a:gd name="connsiteX19" fmla="*/ 1161143 w 3570514"/>
              <a:gd name="connsiteY19" fmla="*/ 132410 h 509782"/>
              <a:gd name="connsiteX20" fmla="*/ 1190171 w 3570514"/>
              <a:gd name="connsiteY20" fmla="*/ 45325 h 509782"/>
              <a:gd name="connsiteX21" fmla="*/ 1233714 w 3570514"/>
              <a:gd name="connsiteY21" fmla="*/ 30810 h 509782"/>
              <a:gd name="connsiteX22" fmla="*/ 1262743 w 3570514"/>
              <a:gd name="connsiteY22" fmla="*/ 16296 h 509782"/>
              <a:gd name="connsiteX23" fmla="*/ 1320800 w 3570514"/>
              <a:gd name="connsiteY23" fmla="*/ 1782 h 509782"/>
              <a:gd name="connsiteX24" fmla="*/ 1335314 w 3570514"/>
              <a:gd name="connsiteY24" fmla="*/ 59839 h 509782"/>
              <a:gd name="connsiteX25" fmla="*/ 1378857 w 3570514"/>
              <a:gd name="connsiteY25" fmla="*/ 103382 h 509782"/>
              <a:gd name="connsiteX26" fmla="*/ 1378857 w 3570514"/>
              <a:gd name="connsiteY26" fmla="*/ 175953 h 509782"/>
              <a:gd name="connsiteX27" fmla="*/ 1422400 w 3570514"/>
              <a:gd name="connsiteY27" fmla="*/ 248525 h 509782"/>
              <a:gd name="connsiteX28" fmla="*/ 1436914 w 3570514"/>
              <a:gd name="connsiteY28" fmla="*/ 292068 h 509782"/>
              <a:gd name="connsiteX29" fmla="*/ 1480457 w 3570514"/>
              <a:gd name="connsiteY29" fmla="*/ 277553 h 509782"/>
              <a:gd name="connsiteX30" fmla="*/ 1494971 w 3570514"/>
              <a:gd name="connsiteY30" fmla="*/ 277553 h 509782"/>
              <a:gd name="connsiteX31" fmla="*/ 1538514 w 3570514"/>
              <a:gd name="connsiteY31" fmla="*/ 292068 h 509782"/>
              <a:gd name="connsiteX32" fmla="*/ 1567543 w 3570514"/>
              <a:gd name="connsiteY32" fmla="*/ 292068 h 509782"/>
              <a:gd name="connsiteX33" fmla="*/ 1625600 w 3570514"/>
              <a:gd name="connsiteY33" fmla="*/ 277553 h 509782"/>
              <a:gd name="connsiteX34" fmla="*/ 1625600 w 3570514"/>
              <a:gd name="connsiteY34" fmla="*/ 335610 h 509782"/>
              <a:gd name="connsiteX35" fmla="*/ 1669143 w 3570514"/>
              <a:gd name="connsiteY35" fmla="*/ 393668 h 509782"/>
              <a:gd name="connsiteX36" fmla="*/ 1698171 w 3570514"/>
              <a:gd name="connsiteY36" fmla="*/ 393668 h 509782"/>
              <a:gd name="connsiteX37" fmla="*/ 1669143 w 3570514"/>
              <a:gd name="connsiteY37" fmla="*/ 321096 h 509782"/>
              <a:gd name="connsiteX38" fmla="*/ 1683657 w 3570514"/>
              <a:gd name="connsiteY38" fmla="*/ 379153 h 509782"/>
              <a:gd name="connsiteX39" fmla="*/ 1756228 w 3570514"/>
              <a:gd name="connsiteY39" fmla="*/ 393668 h 509782"/>
              <a:gd name="connsiteX40" fmla="*/ 1785257 w 3570514"/>
              <a:gd name="connsiteY40" fmla="*/ 437210 h 509782"/>
              <a:gd name="connsiteX41" fmla="*/ 1857828 w 3570514"/>
              <a:gd name="connsiteY41" fmla="*/ 480753 h 509782"/>
              <a:gd name="connsiteX42" fmla="*/ 1915886 w 3570514"/>
              <a:gd name="connsiteY42" fmla="*/ 495268 h 509782"/>
              <a:gd name="connsiteX43" fmla="*/ 2002971 w 3570514"/>
              <a:gd name="connsiteY43" fmla="*/ 495268 h 509782"/>
              <a:gd name="connsiteX44" fmla="*/ 2148114 w 3570514"/>
              <a:gd name="connsiteY44" fmla="*/ 509782 h 509782"/>
              <a:gd name="connsiteX45" fmla="*/ 2249714 w 3570514"/>
              <a:gd name="connsiteY45" fmla="*/ 495268 h 509782"/>
              <a:gd name="connsiteX46" fmla="*/ 2336800 w 3570514"/>
              <a:gd name="connsiteY46" fmla="*/ 466239 h 509782"/>
              <a:gd name="connsiteX47" fmla="*/ 2394857 w 3570514"/>
              <a:gd name="connsiteY47" fmla="*/ 466239 h 509782"/>
              <a:gd name="connsiteX48" fmla="*/ 2423886 w 3570514"/>
              <a:gd name="connsiteY48" fmla="*/ 451725 h 509782"/>
              <a:gd name="connsiteX49" fmla="*/ 2481943 w 3570514"/>
              <a:gd name="connsiteY49" fmla="*/ 393668 h 509782"/>
              <a:gd name="connsiteX50" fmla="*/ 2510971 w 3570514"/>
              <a:gd name="connsiteY50" fmla="*/ 321096 h 509782"/>
              <a:gd name="connsiteX51" fmla="*/ 2540000 w 3570514"/>
              <a:gd name="connsiteY51" fmla="*/ 292068 h 509782"/>
              <a:gd name="connsiteX52" fmla="*/ 2569028 w 3570514"/>
              <a:gd name="connsiteY52" fmla="*/ 306582 h 509782"/>
              <a:gd name="connsiteX53" fmla="*/ 2612571 w 3570514"/>
              <a:gd name="connsiteY53" fmla="*/ 306582 h 509782"/>
              <a:gd name="connsiteX54" fmla="*/ 2699657 w 3570514"/>
              <a:gd name="connsiteY54" fmla="*/ 321096 h 509782"/>
              <a:gd name="connsiteX55" fmla="*/ 2757714 w 3570514"/>
              <a:gd name="connsiteY55" fmla="*/ 335610 h 509782"/>
              <a:gd name="connsiteX56" fmla="*/ 2801257 w 3570514"/>
              <a:gd name="connsiteY56" fmla="*/ 321096 h 509782"/>
              <a:gd name="connsiteX57" fmla="*/ 2873828 w 3570514"/>
              <a:gd name="connsiteY57" fmla="*/ 321096 h 509782"/>
              <a:gd name="connsiteX58" fmla="*/ 2931886 w 3570514"/>
              <a:gd name="connsiteY58" fmla="*/ 277553 h 509782"/>
              <a:gd name="connsiteX59" fmla="*/ 2989943 w 3570514"/>
              <a:gd name="connsiteY59" fmla="*/ 263039 h 509782"/>
              <a:gd name="connsiteX60" fmla="*/ 3048000 w 3570514"/>
              <a:gd name="connsiteY60" fmla="*/ 234010 h 509782"/>
              <a:gd name="connsiteX61" fmla="*/ 3077028 w 3570514"/>
              <a:gd name="connsiteY61" fmla="*/ 248525 h 509782"/>
              <a:gd name="connsiteX62" fmla="*/ 3135086 w 3570514"/>
              <a:gd name="connsiteY62" fmla="*/ 263039 h 509782"/>
              <a:gd name="connsiteX63" fmla="*/ 3193143 w 3570514"/>
              <a:gd name="connsiteY63" fmla="*/ 248525 h 509782"/>
              <a:gd name="connsiteX64" fmla="*/ 3280228 w 3570514"/>
              <a:gd name="connsiteY64" fmla="*/ 204982 h 509782"/>
              <a:gd name="connsiteX65" fmla="*/ 3338286 w 3570514"/>
              <a:gd name="connsiteY65" fmla="*/ 204982 h 509782"/>
              <a:gd name="connsiteX66" fmla="*/ 3381828 w 3570514"/>
              <a:gd name="connsiteY66" fmla="*/ 234010 h 509782"/>
              <a:gd name="connsiteX67" fmla="*/ 3410857 w 3570514"/>
              <a:gd name="connsiteY67" fmla="*/ 306582 h 509782"/>
              <a:gd name="connsiteX68" fmla="*/ 3439886 w 3570514"/>
              <a:gd name="connsiteY68" fmla="*/ 277553 h 509782"/>
              <a:gd name="connsiteX69" fmla="*/ 3483428 w 3570514"/>
              <a:gd name="connsiteY69" fmla="*/ 306582 h 509782"/>
              <a:gd name="connsiteX70" fmla="*/ 3541486 w 3570514"/>
              <a:gd name="connsiteY70" fmla="*/ 393668 h 509782"/>
              <a:gd name="connsiteX71" fmla="*/ 3556000 w 3570514"/>
              <a:gd name="connsiteY71" fmla="*/ 422696 h 509782"/>
              <a:gd name="connsiteX72" fmla="*/ 3570514 w 3570514"/>
              <a:gd name="connsiteY72" fmla="*/ 437210 h 509782"/>
              <a:gd name="connsiteX73" fmla="*/ 3556000 w 3570514"/>
              <a:gd name="connsiteY73" fmla="*/ 437210 h 509782"/>
              <a:gd name="connsiteX74" fmla="*/ 3541486 w 3570514"/>
              <a:gd name="connsiteY74" fmla="*/ 408182 h 509782"/>
              <a:gd name="connsiteX75" fmla="*/ 3541486 w 3570514"/>
              <a:gd name="connsiteY75" fmla="*/ 408182 h 509782"/>
              <a:gd name="connsiteX76" fmla="*/ 3526971 w 3570514"/>
              <a:gd name="connsiteY76" fmla="*/ 422696 h 50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570514" h="509782">
                <a:moveTo>
                  <a:pt x="0" y="437210"/>
                </a:moveTo>
                <a:cubicBezTo>
                  <a:pt x="24190" y="421486"/>
                  <a:pt x="48380" y="405763"/>
                  <a:pt x="72571" y="408182"/>
                </a:cubicBezTo>
                <a:cubicBezTo>
                  <a:pt x="96762" y="410601"/>
                  <a:pt x="106438" y="444468"/>
                  <a:pt x="145143" y="451725"/>
                </a:cubicBezTo>
                <a:cubicBezTo>
                  <a:pt x="183848" y="458982"/>
                  <a:pt x="258838" y="456563"/>
                  <a:pt x="304800" y="451725"/>
                </a:cubicBezTo>
                <a:cubicBezTo>
                  <a:pt x="350762" y="446887"/>
                  <a:pt x="382209" y="434791"/>
                  <a:pt x="420914" y="422696"/>
                </a:cubicBezTo>
                <a:cubicBezTo>
                  <a:pt x="459619" y="410601"/>
                  <a:pt x="498323" y="374315"/>
                  <a:pt x="537028" y="379153"/>
                </a:cubicBezTo>
                <a:cubicBezTo>
                  <a:pt x="575733" y="383991"/>
                  <a:pt x="612019" y="439630"/>
                  <a:pt x="653143" y="451725"/>
                </a:cubicBezTo>
                <a:cubicBezTo>
                  <a:pt x="694267" y="463820"/>
                  <a:pt x="757162" y="456563"/>
                  <a:pt x="783771" y="451725"/>
                </a:cubicBezTo>
                <a:cubicBezTo>
                  <a:pt x="810380" y="446887"/>
                  <a:pt x="803124" y="439629"/>
                  <a:pt x="812800" y="422696"/>
                </a:cubicBezTo>
                <a:cubicBezTo>
                  <a:pt x="822476" y="405763"/>
                  <a:pt x="836990" y="371896"/>
                  <a:pt x="841828" y="350125"/>
                </a:cubicBezTo>
                <a:cubicBezTo>
                  <a:pt x="846666" y="328354"/>
                  <a:pt x="832152" y="304163"/>
                  <a:pt x="841828" y="292068"/>
                </a:cubicBezTo>
                <a:cubicBezTo>
                  <a:pt x="851504" y="279973"/>
                  <a:pt x="882953" y="279972"/>
                  <a:pt x="899886" y="277553"/>
                </a:cubicBezTo>
                <a:cubicBezTo>
                  <a:pt x="916819" y="275134"/>
                  <a:pt x="936171" y="270296"/>
                  <a:pt x="943428" y="277553"/>
                </a:cubicBezTo>
                <a:cubicBezTo>
                  <a:pt x="950685" y="284810"/>
                  <a:pt x="938590" y="301743"/>
                  <a:pt x="943428" y="321096"/>
                </a:cubicBezTo>
                <a:cubicBezTo>
                  <a:pt x="948266" y="340448"/>
                  <a:pt x="962781" y="379154"/>
                  <a:pt x="972457" y="393668"/>
                </a:cubicBezTo>
                <a:cubicBezTo>
                  <a:pt x="982133" y="408182"/>
                  <a:pt x="994229" y="410601"/>
                  <a:pt x="1001486" y="408182"/>
                </a:cubicBezTo>
                <a:cubicBezTo>
                  <a:pt x="1008743" y="405763"/>
                  <a:pt x="1006324" y="386410"/>
                  <a:pt x="1016000" y="379153"/>
                </a:cubicBezTo>
                <a:cubicBezTo>
                  <a:pt x="1025676" y="371896"/>
                  <a:pt x="1037772" y="391249"/>
                  <a:pt x="1059543" y="364639"/>
                </a:cubicBezTo>
                <a:cubicBezTo>
                  <a:pt x="1081314" y="338029"/>
                  <a:pt x="1129695" y="258201"/>
                  <a:pt x="1146628" y="219496"/>
                </a:cubicBezTo>
                <a:cubicBezTo>
                  <a:pt x="1163561" y="180791"/>
                  <a:pt x="1153886" y="161438"/>
                  <a:pt x="1161143" y="132410"/>
                </a:cubicBezTo>
                <a:cubicBezTo>
                  <a:pt x="1168400" y="103382"/>
                  <a:pt x="1178076" y="62258"/>
                  <a:pt x="1190171" y="45325"/>
                </a:cubicBezTo>
                <a:cubicBezTo>
                  <a:pt x="1202266" y="28392"/>
                  <a:pt x="1221619" y="35648"/>
                  <a:pt x="1233714" y="30810"/>
                </a:cubicBezTo>
                <a:cubicBezTo>
                  <a:pt x="1245809" y="25972"/>
                  <a:pt x="1248229" y="21134"/>
                  <a:pt x="1262743" y="16296"/>
                </a:cubicBezTo>
                <a:cubicBezTo>
                  <a:pt x="1277257" y="11458"/>
                  <a:pt x="1308705" y="-5475"/>
                  <a:pt x="1320800" y="1782"/>
                </a:cubicBezTo>
                <a:cubicBezTo>
                  <a:pt x="1332895" y="9039"/>
                  <a:pt x="1325638" y="42906"/>
                  <a:pt x="1335314" y="59839"/>
                </a:cubicBezTo>
                <a:cubicBezTo>
                  <a:pt x="1344990" y="76772"/>
                  <a:pt x="1371600" y="84030"/>
                  <a:pt x="1378857" y="103382"/>
                </a:cubicBezTo>
                <a:cubicBezTo>
                  <a:pt x="1386114" y="122734"/>
                  <a:pt x="1371600" y="151763"/>
                  <a:pt x="1378857" y="175953"/>
                </a:cubicBezTo>
                <a:cubicBezTo>
                  <a:pt x="1386114" y="200143"/>
                  <a:pt x="1412724" y="229173"/>
                  <a:pt x="1422400" y="248525"/>
                </a:cubicBezTo>
                <a:cubicBezTo>
                  <a:pt x="1432076" y="267877"/>
                  <a:pt x="1427238" y="287230"/>
                  <a:pt x="1436914" y="292068"/>
                </a:cubicBezTo>
                <a:cubicBezTo>
                  <a:pt x="1446590" y="296906"/>
                  <a:pt x="1470781" y="279972"/>
                  <a:pt x="1480457" y="277553"/>
                </a:cubicBezTo>
                <a:cubicBezTo>
                  <a:pt x="1490133" y="275134"/>
                  <a:pt x="1485295" y="275134"/>
                  <a:pt x="1494971" y="277553"/>
                </a:cubicBezTo>
                <a:cubicBezTo>
                  <a:pt x="1504647" y="279972"/>
                  <a:pt x="1526419" y="289649"/>
                  <a:pt x="1538514" y="292068"/>
                </a:cubicBezTo>
                <a:cubicBezTo>
                  <a:pt x="1550609" y="294487"/>
                  <a:pt x="1553029" y="294487"/>
                  <a:pt x="1567543" y="292068"/>
                </a:cubicBezTo>
                <a:cubicBezTo>
                  <a:pt x="1582057" y="289649"/>
                  <a:pt x="1615924" y="270296"/>
                  <a:pt x="1625600" y="277553"/>
                </a:cubicBezTo>
                <a:cubicBezTo>
                  <a:pt x="1635276" y="284810"/>
                  <a:pt x="1618343" y="316257"/>
                  <a:pt x="1625600" y="335610"/>
                </a:cubicBezTo>
                <a:cubicBezTo>
                  <a:pt x="1632857" y="354962"/>
                  <a:pt x="1657048" y="383992"/>
                  <a:pt x="1669143" y="393668"/>
                </a:cubicBezTo>
                <a:cubicBezTo>
                  <a:pt x="1681238" y="403344"/>
                  <a:pt x="1698171" y="405763"/>
                  <a:pt x="1698171" y="393668"/>
                </a:cubicBezTo>
                <a:cubicBezTo>
                  <a:pt x="1698171" y="381573"/>
                  <a:pt x="1671562" y="323515"/>
                  <a:pt x="1669143" y="321096"/>
                </a:cubicBezTo>
                <a:cubicBezTo>
                  <a:pt x="1666724" y="318677"/>
                  <a:pt x="1669143" y="367058"/>
                  <a:pt x="1683657" y="379153"/>
                </a:cubicBezTo>
                <a:cubicBezTo>
                  <a:pt x="1698171" y="391248"/>
                  <a:pt x="1739295" y="383992"/>
                  <a:pt x="1756228" y="393668"/>
                </a:cubicBezTo>
                <a:cubicBezTo>
                  <a:pt x="1773161" y="403344"/>
                  <a:pt x="1768324" y="422696"/>
                  <a:pt x="1785257" y="437210"/>
                </a:cubicBezTo>
                <a:cubicBezTo>
                  <a:pt x="1802190" y="451724"/>
                  <a:pt x="1836057" y="471077"/>
                  <a:pt x="1857828" y="480753"/>
                </a:cubicBezTo>
                <a:cubicBezTo>
                  <a:pt x="1879600" y="490429"/>
                  <a:pt x="1891695" y="492849"/>
                  <a:pt x="1915886" y="495268"/>
                </a:cubicBezTo>
                <a:cubicBezTo>
                  <a:pt x="1940077" y="497687"/>
                  <a:pt x="1964266" y="492849"/>
                  <a:pt x="2002971" y="495268"/>
                </a:cubicBezTo>
                <a:cubicBezTo>
                  <a:pt x="2041676" y="497687"/>
                  <a:pt x="2106990" y="509782"/>
                  <a:pt x="2148114" y="509782"/>
                </a:cubicBezTo>
                <a:cubicBezTo>
                  <a:pt x="2189238" y="509782"/>
                  <a:pt x="2218266" y="502525"/>
                  <a:pt x="2249714" y="495268"/>
                </a:cubicBezTo>
                <a:cubicBezTo>
                  <a:pt x="2281162" y="488011"/>
                  <a:pt x="2312610" y="471077"/>
                  <a:pt x="2336800" y="466239"/>
                </a:cubicBezTo>
                <a:cubicBezTo>
                  <a:pt x="2360990" y="461401"/>
                  <a:pt x="2380343" y="468658"/>
                  <a:pt x="2394857" y="466239"/>
                </a:cubicBezTo>
                <a:cubicBezTo>
                  <a:pt x="2409371" y="463820"/>
                  <a:pt x="2409372" y="463820"/>
                  <a:pt x="2423886" y="451725"/>
                </a:cubicBezTo>
                <a:cubicBezTo>
                  <a:pt x="2438400" y="439630"/>
                  <a:pt x="2467429" y="415439"/>
                  <a:pt x="2481943" y="393668"/>
                </a:cubicBezTo>
                <a:cubicBezTo>
                  <a:pt x="2496457" y="371897"/>
                  <a:pt x="2501295" y="338029"/>
                  <a:pt x="2510971" y="321096"/>
                </a:cubicBezTo>
                <a:cubicBezTo>
                  <a:pt x="2520647" y="304163"/>
                  <a:pt x="2530324" y="294487"/>
                  <a:pt x="2540000" y="292068"/>
                </a:cubicBezTo>
                <a:cubicBezTo>
                  <a:pt x="2549676" y="289649"/>
                  <a:pt x="2556933" y="304163"/>
                  <a:pt x="2569028" y="306582"/>
                </a:cubicBezTo>
                <a:cubicBezTo>
                  <a:pt x="2581123" y="309001"/>
                  <a:pt x="2590800" y="304163"/>
                  <a:pt x="2612571" y="306582"/>
                </a:cubicBezTo>
                <a:cubicBezTo>
                  <a:pt x="2634342" y="309001"/>
                  <a:pt x="2675466" y="316258"/>
                  <a:pt x="2699657" y="321096"/>
                </a:cubicBezTo>
                <a:cubicBezTo>
                  <a:pt x="2723848" y="325934"/>
                  <a:pt x="2740781" y="335610"/>
                  <a:pt x="2757714" y="335610"/>
                </a:cubicBezTo>
                <a:cubicBezTo>
                  <a:pt x="2774647" y="335610"/>
                  <a:pt x="2781905" y="323515"/>
                  <a:pt x="2801257" y="321096"/>
                </a:cubicBezTo>
                <a:cubicBezTo>
                  <a:pt x="2820609" y="318677"/>
                  <a:pt x="2852057" y="328353"/>
                  <a:pt x="2873828" y="321096"/>
                </a:cubicBezTo>
                <a:cubicBezTo>
                  <a:pt x="2895599" y="313839"/>
                  <a:pt x="2912534" y="287229"/>
                  <a:pt x="2931886" y="277553"/>
                </a:cubicBezTo>
                <a:cubicBezTo>
                  <a:pt x="2951238" y="267877"/>
                  <a:pt x="2970591" y="270296"/>
                  <a:pt x="2989943" y="263039"/>
                </a:cubicBezTo>
                <a:cubicBezTo>
                  <a:pt x="3009295" y="255782"/>
                  <a:pt x="3033486" y="236429"/>
                  <a:pt x="3048000" y="234010"/>
                </a:cubicBezTo>
                <a:cubicBezTo>
                  <a:pt x="3062514" y="231591"/>
                  <a:pt x="3062514" y="243687"/>
                  <a:pt x="3077028" y="248525"/>
                </a:cubicBezTo>
                <a:cubicBezTo>
                  <a:pt x="3091542" y="253363"/>
                  <a:pt x="3115734" y="263039"/>
                  <a:pt x="3135086" y="263039"/>
                </a:cubicBezTo>
                <a:cubicBezTo>
                  <a:pt x="3154438" y="263039"/>
                  <a:pt x="3168953" y="258201"/>
                  <a:pt x="3193143" y="248525"/>
                </a:cubicBezTo>
                <a:cubicBezTo>
                  <a:pt x="3217333" y="238849"/>
                  <a:pt x="3256038" y="212239"/>
                  <a:pt x="3280228" y="204982"/>
                </a:cubicBezTo>
                <a:cubicBezTo>
                  <a:pt x="3304418" y="197725"/>
                  <a:pt x="3321353" y="200144"/>
                  <a:pt x="3338286" y="204982"/>
                </a:cubicBezTo>
                <a:cubicBezTo>
                  <a:pt x="3355219" y="209820"/>
                  <a:pt x="3369733" y="217077"/>
                  <a:pt x="3381828" y="234010"/>
                </a:cubicBezTo>
                <a:cubicBezTo>
                  <a:pt x="3393923" y="250943"/>
                  <a:pt x="3401181" y="299325"/>
                  <a:pt x="3410857" y="306582"/>
                </a:cubicBezTo>
                <a:cubicBezTo>
                  <a:pt x="3420533" y="313839"/>
                  <a:pt x="3427791" y="277553"/>
                  <a:pt x="3439886" y="277553"/>
                </a:cubicBezTo>
                <a:cubicBezTo>
                  <a:pt x="3451981" y="277553"/>
                  <a:pt x="3466495" y="287230"/>
                  <a:pt x="3483428" y="306582"/>
                </a:cubicBezTo>
                <a:cubicBezTo>
                  <a:pt x="3500361" y="325934"/>
                  <a:pt x="3529391" y="374316"/>
                  <a:pt x="3541486" y="393668"/>
                </a:cubicBezTo>
                <a:cubicBezTo>
                  <a:pt x="3553581" y="413020"/>
                  <a:pt x="3551162" y="415439"/>
                  <a:pt x="3556000" y="422696"/>
                </a:cubicBezTo>
                <a:cubicBezTo>
                  <a:pt x="3560838" y="429953"/>
                  <a:pt x="3570514" y="434791"/>
                  <a:pt x="3570514" y="437210"/>
                </a:cubicBezTo>
                <a:cubicBezTo>
                  <a:pt x="3570514" y="439629"/>
                  <a:pt x="3560838" y="442048"/>
                  <a:pt x="3556000" y="437210"/>
                </a:cubicBezTo>
                <a:cubicBezTo>
                  <a:pt x="3551162" y="432372"/>
                  <a:pt x="3541486" y="408182"/>
                  <a:pt x="3541486" y="408182"/>
                </a:cubicBezTo>
                <a:lnTo>
                  <a:pt x="3541486" y="408182"/>
                </a:lnTo>
                <a:lnTo>
                  <a:pt x="3526971" y="422696"/>
                </a:lnTo>
              </a:path>
            </a:pathLst>
          </a:cu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67387" y="2133600"/>
            <a:ext cx="1171013" cy="688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DCT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576286" y="1981200"/>
            <a:ext cx="1538514" cy="951852"/>
          </a:xfrm>
          <a:custGeom>
            <a:avLst/>
            <a:gdLst>
              <a:gd name="connsiteX0" fmla="*/ 0 w 8345714"/>
              <a:gd name="connsiteY0" fmla="*/ 830496 h 1180452"/>
              <a:gd name="connsiteX1" fmla="*/ 72571 w 8345714"/>
              <a:gd name="connsiteY1" fmla="*/ 786954 h 1180452"/>
              <a:gd name="connsiteX2" fmla="*/ 290285 w 8345714"/>
              <a:gd name="connsiteY2" fmla="*/ 815982 h 1180452"/>
              <a:gd name="connsiteX3" fmla="*/ 319314 w 8345714"/>
              <a:gd name="connsiteY3" fmla="*/ 859525 h 1180452"/>
              <a:gd name="connsiteX4" fmla="*/ 377371 w 8345714"/>
              <a:gd name="connsiteY4" fmla="*/ 845011 h 1180452"/>
              <a:gd name="connsiteX5" fmla="*/ 420914 w 8345714"/>
              <a:gd name="connsiteY5" fmla="*/ 815982 h 1180452"/>
              <a:gd name="connsiteX6" fmla="*/ 522514 w 8345714"/>
              <a:gd name="connsiteY6" fmla="*/ 786954 h 1180452"/>
              <a:gd name="connsiteX7" fmla="*/ 551543 w 8345714"/>
              <a:gd name="connsiteY7" fmla="*/ 438611 h 1180452"/>
              <a:gd name="connsiteX8" fmla="*/ 566057 w 8345714"/>
              <a:gd name="connsiteY8" fmla="*/ 395068 h 1180452"/>
              <a:gd name="connsiteX9" fmla="*/ 667657 w 8345714"/>
              <a:gd name="connsiteY9" fmla="*/ 351525 h 1180452"/>
              <a:gd name="connsiteX10" fmla="*/ 711200 w 8345714"/>
              <a:gd name="connsiteY10" fmla="*/ 380554 h 1180452"/>
              <a:gd name="connsiteX11" fmla="*/ 667657 w 8345714"/>
              <a:gd name="connsiteY11" fmla="*/ 511182 h 1180452"/>
              <a:gd name="connsiteX12" fmla="*/ 682171 w 8345714"/>
              <a:gd name="connsiteY12" fmla="*/ 569239 h 1180452"/>
              <a:gd name="connsiteX13" fmla="*/ 696685 w 8345714"/>
              <a:gd name="connsiteY13" fmla="*/ 612782 h 1180452"/>
              <a:gd name="connsiteX14" fmla="*/ 711200 w 8345714"/>
              <a:gd name="connsiteY14" fmla="*/ 874039 h 1180452"/>
              <a:gd name="connsiteX15" fmla="*/ 725714 w 8345714"/>
              <a:gd name="connsiteY15" fmla="*/ 1004668 h 1180452"/>
              <a:gd name="connsiteX16" fmla="*/ 740228 w 8345714"/>
              <a:gd name="connsiteY16" fmla="*/ 1062725 h 1180452"/>
              <a:gd name="connsiteX17" fmla="*/ 783771 w 8345714"/>
              <a:gd name="connsiteY17" fmla="*/ 1077239 h 1180452"/>
              <a:gd name="connsiteX18" fmla="*/ 856343 w 8345714"/>
              <a:gd name="connsiteY18" fmla="*/ 1004668 h 1180452"/>
              <a:gd name="connsiteX19" fmla="*/ 928914 w 8345714"/>
              <a:gd name="connsiteY19" fmla="*/ 917582 h 1180452"/>
              <a:gd name="connsiteX20" fmla="*/ 943428 w 8345714"/>
              <a:gd name="connsiteY20" fmla="*/ 874039 h 1180452"/>
              <a:gd name="connsiteX21" fmla="*/ 1059543 w 8345714"/>
              <a:gd name="connsiteY21" fmla="*/ 772439 h 1180452"/>
              <a:gd name="connsiteX22" fmla="*/ 1103085 w 8345714"/>
              <a:gd name="connsiteY22" fmla="*/ 743411 h 1180452"/>
              <a:gd name="connsiteX23" fmla="*/ 1175657 w 8345714"/>
              <a:gd name="connsiteY23" fmla="*/ 757925 h 1180452"/>
              <a:gd name="connsiteX24" fmla="*/ 1277257 w 8345714"/>
              <a:gd name="connsiteY24" fmla="*/ 772439 h 1180452"/>
              <a:gd name="connsiteX25" fmla="*/ 1320800 w 8345714"/>
              <a:gd name="connsiteY25" fmla="*/ 801468 h 1180452"/>
              <a:gd name="connsiteX26" fmla="*/ 1465943 w 8345714"/>
              <a:gd name="connsiteY26" fmla="*/ 786954 h 1180452"/>
              <a:gd name="connsiteX27" fmla="*/ 1509485 w 8345714"/>
              <a:gd name="connsiteY27" fmla="*/ 772439 h 1180452"/>
              <a:gd name="connsiteX28" fmla="*/ 1625600 w 8345714"/>
              <a:gd name="connsiteY28" fmla="*/ 786954 h 1180452"/>
              <a:gd name="connsiteX29" fmla="*/ 1799771 w 8345714"/>
              <a:gd name="connsiteY29" fmla="*/ 786954 h 1180452"/>
              <a:gd name="connsiteX30" fmla="*/ 1814285 w 8345714"/>
              <a:gd name="connsiteY30" fmla="*/ 743411 h 1180452"/>
              <a:gd name="connsiteX31" fmla="*/ 1857828 w 8345714"/>
              <a:gd name="connsiteY31" fmla="*/ 714382 h 1180452"/>
              <a:gd name="connsiteX32" fmla="*/ 1901371 w 8345714"/>
              <a:gd name="connsiteY32" fmla="*/ 670839 h 1180452"/>
              <a:gd name="connsiteX33" fmla="*/ 1944914 w 8345714"/>
              <a:gd name="connsiteY33" fmla="*/ 685354 h 1180452"/>
              <a:gd name="connsiteX34" fmla="*/ 1959428 w 8345714"/>
              <a:gd name="connsiteY34" fmla="*/ 728896 h 1180452"/>
              <a:gd name="connsiteX35" fmla="*/ 2017485 w 8345714"/>
              <a:gd name="connsiteY35" fmla="*/ 743411 h 1180452"/>
              <a:gd name="connsiteX36" fmla="*/ 2061028 w 8345714"/>
              <a:gd name="connsiteY36" fmla="*/ 757925 h 1180452"/>
              <a:gd name="connsiteX37" fmla="*/ 2133600 w 8345714"/>
              <a:gd name="connsiteY37" fmla="*/ 743411 h 1180452"/>
              <a:gd name="connsiteX38" fmla="*/ 2148114 w 8345714"/>
              <a:gd name="connsiteY38" fmla="*/ 699868 h 1180452"/>
              <a:gd name="connsiteX39" fmla="*/ 2191657 w 8345714"/>
              <a:gd name="connsiteY39" fmla="*/ 641811 h 1180452"/>
              <a:gd name="connsiteX40" fmla="*/ 2206171 w 8345714"/>
              <a:gd name="connsiteY40" fmla="*/ 322496 h 1180452"/>
              <a:gd name="connsiteX41" fmla="*/ 2177143 w 8345714"/>
              <a:gd name="connsiteY41" fmla="*/ 235411 h 1180452"/>
              <a:gd name="connsiteX42" fmla="*/ 2162628 w 8345714"/>
              <a:gd name="connsiteY42" fmla="*/ 191868 h 1180452"/>
              <a:gd name="connsiteX43" fmla="*/ 2177143 w 8345714"/>
              <a:gd name="connsiteY43" fmla="*/ 17696 h 1180452"/>
              <a:gd name="connsiteX44" fmla="*/ 2235200 w 8345714"/>
              <a:gd name="connsiteY44" fmla="*/ 3182 h 1180452"/>
              <a:gd name="connsiteX45" fmla="*/ 2278743 w 8345714"/>
              <a:gd name="connsiteY45" fmla="*/ 90268 h 1180452"/>
              <a:gd name="connsiteX46" fmla="*/ 2293257 w 8345714"/>
              <a:gd name="connsiteY46" fmla="*/ 177354 h 1180452"/>
              <a:gd name="connsiteX47" fmla="*/ 2351314 w 8345714"/>
              <a:gd name="connsiteY47" fmla="*/ 191868 h 1180452"/>
              <a:gd name="connsiteX48" fmla="*/ 2365828 w 8345714"/>
              <a:gd name="connsiteY48" fmla="*/ 307982 h 1180452"/>
              <a:gd name="connsiteX49" fmla="*/ 2380343 w 8345714"/>
              <a:gd name="connsiteY49" fmla="*/ 772439 h 1180452"/>
              <a:gd name="connsiteX50" fmla="*/ 2409371 w 8345714"/>
              <a:gd name="connsiteY50" fmla="*/ 859525 h 1180452"/>
              <a:gd name="connsiteX51" fmla="*/ 2423885 w 8345714"/>
              <a:gd name="connsiteY51" fmla="*/ 903068 h 1180452"/>
              <a:gd name="connsiteX52" fmla="*/ 2438400 w 8345714"/>
              <a:gd name="connsiteY52" fmla="*/ 1135296 h 1180452"/>
              <a:gd name="connsiteX53" fmla="*/ 2467428 w 8345714"/>
              <a:gd name="connsiteY53" fmla="*/ 1178839 h 1180452"/>
              <a:gd name="connsiteX54" fmla="*/ 2540000 w 8345714"/>
              <a:gd name="connsiteY54" fmla="*/ 1164325 h 1180452"/>
              <a:gd name="connsiteX55" fmla="*/ 2583543 w 8345714"/>
              <a:gd name="connsiteY55" fmla="*/ 1019182 h 1180452"/>
              <a:gd name="connsiteX56" fmla="*/ 2598057 w 8345714"/>
              <a:gd name="connsiteY56" fmla="*/ 932096 h 1180452"/>
              <a:gd name="connsiteX57" fmla="*/ 2641600 w 8345714"/>
              <a:gd name="connsiteY57" fmla="*/ 670839 h 1180452"/>
              <a:gd name="connsiteX58" fmla="*/ 2728685 w 8345714"/>
              <a:gd name="connsiteY58" fmla="*/ 699868 h 1180452"/>
              <a:gd name="connsiteX59" fmla="*/ 2859314 w 8345714"/>
              <a:gd name="connsiteY59" fmla="*/ 728896 h 1180452"/>
              <a:gd name="connsiteX60" fmla="*/ 2960914 w 8345714"/>
              <a:gd name="connsiteY60" fmla="*/ 670839 h 1180452"/>
              <a:gd name="connsiteX61" fmla="*/ 2989943 w 8345714"/>
              <a:gd name="connsiteY61" fmla="*/ 627296 h 1180452"/>
              <a:gd name="connsiteX62" fmla="*/ 2931885 w 8345714"/>
              <a:gd name="connsiteY62" fmla="*/ 453125 h 1180452"/>
              <a:gd name="connsiteX63" fmla="*/ 2902857 w 8345714"/>
              <a:gd name="connsiteY63" fmla="*/ 409582 h 1180452"/>
              <a:gd name="connsiteX64" fmla="*/ 2931885 w 8345714"/>
              <a:gd name="connsiteY64" fmla="*/ 148325 h 1180452"/>
              <a:gd name="connsiteX65" fmla="*/ 2960914 w 8345714"/>
              <a:gd name="connsiteY65" fmla="*/ 104782 h 1180452"/>
              <a:gd name="connsiteX66" fmla="*/ 3004457 w 8345714"/>
              <a:gd name="connsiteY66" fmla="*/ 61239 h 1180452"/>
              <a:gd name="connsiteX67" fmla="*/ 3048000 w 8345714"/>
              <a:gd name="connsiteY67" fmla="*/ 46725 h 1180452"/>
              <a:gd name="connsiteX68" fmla="*/ 3062514 w 8345714"/>
              <a:gd name="connsiteY68" fmla="*/ 278954 h 1180452"/>
              <a:gd name="connsiteX69" fmla="*/ 3106057 w 8345714"/>
              <a:gd name="connsiteY69" fmla="*/ 307982 h 1180452"/>
              <a:gd name="connsiteX70" fmla="*/ 3178628 w 8345714"/>
              <a:gd name="connsiteY70" fmla="*/ 293468 h 1180452"/>
              <a:gd name="connsiteX71" fmla="*/ 3222171 w 8345714"/>
              <a:gd name="connsiteY71" fmla="*/ 453125 h 1180452"/>
              <a:gd name="connsiteX72" fmla="*/ 3265714 w 8345714"/>
              <a:gd name="connsiteY72" fmla="*/ 612782 h 1180452"/>
              <a:gd name="connsiteX73" fmla="*/ 3280228 w 8345714"/>
              <a:gd name="connsiteY73" fmla="*/ 786954 h 1180452"/>
              <a:gd name="connsiteX74" fmla="*/ 3396343 w 8345714"/>
              <a:gd name="connsiteY74" fmla="*/ 801468 h 1180452"/>
              <a:gd name="connsiteX75" fmla="*/ 3410857 w 8345714"/>
              <a:gd name="connsiteY75" fmla="*/ 845011 h 1180452"/>
              <a:gd name="connsiteX76" fmla="*/ 3425371 w 8345714"/>
              <a:gd name="connsiteY76" fmla="*/ 903068 h 1180452"/>
              <a:gd name="connsiteX77" fmla="*/ 3454400 w 8345714"/>
              <a:gd name="connsiteY77" fmla="*/ 1048211 h 1180452"/>
              <a:gd name="connsiteX78" fmla="*/ 3468914 w 8345714"/>
              <a:gd name="connsiteY78" fmla="*/ 1106268 h 1180452"/>
              <a:gd name="connsiteX79" fmla="*/ 3512457 w 8345714"/>
              <a:gd name="connsiteY79" fmla="*/ 1135296 h 1180452"/>
              <a:gd name="connsiteX80" fmla="*/ 3686628 w 8345714"/>
              <a:gd name="connsiteY80" fmla="*/ 1120782 h 1180452"/>
              <a:gd name="connsiteX81" fmla="*/ 3701143 w 8345714"/>
              <a:gd name="connsiteY81" fmla="*/ 1048211 h 1180452"/>
              <a:gd name="connsiteX82" fmla="*/ 3672114 w 8345714"/>
              <a:gd name="connsiteY82" fmla="*/ 917582 h 1180452"/>
              <a:gd name="connsiteX83" fmla="*/ 3686628 w 8345714"/>
              <a:gd name="connsiteY83" fmla="*/ 598268 h 1180452"/>
              <a:gd name="connsiteX84" fmla="*/ 3773714 w 8345714"/>
              <a:gd name="connsiteY84" fmla="*/ 569239 h 1180452"/>
              <a:gd name="connsiteX85" fmla="*/ 3817257 w 8345714"/>
              <a:gd name="connsiteY85" fmla="*/ 583754 h 1180452"/>
              <a:gd name="connsiteX86" fmla="*/ 3831771 w 8345714"/>
              <a:gd name="connsiteY86" fmla="*/ 627296 h 1180452"/>
              <a:gd name="connsiteX87" fmla="*/ 3904343 w 8345714"/>
              <a:gd name="connsiteY87" fmla="*/ 685354 h 1180452"/>
              <a:gd name="connsiteX88" fmla="*/ 4005943 w 8345714"/>
              <a:gd name="connsiteY88" fmla="*/ 670839 h 1180452"/>
              <a:gd name="connsiteX89" fmla="*/ 4107543 w 8345714"/>
              <a:gd name="connsiteY89" fmla="*/ 612782 h 1180452"/>
              <a:gd name="connsiteX90" fmla="*/ 4151085 w 8345714"/>
              <a:gd name="connsiteY90" fmla="*/ 641811 h 1180452"/>
              <a:gd name="connsiteX91" fmla="*/ 4180114 w 8345714"/>
              <a:gd name="connsiteY91" fmla="*/ 685354 h 1180452"/>
              <a:gd name="connsiteX92" fmla="*/ 4223657 w 8345714"/>
              <a:gd name="connsiteY92" fmla="*/ 743411 h 1180452"/>
              <a:gd name="connsiteX93" fmla="*/ 4238171 w 8345714"/>
              <a:gd name="connsiteY93" fmla="*/ 786954 h 1180452"/>
              <a:gd name="connsiteX94" fmla="*/ 4296228 w 8345714"/>
              <a:gd name="connsiteY94" fmla="*/ 801468 h 1180452"/>
              <a:gd name="connsiteX95" fmla="*/ 4412343 w 8345714"/>
              <a:gd name="connsiteY95" fmla="*/ 786954 h 1180452"/>
              <a:gd name="connsiteX96" fmla="*/ 4542971 w 8345714"/>
              <a:gd name="connsiteY96" fmla="*/ 772439 h 1180452"/>
              <a:gd name="connsiteX97" fmla="*/ 4615543 w 8345714"/>
              <a:gd name="connsiteY97" fmla="*/ 670839 h 1180452"/>
              <a:gd name="connsiteX98" fmla="*/ 4702628 w 8345714"/>
              <a:gd name="connsiteY98" fmla="*/ 685354 h 1180452"/>
              <a:gd name="connsiteX99" fmla="*/ 4717143 w 8345714"/>
              <a:gd name="connsiteY99" fmla="*/ 728896 h 1180452"/>
              <a:gd name="connsiteX100" fmla="*/ 4804228 w 8345714"/>
              <a:gd name="connsiteY100" fmla="*/ 757925 h 1180452"/>
              <a:gd name="connsiteX101" fmla="*/ 4891314 w 8345714"/>
              <a:gd name="connsiteY101" fmla="*/ 743411 h 1180452"/>
              <a:gd name="connsiteX102" fmla="*/ 4905828 w 8345714"/>
              <a:gd name="connsiteY102" fmla="*/ 699868 h 1180452"/>
              <a:gd name="connsiteX103" fmla="*/ 4934857 w 8345714"/>
              <a:gd name="connsiteY103" fmla="*/ 656325 h 1180452"/>
              <a:gd name="connsiteX104" fmla="*/ 4949371 w 8345714"/>
              <a:gd name="connsiteY104" fmla="*/ 569239 h 1180452"/>
              <a:gd name="connsiteX105" fmla="*/ 4963885 w 8345714"/>
              <a:gd name="connsiteY105" fmla="*/ 424096 h 1180452"/>
              <a:gd name="connsiteX106" fmla="*/ 5007428 w 8345714"/>
              <a:gd name="connsiteY106" fmla="*/ 438611 h 1180452"/>
              <a:gd name="connsiteX107" fmla="*/ 5021943 w 8345714"/>
              <a:gd name="connsiteY107" fmla="*/ 482154 h 1180452"/>
              <a:gd name="connsiteX108" fmla="*/ 5036457 w 8345714"/>
              <a:gd name="connsiteY108" fmla="*/ 569239 h 1180452"/>
              <a:gd name="connsiteX109" fmla="*/ 5050971 w 8345714"/>
              <a:gd name="connsiteY109" fmla="*/ 641811 h 1180452"/>
              <a:gd name="connsiteX110" fmla="*/ 5341257 w 8345714"/>
              <a:gd name="connsiteY110" fmla="*/ 641811 h 1180452"/>
              <a:gd name="connsiteX111" fmla="*/ 5413828 w 8345714"/>
              <a:gd name="connsiteY111" fmla="*/ 714382 h 1180452"/>
              <a:gd name="connsiteX112" fmla="*/ 5718628 w 8345714"/>
              <a:gd name="connsiteY112" fmla="*/ 728896 h 1180452"/>
              <a:gd name="connsiteX113" fmla="*/ 5776685 w 8345714"/>
              <a:gd name="connsiteY113" fmla="*/ 874039 h 1180452"/>
              <a:gd name="connsiteX114" fmla="*/ 5791200 w 8345714"/>
              <a:gd name="connsiteY114" fmla="*/ 932096 h 1180452"/>
              <a:gd name="connsiteX115" fmla="*/ 5834743 w 8345714"/>
              <a:gd name="connsiteY115" fmla="*/ 961125 h 1180452"/>
              <a:gd name="connsiteX116" fmla="*/ 5892800 w 8345714"/>
              <a:gd name="connsiteY116" fmla="*/ 946611 h 1180452"/>
              <a:gd name="connsiteX117" fmla="*/ 5921828 w 8345714"/>
              <a:gd name="connsiteY117" fmla="*/ 903068 h 1180452"/>
              <a:gd name="connsiteX118" fmla="*/ 5979885 w 8345714"/>
              <a:gd name="connsiteY118" fmla="*/ 801468 h 1180452"/>
              <a:gd name="connsiteX119" fmla="*/ 6037943 w 8345714"/>
              <a:gd name="connsiteY119" fmla="*/ 772439 h 1180452"/>
              <a:gd name="connsiteX120" fmla="*/ 6081485 w 8345714"/>
              <a:gd name="connsiteY120" fmla="*/ 743411 h 1180452"/>
              <a:gd name="connsiteX121" fmla="*/ 6342743 w 8345714"/>
              <a:gd name="connsiteY121" fmla="*/ 772439 h 1180452"/>
              <a:gd name="connsiteX122" fmla="*/ 6400800 w 8345714"/>
              <a:gd name="connsiteY122" fmla="*/ 786954 h 1180452"/>
              <a:gd name="connsiteX123" fmla="*/ 6415314 w 8345714"/>
              <a:gd name="connsiteY123" fmla="*/ 1178839 h 1180452"/>
              <a:gd name="connsiteX124" fmla="*/ 6487885 w 8345714"/>
              <a:gd name="connsiteY124" fmla="*/ 932096 h 1180452"/>
              <a:gd name="connsiteX125" fmla="*/ 6502400 w 8345714"/>
              <a:gd name="connsiteY125" fmla="*/ 786954 h 1180452"/>
              <a:gd name="connsiteX126" fmla="*/ 6792685 w 8345714"/>
              <a:gd name="connsiteY126" fmla="*/ 772439 h 1180452"/>
              <a:gd name="connsiteX127" fmla="*/ 6879771 w 8345714"/>
              <a:gd name="connsiteY127" fmla="*/ 757925 h 1180452"/>
              <a:gd name="connsiteX128" fmla="*/ 6923314 w 8345714"/>
              <a:gd name="connsiteY128" fmla="*/ 743411 h 1180452"/>
              <a:gd name="connsiteX129" fmla="*/ 7068457 w 8345714"/>
              <a:gd name="connsiteY129" fmla="*/ 772439 h 1180452"/>
              <a:gd name="connsiteX130" fmla="*/ 7082971 w 8345714"/>
              <a:gd name="connsiteY130" fmla="*/ 714382 h 1180452"/>
              <a:gd name="connsiteX131" fmla="*/ 7112000 w 8345714"/>
              <a:gd name="connsiteY131" fmla="*/ 540211 h 1180452"/>
              <a:gd name="connsiteX132" fmla="*/ 7155543 w 8345714"/>
              <a:gd name="connsiteY132" fmla="*/ 670839 h 1180452"/>
              <a:gd name="connsiteX133" fmla="*/ 7170057 w 8345714"/>
              <a:gd name="connsiteY133" fmla="*/ 714382 h 1180452"/>
              <a:gd name="connsiteX134" fmla="*/ 7184571 w 8345714"/>
              <a:gd name="connsiteY134" fmla="*/ 772439 h 1180452"/>
              <a:gd name="connsiteX135" fmla="*/ 7257143 w 8345714"/>
              <a:gd name="connsiteY135" fmla="*/ 743411 h 1180452"/>
              <a:gd name="connsiteX136" fmla="*/ 7620000 w 8345714"/>
              <a:gd name="connsiteY136" fmla="*/ 699868 h 1180452"/>
              <a:gd name="connsiteX137" fmla="*/ 7649028 w 8345714"/>
              <a:gd name="connsiteY137" fmla="*/ 656325 h 1180452"/>
              <a:gd name="connsiteX138" fmla="*/ 7663543 w 8345714"/>
              <a:gd name="connsiteY138" fmla="*/ 612782 h 1180452"/>
              <a:gd name="connsiteX139" fmla="*/ 7750628 w 8345714"/>
              <a:gd name="connsiteY139" fmla="*/ 641811 h 1180452"/>
              <a:gd name="connsiteX140" fmla="*/ 7808685 w 8345714"/>
              <a:gd name="connsiteY140" fmla="*/ 583754 h 1180452"/>
              <a:gd name="connsiteX141" fmla="*/ 7823200 w 8345714"/>
              <a:gd name="connsiteY141" fmla="*/ 511182 h 1180452"/>
              <a:gd name="connsiteX142" fmla="*/ 7837714 w 8345714"/>
              <a:gd name="connsiteY142" fmla="*/ 467639 h 1180452"/>
              <a:gd name="connsiteX143" fmla="*/ 8069943 w 8345714"/>
              <a:gd name="connsiteY143" fmla="*/ 467639 h 1180452"/>
              <a:gd name="connsiteX144" fmla="*/ 8345714 w 8345714"/>
              <a:gd name="connsiteY144" fmla="*/ 467639 h 118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8345714" h="1180452">
                <a:moveTo>
                  <a:pt x="0" y="830496"/>
                </a:moveTo>
                <a:cubicBezTo>
                  <a:pt x="24190" y="815982"/>
                  <a:pt x="44554" y="790250"/>
                  <a:pt x="72571" y="786954"/>
                </a:cubicBezTo>
                <a:cubicBezTo>
                  <a:pt x="177576" y="774601"/>
                  <a:pt x="213642" y="790434"/>
                  <a:pt x="290285" y="815982"/>
                </a:cubicBezTo>
                <a:cubicBezTo>
                  <a:pt x="299961" y="830496"/>
                  <a:pt x="302765" y="854009"/>
                  <a:pt x="319314" y="859525"/>
                </a:cubicBezTo>
                <a:cubicBezTo>
                  <a:pt x="338238" y="865833"/>
                  <a:pt x="359036" y="852869"/>
                  <a:pt x="377371" y="845011"/>
                </a:cubicBezTo>
                <a:cubicBezTo>
                  <a:pt x="393405" y="838139"/>
                  <a:pt x="405312" y="823783"/>
                  <a:pt x="420914" y="815982"/>
                </a:cubicBezTo>
                <a:cubicBezTo>
                  <a:pt x="441735" y="805571"/>
                  <a:pt x="503914" y="791604"/>
                  <a:pt x="522514" y="786954"/>
                </a:cubicBezTo>
                <a:cubicBezTo>
                  <a:pt x="532190" y="670840"/>
                  <a:pt x="538676" y="554415"/>
                  <a:pt x="551543" y="438611"/>
                </a:cubicBezTo>
                <a:cubicBezTo>
                  <a:pt x="553233" y="423405"/>
                  <a:pt x="555239" y="405886"/>
                  <a:pt x="566057" y="395068"/>
                </a:cubicBezTo>
                <a:cubicBezTo>
                  <a:pt x="583993" y="377131"/>
                  <a:pt x="641633" y="360199"/>
                  <a:pt x="667657" y="351525"/>
                </a:cubicBezTo>
                <a:cubicBezTo>
                  <a:pt x="682171" y="361201"/>
                  <a:pt x="706408" y="363781"/>
                  <a:pt x="711200" y="380554"/>
                </a:cubicBezTo>
                <a:cubicBezTo>
                  <a:pt x="721431" y="416362"/>
                  <a:pt x="682292" y="481911"/>
                  <a:pt x="667657" y="511182"/>
                </a:cubicBezTo>
                <a:cubicBezTo>
                  <a:pt x="672495" y="530534"/>
                  <a:pt x="676691" y="550059"/>
                  <a:pt x="682171" y="569239"/>
                </a:cubicBezTo>
                <a:cubicBezTo>
                  <a:pt x="686374" y="583950"/>
                  <a:pt x="695234" y="597552"/>
                  <a:pt x="696685" y="612782"/>
                </a:cubicBezTo>
                <a:cubicBezTo>
                  <a:pt x="704954" y="699609"/>
                  <a:pt x="704757" y="787057"/>
                  <a:pt x="711200" y="874039"/>
                </a:cubicBezTo>
                <a:cubicBezTo>
                  <a:pt x="714436" y="917730"/>
                  <a:pt x="719052" y="961366"/>
                  <a:pt x="725714" y="1004668"/>
                </a:cubicBezTo>
                <a:cubicBezTo>
                  <a:pt x="728747" y="1024384"/>
                  <a:pt x="727767" y="1047148"/>
                  <a:pt x="740228" y="1062725"/>
                </a:cubicBezTo>
                <a:cubicBezTo>
                  <a:pt x="749785" y="1074672"/>
                  <a:pt x="769257" y="1072401"/>
                  <a:pt x="783771" y="1077239"/>
                </a:cubicBezTo>
                <a:cubicBezTo>
                  <a:pt x="863597" y="1024023"/>
                  <a:pt x="795869" y="1077237"/>
                  <a:pt x="856343" y="1004668"/>
                </a:cubicBezTo>
                <a:cubicBezTo>
                  <a:pt x="949472" y="892912"/>
                  <a:pt x="856840" y="1025692"/>
                  <a:pt x="928914" y="917582"/>
                </a:cubicBezTo>
                <a:cubicBezTo>
                  <a:pt x="933752" y="903068"/>
                  <a:pt x="936586" y="887723"/>
                  <a:pt x="943428" y="874039"/>
                </a:cubicBezTo>
                <a:cubicBezTo>
                  <a:pt x="973666" y="813563"/>
                  <a:pt x="994230" y="815981"/>
                  <a:pt x="1059543" y="772439"/>
                </a:cubicBezTo>
                <a:lnTo>
                  <a:pt x="1103085" y="743411"/>
                </a:lnTo>
                <a:cubicBezTo>
                  <a:pt x="1127276" y="748249"/>
                  <a:pt x="1151323" y="753869"/>
                  <a:pt x="1175657" y="757925"/>
                </a:cubicBezTo>
                <a:cubicBezTo>
                  <a:pt x="1209402" y="763549"/>
                  <a:pt x="1244489" y="762609"/>
                  <a:pt x="1277257" y="772439"/>
                </a:cubicBezTo>
                <a:cubicBezTo>
                  <a:pt x="1293965" y="777452"/>
                  <a:pt x="1306286" y="791792"/>
                  <a:pt x="1320800" y="801468"/>
                </a:cubicBezTo>
                <a:cubicBezTo>
                  <a:pt x="1369181" y="796630"/>
                  <a:pt x="1417886" y="794348"/>
                  <a:pt x="1465943" y="786954"/>
                </a:cubicBezTo>
                <a:cubicBezTo>
                  <a:pt x="1481064" y="784628"/>
                  <a:pt x="1494186" y="772439"/>
                  <a:pt x="1509485" y="772439"/>
                </a:cubicBezTo>
                <a:cubicBezTo>
                  <a:pt x="1548491" y="772439"/>
                  <a:pt x="1586895" y="782116"/>
                  <a:pt x="1625600" y="786954"/>
                </a:cubicBezTo>
                <a:cubicBezTo>
                  <a:pt x="1690643" y="808634"/>
                  <a:pt x="1711388" y="822307"/>
                  <a:pt x="1799771" y="786954"/>
                </a:cubicBezTo>
                <a:cubicBezTo>
                  <a:pt x="1813976" y="781272"/>
                  <a:pt x="1804728" y="755358"/>
                  <a:pt x="1814285" y="743411"/>
                </a:cubicBezTo>
                <a:cubicBezTo>
                  <a:pt x="1825182" y="729789"/>
                  <a:pt x="1844427" y="725549"/>
                  <a:pt x="1857828" y="714382"/>
                </a:cubicBezTo>
                <a:cubicBezTo>
                  <a:pt x="1873597" y="701241"/>
                  <a:pt x="1886857" y="685353"/>
                  <a:pt x="1901371" y="670839"/>
                </a:cubicBezTo>
                <a:cubicBezTo>
                  <a:pt x="1915885" y="675677"/>
                  <a:pt x="1934096" y="674536"/>
                  <a:pt x="1944914" y="685354"/>
                </a:cubicBezTo>
                <a:cubicBezTo>
                  <a:pt x="1955732" y="696172"/>
                  <a:pt x="1947481" y="719339"/>
                  <a:pt x="1959428" y="728896"/>
                </a:cubicBezTo>
                <a:cubicBezTo>
                  <a:pt x="1975005" y="741357"/>
                  <a:pt x="1998305" y="737931"/>
                  <a:pt x="2017485" y="743411"/>
                </a:cubicBezTo>
                <a:cubicBezTo>
                  <a:pt x="2032196" y="747614"/>
                  <a:pt x="2046514" y="753087"/>
                  <a:pt x="2061028" y="757925"/>
                </a:cubicBezTo>
                <a:cubicBezTo>
                  <a:pt x="2085219" y="753087"/>
                  <a:pt x="2113074" y="757095"/>
                  <a:pt x="2133600" y="743411"/>
                </a:cubicBezTo>
                <a:cubicBezTo>
                  <a:pt x="2146330" y="734924"/>
                  <a:pt x="2140523" y="713152"/>
                  <a:pt x="2148114" y="699868"/>
                </a:cubicBezTo>
                <a:cubicBezTo>
                  <a:pt x="2160116" y="678865"/>
                  <a:pt x="2177143" y="661163"/>
                  <a:pt x="2191657" y="641811"/>
                </a:cubicBezTo>
                <a:cubicBezTo>
                  <a:pt x="2234446" y="492046"/>
                  <a:pt x="2235871" y="530402"/>
                  <a:pt x="2206171" y="322496"/>
                </a:cubicBezTo>
                <a:cubicBezTo>
                  <a:pt x="2201844" y="292205"/>
                  <a:pt x="2186819" y="264439"/>
                  <a:pt x="2177143" y="235411"/>
                </a:cubicBezTo>
                <a:lnTo>
                  <a:pt x="2162628" y="191868"/>
                </a:lnTo>
                <a:cubicBezTo>
                  <a:pt x="2167466" y="133811"/>
                  <a:pt x="2156229" y="72071"/>
                  <a:pt x="2177143" y="17696"/>
                </a:cubicBezTo>
                <a:cubicBezTo>
                  <a:pt x="2184304" y="-922"/>
                  <a:pt x="2216276" y="-3126"/>
                  <a:pt x="2235200" y="3182"/>
                </a:cubicBezTo>
                <a:cubicBezTo>
                  <a:pt x="2256301" y="10216"/>
                  <a:pt x="2273108" y="73363"/>
                  <a:pt x="2278743" y="90268"/>
                </a:cubicBezTo>
                <a:cubicBezTo>
                  <a:pt x="2283581" y="119297"/>
                  <a:pt x="2276152" y="153407"/>
                  <a:pt x="2293257" y="177354"/>
                </a:cubicBezTo>
                <a:cubicBezTo>
                  <a:pt x="2304851" y="193586"/>
                  <a:pt x="2341626" y="174430"/>
                  <a:pt x="2351314" y="191868"/>
                </a:cubicBezTo>
                <a:cubicBezTo>
                  <a:pt x="2370257" y="225965"/>
                  <a:pt x="2360990" y="269277"/>
                  <a:pt x="2365828" y="307982"/>
                </a:cubicBezTo>
                <a:cubicBezTo>
                  <a:pt x="2370666" y="462801"/>
                  <a:pt x="2368152" y="618025"/>
                  <a:pt x="2380343" y="772439"/>
                </a:cubicBezTo>
                <a:cubicBezTo>
                  <a:pt x="2382751" y="802943"/>
                  <a:pt x="2399695" y="830496"/>
                  <a:pt x="2409371" y="859525"/>
                </a:cubicBezTo>
                <a:lnTo>
                  <a:pt x="2423885" y="903068"/>
                </a:lnTo>
                <a:cubicBezTo>
                  <a:pt x="2428723" y="980477"/>
                  <a:pt x="2426303" y="1058685"/>
                  <a:pt x="2438400" y="1135296"/>
                </a:cubicBezTo>
                <a:cubicBezTo>
                  <a:pt x="2441121" y="1152526"/>
                  <a:pt x="2450655" y="1174047"/>
                  <a:pt x="2467428" y="1178839"/>
                </a:cubicBezTo>
                <a:cubicBezTo>
                  <a:pt x="2491148" y="1185616"/>
                  <a:pt x="2515809" y="1169163"/>
                  <a:pt x="2540000" y="1164325"/>
                </a:cubicBezTo>
                <a:cubicBezTo>
                  <a:pt x="2556629" y="1114437"/>
                  <a:pt x="2571083" y="1073174"/>
                  <a:pt x="2583543" y="1019182"/>
                </a:cubicBezTo>
                <a:cubicBezTo>
                  <a:pt x="2590160" y="990507"/>
                  <a:pt x="2593895" y="961229"/>
                  <a:pt x="2598057" y="932096"/>
                </a:cubicBezTo>
                <a:cubicBezTo>
                  <a:pt x="2632988" y="687574"/>
                  <a:pt x="2603121" y="786271"/>
                  <a:pt x="2641600" y="670839"/>
                </a:cubicBezTo>
                <a:cubicBezTo>
                  <a:pt x="2670628" y="680515"/>
                  <a:pt x="2698503" y="694838"/>
                  <a:pt x="2728685" y="699868"/>
                </a:cubicBezTo>
                <a:cubicBezTo>
                  <a:pt x="2830862" y="716897"/>
                  <a:pt x="2787852" y="705076"/>
                  <a:pt x="2859314" y="728896"/>
                </a:cubicBezTo>
                <a:cubicBezTo>
                  <a:pt x="2882084" y="717511"/>
                  <a:pt x="2940397" y="691356"/>
                  <a:pt x="2960914" y="670839"/>
                </a:cubicBezTo>
                <a:cubicBezTo>
                  <a:pt x="2973249" y="658504"/>
                  <a:pt x="2980267" y="641810"/>
                  <a:pt x="2989943" y="627296"/>
                </a:cubicBezTo>
                <a:lnTo>
                  <a:pt x="2931885" y="453125"/>
                </a:lnTo>
                <a:cubicBezTo>
                  <a:pt x="2926369" y="436576"/>
                  <a:pt x="2912533" y="424096"/>
                  <a:pt x="2902857" y="409582"/>
                </a:cubicBezTo>
                <a:cubicBezTo>
                  <a:pt x="2904670" y="382389"/>
                  <a:pt x="2897257" y="217580"/>
                  <a:pt x="2931885" y="148325"/>
                </a:cubicBezTo>
                <a:cubicBezTo>
                  <a:pt x="2939686" y="132723"/>
                  <a:pt x="2949747" y="118183"/>
                  <a:pt x="2960914" y="104782"/>
                </a:cubicBezTo>
                <a:cubicBezTo>
                  <a:pt x="2974055" y="89013"/>
                  <a:pt x="2987378" y="72625"/>
                  <a:pt x="3004457" y="61239"/>
                </a:cubicBezTo>
                <a:cubicBezTo>
                  <a:pt x="3017187" y="52752"/>
                  <a:pt x="3033486" y="51563"/>
                  <a:pt x="3048000" y="46725"/>
                </a:cubicBezTo>
                <a:cubicBezTo>
                  <a:pt x="3052838" y="124135"/>
                  <a:pt x="3045689" y="203240"/>
                  <a:pt x="3062514" y="278954"/>
                </a:cubicBezTo>
                <a:cubicBezTo>
                  <a:pt x="3066298" y="295983"/>
                  <a:pt x="3088748" y="305818"/>
                  <a:pt x="3106057" y="307982"/>
                </a:cubicBezTo>
                <a:cubicBezTo>
                  <a:pt x="3130536" y="311042"/>
                  <a:pt x="3154438" y="298306"/>
                  <a:pt x="3178628" y="293468"/>
                </a:cubicBezTo>
                <a:cubicBezTo>
                  <a:pt x="3234483" y="377249"/>
                  <a:pt x="3193891" y="302298"/>
                  <a:pt x="3222171" y="453125"/>
                </a:cubicBezTo>
                <a:cubicBezTo>
                  <a:pt x="3236201" y="527951"/>
                  <a:pt x="3245759" y="552915"/>
                  <a:pt x="3265714" y="612782"/>
                </a:cubicBezTo>
                <a:cubicBezTo>
                  <a:pt x="3270552" y="670839"/>
                  <a:pt x="3247067" y="739054"/>
                  <a:pt x="3280228" y="786954"/>
                </a:cubicBezTo>
                <a:cubicBezTo>
                  <a:pt x="3302431" y="819025"/>
                  <a:pt x="3360699" y="785626"/>
                  <a:pt x="3396343" y="801468"/>
                </a:cubicBezTo>
                <a:cubicBezTo>
                  <a:pt x="3410324" y="807682"/>
                  <a:pt x="3406654" y="830300"/>
                  <a:pt x="3410857" y="845011"/>
                </a:cubicBezTo>
                <a:cubicBezTo>
                  <a:pt x="3416337" y="864191"/>
                  <a:pt x="3421191" y="883563"/>
                  <a:pt x="3425371" y="903068"/>
                </a:cubicBezTo>
                <a:cubicBezTo>
                  <a:pt x="3435709" y="951312"/>
                  <a:pt x="3444724" y="999830"/>
                  <a:pt x="3454400" y="1048211"/>
                </a:cubicBezTo>
                <a:cubicBezTo>
                  <a:pt x="3458312" y="1067772"/>
                  <a:pt x="3457849" y="1089670"/>
                  <a:pt x="3468914" y="1106268"/>
                </a:cubicBezTo>
                <a:cubicBezTo>
                  <a:pt x="3478590" y="1120782"/>
                  <a:pt x="3497943" y="1125620"/>
                  <a:pt x="3512457" y="1135296"/>
                </a:cubicBezTo>
                <a:lnTo>
                  <a:pt x="3686628" y="1120782"/>
                </a:lnTo>
                <a:cubicBezTo>
                  <a:pt x="3709027" y="1110444"/>
                  <a:pt x="3701143" y="1072880"/>
                  <a:pt x="3701143" y="1048211"/>
                </a:cubicBezTo>
                <a:cubicBezTo>
                  <a:pt x="3701143" y="997126"/>
                  <a:pt x="3687081" y="962483"/>
                  <a:pt x="3672114" y="917582"/>
                </a:cubicBezTo>
                <a:cubicBezTo>
                  <a:pt x="3676952" y="811144"/>
                  <a:pt x="3656795" y="700554"/>
                  <a:pt x="3686628" y="598268"/>
                </a:cubicBezTo>
                <a:cubicBezTo>
                  <a:pt x="3695196" y="568893"/>
                  <a:pt x="3773714" y="569239"/>
                  <a:pt x="3773714" y="569239"/>
                </a:cubicBezTo>
                <a:cubicBezTo>
                  <a:pt x="3788228" y="574077"/>
                  <a:pt x="3806439" y="572936"/>
                  <a:pt x="3817257" y="583754"/>
                </a:cubicBezTo>
                <a:cubicBezTo>
                  <a:pt x="3828075" y="594572"/>
                  <a:pt x="3824929" y="613612"/>
                  <a:pt x="3831771" y="627296"/>
                </a:cubicBezTo>
                <a:cubicBezTo>
                  <a:pt x="3858032" y="679817"/>
                  <a:pt x="3854122" y="668613"/>
                  <a:pt x="3904343" y="685354"/>
                </a:cubicBezTo>
                <a:cubicBezTo>
                  <a:pt x="3938210" y="680516"/>
                  <a:pt x="3972938" y="679840"/>
                  <a:pt x="4005943" y="670839"/>
                </a:cubicBezTo>
                <a:cubicBezTo>
                  <a:pt x="4037109" y="662339"/>
                  <a:pt x="4080257" y="630973"/>
                  <a:pt x="4107543" y="612782"/>
                </a:cubicBezTo>
                <a:cubicBezTo>
                  <a:pt x="4122057" y="622458"/>
                  <a:pt x="4138750" y="629476"/>
                  <a:pt x="4151085" y="641811"/>
                </a:cubicBezTo>
                <a:cubicBezTo>
                  <a:pt x="4163420" y="654146"/>
                  <a:pt x="4169975" y="671159"/>
                  <a:pt x="4180114" y="685354"/>
                </a:cubicBezTo>
                <a:cubicBezTo>
                  <a:pt x="4194174" y="705039"/>
                  <a:pt x="4209143" y="724059"/>
                  <a:pt x="4223657" y="743411"/>
                </a:cubicBezTo>
                <a:cubicBezTo>
                  <a:pt x="4228495" y="757925"/>
                  <a:pt x="4226224" y="777397"/>
                  <a:pt x="4238171" y="786954"/>
                </a:cubicBezTo>
                <a:cubicBezTo>
                  <a:pt x="4253748" y="799415"/>
                  <a:pt x="4276280" y="801468"/>
                  <a:pt x="4296228" y="801468"/>
                </a:cubicBezTo>
                <a:cubicBezTo>
                  <a:pt x="4335234" y="801468"/>
                  <a:pt x="4373604" y="791512"/>
                  <a:pt x="4412343" y="786954"/>
                </a:cubicBezTo>
                <a:lnTo>
                  <a:pt x="4542971" y="772439"/>
                </a:lnTo>
                <a:cubicBezTo>
                  <a:pt x="4576838" y="670840"/>
                  <a:pt x="4542972" y="695031"/>
                  <a:pt x="4615543" y="670839"/>
                </a:cubicBezTo>
                <a:cubicBezTo>
                  <a:pt x="4644571" y="675677"/>
                  <a:pt x="4677077" y="670753"/>
                  <a:pt x="4702628" y="685354"/>
                </a:cubicBezTo>
                <a:cubicBezTo>
                  <a:pt x="4715911" y="692945"/>
                  <a:pt x="4704694" y="720004"/>
                  <a:pt x="4717143" y="728896"/>
                </a:cubicBezTo>
                <a:cubicBezTo>
                  <a:pt x="4742042" y="746681"/>
                  <a:pt x="4804228" y="757925"/>
                  <a:pt x="4804228" y="757925"/>
                </a:cubicBezTo>
                <a:cubicBezTo>
                  <a:pt x="4833257" y="753087"/>
                  <a:pt x="4865762" y="758012"/>
                  <a:pt x="4891314" y="743411"/>
                </a:cubicBezTo>
                <a:cubicBezTo>
                  <a:pt x="4904598" y="735820"/>
                  <a:pt x="4898986" y="713552"/>
                  <a:pt x="4905828" y="699868"/>
                </a:cubicBezTo>
                <a:cubicBezTo>
                  <a:pt x="4913629" y="684266"/>
                  <a:pt x="4925181" y="670839"/>
                  <a:pt x="4934857" y="656325"/>
                </a:cubicBezTo>
                <a:cubicBezTo>
                  <a:pt x="4939695" y="627296"/>
                  <a:pt x="4945721" y="598441"/>
                  <a:pt x="4949371" y="569239"/>
                </a:cubicBezTo>
                <a:cubicBezTo>
                  <a:pt x="4955402" y="520992"/>
                  <a:pt x="4944138" y="468528"/>
                  <a:pt x="4963885" y="424096"/>
                </a:cubicBezTo>
                <a:cubicBezTo>
                  <a:pt x="4970099" y="410115"/>
                  <a:pt x="4992914" y="433773"/>
                  <a:pt x="5007428" y="438611"/>
                </a:cubicBezTo>
                <a:cubicBezTo>
                  <a:pt x="5012266" y="453125"/>
                  <a:pt x="5018624" y="467219"/>
                  <a:pt x="5021943" y="482154"/>
                </a:cubicBezTo>
                <a:cubicBezTo>
                  <a:pt x="5028327" y="510882"/>
                  <a:pt x="5031193" y="540285"/>
                  <a:pt x="5036457" y="569239"/>
                </a:cubicBezTo>
                <a:cubicBezTo>
                  <a:pt x="5040870" y="593511"/>
                  <a:pt x="5046133" y="617620"/>
                  <a:pt x="5050971" y="641811"/>
                </a:cubicBezTo>
                <a:cubicBezTo>
                  <a:pt x="5159104" y="605765"/>
                  <a:pt x="5152325" y="602035"/>
                  <a:pt x="5341257" y="641811"/>
                </a:cubicBezTo>
                <a:cubicBezTo>
                  <a:pt x="5595810" y="695402"/>
                  <a:pt x="5139922" y="680144"/>
                  <a:pt x="5413828" y="714382"/>
                </a:cubicBezTo>
                <a:cubicBezTo>
                  <a:pt x="5514758" y="726998"/>
                  <a:pt x="5617028" y="724058"/>
                  <a:pt x="5718628" y="728896"/>
                </a:cubicBezTo>
                <a:cubicBezTo>
                  <a:pt x="5761341" y="814322"/>
                  <a:pt x="5740815" y="766427"/>
                  <a:pt x="5776685" y="874039"/>
                </a:cubicBezTo>
                <a:cubicBezTo>
                  <a:pt x="5782993" y="892963"/>
                  <a:pt x="5780135" y="915498"/>
                  <a:pt x="5791200" y="932096"/>
                </a:cubicBezTo>
                <a:cubicBezTo>
                  <a:pt x="5800876" y="946610"/>
                  <a:pt x="5820229" y="951449"/>
                  <a:pt x="5834743" y="961125"/>
                </a:cubicBezTo>
                <a:cubicBezTo>
                  <a:pt x="5854095" y="956287"/>
                  <a:pt x="5876202" y="957676"/>
                  <a:pt x="5892800" y="946611"/>
                </a:cubicBezTo>
                <a:cubicBezTo>
                  <a:pt x="5907314" y="936935"/>
                  <a:pt x="5913173" y="918214"/>
                  <a:pt x="5921828" y="903068"/>
                </a:cubicBezTo>
                <a:cubicBezTo>
                  <a:pt x="5931688" y="885813"/>
                  <a:pt x="5960600" y="817539"/>
                  <a:pt x="5979885" y="801468"/>
                </a:cubicBezTo>
                <a:cubicBezTo>
                  <a:pt x="5996507" y="787616"/>
                  <a:pt x="6019157" y="783174"/>
                  <a:pt x="6037943" y="772439"/>
                </a:cubicBezTo>
                <a:cubicBezTo>
                  <a:pt x="6053088" y="763785"/>
                  <a:pt x="6066971" y="753087"/>
                  <a:pt x="6081485" y="743411"/>
                </a:cubicBezTo>
                <a:cubicBezTo>
                  <a:pt x="6168571" y="753087"/>
                  <a:pt x="6255925" y="760600"/>
                  <a:pt x="6342743" y="772439"/>
                </a:cubicBezTo>
                <a:cubicBezTo>
                  <a:pt x="6362508" y="775134"/>
                  <a:pt x="6397293" y="767317"/>
                  <a:pt x="6400800" y="786954"/>
                </a:cubicBezTo>
                <a:cubicBezTo>
                  <a:pt x="6423779" y="915636"/>
                  <a:pt x="6410476" y="1048211"/>
                  <a:pt x="6415314" y="1178839"/>
                </a:cubicBezTo>
                <a:cubicBezTo>
                  <a:pt x="6504045" y="1090108"/>
                  <a:pt x="6466596" y="1144974"/>
                  <a:pt x="6487885" y="932096"/>
                </a:cubicBezTo>
                <a:cubicBezTo>
                  <a:pt x="6492723" y="883715"/>
                  <a:pt x="6459329" y="809515"/>
                  <a:pt x="6502400" y="786954"/>
                </a:cubicBezTo>
                <a:cubicBezTo>
                  <a:pt x="6588222" y="742000"/>
                  <a:pt x="6695923" y="777277"/>
                  <a:pt x="6792685" y="772439"/>
                </a:cubicBezTo>
                <a:cubicBezTo>
                  <a:pt x="6821714" y="767601"/>
                  <a:pt x="6851043" y="764309"/>
                  <a:pt x="6879771" y="757925"/>
                </a:cubicBezTo>
                <a:cubicBezTo>
                  <a:pt x="6894706" y="754606"/>
                  <a:pt x="6908060" y="742238"/>
                  <a:pt x="6923314" y="743411"/>
                </a:cubicBezTo>
                <a:cubicBezTo>
                  <a:pt x="6972508" y="747195"/>
                  <a:pt x="7020076" y="762763"/>
                  <a:pt x="7068457" y="772439"/>
                </a:cubicBezTo>
                <a:cubicBezTo>
                  <a:pt x="7073295" y="753087"/>
                  <a:pt x="7082971" y="734330"/>
                  <a:pt x="7082971" y="714382"/>
                </a:cubicBezTo>
                <a:cubicBezTo>
                  <a:pt x="7082971" y="504287"/>
                  <a:pt x="7007908" y="470816"/>
                  <a:pt x="7112000" y="540211"/>
                </a:cubicBezTo>
                <a:cubicBezTo>
                  <a:pt x="7162503" y="615967"/>
                  <a:pt x="7129470" y="553512"/>
                  <a:pt x="7155543" y="670839"/>
                </a:cubicBezTo>
                <a:cubicBezTo>
                  <a:pt x="7158862" y="685774"/>
                  <a:pt x="7165854" y="699671"/>
                  <a:pt x="7170057" y="714382"/>
                </a:cubicBezTo>
                <a:cubicBezTo>
                  <a:pt x="7175537" y="733562"/>
                  <a:pt x="7179733" y="753087"/>
                  <a:pt x="7184571" y="772439"/>
                </a:cubicBezTo>
                <a:cubicBezTo>
                  <a:pt x="7208762" y="762763"/>
                  <a:pt x="7232658" y="752315"/>
                  <a:pt x="7257143" y="743411"/>
                </a:cubicBezTo>
                <a:cubicBezTo>
                  <a:pt x="7414566" y="686166"/>
                  <a:pt x="7364782" y="713300"/>
                  <a:pt x="7620000" y="699868"/>
                </a:cubicBezTo>
                <a:cubicBezTo>
                  <a:pt x="7629676" y="685354"/>
                  <a:pt x="7641227" y="671927"/>
                  <a:pt x="7649028" y="656325"/>
                </a:cubicBezTo>
                <a:cubicBezTo>
                  <a:pt x="7655870" y="642641"/>
                  <a:pt x="7648397" y="614946"/>
                  <a:pt x="7663543" y="612782"/>
                </a:cubicBezTo>
                <a:cubicBezTo>
                  <a:pt x="7693834" y="608455"/>
                  <a:pt x="7721600" y="632135"/>
                  <a:pt x="7750628" y="641811"/>
                </a:cubicBezTo>
                <a:cubicBezTo>
                  <a:pt x="7769980" y="622459"/>
                  <a:pt x="7795394" y="607678"/>
                  <a:pt x="7808685" y="583754"/>
                </a:cubicBezTo>
                <a:cubicBezTo>
                  <a:pt x="7820666" y="562189"/>
                  <a:pt x="7817217" y="535115"/>
                  <a:pt x="7823200" y="511182"/>
                </a:cubicBezTo>
                <a:cubicBezTo>
                  <a:pt x="7826911" y="496339"/>
                  <a:pt x="7832876" y="482153"/>
                  <a:pt x="7837714" y="467639"/>
                </a:cubicBezTo>
                <a:cubicBezTo>
                  <a:pt x="8036963" y="496105"/>
                  <a:pt x="7835803" y="476002"/>
                  <a:pt x="8069943" y="467639"/>
                </a:cubicBezTo>
                <a:cubicBezTo>
                  <a:pt x="8161808" y="464358"/>
                  <a:pt x="8253790" y="467639"/>
                  <a:pt x="8345714" y="46763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655673" y="2236181"/>
            <a:ext cx="163727" cy="350543"/>
          </a:xfrm>
          <a:custGeom>
            <a:avLst/>
            <a:gdLst>
              <a:gd name="connsiteX0" fmla="*/ 0 w 1303120"/>
              <a:gd name="connsiteY0" fmla="*/ 1349829 h 1349829"/>
              <a:gd name="connsiteX1" fmla="*/ 72572 w 1303120"/>
              <a:gd name="connsiteY1" fmla="*/ 1306286 h 1349829"/>
              <a:gd name="connsiteX2" fmla="*/ 116114 w 1303120"/>
              <a:gd name="connsiteY2" fmla="*/ 1291772 h 1349829"/>
              <a:gd name="connsiteX3" fmla="*/ 159657 w 1303120"/>
              <a:gd name="connsiteY3" fmla="*/ 1262743 h 1349829"/>
              <a:gd name="connsiteX4" fmla="*/ 246743 w 1303120"/>
              <a:gd name="connsiteY4" fmla="*/ 1233715 h 1349829"/>
              <a:gd name="connsiteX5" fmla="*/ 290286 w 1303120"/>
              <a:gd name="connsiteY5" fmla="*/ 1175657 h 1349829"/>
              <a:gd name="connsiteX6" fmla="*/ 333829 w 1303120"/>
              <a:gd name="connsiteY6" fmla="*/ 1161143 h 1349829"/>
              <a:gd name="connsiteX7" fmla="*/ 420914 w 1303120"/>
              <a:gd name="connsiteY7" fmla="*/ 1030515 h 1349829"/>
              <a:gd name="connsiteX8" fmla="*/ 449943 w 1303120"/>
              <a:gd name="connsiteY8" fmla="*/ 928915 h 1349829"/>
              <a:gd name="connsiteX9" fmla="*/ 478972 w 1303120"/>
              <a:gd name="connsiteY9" fmla="*/ 885372 h 1349829"/>
              <a:gd name="connsiteX10" fmla="*/ 493486 w 1303120"/>
              <a:gd name="connsiteY10" fmla="*/ 827315 h 1349829"/>
              <a:gd name="connsiteX11" fmla="*/ 522514 w 1303120"/>
              <a:gd name="connsiteY11" fmla="*/ 493486 h 1349829"/>
              <a:gd name="connsiteX12" fmla="*/ 537029 w 1303120"/>
              <a:gd name="connsiteY12" fmla="*/ 406400 h 1349829"/>
              <a:gd name="connsiteX13" fmla="*/ 551543 w 1303120"/>
              <a:gd name="connsiteY13" fmla="*/ 72572 h 1349829"/>
              <a:gd name="connsiteX14" fmla="*/ 566057 w 1303120"/>
              <a:gd name="connsiteY14" fmla="*/ 29029 h 1349829"/>
              <a:gd name="connsiteX15" fmla="*/ 783772 w 1303120"/>
              <a:gd name="connsiteY15" fmla="*/ 14515 h 1349829"/>
              <a:gd name="connsiteX16" fmla="*/ 1030514 w 1303120"/>
              <a:gd name="connsiteY16" fmla="*/ 0 h 1349829"/>
              <a:gd name="connsiteX17" fmla="*/ 1262743 w 1303120"/>
              <a:gd name="connsiteY17" fmla="*/ 14515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03120" h="1349829">
                <a:moveTo>
                  <a:pt x="0" y="1349829"/>
                </a:moveTo>
                <a:cubicBezTo>
                  <a:pt x="24191" y="1335315"/>
                  <a:pt x="47339" y="1318902"/>
                  <a:pt x="72572" y="1306286"/>
                </a:cubicBezTo>
                <a:cubicBezTo>
                  <a:pt x="86256" y="1299444"/>
                  <a:pt x="102430" y="1298614"/>
                  <a:pt x="116114" y="1291772"/>
                </a:cubicBezTo>
                <a:cubicBezTo>
                  <a:pt x="131716" y="1283971"/>
                  <a:pt x="143716" y="1269828"/>
                  <a:pt x="159657" y="1262743"/>
                </a:cubicBezTo>
                <a:cubicBezTo>
                  <a:pt x="187619" y="1250316"/>
                  <a:pt x="246743" y="1233715"/>
                  <a:pt x="246743" y="1233715"/>
                </a:cubicBezTo>
                <a:cubicBezTo>
                  <a:pt x="261257" y="1214362"/>
                  <a:pt x="271702" y="1191144"/>
                  <a:pt x="290286" y="1175657"/>
                </a:cubicBezTo>
                <a:cubicBezTo>
                  <a:pt x="302039" y="1165863"/>
                  <a:pt x="323594" y="1172515"/>
                  <a:pt x="333829" y="1161143"/>
                </a:cubicBezTo>
                <a:cubicBezTo>
                  <a:pt x="368837" y="1122245"/>
                  <a:pt x="391886" y="1074058"/>
                  <a:pt x="420914" y="1030515"/>
                </a:cubicBezTo>
                <a:cubicBezTo>
                  <a:pt x="432216" y="1013562"/>
                  <a:pt x="444133" y="942472"/>
                  <a:pt x="449943" y="928915"/>
                </a:cubicBezTo>
                <a:cubicBezTo>
                  <a:pt x="456815" y="912881"/>
                  <a:pt x="469296" y="899886"/>
                  <a:pt x="478972" y="885372"/>
                </a:cubicBezTo>
                <a:cubicBezTo>
                  <a:pt x="483810" y="866020"/>
                  <a:pt x="490207" y="846992"/>
                  <a:pt x="493486" y="827315"/>
                </a:cubicBezTo>
                <a:cubicBezTo>
                  <a:pt x="515737" y="693807"/>
                  <a:pt x="507800" y="647979"/>
                  <a:pt x="522514" y="493486"/>
                </a:cubicBezTo>
                <a:cubicBezTo>
                  <a:pt x="525304" y="464189"/>
                  <a:pt x="532191" y="435429"/>
                  <a:pt x="537029" y="406400"/>
                </a:cubicBezTo>
                <a:cubicBezTo>
                  <a:pt x="541867" y="295124"/>
                  <a:pt x="543001" y="183625"/>
                  <a:pt x="551543" y="72572"/>
                </a:cubicBezTo>
                <a:cubicBezTo>
                  <a:pt x="552716" y="57318"/>
                  <a:pt x="551214" y="32740"/>
                  <a:pt x="566057" y="29029"/>
                </a:cubicBezTo>
                <a:cubicBezTo>
                  <a:pt x="636618" y="11389"/>
                  <a:pt x="711181" y="19052"/>
                  <a:pt x="783772" y="14515"/>
                </a:cubicBezTo>
                <a:lnTo>
                  <a:pt x="1030514" y="0"/>
                </a:lnTo>
                <a:cubicBezTo>
                  <a:pt x="1282087" y="14799"/>
                  <a:pt x="1359647" y="14515"/>
                  <a:pt x="1262743" y="14515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808073" y="2240257"/>
            <a:ext cx="163727" cy="350543"/>
          </a:xfrm>
          <a:custGeom>
            <a:avLst/>
            <a:gdLst>
              <a:gd name="connsiteX0" fmla="*/ 0 w 1303120"/>
              <a:gd name="connsiteY0" fmla="*/ 1349829 h 1349829"/>
              <a:gd name="connsiteX1" fmla="*/ 72572 w 1303120"/>
              <a:gd name="connsiteY1" fmla="*/ 1306286 h 1349829"/>
              <a:gd name="connsiteX2" fmla="*/ 116114 w 1303120"/>
              <a:gd name="connsiteY2" fmla="*/ 1291772 h 1349829"/>
              <a:gd name="connsiteX3" fmla="*/ 159657 w 1303120"/>
              <a:gd name="connsiteY3" fmla="*/ 1262743 h 1349829"/>
              <a:gd name="connsiteX4" fmla="*/ 246743 w 1303120"/>
              <a:gd name="connsiteY4" fmla="*/ 1233715 h 1349829"/>
              <a:gd name="connsiteX5" fmla="*/ 290286 w 1303120"/>
              <a:gd name="connsiteY5" fmla="*/ 1175657 h 1349829"/>
              <a:gd name="connsiteX6" fmla="*/ 333829 w 1303120"/>
              <a:gd name="connsiteY6" fmla="*/ 1161143 h 1349829"/>
              <a:gd name="connsiteX7" fmla="*/ 420914 w 1303120"/>
              <a:gd name="connsiteY7" fmla="*/ 1030515 h 1349829"/>
              <a:gd name="connsiteX8" fmla="*/ 449943 w 1303120"/>
              <a:gd name="connsiteY8" fmla="*/ 928915 h 1349829"/>
              <a:gd name="connsiteX9" fmla="*/ 478972 w 1303120"/>
              <a:gd name="connsiteY9" fmla="*/ 885372 h 1349829"/>
              <a:gd name="connsiteX10" fmla="*/ 493486 w 1303120"/>
              <a:gd name="connsiteY10" fmla="*/ 827315 h 1349829"/>
              <a:gd name="connsiteX11" fmla="*/ 522514 w 1303120"/>
              <a:gd name="connsiteY11" fmla="*/ 493486 h 1349829"/>
              <a:gd name="connsiteX12" fmla="*/ 537029 w 1303120"/>
              <a:gd name="connsiteY12" fmla="*/ 406400 h 1349829"/>
              <a:gd name="connsiteX13" fmla="*/ 551543 w 1303120"/>
              <a:gd name="connsiteY13" fmla="*/ 72572 h 1349829"/>
              <a:gd name="connsiteX14" fmla="*/ 566057 w 1303120"/>
              <a:gd name="connsiteY14" fmla="*/ 29029 h 1349829"/>
              <a:gd name="connsiteX15" fmla="*/ 783772 w 1303120"/>
              <a:gd name="connsiteY15" fmla="*/ 14515 h 1349829"/>
              <a:gd name="connsiteX16" fmla="*/ 1030514 w 1303120"/>
              <a:gd name="connsiteY16" fmla="*/ 0 h 1349829"/>
              <a:gd name="connsiteX17" fmla="*/ 1262743 w 1303120"/>
              <a:gd name="connsiteY17" fmla="*/ 14515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03120" h="1349829">
                <a:moveTo>
                  <a:pt x="0" y="1349829"/>
                </a:moveTo>
                <a:cubicBezTo>
                  <a:pt x="24191" y="1335315"/>
                  <a:pt x="47339" y="1318902"/>
                  <a:pt x="72572" y="1306286"/>
                </a:cubicBezTo>
                <a:cubicBezTo>
                  <a:pt x="86256" y="1299444"/>
                  <a:pt x="102430" y="1298614"/>
                  <a:pt x="116114" y="1291772"/>
                </a:cubicBezTo>
                <a:cubicBezTo>
                  <a:pt x="131716" y="1283971"/>
                  <a:pt x="143716" y="1269828"/>
                  <a:pt x="159657" y="1262743"/>
                </a:cubicBezTo>
                <a:cubicBezTo>
                  <a:pt x="187619" y="1250316"/>
                  <a:pt x="246743" y="1233715"/>
                  <a:pt x="246743" y="1233715"/>
                </a:cubicBezTo>
                <a:cubicBezTo>
                  <a:pt x="261257" y="1214362"/>
                  <a:pt x="271702" y="1191144"/>
                  <a:pt x="290286" y="1175657"/>
                </a:cubicBezTo>
                <a:cubicBezTo>
                  <a:pt x="302039" y="1165863"/>
                  <a:pt x="323594" y="1172515"/>
                  <a:pt x="333829" y="1161143"/>
                </a:cubicBezTo>
                <a:cubicBezTo>
                  <a:pt x="368837" y="1122245"/>
                  <a:pt x="391886" y="1074058"/>
                  <a:pt x="420914" y="1030515"/>
                </a:cubicBezTo>
                <a:cubicBezTo>
                  <a:pt x="432216" y="1013562"/>
                  <a:pt x="444133" y="942472"/>
                  <a:pt x="449943" y="928915"/>
                </a:cubicBezTo>
                <a:cubicBezTo>
                  <a:pt x="456815" y="912881"/>
                  <a:pt x="469296" y="899886"/>
                  <a:pt x="478972" y="885372"/>
                </a:cubicBezTo>
                <a:cubicBezTo>
                  <a:pt x="483810" y="866020"/>
                  <a:pt x="490207" y="846992"/>
                  <a:pt x="493486" y="827315"/>
                </a:cubicBezTo>
                <a:cubicBezTo>
                  <a:pt x="515737" y="693807"/>
                  <a:pt x="507800" y="647979"/>
                  <a:pt x="522514" y="493486"/>
                </a:cubicBezTo>
                <a:cubicBezTo>
                  <a:pt x="525304" y="464189"/>
                  <a:pt x="532191" y="435429"/>
                  <a:pt x="537029" y="406400"/>
                </a:cubicBezTo>
                <a:cubicBezTo>
                  <a:pt x="541867" y="295124"/>
                  <a:pt x="543001" y="183625"/>
                  <a:pt x="551543" y="72572"/>
                </a:cubicBezTo>
                <a:cubicBezTo>
                  <a:pt x="552716" y="57318"/>
                  <a:pt x="551214" y="32740"/>
                  <a:pt x="566057" y="29029"/>
                </a:cubicBezTo>
                <a:cubicBezTo>
                  <a:pt x="636618" y="11389"/>
                  <a:pt x="711181" y="19052"/>
                  <a:pt x="783772" y="14515"/>
                </a:cubicBezTo>
                <a:lnTo>
                  <a:pt x="1030514" y="0"/>
                </a:lnTo>
                <a:cubicBezTo>
                  <a:pt x="1282087" y="14799"/>
                  <a:pt x="1359647" y="14515"/>
                  <a:pt x="1262743" y="14515"/>
                </a:cubicBezTo>
              </a:path>
            </a:pathLst>
          </a:custGeom>
          <a:noFill/>
          <a:ln w="508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24787" y="1614471"/>
            <a:ext cx="866213" cy="4429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LP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Bent Arrow 2"/>
          <p:cNvSpPr/>
          <p:nvPr/>
        </p:nvSpPr>
        <p:spPr>
          <a:xfrm>
            <a:off x="2808072" y="1752600"/>
            <a:ext cx="392327" cy="350036"/>
          </a:xfrm>
          <a:prstGeom prst="bentArrow">
            <a:avLst/>
          </a:prstGeom>
          <a:solidFill>
            <a:schemeClr val="accent2">
              <a:lumMod val="75000"/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3664194" y="2151216"/>
            <a:ext cx="1060206" cy="260236"/>
          </a:xfrm>
          <a:prstGeom prst="bentArrow">
            <a:avLst/>
          </a:prstGeom>
          <a:solidFill>
            <a:schemeClr val="accent2">
              <a:lumMod val="75000"/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9200" y="1600200"/>
            <a:ext cx="3581400" cy="18288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562600" y="1619250"/>
            <a:ext cx="0" cy="1828800"/>
          </a:xfrm>
          <a:prstGeom prst="line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54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029200" y="2057400"/>
            <a:ext cx="3581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5029201" y="1600200"/>
            <a:ext cx="3581400" cy="366729"/>
          </a:xfrm>
          <a:custGeom>
            <a:avLst/>
            <a:gdLst>
              <a:gd name="connsiteX0" fmla="*/ 0 w 3526971"/>
              <a:gd name="connsiteY0" fmla="*/ 442929 h 442929"/>
              <a:gd name="connsiteX1" fmla="*/ 87086 w 3526971"/>
              <a:gd name="connsiteY1" fmla="*/ 283272 h 442929"/>
              <a:gd name="connsiteX2" fmla="*/ 203200 w 3526971"/>
              <a:gd name="connsiteY2" fmla="*/ 181672 h 442929"/>
              <a:gd name="connsiteX3" fmla="*/ 377371 w 3526971"/>
              <a:gd name="connsiteY3" fmla="*/ 268758 h 442929"/>
              <a:gd name="connsiteX4" fmla="*/ 508000 w 3526971"/>
              <a:gd name="connsiteY4" fmla="*/ 239729 h 442929"/>
              <a:gd name="connsiteX5" fmla="*/ 812800 w 3526971"/>
              <a:gd name="connsiteY5" fmla="*/ 283272 h 442929"/>
              <a:gd name="connsiteX6" fmla="*/ 943429 w 3526971"/>
              <a:gd name="connsiteY6" fmla="*/ 254244 h 442929"/>
              <a:gd name="connsiteX7" fmla="*/ 1074057 w 3526971"/>
              <a:gd name="connsiteY7" fmla="*/ 413901 h 442929"/>
              <a:gd name="connsiteX8" fmla="*/ 1567543 w 3526971"/>
              <a:gd name="connsiteY8" fmla="*/ 428415 h 442929"/>
              <a:gd name="connsiteX9" fmla="*/ 1712686 w 3526971"/>
              <a:gd name="connsiteY9" fmla="*/ 297786 h 442929"/>
              <a:gd name="connsiteX10" fmla="*/ 1872343 w 3526971"/>
              <a:gd name="connsiteY10" fmla="*/ 268758 h 442929"/>
              <a:gd name="connsiteX11" fmla="*/ 1973943 w 3526971"/>
              <a:gd name="connsiteY11" fmla="*/ 51044 h 442929"/>
              <a:gd name="connsiteX12" fmla="*/ 2075543 w 3526971"/>
              <a:gd name="connsiteY12" fmla="*/ 7501 h 442929"/>
              <a:gd name="connsiteX13" fmla="*/ 2162629 w 3526971"/>
              <a:gd name="connsiteY13" fmla="*/ 167158 h 442929"/>
              <a:gd name="connsiteX14" fmla="*/ 2235200 w 3526971"/>
              <a:gd name="connsiteY14" fmla="*/ 312301 h 442929"/>
              <a:gd name="connsiteX15" fmla="*/ 2293257 w 3526971"/>
              <a:gd name="connsiteY15" fmla="*/ 399386 h 442929"/>
              <a:gd name="connsiteX16" fmla="*/ 2394857 w 3526971"/>
              <a:gd name="connsiteY16" fmla="*/ 399386 h 442929"/>
              <a:gd name="connsiteX17" fmla="*/ 2554514 w 3526971"/>
              <a:gd name="connsiteY17" fmla="*/ 399386 h 442929"/>
              <a:gd name="connsiteX18" fmla="*/ 2554514 w 3526971"/>
              <a:gd name="connsiteY18" fmla="*/ 355844 h 442929"/>
              <a:gd name="connsiteX19" fmla="*/ 2685143 w 3526971"/>
              <a:gd name="connsiteY19" fmla="*/ 370358 h 442929"/>
              <a:gd name="connsiteX20" fmla="*/ 2743200 w 3526971"/>
              <a:gd name="connsiteY20" fmla="*/ 399386 h 442929"/>
              <a:gd name="connsiteX21" fmla="*/ 2888343 w 3526971"/>
              <a:gd name="connsiteY21" fmla="*/ 428415 h 442929"/>
              <a:gd name="connsiteX22" fmla="*/ 3033486 w 3526971"/>
              <a:gd name="connsiteY22" fmla="*/ 413901 h 442929"/>
              <a:gd name="connsiteX23" fmla="*/ 3120571 w 3526971"/>
              <a:gd name="connsiteY23" fmla="*/ 370358 h 442929"/>
              <a:gd name="connsiteX24" fmla="*/ 3207657 w 3526971"/>
              <a:gd name="connsiteY24" fmla="*/ 370358 h 442929"/>
              <a:gd name="connsiteX25" fmla="*/ 3251200 w 3526971"/>
              <a:gd name="connsiteY25" fmla="*/ 399386 h 442929"/>
              <a:gd name="connsiteX26" fmla="*/ 3294743 w 3526971"/>
              <a:gd name="connsiteY26" fmla="*/ 355844 h 442929"/>
              <a:gd name="connsiteX27" fmla="*/ 3367314 w 3526971"/>
              <a:gd name="connsiteY27" fmla="*/ 355844 h 442929"/>
              <a:gd name="connsiteX28" fmla="*/ 3410857 w 3526971"/>
              <a:gd name="connsiteY28" fmla="*/ 399386 h 442929"/>
              <a:gd name="connsiteX29" fmla="*/ 3425371 w 3526971"/>
              <a:gd name="connsiteY29" fmla="*/ 341329 h 442929"/>
              <a:gd name="connsiteX30" fmla="*/ 3468914 w 3526971"/>
              <a:gd name="connsiteY30" fmla="*/ 413901 h 442929"/>
              <a:gd name="connsiteX31" fmla="*/ 3526971 w 3526971"/>
              <a:gd name="connsiteY31" fmla="*/ 413901 h 442929"/>
              <a:gd name="connsiteX32" fmla="*/ 3526971 w 3526971"/>
              <a:gd name="connsiteY32" fmla="*/ 413901 h 442929"/>
              <a:gd name="connsiteX33" fmla="*/ 3483429 w 3526971"/>
              <a:gd name="connsiteY33" fmla="*/ 399386 h 442929"/>
              <a:gd name="connsiteX34" fmla="*/ 3526971 w 3526971"/>
              <a:gd name="connsiteY34" fmla="*/ 384872 h 442929"/>
              <a:gd name="connsiteX35" fmla="*/ 3526971 w 3526971"/>
              <a:gd name="connsiteY35" fmla="*/ 384872 h 442929"/>
              <a:gd name="connsiteX36" fmla="*/ 3526971 w 3526971"/>
              <a:gd name="connsiteY36" fmla="*/ 384872 h 44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26971" h="442929">
                <a:moveTo>
                  <a:pt x="0" y="442929"/>
                </a:moveTo>
                <a:cubicBezTo>
                  <a:pt x="26609" y="384872"/>
                  <a:pt x="53219" y="326815"/>
                  <a:pt x="87086" y="283272"/>
                </a:cubicBezTo>
                <a:cubicBezTo>
                  <a:pt x="120953" y="239729"/>
                  <a:pt x="154819" y="184091"/>
                  <a:pt x="203200" y="181672"/>
                </a:cubicBezTo>
                <a:cubicBezTo>
                  <a:pt x="251581" y="179253"/>
                  <a:pt x="326571" y="259082"/>
                  <a:pt x="377371" y="268758"/>
                </a:cubicBezTo>
                <a:cubicBezTo>
                  <a:pt x="428171" y="278434"/>
                  <a:pt x="435429" y="237310"/>
                  <a:pt x="508000" y="239729"/>
                </a:cubicBezTo>
                <a:cubicBezTo>
                  <a:pt x="580571" y="242148"/>
                  <a:pt x="740229" y="280853"/>
                  <a:pt x="812800" y="283272"/>
                </a:cubicBezTo>
                <a:cubicBezTo>
                  <a:pt x="885371" y="285691"/>
                  <a:pt x="899886" y="232473"/>
                  <a:pt x="943429" y="254244"/>
                </a:cubicBezTo>
                <a:cubicBezTo>
                  <a:pt x="986972" y="276015"/>
                  <a:pt x="970038" y="384873"/>
                  <a:pt x="1074057" y="413901"/>
                </a:cubicBezTo>
                <a:cubicBezTo>
                  <a:pt x="1178076" y="442929"/>
                  <a:pt x="1461105" y="447768"/>
                  <a:pt x="1567543" y="428415"/>
                </a:cubicBezTo>
                <a:cubicBezTo>
                  <a:pt x="1673981" y="409062"/>
                  <a:pt x="1661886" y="324395"/>
                  <a:pt x="1712686" y="297786"/>
                </a:cubicBezTo>
                <a:cubicBezTo>
                  <a:pt x="1763486" y="271177"/>
                  <a:pt x="1828800" y="309882"/>
                  <a:pt x="1872343" y="268758"/>
                </a:cubicBezTo>
                <a:cubicBezTo>
                  <a:pt x="1915886" y="227634"/>
                  <a:pt x="1940076" y="94587"/>
                  <a:pt x="1973943" y="51044"/>
                </a:cubicBezTo>
                <a:cubicBezTo>
                  <a:pt x="2007810" y="7501"/>
                  <a:pt x="2044096" y="-11851"/>
                  <a:pt x="2075543" y="7501"/>
                </a:cubicBezTo>
                <a:cubicBezTo>
                  <a:pt x="2106990" y="26853"/>
                  <a:pt x="2136020" y="116358"/>
                  <a:pt x="2162629" y="167158"/>
                </a:cubicBezTo>
                <a:cubicBezTo>
                  <a:pt x="2189238" y="217958"/>
                  <a:pt x="2213429" y="273596"/>
                  <a:pt x="2235200" y="312301"/>
                </a:cubicBezTo>
                <a:cubicBezTo>
                  <a:pt x="2256971" y="351006"/>
                  <a:pt x="2266648" y="384872"/>
                  <a:pt x="2293257" y="399386"/>
                </a:cubicBezTo>
                <a:cubicBezTo>
                  <a:pt x="2319867" y="413900"/>
                  <a:pt x="2394857" y="399386"/>
                  <a:pt x="2394857" y="399386"/>
                </a:cubicBezTo>
                <a:cubicBezTo>
                  <a:pt x="2438400" y="399386"/>
                  <a:pt x="2527905" y="406643"/>
                  <a:pt x="2554514" y="399386"/>
                </a:cubicBezTo>
                <a:cubicBezTo>
                  <a:pt x="2581123" y="392129"/>
                  <a:pt x="2532743" y="360682"/>
                  <a:pt x="2554514" y="355844"/>
                </a:cubicBezTo>
                <a:cubicBezTo>
                  <a:pt x="2576285" y="351006"/>
                  <a:pt x="2653695" y="363101"/>
                  <a:pt x="2685143" y="370358"/>
                </a:cubicBezTo>
                <a:cubicBezTo>
                  <a:pt x="2716591" y="377615"/>
                  <a:pt x="2709333" y="389710"/>
                  <a:pt x="2743200" y="399386"/>
                </a:cubicBezTo>
                <a:cubicBezTo>
                  <a:pt x="2777067" y="409062"/>
                  <a:pt x="2839962" y="425996"/>
                  <a:pt x="2888343" y="428415"/>
                </a:cubicBezTo>
                <a:cubicBezTo>
                  <a:pt x="2936724" y="430834"/>
                  <a:pt x="2994781" y="423577"/>
                  <a:pt x="3033486" y="413901"/>
                </a:cubicBezTo>
                <a:cubicBezTo>
                  <a:pt x="3072191" y="404225"/>
                  <a:pt x="3091543" y="377615"/>
                  <a:pt x="3120571" y="370358"/>
                </a:cubicBezTo>
                <a:cubicBezTo>
                  <a:pt x="3149599" y="363101"/>
                  <a:pt x="3185886" y="365520"/>
                  <a:pt x="3207657" y="370358"/>
                </a:cubicBezTo>
                <a:cubicBezTo>
                  <a:pt x="3229428" y="375196"/>
                  <a:pt x="3236686" y="401805"/>
                  <a:pt x="3251200" y="399386"/>
                </a:cubicBezTo>
                <a:cubicBezTo>
                  <a:pt x="3265714" y="396967"/>
                  <a:pt x="3275391" y="363101"/>
                  <a:pt x="3294743" y="355844"/>
                </a:cubicBezTo>
                <a:cubicBezTo>
                  <a:pt x="3314095" y="348587"/>
                  <a:pt x="3347962" y="348587"/>
                  <a:pt x="3367314" y="355844"/>
                </a:cubicBezTo>
                <a:cubicBezTo>
                  <a:pt x="3386666" y="363101"/>
                  <a:pt x="3401181" y="401805"/>
                  <a:pt x="3410857" y="399386"/>
                </a:cubicBezTo>
                <a:cubicBezTo>
                  <a:pt x="3420533" y="396967"/>
                  <a:pt x="3415695" y="338910"/>
                  <a:pt x="3425371" y="341329"/>
                </a:cubicBezTo>
                <a:cubicBezTo>
                  <a:pt x="3435047" y="343748"/>
                  <a:pt x="3451981" y="401806"/>
                  <a:pt x="3468914" y="413901"/>
                </a:cubicBezTo>
                <a:cubicBezTo>
                  <a:pt x="3485847" y="425996"/>
                  <a:pt x="3526971" y="413901"/>
                  <a:pt x="3526971" y="413901"/>
                </a:cubicBezTo>
                <a:lnTo>
                  <a:pt x="3526971" y="413901"/>
                </a:lnTo>
                <a:cubicBezTo>
                  <a:pt x="3519714" y="411482"/>
                  <a:pt x="3483429" y="404224"/>
                  <a:pt x="3483429" y="399386"/>
                </a:cubicBezTo>
                <a:cubicBezTo>
                  <a:pt x="3483429" y="394548"/>
                  <a:pt x="3526971" y="384872"/>
                  <a:pt x="3526971" y="384872"/>
                </a:cubicBezTo>
                <a:lnTo>
                  <a:pt x="3526971" y="384872"/>
                </a:lnTo>
                <a:lnTo>
                  <a:pt x="3526971" y="384872"/>
                </a:ln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029200" y="2514600"/>
            <a:ext cx="3581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5040086" y="2057400"/>
            <a:ext cx="3570514" cy="366633"/>
          </a:xfrm>
          <a:custGeom>
            <a:avLst/>
            <a:gdLst>
              <a:gd name="connsiteX0" fmla="*/ 0 w 1983718"/>
              <a:gd name="connsiteY0" fmla="*/ 319865 h 366633"/>
              <a:gd name="connsiteX1" fmla="*/ 43542 w 1983718"/>
              <a:gd name="connsiteY1" fmla="*/ 276322 h 366633"/>
              <a:gd name="connsiteX2" fmla="*/ 43542 w 1983718"/>
              <a:gd name="connsiteY2" fmla="*/ 247293 h 366633"/>
              <a:gd name="connsiteX3" fmla="*/ 145142 w 1983718"/>
              <a:gd name="connsiteY3" fmla="*/ 145693 h 366633"/>
              <a:gd name="connsiteX4" fmla="*/ 159657 w 1983718"/>
              <a:gd name="connsiteY4" fmla="*/ 58608 h 366633"/>
              <a:gd name="connsiteX5" fmla="*/ 203200 w 1983718"/>
              <a:gd name="connsiteY5" fmla="*/ 15065 h 366633"/>
              <a:gd name="connsiteX6" fmla="*/ 246742 w 1983718"/>
              <a:gd name="connsiteY6" fmla="*/ 44093 h 366633"/>
              <a:gd name="connsiteX7" fmla="*/ 275771 w 1983718"/>
              <a:gd name="connsiteY7" fmla="*/ 131179 h 366633"/>
              <a:gd name="connsiteX8" fmla="*/ 304800 w 1983718"/>
              <a:gd name="connsiteY8" fmla="*/ 203750 h 366633"/>
              <a:gd name="connsiteX9" fmla="*/ 319314 w 1983718"/>
              <a:gd name="connsiteY9" fmla="*/ 305350 h 366633"/>
              <a:gd name="connsiteX10" fmla="*/ 406400 w 1983718"/>
              <a:gd name="connsiteY10" fmla="*/ 319865 h 366633"/>
              <a:gd name="connsiteX11" fmla="*/ 464457 w 1983718"/>
              <a:gd name="connsiteY11" fmla="*/ 290836 h 366633"/>
              <a:gd name="connsiteX12" fmla="*/ 580571 w 1983718"/>
              <a:gd name="connsiteY12" fmla="*/ 305350 h 366633"/>
              <a:gd name="connsiteX13" fmla="*/ 711200 w 1983718"/>
              <a:gd name="connsiteY13" fmla="*/ 348893 h 366633"/>
              <a:gd name="connsiteX14" fmla="*/ 754742 w 1983718"/>
              <a:gd name="connsiteY14" fmla="*/ 305350 h 366633"/>
              <a:gd name="connsiteX15" fmla="*/ 856342 w 1983718"/>
              <a:gd name="connsiteY15" fmla="*/ 218265 h 366633"/>
              <a:gd name="connsiteX16" fmla="*/ 957942 w 1983718"/>
              <a:gd name="connsiteY16" fmla="*/ 290836 h 366633"/>
              <a:gd name="connsiteX17" fmla="*/ 1016000 w 1983718"/>
              <a:gd name="connsiteY17" fmla="*/ 276322 h 366633"/>
              <a:gd name="connsiteX18" fmla="*/ 1030514 w 1983718"/>
              <a:gd name="connsiteY18" fmla="*/ 160208 h 366633"/>
              <a:gd name="connsiteX19" fmla="*/ 1074057 w 1983718"/>
              <a:gd name="connsiteY19" fmla="*/ 29579 h 366633"/>
              <a:gd name="connsiteX20" fmla="*/ 1132114 w 1983718"/>
              <a:gd name="connsiteY20" fmla="*/ 550 h 366633"/>
              <a:gd name="connsiteX21" fmla="*/ 1190171 w 1983718"/>
              <a:gd name="connsiteY21" fmla="*/ 44093 h 366633"/>
              <a:gd name="connsiteX22" fmla="*/ 1219200 w 1983718"/>
              <a:gd name="connsiteY22" fmla="*/ 189236 h 366633"/>
              <a:gd name="connsiteX23" fmla="*/ 1233714 w 1983718"/>
              <a:gd name="connsiteY23" fmla="*/ 247293 h 366633"/>
              <a:gd name="connsiteX24" fmla="*/ 1277257 w 1983718"/>
              <a:gd name="connsiteY24" fmla="*/ 276322 h 366633"/>
              <a:gd name="connsiteX25" fmla="*/ 1349828 w 1983718"/>
              <a:gd name="connsiteY25" fmla="*/ 276322 h 366633"/>
              <a:gd name="connsiteX26" fmla="*/ 1422400 w 1983718"/>
              <a:gd name="connsiteY26" fmla="*/ 290836 h 366633"/>
              <a:gd name="connsiteX27" fmla="*/ 1465942 w 1983718"/>
              <a:gd name="connsiteY27" fmla="*/ 348893 h 366633"/>
              <a:gd name="connsiteX28" fmla="*/ 1538514 w 1983718"/>
              <a:gd name="connsiteY28" fmla="*/ 363408 h 366633"/>
              <a:gd name="connsiteX29" fmla="*/ 1640114 w 1983718"/>
              <a:gd name="connsiteY29" fmla="*/ 363408 h 366633"/>
              <a:gd name="connsiteX30" fmla="*/ 1683657 w 1983718"/>
              <a:gd name="connsiteY30" fmla="*/ 363408 h 366633"/>
              <a:gd name="connsiteX31" fmla="*/ 1712685 w 1983718"/>
              <a:gd name="connsiteY31" fmla="*/ 363408 h 366633"/>
              <a:gd name="connsiteX32" fmla="*/ 1814285 w 1983718"/>
              <a:gd name="connsiteY32" fmla="*/ 319865 h 366633"/>
              <a:gd name="connsiteX33" fmla="*/ 1828800 w 1983718"/>
              <a:gd name="connsiteY33" fmla="*/ 276322 h 366633"/>
              <a:gd name="connsiteX34" fmla="*/ 1872342 w 1983718"/>
              <a:gd name="connsiteY34" fmla="*/ 160208 h 366633"/>
              <a:gd name="connsiteX35" fmla="*/ 1973942 w 1983718"/>
              <a:gd name="connsiteY35" fmla="*/ 145693 h 366633"/>
              <a:gd name="connsiteX36" fmla="*/ 1973942 w 1983718"/>
              <a:gd name="connsiteY36" fmla="*/ 131179 h 36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83718" h="366633">
                <a:moveTo>
                  <a:pt x="0" y="319865"/>
                </a:moveTo>
                <a:lnTo>
                  <a:pt x="43542" y="276322"/>
                </a:lnTo>
                <a:cubicBezTo>
                  <a:pt x="50799" y="264227"/>
                  <a:pt x="26609" y="269064"/>
                  <a:pt x="43542" y="247293"/>
                </a:cubicBezTo>
                <a:cubicBezTo>
                  <a:pt x="60475" y="225522"/>
                  <a:pt x="125790" y="177140"/>
                  <a:pt x="145142" y="145693"/>
                </a:cubicBezTo>
                <a:cubicBezTo>
                  <a:pt x="164495" y="114245"/>
                  <a:pt x="149981" y="80379"/>
                  <a:pt x="159657" y="58608"/>
                </a:cubicBezTo>
                <a:cubicBezTo>
                  <a:pt x="169333" y="36837"/>
                  <a:pt x="188686" y="17484"/>
                  <a:pt x="203200" y="15065"/>
                </a:cubicBezTo>
                <a:cubicBezTo>
                  <a:pt x="217714" y="12646"/>
                  <a:pt x="234647" y="24741"/>
                  <a:pt x="246742" y="44093"/>
                </a:cubicBezTo>
                <a:cubicBezTo>
                  <a:pt x="258837" y="63445"/>
                  <a:pt x="266095" y="104570"/>
                  <a:pt x="275771" y="131179"/>
                </a:cubicBezTo>
                <a:cubicBezTo>
                  <a:pt x="285447" y="157788"/>
                  <a:pt x="297543" y="174722"/>
                  <a:pt x="304800" y="203750"/>
                </a:cubicBezTo>
                <a:cubicBezTo>
                  <a:pt x="312057" y="232778"/>
                  <a:pt x="302381" y="285998"/>
                  <a:pt x="319314" y="305350"/>
                </a:cubicBezTo>
                <a:cubicBezTo>
                  <a:pt x="336247" y="324702"/>
                  <a:pt x="382210" y="322284"/>
                  <a:pt x="406400" y="319865"/>
                </a:cubicBezTo>
                <a:cubicBezTo>
                  <a:pt x="430590" y="317446"/>
                  <a:pt x="435429" y="293255"/>
                  <a:pt x="464457" y="290836"/>
                </a:cubicBezTo>
                <a:cubicBezTo>
                  <a:pt x="493485" y="288417"/>
                  <a:pt x="539447" y="295674"/>
                  <a:pt x="580571" y="305350"/>
                </a:cubicBezTo>
                <a:cubicBezTo>
                  <a:pt x="621695" y="315026"/>
                  <a:pt x="682172" y="348893"/>
                  <a:pt x="711200" y="348893"/>
                </a:cubicBezTo>
                <a:cubicBezTo>
                  <a:pt x="740228" y="348893"/>
                  <a:pt x="730552" y="327121"/>
                  <a:pt x="754742" y="305350"/>
                </a:cubicBezTo>
                <a:cubicBezTo>
                  <a:pt x="778932" y="283579"/>
                  <a:pt x="822475" y="220684"/>
                  <a:pt x="856342" y="218265"/>
                </a:cubicBezTo>
                <a:cubicBezTo>
                  <a:pt x="890209" y="215846"/>
                  <a:pt x="931332" y="281160"/>
                  <a:pt x="957942" y="290836"/>
                </a:cubicBezTo>
                <a:cubicBezTo>
                  <a:pt x="984552" y="300512"/>
                  <a:pt x="1003905" y="298093"/>
                  <a:pt x="1016000" y="276322"/>
                </a:cubicBezTo>
                <a:cubicBezTo>
                  <a:pt x="1028095" y="254551"/>
                  <a:pt x="1020838" y="201332"/>
                  <a:pt x="1030514" y="160208"/>
                </a:cubicBezTo>
                <a:cubicBezTo>
                  <a:pt x="1040190" y="119084"/>
                  <a:pt x="1057124" y="56189"/>
                  <a:pt x="1074057" y="29579"/>
                </a:cubicBezTo>
                <a:cubicBezTo>
                  <a:pt x="1090990" y="2969"/>
                  <a:pt x="1112762" y="-1869"/>
                  <a:pt x="1132114" y="550"/>
                </a:cubicBezTo>
                <a:cubicBezTo>
                  <a:pt x="1151466" y="2969"/>
                  <a:pt x="1175657" y="12645"/>
                  <a:pt x="1190171" y="44093"/>
                </a:cubicBezTo>
                <a:cubicBezTo>
                  <a:pt x="1204685" y="75541"/>
                  <a:pt x="1211943" y="155369"/>
                  <a:pt x="1219200" y="189236"/>
                </a:cubicBezTo>
                <a:cubicBezTo>
                  <a:pt x="1226457" y="223103"/>
                  <a:pt x="1224038" y="232779"/>
                  <a:pt x="1233714" y="247293"/>
                </a:cubicBezTo>
                <a:cubicBezTo>
                  <a:pt x="1243390" y="261807"/>
                  <a:pt x="1257905" y="271484"/>
                  <a:pt x="1277257" y="276322"/>
                </a:cubicBezTo>
                <a:cubicBezTo>
                  <a:pt x="1296609" y="281160"/>
                  <a:pt x="1325638" y="273903"/>
                  <a:pt x="1349828" y="276322"/>
                </a:cubicBezTo>
                <a:cubicBezTo>
                  <a:pt x="1374018" y="278741"/>
                  <a:pt x="1403048" y="278741"/>
                  <a:pt x="1422400" y="290836"/>
                </a:cubicBezTo>
                <a:cubicBezTo>
                  <a:pt x="1441752" y="302931"/>
                  <a:pt x="1446590" y="336798"/>
                  <a:pt x="1465942" y="348893"/>
                </a:cubicBezTo>
                <a:cubicBezTo>
                  <a:pt x="1485294" y="360988"/>
                  <a:pt x="1509485" y="360989"/>
                  <a:pt x="1538514" y="363408"/>
                </a:cubicBezTo>
                <a:cubicBezTo>
                  <a:pt x="1567543" y="365827"/>
                  <a:pt x="1640114" y="363408"/>
                  <a:pt x="1640114" y="363408"/>
                </a:cubicBezTo>
                <a:lnTo>
                  <a:pt x="1683657" y="363408"/>
                </a:lnTo>
                <a:cubicBezTo>
                  <a:pt x="1695752" y="363408"/>
                  <a:pt x="1690914" y="370665"/>
                  <a:pt x="1712685" y="363408"/>
                </a:cubicBezTo>
                <a:cubicBezTo>
                  <a:pt x="1734456" y="356151"/>
                  <a:pt x="1794933" y="334379"/>
                  <a:pt x="1814285" y="319865"/>
                </a:cubicBezTo>
                <a:cubicBezTo>
                  <a:pt x="1833637" y="305351"/>
                  <a:pt x="1819124" y="302931"/>
                  <a:pt x="1828800" y="276322"/>
                </a:cubicBezTo>
                <a:cubicBezTo>
                  <a:pt x="1838476" y="249712"/>
                  <a:pt x="1848152" y="181980"/>
                  <a:pt x="1872342" y="160208"/>
                </a:cubicBezTo>
                <a:cubicBezTo>
                  <a:pt x="1896532" y="138436"/>
                  <a:pt x="1957009" y="150531"/>
                  <a:pt x="1973942" y="145693"/>
                </a:cubicBezTo>
                <a:cubicBezTo>
                  <a:pt x="1990875" y="140855"/>
                  <a:pt x="1982408" y="136017"/>
                  <a:pt x="1973942" y="131179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Sub-band speech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and audio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signals -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product of smooth modulation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with a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fine carrier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3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26" y="228600"/>
            <a:ext cx="8554574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FDLP for Speech Representation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6200" y="2057400"/>
            <a:ext cx="1024963" cy="685800"/>
          </a:xfrm>
          <a:custGeom>
            <a:avLst/>
            <a:gdLst>
              <a:gd name="connsiteX0" fmla="*/ 0 w 3570514"/>
              <a:gd name="connsiteY0" fmla="*/ 437210 h 509782"/>
              <a:gd name="connsiteX1" fmla="*/ 72571 w 3570514"/>
              <a:gd name="connsiteY1" fmla="*/ 408182 h 509782"/>
              <a:gd name="connsiteX2" fmla="*/ 145143 w 3570514"/>
              <a:gd name="connsiteY2" fmla="*/ 451725 h 509782"/>
              <a:gd name="connsiteX3" fmla="*/ 304800 w 3570514"/>
              <a:gd name="connsiteY3" fmla="*/ 451725 h 509782"/>
              <a:gd name="connsiteX4" fmla="*/ 420914 w 3570514"/>
              <a:gd name="connsiteY4" fmla="*/ 422696 h 509782"/>
              <a:gd name="connsiteX5" fmla="*/ 537028 w 3570514"/>
              <a:gd name="connsiteY5" fmla="*/ 379153 h 509782"/>
              <a:gd name="connsiteX6" fmla="*/ 653143 w 3570514"/>
              <a:gd name="connsiteY6" fmla="*/ 451725 h 509782"/>
              <a:gd name="connsiteX7" fmla="*/ 783771 w 3570514"/>
              <a:gd name="connsiteY7" fmla="*/ 451725 h 509782"/>
              <a:gd name="connsiteX8" fmla="*/ 812800 w 3570514"/>
              <a:gd name="connsiteY8" fmla="*/ 422696 h 509782"/>
              <a:gd name="connsiteX9" fmla="*/ 841828 w 3570514"/>
              <a:gd name="connsiteY9" fmla="*/ 350125 h 509782"/>
              <a:gd name="connsiteX10" fmla="*/ 841828 w 3570514"/>
              <a:gd name="connsiteY10" fmla="*/ 292068 h 509782"/>
              <a:gd name="connsiteX11" fmla="*/ 899886 w 3570514"/>
              <a:gd name="connsiteY11" fmla="*/ 277553 h 509782"/>
              <a:gd name="connsiteX12" fmla="*/ 943428 w 3570514"/>
              <a:gd name="connsiteY12" fmla="*/ 277553 h 509782"/>
              <a:gd name="connsiteX13" fmla="*/ 943428 w 3570514"/>
              <a:gd name="connsiteY13" fmla="*/ 321096 h 509782"/>
              <a:gd name="connsiteX14" fmla="*/ 972457 w 3570514"/>
              <a:gd name="connsiteY14" fmla="*/ 393668 h 509782"/>
              <a:gd name="connsiteX15" fmla="*/ 1001486 w 3570514"/>
              <a:gd name="connsiteY15" fmla="*/ 408182 h 509782"/>
              <a:gd name="connsiteX16" fmla="*/ 1016000 w 3570514"/>
              <a:gd name="connsiteY16" fmla="*/ 379153 h 509782"/>
              <a:gd name="connsiteX17" fmla="*/ 1059543 w 3570514"/>
              <a:gd name="connsiteY17" fmla="*/ 364639 h 509782"/>
              <a:gd name="connsiteX18" fmla="*/ 1146628 w 3570514"/>
              <a:gd name="connsiteY18" fmla="*/ 219496 h 509782"/>
              <a:gd name="connsiteX19" fmla="*/ 1161143 w 3570514"/>
              <a:gd name="connsiteY19" fmla="*/ 132410 h 509782"/>
              <a:gd name="connsiteX20" fmla="*/ 1190171 w 3570514"/>
              <a:gd name="connsiteY20" fmla="*/ 45325 h 509782"/>
              <a:gd name="connsiteX21" fmla="*/ 1233714 w 3570514"/>
              <a:gd name="connsiteY21" fmla="*/ 30810 h 509782"/>
              <a:gd name="connsiteX22" fmla="*/ 1262743 w 3570514"/>
              <a:gd name="connsiteY22" fmla="*/ 16296 h 509782"/>
              <a:gd name="connsiteX23" fmla="*/ 1320800 w 3570514"/>
              <a:gd name="connsiteY23" fmla="*/ 1782 h 509782"/>
              <a:gd name="connsiteX24" fmla="*/ 1335314 w 3570514"/>
              <a:gd name="connsiteY24" fmla="*/ 59839 h 509782"/>
              <a:gd name="connsiteX25" fmla="*/ 1378857 w 3570514"/>
              <a:gd name="connsiteY25" fmla="*/ 103382 h 509782"/>
              <a:gd name="connsiteX26" fmla="*/ 1378857 w 3570514"/>
              <a:gd name="connsiteY26" fmla="*/ 175953 h 509782"/>
              <a:gd name="connsiteX27" fmla="*/ 1422400 w 3570514"/>
              <a:gd name="connsiteY27" fmla="*/ 248525 h 509782"/>
              <a:gd name="connsiteX28" fmla="*/ 1436914 w 3570514"/>
              <a:gd name="connsiteY28" fmla="*/ 292068 h 509782"/>
              <a:gd name="connsiteX29" fmla="*/ 1480457 w 3570514"/>
              <a:gd name="connsiteY29" fmla="*/ 277553 h 509782"/>
              <a:gd name="connsiteX30" fmla="*/ 1494971 w 3570514"/>
              <a:gd name="connsiteY30" fmla="*/ 277553 h 509782"/>
              <a:gd name="connsiteX31" fmla="*/ 1538514 w 3570514"/>
              <a:gd name="connsiteY31" fmla="*/ 292068 h 509782"/>
              <a:gd name="connsiteX32" fmla="*/ 1567543 w 3570514"/>
              <a:gd name="connsiteY32" fmla="*/ 292068 h 509782"/>
              <a:gd name="connsiteX33" fmla="*/ 1625600 w 3570514"/>
              <a:gd name="connsiteY33" fmla="*/ 277553 h 509782"/>
              <a:gd name="connsiteX34" fmla="*/ 1625600 w 3570514"/>
              <a:gd name="connsiteY34" fmla="*/ 335610 h 509782"/>
              <a:gd name="connsiteX35" fmla="*/ 1669143 w 3570514"/>
              <a:gd name="connsiteY35" fmla="*/ 393668 h 509782"/>
              <a:gd name="connsiteX36" fmla="*/ 1698171 w 3570514"/>
              <a:gd name="connsiteY36" fmla="*/ 393668 h 509782"/>
              <a:gd name="connsiteX37" fmla="*/ 1669143 w 3570514"/>
              <a:gd name="connsiteY37" fmla="*/ 321096 h 509782"/>
              <a:gd name="connsiteX38" fmla="*/ 1683657 w 3570514"/>
              <a:gd name="connsiteY38" fmla="*/ 379153 h 509782"/>
              <a:gd name="connsiteX39" fmla="*/ 1756228 w 3570514"/>
              <a:gd name="connsiteY39" fmla="*/ 393668 h 509782"/>
              <a:gd name="connsiteX40" fmla="*/ 1785257 w 3570514"/>
              <a:gd name="connsiteY40" fmla="*/ 437210 h 509782"/>
              <a:gd name="connsiteX41" fmla="*/ 1857828 w 3570514"/>
              <a:gd name="connsiteY41" fmla="*/ 480753 h 509782"/>
              <a:gd name="connsiteX42" fmla="*/ 1915886 w 3570514"/>
              <a:gd name="connsiteY42" fmla="*/ 495268 h 509782"/>
              <a:gd name="connsiteX43" fmla="*/ 2002971 w 3570514"/>
              <a:gd name="connsiteY43" fmla="*/ 495268 h 509782"/>
              <a:gd name="connsiteX44" fmla="*/ 2148114 w 3570514"/>
              <a:gd name="connsiteY44" fmla="*/ 509782 h 509782"/>
              <a:gd name="connsiteX45" fmla="*/ 2249714 w 3570514"/>
              <a:gd name="connsiteY45" fmla="*/ 495268 h 509782"/>
              <a:gd name="connsiteX46" fmla="*/ 2336800 w 3570514"/>
              <a:gd name="connsiteY46" fmla="*/ 466239 h 509782"/>
              <a:gd name="connsiteX47" fmla="*/ 2394857 w 3570514"/>
              <a:gd name="connsiteY47" fmla="*/ 466239 h 509782"/>
              <a:gd name="connsiteX48" fmla="*/ 2423886 w 3570514"/>
              <a:gd name="connsiteY48" fmla="*/ 451725 h 509782"/>
              <a:gd name="connsiteX49" fmla="*/ 2481943 w 3570514"/>
              <a:gd name="connsiteY49" fmla="*/ 393668 h 509782"/>
              <a:gd name="connsiteX50" fmla="*/ 2510971 w 3570514"/>
              <a:gd name="connsiteY50" fmla="*/ 321096 h 509782"/>
              <a:gd name="connsiteX51" fmla="*/ 2540000 w 3570514"/>
              <a:gd name="connsiteY51" fmla="*/ 292068 h 509782"/>
              <a:gd name="connsiteX52" fmla="*/ 2569028 w 3570514"/>
              <a:gd name="connsiteY52" fmla="*/ 306582 h 509782"/>
              <a:gd name="connsiteX53" fmla="*/ 2612571 w 3570514"/>
              <a:gd name="connsiteY53" fmla="*/ 306582 h 509782"/>
              <a:gd name="connsiteX54" fmla="*/ 2699657 w 3570514"/>
              <a:gd name="connsiteY54" fmla="*/ 321096 h 509782"/>
              <a:gd name="connsiteX55" fmla="*/ 2757714 w 3570514"/>
              <a:gd name="connsiteY55" fmla="*/ 335610 h 509782"/>
              <a:gd name="connsiteX56" fmla="*/ 2801257 w 3570514"/>
              <a:gd name="connsiteY56" fmla="*/ 321096 h 509782"/>
              <a:gd name="connsiteX57" fmla="*/ 2873828 w 3570514"/>
              <a:gd name="connsiteY57" fmla="*/ 321096 h 509782"/>
              <a:gd name="connsiteX58" fmla="*/ 2931886 w 3570514"/>
              <a:gd name="connsiteY58" fmla="*/ 277553 h 509782"/>
              <a:gd name="connsiteX59" fmla="*/ 2989943 w 3570514"/>
              <a:gd name="connsiteY59" fmla="*/ 263039 h 509782"/>
              <a:gd name="connsiteX60" fmla="*/ 3048000 w 3570514"/>
              <a:gd name="connsiteY60" fmla="*/ 234010 h 509782"/>
              <a:gd name="connsiteX61" fmla="*/ 3077028 w 3570514"/>
              <a:gd name="connsiteY61" fmla="*/ 248525 h 509782"/>
              <a:gd name="connsiteX62" fmla="*/ 3135086 w 3570514"/>
              <a:gd name="connsiteY62" fmla="*/ 263039 h 509782"/>
              <a:gd name="connsiteX63" fmla="*/ 3193143 w 3570514"/>
              <a:gd name="connsiteY63" fmla="*/ 248525 h 509782"/>
              <a:gd name="connsiteX64" fmla="*/ 3280228 w 3570514"/>
              <a:gd name="connsiteY64" fmla="*/ 204982 h 509782"/>
              <a:gd name="connsiteX65" fmla="*/ 3338286 w 3570514"/>
              <a:gd name="connsiteY65" fmla="*/ 204982 h 509782"/>
              <a:gd name="connsiteX66" fmla="*/ 3381828 w 3570514"/>
              <a:gd name="connsiteY66" fmla="*/ 234010 h 509782"/>
              <a:gd name="connsiteX67" fmla="*/ 3410857 w 3570514"/>
              <a:gd name="connsiteY67" fmla="*/ 306582 h 509782"/>
              <a:gd name="connsiteX68" fmla="*/ 3439886 w 3570514"/>
              <a:gd name="connsiteY68" fmla="*/ 277553 h 509782"/>
              <a:gd name="connsiteX69" fmla="*/ 3483428 w 3570514"/>
              <a:gd name="connsiteY69" fmla="*/ 306582 h 509782"/>
              <a:gd name="connsiteX70" fmla="*/ 3541486 w 3570514"/>
              <a:gd name="connsiteY70" fmla="*/ 393668 h 509782"/>
              <a:gd name="connsiteX71" fmla="*/ 3556000 w 3570514"/>
              <a:gd name="connsiteY71" fmla="*/ 422696 h 509782"/>
              <a:gd name="connsiteX72" fmla="*/ 3570514 w 3570514"/>
              <a:gd name="connsiteY72" fmla="*/ 437210 h 509782"/>
              <a:gd name="connsiteX73" fmla="*/ 3556000 w 3570514"/>
              <a:gd name="connsiteY73" fmla="*/ 437210 h 509782"/>
              <a:gd name="connsiteX74" fmla="*/ 3541486 w 3570514"/>
              <a:gd name="connsiteY74" fmla="*/ 408182 h 509782"/>
              <a:gd name="connsiteX75" fmla="*/ 3541486 w 3570514"/>
              <a:gd name="connsiteY75" fmla="*/ 408182 h 509782"/>
              <a:gd name="connsiteX76" fmla="*/ 3526971 w 3570514"/>
              <a:gd name="connsiteY76" fmla="*/ 422696 h 50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570514" h="509782">
                <a:moveTo>
                  <a:pt x="0" y="437210"/>
                </a:moveTo>
                <a:cubicBezTo>
                  <a:pt x="24190" y="421486"/>
                  <a:pt x="48380" y="405763"/>
                  <a:pt x="72571" y="408182"/>
                </a:cubicBezTo>
                <a:cubicBezTo>
                  <a:pt x="96762" y="410601"/>
                  <a:pt x="106438" y="444468"/>
                  <a:pt x="145143" y="451725"/>
                </a:cubicBezTo>
                <a:cubicBezTo>
                  <a:pt x="183848" y="458982"/>
                  <a:pt x="258838" y="456563"/>
                  <a:pt x="304800" y="451725"/>
                </a:cubicBezTo>
                <a:cubicBezTo>
                  <a:pt x="350762" y="446887"/>
                  <a:pt x="382209" y="434791"/>
                  <a:pt x="420914" y="422696"/>
                </a:cubicBezTo>
                <a:cubicBezTo>
                  <a:pt x="459619" y="410601"/>
                  <a:pt x="498323" y="374315"/>
                  <a:pt x="537028" y="379153"/>
                </a:cubicBezTo>
                <a:cubicBezTo>
                  <a:pt x="575733" y="383991"/>
                  <a:pt x="612019" y="439630"/>
                  <a:pt x="653143" y="451725"/>
                </a:cubicBezTo>
                <a:cubicBezTo>
                  <a:pt x="694267" y="463820"/>
                  <a:pt x="757162" y="456563"/>
                  <a:pt x="783771" y="451725"/>
                </a:cubicBezTo>
                <a:cubicBezTo>
                  <a:pt x="810380" y="446887"/>
                  <a:pt x="803124" y="439629"/>
                  <a:pt x="812800" y="422696"/>
                </a:cubicBezTo>
                <a:cubicBezTo>
                  <a:pt x="822476" y="405763"/>
                  <a:pt x="836990" y="371896"/>
                  <a:pt x="841828" y="350125"/>
                </a:cubicBezTo>
                <a:cubicBezTo>
                  <a:pt x="846666" y="328354"/>
                  <a:pt x="832152" y="304163"/>
                  <a:pt x="841828" y="292068"/>
                </a:cubicBezTo>
                <a:cubicBezTo>
                  <a:pt x="851504" y="279973"/>
                  <a:pt x="882953" y="279972"/>
                  <a:pt x="899886" y="277553"/>
                </a:cubicBezTo>
                <a:cubicBezTo>
                  <a:pt x="916819" y="275134"/>
                  <a:pt x="936171" y="270296"/>
                  <a:pt x="943428" y="277553"/>
                </a:cubicBezTo>
                <a:cubicBezTo>
                  <a:pt x="950685" y="284810"/>
                  <a:pt x="938590" y="301743"/>
                  <a:pt x="943428" y="321096"/>
                </a:cubicBezTo>
                <a:cubicBezTo>
                  <a:pt x="948266" y="340448"/>
                  <a:pt x="962781" y="379154"/>
                  <a:pt x="972457" y="393668"/>
                </a:cubicBezTo>
                <a:cubicBezTo>
                  <a:pt x="982133" y="408182"/>
                  <a:pt x="994229" y="410601"/>
                  <a:pt x="1001486" y="408182"/>
                </a:cubicBezTo>
                <a:cubicBezTo>
                  <a:pt x="1008743" y="405763"/>
                  <a:pt x="1006324" y="386410"/>
                  <a:pt x="1016000" y="379153"/>
                </a:cubicBezTo>
                <a:cubicBezTo>
                  <a:pt x="1025676" y="371896"/>
                  <a:pt x="1037772" y="391249"/>
                  <a:pt x="1059543" y="364639"/>
                </a:cubicBezTo>
                <a:cubicBezTo>
                  <a:pt x="1081314" y="338029"/>
                  <a:pt x="1129695" y="258201"/>
                  <a:pt x="1146628" y="219496"/>
                </a:cubicBezTo>
                <a:cubicBezTo>
                  <a:pt x="1163561" y="180791"/>
                  <a:pt x="1153886" y="161438"/>
                  <a:pt x="1161143" y="132410"/>
                </a:cubicBezTo>
                <a:cubicBezTo>
                  <a:pt x="1168400" y="103382"/>
                  <a:pt x="1178076" y="62258"/>
                  <a:pt x="1190171" y="45325"/>
                </a:cubicBezTo>
                <a:cubicBezTo>
                  <a:pt x="1202266" y="28392"/>
                  <a:pt x="1221619" y="35648"/>
                  <a:pt x="1233714" y="30810"/>
                </a:cubicBezTo>
                <a:cubicBezTo>
                  <a:pt x="1245809" y="25972"/>
                  <a:pt x="1248229" y="21134"/>
                  <a:pt x="1262743" y="16296"/>
                </a:cubicBezTo>
                <a:cubicBezTo>
                  <a:pt x="1277257" y="11458"/>
                  <a:pt x="1308705" y="-5475"/>
                  <a:pt x="1320800" y="1782"/>
                </a:cubicBezTo>
                <a:cubicBezTo>
                  <a:pt x="1332895" y="9039"/>
                  <a:pt x="1325638" y="42906"/>
                  <a:pt x="1335314" y="59839"/>
                </a:cubicBezTo>
                <a:cubicBezTo>
                  <a:pt x="1344990" y="76772"/>
                  <a:pt x="1371600" y="84030"/>
                  <a:pt x="1378857" y="103382"/>
                </a:cubicBezTo>
                <a:cubicBezTo>
                  <a:pt x="1386114" y="122734"/>
                  <a:pt x="1371600" y="151763"/>
                  <a:pt x="1378857" y="175953"/>
                </a:cubicBezTo>
                <a:cubicBezTo>
                  <a:pt x="1386114" y="200143"/>
                  <a:pt x="1412724" y="229173"/>
                  <a:pt x="1422400" y="248525"/>
                </a:cubicBezTo>
                <a:cubicBezTo>
                  <a:pt x="1432076" y="267877"/>
                  <a:pt x="1427238" y="287230"/>
                  <a:pt x="1436914" y="292068"/>
                </a:cubicBezTo>
                <a:cubicBezTo>
                  <a:pt x="1446590" y="296906"/>
                  <a:pt x="1470781" y="279972"/>
                  <a:pt x="1480457" y="277553"/>
                </a:cubicBezTo>
                <a:cubicBezTo>
                  <a:pt x="1490133" y="275134"/>
                  <a:pt x="1485295" y="275134"/>
                  <a:pt x="1494971" y="277553"/>
                </a:cubicBezTo>
                <a:cubicBezTo>
                  <a:pt x="1504647" y="279972"/>
                  <a:pt x="1526419" y="289649"/>
                  <a:pt x="1538514" y="292068"/>
                </a:cubicBezTo>
                <a:cubicBezTo>
                  <a:pt x="1550609" y="294487"/>
                  <a:pt x="1553029" y="294487"/>
                  <a:pt x="1567543" y="292068"/>
                </a:cubicBezTo>
                <a:cubicBezTo>
                  <a:pt x="1582057" y="289649"/>
                  <a:pt x="1615924" y="270296"/>
                  <a:pt x="1625600" y="277553"/>
                </a:cubicBezTo>
                <a:cubicBezTo>
                  <a:pt x="1635276" y="284810"/>
                  <a:pt x="1618343" y="316257"/>
                  <a:pt x="1625600" y="335610"/>
                </a:cubicBezTo>
                <a:cubicBezTo>
                  <a:pt x="1632857" y="354962"/>
                  <a:pt x="1657048" y="383992"/>
                  <a:pt x="1669143" y="393668"/>
                </a:cubicBezTo>
                <a:cubicBezTo>
                  <a:pt x="1681238" y="403344"/>
                  <a:pt x="1698171" y="405763"/>
                  <a:pt x="1698171" y="393668"/>
                </a:cubicBezTo>
                <a:cubicBezTo>
                  <a:pt x="1698171" y="381573"/>
                  <a:pt x="1671562" y="323515"/>
                  <a:pt x="1669143" y="321096"/>
                </a:cubicBezTo>
                <a:cubicBezTo>
                  <a:pt x="1666724" y="318677"/>
                  <a:pt x="1669143" y="367058"/>
                  <a:pt x="1683657" y="379153"/>
                </a:cubicBezTo>
                <a:cubicBezTo>
                  <a:pt x="1698171" y="391248"/>
                  <a:pt x="1739295" y="383992"/>
                  <a:pt x="1756228" y="393668"/>
                </a:cubicBezTo>
                <a:cubicBezTo>
                  <a:pt x="1773161" y="403344"/>
                  <a:pt x="1768324" y="422696"/>
                  <a:pt x="1785257" y="437210"/>
                </a:cubicBezTo>
                <a:cubicBezTo>
                  <a:pt x="1802190" y="451724"/>
                  <a:pt x="1836057" y="471077"/>
                  <a:pt x="1857828" y="480753"/>
                </a:cubicBezTo>
                <a:cubicBezTo>
                  <a:pt x="1879600" y="490429"/>
                  <a:pt x="1891695" y="492849"/>
                  <a:pt x="1915886" y="495268"/>
                </a:cubicBezTo>
                <a:cubicBezTo>
                  <a:pt x="1940077" y="497687"/>
                  <a:pt x="1964266" y="492849"/>
                  <a:pt x="2002971" y="495268"/>
                </a:cubicBezTo>
                <a:cubicBezTo>
                  <a:pt x="2041676" y="497687"/>
                  <a:pt x="2106990" y="509782"/>
                  <a:pt x="2148114" y="509782"/>
                </a:cubicBezTo>
                <a:cubicBezTo>
                  <a:pt x="2189238" y="509782"/>
                  <a:pt x="2218266" y="502525"/>
                  <a:pt x="2249714" y="495268"/>
                </a:cubicBezTo>
                <a:cubicBezTo>
                  <a:pt x="2281162" y="488011"/>
                  <a:pt x="2312610" y="471077"/>
                  <a:pt x="2336800" y="466239"/>
                </a:cubicBezTo>
                <a:cubicBezTo>
                  <a:pt x="2360990" y="461401"/>
                  <a:pt x="2380343" y="468658"/>
                  <a:pt x="2394857" y="466239"/>
                </a:cubicBezTo>
                <a:cubicBezTo>
                  <a:pt x="2409371" y="463820"/>
                  <a:pt x="2409372" y="463820"/>
                  <a:pt x="2423886" y="451725"/>
                </a:cubicBezTo>
                <a:cubicBezTo>
                  <a:pt x="2438400" y="439630"/>
                  <a:pt x="2467429" y="415439"/>
                  <a:pt x="2481943" y="393668"/>
                </a:cubicBezTo>
                <a:cubicBezTo>
                  <a:pt x="2496457" y="371897"/>
                  <a:pt x="2501295" y="338029"/>
                  <a:pt x="2510971" y="321096"/>
                </a:cubicBezTo>
                <a:cubicBezTo>
                  <a:pt x="2520647" y="304163"/>
                  <a:pt x="2530324" y="294487"/>
                  <a:pt x="2540000" y="292068"/>
                </a:cubicBezTo>
                <a:cubicBezTo>
                  <a:pt x="2549676" y="289649"/>
                  <a:pt x="2556933" y="304163"/>
                  <a:pt x="2569028" y="306582"/>
                </a:cubicBezTo>
                <a:cubicBezTo>
                  <a:pt x="2581123" y="309001"/>
                  <a:pt x="2590800" y="304163"/>
                  <a:pt x="2612571" y="306582"/>
                </a:cubicBezTo>
                <a:cubicBezTo>
                  <a:pt x="2634342" y="309001"/>
                  <a:pt x="2675466" y="316258"/>
                  <a:pt x="2699657" y="321096"/>
                </a:cubicBezTo>
                <a:cubicBezTo>
                  <a:pt x="2723848" y="325934"/>
                  <a:pt x="2740781" y="335610"/>
                  <a:pt x="2757714" y="335610"/>
                </a:cubicBezTo>
                <a:cubicBezTo>
                  <a:pt x="2774647" y="335610"/>
                  <a:pt x="2781905" y="323515"/>
                  <a:pt x="2801257" y="321096"/>
                </a:cubicBezTo>
                <a:cubicBezTo>
                  <a:pt x="2820609" y="318677"/>
                  <a:pt x="2852057" y="328353"/>
                  <a:pt x="2873828" y="321096"/>
                </a:cubicBezTo>
                <a:cubicBezTo>
                  <a:pt x="2895599" y="313839"/>
                  <a:pt x="2912534" y="287229"/>
                  <a:pt x="2931886" y="277553"/>
                </a:cubicBezTo>
                <a:cubicBezTo>
                  <a:pt x="2951238" y="267877"/>
                  <a:pt x="2970591" y="270296"/>
                  <a:pt x="2989943" y="263039"/>
                </a:cubicBezTo>
                <a:cubicBezTo>
                  <a:pt x="3009295" y="255782"/>
                  <a:pt x="3033486" y="236429"/>
                  <a:pt x="3048000" y="234010"/>
                </a:cubicBezTo>
                <a:cubicBezTo>
                  <a:pt x="3062514" y="231591"/>
                  <a:pt x="3062514" y="243687"/>
                  <a:pt x="3077028" y="248525"/>
                </a:cubicBezTo>
                <a:cubicBezTo>
                  <a:pt x="3091542" y="253363"/>
                  <a:pt x="3115734" y="263039"/>
                  <a:pt x="3135086" y="263039"/>
                </a:cubicBezTo>
                <a:cubicBezTo>
                  <a:pt x="3154438" y="263039"/>
                  <a:pt x="3168953" y="258201"/>
                  <a:pt x="3193143" y="248525"/>
                </a:cubicBezTo>
                <a:cubicBezTo>
                  <a:pt x="3217333" y="238849"/>
                  <a:pt x="3256038" y="212239"/>
                  <a:pt x="3280228" y="204982"/>
                </a:cubicBezTo>
                <a:cubicBezTo>
                  <a:pt x="3304418" y="197725"/>
                  <a:pt x="3321353" y="200144"/>
                  <a:pt x="3338286" y="204982"/>
                </a:cubicBezTo>
                <a:cubicBezTo>
                  <a:pt x="3355219" y="209820"/>
                  <a:pt x="3369733" y="217077"/>
                  <a:pt x="3381828" y="234010"/>
                </a:cubicBezTo>
                <a:cubicBezTo>
                  <a:pt x="3393923" y="250943"/>
                  <a:pt x="3401181" y="299325"/>
                  <a:pt x="3410857" y="306582"/>
                </a:cubicBezTo>
                <a:cubicBezTo>
                  <a:pt x="3420533" y="313839"/>
                  <a:pt x="3427791" y="277553"/>
                  <a:pt x="3439886" y="277553"/>
                </a:cubicBezTo>
                <a:cubicBezTo>
                  <a:pt x="3451981" y="277553"/>
                  <a:pt x="3466495" y="287230"/>
                  <a:pt x="3483428" y="306582"/>
                </a:cubicBezTo>
                <a:cubicBezTo>
                  <a:pt x="3500361" y="325934"/>
                  <a:pt x="3529391" y="374316"/>
                  <a:pt x="3541486" y="393668"/>
                </a:cubicBezTo>
                <a:cubicBezTo>
                  <a:pt x="3553581" y="413020"/>
                  <a:pt x="3551162" y="415439"/>
                  <a:pt x="3556000" y="422696"/>
                </a:cubicBezTo>
                <a:cubicBezTo>
                  <a:pt x="3560838" y="429953"/>
                  <a:pt x="3570514" y="434791"/>
                  <a:pt x="3570514" y="437210"/>
                </a:cubicBezTo>
                <a:cubicBezTo>
                  <a:pt x="3570514" y="439629"/>
                  <a:pt x="3560838" y="442048"/>
                  <a:pt x="3556000" y="437210"/>
                </a:cubicBezTo>
                <a:cubicBezTo>
                  <a:pt x="3551162" y="432372"/>
                  <a:pt x="3541486" y="408182"/>
                  <a:pt x="3541486" y="408182"/>
                </a:cubicBezTo>
                <a:lnTo>
                  <a:pt x="3541486" y="408182"/>
                </a:lnTo>
                <a:lnTo>
                  <a:pt x="3526971" y="422696"/>
                </a:lnTo>
              </a:path>
            </a:pathLst>
          </a:cu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67387" y="2133600"/>
            <a:ext cx="1171013" cy="688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DCT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576286" y="1981200"/>
            <a:ext cx="1538514" cy="951852"/>
          </a:xfrm>
          <a:custGeom>
            <a:avLst/>
            <a:gdLst>
              <a:gd name="connsiteX0" fmla="*/ 0 w 8345714"/>
              <a:gd name="connsiteY0" fmla="*/ 830496 h 1180452"/>
              <a:gd name="connsiteX1" fmla="*/ 72571 w 8345714"/>
              <a:gd name="connsiteY1" fmla="*/ 786954 h 1180452"/>
              <a:gd name="connsiteX2" fmla="*/ 290285 w 8345714"/>
              <a:gd name="connsiteY2" fmla="*/ 815982 h 1180452"/>
              <a:gd name="connsiteX3" fmla="*/ 319314 w 8345714"/>
              <a:gd name="connsiteY3" fmla="*/ 859525 h 1180452"/>
              <a:gd name="connsiteX4" fmla="*/ 377371 w 8345714"/>
              <a:gd name="connsiteY4" fmla="*/ 845011 h 1180452"/>
              <a:gd name="connsiteX5" fmla="*/ 420914 w 8345714"/>
              <a:gd name="connsiteY5" fmla="*/ 815982 h 1180452"/>
              <a:gd name="connsiteX6" fmla="*/ 522514 w 8345714"/>
              <a:gd name="connsiteY6" fmla="*/ 786954 h 1180452"/>
              <a:gd name="connsiteX7" fmla="*/ 551543 w 8345714"/>
              <a:gd name="connsiteY7" fmla="*/ 438611 h 1180452"/>
              <a:gd name="connsiteX8" fmla="*/ 566057 w 8345714"/>
              <a:gd name="connsiteY8" fmla="*/ 395068 h 1180452"/>
              <a:gd name="connsiteX9" fmla="*/ 667657 w 8345714"/>
              <a:gd name="connsiteY9" fmla="*/ 351525 h 1180452"/>
              <a:gd name="connsiteX10" fmla="*/ 711200 w 8345714"/>
              <a:gd name="connsiteY10" fmla="*/ 380554 h 1180452"/>
              <a:gd name="connsiteX11" fmla="*/ 667657 w 8345714"/>
              <a:gd name="connsiteY11" fmla="*/ 511182 h 1180452"/>
              <a:gd name="connsiteX12" fmla="*/ 682171 w 8345714"/>
              <a:gd name="connsiteY12" fmla="*/ 569239 h 1180452"/>
              <a:gd name="connsiteX13" fmla="*/ 696685 w 8345714"/>
              <a:gd name="connsiteY13" fmla="*/ 612782 h 1180452"/>
              <a:gd name="connsiteX14" fmla="*/ 711200 w 8345714"/>
              <a:gd name="connsiteY14" fmla="*/ 874039 h 1180452"/>
              <a:gd name="connsiteX15" fmla="*/ 725714 w 8345714"/>
              <a:gd name="connsiteY15" fmla="*/ 1004668 h 1180452"/>
              <a:gd name="connsiteX16" fmla="*/ 740228 w 8345714"/>
              <a:gd name="connsiteY16" fmla="*/ 1062725 h 1180452"/>
              <a:gd name="connsiteX17" fmla="*/ 783771 w 8345714"/>
              <a:gd name="connsiteY17" fmla="*/ 1077239 h 1180452"/>
              <a:gd name="connsiteX18" fmla="*/ 856343 w 8345714"/>
              <a:gd name="connsiteY18" fmla="*/ 1004668 h 1180452"/>
              <a:gd name="connsiteX19" fmla="*/ 928914 w 8345714"/>
              <a:gd name="connsiteY19" fmla="*/ 917582 h 1180452"/>
              <a:gd name="connsiteX20" fmla="*/ 943428 w 8345714"/>
              <a:gd name="connsiteY20" fmla="*/ 874039 h 1180452"/>
              <a:gd name="connsiteX21" fmla="*/ 1059543 w 8345714"/>
              <a:gd name="connsiteY21" fmla="*/ 772439 h 1180452"/>
              <a:gd name="connsiteX22" fmla="*/ 1103085 w 8345714"/>
              <a:gd name="connsiteY22" fmla="*/ 743411 h 1180452"/>
              <a:gd name="connsiteX23" fmla="*/ 1175657 w 8345714"/>
              <a:gd name="connsiteY23" fmla="*/ 757925 h 1180452"/>
              <a:gd name="connsiteX24" fmla="*/ 1277257 w 8345714"/>
              <a:gd name="connsiteY24" fmla="*/ 772439 h 1180452"/>
              <a:gd name="connsiteX25" fmla="*/ 1320800 w 8345714"/>
              <a:gd name="connsiteY25" fmla="*/ 801468 h 1180452"/>
              <a:gd name="connsiteX26" fmla="*/ 1465943 w 8345714"/>
              <a:gd name="connsiteY26" fmla="*/ 786954 h 1180452"/>
              <a:gd name="connsiteX27" fmla="*/ 1509485 w 8345714"/>
              <a:gd name="connsiteY27" fmla="*/ 772439 h 1180452"/>
              <a:gd name="connsiteX28" fmla="*/ 1625600 w 8345714"/>
              <a:gd name="connsiteY28" fmla="*/ 786954 h 1180452"/>
              <a:gd name="connsiteX29" fmla="*/ 1799771 w 8345714"/>
              <a:gd name="connsiteY29" fmla="*/ 786954 h 1180452"/>
              <a:gd name="connsiteX30" fmla="*/ 1814285 w 8345714"/>
              <a:gd name="connsiteY30" fmla="*/ 743411 h 1180452"/>
              <a:gd name="connsiteX31" fmla="*/ 1857828 w 8345714"/>
              <a:gd name="connsiteY31" fmla="*/ 714382 h 1180452"/>
              <a:gd name="connsiteX32" fmla="*/ 1901371 w 8345714"/>
              <a:gd name="connsiteY32" fmla="*/ 670839 h 1180452"/>
              <a:gd name="connsiteX33" fmla="*/ 1944914 w 8345714"/>
              <a:gd name="connsiteY33" fmla="*/ 685354 h 1180452"/>
              <a:gd name="connsiteX34" fmla="*/ 1959428 w 8345714"/>
              <a:gd name="connsiteY34" fmla="*/ 728896 h 1180452"/>
              <a:gd name="connsiteX35" fmla="*/ 2017485 w 8345714"/>
              <a:gd name="connsiteY35" fmla="*/ 743411 h 1180452"/>
              <a:gd name="connsiteX36" fmla="*/ 2061028 w 8345714"/>
              <a:gd name="connsiteY36" fmla="*/ 757925 h 1180452"/>
              <a:gd name="connsiteX37" fmla="*/ 2133600 w 8345714"/>
              <a:gd name="connsiteY37" fmla="*/ 743411 h 1180452"/>
              <a:gd name="connsiteX38" fmla="*/ 2148114 w 8345714"/>
              <a:gd name="connsiteY38" fmla="*/ 699868 h 1180452"/>
              <a:gd name="connsiteX39" fmla="*/ 2191657 w 8345714"/>
              <a:gd name="connsiteY39" fmla="*/ 641811 h 1180452"/>
              <a:gd name="connsiteX40" fmla="*/ 2206171 w 8345714"/>
              <a:gd name="connsiteY40" fmla="*/ 322496 h 1180452"/>
              <a:gd name="connsiteX41" fmla="*/ 2177143 w 8345714"/>
              <a:gd name="connsiteY41" fmla="*/ 235411 h 1180452"/>
              <a:gd name="connsiteX42" fmla="*/ 2162628 w 8345714"/>
              <a:gd name="connsiteY42" fmla="*/ 191868 h 1180452"/>
              <a:gd name="connsiteX43" fmla="*/ 2177143 w 8345714"/>
              <a:gd name="connsiteY43" fmla="*/ 17696 h 1180452"/>
              <a:gd name="connsiteX44" fmla="*/ 2235200 w 8345714"/>
              <a:gd name="connsiteY44" fmla="*/ 3182 h 1180452"/>
              <a:gd name="connsiteX45" fmla="*/ 2278743 w 8345714"/>
              <a:gd name="connsiteY45" fmla="*/ 90268 h 1180452"/>
              <a:gd name="connsiteX46" fmla="*/ 2293257 w 8345714"/>
              <a:gd name="connsiteY46" fmla="*/ 177354 h 1180452"/>
              <a:gd name="connsiteX47" fmla="*/ 2351314 w 8345714"/>
              <a:gd name="connsiteY47" fmla="*/ 191868 h 1180452"/>
              <a:gd name="connsiteX48" fmla="*/ 2365828 w 8345714"/>
              <a:gd name="connsiteY48" fmla="*/ 307982 h 1180452"/>
              <a:gd name="connsiteX49" fmla="*/ 2380343 w 8345714"/>
              <a:gd name="connsiteY49" fmla="*/ 772439 h 1180452"/>
              <a:gd name="connsiteX50" fmla="*/ 2409371 w 8345714"/>
              <a:gd name="connsiteY50" fmla="*/ 859525 h 1180452"/>
              <a:gd name="connsiteX51" fmla="*/ 2423885 w 8345714"/>
              <a:gd name="connsiteY51" fmla="*/ 903068 h 1180452"/>
              <a:gd name="connsiteX52" fmla="*/ 2438400 w 8345714"/>
              <a:gd name="connsiteY52" fmla="*/ 1135296 h 1180452"/>
              <a:gd name="connsiteX53" fmla="*/ 2467428 w 8345714"/>
              <a:gd name="connsiteY53" fmla="*/ 1178839 h 1180452"/>
              <a:gd name="connsiteX54" fmla="*/ 2540000 w 8345714"/>
              <a:gd name="connsiteY54" fmla="*/ 1164325 h 1180452"/>
              <a:gd name="connsiteX55" fmla="*/ 2583543 w 8345714"/>
              <a:gd name="connsiteY55" fmla="*/ 1019182 h 1180452"/>
              <a:gd name="connsiteX56" fmla="*/ 2598057 w 8345714"/>
              <a:gd name="connsiteY56" fmla="*/ 932096 h 1180452"/>
              <a:gd name="connsiteX57" fmla="*/ 2641600 w 8345714"/>
              <a:gd name="connsiteY57" fmla="*/ 670839 h 1180452"/>
              <a:gd name="connsiteX58" fmla="*/ 2728685 w 8345714"/>
              <a:gd name="connsiteY58" fmla="*/ 699868 h 1180452"/>
              <a:gd name="connsiteX59" fmla="*/ 2859314 w 8345714"/>
              <a:gd name="connsiteY59" fmla="*/ 728896 h 1180452"/>
              <a:gd name="connsiteX60" fmla="*/ 2960914 w 8345714"/>
              <a:gd name="connsiteY60" fmla="*/ 670839 h 1180452"/>
              <a:gd name="connsiteX61" fmla="*/ 2989943 w 8345714"/>
              <a:gd name="connsiteY61" fmla="*/ 627296 h 1180452"/>
              <a:gd name="connsiteX62" fmla="*/ 2931885 w 8345714"/>
              <a:gd name="connsiteY62" fmla="*/ 453125 h 1180452"/>
              <a:gd name="connsiteX63" fmla="*/ 2902857 w 8345714"/>
              <a:gd name="connsiteY63" fmla="*/ 409582 h 1180452"/>
              <a:gd name="connsiteX64" fmla="*/ 2931885 w 8345714"/>
              <a:gd name="connsiteY64" fmla="*/ 148325 h 1180452"/>
              <a:gd name="connsiteX65" fmla="*/ 2960914 w 8345714"/>
              <a:gd name="connsiteY65" fmla="*/ 104782 h 1180452"/>
              <a:gd name="connsiteX66" fmla="*/ 3004457 w 8345714"/>
              <a:gd name="connsiteY66" fmla="*/ 61239 h 1180452"/>
              <a:gd name="connsiteX67" fmla="*/ 3048000 w 8345714"/>
              <a:gd name="connsiteY67" fmla="*/ 46725 h 1180452"/>
              <a:gd name="connsiteX68" fmla="*/ 3062514 w 8345714"/>
              <a:gd name="connsiteY68" fmla="*/ 278954 h 1180452"/>
              <a:gd name="connsiteX69" fmla="*/ 3106057 w 8345714"/>
              <a:gd name="connsiteY69" fmla="*/ 307982 h 1180452"/>
              <a:gd name="connsiteX70" fmla="*/ 3178628 w 8345714"/>
              <a:gd name="connsiteY70" fmla="*/ 293468 h 1180452"/>
              <a:gd name="connsiteX71" fmla="*/ 3222171 w 8345714"/>
              <a:gd name="connsiteY71" fmla="*/ 453125 h 1180452"/>
              <a:gd name="connsiteX72" fmla="*/ 3265714 w 8345714"/>
              <a:gd name="connsiteY72" fmla="*/ 612782 h 1180452"/>
              <a:gd name="connsiteX73" fmla="*/ 3280228 w 8345714"/>
              <a:gd name="connsiteY73" fmla="*/ 786954 h 1180452"/>
              <a:gd name="connsiteX74" fmla="*/ 3396343 w 8345714"/>
              <a:gd name="connsiteY74" fmla="*/ 801468 h 1180452"/>
              <a:gd name="connsiteX75" fmla="*/ 3410857 w 8345714"/>
              <a:gd name="connsiteY75" fmla="*/ 845011 h 1180452"/>
              <a:gd name="connsiteX76" fmla="*/ 3425371 w 8345714"/>
              <a:gd name="connsiteY76" fmla="*/ 903068 h 1180452"/>
              <a:gd name="connsiteX77" fmla="*/ 3454400 w 8345714"/>
              <a:gd name="connsiteY77" fmla="*/ 1048211 h 1180452"/>
              <a:gd name="connsiteX78" fmla="*/ 3468914 w 8345714"/>
              <a:gd name="connsiteY78" fmla="*/ 1106268 h 1180452"/>
              <a:gd name="connsiteX79" fmla="*/ 3512457 w 8345714"/>
              <a:gd name="connsiteY79" fmla="*/ 1135296 h 1180452"/>
              <a:gd name="connsiteX80" fmla="*/ 3686628 w 8345714"/>
              <a:gd name="connsiteY80" fmla="*/ 1120782 h 1180452"/>
              <a:gd name="connsiteX81" fmla="*/ 3701143 w 8345714"/>
              <a:gd name="connsiteY81" fmla="*/ 1048211 h 1180452"/>
              <a:gd name="connsiteX82" fmla="*/ 3672114 w 8345714"/>
              <a:gd name="connsiteY82" fmla="*/ 917582 h 1180452"/>
              <a:gd name="connsiteX83" fmla="*/ 3686628 w 8345714"/>
              <a:gd name="connsiteY83" fmla="*/ 598268 h 1180452"/>
              <a:gd name="connsiteX84" fmla="*/ 3773714 w 8345714"/>
              <a:gd name="connsiteY84" fmla="*/ 569239 h 1180452"/>
              <a:gd name="connsiteX85" fmla="*/ 3817257 w 8345714"/>
              <a:gd name="connsiteY85" fmla="*/ 583754 h 1180452"/>
              <a:gd name="connsiteX86" fmla="*/ 3831771 w 8345714"/>
              <a:gd name="connsiteY86" fmla="*/ 627296 h 1180452"/>
              <a:gd name="connsiteX87" fmla="*/ 3904343 w 8345714"/>
              <a:gd name="connsiteY87" fmla="*/ 685354 h 1180452"/>
              <a:gd name="connsiteX88" fmla="*/ 4005943 w 8345714"/>
              <a:gd name="connsiteY88" fmla="*/ 670839 h 1180452"/>
              <a:gd name="connsiteX89" fmla="*/ 4107543 w 8345714"/>
              <a:gd name="connsiteY89" fmla="*/ 612782 h 1180452"/>
              <a:gd name="connsiteX90" fmla="*/ 4151085 w 8345714"/>
              <a:gd name="connsiteY90" fmla="*/ 641811 h 1180452"/>
              <a:gd name="connsiteX91" fmla="*/ 4180114 w 8345714"/>
              <a:gd name="connsiteY91" fmla="*/ 685354 h 1180452"/>
              <a:gd name="connsiteX92" fmla="*/ 4223657 w 8345714"/>
              <a:gd name="connsiteY92" fmla="*/ 743411 h 1180452"/>
              <a:gd name="connsiteX93" fmla="*/ 4238171 w 8345714"/>
              <a:gd name="connsiteY93" fmla="*/ 786954 h 1180452"/>
              <a:gd name="connsiteX94" fmla="*/ 4296228 w 8345714"/>
              <a:gd name="connsiteY94" fmla="*/ 801468 h 1180452"/>
              <a:gd name="connsiteX95" fmla="*/ 4412343 w 8345714"/>
              <a:gd name="connsiteY95" fmla="*/ 786954 h 1180452"/>
              <a:gd name="connsiteX96" fmla="*/ 4542971 w 8345714"/>
              <a:gd name="connsiteY96" fmla="*/ 772439 h 1180452"/>
              <a:gd name="connsiteX97" fmla="*/ 4615543 w 8345714"/>
              <a:gd name="connsiteY97" fmla="*/ 670839 h 1180452"/>
              <a:gd name="connsiteX98" fmla="*/ 4702628 w 8345714"/>
              <a:gd name="connsiteY98" fmla="*/ 685354 h 1180452"/>
              <a:gd name="connsiteX99" fmla="*/ 4717143 w 8345714"/>
              <a:gd name="connsiteY99" fmla="*/ 728896 h 1180452"/>
              <a:gd name="connsiteX100" fmla="*/ 4804228 w 8345714"/>
              <a:gd name="connsiteY100" fmla="*/ 757925 h 1180452"/>
              <a:gd name="connsiteX101" fmla="*/ 4891314 w 8345714"/>
              <a:gd name="connsiteY101" fmla="*/ 743411 h 1180452"/>
              <a:gd name="connsiteX102" fmla="*/ 4905828 w 8345714"/>
              <a:gd name="connsiteY102" fmla="*/ 699868 h 1180452"/>
              <a:gd name="connsiteX103" fmla="*/ 4934857 w 8345714"/>
              <a:gd name="connsiteY103" fmla="*/ 656325 h 1180452"/>
              <a:gd name="connsiteX104" fmla="*/ 4949371 w 8345714"/>
              <a:gd name="connsiteY104" fmla="*/ 569239 h 1180452"/>
              <a:gd name="connsiteX105" fmla="*/ 4963885 w 8345714"/>
              <a:gd name="connsiteY105" fmla="*/ 424096 h 1180452"/>
              <a:gd name="connsiteX106" fmla="*/ 5007428 w 8345714"/>
              <a:gd name="connsiteY106" fmla="*/ 438611 h 1180452"/>
              <a:gd name="connsiteX107" fmla="*/ 5021943 w 8345714"/>
              <a:gd name="connsiteY107" fmla="*/ 482154 h 1180452"/>
              <a:gd name="connsiteX108" fmla="*/ 5036457 w 8345714"/>
              <a:gd name="connsiteY108" fmla="*/ 569239 h 1180452"/>
              <a:gd name="connsiteX109" fmla="*/ 5050971 w 8345714"/>
              <a:gd name="connsiteY109" fmla="*/ 641811 h 1180452"/>
              <a:gd name="connsiteX110" fmla="*/ 5341257 w 8345714"/>
              <a:gd name="connsiteY110" fmla="*/ 641811 h 1180452"/>
              <a:gd name="connsiteX111" fmla="*/ 5413828 w 8345714"/>
              <a:gd name="connsiteY111" fmla="*/ 714382 h 1180452"/>
              <a:gd name="connsiteX112" fmla="*/ 5718628 w 8345714"/>
              <a:gd name="connsiteY112" fmla="*/ 728896 h 1180452"/>
              <a:gd name="connsiteX113" fmla="*/ 5776685 w 8345714"/>
              <a:gd name="connsiteY113" fmla="*/ 874039 h 1180452"/>
              <a:gd name="connsiteX114" fmla="*/ 5791200 w 8345714"/>
              <a:gd name="connsiteY114" fmla="*/ 932096 h 1180452"/>
              <a:gd name="connsiteX115" fmla="*/ 5834743 w 8345714"/>
              <a:gd name="connsiteY115" fmla="*/ 961125 h 1180452"/>
              <a:gd name="connsiteX116" fmla="*/ 5892800 w 8345714"/>
              <a:gd name="connsiteY116" fmla="*/ 946611 h 1180452"/>
              <a:gd name="connsiteX117" fmla="*/ 5921828 w 8345714"/>
              <a:gd name="connsiteY117" fmla="*/ 903068 h 1180452"/>
              <a:gd name="connsiteX118" fmla="*/ 5979885 w 8345714"/>
              <a:gd name="connsiteY118" fmla="*/ 801468 h 1180452"/>
              <a:gd name="connsiteX119" fmla="*/ 6037943 w 8345714"/>
              <a:gd name="connsiteY119" fmla="*/ 772439 h 1180452"/>
              <a:gd name="connsiteX120" fmla="*/ 6081485 w 8345714"/>
              <a:gd name="connsiteY120" fmla="*/ 743411 h 1180452"/>
              <a:gd name="connsiteX121" fmla="*/ 6342743 w 8345714"/>
              <a:gd name="connsiteY121" fmla="*/ 772439 h 1180452"/>
              <a:gd name="connsiteX122" fmla="*/ 6400800 w 8345714"/>
              <a:gd name="connsiteY122" fmla="*/ 786954 h 1180452"/>
              <a:gd name="connsiteX123" fmla="*/ 6415314 w 8345714"/>
              <a:gd name="connsiteY123" fmla="*/ 1178839 h 1180452"/>
              <a:gd name="connsiteX124" fmla="*/ 6487885 w 8345714"/>
              <a:gd name="connsiteY124" fmla="*/ 932096 h 1180452"/>
              <a:gd name="connsiteX125" fmla="*/ 6502400 w 8345714"/>
              <a:gd name="connsiteY125" fmla="*/ 786954 h 1180452"/>
              <a:gd name="connsiteX126" fmla="*/ 6792685 w 8345714"/>
              <a:gd name="connsiteY126" fmla="*/ 772439 h 1180452"/>
              <a:gd name="connsiteX127" fmla="*/ 6879771 w 8345714"/>
              <a:gd name="connsiteY127" fmla="*/ 757925 h 1180452"/>
              <a:gd name="connsiteX128" fmla="*/ 6923314 w 8345714"/>
              <a:gd name="connsiteY128" fmla="*/ 743411 h 1180452"/>
              <a:gd name="connsiteX129" fmla="*/ 7068457 w 8345714"/>
              <a:gd name="connsiteY129" fmla="*/ 772439 h 1180452"/>
              <a:gd name="connsiteX130" fmla="*/ 7082971 w 8345714"/>
              <a:gd name="connsiteY130" fmla="*/ 714382 h 1180452"/>
              <a:gd name="connsiteX131" fmla="*/ 7112000 w 8345714"/>
              <a:gd name="connsiteY131" fmla="*/ 540211 h 1180452"/>
              <a:gd name="connsiteX132" fmla="*/ 7155543 w 8345714"/>
              <a:gd name="connsiteY132" fmla="*/ 670839 h 1180452"/>
              <a:gd name="connsiteX133" fmla="*/ 7170057 w 8345714"/>
              <a:gd name="connsiteY133" fmla="*/ 714382 h 1180452"/>
              <a:gd name="connsiteX134" fmla="*/ 7184571 w 8345714"/>
              <a:gd name="connsiteY134" fmla="*/ 772439 h 1180452"/>
              <a:gd name="connsiteX135" fmla="*/ 7257143 w 8345714"/>
              <a:gd name="connsiteY135" fmla="*/ 743411 h 1180452"/>
              <a:gd name="connsiteX136" fmla="*/ 7620000 w 8345714"/>
              <a:gd name="connsiteY136" fmla="*/ 699868 h 1180452"/>
              <a:gd name="connsiteX137" fmla="*/ 7649028 w 8345714"/>
              <a:gd name="connsiteY137" fmla="*/ 656325 h 1180452"/>
              <a:gd name="connsiteX138" fmla="*/ 7663543 w 8345714"/>
              <a:gd name="connsiteY138" fmla="*/ 612782 h 1180452"/>
              <a:gd name="connsiteX139" fmla="*/ 7750628 w 8345714"/>
              <a:gd name="connsiteY139" fmla="*/ 641811 h 1180452"/>
              <a:gd name="connsiteX140" fmla="*/ 7808685 w 8345714"/>
              <a:gd name="connsiteY140" fmla="*/ 583754 h 1180452"/>
              <a:gd name="connsiteX141" fmla="*/ 7823200 w 8345714"/>
              <a:gd name="connsiteY141" fmla="*/ 511182 h 1180452"/>
              <a:gd name="connsiteX142" fmla="*/ 7837714 w 8345714"/>
              <a:gd name="connsiteY142" fmla="*/ 467639 h 1180452"/>
              <a:gd name="connsiteX143" fmla="*/ 8069943 w 8345714"/>
              <a:gd name="connsiteY143" fmla="*/ 467639 h 1180452"/>
              <a:gd name="connsiteX144" fmla="*/ 8345714 w 8345714"/>
              <a:gd name="connsiteY144" fmla="*/ 467639 h 118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8345714" h="1180452">
                <a:moveTo>
                  <a:pt x="0" y="830496"/>
                </a:moveTo>
                <a:cubicBezTo>
                  <a:pt x="24190" y="815982"/>
                  <a:pt x="44554" y="790250"/>
                  <a:pt x="72571" y="786954"/>
                </a:cubicBezTo>
                <a:cubicBezTo>
                  <a:pt x="177576" y="774601"/>
                  <a:pt x="213642" y="790434"/>
                  <a:pt x="290285" y="815982"/>
                </a:cubicBezTo>
                <a:cubicBezTo>
                  <a:pt x="299961" y="830496"/>
                  <a:pt x="302765" y="854009"/>
                  <a:pt x="319314" y="859525"/>
                </a:cubicBezTo>
                <a:cubicBezTo>
                  <a:pt x="338238" y="865833"/>
                  <a:pt x="359036" y="852869"/>
                  <a:pt x="377371" y="845011"/>
                </a:cubicBezTo>
                <a:cubicBezTo>
                  <a:pt x="393405" y="838139"/>
                  <a:pt x="405312" y="823783"/>
                  <a:pt x="420914" y="815982"/>
                </a:cubicBezTo>
                <a:cubicBezTo>
                  <a:pt x="441735" y="805571"/>
                  <a:pt x="503914" y="791604"/>
                  <a:pt x="522514" y="786954"/>
                </a:cubicBezTo>
                <a:cubicBezTo>
                  <a:pt x="532190" y="670840"/>
                  <a:pt x="538676" y="554415"/>
                  <a:pt x="551543" y="438611"/>
                </a:cubicBezTo>
                <a:cubicBezTo>
                  <a:pt x="553233" y="423405"/>
                  <a:pt x="555239" y="405886"/>
                  <a:pt x="566057" y="395068"/>
                </a:cubicBezTo>
                <a:cubicBezTo>
                  <a:pt x="583993" y="377131"/>
                  <a:pt x="641633" y="360199"/>
                  <a:pt x="667657" y="351525"/>
                </a:cubicBezTo>
                <a:cubicBezTo>
                  <a:pt x="682171" y="361201"/>
                  <a:pt x="706408" y="363781"/>
                  <a:pt x="711200" y="380554"/>
                </a:cubicBezTo>
                <a:cubicBezTo>
                  <a:pt x="721431" y="416362"/>
                  <a:pt x="682292" y="481911"/>
                  <a:pt x="667657" y="511182"/>
                </a:cubicBezTo>
                <a:cubicBezTo>
                  <a:pt x="672495" y="530534"/>
                  <a:pt x="676691" y="550059"/>
                  <a:pt x="682171" y="569239"/>
                </a:cubicBezTo>
                <a:cubicBezTo>
                  <a:pt x="686374" y="583950"/>
                  <a:pt x="695234" y="597552"/>
                  <a:pt x="696685" y="612782"/>
                </a:cubicBezTo>
                <a:cubicBezTo>
                  <a:pt x="704954" y="699609"/>
                  <a:pt x="704757" y="787057"/>
                  <a:pt x="711200" y="874039"/>
                </a:cubicBezTo>
                <a:cubicBezTo>
                  <a:pt x="714436" y="917730"/>
                  <a:pt x="719052" y="961366"/>
                  <a:pt x="725714" y="1004668"/>
                </a:cubicBezTo>
                <a:cubicBezTo>
                  <a:pt x="728747" y="1024384"/>
                  <a:pt x="727767" y="1047148"/>
                  <a:pt x="740228" y="1062725"/>
                </a:cubicBezTo>
                <a:cubicBezTo>
                  <a:pt x="749785" y="1074672"/>
                  <a:pt x="769257" y="1072401"/>
                  <a:pt x="783771" y="1077239"/>
                </a:cubicBezTo>
                <a:cubicBezTo>
                  <a:pt x="863597" y="1024023"/>
                  <a:pt x="795869" y="1077237"/>
                  <a:pt x="856343" y="1004668"/>
                </a:cubicBezTo>
                <a:cubicBezTo>
                  <a:pt x="949472" y="892912"/>
                  <a:pt x="856840" y="1025692"/>
                  <a:pt x="928914" y="917582"/>
                </a:cubicBezTo>
                <a:cubicBezTo>
                  <a:pt x="933752" y="903068"/>
                  <a:pt x="936586" y="887723"/>
                  <a:pt x="943428" y="874039"/>
                </a:cubicBezTo>
                <a:cubicBezTo>
                  <a:pt x="973666" y="813563"/>
                  <a:pt x="994230" y="815981"/>
                  <a:pt x="1059543" y="772439"/>
                </a:cubicBezTo>
                <a:lnTo>
                  <a:pt x="1103085" y="743411"/>
                </a:lnTo>
                <a:cubicBezTo>
                  <a:pt x="1127276" y="748249"/>
                  <a:pt x="1151323" y="753869"/>
                  <a:pt x="1175657" y="757925"/>
                </a:cubicBezTo>
                <a:cubicBezTo>
                  <a:pt x="1209402" y="763549"/>
                  <a:pt x="1244489" y="762609"/>
                  <a:pt x="1277257" y="772439"/>
                </a:cubicBezTo>
                <a:cubicBezTo>
                  <a:pt x="1293965" y="777452"/>
                  <a:pt x="1306286" y="791792"/>
                  <a:pt x="1320800" y="801468"/>
                </a:cubicBezTo>
                <a:cubicBezTo>
                  <a:pt x="1369181" y="796630"/>
                  <a:pt x="1417886" y="794348"/>
                  <a:pt x="1465943" y="786954"/>
                </a:cubicBezTo>
                <a:cubicBezTo>
                  <a:pt x="1481064" y="784628"/>
                  <a:pt x="1494186" y="772439"/>
                  <a:pt x="1509485" y="772439"/>
                </a:cubicBezTo>
                <a:cubicBezTo>
                  <a:pt x="1548491" y="772439"/>
                  <a:pt x="1586895" y="782116"/>
                  <a:pt x="1625600" y="786954"/>
                </a:cubicBezTo>
                <a:cubicBezTo>
                  <a:pt x="1690643" y="808634"/>
                  <a:pt x="1711388" y="822307"/>
                  <a:pt x="1799771" y="786954"/>
                </a:cubicBezTo>
                <a:cubicBezTo>
                  <a:pt x="1813976" y="781272"/>
                  <a:pt x="1804728" y="755358"/>
                  <a:pt x="1814285" y="743411"/>
                </a:cubicBezTo>
                <a:cubicBezTo>
                  <a:pt x="1825182" y="729789"/>
                  <a:pt x="1844427" y="725549"/>
                  <a:pt x="1857828" y="714382"/>
                </a:cubicBezTo>
                <a:cubicBezTo>
                  <a:pt x="1873597" y="701241"/>
                  <a:pt x="1886857" y="685353"/>
                  <a:pt x="1901371" y="670839"/>
                </a:cubicBezTo>
                <a:cubicBezTo>
                  <a:pt x="1915885" y="675677"/>
                  <a:pt x="1934096" y="674536"/>
                  <a:pt x="1944914" y="685354"/>
                </a:cubicBezTo>
                <a:cubicBezTo>
                  <a:pt x="1955732" y="696172"/>
                  <a:pt x="1947481" y="719339"/>
                  <a:pt x="1959428" y="728896"/>
                </a:cubicBezTo>
                <a:cubicBezTo>
                  <a:pt x="1975005" y="741357"/>
                  <a:pt x="1998305" y="737931"/>
                  <a:pt x="2017485" y="743411"/>
                </a:cubicBezTo>
                <a:cubicBezTo>
                  <a:pt x="2032196" y="747614"/>
                  <a:pt x="2046514" y="753087"/>
                  <a:pt x="2061028" y="757925"/>
                </a:cubicBezTo>
                <a:cubicBezTo>
                  <a:pt x="2085219" y="753087"/>
                  <a:pt x="2113074" y="757095"/>
                  <a:pt x="2133600" y="743411"/>
                </a:cubicBezTo>
                <a:cubicBezTo>
                  <a:pt x="2146330" y="734924"/>
                  <a:pt x="2140523" y="713152"/>
                  <a:pt x="2148114" y="699868"/>
                </a:cubicBezTo>
                <a:cubicBezTo>
                  <a:pt x="2160116" y="678865"/>
                  <a:pt x="2177143" y="661163"/>
                  <a:pt x="2191657" y="641811"/>
                </a:cubicBezTo>
                <a:cubicBezTo>
                  <a:pt x="2234446" y="492046"/>
                  <a:pt x="2235871" y="530402"/>
                  <a:pt x="2206171" y="322496"/>
                </a:cubicBezTo>
                <a:cubicBezTo>
                  <a:pt x="2201844" y="292205"/>
                  <a:pt x="2186819" y="264439"/>
                  <a:pt x="2177143" y="235411"/>
                </a:cubicBezTo>
                <a:lnTo>
                  <a:pt x="2162628" y="191868"/>
                </a:lnTo>
                <a:cubicBezTo>
                  <a:pt x="2167466" y="133811"/>
                  <a:pt x="2156229" y="72071"/>
                  <a:pt x="2177143" y="17696"/>
                </a:cubicBezTo>
                <a:cubicBezTo>
                  <a:pt x="2184304" y="-922"/>
                  <a:pt x="2216276" y="-3126"/>
                  <a:pt x="2235200" y="3182"/>
                </a:cubicBezTo>
                <a:cubicBezTo>
                  <a:pt x="2256301" y="10216"/>
                  <a:pt x="2273108" y="73363"/>
                  <a:pt x="2278743" y="90268"/>
                </a:cubicBezTo>
                <a:cubicBezTo>
                  <a:pt x="2283581" y="119297"/>
                  <a:pt x="2276152" y="153407"/>
                  <a:pt x="2293257" y="177354"/>
                </a:cubicBezTo>
                <a:cubicBezTo>
                  <a:pt x="2304851" y="193586"/>
                  <a:pt x="2341626" y="174430"/>
                  <a:pt x="2351314" y="191868"/>
                </a:cubicBezTo>
                <a:cubicBezTo>
                  <a:pt x="2370257" y="225965"/>
                  <a:pt x="2360990" y="269277"/>
                  <a:pt x="2365828" y="307982"/>
                </a:cubicBezTo>
                <a:cubicBezTo>
                  <a:pt x="2370666" y="462801"/>
                  <a:pt x="2368152" y="618025"/>
                  <a:pt x="2380343" y="772439"/>
                </a:cubicBezTo>
                <a:cubicBezTo>
                  <a:pt x="2382751" y="802943"/>
                  <a:pt x="2399695" y="830496"/>
                  <a:pt x="2409371" y="859525"/>
                </a:cubicBezTo>
                <a:lnTo>
                  <a:pt x="2423885" y="903068"/>
                </a:lnTo>
                <a:cubicBezTo>
                  <a:pt x="2428723" y="980477"/>
                  <a:pt x="2426303" y="1058685"/>
                  <a:pt x="2438400" y="1135296"/>
                </a:cubicBezTo>
                <a:cubicBezTo>
                  <a:pt x="2441121" y="1152526"/>
                  <a:pt x="2450655" y="1174047"/>
                  <a:pt x="2467428" y="1178839"/>
                </a:cubicBezTo>
                <a:cubicBezTo>
                  <a:pt x="2491148" y="1185616"/>
                  <a:pt x="2515809" y="1169163"/>
                  <a:pt x="2540000" y="1164325"/>
                </a:cubicBezTo>
                <a:cubicBezTo>
                  <a:pt x="2556629" y="1114437"/>
                  <a:pt x="2571083" y="1073174"/>
                  <a:pt x="2583543" y="1019182"/>
                </a:cubicBezTo>
                <a:cubicBezTo>
                  <a:pt x="2590160" y="990507"/>
                  <a:pt x="2593895" y="961229"/>
                  <a:pt x="2598057" y="932096"/>
                </a:cubicBezTo>
                <a:cubicBezTo>
                  <a:pt x="2632988" y="687574"/>
                  <a:pt x="2603121" y="786271"/>
                  <a:pt x="2641600" y="670839"/>
                </a:cubicBezTo>
                <a:cubicBezTo>
                  <a:pt x="2670628" y="680515"/>
                  <a:pt x="2698503" y="694838"/>
                  <a:pt x="2728685" y="699868"/>
                </a:cubicBezTo>
                <a:cubicBezTo>
                  <a:pt x="2830862" y="716897"/>
                  <a:pt x="2787852" y="705076"/>
                  <a:pt x="2859314" y="728896"/>
                </a:cubicBezTo>
                <a:cubicBezTo>
                  <a:pt x="2882084" y="717511"/>
                  <a:pt x="2940397" y="691356"/>
                  <a:pt x="2960914" y="670839"/>
                </a:cubicBezTo>
                <a:cubicBezTo>
                  <a:pt x="2973249" y="658504"/>
                  <a:pt x="2980267" y="641810"/>
                  <a:pt x="2989943" y="627296"/>
                </a:cubicBezTo>
                <a:lnTo>
                  <a:pt x="2931885" y="453125"/>
                </a:lnTo>
                <a:cubicBezTo>
                  <a:pt x="2926369" y="436576"/>
                  <a:pt x="2912533" y="424096"/>
                  <a:pt x="2902857" y="409582"/>
                </a:cubicBezTo>
                <a:cubicBezTo>
                  <a:pt x="2904670" y="382389"/>
                  <a:pt x="2897257" y="217580"/>
                  <a:pt x="2931885" y="148325"/>
                </a:cubicBezTo>
                <a:cubicBezTo>
                  <a:pt x="2939686" y="132723"/>
                  <a:pt x="2949747" y="118183"/>
                  <a:pt x="2960914" y="104782"/>
                </a:cubicBezTo>
                <a:cubicBezTo>
                  <a:pt x="2974055" y="89013"/>
                  <a:pt x="2987378" y="72625"/>
                  <a:pt x="3004457" y="61239"/>
                </a:cubicBezTo>
                <a:cubicBezTo>
                  <a:pt x="3017187" y="52752"/>
                  <a:pt x="3033486" y="51563"/>
                  <a:pt x="3048000" y="46725"/>
                </a:cubicBezTo>
                <a:cubicBezTo>
                  <a:pt x="3052838" y="124135"/>
                  <a:pt x="3045689" y="203240"/>
                  <a:pt x="3062514" y="278954"/>
                </a:cubicBezTo>
                <a:cubicBezTo>
                  <a:pt x="3066298" y="295983"/>
                  <a:pt x="3088748" y="305818"/>
                  <a:pt x="3106057" y="307982"/>
                </a:cubicBezTo>
                <a:cubicBezTo>
                  <a:pt x="3130536" y="311042"/>
                  <a:pt x="3154438" y="298306"/>
                  <a:pt x="3178628" y="293468"/>
                </a:cubicBezTo>
                <a:cubicBezTo>
                  <a:pt x="3234483" y="377249"/>
                  <a:pt x="3193891" y="302298"/>
                  <a:pt x="3222171" y="453125"/>
                </a:cubicBezTo>
                <a:cubicBezTo>
                  <a:pt x="3236201" y="527951"/>
                  <a:pt x="3245759" y="552915"/>
                  <a:pt x="3265714" y="612782"/>
                </a:cubicBezTo>
                <a:cubicBezTo>
                  <a:pt x="3270552" y="670839"/>
                  <a:pt x="3247067" y="739054"/>
                  <a:pt x="3280228" y="786954"/>
                </a:cubicBezTo>
                <a:cubicBezTo>
                  <a:pt x="3302431" y="819025"/>
                  <a:pt x="3360699" y="785626"/>
                  <a:pt x="3396343" y="801468"/>
                </a:cubicBezTo>
                <a:cubicBezTo>
                  <a:pt x="3410324" y="807682"/>
                  <a:pt x="3406654" y="830300"/>
                  <a:pt x="3410857" y="845011"/>
                </a:cubicBezTo>
                <a:cubicBezTo>
                  <a:pt x="3416337" y="864191"/>
                  <a:pt x="3421191" y="883563"/>
                  <a:pt x="3425371" y="903068"/>
                </a:cubicBezTo>
                <a:cubicBezTo>
                  <a:pt x="3435709" y="951312"/>
                  <a:pt x="3444724" y="999830"/>
                  <a:pt x="3454400" y="1048211"/>
                </a:cubicBezTo>
                <a:cubicBezTo>
                  <a:pt x="3458312" y="1067772"/>
                  <a:pt x="3457849" y="1089670"/>
                  <a:pt x="3468914" y="1106268"/>
                </a:cubicBezTo>
                <a:cubicBezTo>
                  <a:pt x="3478590" y="1120782"/>
                  <a:pt x="3497943" y="1125620"/>
                  <a:pt x="3512457" y="1135296"/>
                </a:cubicBezTo>
                <a:lnTo>
                  <a:pt x="3686628" y="1120782"/>
                </a:lnTo>
                <a:cubicBezTo>
                  <a:pt x="3709027" y="1110444"/>
                  <a:pt x="3701143" y="1072880"/>
                  <a:pt x="3701143" y="1048211"/>
                </a:cubicBezTo>
                <a:cubicBezTo>
                  <a:pt x="3701143" y="997126"/>
                  <a:pt x="3687081" y="962483"/>
                  <a:pt x="3672114" y="917582"/>
                </a:cubicBezTo>
                <a:cubicBezTo>
                  <a:pt x="3676952" y="811144"/>
                  <a:pt x="3656795" y="700554"/>
                  <a:pt x="3686628" y="598268"/>
                </a:cubicBezTo>
                <a:cubicBezTo>
                  <a:pt x="3695196" y="568893"/>
                  <a:pt x="3773714" y="569239"/>
                  <a:pt x="3773714" y="569239"/>
                </a:cubicBezTo>
                <a:cubicBezTo>
                  <a:pt x="3788228" y="574077"/>
                  <a:pt x="3806439" y="572936"/>
                  <a:pt x="3817257" y="583754"/>
                </a:cubicBezTo>
                <a:cubicBezTo>
                  <a:pt x="3828075" y="594572"/>
                  <a:pt x="3824929" y="613612"/>
                  <a:pt x="3831771" y="627296"/>
                </a:cubicBezTo>
                <a:cubicBezTo>
                  <a:pt x="3858032" y="679817"/>
                  <a:pt x="3854122" y="668613"/>
                  <a:pt x="3904343" y="685354"/>
                </a:cubicBezTo>
                <a:cubicBezTo>
                  <a:pt x="3938210" y="680516"/>
                  <a:pt x="3972938" y="679840"/>
                  <a:pt x="4005943" y="670839"/>
                </a:cubicBezTo>
                <a:cubicBezTo>
                  <a:pt x="4037109" y="662339"/>
                  <a:pt x="4080257" y="630973"/>
                  <a:pt x="4107543" y="612782"/>
                </a:cubicBezTo>
                <a:cubicBezTo>
                  <a:pt x="4122057" y="622458"/>
                  <a:pt x="4138750" y="629476"/>
                  <a:pt x="4151085" y="641811"/>
                </a:cubicBezTo>
                <a:cubicBezTo>
                  <a:pt x="4163420" y="654146"/>
                  <a:pt x="4169975" y="671159"/>
                  <a:pt x="4180114" y="685354"/>
                </a:cubicBezTo>
                <a:cubicBezTo>
                  <a:pt x="4194174" y="705039"/>
                  <a:pt x="4209143" y="724059"/>
                  <a:pt x="4223657" y="743411"/>
                </a:cubicBezTo>
                <a:cubicBezTo>
                  <a:pt x="4228495" y="757925"/>
                  <a:pt x="4226224" y="777397"/>
                  <a:pt x="4238171" y="786954"/>
                </a:cubicBezTo>
                <a:cubicBezTo>
                  <a:pt x="4253748" y="799415"/>
                  <a:pt x="4276280" y="801468"/>
                  <a:pt x="4296228" y="801468"/>
                </a:cubicBezTo>
                <a:cubicBezTo>
                  <a:pt x="4335234" y="801468"/>
                  <a:pt x="4373604" y="791512"/>
                  <a:pt x="4412343" y="786954"/>
                </a:cubicBezTo>
                <a:lnTo>
                  <a:pt x="4542971" y="772439"/>
                </a:lnTo>
                <a:cubicBezTo>
                  <a:pt x="4576838" y="670840"/>
                  <a:pt x="4542972" y="695031"/>
                  <a:pt x="4615543" y="670839"/>
                </a:cubicBezTo>
                <a:cubicBezTo>
                  <a:pt x="4644571" y="675677"/>
                  <a:pt x="4677077" y="670753"/>
                  <a:pt x="4702628" y="685354"/>
                </a:cubicBezTo>
                <a:cubicBezTo>
                  <a:pt x="4715911" y="692945"/>
                  <a:pt x="4704694" y="720004"/>
                  <a:pt x="4717143" y="728896"/>
                </a:cubicBezTo>
                <a:cubicBezTo>
                  <a:pt x="4742042" y="746681"/>
                  <a:pt x="4804228" y="757925"/>
                  <a:pt x="4804228" y="757925"/>
                </a:cubicBezTo>
                <a:cubicBezTo>
                  <a:pt x="4833257" y="753087"/>
                  <a:pt x="4865762" y="758012"/>
                  <a:pt x="4891314" y="743411"/>
                </a:cubicBezTo>
                <a:cubicBezTo>
                  <a:pt x="4904598" y="735820"/>
                  <a:pt x="4898986" y="713552"/>
                  <a:pt x="4905828" y="699868"/>
                </a:cubicBezTo>
                <a:cubicBezTo>
                  <a:pt x="4913629" y="684266"/>
                  <a:pt x="4925181" y="670839"/>
                  <a:pt x="4934857" y="656325"/>
                </a:cubicBezTo>
                <a:cubicBezTo>
                  <a:pt x="4939695" y="627296"/>
                  <a:pt x="4945721" y="598441"/>
                  <a:pt x="4949371" y="569239"/>
                </a:cubicBezTo>
                <a:cubicBezTo>
                  <a:pt x="4955402" y="520992"/>
                  <a:pt x="4944138" y="468528"/>
                  <a:pt x="4963885" y="424096"/>
                </a:cubicBezTo>
                <a:cubicBezTo>
                  <a:pt x="4970099" y="410115"/>
                  <a:pt x="4992914" y="433773"/>
                  <a:pt x="5007428" y="438611"/>
                </a:cubicBezTo>
                <a:cubicBezTo>
                  <a:pt x="5012266" y="453125"/>
                  <a:pt x="5018624" y="467219"/>
                  <a:pt x="5021943" y="482154"/>
                </a:cubicBezTo>
                <a:cubicBezTo>
                  <a:pt x="5028327" y="510882"/>
                  <a:pt x="5031193" y="540285"/>
                  <a:pt x="5036457" y="569239"/>
                </a:cubicBezTo>
                <a:cubicBezTo>
                  <a:pt x="5040870" y="593511"/>
                  <a:pt x="5046133" y="617620"/>
                  <a:pt x="5050971" y="641811"/>
                </a:cubicBezTo>
                <a:cubicBezTo>
                  <a:pt x="5159104" y="605765"/>
                  <a:pt x="5152325" y="602035"/>
                  <a:pt x="5341257" y="641811"/>
                </a:cubicBezTo>
                <a:cubicBezTo>
                  <a:pt x="5595810" y="695402"/>
                  <a:pt x="5139922" y="680144"/>
                  <a:pt x="5413828" y="714382"/>
                </a:cubicBezTo>
                <a:cubicBezTo>
                  <a:pt x="5514758" y="726998"/>
                  <a:pt x="5617028" y="724058"/>
                  <a:pt x="5718628" y="728896"/>
                </a:cubicBezTo>
                <a:cubicBezTo>
                  <a:pt x="5761341" y="814322"/>
                  <a:pt x="5740815" y="766427"/>
                  <a:pt x="5776685" y="874039"/>
                </a:cubicBezTo>
                <a:cubicBezTo>
                  <a:pt x="5782993" y="892963"/>
                  <a:pt x="5780135" y="915498"/>
                  <a:pt x="5791200" y="932096"/>
                </a:cubicBezTo>
                <a:cubicBezTo>
                  <a:pt x="5800876" y="946610"/>
                  <a:pt x="5820229" y="951449"/>
                  <a:pt x="5834743" y="961125"/>
                </a:cubicBezTo>
                <a:cubicBezTo>
                  <a:pt x="5854095" y="956287"/>
                  <a:pt x="5876202" y="957676"/>
                  <a:pt x="5892800" y="946611"/>
                </a:cubicBezTo>
                <a:cubicBezTo>
                  <a:pt x="5907314" y="936935"/>
                  <a:pt x="5913173" y="918214"/>
                  <a:pt x="5921828" y="903068"/>
                </a:cubicBezTo>
                <a:cubicBezTo>
                  <a:pt x="5931688" y="885813"/>
                  <a:pt x="5960600" y="817539"/>
                  <a:pt x="5979885" y="801468"/>
                </a:cubicBezTo>
                <a:cubicBezTo>
                  <a:pt x="5996507" y="787616"/>
                  <a:pt x="6019157" y="783174"/>
                  <a:pt x="6037943" y="772439"/>
                </a:cubicBezTo>
                <a:cubicBezTo>
                  <a:pt x="6053088" y="763785"/>
                  <a:pt x="6066971" y="753087"/>
                  <a:pt x="6081485" y="743411"/>
                </a:cubicBezTo>
                <a:cubicBezTo>
                  <a:pt x="6168571" y="753087"/>
                  <a:pt x="6255925" y="760600"/>
                  <a:pt x="6342743" y="772439"/>
                </a:cubicBezTo>
                <a:cubicBezTo>
                  <a:pt x="6362508" y="775134"/>
                  <a:pt x="6397293" y="767317"/>
                  <a:pt x="6400800" y="786954"/>
                </a:cubicBezTo>
                <a:cubicBezTo>
                  <a:pt x="6423779" y="915636"/>
                  <a:pt x="6410476" y="1048211"/>
                  <a:pt x="6415314" y="1178839"/>
                </a:cubicBezTo>
                <a:cubicBezTo>
                  <a:pt x="6504045" y="1090108"/>
                  <a:pt x="6466596" y="1144974"/>
                  <a:pt x="6487885" y="932096"/>
                </a:cubicBezTo>
                <a:cubicBezTo>
                  <a:pt x="6492723" y="883715"/>
                  <a:pt x="6459329" y="809515"/>
                  <a:pt x="6502400" y="786954"/>
                </a:cubicBezTo>
                <a:cubicBezTo>
                  <a:pt x="6588222" y="742000"/>
                  <a:pt x="6695923" y="777277"/>
                  <a:pt x="6792685" y="772439"/>
                </a:cubicBezTo>
                <a:cubicBezTo>
                  <a:pt x="6821714" y="767601"/>
                  <a:pt x="6851043" y="764309"/>
                  <a:pt x="6879771" y="757925"/>
                </a:cubicBezTo>
                <a:cubicBezTo>
                  <a:pt x="6894706" y="754606"/>
                  <a:pt x="6908060" y="742238"/>
                  <a:pt x="6923314" y="743411"/>
                </a:cubicBezTo>
                <a:cubicBezTo>
                  <a:pt x="6972508" y="747195"/>
                  <a:pt x="7020076" y="762763"/>
                  <a:pt x="7068457" y="772439"/>
                </a:cubicBezTo>
                <a:cubicBezTo>
                  <a:pt x="7073295" y="753087"/>
                  <a:pt x="7082971" y="734330"/>
                  <a:pt x="7082971" y="714382"/>
                </a:cubicBezTo>
                <a:cubicBezTo>
                  <a:pt x="7082971" y="504287"/>
                  <a:pt x="7007908" y="470816"/>
                  <a:pt x="7112000" y="540211"/>
                </a:cubicBezTo>
                <a:cubicBezTo>
                  <a:pt x="7162503" y="615967"/>
                  <a:pt x="7129470" y="553512"/>
                  <a:pt x="7155543" y="670839"/>
                </a:cubicBezTo>
                <a:cubicBezTo>
                  <a:pt x="7158862" y="685774"/>
                  <a:pt x="7165854" y="699671"/>
                  <a:pt x="7170057" y="714382"/>
                </a:cubicBezTo>
                <a:cubicBezTo>
                  <a:pt x="7175537" y="733562"/>
                  <a:pt x="7179733" y="753087"/>
                  <a:pt x="7184571" y="772439"/>
                </a:cubicBezTo>
                <a:cubicBezTo>
                  <a:pt x="7208762" y="762763"/>
                  <a:pt x="7232658" y="752315"/>
                  <a:pt x="7257143" y="743411"/>
                </a:cubicBezTo>
                <a:cubicBezTo>
                  <a:pt x="7414566" y="686166"/>
                  <a:pt x="7364782" y="713300"/>
                  <a:pt x="7620000" y="699868"/>
                </a:cubicBezTo>
                <a:cubicBezTo>
                  <a:pt x="7629676" y="685354"/>
                  <a:pt x="7641227" y="671927"/>
                  <a:pt x="7649028" y="656325"/>
                </a:cubicBezTo>
                <a:cubicBezTo>
                  <a:pt x="7655870" y="642641"/>
                  <a:pt x="7648397" y="614946"/>
                  <a:pt x="7663543" y="612782"/>
                </a:cubicBezTo>
                <a:cubicBezTo>
                  <a:pt x="7693834" y="608455"/>
                  <a:pt x="7721600" y="632135"/>
                  <a:pt x="7750628" y="641811"/>
                </a:cubicBezTo>
                <a:cubicBezTo>
                  <a:pt x="7769980" y="622459"/>
                  <a:pt x="7795394" y="607678"/>
                  <a:pt x="7808685" y="583754"/>
                </a:cubicBezTo>
                <a:cubicBezTo>
                  <a:pt x="7820666" y="562189"/>
                  <a:pt x="7817217" y="535115"/>
                  <a:pt x="7823200" y="511182"/>
                </a:cubicBezTo>
                <a:cubicBezTo>
                  <a:pt x="7826911" y="496339"/>
                  <a:pt x="7832876" y="482153"/>
                  <a:pt x="7837714" y="467639"/>
                </a:cubicBezTo>
                <a:cubicBezTo>
                  <a:pt x="8036963" y="496105"/>
                  <a:pt x="7835803" y="476002"/>
                  <a:pt x="8069943" y="467639"/>
                </a:cubicBezTo>
                <a:cubicBezTo>
                  <a:pt x="8161808" y="464358"/>
                  <a:pt x="8253790" y="467639"/>
                  <a:pt x="8345714" y="46763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808073" y="2236181"/>
            <a:ext cx="348562" cy="350543"/>
          </a:xfrm>
          <a:custGeom>
            <a:avLst/>
            <a:gdLst>
              <a:gd name="connsiteX0" fmla="*/ 0 w 1303120"/>
              <a:gd name="connsiteY0" fmla="*/ 1349829 h 1349829"/>
              <a:gd name="connsiteX1" fmla="*/ 72572 w 1303120"/>
              <a:gd name="connsiteY1" fmla="*/ 1306286 h 1349829"/>
              <a:gd name="connsiteX2" fmla="*/ 116114 w 1303120"/>
              <a:gd name="connsiteY2" fmla="*/ 1291772 h 1349829"/>
              <a:gd name="connsiteX3" fmla="*/ 159657 w 1303120"/>
              <a:gd name="connsiteY3" fmla="*/ 1262743 h 1349829"/>
              <a:gd name="connsiteX4" fmla="*/ 246743 w 1303120"/>
              <a:gd name="connsiteY4" fmla="*/ 1233715 h 1349829"/>
              <a:gd name="connsiteX5" fmla="*/ 290286 w 1303120"/>
              <a:gd name="connsiteY5" fmla="*/ 1175657 h 1349829"/>
              <a:gd name="connsiteX6" fmla="*/ 333829 w 1303120"/>
              <a:gd name="connsiteY6" fmla="*/ 1161143 h 1349829"/>
              <a:gd name="connsiteX7" fmla="*/ 420914 w 1303120"/>
              <a:gd name="connsiteY7" fmla="*/ 1030515 h 1349829"/>
              <a:gd name="connsiteX8" fmla="*/ 449943 w 1303120"/>
              <a:gd name="connsiteY8" fmla="*/ 928915 h 1349829"/>
              <a:gd name="connsiteX9" fmla="*/ 478972 w 1303120"/>
              <a:gd name="connsiteY9" fmla="*/ 885372 h 1349829"/>
              <a:gd name="connsiteX10" fmla="*/ 493486 w 1303120"/>
              <a:gd name="connsiteY10" fmla="*/ 827315 h 1349829"/>
              <a:gd name="connsiteX11" fmla="*/ 522514 w 1303120"/>
              <a:gd name="connsiteY11" fmla="*/ 493486 h 1349829"/>
              <a:gd name="connsiteX12" fmla="*/ 537029 w 1303120"/>
              <a:gd name="connsiteY12" fmla="*/ 406400 h 1349829"/>
              <a:gd name="connsiteX13" fmla="*/ 551543 w 1303120"/>
              <a:gd name="connsiteY13" fmla="*/ 72572 h 1349829"/>
              <a:gd name="connsiteX14" fmla="*/ 566057 w 1303120"/>
              <a:gd name="connsiteY14" fmla="*/ 29029 h 1349829"/>
              <a:gd name="connsiteX15" fmla="*/ 783772 w 1303120"/>
              <a:gd name="connsiteY15" fmla="*/ 14515 h 1349829"/>
              <a:gd name="connsiteX16" fmla="*/ 1030514 w 1303120"/>
              <a:gd name="connsiteY16" fmla="*/ 0 h 1349829"/>
              <a:gd name="connsiteX17" fmla="*/ 1262743 w 1303120"/>
              <a:gd name="connsiteY17" fmla="*/ 14515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03120" h="1349829">
                <a:moveTo>
                  <a:pt x="0" y="1349829"/>
                </a:moveTo>
                <a:cubicBezTo>
                  <a:pt x="24191" y="1335315"/>
                  <a:pt x="47339" y="1318902"/>
                  <a:pt x="72572" y="1306286"/>
                </a:cubicBezTo>
                <a:cubicBezTo>
                  <a:pt x="86256" y="1299444"/>
                  <a:pt x="102430" y="1298614"/>
                  <a:pt x="116114" y="1291772"/>
                </a:cubicBezTo>
                <a:cubicBezTo>
                  <a:pt x="131716" y="1283971"/>
                  <a:pt x="143716" y="1269828"/>
                  <a:pt x="159657" y="1262743"/>
                </a:cubicBezTo>
                <a:cubicBezTo>
                  <a:pt x="187619" y="1250316"/>
                  <a:pt x="246743" y="1233715"/>
                  <a:pt x="246743" y="1233715"/>
                </a:cubicBezTo>
                <a:cubicBezTo>
                  <a:pt x="261257" y="1214362"/>
                  <a:pt x="271702" y="1191144"/>
                  <a:pt x="290286" y="1175657"/>
                </a:cubicBezTo>
                <a:cubicBezTo>
                  <a:pt x="302039" y="1165863"/>
                  <a:pt x="323594" y="1172515"/>
                  <a:pt x="333829" y="1161143"/>
                </a:cubicBezTo>
                <a:cubicBezTo>
                  <a:pt x="368837" y="1122245"/>
                  <a:pt x="391886" y="1074058"/>
                  <a:pt x="420914" y="1030515"/>
                </a:cubicBezTo>
                <a:cubicBezTo>
                  <a:pt x="432216" y="1013562"/>
                  <a:pt x="444133" y="942472"/>
                  <a:pt x="449943" y="928915"/>
                </a:cubicBezTo>
                <a:cubicBezTo>
                  <a:pt x="456815" y="912881"/>
                  <a:pt x="469296" y="899886"/>
                  <a:pt x="478972" y="885372"/>
                </a:cubicBezTo>
                <a:cubicBezTo>
                  <a:pt x="483810" y="866020"/>
                  <a:pt x="490207" y="846992"/>
                  <a:pt x="493486" y="827315"/>
                </a:cubicBezTo>
                <a:cubicBezTo>
                  <a:pt x="515737" y="693807"/>
                  <a:pt x="507800" y="647979"/>
                  <a:pt x="522514" y="493486"/>
                </a:cubicBezTo>
                <a:cubicBezTo>
                  <a:pt x="525304" y="464189"/>
                  <a:pt x="532191" y="435429"/>
                  <a:pt x="537029" y="406400"/>
                </a:cubicBezTo>
                <a:cubicBezTo>
                  <a:pt x="541867" y="295124"/>
                  <a:pt x="543001" y="183625"/>
                  <a:pt x="551543" y="72572"/>
                </a:cubicBezTo>
                <a:cubicBezTo>
                  <a:pt x="552716" y="57318"/>
                  <a:pt x="551214" y="32740"/>
                  <a:pt x="566057" y="29029"/>
                </a:cubicBezTo>
                <a:cubicBezTo>
                  <a:pt x="636618" y="11389"/>
                  <a:pt x="711181" y="19052"/>
                  <a:pt x="783772" y="14515"/>
                </a:cubicBezTo>
                <a:lnTo>
                  <a:pt x="1030514" y="0"/>
                </a:lnTo>
                <a:cubicBezTo>
                  <a:pt x="1282087" y="14799"/>
                  <a:pt x="1359647" y="14515"/>
                  <a:pt x="1262743" y="14515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681693" y="1706153"/>
            <a:ext cx="866213" cy="4429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LP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Bent Arrow 2"/>
          <p:cNvSpPr/>
          <p:nvPr/>
        </p:nvSpPr>
        <p:spPr>
          <a:xfrm>
            <a:off x="3200399" y="1783564"/>
            <a:ext cx="392327" cy="350036"/>
          </a:xfrm>
          <a:prstGeom prst="bentArrow">
            <a:avLst/>
          </a:prstGeom>
          <a:solidFill>
            <a:schemeClr val="accent2">
              <a:lumMod val="75000"/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4114801" y="2240716"/>
            <a:ext cx="627742" cy="627026"/>
          </a:xfrm>
          <a:prstGeom prst="bentArrow">
            <a:avLst/>
          </a:prstGeom>
          <a:solidFill>
            <a:schemeClr val="accent2">
              <a:lumMod val="75000"/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156638" y="2240257"/>
            <a:ext cx="348562" cy="350543"/>
          </a:xfrm>
          <a:custGeom>
            <a:avLst/>
            <a:gdLst>
              <a:gd name="connsiteX0" fmla="*/ 0 w 1303120"/>
              <a:gd name="connsiteY0" fmla="*/ 1349829 h 1349829"/>
              <a:gd name="connsiteX1" fmla="*/ 72572 w 1303120"/>
              <a:gd name="connsiteY1" fmla="*/ 1306286 h 1349829"/>
              <a:gd name="connsiteX2" fmla="*/ 116114 w 1303120"/>
              <a:gd name="connsiteY2" fmla="*/ 1291772 h 1349829"/>
              <a:gd name="connsiteX3" fmla="*/ 159657 w 1303120"/>
              <a:gd name="connsiteY3" fmla="*/ 1262743 h 1349829"/>
              <a:gd name="connsiteX4" fmla="*/ 246743 w 1303120"/>
              <a:gd name="connsiteY4" fmla="*/ 1233715 h 1349829"/>
              <a:gd name="connsiteX5" fmla="*/ 290286 w 1303120"/>
              <a:gd name="connsiteY5" fmla="*/ 1175657 h 1349829"/>
              <a:gd name="connsiteX6" fmla="*/ 333829 w 1303120"/>
              <a:gd name="connsiteY6" fmla="*/ 1161143 h 1349829"/>
              <a:gd name="connsiteX7" fmla="*/ 420914 w 1303120"/>
              <a:gd name="connsiteY7" fmla="*/ 1030515 h 1349829"/>
              <a:gd name="connsiteX8" fmla="*/ 449943 w 1303120"/>
              <a:gd name="connsiteY8" fmla="*/ 928915 h 1349829"/>
              <a:gd name="connsiteX9" fmla="*/ 478972 w 1303120"/>
              <a:gd name="connsiteY9" fmla="*/ 885372 h 1349829"/>
              <a:gd name="connsiteX10" fmla="*/ 493486 w 1303120"/>
              <a:gd name="connsiteY10" fmla="*/ 827315 h 1349829"/>
              <a:gd name="connsiteX11" fmla="*/ 522514 w 1303120"/>
              <a:gd name="connsiteY11" fmla="*/ 493486 h 1349829"/>
              <a:gd name="connsiteX12" fmla="*/ 537029 w 1303120"/>
              <a:gd name="connsiteY12" fmla="*/ 406400 h 1349829"/>
              <a:gd name="connsiteX13" fmla="*/ 551543 w 1303120"/>
              <a:gd name="connsiteY13" fmla="*/ 72572 h 1349829"/>
              <a:gd name="connsiteX14" fmla="*/ 566057 w 1303120"/>
              <a:gd name="connsiteY14" fmla="*/ 29029 h 1349829"/>
              <a:gd name="connsiteX15" fmla="*/ 783772 w 1303120"/>
              <a:gd name="connsiteY15" fmla="*/ 14515 h 1349829"/>
              <a:gd name="connsiteX16" fmla="*/ 1030514 w 1303120"/>
              <a:gd name="connsiteY16" fmla="*/ 0 h 1349829"/>
              <a:gd name="connsiteX17" fmla="*/ 1262743 w 1303120"/>
              <a:gd name="connsiteY17" fmla="*/ 14515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03120" h="1349829">
                <a:moveTo>
                  <a:pt x="0" y="1349829"/>
                </a:moveTo>
                <a:cubicBezTo>
                  <a:pt x="24191" y="1335315"/>
                  <a:pt x="47339" y="1318902"/>
                  <a:pt x="72572" y="1306286"/>
                </a:cubicBezTo>
                <a:cubicBezTo>
                  <a:pt x="86256" y="1299444"/>
                  <a:pt x="102430" y="1298614"/>
                  <a:pt x="116114" y="1291772"/>
                </a:cubicBezTo>
                <a:cubicBezTo>
                  <a:pt x="131716" y="1283971"/>
                  <a:pt x="143716" y="1269828"/>
                  <a:pt x="159657" y="1262743"/>
                </a:cubicBezTo>
                <a:cubicBezTo>
                  <a:pt x="187619" y="1250316"/>
                  <a:pt x="246743" y="1233715"/>
                  <a:pt x="246743" y="1233715"/>
                </a:cubicBezTo>
                <a:cubicBezTo>
                  <a:pt x="261257" y="1214362"/>
                  <a:pt x="271702" y="1191144"/>
                  <a:pt x="290286" y="1175657"/>
                </a:cubicBezTo>
                <a:cubicBezTo>
                  <a:pt x="302039" y="1165863"/>
                  <a:pt x="323594" y="1172515"/>
                  <a:pt x="333829" y="1161143"/>
                </a:cubicBezTo>
                <a:cubicBezTo>
                  <a:pt x="368837" y="1122245"/>
                  <a:pt x="391886" y="1074058"/>
                  <a:pt x="420914" y="1030515"/>
                </a:cubicBezTo>
                <a:cubicBezTo>
                  <a:pt x="432216" y="1013562"/>
                  <a:pt x="444133" y="942472"/>
                  <a:pt x="449943" y="928915"/>
                </a:cubicBezTo>
                <a:cubicBezTo>
                  <a:pt x="456815" y="912881"/>
                  <a:pt x="469296" y="899886"/>
                  <a:pt x="478972" y="885372"/>
                </a:cubicBezTo>
                <a:cubicBezTo>
                  <a:pt x="483810" y="866020"/>
                  <a:pt x="490207" y="846992"/>
                  <a:pt x="493486" y="827315"/>
                </a:cubicBezTo>
                <a:cubicBezTo>
                  <a:pt x="515737" y="693807"/>
                  <a:pt x="507800" y="647979"/>
                  <a:pt x="522514" y="493486"/>
                </a:cubicBezTo>
                <a:cubicBezTo>
                  <a:pt x="525304" y="464189"/>
                  <a:pt x="532191" y="435429"/>
                  <a:pt x="537029" y="406400"/>
                </a:cubicBezTo>
                <a:cubicBezTo>
                  <a:pt x="541867" y="295124"/>
                  <a:pt x="543001" y="183625"/>
                  <a:pt x="551543" y="72572"/>
                </a:cubicBezTo>
                <a:cubicBezTo>
                  <a:pt x="552716" y="57318"/>
                  <a:pt x="551214" y="32740"/>
                  <a:pt x="566057" y="29029"/>
                </a:cubicBezTo>
                <a:cubicBezTo>
                  <a:pt x="636618" y="11389"/>
                  <a:pt x="711181" y="19052"/>
                  <a:pt x="783772" y="14515"/>
                </a:cubicBezTo>
                <a:lnTo>
                  <a:pt x="1030514" y="0"/>
                </a:lnTo>
                <a:cubicBezTo>
                  <a:pt x="1282087" y="14799"/>
                  <a:pt x="1359647" y="14515"/>
                  <a:pt x="1262743" y="14515"/>
                </a:cubicBezTo>
              </a:path>
            </a:pathLst>
          </a:custGeom>
          <a:noFill/>
          <a:ln w="508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9200" y="1600200"/>
            <a:ext cx="3581400" cy="18288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562600" y="1619250"/>
            <a:ext cx="0" cy="1828800"/>
          </a:xfrm>
          <a:prstGeom prst="line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54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029200" y="2057400"/>
            <a:ext cx="3581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5029201" y="1600200"/>
            <a:ext cx="3581400" cy="366729"/>
          </a:xfrm>
          <a:custGeom>
            <a:avLst/>
            <a:gdLst>
              <a:gd name="connsiteX0" fmla="*/ 0 w 3526971"/>
              <a:gd name="connsiteY0" fmla="*/ 442929 h 442929"/>
              <a:gd name="connsiteX1" fmla="*/ 87086 w 3526971"/>
              <a:gd name="connsiteY1" fmla="*/ 283272 h 442929"/>
              <a:gd name="connsiteX2" fmla="*/ 203200 w 3526971"/>
              <a:gd name="connsiteY2" fmla="*/ 181672 h 442929"/>
              <a:gd name="connsiteX3" fmla="*/ 377371 w 3526971"/>
              <a:gd name="connsiteY3" fmla="*/ 268758 h 442929"/>
              <a:gd name="connsiteX4" fmla="*/ 508000 w 3526971"/>
              <a:gd name="connsiteY4" fmla="*/ 239729 h 442929"/>
              <a:gd name="connsiteX5" fmla="*/ 812800 w 3526971"/>
              <a:gd name="connsiteY5" fmla="*/ 283272 h 442929"/>
              <a:gd name="connsiteX6" fmla="*/ 943429 w 3526971"/>
              <a:gd name="connsiteY6" fmla="*/ 254244 h 442929"/>
              <a:gd name="connsiteX7" fmla="*/ 1074057 w 3526971"/>
              <a:gd name="connsiteY7" fmla="*/ 413901 h 442929"/>
              <a:gd name="connsiteX8" fmla="*/ 1567543 w 3526971"/>
              <a:gd name="connsiteY8" fmla="*/ 428415 h 442929"/>
              <a:gd name="connsiteX9" fmla="*/ 1712686 w 3526971"/>
              <a:gd name="connsiteY9" fmla="*/ 297786 h 442929"/>
              <a:gd name="connsiteX10" fmla="*/ 1872343 w 3526971"/>
              <a:gd name="connsiteY10" fmla="*/ 268758 h 442929"/>
              <a:gd name="connsiteX11" fmla="*/ 1973943 w 3526971"/>
              <a:gd name="connsiteY11" fmla="*/ 51044 h 442929"/>
              <a:gd name="connsiteX12" fmla="*/ 2075543 w 3526971"/>
              <a:gd name="connsiteY12" fmla="*/ 7501 h 442929"/>
              <a:gd name="connsiteX13" fmla="*/ 2162629 w 3526971"/>
              <a:gd name="connsiteY13" fmla="*/ 167158 h 442929"/>
              <a:gd name="connsiteX14" fmla="*/ 2235200 w 3526971"/>
              <a:gd name="connsiteY14" fmla="*/ 312301 h 442929"/>
              <a:gd name="connsiteX15" fmla="*/ 2293257 w 3526971"/>
              <a:gd name="connsiteY15" fmla="*/ 399386 h 442929"/>
              <a:gd name="connsiteX16" fmla="*/ 2394857 w 3526971"/>
              <a:gd name="connsiteY16" fmla="*/ 399386 h 442929"/>
              <a:gd name="connsiteX17" fmla="*/ 2554514 w 3526971"/>
              <a:gd name="connsiteY17" fmla="*/ 399386 h 442929"/>
              <a:gd name="connsiteX18" fmla="*/ 2554514 w 3526971"/>
              <a:gd name="connsiteY18" fmla="*/ 355844 h 442929"/>
              <a:gd name="connsiteX19" fmla="*/ 2685143 w 3526971"/>
              <a:gd name="connsiteY19" fmla="*/ 370358 h 442929"/>
              <a:gd name="connsiteX20" fmla="*/ 2743200 w 3526971"/>
              <a:gd name="connsiteY20" fmla="*/ 399386 h 442929"/>
              <a:gd name="connsiteX21" fmla="*/ 2888343 w 3526971"/>
              <a:gd name="connsiteY21" fmla="*/ 428415 h 442929"/>
              <a:gd name="connsiteX22" fmla="*/ 3033486 w 3526971"/>
              <a:gd name="connsiteY22" fmla="*/ 413901 h 442929"/>
              <a:gd name="connsiteX23" fmla="*/ 3120571 w 3526971"/>
              <a:gd name="connsiteY23" fmla="*/ 370358 h 442929"/>
              <a:gd name="connsiteX24" fmla="*/ 3207657 w 3526971"/>
              <a:gd name="connsiteY24" fmla="*/ 370358 h 442929"/>
              <a:gd name="connsiteX25" fmla="*/ 3251200 w 3526971"/>
              <a:gd name="connsiteY25" fmla="*/ 399386 h 442929"/>
              <a:gd name="connsiteX26" fmla="*/ 3294743 w 3526971"/>
              <a:gd name="connsiteY26" fmla="*/ 355844 h 442929"/>
              <a:gd name="connsiteX27" fmla="*/ 3367314 w 3526971"/>
              <a:gd name="connsiteY27" fmla="*/ 355844 h 442929"/>
              <a:gd name="connsiteX28" fmla="*/ 3410857 w 3526971"/>
              <a:gd name="connsiteY28" fmla="*/ 399386 h 442929"/>
              <a:gd name="connsiteX29" fmla="*/ 3425371 w 3526971"/>
              <a:gd name="connsiteY29" fmla="*/ 341329 h 442929"/>
              <a:gd name="connsiteX30" fmla="*/ 3468914 w 3526971"/>
              <a:gd name="connsiteY30" fmla="*/ 413901 h 442929"/>
              <a:gd name="connsiteX31" fmla="*/ 3526971 w 3526971"/>
              <a:gd name="connsiteY31" fmla="*/ 413901 h 442929"/>
              <a:gd name="connsiteX32" fmla="*/ 3526971 w 3526971"/>
              <a:gd name="connsiteY32" fmla="*/ 413901 h 442929"/>
              <a:gd name="connsiteX33" fmla="*/ 3483429 w 3526971"/>
              <a:gd name="connsiteY33" fmla="*/ 399386 h 442929"/>
              <a:gd name="connsiteX34" fmla="*/ 3526971 w 3526971"/>
              <a:gd name="connsiteY34" fmla="*/ 384872 h 442929"/>
              <a:gd name="connsiteX35" fmla="*/ 3526971 w 3526971"/>
              <a:gd name="connsiteY35" fmla="*/ 384872 h 442929"/>
              <a:gd name="connsiteX36" fmla="*/ 3526971 w 3526971"/>
              <a:gd name="connsiteY36" fmla="*/ 384872 h 44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26971" h="442929">
                <a:moveTo>
                  <a:pt x="0" y="442929"/>
                </a:moveTo>
                <a:cubicBezTo>
                  <a:pt x="26609" y="384872"/>
                  <a:pt x="53219" y="326815"/>
                  <a:pt x="87086" y="283272"/>
                </a:cubicBezTo>
                <a:cubicBezTo>
                  <a:pt x="120953" y="239729"/>
                  <a:pt x="154819" y="184091"/>
                  <a:pt x="203200" y="181672"/>
                </a:cubicBezTo>
                <a:cubicBezTo>
                  <a:pt x="251581" y="179253"/>
                  <a:pt x="326571" y="259082"/>
                  <a:pt x="377371" y="268758"/>
                </a:cubicBezTo>
                <a:cubicBezTo>
                  <a:pt x="428171" y="278434"/>
                  <a:pt x="435429" y="237310"/>
                  <a:pt x="508000" y="239729"/>
                </a:cubicBezTo>
                <a:cubicBezTo>
                  <a:pt x="580571" y="242148"/>
                  <a:pt x="740229" y="280853"/>
                  <a:pt x="812800" y="283272"/>
                </a:cubicBezTo>
                <a:cubicBezTo>
                  <a:pt x="885371" y="285691"/>
                  <a:pt x="899886" y="232473"/>
                  <a:pt x="943429" y="254244"/>
                </a:cubicBezTo>
                <a:cubicBezTo>
                  <a:pt x="986972" y="276015"/>
                  <a:pt x="970038" y="384873"/>
                  <a:pt x="1074057" y="413901"/>
                </a:cubicBezTo>
                <a:cubicBezTo>
                  <a:pt x="1178076" y="442929"/>
                  <a:pt x="1461105" y="447768"/>
                  <a:pt x="1567543" y="428415"/>
                </a:cubicBezTo>
                <a:cubicBezTo>
                  <a:pt x="1673981" y="409062"/>
                  <a:pt x="1661886" y="324395"/>
                  <a:pt x="1712686" y="297786"/>
                </a:cubicBezTo>
                <a:cubicBezTo>
                  <a:pt x="1763486" y="271177"/>
                  <a:pt x="1828800" y="309882"/>
                  <a:pt x="1872343" y="268758"/>
                </a:cubicBezTo>
                <a:cubicBezTo>
                  <a:pt x="1915886" y="227634"/>
                  <a:pt x="1940076" y="94587"/>
                  <a:pt x="1973943" y="51044"/>
                </a:cubicBezTo>
                <a:cubicBezTo>
                  <a:pt x="2007810" y="7501"/>
                  <a:pt x="2044096" y="-11851"/>
                  <a:pt x="2075543" y="7501"/>
                </a:cubicBezTo>
                <a:cubicBezTo>
                  <a:pt x="2106990" y="26853"/>
                  <a:pt x="2136020" y="116358"/>
                  <a:pt x="2162629" y="167158"/>
                </a:cubicBezTo>
                <a:cubicBezTo>
                  <a:pt x="2189238" y="217958"/>
                  <a:pt x="2213429" y="273596"/>
                  <a:pt x="2235200" y="312301"/>
                </a:cubicBezTo>
                <a:cubicBezTo>
                  <a:pt x="2256971" y="351006"/>
                  <a:pt x="2266648" y="384872"/>
                  <a:pt x="2293257" y="399386"/>
                </a:cubicBezTo>
                <a:cubicBezTo>
                  <a:pt x="2319867" y="413900"/>
                  <a:pt x="2394857" y="399386"/>
                  <a:pt x="2394857" y="399386"/>
                </a:cubicBezTo>
                <a:cubicBezTo>
                  <a:pt x="2438400" y="399386"/>
                  <a:pt x="2527905" y="406643"/>
                  <a:pt x="2554514" y="399386"/>
                </a:cubicBezTo>
                <a:cubicBezTo>
                  <a:pt x="2581123" y="392129"/>
                  <a:pt x="2532743" y="360682"/>
                  <a:pt x="2554514" y="355844"/>
                </a:cubicBezTo>
                <a:cubicBezTo>
                  <a:pt x="2576285" y="351006"/>
                  <a:pt x="2653695" y="363101"/>
                  <a:pt x="2685143" y="370358"/>
                </a:cubicBezTo>
                <a:cubicBezTo>
                  <a:pt x="2716591" y="377615"/>
                  <a:pt x="2709333" y="389710"/>
                  <a:pt x="2743200" y="399386"/>
                </a:cubicBezTo>
                <a:cubicBezTo>
                  <a:pt x="2777067" y="409062"/>
                  <a:pt x="2839962" y="425996"/>
                  <a:pt x="2888343" y="428415"/>
                </a:cubicBezTo>
                <a:cubicBezTo>
                  <a:pt x="2936724" y="430834"/>
                  <a:pt x="2994781" y="423577"/>
                  <a:pt x="3033486" y="413901"/>
                </a:cubicBezTo>
                <a:cubicBezTo>
                  <a:pt x="3072191" y="404225"/>
                  <a:pt x="3091543" y="377615"/>
                  <a:pt x="3120571" y="370358"/>
                </a:cubicBezTo>
                <a:cubicBezTo>
                  <a:pt x="3149599" y="363101"/>
                  <a:pt x="3185886" y="365520"/>
                  <a:pt x="3207657" y="370358"/>
                </a:cubicBezTo>
                <a:cubicBezTo>
                  <a:pt x="3229428" y="375196"/>
                  <a:pt x="3236686" y="401805"/>
                  <a:pt x="3251200" y="399386"/>
                </a:cubicBezTo>
                <a:cubicBezTo>
                  <a:pt x="3265714" y="396967"/>
                  <a:pt x="3275391" y="363101"/>
                  <a:pt x="3294743" y="355844"/>
                </a:cubicBezTo>
                <a:cubicBezTo>
                  <a:pt x="3314095" y="348587"/>
                  <a:pt x="3347962" y="348587"/>
                  <a:pt x="3367314" y="355844"/>
                </a:cubicBezTo>
                <a:cubicBezTo>
                  <a:pt x="3386666" y="363101"/>
                  <a:pt x="3401181" y="401805"/>
                  <a:pt x="3410857" y="399386"/>
                </a:cubicBezTo>
                <a:cubicBezTo>
                  <a:pt x="3420533" y="396967"/>
                  <a:pt x="3415695" y="338910"/>
                  <a:pt x="3425371" y="341329"/>
                </a:cubicBezTo>
                <a:cubicBezTo>
                  <a:pt x="3435047" y="343748"/>
                  <a:pt x="3451981" y="401806"/>
                  <a:pt x="3468914" y="413901"/>
                </a:cubicBezTo>
                <a:cubicBezTo>
                  <a:pt x="3485847" y="425996"/>
                  <a:pt x="3526971" y="413901"/>
                  <a:pt x="3526971" y="413901"/>
                </a:cubicBezTo>
                <a:lnTo>
                  <a:pt x="3526971" y="413901"/>
                </a:lnTo>
                <a:cubicBezTo>
                  <a:pt x="3519714" y="411482"/>
                  <a:pt x="3483429" y="404224"/>
                  <a:pt x="3483429" y="399386"/>
                </a:cubicBezTo>
                <a:cubicBezTo>
                  <a:pt x="3483429" y="394548"/>
                  <a:pt x="3526971" y="384872"/>
                  <a:pt x="3526971" y="384872"/>
                </a:cubicBezTo>
                <a:lnTo>
                  <a:pt x="3526971" y="384872"/>
                </a:lnTo>
                <a:lnTo>
                  <a:pt x="3526971" y="384872"/>
                </a:ln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040086" y="2514600"/>
            <a:ext cx="3570514" cy="381000"/>
          </a:xfrm>
          <a:custGeom>
            <a:avLst/>
            <a:gdLst>
              <a:gd name="connsiteX0" fmla="*/ 0 w 3570514"/>
              <a:gd name="connsiteY0" fmla="*/ 437210 h 509782"/>
              <a:gd name="connsiteX1" fmla="*/ 72571 w 3570514"/>
              <a:gd name="connsiteY1" fmla="*/ 408182 h 509782"/>
              <a:gd name="connsiteX2" fmla="*/ 145143 w 3570514"/>
              <a:gd name="connsiteY2" fmla="*/ 451725 h 509782"/>
              <a:gd name="connsiteX3" fmla="*/ 304800 w 3570514"/>
              <a:gd name="connsiteY3" fmla="*/ 451725 h 509782"/>
              <a:gd name="connsiteX4" fmla="*/ 420914 w 3570514"/>
              <a:gd name="connsiteY4" fmla="*/ 422696 h 509782"/>
              <a:gd name="connsiteX5" fmla="*/ 537028 w 3570514"/>
              <a:gd name="connsiteY5" fmla="*/ 379153 h 509782"/>
              <a:gd name="connsiteX6" fmla="*/ 653143 w 3570514"/>
              <a:gd name="connsiteY6" fmla="*/ 451725 h 509782"/>
              <a:gd name="connsiteX7" fmla="*/ 783771 w 3570514"/>
              <a:gd name="connsiteY7" fmla="*/ 451725 h 509782"/>
              <a:gd name="connsiteX8" fmla="*/ 812800 w 3570514"/>
              <a:gd name="connsiteY8" fmla="*/ 422696 h 509782"/>
              <a:gd name="connsiteX9" fmla="*/ 841828 w 3570514"/>
              <a:gd name="connsiteY9" fmla="*/ 350125 h 509782"/>
              <a:gd name="connsiteX10" fmla="*/ 841828 w 3570514"/>
              <a:gd name="connsiteY10" fmla="*/ 292068 h 509782"/>
              <a:gd name="connsiteX11" fmla="*/ 899886 w 3570514"/>
              <a:gd name="connsiteY11" fmla="*/ 277553 h 509782"/>
              <a:gd name="connsiteX12" fmla="*/ 943428 w 3570514"/>
              <a:gd name="connsiteY12" fmla="*/ 277553 h 509782"/>
              <a:gd name="connsiteX13" fmla="*/ 943428 w 3570514"/>
              <a:gd name="connsiteY13" fmla="*/ 321096 h 509782"/>
              <a:gd name="connsiteX14" fmla="*/ 972457 w 3570514"/>
              <a:gd name="connsiteY14" fmla="*/ 393668 h 509782"/>
              <a:gd name="connsiteX15" fmla="*/ 1001486 w 3570514"/>
              <a:gd name="connsiteY15" fmla="*/ 408182 h 509782"/>
              <a:gd name="connsiteX16" fmla="*/ 1016000 w 3570514"/>
              <a:gd name="connsiteY16" fmla="*/ 379153 h 509782"/>
              <a:gd name="connsiteX17" fmla="*/ 1059543 w 3570514"/>
              <a:gd name="connsiteY17" fmla="*/ 364639 h 509782"/>
              <a:gd name="connsiteX18" fmla="*/ 1146628 w 3570514"/>
              <a:gd name="connsiteY18" fmla="*/ 219496 h 509782"/>
              <a:gd name="connsiteX19" fmla="*/ 1161143 w 3570514"/>
              <a:gd name="connsiteY19" fmla="*/ 132410 h 509782"/>
              <a:gd name="connsiteX20" fmla="*/ 1190171 w 3570514"/>
              <a:gd name="connsiteY20" fmla="*/ 45325 h 509782"/>
              <a:gd name="connsiteX21" fmla="*/ 1233714 w 3570514"/>
              <a:gd name="connsiteY21" fmla="*/ 30810 h 509782"/>
              <a:gd name="connsiteX22" fmla="*/ 1262743 w 3570514"/>
              <a:gd name="connsiteY22" fmla="*/ 16296 h 509782"/>
              <a:gd name="connsiteX23" fmla="*/ 1320800 w 3570514"/>
              <a:gd name="connsiteY23" fmla="*/ 1782 h 509782"/>
              <a:gd name="connsiteX24" fmla="*/ 1335314 w 3570514"/>
              <a:gd name="connsiteY24" fmla="*/ 59839 h 509782"/>
              <a:gd name="connsiteX25" fmla="*/ 1378857 w 3570514"/>
              <a:gd name="connsiteY25" fmla="*/ 103382 h 509782"/>
              <a:gd name="connsiteX26" fmla="*/ 1378857 w 3570514"/>
              <a:gd name="connsiteY26" fmla="*/ 175953 h 509782"/>
              <a:gd name="connsiteX27" fmla="*/ 1422400 w 3570514"/>
              <a:gd name="connsiteY27" fmla="*/ 248525 h 509782"/>
              <a:gd name="connsiteX28" fmla="*/ 1436914 w 3570514"/>
              <a:gd name="connsiteY28" fmla="*/ 292068 h 509782"/>
              <a:gd name="connsiteX29" fmla="*/ 1480457 w 3570514"/>
              <a:gd name="connsiteY29" fmla="*/ 277553 h 509782"/>
              <a:gd name="connsiteX30" fmla="*/ 1494971 w 3570514"/>
              <a:gd name="connsiteY30" fmla="*/ 277553 h 509782"/>
              <a:gd name="connsiteX31" fmla="*/ 1538514 w 3570514"/>
              <a:gd name="connsiteY31" fmla="*/ 292068 h 509782"/>
              <a:gd name="connsiteX32" fmla="*/ 1567543 w 3570514"/>
              <a:gd name="connsiteY32" fmla="*/ 292068 h 509782"/>
              <a:gd name="connsiteX33" fmla="*/ 1625600 w 3570514"/>
              <a:gd name="connsiteY33" fmla="*/ 277553 h 509782"/>
              <a:gd name="connsiteX34" fmla="*/ 1625600 w 3570514"/>
              <a:gd name="connsiteY34" fmla="*/ 335610 h 509782"/>
              <a:gd name="connsiteX35" fmla="*/ 1669143 w 3570514"/>
              <a:gd name="connsiteY35" fmla="*/ 393668 h 509782"/>
              <a:gd name="connsiteX36" fmla="*/ 1698171 w 3570514"/>
              <a:gd name="connsiteY36" fmla="*/ 393668 h 509782"/>
              <a:gd name="connsiteX37" fmla="*/ 1669143 w 3570514"/>
              <a:gd name="connsiteY37" fmla="*/ 321096 h 509782"/>
              <a:gd name="connsiteX38" fmla="*/ 1683657 w 3570514"/>
              <a:gd name="connsiteY38" fmla="*/ 379153 h 509782"/>
              <a:gd name="connsiteX39" fmla="*/ 1756228 w 3570514"/>
              <a:gd name="connsiteY39" fmla="*/ 393668 h 509782"/>
              <a:gd name="connsiteX40" fmla="*/ 1785257 w 3570514"/>
              <a:gd name="connsiteY40" fmla="*/ 437210 h 509782"/>
              <a:gd name="connsiteX41" fmla="*/ 1857828 w 3570514"/>
              <a:gd name="connsiteY41" fmla="*/ 480753 h 509782"/>
              <a:gd name="connsiteX42" fmla="*/ 1915886 w 3570514"/>
              <a:gd name="connsiteY42" fmla="*/ 495268 h 509782"/>
              <a:gd name="connsiteX43" fmla="*/ 2002971 w 3570514"/>
              <a:gd name="connsiteY43" fmla="*/ 495268 h 509782"/>
              <a:gd name="connsiteX44" fmla="*/ 2148114 w 3570514"/>
              <a:gd name="connsiteY44" fmla="*/ 509782 h 509782"/>
              <a:gd name="connsiteX45" fmla="*/ 2249714 w 3570514"/>
              <a:gd name="connsiteY45" fmla="*/ 495268 h 509782"/>
              <a:gd name="connsiteX46" fmla="*/ 2336800 w 3570514"/>
              <a:gd name="connsiteY46" fmla="*/ 466239 h 509782"/>
              <a:gd name="connsiteX47" fmla="*/ 2394857 w 3570514"/>
              <a:gd name="connsiteY47" fmla="*/ 466239 h 509782"/>
              <a:gd name="connsiteX48" fmla="*/ 2423886 w 3570514"/>
              <a:gd name="connsiteY48" fmla="*/ 451725 h 509782"/>
              <a:gd name="connsiteX49" fmla="*/ 2481943 w 3570514"/>
              <a:gd name="connsiteY49" fmla="*/ 393668 h 509782"/>
              <a:gd name="connsiteX50" fmla="*/ 2510971 w 3570514"/>
              <a:gd name="connsiteY50" fmla="*/ 321096 h 509782"/>
              <a:gd name="connsiteX51" fmla="*/ 2540000 w 3570514"/>
              <a:gd name="connsiteY51" fmla="*/ 292068 h 509782"/>
              <a:gd name="connsiteX52" fmla="*/ 2569028 w 3570514"/>
              <a:gd name="connsiteY52" fmla="*/ 306582 h 509782"/>
              <a:gd name="connsiteX53" fmla="*/ 2612571 w 3570514"/>
              <a:gd name="connsiteY53" fmla="*/ 306582 h 509782"/>
              <a:gd name="connsiteX54" fmla="*/ 2699657 w 3570514"/>
              <a:gd name="connsiteY54" fmla="*/ 321096 h 509782"/>
              <a:gd name="connsiteX55" fmla="*/ 2757714 w 3570514"/>
              <a:gd name="connsiteY55" fmla="*/ 335610 h 509782"/>
              <a:gd name="connsiteX56" fmla="*/ 2801257 w 3570514"/>
              <a:gd name="connsiteY56" fmla="*/ 321096 h 509782"/>
              <a:gd name="connsiteX57" fmla="*/ 2873828 w 3570514"/>
              <a:gd name="connsiteY57" fmla="*/ 321096 h 509782"/>
              <a:gd name="connsiteX58" fmla="*/ 2931886 w 3570514"/>
              <a:gd name="connsiteY58" fmla="*/ 277553 h 509782"/>
              <a:gd name="connsiteX59" fmla="*/ 2989943 w 3570514"/>
              <a:gd name="connsiteY59" fmla="*/ 263039 h 509782"/>
              <a:gd name="connsiteX60" fmla="*/ 3048000 w 3570514"/>
              <a:gd name="connsiteY60" fmla="*/ 234010 h 509782"/>
              <a:gd name="connsiteX61" fmla="*/ 3077028 w 3570514"/>
              <a:gd name="connsiteY61" fmla="*/ 248525 h 509782"/>
              <a:gd name="connsiteX62" fmla="*/ 3135086 w 3570514"/>
              <a:gd name="connsiteY62" fmla="*/ 263039 h 509782"/>
              <a:gd name="connsiteX63" fmla="*/ 3193143 w 3570514"/>
              <a:gd name="connsiteY63" fmla="*/ 248525 h 509782"/>
              <a:gd name="connsiteX64" fmla="*/ 3280228 w 3570514"/>
              <a:gd name="connsiteY64" fmla="*/ 204982 h 509782"/>
              <a:gd name="connsiteX65" fmla="*/ 3338286 w 3570514"/>
              <a:gd name="connsiteY65" fmla="*/ 204982 h 509782"/>
              <a:gd name="connsiteX66" fmla="*/ 3381828 w 3570514"/>
              <a:gd name="connsiteY66" fmla="*/ 234010 h 509782"/>
              <a:gd name="connsiteX67" fmla="*/ 3410857 w 3570514"/>
              <a:gd name="connsiteY67" fmla="*/ 306582 h 509782"/>
              <a:gd name="connsiteX68" fmla="*/ 3439886 w 3570514"/>
              <a:gd name="connsiteY68" fmla="*/ 277553 h 509782"/>
              <a:gd name="connsiteX69" fmla="*/ 3483428 w 3570514"/>
              <a:gd name="connsiteY69" fmla="*/ 306582 h 509782"/>
              <a:gd name="connsiteX70" fmla="*/ 3541486 w 3570514"/>
              <a:gd name="connsiteY70" fmla="*/ 393668 h 509782"/>
              <a:gd name="connsiteX71" fmla="*/ 3556000 w 3570514"/>
              <a:gd name="connsiteY71" fmla="*/ 422696 h 509782"/>
              <a:gd name="connsiteX72" fmla="*/ 3570514 w 3570514"/>
              <a:gd name="connsiteY72" fmla="*/ 437210 h 509782"/>
              <a:gd name="connsiteX73" fmla="*/ 3556000 w 3570514"/>
              <a:gd name="connsiteY73" fmla="*/ 437210 h 509782"/>
              <a:gd name="connsiteX74" fmla="*/ 3541486 w 3570514"/>
              <a:gd name="connsiteY74" fmla="*/ 408182 h 509782"/>
              <a:gd name="connsiteX75" fmla="*/ 3541486 w 3570514"/>
              <a:gd name="connsiteY75" fmla="*/ 408182 h 509782"/>
              <a:gd name="connsiteX76" fmla="*/ 3526971 w 3570514"/>
              <a:gd name="connsiteY76" fmla="*/ 422696 h 50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570514" h="509782">
                <a:moveTo>
                  <a:pt x="0" y="437210"/>
                </a:moveTo>
                <a:cubicBezTo>
                  <a:pt x="24190" y="421486"/>
                  <a:pt x="48380" y="405763"/>
                  <a:pt x="72571" y="408182"/>
                </a:cubicBezTo>
                <a:cubicBezTo>
                  <a:pt x="96762" y="410601"/>
                  <a:pt x="106438" y="444468"/>
                  <a:pt x="145143" y="451725"/>
                </a:cubicBezTo>
                <a:cubicBezTo>
                  <a:pt x="183848" y="458982"/>
                  <a:pt x="258838" y="456563"/>
                  <a:pt x="304800" y="451725"/>
                </a:cubicBezTo>
                <a:cubicBezTo>
                  <a:pt x="350762" y="446887"/>
                  <a:pt x="382209" y="434791"/>
                  <a:pt x="420914" y="422696"/>
                </a:cubicBezTo>
                <a:cubicBezTo>
                  <a:pt x="459619" y="410601"/>
                  <a:pt x="498323" y="374315"/>
                  <a:pt x="537028" y="379153"/>
                </a:cubicBezTo>
                <a:cubicBezTo>
                  <a:pt x="575733" y="383991"/>
                  <a:pt x="612019" y="439630"/>
                  <a:pt x="653143" y="451725"/>
                </a:cubicBezTo>
                <a:cubicBezTo>
                  <a:pt x="694267" y="463820"/>
                  <a:pt x="757162" y="456563"/>
                  <a:pt x="783771" y="451725"/>
                </a:cubicBezTo>
                <a:cubicBezTo>
                  <a:pt x="810380" y="446887"/>
                  <a:pt x="803124" y="439629"/>
                  <a:pt x="812800" y="422696"/>
                </a:cubicBezTo>
                <a:cubicBezTo>
                  <a:pt x="822476" y="405763"/>
                  <a:pt x="836990" y="371896"/>
                  <a:pt x="841828" y="350125"/>
                </a:cubicBezTo>
                <a:cubicBezTo>
                  <a:pt x="846666" y="328354"/>
                  <a:pt x="832152" y="304163"/>
                  <a:pt x="841828" y="292068"/>
                </a:cubicBezTo>
                <a:cubicBezTo>
                  <a:pt x="851504" y="279973"/>
                  <a:pt x="882953" y="279972"/>
                  <a:pt x="899886" y="277553"/>
                </a:cubicBezTo>
                <a:cubicBezTo>
                  <a:pt x="916819" y="275134"/>
                  <a:pt x="936171" y="270296"/>
                  <a:pt x="943428" y="277553"/>
                </a:cubicBezTo>
                <a:cubicBezTo>
                  <a:pt x="950685" y="284810"/>
                  <a:pt x="938590" y="301743"/>
                  <a:pt x="943428" y="321096"/>
                </a:cubicBezTo>
                <a:cubicBezTo>
                  <a:pt x="948266" y="340448"/>
                  <a:pt x="962781" y="379154"/>
                  <a:pt x="972457" y="393668"/>
                </a:cubicBezTo>
                <a:cubicBezTo>
                  <a:pt x="982133" y="408182"/>
                  <a:pt x="994229" y="410601"/>
                  <a:pt x="1001486" y="408182"/>
                </a:cubicBezTo>
                <a:cubicBezTo>
                  <a:pt x="1008743" y="405763"/>
                  <a:pt x="1006324" y="386410"/>
                  <a:pt x="1016000" y="379153"/>
                </a:cubicBezTo>
                <a:cubicBezTo>
                  <a:pt x="1025676" y="371896"/>
                  <a:pt x="1037772" y="391249"/>
                  <a:pt x="1059543" y="364639"/>
                </a:cubicBezTo>
                <a:cubicBezTo>
                  <a:pt x="1081314" y="338029"/>
                  <a:pt x="1129695" y="258201"/>
                  <a:pt x="1146628" y="219496"/>
                </a:cubicBezTo>
                <a:cubicBezTo>
                  <a:pt x="1163561" y="180791"/>
                  <a:pt x="1153886" y="161438"/>
                  <a:pt x="1161143" y="132410"/>
                </a:cubicBezTo>
                <a:cubicBezTo>
                  <a:pt x="1168400" y="103382"/>
                  <a:pt x="1178076" y="62258"/>
                  <a:pt x="1190171" y="45325"/>
                </a:cubicBezTo>
                <a:cubicBezTo>
                  <a:pt x="1202266" y="28392"/>
                  <a:pt x="1221619" y="35648"/>
                  <a:pt x="1233714" y="30810"/>
                </a:cubicBezTo>
                <a:cubicBezTo>
                  <a:pt x="1245809" y="25972"/>
                  <a:pt x="1248229" y="21134"/>
                  <a:pt x="1262743" y="16296"/>
                </a:cubicBezTo>
                <a:cubicBezTo>
                  <a:pt x="1277257" y="11458"/>
                  <a:pt x="1308705" y="-5475"/>
                  <a:pt x="1320800" y="1782"/>
                </a:cubicBezTo>
                <a:cubicBezTo>
                  <a:pt x="1332895" y="9039"/>
                  <a:pt x="1325638" y="42906"/>
                  <a:pt x="1335314" y="59839"/>
                </a:cubicBezTo>
                <a:cubicBezTo>
                  <a:pt x="1344990" y="76772"/>
                  <a:pt x="1371600" y="84030"/>
                  <a:pt x="1378857" y="103382"/>
                </a:cubicBezTo>
                <a:cubicBezTo>
                  <a:pt x="1386114" y="122734"/>
                  <a:pt x="1371600" y="151763"/>
                  <a:pt x="1378857" y="175953"/>
                </a:cubicBezTo>
                <a:cubicBezTo>
                  <a:pt x="1386114" y="200143"/>
                  <a:pt x="1412724" y="229173"/>
                  <a:pt x="1422400" y="248525"/>
                </a:cubicBezTo>
                <a:cubicBezTo>
                  <a:pt x="1432076" y="267877"/>
                  <a:pt x="1427238" y="287230"/>
                  <a:pt x="1436914" y="292068"/>
                </a:cubicBezTo>
                <a:cubicBezTo>
                  <a:pt x="1446590" y="296906"/>
                  <a:pt x="1470781" y="279972"/>
                  <a:pt x="1480457" y="277553"/>
                </a:cubicBezTo>
                <a:cubicBezTo>
                  <a:pt x="1490133" y="275134"/>
                  <a:pt x="1485295" y="275134"/>
                  <a:pt x="1494971" y="277553"/>
                </a:cubicBezTo>
                <a:cubicBezTo>
                  <a:pt x="1504647" y="279972"/>
                  <a:pt x="1526419" y="289649"/>
                  <a:pt x="1538514" y="292068"/>
                </a:cubicBezTo>
                <a:cubicBezTo>
                  <a:pt x="1550609" y="294487"/>
                  <a:pt x="1553029" y="294487"/>
                  <a:pt x="1567543" y="292068"/>
                </a:cubicBezTo>
                <a:cubicBezTo>
                  <a:pt x="1582057" y="289649"/>
                  <a:pt x="1615924" y="270296"/>
                  <a:pt x="1625600" y="277553"/>
                </a:cubicBezTo>
                <a:cubicBezTo>
                  <a:pt x="1635276" y="284810"/>
                  <a:pt x="1618343" y="316257"/>
                  <a:pt x="1625600" y="335610"/>
                </a:cubicBezTo>
                <a:cubicBezTo>
                  <a:pt x="1632857" y="354962"/>
                  <a:pt x="1657048" y="383992"/>
                  <a:pt x="1669143" y="393668"/>
                </a:cubicBezTo>
                <a:cubicBezTo>
                  <a:pt x="1681238" y="403344"/>
                  <a:pt x="1698171" y="405763"/>
                  <a:pt x="1698171" y="393668"/>
                </a:cubicBezTo>
                <a:cubicBezTo>
                  <a:pt x="1698171" y="381573"/>
                  <a:pt x="1671562" y="323515"/>
                  <a:pt x="1669143" y="321096"/>
                </a:cubicBezTo>
                <a:cubicBezTo>
                  <a:pt x="1666724" y="318677"/>
                  <a:pt x="1669143" y="367058"/>
                  <a:pt x="1683657" y="379153"/>
                </a:cubicBezTo>
                <a:cubicBezTo>
                  <a:pt x="1698171" y="391248"/>
                  <a:pt x="1739295" y="383992"/>
                  <a:pt x="1756228" y="393668"/>
                </a:cubicBezTo>
                <a:cubicBezTo>
                  <a:pt x="1773161" y="403344"/>
                  <a:pt x="1768324" y="422696"/>
                  <a:pt x="1785257" y="437210"/>
                </a:cubicBezTo>
                <a:cubicBezTo>
                  <a:pt x="1802190" y="451724"/>
                  <a:pt x="1836057" y="471077"/>
                  <a:pt x="1857828" y="480753"/>
                </a:cubicBezTo>
                <a:cubicBezTo>
                  <a:pt x="1879600" y="490429"/>
                  <a:pt x="1891695" y="492849"/>
                  <a:pt x="1915886" y="495268"/>
                </a:cubicBezTo>
                <a:cubicBezTo>
                  <a:pt x="1940077" y="497687"/>
                  <a:pt x="1964266" y="492849"/>
                  <a:pt x="2002971" y="495268"/>
                </a:cubicBezTo>
                <a:cubicBezTo>
                  <a:pt x="2041676" y="497687"/>
                  <a:pt x="2106990" y="509782"/>
                  <a:pt x="2148114" y="509782"/>
                </a:cubicBezTo>
                <a:cubicBezTo>
                  <a:pt x="2189238" y="509782"/>
                  <a:pt x="2218266" y="502525"/>
                  <a:pt x="2249714" y="495268"/>
                </a:cubicBezTo>
                <a:cubicBezTo>
                  <a:pt x="2281162" y="488011"/>
                  <a:pt x="2312610" y="471077"/>
                  <a:pt x="2336800" y="466239"/>
                </a:cubicBezTo>
                <a:cubicBezTo>
                  <a:pt x="2360990" y="461401"/>
                  <a:pt x="2380343" y="468658"/>
                  <a:pt x="2394857" y="466239"/>
                </a:cubicBezTo>
                <a:cubicBezTo>
                  <a:pt x="2409371" y="463820"/>
                  <a:pt x="2409372" y="463820"/>
                  <a:pt x="2423886" y="451725"/>
                </a:cubicBezTo>
                <a:cubicBezTo>
                  <a:pt x="2438400" y="439630"/>
                  <a:pt x="2467429" y="415439"/>
                  <a:pt x="2481943" y="393668"/>
                </a:cubicBezTo>
                <a:cubicBezTo>
                  <a:pt x="2496457" y="371897"/>
                  <a:pt x="2501295" y="338029"/>
                  <a:pt x="2510971" y="321096"/>
                </a:cubicBezTo>
                <a:cubicBezTo>
                  <a:pt x="2520647" y="304163"/>
                  <a:pt x="2530324" y="294487"/>
                  <a:pt x="2540000" y="292068"/>
                </a:cubicBezTo>
                <a:cubicBezTo>
                  <a:pt x="2549676" y="289649"/>
                  <a:pt x="2556933" y="304163"/>
                  <a:pt x="2569028" y="306582"/>
                </a:cubicBezTo>
                <a:cubicBezTo>
                  <a:pt x="2581123" y="309001"/>
                  <a:pt x="2590800" y="304163"/>
                  <a:pt x="2612571" y="306582"/>
                </a:cubicBezTo>
                <a:cubicBezTo>
                  <a:pt x="2634342" y="309001"/>
                  <a:pt x="2675466" y="316258"/>
                  <a:pt x="2699657" y="321096"/>
                </a:cubicBezTo>
                <a:cubicBezTo>
                  <a:pt x="2723848" y="325934"/>
                  <a:pt x="2740781" y="335610"/>
                  <a:pt x="2757714" y="335610"/>
                </a:cubicBezTo>
                <a:cubicBezTo>
                  <a:pt x="2774647" y="335610"/>
                  <a:pt x="2781905" y="323515"/>
                  <a:pt x="2801257" y="321096"/>
                </a:cubicBezTo>
                <a:cubicBezTo>
                  <a:pt x="2820609" y="318677"/>
                  <a:pt x="2852057" y="328353"/>
                  <a:pt x="2873828" y="321096"/>
                </a:cubicBezTo>
                <a:cubicBezTo>
                  <a:pt x="2895599" y="313839"/>
                  <a:pt x="2912534" y="287229"/>
                  <a:pt x="2931886" y="277553"/>
                </a:cubicBezTo>
                <a:cubicBezTo>
                  <a:pt x="2951238" y="267877"/>
                  <a:pt x="2970591" y="270296"/>
                  <a:pt x="2989943" y="263039"/>
                </a:cubicBezTo>
                <a:cubicBezTo>
                  <a:pt x="3009295" y="255782"/>
                  <a:pt x="3033486" y="236429"/>
                  <a:pt x="3048000" y="234010"/>
                </a:cubicBezTo>
                <a:cubicBezTo>
                  <a:pt x="3062514" y="231591"/>
                  <a:pt x="3062514" y="243687"/>
                  <a:pt x="3077028" y="248525"/>
                </a:cubicBezTo>
                <a:cubicBezTo>
                  <a:pt x="3091542" y="253363"/>
                  <a:pt x="3115734" y="263039"/>
                  <a:pt x="3135086" y="263039"/>
                </a:cubicBezTo>
                <a:cubicBezTo>
                  <a:pt x="3154438" y="263039"/>
                  <a:pt x="3168953" y="258201"/>
                  <a:pt x="3193143" y="248525"/>
                </a:cubicBezTo>
                <a:cubicBezTo>
                  <a:pt x="3217333" y="238849"/>
                  <a:pt x="3256038" y="212239"/>
                  <a:pt x="3280228" y="204982"/>
                </a:cubicBezTo>
                <a:cubicBezTo>
                  <a:pt x="3304418" y="197725"/>
                  <a:pt x="3321353" y="200144"/>
                  <a:pt x="3338286" y="204982"/>
                </a:cubicBezTo>
                <a:cubicBezTo>
                  <a:pt x="3355219" y="209820"/>
                  <a:pt x="3369733" y="217077"/>
                  <a:pt x="3381828" y="234010"/>
                </a:cubicBezTo>
                <a:cubicBezTo>
                  <a:pt x="3393923" y="250943"/>
                  <a:pt x="3401181" y="299325"/>
                  <a:pt x="3410857" y="306582"/>
                </a:cubicBezTo>
                <a:cubicBezTo>
                  <a:pt x="3420533" y="313839"/>
                  <a:pt x="3427791" y="277553"/>
                  <a:pt x="3439886" y="277553"/>
                </a:cubicBezTo>
                <a:cubicBezTo>
                  <a:pt x="3451981" y="277553"/>
                  <a:pt x="3466495" y="287230"/>
                  <a:pt x="3483428" y="306582"/>
                </a:cubicBezTo>
                <a:cubicBezTo>
                  <a:pt x="3500361" y="325934"/>
                  <a:pt x="3529391" y="374316"/>
                  <a:pt x="3541486" y="393668"/>
                </a:cubicBezTo>
                <a:cubicBezTo>
                  <a:pt x="3553581" y="413020"/>
                  <a:pt x="3551162" y="415439"/>
                  <a:pt x="3556000" y="422696"/>
                </a:cubicBezTo>
                <a:cubicBezTo>
                  <a:pt x="3560838" y="429953"/>
                  <a:pt x="3570514" y="434791"/>
                  <a:pt x="3570514" y="437210"/>
                </a:cubicBezTo>
                <a:cubicBezTo>
                  <a:pt x="3570514" y="439629"/>
                  <a:pt x="3560838" y="442048"/>
                  <a:pt x="3556000" y="437210"/>
                </a:cubicBezTo>
                <a:cubicBezTo>
                  <a:pt x="3551162" y="432372"/>
                  <a:pt x="3541486" y="408182"/>
                  <a:pt x="3541486" y="408182"/>
                </a:cubicBezTo>
                <a:lnTo>
                  <a:pt x="3541486" y="408182"/>
                </a:lnTo>
                <a:lnTo>
                  <a:pt x="3526971" y="422696"/>
                </a:lnTo>
              </a:path>
            </a:pathLst>
          </a:custGeom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029200" y="2514600"/>
            <a:ext cx="3581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5040086" y="2057400"/>
            <a:ext cx="3570514" cy="366633"/>
          </a:xfrm>
          <a:custGeom>
            <a:avLst/>
            <a:gdLst>
              <a:gd name="connsiteX0" fmla="*/ 0 w 1983718"/>
              <a:gd name="connsiteY0" fmla="*/ 319865 h 366633"/>
              <a:gd name="connsiteX1" fmla="*/ 43542 w 1983718"/>
              <a:gd name="connsiteY1" fmla="*/ 276322 h 366633"/>
              <a:gd name="connsiteX2" fmla="*/ 43542 w 1983718"/>
              <a:gd name="connsiteY2" fmla="*/ 247293 h 366633"/>
              <a:gd name="connsiteX3" fmla="*/ 145142 w 1983718"/>
              <a:gd name="connsiteY3" fmla="*/ 145693 h 366633"/>
              <a:gd name="connsiteX4" fmla="*/ 159657 w 1983718"/>
              <a:gd name="connsiteY4" fmla="*/ 58608 h 366633"/>
              <a:gd name="connsiteX5" fmla="*/ 203200 w 1983718"/>
              <a:gd name="connsiteY5" fmla="*/ 15065 h 366633"/>
              <a:gd name="connsiteX6" fmla="*/ 246742 w 1983718"/>
              <a:gd name="connsiteY6" fmla="*/ 44093 h 366633"/>
              <a:gd name="connsiteX7" fmla="*/ 275771 w 1983718"/>
              <a:gd name="connsiteY7" fmla="*/ 131179 h 366633"/>
              <a:gd name="connsiteX8" fmla="*/ 304800 w 1983718"/>
              <a:gd name="connsiteY8" fmla="*/ 203750 h 366633"/>
              <a:gd name="connsiteX9" fmla="*/ 319314 w 1983718"/>
              <a:gd name="connsiteY9" fmla="*/ 305350 h 366633"/>
              <a:gd name="connsiteX10" fmla="*/ 406400 w 1983718"/>
              <a:gd name="connsiteY10" fmla="*/ 319865 h 366633"/>
              <a:gd name="connsiteX11" fmla="*/ 464457 w 1983718"/>
              <a:gd name="connsiteY11" fmla="*/ 290836 h 366633"/>
              <a:gd name="connsiteX12" fmla="*/ 580571 w 1983718"/>
              <a:gd name="connsiteY12" fmla="*/ 305350 h 366633"/>
              <a:gd name="connsiteX13" fmla="*/ 711200 w 1983718"/>
              <a:gd name="connsiteY13" fmla="*/ 348893 h 366633"/>
              <a:gd name="connsiteX14" fmla="*/ 754742 w 1983718"/>
              <a:gd name="connsiteY14" fmla="*/ 305350 h 366633"/>
              <a:gd name="connsiteX15" fmla="*/ 856342 w 1983718"/>
              <a:gd name="connsiteY15" fmla="*/ 218265 h 366633"/>
              <a:gd name="connsiteX16" fmla="*/ 957942 w 1983718"/>
              <a:gd name="connsiteY16" fmla="*/ 290836 h 366633"/>
              <a:gd name="connsiteX17" fmla="*/ 1016000 w 1983718"/>
              <a:gd name="connsiteY17" fmla="*/ 276322 h 366633"/>
              <a:gd name="connsiteX18" fmla="*/ 1030514 w 1983718"/>
              <a:gd name="connsiteY18" fmla="*/ 160208 h 366633"/>
              <a:gd name="connsiteX19" fmla="*/ 1074057 w 1983718"/>
              <a:gd name="connsiteY19" fmla="*/ 29579 h 366633"/>
              <a:gd name="connsiteX20" fmla="*/ 1132114 w 1983718"/>
              <a:gd name="connsiteY20" fmla="*/ 550 h 366633"/>
              <a:gd name="connsiteX21" fmla="*/ 1190171 w 1983718"/>
              <a:gd name="connsiteY21" fmla="*/ 44093 h 366633"/>
              <a:gd name="connsiteX22" fmla="*/ 1219200 w 1983718"/>
              <a:gd name="connsiteY22" fmla="*/ 189236 h 366633"/>
              <a:gd name="connsiteX23" fmla="*/ 1233714 w 1983718"/>
              <a:gd name="connsiteY23" fmla="*/ 247293 h 366633"/>
              <a:gd name="connsiteX24" fmla="*/ 1277257 w 1983718"/>
              <a:gd name="connsiteY24" fmla="*/ 276322 h 366633"/>
              <a:gd name="connsiteX25" fmla="*/ 1349828 w 1983718"/>
              <a:gd name="connsiteY25" fmla="*/ 276322 h 366633"/>
              <a:gd name="connsiteX26" fmla="*/ 1422400 w 1983718"/>
              <a:gd name="connsiteY26" fmla="*/ 290836 h 366633"/>
              <a:gd name="connsiteX27" fmla="*/ 1465942 w 1983718"/>
              <a:gd name="connsiteY27" fmla="*/ 348893 h 366633"/>
              <a:gd name="connsiteX28" fmla="*/ 1538514 w 1983718"/>
              <a:gd name="connsiteY28" fmla="*/ 363408 h 366633"/>
              <a:gd name="connsiteX29" fmla="*/ 1640114 w 1983718"/>
              <a:gd name="connsiteY29" fmla="*/ 363408 h 366633"/>
              <a:gd name="connsiteX30" fmla="*/ 1683657 w 1983718"/>
              <a:gd name="connsiteY30" fmla="*/ 363408 h 366633"/>
              <a:gd name="connsiteX31" fmla="*/ 1712685 w 1983718"/>
              <a:gd name="connsiteY31" fmla="*/ 363408 h 366633"/>
              <a:gd name="connsiteX32" fmla="*/ 1814285 w 1983718"/>
              <a:gd name="connsiteY32" fmla="*/ 319865 h 366633"/>
              <a:gd name="connsiteX33" fmla="*/ 1828800 w 1983718"/>
              <a:gd name="connsiteY33" fmla="*/ 276322 h 366633"/>
              <a:gd name="connsiteX34" fmla="*/ 1872342 w 1983718"/>
              <a:gd name="connsiteY34" fmla="*/ 160208 h 366633"/>
              <a:gd name="connsiteX35" fmla="*/ 1973942 w 1983718"/>
              <a:gd name="connsiteY35" fmla="*/ 145693 h 366633"/>
              <a:gd name="connsiteX36" fmla="*/ 1973942 w 1983718"/>
              <a:gd name="connsiteY36" fmla="*/ 131179 h 36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83718" h="366633">
                <a:moveTo>
                  <a:pt x="0" y="319865"/>
                </a:moveTo>
                <a:lnTo>
                  <a:pt x="43542" y="276322"/>
                </a:lnTo>
                <a:cubicBezTo>
                  <a:pt x="50799" y="264227"/>
                  <a:pt x="26609" y="269064"/>
                  <a:pt x="43542" y="247293"/>
                </a:cubicBezTo>
                <a:cubicBezTo>
                  <a:pt x="60475" y="225522"/>
                  <a:pt x="125790" y="177140"/>
                  <a:pt x="145142" y="145693"/>
                </a:cubicBezTo>
                <a:cubicBezTo>
                  <a:pt x="164495" y="114245"/>
                  <a:pt x="149981" y="80379"/>
                  <a:pt x="159657" y="58608"/>
                </a:cubicBezTo>
                <a:cubicBezTo>
                  <a:pt x="169333" y="36837"/>
                  <a:pt x="188686" y="17484"/>
                  <a:pt x="203200" y="15065"/>
                </a:cubicBezTo>
                <a:cubicBezTo>
                  <a:pt x="217714" y="12646"/>
                  <a:pt x="234647" y="24741"/>
                  <a:pt x="246742" y="44093"/>
                </a:cubicBezTo>
                <a:cubicBezTo>
                  <a:pt x="258837" y="63445"/>
                  <a:pt x="266095" y="104570"/>
                  <a:pt x="275771" y="131179"/>
                </a:cubicBezTo>
                <a:cubicBezTo>
                  <a:pt x="285447" y="157788"/>
                  <a:pt x="297543" y="174722"/>
                  <a:pt x="304800" y="203750"/>
                </a:cubicBezTo>
                <a:cubicBezTo>
                  <a:pt x="312057" y="232778"/>
                  <a:pt x="302381" y="285998"/>
                  <a:pt x="319314" y="305350"/>
                </a:cubicBezTo>
                <a:cubicBezTo>
                  <a:pt x="336247" y="324702"/>
                  <a:pt x="382210" y="322284"/>
                  <a:pt x="406400" y="319865"/>
                </a:cubicBezTo>
                <a:cubicBezTo>
                  <a:pt x="430590" y="317446"/>
                  <a:pt x="435429" y="293255"/>
                  <a:pt x="464457" y="290836"/>
                </a:cubicBezTo>
                <a:cubicBezTo>
                  <a:pt x="493485" y="288417"/>
                  <a:pt x="539447" y="295674"/>
                  <a:pt x="580571" y="305350"/>
                </a:cubicBezTo>
                <a:cubicBezTo>
                  <a:pt x="621695" y="315026"/>
                  <a:pt x="682172" y="348893"/>
                  <a:pt x="711200" y="348893"/>
                </a:cubicBezTo>
                <a:cubicBezTo>
                  <a:pt x="740228" y="348893"/>
                  <a:pt x="730552" y="327121"/>
                  <a:pt x="754742" y="305350"/>
                </a:cubicBezTo>
                <a:cubicBezTo>
                  <a:pt x="778932" y="283579"/>
                  <a:pt x="822475" y="220684"/>
                  <a:pt x="856342" y="218265"/>
                </a:cubicBezTo>
                <a:cubicBezTo>
                  <a:pt x="890209" y="215846"/>
                  <a:pt x="931332" y="281160"/>
                  <a:pt x="957942" y="290836"/>
                </a:cubicBezTo>
                <a:cubicBezTo>
                  <a:pt x="984552" y="300512"/>
                  <a:pt x="1003905" y="298093"/>
                  <a:pt x="1016000" y="276322"/>
                </a:cubicBezTo>
                <a:cubicBezTo>
                  <a:pt x="1028095" y="254551"/>
                  <a:pt x="1020838" y="201332"/>
                  <a:pt x="1030514" y="160208"/>
                </a:cubicBezTo>
                <a:cubicBezTo>
                  <a:pt x="1040190" y="119084"/>
                  <a:pt x="1057124" y="56189"/>
                  <a:pt x="1074057" y="29579"/>
                </a:cubicBezTo>
                <a:cubicBezTo>
                  <a:pt x="1090990" y="2969"/>
                  <a:pt x="1112762" y="-1869"/>
                  <a:pt x="1132114" y="550"/>
                </a:cubicBezTo>
                <a:cubicBezTo>
                  <a:pt x="1151466" y="2969"/>
                  <a:pt x="1175657" y="12645"/>
                  <a:pt x="1190171" y="44093"/>
                </a:cubicBezTo>
                <a:cubicBezTo>
                  <a:pt x="1204685" y="75541"/>
                  <a:pt x="1211943" y="155369"/>
                  <a:pt x="1219200" y="189236"/>
                </a:cubicBezTo>
                <a:cubicBezTo>
                  <a:pt x="1226457" y="223103"/>
                  <a:pt x="1224038" y="232779"/>
                  <a:pt x="1233714" y="247293"/>
                </a:cubicBezTo>
                <a:cubicBezTo>
                  <a:pt x="1243390" y="261807"/>
                  <a:pt x="1257905" y="271484"/>
                  <a:pt x="1277257" y="276322"/>
                </a:cubicBezTo>
                <a:cubicBezTo>
                  <a:pt x="1296609" y="281160"/>
                  <a:pt x="1325638" y="273903"/>
                  <a:pt x="1349828" y="276322"/>
                </a:cubicBezTo>
                <a:cubicBezTo>
                  <a:pt x="1374018" y="278741"/>
                  <a:pt x="1403048" y="278741"/>
                  <a:pt x="1422400" y="290836"/>
                </a:cubicBezTo>
                <a:cubicBezTo>
                  <a:pt x="1441752" y="302931"/>
                  <a:pt x="1446590" y="336798"/>
                  <a:pt x="1465942" y="348893"/>
                </a:cubicBezTo>
                <a:cubicBezTo>
                  <a:pt x="1485294" y="360988"/>
                  <a:pt x="1509485" y="360989"/>
                  <a:pt x="1538514" y="363408"/>
                </a:cubicBezTo>
                <a:cubicBezTo>
                  <a:pt x="1567543" y="365827"/>
                  <a:pt x="1640114" y="363408"/>
                  <a:pt x="1640114" y="363408"/>
                </a:cubicBezTo>
                <a:lnTo>
                  <a:pt x="1683657" y="363408"/>
                </a:lnTo>
                <a:cubicBezTo>
                  <a:pt x="1695752" y="363408"/>
                  <a:pt x="1690914" y="370665"/>
                  <a:pt x="1712685" y="363408"/>
                </a:cubicBezTo>
                <a:cubicBezTo>
                  <a:pt x="1734456" y="356151"/>
                  <a:pt x="1794933" y="334379"/>
                  <a:pt x="1814285" y="319865"/>
                </a:cubicBezTo>
                <a:cubicBezTo>
                  <a:pt x="1833637" y="305351"/>
                  <a:pt x="1819124" y="302931"/>
                  <a:pt x="1828800" y="276322"/>
                </a:cubicBezTo>
                <a:cubicBezTo>
                  <a:pt x="1838476" y="249712"/>
                  <a:pt x="1848152" y="181980"/>
                  <a:pt x="1872342" y="160208"/>
                </a:cubicBezTo>
                <a:cubicBezTo>
                  <a:pt x="1896532" y="138436"/>
                  <a:pt x="1957009" y="150531"/>
                  <a:pt x="1973942" y="145693"/>
                </a:cubicBezTo>
                <a:cubicBezTo>
                  <a:pt x="1990875" y="140855"/>
                  <a:pt x="1982408" y="136017"/>
                  <a:pt x="1973942" y="131179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5029200" y="2971800"/>
            <a:ext cx="3581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FDLP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Spectrogram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26" y="228600"/>
            <a:ext cx="8554574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FDLP for Speech Representation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29200" y="1600200"/>
            <a:ext cx="3581400" cy="1828800"/>
          </a:xfrm>
          <a:prstGeom prst="rect">
            <a:avLst/>
          </a:prstGeom>
          <a:solidFill>
            <a:srgbClr val="F79B4F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562600" y="1619250"/>
            <a:ext cx="0" cy="1828800"/>
          </a:xfrm>
          <a:prstGeom prst="line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54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05600" y="24003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05600" y="27813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15349" y="35052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4133182" y="2286668"/>
            <a:ext cx="943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Freq.</a:t>
            </a:r>
            <a:endParaRPr lang="en-US" sz="28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029200" y="1905000"/>
            <a:ext cx="3581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29200" y="2209800"/>
            <a:ext cx="3581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029200" y="3124200"/>
            <a:ext cx="3581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FDLP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Spectrogram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Conventional 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Approaches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26" y="228600"/>
            <a:ext cx="8554574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FDLP for Speech Representation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4267200"/>
            <a:ext cx="3581400" cy="1828800"/>
          </a:xfrm>
          <a:prstGeom prst="rect">
            <a:avLst/>
          </a:prstGeom>
          <a:solidFill>
            <a:srgbClr val="F79B4F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410200" y="4286250"/>
            <a:ext cx="0" cy="1828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91200" y="4286250"/>
            <a:ext cx="0" cy="1828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72200" y="4286250"/>
            <a:ext cx="0" cy="1828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67500" y="512445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24700" y="512445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229600" y="4286250"/>
            <a:ext cx="0" cy="1828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4600" y="618238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133182" y="4953668"/>
            <a:ext cx="943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Freq.</a:t>
            </a:r>
            <a:endParaRPr lang="en-US" sz="2800" b="1" dirty="0"/>
          </a:p>
        </p:txBody>
      </p:sp>
      <p:sp>
        <p:nvSpPr>
          <p:cNvPr id="19" name="Oval 18"/>
          <p:cNvSpPr/>
          <p:nvPr/>
        </p:nvSpPr>
        <p:spPr>
          <a:xfrm>
            <a:off x="7581900" y="512445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9200" y="1600200"/>
            <a:ext cx="3581400" cy="1828800"/>
          </a:xfrm>
          <a:prstGeom prst="rect">
            <a:avLst/>
          </a:prstGeom>
          <a:solidFill>
            <a:srgbClr val="F79B4F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562600" y="1619250"/>
            <a:ext cx="0" cy="1828800"/>
          </a:xfrm>
          <a:prstGeom prst="line">
            <a:avLst/>
          </a:prstGeom>
          <a:ln w="31750">
            <a:solidFill>
              <a:schemeClr val="tx1"/>
            </a:solidFill>
          </a:ln>
          <a:scene3d>
            <a:camera prst="orthographicFront">
              <a:rot lat="54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05600" y="24003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05600" y="27813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15349" y="35052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4133182" y="2286668"/>
            <a:ext cx="943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Freq.</a:t>
            </a:r>
            <a:endParaRPr lang="en-US" sz="28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029200" y="1905000"/>
            <a:ext cx="3581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29200" y="2209800"/>
            <a:ext cx="3581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029200" y="3124200"/>
            <a:ext cx="3581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2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8839200" cy="5334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26" y="152400"/>
            <a:ext cx="8554574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FDLP versus Mel Spectrogram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639669"/>
            <a:ext cx="1128835" cy="64633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FDLP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2529" y="3733800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Mel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304800" y="5854700"/>
            <a:ext cx="84582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Sriram Ganapathy, Samuel Thomas and 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H. </a:t>
            </a:r>
            <a:r>
              <a:rPr lang="en-US" sz="1600" i="1" dirty="0" err="1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Hermansky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“Comparison of Modulation Frequency Features for Speech Recognition"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ICASSP, 2010.</a:t>
            </a:r>
            <a:endParaRPr lang="en-US" sz="1600" i="1" dirty="0">
              <a:solidFill>
                <a:schemeClr val="tx1"/>
              </a:solidFill>
              <a:latin typeface="Times" charset="0"/>
              <a:cs typeface="Times" charset="0"/>
              <a:sym typeface="Times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1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Overview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AR Model of Hilbert Envelopes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FDLP and its Properties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Applications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Summary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Overview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 Model of Hilbert Envelopes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FDLP and its Properties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26" y="152400"/>
            <a:ext cx="8554574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Resolution of FDLP Analysis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639669"/>
            <a:ext cx="112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FDLP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529" y="4154269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Mel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sriram\Documents\docs\letter_ieee_sp_11\sig_n_env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600200"/>
            <a:ext cx="4114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637202" y="2133600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Sig.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3286780"/>
            <a:ext cx="1571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FDLP </a:t>
            </a:r>
            <a:r>
              <a:rPr lang="en-US" sz="2800" dirty="0" err="1" smtClean="0"/>
              <a:t>Env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43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riram\Documents\docs\letter_ieee_sp_11\sig_n_env_merged.e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4648200" cy="288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26" y="152400"/>
            <a:ext cx="8554574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Resolution of FDLP Analysis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639669"/>
            <a:ext cx="112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FDLP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529" y="4154269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Mel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91000" y="3124200"/>
            <a:ext cx="685800" cy="381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37202" y="5358825"/>
            <a:ext cx="4427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Res. = (Critical Width)</a:t>
            </a:r>
            <a:r>
              <a:rPr lang="en-US" sz="3200" baseline="30000" dirty="0" smtClean="0">
                <a:latin typeface="Arial" pitchFamily="34" charset="0"/>
                <a:cs typeface="Arial" pitchFamily="34" charset="0"/>
              </a:rPr>
              <a:t>-1</a:t>
            </a:r>
            <a:endParaRPr lang="en-US" sz="3200" baseline="30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riram\Documents\docs\letter_ieee_sp_11\sig_n_env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600200"/>
            <a:ext cx="4114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37202" y="2133600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Sig.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3286780"/>
            <a:ext cx="1571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FDLP </a:t>
            </a:r>
            <a:r>
              <a:rPr lang="en-US" sz="2800" dirty="0" err="1" smtClean="0"/>
              <a:t>Env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390666" y="2057400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Sig.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268064" y="3210580"/>
            <a:ext cx="1571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FDLP </a:t>
            </a:r>
            <a:r>
              <a:rPr lang="en-US" sz="2800" dirty="0" err="1" smtClean="0"/>
              <a:t>Env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64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26" y="152400"/>
            <a:ext cx="8554574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Resolution of FDLP Analysis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639669"/>
            <a:ext cx="112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FDLP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529" y="4154269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Mel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266"/>
            <a:ext cx="9144000" cy="50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26" y="152400"/>
            <a:ext cx="8554574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Properties of FDLP Analysis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639669"/>
            <a:ext cx="112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FDLP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529" y="4154269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Mel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39669"/>
            <a:ext cx="8839200" cy="49135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Summarizing the gross temporal variation with a few parameters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Model order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FDLP controls the degree of smoothness.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AR model captures perceptually important high energy regions of the signal.</a:t>
            </a: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Suppressing reverberation artifacts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Reverberation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 a long-term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convolutive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distortion.</a:t>
            </a:r>
          </a:p>
          <a:p>
            <a:pPr lvl="2"/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Analysis in long-term windows and narrow sub-bands. 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06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889"/>
            <a:ext cx="9144000" cy="5244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Sub-band speech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and audio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signals -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product of smooth modulation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with a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fine carrier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26" y="152400"/>
            <a:ext cx="8554574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Properties of FDLP Analysis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639669"/>
            <a:ext cx="112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FDLP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529" y="4154269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Mel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39669"/>
            <a:ext cx="8839200" cy="49135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Summarizing the gross temporal variation with a few parameters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Model order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FDLP controls the degree of smoothness.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AR model captures perceptually important high energy regions of the signal.</a:t>
            </a: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Suppressing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reverberation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artifacts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Reverberation </a:t>
            </a:r>
            <a:r>
              <a:rPr lang="en-US" dirty="0">
                <a:latin typeface="Arial" pitchFamily="34" charset="0"/>
                <a:cs typeface="Arial" pitchFamily="34" charset="0"/>
              </a:rPr>
              <a:t>is a long-term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convolutive</a:t>
            </a:r>
            <a:r>
              <a:rPr lang="en-US" dirty="0">
                <a:latin typeface="Arial" pitchFamily="34" charset="0"/>
                <a:cs typeface="Arial" pitchFamily="34" charset="0"/>
              </a:rPr>
              <a:t> distortion.</a:t>
            </a:r>
          </a:p>
          <a:p>
            <a:pPr lvl="2"/>
            <a:r>
              <a:rPr lang="en-US" sz="2600" dirty="0">
                <a:latin typeface="Arial" pitchFamily="34" charset="0"/>
                <a:cs typeface="Arial" pitchFamily="34" charset="0"/>
              </a:rPr>
              <a:t>Analysis in long-term windows and narrow sub-bands. 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1281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1800" y="304055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*</a:t>
            </a:r>
            <a:endParaRPr lang="en-US" sz="4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Reverberation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8392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When speech is corrupted with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convolutive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distortion like room reverberation</a:t>
            </a: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r>
              <a:rPr lang="en-US" sz="3200" b="0" dirty="0" smtClean="0">
                <a:solidFill>
                  <a:srgbClr val="C00000"/>
                </a:solidFill>
                <a:cs typeface="Arial" pitchFamily="34" charset="0"/>
              </a:rPr>
              <a:t>              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5800" y="2819400"/>
            <a:ext cx="1905000" cy="1066800"/>
          </a:xfrm>
          <a:prstGeom prst="roundRect">
            <a:avLst/>
          </a:pr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Clean</a:t>
            </a:r>
          </a:p>
          <a:p>
            <a:pPr algn="ctr"/>
            <a:r>
              <a:rPr lang="en-US" sz="3200" b="1" dirty="0" smtClean="0"/>
              <a:t>Speech</a:t>
            </a:r>
            <a:endParaRPr lang="en-US" sz="3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733800" y="2819400"/>
            <a:ext cx="1905000" cy="10668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Room</a:t>
            </a:r>
          </a:p>
          <a:p>
            <a:pPr algn="ctr"/>
            <a:r>
              <a:rPr lang="en-US" sz="3200" b="1" dirty="0" smtClean="0"/>
              <a:t>Response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297180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=</a:t>
            </a:r>
            <a:endParaRPr lang="en-US" sz="4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858000" y="2819400"/>
            <a:ext cx="19050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Revb</a:t>
            </a:r>
            <a:r>
              <a:rPr lang="en-US" sz="3200" b="1" dirty="0" smtClean="0"/>
              <a:t>.</a:t>
            </a:r>
          </a:p>
          <a:p>
            <a:pPr algn="ctr"/>
            <a:r>
              <a:rPr lang="en-US" sz="3200" b="1" dirty="0" smtClean="0"/>
              <a:t>Speech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795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1800" y="304055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*</a:t>
            </a:r>
            <a:endParaRPr lang="en-US" sz="4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Reverberation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8392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When speech is corrupted with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convolutive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distortion like room reverberation</a:t>
            </a: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long-term DFT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domain, this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translates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r>
              <a:rPr lang="en-US" sz="3200" b="0" dirty="0" smtClean="0">
                <a:solidFill>
                  <a:srgbClr val="C00000"/>
                </a:solidFill>
                <a:cs typeface="Arial" pitchFamily="34" charset="0"/>
              </a:rPr>
              <a:t>              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5800" y="2819400"/>
            <a:ext cx="1905000" cy="1066800"/>
          </a:xfrm>
          <a:prstGeom prst="roundRect">
            <a:avLst/>
          </a:pr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Clean</a:t>
            </a:r>
          </a:p>
          <a:p>
            <a:pPr algn="ctr"/>
            <a:r>
              <a:rPr lang="en-US" sz="3200" b="1" dirty="0" smtClean="0"/>
              <a:t>Speech</a:t>
            </a:r>
            <a:endParaRPr lang="en-US" sz="3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733800" y="2819400"/>
            <a:ext cx="1905000" cy="10668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Room</a:t>
            </a:r>
          </a:p>
          <a:p>
            <a:pPr algn="ctr"/>
            <a:r>
              <a:rPr lang="en-US" sz="3200" b="1" dirty="0" smtClean="0"/>
              <a:t>Response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297180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=</a:t>
            </a:r>
            <a:endParaRPr lang="en-US" sz="4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858000" y="2819400"/>
            <a:ext cx="19050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Revb</a:t>
            </a:r>
            <a:r>
              <a:rPr lang="en-US" sz="3200" b="1" dirty="0" smtClean="0"/>
              <a:t>.</a:t>
            </a:r>
          </a:p>
          <a:p>
            <a:pPr algn="ctr"/>
            <a:r>
              <a:rPr lang="en-US" sz="3200" b="1" dirty="0" smtClean="0"/>
              <a:t>Speech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5029200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x</a:t>
            </a:r>
            <a:endParaRPr lang="en-US" sz="4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85800" y="4953000"/>
            <a:ext cx="1905000" cy="1066800"/>
          </a:xfrm>
          <a:prstGeom prst="roundRect">
            <a:avLst/>
          </a:pr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Clean</a:t>
            </a:r>
          </a:p>
          <a:p>
            <a:pPr algn="ctr"/>
            <a:r>
              <a:rPr lang="en-US" sz="3200" b="1" dirty="0" smtClean="0"/>
              <a:t>DFT</a:t>
            </a:r>
            <a:endParaRPr lang="en-US" sz="3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733800" y="4953000"/>
            <a:ext cx="1905000" cy="10668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Response</a:t>
            </a:r>
          </a:p>
          <a:p>
            <a:pPr algn="ctr"/>
            <a:r>
              <a:rPr lang="en-US" sz="3200" b="1" dirty="0" smtClean="0"/>
              <a:t>DFT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19800" y="510540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=</a:t>
            </a:r>
            <a:endParaRPr lang="en-US" sz="4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858000" y="4953000"/>
            <a:ext cx="19050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Revb</a:t>
            </a:r>
            <a:r>
              <a:rPr lang="en-US" sz="3200" b="1" dirty="0" smtClean="0"/>
              <a:t>.</a:t>
            </a:r>
          </a:p>
          <a:p>
            <a:pPr algn="ctr"/>
            <a:r>
              <a:rPr lang="en-US" sz="3200" b="1" dirty="0" smtClean="0"/>
              <a:t>DFT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56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Reverberation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76400"/>
                <a:ext cx="88392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When speech is corrupted with </a:t>
                </a:r>
                <a:r>
                  <a:rPr lang="en-US" sz="2800" dirty="0" err="1" smtClean="0">
                    <a:latin typeface="Arial" pitchFamily="34" charset="0"/>
                    <a:cs typeface="Arial" pitchFamily="34" charset="0"/>
                  </a:rPr>
                  <a:t>convolutive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distortion like room reverberation</a:t>
                </a:r>
              </a:p>
              <a:p>
                <a:pPr marL="914400" lvl="2" indent="0">
                  <a:buNone/>
                </a:pPr>
                <a:r>
                  <a:rPr lang="en-US" sz="3200" b="0" dirty="0" smtClean="0">
                    <a:solidFill>
                      <a:srgbClr val="C00000"/>
                    </a:solidFill>
                    <a:cs typeface="Arial" pitchFamily="34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]=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  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	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In the DFT domain, this translates to a multiplication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  <a:cs typeface="Arial" pitchFamily="34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𝑘</m:t>
                        </m:r>
                      </m:e>
                    </m:d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i="1" dirty="0" smtClean="0">
                  <a:solidFill>
                    <a:srgbClr val="C00000"/>
                  </a:solidFill>
                  <a:latin typeface="Cambria Math"/>
                  <a:cs typeface="Arial" pitchFamily="34" charset="0"/>
                </a:endParaRPr>
              </a:p>
              <a:p>
                <a:pPr marL="114300" indent="0">
                  <a:buNone/>
                </a:pPr>
                <a:r>
                  <a:rPr lang="en-US" sz="2800" dirty="0">
                    <a:latin typeface="Arial" pitchFamily="34" charset="0"/>
                    <a:cs typeface="Arial" pitchFamily="34" charset="0"/>
                  </a:rPr>
                  <a:t>In the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𝑚</m:t>
                    </m:r>
                    <m:r>
                      <a:rPr lang="en-US" sz="2800" i="1" baseline="3000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𝑡h</m:t>
                    </m:r>
                  </m:oMath>
                </a14:m>
                <a:r>
                  <a:rPr lang="en-US" sz="2800" dirty="0">
                    <a:latin typeface="Arial" pitchFamily="34" charset="0"/>
                    <a:cs typeface="Arial" pitchFamily="34" charset="0"/>
                  </a:rPr>
                  <a:t> sub-band,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𝑅</m:t>
                      </m:r>
                      <m:r>
                        <a:rPr lang="en-US" i="1" baseline="-2500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𝑋𝑚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×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𝐻𝑚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[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]</m:t>
                      </m:r>
                    </m:oMath>
                  </m:oMathPara>
                </a14:m>
                <a:endParaRPr lang="en-US" b="0" i="1" dirty="0" smtClean="0">
                  <a:solidFill>
                    <a:srgbClr val="C00000"/>
                  </a:solidFill>
                  <a:latin typeface="Cambria Math"/>
                  <a:cs typeface="Arial" pitchFamily="34" charset="0"/>
                </a:endParaRPr>
              </a:p>
              <a:p>
                <a:pPr marL="114300" indent="0">
                  <a:buNone/>
                </a:pPr>
                <a:endParaRPr lang="en-US" sz="28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76400"/>
                <a:ext cx="8839200" cy="5029200"/>
              </a:xfrm>
              <a:blipFill rotWithShape="1">
                <a:blip r:embed="rId3"/>
                <a:stretch>
                  <a:fillRect l="-1448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Reverberation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76400"/>
                <a:ext cx="88392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When speech is corrupted with </a:t>
                </a:r>
                <a:r>
                  <a:rPr lang="en-US" sz="2800" dirty="0" err="1" smtClean="0">
                    <a:latin typeface="Arial" pitchFamily="34" charset="0"/>
                    <a:cs typeface="Arial" pitchFamily="34" charset="0"/>
                  </a:rPr>
                  <a:t>convolutive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distortion like room reverberation</a:t>
                </a:r>
              </a:p>
              <a:p>
                <a:pPr marL="914400" lvl="2" indent="0">
                  <a:buNone/>
                </a:pPr>
                <a:r>
                  <a:rPr lang="en-US" sz="3200" b="0" dirty="0" smtClean="0">
                    <a:solidFill>
                      <a:srgbClr val="C00000"/>
                    </a:solidFill>
                    <a:cs typeface="Arial" pitchFamily="34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]=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  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	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In the DFT domain, this translates to a multiplication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  <a:cs typeface="Arial" pitchFamily="34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𝑘</m:t>
                        </m:r>
                      </m:e>
                    </m:d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i="1" dirty="0" smtClean="0">
                  <a:solidFill>
                    <a:srgbClr val="C00000"/>
                  </a:solidFill>
                  <a:latin typeface="Cambria Math"/>
                  <a:cs typeface="Arial" pitchFamily="34" charset="0"/>
                </a:endParaRPr>
              </a:p>
              <a:p>
                <a:pPr marL="114300" indent="0">
                  <a:buNone/>
                </a:pPr>
                <a:r>
                  <a:rPr lang="en-US" sz="2800" dirty="0">
                    <a:latin typeface="Arial" pitchFamily="34" charset="0"/>
                    <a:cs typeface="Arial" pitchFamily="34" charset="0"/>
                  </a:rPr>
                  <a:t>In the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𝑚</m:t>
                    </m:r>
                    <m:r>
                      <a:rPr lang="en-US" sz="2800" i="1" baseline="3000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𝑡h</m:t>
                    </m:r>
                  </m:oMath>
                </a14:m>
                <a:r>
                  <a:rPr lang="en-US" sz="2800" dirty="0">
                    <a:latin typeface="Arial" pitchFamily="34" charset="0"/>
                    <a:cs typeface="Arial" pitchFamily="34" charset="0"/>
                  </a:rPr>
                  <a:t> sub-band,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𝑅</m:t>
                      </m:r>
                      <m:r>
                        <a:rPr lang="en-US" i="1" baseline="-2500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𝑋𝑚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×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𝐻𝑚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[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]</m:t>
                      </m:r>
                    </m:oMath>
                  </m:oMathPara>
                </a14:m>
                <a:endParaRPr lang="en-US" b="0" i="1" dirty="0" smtClean="0">
                  <a:solidFill>
                    <a:srgbClr val="C00000"/>
                  </a:solidFill>
                  <a:latin typeface="Cambria Math"/>
                  <a:cs typeface="Arial" pitchFamily="34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latin typeface="Arial" pitchFamily="34" charset="0"/>
                    <a:ea typeface="Cambria Math"/>
                    <a:cs typeface="Arial" pitchFamily="34" charset="0"/>
                  </a:rPr>
                  <a:t>In narrow bands,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𝐻</m:t>
                    </m:r>
                    <m:r>
                      <a:rPr lang="en-US" sz="2800" i="1" baseline="-2500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𝑚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[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𝑘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is slowly varying,</a:t>
                </a:r>
              </a:p>
              <a:p>
                <a:pPr marL="114300" indent="0">
                  <a:buNone/>
                </a:pPr>
                <a:r>
                  <a:rPr lang="en-US" sz="2800" dirty="0"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	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𝑅</m:t>
                    </m:r>
                    <m:r>
                      <a:rPr lang="en-US" b="0" i="1" baseline="-2500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𝑋</m:t>
                    </m:r>
                    <m:r>
                      <a:rPr lang="en-US" b="0" i="1" baseline="-2500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𝐻</m:t>
                    </m:r>
                    <m:r>
                      <a:rPr lang="en-US" b="0" i="1" baseline="-2500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𝑚</m:t>
                    </m:r>
                  </m:oMath>
                </a14:m>
                <a:endParaRPr lang="en-US" baseline="-25000" dirty="0" smtClean="0">
                  <a:latin typeface="Arial" pitchFamily="34" charset="0"/>
                  <a:cs typeface="Arial" pitchFamily="34" charset="0"/>
                </a:endParaRPr>
              </a:p>
              <a:p>
                <a:pPr marL="114300" indent="0">
                  <a:buNone/>
                </a:pPr>
                <a:endParaRPr lang="en-US" sz="28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76400"/>
                <a:ext cx="8839200" cy="5029200"/>
              </a:xfrm>
              <a:blipFill rotWithShape="1">
                <a:blip r:embed="rId3"/>
                <a:stretch>
                  <a:fillRect l="-1448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1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752600"/>
                <a:ext cx="9067800" cy="48006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FDLP envelope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𝑚</m:t>
                    </m:r>
                    <m:r>
                      <a:rPr lang="en-US" sz="2800" i="1" baseline="3000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𝑡h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band using all-pole parameters 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𝑎</m:t>
                    </m:r>
                    <m:r>
                      <a:rPr lang="en-US" b="0" i="1" baseline="-2500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1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,…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𝑎</m:t>
                    </m:r>
                    <m:r>
                      <a:rPr lang="en-US" sz="2800" b="0" i="1" baseline="-2500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𝑝</m:t>
                    </m:r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} </a:t>
                </a:r>
                <a:r>
                  <a:rPr lang="en-US" sz="2800" dirty="0" smtClean="0">
                    <a:latin typeface="Arial" pitchFamily="34" charset="0"/>
                    <a:ea typeface="Cambria Math" pitchFamily="18" charset="0"/>
                    <a:cs typeface="Arial" pitchFamily="34" charset="0"/>
                  </a:rPr>
                  <a:t>is given by</a:t>
                </a:r>
                <a:endParaRPr lang="en-US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   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𝐸</m:t>
                          </m:r>
                          <m:r>
                            <a:rPr lang="en-US" sz="32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|1 − </m:t>
                          </m:r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𝑘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𝑝</m:t>
                              </m:r>
                            </m:sup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𝑎</m:t>
                              </m:r>
                              <m:r>
                                <a:rPr lang="en-US" sz="3200" b="0" i="1" baseline="-2500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cs typeface="Arial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cs typeface="Arial" pitchFamily="34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|</m:t>
                              </m:r>
                              <m:r>
                                <a:rPr lang="en-US" sz="3200" b="0" i="1" baseline="3000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 smtClean="0">
                  <a:latin typeface="Arial" pitchFamily="34" charset="0"/>
                  <a:cs typeface="Arial" pitchFamily="34" charset="0"/>
                </a:endParaRPr>
              </a:p>
              <a:p>
                <a:pPr marL="1371600" lvl="3" indent="0">
                  <a:buNone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	</a:t>
                </a:r>
              </a:p>
              <a:p>
                <a:pPr marL="571500" indent="-457200">
                  <a:buFont typeface="Wingdings" pitchFamily="2" charset="2"/>
                  <a:buChar char="§"/>
                </a:pP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When the sub-band signal is multiplied by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𝐻</m:t>
                    </m:r>
                    <m:r>
                      <a:rPr lang="en-US" i="1" baseline="-2500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𝑚</m:t>
                    </m:r>
                  </m:oMath>
                </a14:m>
                <a:r>
                  <a:rPr lang="en-US" sz="2800" baseline="-25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, the gain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𝐺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is modified.</a:t>
                </a:r>
              </a:p>
              <a:p>
                <a:pPr marL="571500" indent="-457200">
                  <a:buFont typeface="Wingdings" pitchFamily="2" charset="2"/>
                  <a:buChar char="§"/>
                </a:pPr>
                <a:r>
                  <a:rPr lang="en-US" sz="28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Normalization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to </a:t>
                </a:r>
                <a:r>
                  <a:rPr lang="en-US" sz="2800" dirty="0" err="1" smtClean="0">
                    <a:latin typeface="Arial" pitchFamily="34" charset="0"/>
                    <a:cs typeface="Arial" pitchFamily="34" charset="0"/>
                  </a:rPr>
                  <a:t>convolutive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distortions is achieved by reconstructing the FDLP envelope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𝐺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=1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.  </a:t>
                </a:r>
                <a:r>
                  <a:rPr lang="en-US" sz="2800" baseline="-25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28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571500" indent="-457200">
                  <a:buFont typeface="Wingdings" pitchFamily="2" charset="2"/>
                  <a:buChar char="§"/>
                </a:pPr>
                <a:endParaRPr lang="en-US" sz="28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752600"/>
                <a:ext cx="9067800" cy="4800600"/>
              </a:xfrm>
              <a:blipFill rotWithShape="1">
                <a:blip r:embed="rId3"/>
                <a:stretch>
                  <a:fillRect l="-1210" t="-1271" r="-1614" b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Gain Normalization in FDLP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537"/>
            <a:ext cx="9144000" cy="50189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Gain Normalization in FDLP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1371600"/>
            <a:ext cx="276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Without gain norm.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38600" y="3805535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With gain norm.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6"/>
          <p:cNvSpPr>
            <a:spLocks/>
          </p:cNvSpPr>
          <p:nvPr/>
        </p:nvSpPr>
        <p:spPr bwMode="auto">
          <a:xfrm>
            <a:off x="304800" y="5854700"/>
            <a:ext cx="84582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S. 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Thomas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S. Ganapathy and 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H. </a:t>
            </a:r>
            <a:r>
              <a:rPr lang="en-US" sz="1600" i="1" dirty="0" err="1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Hermansky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“Recognition of Reverberant Speech Using FDLP"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IEEE 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Signal Proc. Letters, 2008.</a:t>
            </a:r>
            <a:endParaRPr lang="en-US" sz="1600" i="1" dirty="0">
              <a:solidFill>
                <a:schemeClr val="tx1"/>
              </a:solidFill>
              <a:latin typeface="Times" charset="0"/>
              <a:cs typeface="Times" charset="0"/>
              <a:sym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Overview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AR Model of Hilbert Envelopes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FDLP and its Properties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Applications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Summary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Overview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 Model of Hilbert Envelopes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FDLP and its Properties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Applications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Outline of Applications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990600" y="2209800"/>
            <a:ext cx="17526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Sub-band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Decomposition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43200" y="3429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/>
          <p:cNvSpPr/>
          <p:nvPr/>
        </p:nvSpPr>
        <p:spPr>
          <a:xfrm>
            <a:off x="3352800" y="2971800"/>
            <a:ext cx="914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FDLP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267200" y="34290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572000" y="2819400"/>
            <a:ext cx="1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/>
          <p:nvPr/>
        </p:nvSpPr>
        <p:spPr>
          <a:xfrm>
            <a:off x="5181600" y="2209800"/>
            <a:ext cx="914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Norm.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5181600" y="37338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Quant.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7432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72000" y="2819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72000" y="3962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743200" y="4495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6" idx="1"/>
          </p:cNvCxnSpPr>
          <p:nvPr/>
        </p:nvCxnSpPr>
        <p:spPr>
          <a:xfrm>
            <a:off x="4267200" y="4191000"/>
            <a:ext cx="9144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96000" y="4191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96000" y="3429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96000" y="2286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2400" y="3505200"/>
            <a:ext cx="8382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/>
          <p:cNvSpPr/>
          <p:nvPr/>
        </p:nvSpPr>
        <p:spPr>
          <a:xfrm>
            <a:off x="6705600" y="1905000"/>
            <a:ext cx="23622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Short-term Features for Speaker &amp; Speech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Recog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6705600" y="2971800"/>
            <a:ext cx="23622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Modulation Features for Phoneme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Recog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6705600" y="3886200"/>
            <a:ext cx="23622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Wide-band Speech &amp; Audio Coding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200" y="2971800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200" y="3715306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Signal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6"/>
          <p:cNvSpPr>
            <a:spLocks/>
          </p:cNvSpPr>
          <p:nvPr/>
        </p:nvSpPr>
        <p:spPr bwMode="auto">
          <a:xfrm>
            <a:off x="304800" y="5854700"/>
            <a:ext cx="84582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S. 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Ganapathy, 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S. 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Thomas, 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P. </a:t>
            </a:r>
            <a:r>
              <a:rPr lang="en-US" sz="1600" i="1" dirty="0" err="1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Motlicek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 and H. </a:t>
            </a:r>
            <a:r>
              <a:rPr lang="en-US" sz="1600" i="1" dirty="0" err="1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Hermansky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“Applications of Signal Analysis Using Autoregressive Models of Amplitude Modulation"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IEEE 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WASPAA, 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Oct. 2009.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0" y="60198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114800" y="4248706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14800" y="2419906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889"/>
            <a:ext cx="9144000" cy="5244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Sub-band speech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and audio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signals -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product of smooth modulation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with a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fine carrier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4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ircle/>
      </p:transition>
    </mc:Choice>
    <mc:Fallback xmlns="">
      <p:transition spd="med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Short-term Features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2209800"/>
            <a:ext cx="17526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Sub-band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Decomposition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43200" y="3429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52800" y="2971800"/>
            <a:ext cx="9144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FDLP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267200" y="34290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572000" y="2819400"/>
            <a:ext cx="1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181600" y="2209800"/>
            <a:ext cx="9144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Norm.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5181600" y="37338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Quant.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7432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72000" y="2819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72000" y="3962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743200" y="4495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6" idx="1"/>
          </p:cNvCxnSpPr>
          <p:nvPr/>
        </p:nvCxnSpPr>
        <p:spPr>
          <a:xfrm>
            <a:off x="4267200" y="4191000"/>
            <a:ext cx="9144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96000" y="4191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96000" y="3429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96000" y="2286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2400" y="3505200"/>
            <a:ext cx="8382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705600" y="1905000"/>
            <a:ext cx="23622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Short-term Features for Speaker &amp; Speech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Recog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6705600" y="2971800"/>
            <a:ext cx="23622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Modulation Features for Phoneme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Recog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6705600" y="3886200"/>
            <a:ext cx="23622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Wide-band Speech &amp; Audio Coding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200" y="2971800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200" y="3715306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Signal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14800" y="4248706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14800" y="2419906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Short-term Features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981200"/>
            <a:ext cx="1066800" cy="2297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Sub-band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Window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95400" y="3200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434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971800" y="2209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912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-228600" y="275486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620486" y="2739571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0" y="3200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718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71800" y="40386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3581400" y="2667000"/>
            <a:ext cx="787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FDLP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4953000" y="2667000"/>
            <a:ext cx="8382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Norm.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924800" y="2667000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Log+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3152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82000" y="2667000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Feat.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00801" y="1981200"/>
            <a:ext cx="914399" cy="2297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Energy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6106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Short-term Features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981200"/>
            <a:ext cx="1066800" cy="2297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Sub-band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Window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95400" y="3200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434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971800" y="2209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912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-228600" y="275486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620486" y="2739571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0" y="3200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718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71800" y="40386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3581400" y="2667000"/>
            <a:ext cx="787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FDLP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4953000" y="2667000"/>
            <a:ext cx="8382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Norm.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924800" y="2667000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Log+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3152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82000" y="2667000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Feat.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00801" y="1981200"/>
            <a:ext cx="914399" cy="22976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Energy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6106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286" y="495300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Envelopes in each band are integrated along time (25 ms with a shift of 10 ms).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Integration in frequency axis to convert to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scale.</a:t>
            </a:r>
          </a:p>
        </p:txBody>
      </p:sp>
    </p:spTree>
    <p:extLst>
      <p:ext uri="{BB962C8B-B14F-4D97-AF65-F5344CB8AC3E}">
        <p14:creationId xmlns:p14="http://schemas.microsoft.com/office/powerpoint/2010/main" val="29719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Short-term Features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981200"/>
            <a:ext cx="1066800" cy="2297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Sub-band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Window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95400" y="3200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434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971800" y="2209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912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-228600" y="275486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620486" y="2739571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0" y="3200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718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71800" y="40386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3581400" y="2667000"/>
            <a:ext cx="787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FDLP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4953000" y="2667000"/>
            <a:ext cx="8382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Norm.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24800" y="2667000"/>
            <a:ext cx="674914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Log+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3152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82000" y="2667000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Feat.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00801" y="1981200"/>
            <a:ext cx="914399" cy="2297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Energy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6106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286" y="4953000"/>
            <a:ext cx="899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Sub-band energies are converted to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cepstral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coefficients by applying log and DCT along frequency axis.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Delta and acceleration coefficients are appended to obtain 39 dim. feat similar to conventional MFCC feat. </a:t>
            </a:r>
          </a:p>
        </p:txBody>
      </p:sp>
    </p:spTree>
    <p:extLst>
      <p:ext uri="{BB962C8B-B14F-4D97-AF65-F5344CB8AC3E}">
        <p14:creationId xmlns:p14="http://schemas.microsoft.com/office/powerpoint/2010/main" val="305258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Speech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Recognition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200" y="1858863"/>
            <a:ext cx="8991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TIDIGITS Database (8 kHz)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Clean training data, test data can be clean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or naturally reverberated.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HMM-GMM system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Whole-word HMM models trained on clean speech.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Performance in terms of word error rate (WER).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Features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PLP features with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cepstral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mean subtraction (CMS).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Long term log spectral subtraction (LTLSS) [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Gelbart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2002]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FDLP short-term (FDLP-S) features – 39 dim.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Speech Recognition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6"/>
          <p:cNvSpPr>
            <a:spLocks/>
          </p:cNvSpPr>
          <p:nvPr/>
        </p:nvSpPr>
        <p:spPr bwMode="auto">
          <a:xfrm>
            <a:off x="304800" y="5854700"/>
            <a:ext cx="84582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S. Thomas, S. Ganapathy and 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H. </a:t>
            </a:r>
            <a:r>
              <a:rPr lang="en-US" sz="1600" i="1" dirty="0" err="1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Hermansky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“Recognition of Reverberant Speech Using FDLP"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IEEE, Signal Proc. Letters, 2008.</a:t>
            </a:r>
            <a:endParaRPr lang="en-US" sz="1600" i="1" dirty="0">
              <a:solidFill>
                <a:schemeClr val="tx1"/>
              </a:solidFill>
              <a:latin typeface="Times" charset="0"/>
              <a:cs typeface="Times" charset="0"/>
              <a:sym typeface="Time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67332799"/>
              </p:ext>
            </p:extLst>
          </p:nvPr>
        </p:nvGraphicFramePr>
        <p:xfrm>
          <a:off x="7256" y="1295400"/>
          <a:ext cx="9136744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06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Speaker Verification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200" y="1295400"/>
            <a:ext cx="8991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NIST 2008 Speaker recognition evaluation (SRE)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Has telephone speech and far-field speech.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GMM-UBM system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Trained on a large set of development speakers.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Adapted on the enrollment data from the target speaker.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Nuisance attribute projection (NAP) 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supervectors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etection cost function (DCF)  = 0.99 P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fa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+ 0.1 P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miss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2400" baseline="-25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Features with warping [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Pelecanos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2001].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Mel Frequency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Cepstral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Coefficients (MFCCs)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FDLP short-term (FDLP-S) features.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580506787"/>
              </p:ext>
            </p:extLst>
          </p:nvPr>
        </p:nvGraphicFramePr>
        <p:xfrm>
          <a:off x="7256" y="1295400"/>
          <a:ext cx="9136744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Speaker Verification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6"/>
          <p:cNvSpPr>
            <a:spLocks/>
          </p:cNvSpPr>
          <p:nvPr/>
        </p:nvSpPr>
        <p:spPr bwMode="auto">
          <a:xfrm>
            <a:off x="304800" y="5854700"/>
            <a:ext cx="84582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 S. Ganapathy, J. </a:t>
            </a:r>
            <a:r>
              <a:rPr lang="en-US" sz="1600" i="1" dirty="0" err="1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Pelecanos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 and </a:t>
            </a:r>
            <a:r>
              <a:rPr lang="en-US" sz="1600" i="1" dirty="0" smtClean="0">
                <a:latin typeface="Times" charset="0"/>
                <a:cs typeface="Times" charset="0"/>
                <a:sym typeface="Times" charset="0"/>
              </a:rPr>
              <a:t>M. Omar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“Feature Normalization for Speaker Verification in Room Reverberation"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ICASSP, 2011.</a:t>
            </a:r>
            <a:endParaRPr lang="en-US" sz="1600" i="1" dirty="0">
              <a:solidFill>
                <a:schemeClr val="tx1"/>
              </a:solidFill>
              <a:latin typeface="Times" charset="0"/>
              <a:cs typeface="Times" charset="0"/>
              <a:sym typeface="Time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Outline of Applications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990600" y="2209800"/>
            <a:ext cx="17526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Sub-band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Decomposition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43200" y="3429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/>
          <p:cNvSpPr/>
          <p:nvPr/>
        </p:nvSpPr>
        <p:spPr>
          <a:xfrm>
            <a:off x="3352800" y="2971800"/>
            <a:ext cx="914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FDLP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267200" y="34290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572000" y="2819400"/>
            <a:ext cx="1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/>
          <p:nvPr/>
        </p:nvSpPr>
        <p:spPr>
          <a:xfrm>
            <a:off x="5181600" y="2209800"/>
            <a:ext cx="914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Norm.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5181600" y="37338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Quant.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7432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72000" y="2819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72000" y="3962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743200" y="4495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6" idx="1"/>
          </p:cNvCxnSpPr>
          <p:nvPr/>
        </p:nvCxnSpPr>
        <p:spPr>
          <a:xfrm>
            <a:off x="4267200" y="4191000"/>
            <a:ext cx="9144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96000" y="4191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96000" y="3429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96000" y="2286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2400" y="3505200"/>
            <a:ext cx="8382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/>
          <p:cNvSpPr/>
          <p:nvPr/>
        </p:nvSpPr>
        <p:spPr>
          <a:xfrm>
            <a:off x="6705600" y="1905000"/>
            <a:ext cx="23622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Short-term Features for Speaker &amp; Speech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Recog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6705600" y="2971800"/>
            <a:ext cx="23622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Modulation Features for Phoneme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Recog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6705600" y="3886200"/>
            <a:ext cx="23622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Wide-band Speech &amp; Audio Coding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200" y="2971800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200" y="3715306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Signal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14800" y="4248706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14800" y="2419906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Modulation Features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2209800"/>
            <a:ext cx="17526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Sub-band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Decomposition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43200" y="3429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52800" y="2971800"/>
            <a:ext cx="9144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FDLP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267200" y="34290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572000" y="2819400"/>
            <a:ext cx="1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181600" y="2209800"/>
            <a:ext cx="9144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Norm.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5181600" y="37338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Quant.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7432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72000" y="2819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72000" y="3962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743200" y="4495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6" idx="1"/>
          </p:cNvCxnSpPr>
          <p:nvPr/>
        </p:nvCxnSpPr>
        <p:spPr>
          <a:xfrm>
            <a:off x="4267200" y="4191000"/>
            <a:ext cx="9144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96000" y="4191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96000" y="3429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96000" y="2286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2400" y="3505200"/>
            <a:ext cx="8382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/>
          <p:cNvSpPr/>
          <p:nvPr/>
        </p:nvSpPr>
        <p:spPr>
          <a:xfrm>
            <a:off x="6705600" y="1905000"/>
            <a:ext cx="23622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Short-term Features for Speaker &amp; Speech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Recog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05600" y="2971800"/>
            <a:ext cx="23622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Modulation Features for Phoneme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Recog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6705600" y="3886200"/>
            <a:ext cx="23622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Wide-band Speech &amp; Audio Coding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200" y="2971800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200" y="3715306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Signal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14800" y="4248706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14800" y="2419906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Sub-band speech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and audio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signals -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product of smooth modulation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with a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fine carrier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Modulation Feature Extraction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981200"/>
            <a:ext cx="10668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Critical-band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Window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8305800" y="1752599"/>
            <a:ext cx="228600" cy="1444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95400" y="3200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3810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971800" y="2209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008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43400" y="3124200"/>
            <a:ext cx="3048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-228600" y="275486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620486" y="2739571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0" y="3200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718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71800" y="4191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3581400" y="2667000"/>
            <a:ext cx="787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FDLP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5290456" y="2191657"/>
            <a:ext cx="1110344" cy="529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Static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6482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48200" y="2438400"/>
            <a:ext cx="0" cy="137160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/>
          <p:cNvSpPr/>
          <p:nvPr/>
        </p:nvSpPr>
        <p:spPr>
          <a:xfrm>
            <a:off x="5257800" y="3585029"/>
            <a:ext cx="1143000" cy="529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Dynamic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00800" y="3886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/>
          <p:cNvSpPr/>
          <p:nvPr/>
        </p:nvSpPr>
        <p:spPr>
          <a:xfrm>
            <a:off x="7010400" y="1981200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10400" y="3429000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6000" y="427886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200ms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6962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696200" y="3886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8305800" y="3200400"/>
            <a:ext cx="2286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05800" y="2907268"/>
            <a:ext cx="106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Sub-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band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Feat.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Modulation Feature Extraction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981200"/>
            <a:ext cx="10668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Critical-band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Window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8305800" y="1752599"/>
            <a:ext cx="228600" cy="1444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95400" y="3200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3810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971800" y="2209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008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43400" y="3124200"/>
            <a:ext cx="3048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-228600" y="275486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620486" y="2739571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0" y="3200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718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71800" y="4191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3581400" y="2667000"/>
            <a:ext cx="787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FDLP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90456" y="2191657"/>
            <a:ext cx="1110344" cy="529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Static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6482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48200" y="2438400"/>
            <a:ext cx="0" cy="137160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/>
          <p:cNvSpPr/>
          <p:nvPr/>
        </p:nvSpPr>
        <p:spPr>
          <a:xfrm>
            <a:off x="5257800" y="3585029"/>
            <a:ext cx="1143000" cy="529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Dynamic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00800" y="3886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/>
          <p:cNvSpPr/>
          <p:nvPr/>
        </p:nvSpPr>
        <p:spPr>
          <a:xfrm>
            <a:off x="7010400" y="1981200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10400" y="3429000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6000" y="427886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200ms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6962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696200" y="3886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8305800" y="3200400"/>
            <a:ext cx="2286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05800" y="2907268"/>
            <a:ext cx="106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Sub-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band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Feat.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2942" y="5105400"/>
            <a:ext cx="88210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Static compression is a logarithm – reduce the huge dynamic range in the in the sub-band envelope.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Modulation Feature Extraction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981200"/>
            <a:ext cx="10668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Critical-band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Window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8305800" y="1752599"/>
            <a:ext cx="228600" cy="1444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95400" y="3200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3810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971800" y="2209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008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43400" y="3124200"/>
            <a:ext cx="3048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-228600" y="275486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620486" y="2739571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0" y="3200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718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71800" y="4191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3581400" y="2667000"/>
            <a:ext cx="787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FDLP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5290456" y="2191657"/>
            <a:ext cx="1110344" cy="529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Static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6482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48200" y="2438400"/>
            <a:ext cx="0" cy="137160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57800" y="3585029"/>
            <a:ext cx="1143000" cy="529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Dynamic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00800" y="3886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/>
          <p:cNvSpPr/>
          <p:nvPr/>
        </p:nvSpPr>
        <p:spPr>
          <a:xfrm>
            <a:off x="7010400" y="1981200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10400" y="3429000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6000" y="427886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200ms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6962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696200" y="3886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8305800" y="3200400"/>
            <a:ext cx="2286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05800" y="2907268"/>
            <a:ext cx="106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Sub-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band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Feat.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2400" y="5105400"/>
            <a:ext cx="882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Dynamic compression is implemented by dynamic compression loops consisting of dividers and low pass filters [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Kollmeier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1999].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Modulation Feature Extraction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981200"/>
            <a:ext cx="10668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Critical-band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Window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8305800" y="1752599"/>
            <a:ext cx="228600" cy="1444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95400" y="3200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3810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971800" y="2209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008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43400" y="3124200"/>
            <a:ext cx="3048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-228600" y="275486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620486" y="2739571"/>
            <a:ext cx="67491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0" y="3200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71800" y="3124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71800" y="4191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3581400" y="2667000"/>
            <a:ext cx="787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FDLP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5290456" y="2191657"/>
            <a:ext cx="1110344" cy="529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Static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6482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48200" y="2438400"/>
            <a:ext cx="0" cy="137160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/>
          <p:cNvSpPr/>
          <p:nvPr/>
        </p:nvSpPr>
        <p:spPr>
          <a:xfrm>
            <a:off x="5257800" y="3585029"/>
            <a:ext cx="1143000" cy="529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Dynamic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00800" y="3886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10400" y="1981200"/>
            <a:ext cx="674914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010400" y="3429000"/>
            <a:ext cx="674914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6000" y="427886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200ms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6962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696200" y="38862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8305800" y="3200400"/>
            <a:ext cx="2286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05800" y="2907268"/>
            <a:ext cx="106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Sub-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band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Feat.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2400" y="5105400"/>
            <a:ext cx="88210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Compressed sub-band envelopes are DCT transformed to obtain modulation frequency components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14 static and dynamic modulation spectra (0-35 Hz) with 17 sub-bands, gets a feature of 476 dim.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Phoneme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Recognition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200" y="1676400"/>
            <a:ext cx="8991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TIMIT Database (8 kHz)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Clean training data, test data can be clean, additive noise, reverberated or telephone channel.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Multi-layer perceptron (MLP) based system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MLPs estimate phoneme posteriors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Hidden Markov model (HMM) – MLP hybrid model.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Performance in phoneme error rate (PER).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Features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Perceptual linear prediction (PLP) - 9 frame context.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Advanced ETSI standard [ETSI,2002] – 9 frame context.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FDLP modulation (FDLP-M) features – 476 dim.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/>
          </p:cNvSpPr>
          <p:nvPr/>
        </p:nvSpPr>
        <p:spPr bwMode="auto">
          <a:xfrm>
            <a:off x="304800" y="5854700"/>
            <a:ext cx="84582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S. </a:t>
            </a:r>
            <a:r>
              <a:rPr lang="en-US" sz="1600" i="1" dirty="0" smtClean="0">
                <a:latin typeface="Times" charset="0"/>
                <a:cs typeface="Times" charset="0"/>
                <a:sym typeface="Times" charset="0"/>
              </a:rPr>
              <a:t>Ganapathy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S. </a:t>
            </a:r>
            <a:r>
              <a:rPr lang="en-US" sz="1600" i="1" dirty="0" smtClean="0">
                <a:latin typeface="Times" charset="0"/>
                <a:cs typeface="Times" charset="0"/>
                <a:sym typeface="Times" charset="0"/>
              </a:rPr>
              <a:t>Thomas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 and 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H. </a:t>
            </a:r>
            <a:r>
              <a:rPr lang="en-US" sz="1600" i="1" dirty="0" err="1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Hermansky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“Temporal Envelope Compensation for Robust Phoneme Recognition Using Modulation Spectrum"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JASA, 2010..</a:t>
            </a:r>
            <a:endParaRPr lang="en-US" sz="1600" i="1" dirty="0">
              <a:solidFill>
                <a:schemeClr val="tx1"/>
              </a:solidFill>
              <a:latin typeface="Times" charset="0"/>
              <a:cs typeface="Times" charset="0"/>
              <a:sym typeface="Time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981340095"/>
              </p:ext>
            </p:extLst>
          </p:nvPr>
        </p:nvGraphicFramePr>
        <p:xfrm>
          <a:off x="7256" y="1295400"/>
          <a:ext cx="9136744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Phoneme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Recognition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Outline of Applications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990600" y="2209800"/>
            <a:ext cx="17526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Sub-band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Decomposition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43200" y="3429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/>
          <p:cNvSpPr/>
          <p:nvPr/>
        </p:nvSpPr>
        <p:spPr>
          <a:xfrm>
            <a:off x="3352800" y="2971800"/>
            <a:ext cx="914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FDLP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267200" y="34290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572000" y="2819400"/>
            <a:ext cx="1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/>
          <p:nvPr/>
        </p:nvSpPr>
        <p:spPr>
          <a:xfrm>
            <a:off x="5181600" y="2209800"/>
            <a:ext cx="914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Norm.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5181600" y="37338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Quant.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7432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72000" y="2819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72000" y="3962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743200" y="4495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6" idx="1"/>
          </p:cNvCxnSpPr>
          <p:nvPr/>
        </p:nvCxnSpPr>
        <p:spPr>
          <a:xfrm>
            <a:off x="4267200" y="4191000"/>
            <a:ext cx="9144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96000" y="4191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96000" y="3429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96000" y="2286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2400" y="3505200"/>
            <a:ext cx="8382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/>
          <p:cNvSpPr/>
          <p:nvPr/>
        </p:nvSpPr>
        <p:spPr>
          <a:xfrm>
            <a:off x="6705600" y="1905000"/>
            <a:ext cx="23622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Short-term Features for Speaker &amp; Speech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Recog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6705600" y="2971800"/>
            <a:ext cx="23622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Modulation Features for Phoneme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Recog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6705600" y="3886200"/>
            <a:ext cx="23622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Wide-band Speech &amp; Audio Coding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200" y="2971800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200" y="3715306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Signal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14800" y="4248706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14800" y="2419906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Audio Coding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2209800"/>
            <a:ext cx="17526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Sub-band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Decomposition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43200" y="3429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52800" y="2971800"/>
            <a:ext cx="9144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FDLP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267200" y="34290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572000" y="2819400"/>
            <a:ext cx="1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/>
          <p:nvPr/>
        </p:nvSpPr>
        <p:spPr>
          <a:xfrm>
            <a:off x="5181600" y="2209800"/>
            <a:ext cx="914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Norm.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81600" y="3733800"/>
            <a:ext cx="914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Quant.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743200" y="2438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72000" y="2819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72000" y="3962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743200" y="44958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6" idx="1"/>
          </p:cNvCxnSpPr>
          <p:nvPr/>
        </p:nvCxnSpPr>
        <p:spPr>
          <a:xfrm>
            <a:off x="4267200" y="4191000"/>
            <a:ext cx="9144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96000" y="4191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96000" y="3429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96000" y="22860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2400" y="3505200"/>
            <a:ext cx="8382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/>
          <p:cNvSpPr/>
          <p:nvPr/>
        </p:nvSpPr>
        <p:spPr>
          <a:xfrm>
            <a:off x="6705600" y="1905000"/>
            <a:ext cx="23622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Short-term Features for Speaker &amp; Speech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Recog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6705600" y="2971800"/>
            <a:ext cx="23622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Modulation Features for Phoneme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Recog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05600" y="3886200"/>
            <a:ext cx="23622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Wide-band Speech &amp; Audio Coding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200" y="2971800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200" y="3715306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Signal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14800" y="4248706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14800" y="2419906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6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Audio Coding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0" y="60198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/>
          <p:cNvSpPr/>
          <p:nvPr/>
        </p:nvSpPr>
        <p:spPr>
          <a:xfrm>
            <a:off x="602343" y="1371600"/>
            <a:ext cx="1074057" cy="304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QMF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Analysis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2057400" y="2362200"/>
            <a:ext cx="914400" cy="4630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FDLP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0" y="2819400"/>
            <a:ext cx="609600" cy="0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-228600" y="237386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1143000"/>
            <a:ext cx="6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53200" y="3897868"/>
            <a:ext cx="6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32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2057400" y="3423166"/>
            <a:ext cx="914400" cy="4630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43200" y="214526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Env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2895600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Carr.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3581400" y="2362200"/>
            <a:ext cx="457200" cy="4630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3581400" y="3423166"/>
            <a:ext cx="457200" cy="4630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4953000" y="2362200"/>
            <a:ext cx="533400" cy="4630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-1</a:t>
            </a:r>
            <a:endParaRPr lang="en-US" baseline="30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4953000" y="3429000"/>
            <a:ext cx="533400" cy="4630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-1</a:t>
            </a:r>
            <a:endParaRPr lang="en-US" baseline="30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5867400" y="3429000"/>
            <a:ext cx="914400" cy="4630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IMDCT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5867400" y="2362200"/>
            <a:ext cx="914400" cy="4630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Mul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155543" y="1371600"/>
            <a:ext cx="1226457" cy="304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QMF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Synthesis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676400" y="1521083"/>
            <a:ext cx="381000" cy="2917"/>
          </a:xfrm>
          <a:prstGeom prst="straightConnector1">
            <a:avLst/>
          </a:prstGeom>
          <a:ln w="38100" cap="rnd">
            <a:solidFill>
              <a:schemeClr val="tx1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705600" y="1230868"/>
            <a:ext cx="6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524000" y="3886200"/>
            <a:ext cx="6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32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8382000" y="2819400"/>
            <a:ext cx="762000" cy="5834"/>
          </a:xfrm>
          <a:prstGeom prst="straightConnector1">
            <a:avLst/>
          </a:prstGeom>
          <a:ln w="44450" cap="rnd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8229600" y="2373868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Output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676400" y="2590800"/>
            <a:ext cx="381000" cy="2917"/>
          </a:xfrm>
          <a:prstGeom prst="straightConnector1">
            <a:avLst/>
          </a:prstGeom>
          <a:ln w="38100" cap="rnd">
            <a:solidFill>
              <a:schemeClr val="tx1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676400" y="4267200"/>
            <a:ext cx="381000" cy="2917"/>
          </a:xfrm>
          <a:prstGeom prst="straightConnector1">
            <a:avLst/>
          </a:prstGeom>
          <a:ln w="38100" cap="rnd">
            <a:solidFill>
              <a:schemeClr val="tx1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514600" y="2825234"/>
            <a:ext cx="0" cy="597932"/>
          </a:xfrm>
          <a:prstGeom prst="straightConnector1">
            <a:avLst/>
          </a:prstGeom>
          <a:ln w="38100" cap="rnd">
            <a:solidFill>
              <a:schemeClr val="tx1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66" idx="1"/>
          </p:cNvCxnSpPr>
          <p:nvPr/>
        </p:nvCxnSpPr>
        <p:spPr>
          <a:xfrm>
            <a:off x="2971800" y="2590800"/>
            <a:ext cx="609600" cy="2917"/>
          </a:xfrm>
          <a:prstGeom prst="straightConnector1">
            <a:avLst/>
          </a:prstGeom>
          <a:ln w="38100" cap="rnd">
            <a:solidFill>
              <a:schemeClr val="tx1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971800" y="3654683"/>
            <a:ext cx="609600" cy="2917"/>
          </a:xfrm>
          <a:prstGeom prst="straightConnector1">
            <a:avLst/>
          </a:prstGeom>
          <a:ln w="38100" cap="rnd">
            <a:solidFill>
              <a:schemeClr val="tx1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038600" y="2590800"/>
            <a:ext cx="381000" cy="2917"/>
          </a:xfrm>
          <a:prstGeom prst="straightConnector1">
            <a:avLst/>
          </a:prstGeom>
          <a:ln w="38100" cap="rnd">
            <a:solidFill>
              <a:schemeClr val="tx1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038600" y="3654683"/>
            <a:ext cx="381000" cy="2917"/>
          </a:xfrm>
          <a:prstGeom prst="straightConnector1">
            <a:avLst/>
          </a:prstGeom>
          <a:ln w="38100" cap="rnd">
            <a:solidFill>
              <a:schemeClr val="tx1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572000" y="2590800"/>
            <a:ext cx="381000" cy="2917"/>
          </a:xfrm>
          <a:prstGeom prst="straightConnector1">
            <a:avLst/>
          </a:prstGeom>
          <a:ln w="38100" cap="rnd">
            <a:solidFill>
              <a:schemeClr val="tx1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572000" y="3654683"/>
            <a:ext cx="381000" cy="2917"/>
          </a:xfrm>
          <a:prstGeom prst="straightConnector1">
            <a:avLst/>
          </a:prstGeom>
          <a:ln w="38100" cap="rnd">
            <a:solidFill>
              <a:schemeClr val="tx1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86400" y="2590800"/>
            <a:ext cx="381000" cy="2917"/>
          </a:xfrm>
          <a:prstGeom prst="straightConnector1">
            <a:avLst/>
          </a:prstGeom>
          <a:ln w="38100" cap="rnd">
            <a:solidFill>
              <a:schemeClr val="tx1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486400" y="3654683"/>
            <a:ext cx="381000" cy="2917"/>
          </a:xfrm>
          <a:prstGeom prst="straightConnector1">
            <a:avLst/>
          </a:prstGeom>
          <a:ln w="38100" cap="rnd">
            <a:solidFill>
              <a:schemeClr val="tx1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781800" y="2590800"/>
            <a:ext cx="381000" cy="2917"/>
          </a:xfrm>
          <a:prstGeom prst="straightConnector1">
            <a:avLst/>
          </a:prstGeom>
          <a:ln w="38100" cap="rnd">
            <a:solidFill>
              <a:schemeClr val="tx1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781800" y="4264283"/>
            <a:ext cx="381000" cy="2917"/>
          </a:xfrm>
          <a:prstGeom prst="straightConnector1">
            <a:avLst/>
          </a:prstGeom>
          <a:ln w="38100" cap="rnd">
            <a:solidFill>
              <a:schemeClr val="tx1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6781800" y="1600200"/>
            <a:ext cx="381000" cy="2917"/>
          </a:xfrm>
          <a:prstGeom prst="straightConnector1">
            <a:avLst/>
          </a:prstGeom>
          <a:ln w="38100" cap="rnd">
            <a:solidFill>
              <a:schemeClr val="tx1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6324600" y="2819400"/>
            <a:ext cx="0" cy="597932"/>
          </a:xfrm>
          <a:prstGeom prst="straightConnector1">
            <a:avLst/>
          </a:prstGeom>
          <a:ln w="38100" cap="rnd">
            <a:solidFill>
              <a:schemeClr val="tx1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6"/>
          <p:cNvSpPr>
            <a:spLocks/>
          </p:cNvSpPr>
          <p:nvPr/>
        </p:nvSpPr>
        <p:spPr bwMode="auto">
          <a:xfrm>
            <a:off x="304800" y="5854700"/>
            <a:ext cx="84582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Sriram Ganapathy, </a:t>
            </a:r>
            <a:r>
              <a:rPr lang="en-US" sz="1600" i="1" dirty="0" err="1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Petr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Motlicek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 and H. </a:t>
            </a:r>
            <a:r>
              <a:rPr lang="en-US" sz="1600" i="1" dirty="0" err="1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Hermansky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“Autoregressive Modeling of Hilbert Envelopes for Wide-band Audio Coding"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600" i="1" dirty="0">
                <a:latin typeface="Times" pitchFamily="18" charset="0"/>
                <a:cs typeface="Times" pitchFamily="18" charset="0"/>
              </a:rPr>
              <a:t>AES 124th Convention, Audio Engineering Society, May 2008.</a:t>
            </a:r>
            <a:endParaRPr lang="en-US" sz="1600" i="1" dirty="0">
              <a:solidFill>
                <a:schemeClr val="tx1"/>
              </a:solidFill>
              <a:latin typeface="Times" pitchFamily="18" charset="0"/>
              <a:cs typeface="Times" pitchFamily="18" charset="0"/>
              <a:sym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Subjective Evaluations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0" y="57150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6"/>
          <p:cNvSpPr>
            <a:spLocks/>
          </p:cNvSpPr>
          <p:nvPr/>
        </p:nvSpPr>
        <p:spPr bwMode="auto">
          <a:xfrm>
            <a:off x="228600" y="5562600"/>
            <a:ext cx="84582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S. 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Ganapathy, </a:t>
            </a:r>
            <a:r>
              <a:rPr lang="en-US" sz="1600" i="1" dirty="0" smtClean="0">
                <a:latin typeface="Times" charset="0"/>
                <a:cs typeface="Times" charset="0"/>
                <a:sym typeface="Times" charset="0"/>
              </a:rPr>
              <a:t>P.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Motlicek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and H</a:t>
            </a:r>
            <a:r>
              <a:rPr lang="en-US" sz="1600" i="1" dirty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. </a:t>
            </a:r>
            <a:r>
              <a:rPr lang="en-US" sz="1600" i="1" dirty="0" err="1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Hermansky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“AR Models of Amplitude Modulation in Audio Compression"</a:t>
            </a:r>
            <a:r>
              <a:rPr lang="en-US" sz="1600" i="1" dirty="0" smtClean="0">
                <a:solidFill>
                  <a:schemeClr val="tx1"/>
                </a:solidFill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600" i="1" dirty="0" smtClean="0">
                <a:latin typeface="Times" pitchFamily="18" charset="0"/>
                <a:cs typeface="Times" pitchFamily="18" charset="0"/>
              </a:rPr>
              <a:t>IEEE Transactions on Audio, Speech and Language Proc., 2010..</a:t>
            </a:r>
            <a:endParaRPr lang="en-US" sz="1600" i="1" dirty="0">
              <a:solidFill>
                <a:schemeClr val="tx1"/>
              </a:solidFill>
              <a:latin typeface="Times" pitchFamily="18" charset="0"/>
              <a:cs typeface="Times" pitchFamily="18" charset="0"/>
              <a:sym typeface="Times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586210412"/>
              </p:ext>
            </p:extLst>
          </p:nvPr>
        </p:nvGraphicFramePr>
        <p:xfrm>
          <a:off x="7256" y="1295400"/>
          <a:ext cx="9136743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47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Sub-band speech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and audio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signals -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product of smooth modulation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with a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fine carrier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8656" y="396240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=</a:t>
            </a:r>
          </a:p>
        </p:txBody>
      </p:sp>
      <p:sp>
        <p:nvSpPr>
          <p:cNvPr id="6" name="Multiply 5"/>
          <p:cNvSpPr/>
          <p:nvPr/>
        </p:nvSpPr>
        <p:spPr>
          <a:xfrm>
            <a:off x="6400800" y="4038600"/>
            <a:ext cx="609600" cy="91440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3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">
        <p:circle/>
      </p:transition>
    </mc:Choice>
    <mc:Fallback xmlns="">
      <p:transition spd="slow" advTm="1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Overview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AR Model of Hilbert Envelopes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FDLP and its Properties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Applications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Summary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Overview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 Model of Hilbert Envelopes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FDLP and its Properties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Summary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Summary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63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Employing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 modeling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for estimating amplitude modulations.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Long-term temporal analysis of signals forms an efficient alternative to conventional short-term spectrum.</a:t>
            </a:r>
          </a:p>
          <a:p>
            <a:pPr>
              <a:buFont typeface="Wingdings" pitchFamily="2" charset="2"/>
              <a:buChar char="§"/>
            </a:pPr>
            <a:endParaRPr lang="en-US" sz="2800" dirty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Provides AM-FM decomposition in sub-bands and acts as unified model for speech and audio signals.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Summary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63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Employing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modeling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for estimating amplitude modulations.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Long-term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temporal analysis of signals forms an efficient alternative to conventional short-term spectrum.</a:t>
            </a: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Provides AM-FM decomposition in sub-bands and acts as unified model for speech and audio signals.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Summary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63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Employing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modeling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for estimating amplitude modulations.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Long-term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temporal analysis of signals forms an efficient alternative to conventional short-term spectrum.</a:t>
            </a: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Provides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AM-FM decomposition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 sub-bands and acts as unified model for speech and audio signals.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Our Contributions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Simple mathematical analysis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 AR model of Hilbert envelopes. 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Investigating the resolution properties of FDLP.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Gain normalization of FDLP Envelopes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1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Our Contributions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Simple mathematical analysis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 AR model of Hilbert envelopes. 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Investigating the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resolution properties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of FDLP.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Gain normalization of FDLP Envelopes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Our Contributions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Simple mathematical analysis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 AR model of Hilbert envelopes. 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Investigating the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resolution properties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of FDLP.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Gain normalization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of FDLP Envelopes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Our Contributions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Short-term feature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extraction using FDLP –Improvements in reverb speech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recog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Modulation feature extraction – Phoneme recognition in noisy speech.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Speech and audio codec development using AM-FM signals from FDLP.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Our Contributions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Short-term feature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extraction using FDLP –Improvements in reverb speech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recog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Modulation feature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extraction – Phoneme recognition in noisy speech.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Speech and audio codec development using AM-FM signals from FDLP.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Sub-band speech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and audio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signals -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product of smooth modulation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with a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fine carrier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8656" y="396240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=</a:t>
            </a:r>
          </a:p>
        </p:txBody>
      </p:sp>
      <p:sp>
        <p:nvSpPr>
          <p:cNvPr id="38" name="Multiply 37"/>
          <p:cNvSpPr/>
          <p:nvPr/>
        </p:nvSpPr>
        <p:spPr>
          <a:xfrm>
            <a:off x="6400800" y="4038600"/>
            <a:ext cx="609600" cy="91440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fpmy0_si1153_env_60poles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727123" y="2706914"/>
            <a:ext cx="609600" cy="609600"/>
          </a:xfrm>
          <a:prstGeom prst="rect">
            <a:avLst/>
          </a:prstGeom>
        </p:spPr>
      </p:pic>
      <p:pic>
        <p:nvPicPr>
          <p:cNvPr id="5" name="fpmy0_si1153_60poles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705600" y="5635171"/>
            <a:ext cx="609600" cy="609600"/>
          </a:xfrm>
          <a:prstGeom prst="rect">
            <a:avLst/>
          </a:prstGeom>
        </p:spPr>
      </p:pic>
      <p:pic>
        <p:nvPicPr>
          <p:cNvPr id="6" name="fpmy0_si1153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209800" y="2971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6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6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66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Our Contributions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Short-term feature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extraction using FDLP –Improvements in reverb speech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recog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Modulation feature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extraction – Phoneme recognition in noisy speech.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Speech and audio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codec development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using AM-FM signals from FDLP.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Acknowledgements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724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Lab Buddies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– Samuel Thomas,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Sivaram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Garimella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Padmanbhan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Rajan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Harish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Mallidi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Vijay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Peddinti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Thomas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Janu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Aren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Jansen.</a:t>
            </a:r>
          </a:p>
          <a:p>
            <a:pPr>
              <a:buFont typeface="Wingdings" pitchFamily="2" charset="2"/>
              <a:buChar char="§"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Idiap</a:t>
            </a:r>
            <a:r>
              <a:rPr lang="en-US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personnel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Petr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Motlicek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Joel Pinto, Mathew Doss.</a:t>
            </a:r>
          </a:p>
          <a:p>
            <a:pPr>
              <a:buFont typeface="Wingdings" pitchFamily="2" charset="2"/>
              <a:buChar char="§"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IBM personnel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– Jason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Pelecanos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Mohamed Omar</a:t>
            </a:r>
          </a:p>
          <a:p>
            <a:pPr>
              <a:buFont typeface="Wingdings" pitchFamily="2" charset="2"/>
              <a:buChar char="§"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Others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Xinhui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Zhou, Daniel Romero,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Marios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Athineos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David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Gelbart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Harinath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Garudadri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		     Thank You</a:t>
            </a: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Evidences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63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Physiological evidences -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Spectro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-temporal receptive fields [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Shamma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et.al. 2001] 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Psycho-physical evidences -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Perceptual importance of modulation frequencies [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Drullman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et al. 1994].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Syllable recognition from temporal modulations with minimal spectral cues [Shannon et al., 1995].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Evidences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63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Physiological evidences -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Spectro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-temporal receptive fields [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Shamma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et.al. 2001]. 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Psycho-physical evidences -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Perceptual importance of modulation frequencies [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Drullman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et al. 1994].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Syllable recognition from temporal modulations with minimal spectral cues [Shannon et al., 1995].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Applications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457200" y="1676400"/>
            <a:ext cx="9601200" cy="4953000"/>
          </a:xfrm>
        </p:spPr>
        <p:txBody>
          <a:bodyPr>
            <a:noAutofit/>
          </a:bodyPr>
          <a:lstStyle/>
          <a:p>
            <a:pPr marL="1006475" indent="-457200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Modulation spectra has been used in the past</a:t>
            </a:r>
          </a:p>
          <a:p>
            <a:pPr marL="1806575" lvl="2" indent="-457200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Speech intelligibility [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Houtgast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et al, 1980].</a:t>
            </a:r>
          </a:p>
          <a:p>
            <a:pPr marL="1806575" lvl="2" indent="-457200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RASTA processing [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Hermansky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et al, 1994].</a:t>
            </a:r>
          </a:p>
          <a:p>
            <a:pPr marL="1806575" lvl="2" indent="-457200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Speech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ecognition [Kingsbury et al, 1998].</a:t>
            </a:r>
          </a:p>
          <a:p>
            <a:pPr marL="1806575" lvl="2" indent="-457200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AM-FM decomposition [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Kumaresan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et al, 1999].</a:t>
            </a:r>
          </a:p>
          <a:p>
            <a:pPr marL="1806575" lvl="2" indent="-457200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Sound texture modeling [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Athineos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et al, 2003].</a:t>
            </a:r>
          </a:p>
          <a:p>
            <a:pPr marL="1806575" lvl="2" indent="-457200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Sound source separation [King et al, 2010].</a:t>
            </a:r>
          </a:p>
        </p:txBody>
      </p:sp>
    </p:spTree>
    <p:extLst>
      <p:ext uri="{BB962C8B-B14F-4D97-AF65-F5344CB8AC3E}">
        <p14:creationId xmlns:p14="http://schemas.microsoft.com/office/powerpoint/2010/main" val="40216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Linear Prediction – Time Domain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630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Current sample expressed as a linear combination of past samples</a:t>
            </a:r>
            <a:endParaRPr lang="en-US" sz="3000" baseline="-25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8400" y="3845243"/>
            <a:ext cx="457200" cy="457200"/>
          </a:xfrm>
          <a:prstGeom prst="ellipse">
            <a:avLst/>
          </a:prstGeom>
          <a:solidFill>
            <a:srgbClr val="F653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05200" y="3856128"/>
            <a:ext cx="457200" cy="457200"/>
          </a:xfrm>
          <a:prstGeom prst="ellipse">
            <a:avLst/>
          </a:prstGeom>
          <a:solidFill>
            <a:srgbClr val="F653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0" y="3845243"/>
            <a:ext cx="457200" cy="457200"/>
          </a:xfrm>
          <a:prstGeom prst="ellipse">
            <a:avLst/>
          </a:prstGeom>
          <a:solidFill>
            <a:srgbClr val="F653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15000" y="3845243"/>
            <a:ext cx="457200" cy="457200"/>
          </a:xfrm>
          <a:prstGeom prst="ellipse">
            <a:avLst/>
          </a:prstGeom>
          <a:solidFill>
            <a:srgbClr val="F653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19729" y="4024857"/>
            <a:ext cx="114300" cy="12518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19200" y="4024857"/>
            <a:ext cx="114300" cy="12518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77100" y="4024857"/>
            <a:ext cx="114300" cy="12518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76571" y="4024857"/>
            <a:ext cx="114300" cy="12518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63858" y="327957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5800" y="327660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n-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9000" y="327660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n-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2200" y="327660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n-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Curved Up Arrow 25"/>
          <p:cNvSpPr/>
          <p:nvPr/>
        </p:nvSpPr>
        <p:spPr>
          <a:xfrm>
            <a:off x="4724400" y="4454843"/>
            <a:ext cx="1295401" cy="685800"/>
          </a:xfrm>
          <a:prstGeom prst="curvedUp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Up Arrow 26"/>
          <p:cNvSpPr/>
          <p:nvPr/>
        </p:nvSpPr>
        <p:spPr>
          <a:xfrm>
            <a:off x="3657600" y="4454843"/>
            <a:ext cx="2514600" cy="1371600"/>
          </a:xfrm>
          <a:prstGeom prst="curvedUp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Up Arrow 27"/>
          <p:cNvSpPr/>
          <p:nvPr/>
        </p:nvSpPr>
        <p:spPr>
          <a:xfrm>
            <a:off x="2590800" y="4378643"/>
            <a:ext cx="3733800" cy="1752600"/>
          </a:xfrm>
          <a:prstGeom prst="curvedUp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19400" y="5750243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3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0372" y="5293043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2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44772" y="4835843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1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Linear Prediction – Time Domain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752600"/>
                <a:ext cx="8763000" cy="48006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Current sample expressed as a linear combination of past samples</a:t>
                </a:r>
                <a:endParaRPr lang="en-US" dirty="0">
                  <a:solidFill>
                    <a:srgbClr val="C00000"/>
                  </a:solidFill>
                  <a:latin typeface="Script MT Bold" pitchFamily="66" charset="0"/>
                  <a:cs typeface="Arial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𝑎</m:t>
                          </m:r>
                          <m:r>
                            <a:rPr lang="en-US" sz="28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[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Script MT Bold" pitchFamily="66" charset="0"/>
                          <a:cs typeface="Arial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Arial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   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∀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=0…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−1</m:t>
                      </m:r>
                    </m:oMath>
                  </m:oMathPara>
                </a14:m>
                <a:endParaRPr lang="en-US" sz="28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371600" lvl="3" indent="0">
                  <a:buNone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	</a:t>
                </a:r>
              </a:p>
              <a:p>
                <a:pPr marL="571500" indent="-457200">
                  <a:buFont typeface="Wingdings" pitchFamily="2" charset="2"/>
                  <a:buChar char="§"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Model parameters are solved by minimizing the residual sum of squares.</a:t>
                </a:r>
                <a:r>
                  <a:rPr lang="en-US" dirty="0" smtClean="0">
                    <a:cs typeface="Arial" pitchFamily="34" charset="0"/>
                  </a:rPr>
                  <a:t>      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  <a:ea typeface="Cambria Math" pitchFamily="18" charset="0"/>
                    <a:cs typeface="Arial" pitchFamily="34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   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𝐸</m:t>
                    </m:r>
                    <m:r>
                      <a:rPr lang="en-US" sz="2800" i="1" baseline="-2500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𝑁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−1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00000"/>
                            </a:solidFill>
                            <a:latin typeface="Script MT Bold" pitchFamily="66" charset="0"/>
                            <a:cs typeface="Arial" pitchFamily="34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|</m:t>
                        </m:r>
                        <m:r>
                          <a:rPr lang="en-US" sz="2800" b="0" i="1" baseline="3000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3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3000" baseline="-25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752600"/>
                <a:ext cx="8763000" cy="4800600"/>
              </a:xfrm>
              <a:blipFill rotWithShape="1">
                <a:blip r:embed="rId2"/>
                <a:stretch>
                  <a:fillRect l="-1601" t="-1652" r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AR model of Power Spectrum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429" y="1447800"/>
                <a:ext cx="9067800" cy="541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Filter interpretation [</a:t>
                </a:r>
                <a:r>
                  <a:rPr lang="en-US" sz="2800" dirty="0" err="1" smtClean="0">
                    <a:latin typeface="Arial" pitchFamily="34" charset="0"/>
                    <a:cs typeface="Arial" pitchFamily="34" charset="0"/>
                  </a:rPr>
                  <a:t>Makhoul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, 1975]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  <a:cs typeface="Arial" pitchFamily="34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Script MT Bold" pitchFamily="66" charset="0"/>
                        <a:cs typeface="Arial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=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𝑝</m:t>
                        </m:r>
                      </m:sup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𝑎</m:t>
                        </m:r>
                        <m:r>
                          <a:rPr lang="en-US" i="1" baseline="-2500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 smtClean="0">
                  <a:solidFill>
                    <a:srgbClr val="C00000"/>
                  </a:solidFill>
                  <a:latin typeface="Cambria Math"/>
                  <a:cs typeface="Arial" pitchFamily="34" charset="0"/>
                </a:endParaRPr>
              </a:p>
              <a:p>
                <a:pPr marL="457200" lvl="1" indent="0">
                  <a:buNone/>
                </a:pPr>
                <a:endParaRPr lang="en-US" b="0" i="1" dirty="0" smtClean="0">
                  <a:solidFill>
                    <a:srgbClr val="C00000"/>
                  </a:solidFill>
                  <a:latin typeface="Cambria Math"/>
                  <a:cs typeface="Arial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=[1  −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𝑎</m:t>
                      </m:r>
                      <m:r>
                        <a:rPr lang="en-US" i="1" baseline="-2500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1</m:t>
                      </m:r>
                      <m:r>
                        <a:rPr lang="en-US" b="0" i="1" baseline="-25000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𝑎</m:t>
                      </m:r>
                      <m:r>
                        <a:rPr lang="en-US" b="0" i="1" baseline="-25000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2 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…−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𝑎</m:t>
                      </m:r>
                      <m:r>
                        <a:rPr lang="en-US" i="1" baseline="-2500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  <a:cs typeface="Arial" pitchFamily="34" charset="0"/>
                        </a:rPr>
                        <m:t>]</m:t>
                      </m:r>
                    </m:oMath>
                  </m:oMathPara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marL="457200" lvl="1" indent="0">
                  <a:buNone/>
                </a:pPr>
                <a:r>
                  <a:rPr lang="en-US" baseline="-25000" dirty="0" smtClean="0">
                    <a:latin typeface="Arial" pitchFamily="34" charset="0"/>
                    <a:cs typeface="Arial" pitchFamily="34" charset="0"/>
                  </a:rPr>
                  <a:t>		    </a:t>
                </a:r>
              </a:p>
              <a:p>
                <a:pPr marL="457200" lvl="1" indent="0">
                  <a:buNone/>
                </a:pPr>
                <a:r>
                  <a:rPr lang="en-US" baseline="-25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baseline="-25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Script MT Bold" pitchFamily="66" charset="0"/>
                        <a:cs typeface="Arial" pitchFamily="34" charset="0"/>
                      </a:rPr>
                      <m:t>E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𝜔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𝑁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Script MT Bold" pitchFamily="66" charset="0"/>
                            <a:cs typeface="Arial" pitchFamily="34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𝑗</m:t>
                            </m:r>
                            <m:r>
                              <a:rPr lang="el-GR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𝜔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=</m:t>
                        </m:r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𝑋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𝜔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𝐷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𝜔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baseline="-25000" dirty="0" smtClean="0">
                    <a:latin typeface="Arial" pitchFamily="34" charset="0"/>
                    <a:cs typeface="Arial" pitchFamily="34" charset="0"/>
                  </a:rPr>
                  <a:t> 	</a:t>
                </a:r>
              </a:p>
              <a:p>
                <a:pPr marL="1371600" lvl="3" indent="0">
                  <a:buNone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	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From </a:t>
                </a:r>
                <a:r>
                  <a:rPr lang="en-US" sz="2800" dirty="0" err="1" smtClean="0">
                    <a:latin typeface="Arial" pitchFamily="34" charset="0"/>
                    <a:cs typeface="Arial" pitchFamily="34" charset="0"/>
                  </a:rPr>
                  <a:t>Parseval’s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theorem</a:t>
                </a:r>
                <a:endParaRPr lang="en-US" sz="2800" dirty="0" smtClean="0">
                  <a:solidFill>
                    <a:srgbClr val="C00000"/>
                  </a:solidFill>
                  <a:latin typeface="Script MT Bold" pitchFamily="66" charset="0"/>
                  <a:cs typeface="Arial" pitchFamily="34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C00000"/>
                    </a:solidFill>
                    <a:ea typeface="Cambria Math" pitchFamily="18" charset="0"/>
                    <a:cs typeface="Arial" pitchFamily="34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𝐸</m:t>
                    </m:r>
                    <m:r>
                      <a:rPr lang="en-US" sz="2800" i="1" baseline="-2500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𝑝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𝑁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−1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00000"/>
                            </a:solidFill>
                            <a:latin typeface="Script MT Bold" pitchFamily="66" charset="0"/>
                            <a:cs typeface="Arial" pitchFamily="34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|</m:t>
                        </m:r>
                        <m:r>
                          <a:rPr lang="en-US" sz="2800" i="1" baseline="3000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2</m:t>
                        </m:r>
                      </m:e>
                    </m:nary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00000"/>
                            </a:solidFill>
                            <a:latin typeface="Script MT Bold" pitchFamily="66" charset="0"/>
                            <a:cs typeface="Arial" pitchFamily="34" charset="0"/>
                          </a:rPr>
                          <m:t>E</m:t>
                        </m:r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|</m:t>
                        </m:r>
                        <m:r>
                          <a:rPr lang="en-US" sz="2800" i="1" baseline="3000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2</m:t>
                        </m:r>
                      </m:e>
                    </m:nary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𝜔</m:t>
                    </m:r>
                  </m:oMath>
                </a14:m>
                <a:endParaRPr lang="en-US" sz="2800" b="0" i="1" dirty="0" smtClean="0">
                  <a:solidFill>
                    <a:srgbClr val="C00000"/>
                  </a:solidFill>
                  <a:latin typeface="Cambria Math"/>
                  <a:ea typeface="Cambria Math"/>
                  <a:cs typeface="Arial" pitchFamily="34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                              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X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|</m:t>
                        </m:r>
                        <m:r>
                          <a:rPr lang="en-US" sz="2800" i="1" baseline="3000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US" sz="2800" b="0" i="1" baseline="3000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D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|</m:t>
                        </m:r>
                        <m:r>
                          <a:rPr lang="en-US" sz="2800" i="1" baseline="3000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800" dirty="0">
                    <a:solidFill>
                      <a:srgbClr val="C00000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𝑑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𝜔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/>
                  <a:ea typeface="Cambria Math"/>
                  <a:cs typeface="Arial" pitchFamily="34" charset="0"/>
                </a:endParaRPr>
              </a:p>
              <a:p>
                <a:pPr marL="114300" indent="0">
                  <a:buNone/>
                </a:pPr>
                <a:endParaRPr lang="en-US" sz="28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114300" indent="0">
                  <a:buNone/>
                </a:pPr>
                <a:endParaRPr lang="en-US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571500" indent="-457200">
                  <a:buFont typeface="Wingdings" pitchFamily="2" charset="2"/>
                  <a:buChar char="§"/>
                </a:pP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9" y="1447800"/>
                <a:ext cx="9067800" cy="5410200"/>
              </a:xfrm>
              <a:blipFill rotWithShape="1">
                <a:blip r:embed="rId2"/>
                <a:stretch>
                  <a:fillRect l="-336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5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AR model of Power Spectrum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752600"/>
                <a:ext cx="91440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Arial" pitchFamily="34" charset="0"/>
                    <a:cs typeface="Arial" pitchFamily="34" charset="0"/>
                  </a:rPr>
                  <a:t> By definition,</a:t>
                </a:r>
              </a:p>
              <a:p>
                <a:pPr marL="0" indent="0">
                  <a:buNone/>
                </a:pPr>
                <a:r>
                  <a:rPr lang="en-US" sz="3000" dirty="0" smtClean="0">
                    <a:latin typeface="Arial" pitchFamily="34" charset="0"/>
                    <a:cs typeface="Arial" pitchFamily="34" charset="0"/>
                  </a:rPr>
                  <a:t>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sz="2800" b="0" i="1" baseline="3000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=|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1 − </m:t>
                    </m:r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𝑝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𝑎</m:t>
                        </m:r>
                        <m:r>
                          <a:rPr lang="en-US" sz="2800" i="1" baseline="-2500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𝑗𝑖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|</m:t>
                        </m:r>
                        <m:r>
                          <a:rPr lang="en-US" sz="2800" i="1" baseline="3000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3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>
                    <a:latin typeface="Arial" pitchFamily="34" charset="0"/>
                    <a:cs typeface="Arial" pitchFamily="34" charset="0"/>
                  </a:rPr>
                  <a:t>  Let,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𝑃</m:t>
                    </m:r>
                    <m:r>
                      <a:rPr lang="en-US" b="0" i="1" baseline="-2500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X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i="1" baseline="3000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,    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D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		</a:t>
                </a:r>
              </a:p>
              <a:p>
                <a:pPr marL="114300" indent="0">
                  <a:buNone/>
                </a:pPr>
                <a:r>
                  <a:rPr lang="en-US" sz="3000" dirty="0" smtClean="0">
                    <a:latin typeface="Arial" pitchFamily="34" charset="0"/>
                    <a:cs typeface="Arial" pitchFamily="34" charset="0"/>
                  </a:rPr>
                  <a:t>Thus, parameters </a:t>
                </a:r>
                <a:r>
                  <a:rPr lang="en-US" sz="3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𝑎</m:t>
                    </m:r>
                    <m:r>
                      <a:rPr lang="en-US" sz="2800" i="1" baseline="-2500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𝑖</m:t>
                    </m:r>
                  </m:oMath>
                </a14:m>
                <a:r>
                  <a:rPr lang="en-US" sz="3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} </a:t>
                </a:r>
                <a:r>
                  <a:rPr lang="en-US" sz="3000" dirty="0" smtClean="0">
                    <a:latin typeface="Arial" pitchFamily="34" charset="0"/>
                    <a:cs typeface="Arial" pitchFamily="34" charset="0"/>
                  </a:rPr>
                  <a:t>are solved by minimizing</a:t>
                </a:r>
                <a:endParaRPr lang="en-US" sz="3000" dirty="0" smtClean="0">
                  <a:solidFill>
                    <a:srgbClr val="C00000"/>
                  </a:solidFill>
                  <a:latin typeface="Script MT Bold" pitchFamily="66" charset="0"/>
                  <a:cs typeface="Arial" pitchFamily="34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C00000"/>
                    </a:solidFill>
                    <a:ea typeface="Cambria Math" pitchFamily="18" charset="0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𝐸</m:t>
                    </m:r>
                    <m:r>
                      <a:rPr lang="en-US" sz="2800" i="1" baseline="-2500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𝑝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X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|</m:t>
                        </m:r>
                        <m:r>
                          <a:rPr lang="en-US" sz="2800" i="1" baseline="3000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2 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D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|</m:t>
                        </m:r>
                        <m:r>
                          <a:rPr lang="en-US" sz="2800" i="1" baseline="3000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2</m:t>
                        </m:r>
                      </m:e>
                    </m:nary>
                    <m:r>
                      <m:rPr>
                        <m:nor/>
                      </m:rPr>
                      <a:rPr lang="en-US" sz="2800" dirty="0">
                        <a:solidFill>
                          <a:srgbClr val="C00000"/>
                        </a:solidFill>
                        <a:cs typeface="Arial" pitchFamily="34" charset="0"/>
                      </a:rPr>
                      <m:t> 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𝑑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𝜔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𝑃</m:t>
                            </m:r>
                            <m:r>
                              <a:rPr lang="en-US" sz="2800" i="1" baseline="-25000">
                                <a:solidFill>
                                  <a:srgbClr val="C0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𝜔</m:t>
                                </m:r>
                              </m:e>
                            </m:d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𝐻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𝜔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)|2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800" dirty="0">
                    <a:solidFill>
                      <a:srgbClr val="C00000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𝑑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𝜔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/>
                  <a:ea typeface="Cambria Math"/>
                  <a:cs typeface="Arial" pitchFamily="34" charset="0"/>
                </a:endParaRPr>
              </a:p>
              <a:p>
                <a:pPr marL="114300" indent="0">
                  <a:buNone/>
                </a:pPr>
                <a:endParaRPr lang="en-US" sz="28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114300" indent="0">
                  <a:buNone/>
                </a:pPr>
                <a:endParaRPr lang="en-US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571500" indent="-457200">
                  <a:buFont typeface="Wingdings" pitchFamily="2" charset="2"/>
                  <a:buChar char="§"/>
                </a:pP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52600"/>
                <a:ext cx="9144000" cy="4800600"/>
              </a:xfrm>
              <a:blipFill rotWithShape="1">
                <a:blip r:embed="rId2"/>
                <a:stretch>
                  <a:fillRect l="-400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1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8455</TotalTime>
  <Words>4204</Words>
  <Application>Microsoft Office PowerPoint</Application>
  <PresentationFormat>On-screen Show (4:3)</PresentationFormat>
  <Paragraphs>1161</Paragraphs>
  <Slides>121</Slides>
  <Notes>37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2" baseType="lpstr">
      <vt:lpstr>Office Theme</vt:lpstr>
      <vt:lpstr>Signal Analysis Using Autoregressive Models of Amplitude Modulation</vt:lpstr>
      <vt:lpstr>Overview</vt:lpstr>
      <vt:lpstr>Overview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 Desired Properties of AM </vt:lpstr>
      <vt:lpstr> Desired Properties of AM </vt:lpstr>
      <vt:lpstr> Desired Properties of AM </vt:lpstr>
      <vt:lpstr>Overview</vt:lpstr>
      <vt:lpstr>Overview</vt:lpstr>
      <vt:lpstr>AR Model of Hilbert Envelopes</vt:lpstr>
      <vt:lpstr>AR Model of Hilbert Envelopes</vt:lpstr>
      <vt:lpstr>AR Model of Hilbert Envelopes</vt:lpstr>
      <vt:lpstr>AR Model of Hilbert Envelopes</vt:lpstr>
      <vt:lpstr>AR Model of Hilbert Envelopes</vt:lpstr>
      <vt:lpstr>AR Model of Hilbert Envelopes</vt:lpstr>
      <vt:lpstr>AR Model of Hilbert Envelopes</vt:lpstr>
      <vt:lpstr>AR Model of Hilbert Envelopes</vt:lpstr>
      <vt:lpstr>AR Model of Hilbert Envelopes</vt:lpstr>
      <vt:lpstr>AR Model of Hilbert Envelopes</vt:lpstr>
      <vt:lpstr>AR Model of Hilbert Envelopes</vt:lpstr>
      <vt:lpstr>AR Model of Hilbert Envelopes</vt:lpstr>
      <vt:lpstr>AR Model of Hilbert Envelopes</vt:lpstr>
      <vt:lpstr>LP in Time and Frequency</vt:lpstr>
      <vt:lpstr>LP in Time and Frequency</vt:lpstr>
      <vt:lpstr>FDLP</vt:lpstr>
      <vt:lpstr>FDLP</vt:lpstr>
      <vt:lpstr>FDLP</vt:lpstr>
      <vt:lpstr>FDLP</vt:lpstr>
      <vt:lpstr>FDLP for Speech Representation</vt:lpstr>
      <vt:lpstr>FDLP for Speech Representation</vt:lpstr>
      <vt:lpstr>FDLP for Speech Representation</vt:lpstr>
      <vt:lpstr>FDLP for Speech Representation</vt:lpstr>
      <vt:lpstr>FDLP for Speech Representation</vt:lpstr>
      <vt:lpstr>FDLP for Speech Representation</vt:lpstr>
      <vt:lpstr>FDLP for Speech Representation</vt:lpstr>
      <vt:lpstr>FDLP versus Mel Spectrogram</vt:lpstr>
      <vt:lpstr>Overview</vt:lpstr>
      <vt:lpstr>Overview</vt:lpstr>
      <vt:lpstr>Resolution of FDLP Analysis</vt:lpstr>
      <vt:lpstr>Resolution of FDLP Analysis</vt:lpstr>
      <vt:lpstr>Resolution of FDLP Analysis</vt:lpstr>
      <vt:lpstr>Properties of FDLP Analysis</vt:lpstr>
      <vt:lpstr>Properties of FDLP Analysis</vt:lpstr>
      <vt:lpstr>Reverberation</vt:lpstr>
      <vt:lpstr>Reverberation</vt:lpstr>
      <vt:lpstr>Reverberation</vt:lpstr>
      <vt:lpstr>Reverberation</vt:lpstr>
      <vt:lpstr>Gain Normalization in FDLP</vt:lpstr>
      <vt:lpstr>Gain Normalization in FDLP</vt:lpstr>
      <vt:lpstr>Overview</vt:lpstr>
      <vt:lpstr>Overview</vt:lpstr>
      <vt:lpstr>Outline of Applications</vt:lpstr>
      <vt:lpstr>Short-term Features</vt:lpstr>
      <vt:lpstr>Short-term Features</vt:lpstr>
      <vt:lpstr>Short-term Features</vt:lpstr>
      <vt:lpstr>Short-term Features</vt:lpstr>
      <vt:lpstr>Speech Recognition</vt:lpstr>
      <vt:lpstr>Speech Recognition</vt:lpstr>
      <vt:lpstr>Speaker Verification</vt:lpstr>
      <vt:lpstr>Speaker Verification</vt:lpstr>
      <vt:lpstr>Outline of Applications</vt:lpstr>
      <vt:lpstr>Modulation Features</vt:lpstr>
      <vt:lpstr>Modulation Feature Extraction</vt:lpstr>
      <vt:lpstr>Modulation Feature Extraction</vt:lpstr>
      <vt:lpstr>Modulation Feature Extraction</vt:lpstr>
      <vt:lpstr>Modulation Feature Extraction</vt:lpstr>
      <vt:lpstr>Phoneme Recognition</vt:lpstr>
      <vt:lpstr>Phoneme Recognition</vt:lpstr>
      <vt:lpstr>Outline of Applications</vt:lpstr>
      <vt:lpstr>Audio Coding</vt:lpstr>
      <vt:lpstr>Audio Coding</vt:lpstr>
      <vt:lpstr>Subjective Evaluations</vt:lpstr>
      <vt:lpstr>Overview</vt:lpstr>
      <vt:lpstr>Overview</vt:lpstr>
      <vt:lpstr>Summary</vt:lpstr>
      <vt:lpstr>Summary</vt:lpstr>
      <vt:lpstr>Summary</vt:lpstr>
      <vt:lpstr>Our Contributions</vt:lpstr>
      <vt:lpstr>Our Contributions</vt:lpstr>
      <vt:lpstr>Our Contributions</vt:lpstr>
      <vt:lpstr>Our Contributions</vt:lpstr>
      <vt:lpstr>Our Contributions</vt:lpstr>
      <vt:lpstr>Our Contributions</vt:lpstr>
      <vt:lpstr>Acknowledgements</vt:lpstr>
      <vt:lpstr>PowerPoint Presentation</vt:lpstr>
      <vt:lpstr>Evidences</vt:lpstr>
      <vt:lpstr>Evidences</vt:lpstr>
      <vt:lpstr>Applications</vt:lpstr>
      <vt:lpstr>Linear Prediction – Time Domain</vt:lpstr>
      <vt:lpstr>Linear Prediction – Time Domain</vt:lpstr>
      <vt:lpstr>AR model of Power Spectrum</vt:lpstr>
      <vt:lpstr>AR model of Power Spectrum</vt:lpstr>
      <vt:lpstr>AR model of Power Spectrum</vt:lpstr>
      <vt:lpstr>AR model of Power Spectrum</vt:lpstr>
      <vt:lpstr>AR model of power spectrum</vt:lpstr>
      <vt:lpstr>Hilbert Envelope - Definition</vt:lpstr>
      <vt:lpstr>Hilbert Envelope</vt:lpstr>
      <vt:lpstr>Duality</vt:lpstr>
      <vt:lpstr>LP in Time and Frequency</vt:lpstr>
      <vt:lpstr>AM-FM Decomposition</vt:lpstr>
      <vt:lpstr>Spectrogram Comparison</vt:lpstr>
      <vt:lpstr>Dealing with Convolutive Distortions</vt:lpstr>
      <vt:lpstr>Dealing with Convolutive Distortions</vt:lpstr>
      <vt:lpstr>Dealing with Convolutive Distortions</vt:lpstr>
      <vt:lpstr>Dealing with Convolutive Distortions</vt:lpstr>
      <vt:lpstr>Feature Comparison</vt:lpstr>
      <vt:lpstr>Modulation Feature Extraction</vt:lpstr>
      <vt:lpstr>Modulation Features</vt:lpstr>
      <vt:lpstr>Noise Compensation in FDLP</vt:lpstr>
      <vt:lpstr>Noise Compensation in FDLP</vt:lpstr>
      <vt:lpstr>Noise Compensation in FDLP</vt:lpstr>
      <vt:lpstr>Introduction</vt:lpstr>
      <vt:lpstr>Introduction</vt:lpstr>
      <vt:lpstr>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</dc:creator>
  <cp:lastModifiedBy>sriram</cp:lastModifiedBy>
  <cp:revision>407</cp:revision>
  <dcterms:created xsi:type="dcterms:W3CDTF">2011-03-13T03:42:11Z</dcterms:created>
  <dcterms:modified xsi:type="dcterms:W3CDTF">2011-11-18T01:44:16Z</dcterms:modified>
</cp:coreProperties>
</file>