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notesMasterIdLst>
    <p:notesMasterId r:id="rId39"/>
  </p:notesMasterIdLst>
  <p:sldIdLst>
    <p:sldId id="262" r:id="rId2"/>
    <p:sldId id="256" r:id="rId3"/>
    <p:sldId id="263" r:id="rId4"/>
    <p:sldId id="296" r:id="rId5"/>
    <p:sldId id="297" r:id="rId6"/>
    <p:sldId id="298" r:id="rId7"/>
    <p:sldId id="299" r:id="rId8"/>
    <p:sldId id="300" r:id="rId9"/>
    <p:sldId id="295" r:id="rId10"/>
    <p:sldId id="292" r:id="rId11"/>
    <p:sldId id="293" r:id="rId12"/>
    <p:sldId id="294" r:id="rId13"/>
    <p:sldId id="301" r:id="rId14"/>
    <p:sldId id="302" r:id="rId15"/>
    <p:sldId id="303" r:id="rId16"/>
    <p:sldId id="304" r:id="rId17"/>
    <p:sldId id="265" r:id="rId18"/>
    <p:sldId id="307" r:id="rId19"/>
    <p:sldId id="283" r:id="rId20"/>
    <p:sldId id="316" r:id="rId21"/>
    <p:sldId id="285" r:id="rId22"/>
    <p:sldId id="286" r:id="rId23"/>
    <p:sldId id="317" r:id="rId24"/>
    <p:sldId id="291" r:id="rId25"/>
    <p:sldId id="287" r:id="rId26"/>
    <p:sldId id="288" r:id="rId27"/>
    <p:sldId id="306" r:id="rId28"/>
    <p:sldId id="290" r:id="rId29"/>
    <p:sldId id="289" r:id="rId30"/>
    <p:sldId id="308" r:id="rId31"/>
    <p:sldId id="309" r:id="rId32"/>
    <p:sldId id="311" r:id="rId33"/>
    <p:sldId id="312" r:id="rId34"/>
    <p:sldId id="313" r:id="rId35"/>
    <p:sldId id="314" r:id="rId36"/>
    <p:sldId id="315" r:id="rId37"/>
    <p:sldId id="26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6"/>
    <p:restoredTop sz="78822"/>
  </p:normalViewPr>
  <p:slideViewPr>
    <p:cSldViewPr snapToGrid="0" snapToObjects="1">
      <p:cViewPr>
        <p:scale>
          <a:sx n="100" d="100"/>
          <a:sy n="100" d="100"/>
        </p:scale>
        <p:origin x="152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068E8-3396-294A-B5CB-DF895DB05429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42D5F-3785-D64E-9838-461FE132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 type of disease   : I didn’t write detail here so  u could speak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37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This Dataset was collected from females at the age of 21 year old from National Institute of Diabetes and Digestive and Kidney Disease.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25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This Dataset was collected from females at the age of 21 year old from National Institute of Diabetes and Digestive and Kidney Disease.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This Dataset was collected from females at the age of 21 year old from National Institute of Diabetes and Digestive and Kidney Disease.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51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This Dataset was collected from females at the age of 21 year old from National Institute of Diabetes and Digestive and Kidney Disease.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5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This Dataset was collected from females at the age of 21 year old from National Institute of Diabetes and Digestive and Kidney Disease.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This Dataset was collected from females at the age of 21 year old from National Institute of Diabetes and Digestive and Kidney Disease.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07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Histogram, makes us understand the each markers the </a:t>
            </a:r>
            <a:r>
              <a:rPr lang="en-US" dirty="0" err="1"/>
              <a:t>frquencey</a:t>
            </a:r>
            <a:r>
              <a:rPr lang="en-US" dirty="0"/>
              <a:t> of it as it appears to divide the datasets by each marker if we want to observe.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6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these correlation, we can understand the how Diabetes is correlated with each health markers :</a:t>
            </a:r>
          </a:p>
          <a:p>
            <a:endParaRPr lang="en-US" dirty="0"/>
          </a:p>
          <a:p>
            <a:r>
              <a:rPr lang="en-US" dirty="0"/>
              <a:t>Most Significant Health Markers, we can analyze are which is beyond 0.20 and above</a:t>
            </a:r>
          </a:p>
          <a:p>
            <a:r>
              <a:rPr lang="en-US" dirty="0"/>
              <a:t>	- </a:t>
            </a:r>
            <a:r>
              <a:rPr lang="en-US" dirty="0" err="1"/>
              <a:t>HighBP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HighChol</a:t>
            </a:r>
            <a:endParaRPr lang="en-US" dirty="0"/>
          </a:p>
          <a:p>
            <a:r>
              <a:rPr lang="en-US" dirty="0"/>
              <a:t>	- BMI</a:t>
            </a:r>
          </a:p>
          <a:p>
            <a:r>
              <a:rPr lang="en-US" dirty="0"/>
              <a:t>	- </a:t>
            </a:r>
            <a:r>
              <a:rPr lang="en-US" dirty="0" err="1"/>
              <a:t>GenHlth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PhyHlth</a:t>
            </a:r>
            <a:endParaRPr lang="en-US" dirty="0"/>
          </a:p>
          <a:p>
            <a:r>
              <a:rPr lang="en-US" dirty="0"/>
              <a:t>	- Diff Walk</a:t>
            </a:r>
          </a:p>
          <a:p>
            <a:endParaRPr lang="en-US" dirty="0"/>
          </a:p>
          <a:p>
            <a:r>
              <a:rPr lang="en-US" dirty="0"/>
              <a:t>But there were many more non-binary health markers which we can’t ignore because due to outliers, their co-relation are less than 0.2, but we can’t ignore them. After removing outlier, we can check the correlation later.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66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16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25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1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itchFamily="2" charset="2"/>
              <a:buChar char="Þ"/>
            </a:pPr>
            <a:r>
              <a:rPr lang="en-US" dirty="0"/>
              <a:t>As we can see from  IQR , In case of BMI many samples are there after Q3 ranges, all are the outliers. Before Building the model, these samples were removed.</a:t>
            </a:r>
          </a:p>
          <a:p>
            <a:pPr marL="171450" indent="-171450">
              <a:buFont typeface="Symbol" pitchFamily="2" charset="2"/>
              <a:buChar char="Þ"/>
            </a:pPr>
            <a:endParaRPr lang="en-US" dirty="0"/>
          </a:p>
          <a:p>
            <a:pPr marL="171450" indent="-171450">
              <a:buFont typeface="Symbol" pitchFamily="2" charset="2"/>
              <a:buChar char="Þ"/>
            </a:pPr>
            <a:r>
              <a:rPr lang="en-US" dirty="0"/>
              <a:t> In </a:t>
            </a:r>
            <a:r>
              <a:rPr lang="en-US" dirty="0" err="1"/>
              <a:t>GenHlth</a:t>
            </a:r>
            <a:r>
              <a:rPr lang="en-US" dirty="0"/>
              <a:t> :  there is only one sample, which is beyond our IQR (Inter-Quartile Range )</a:t>
            </a:r>
          </a:p>
          <a:p>
            <a:pPr marL="171450" indent="-171450">
              <a:buFont typeface="Symbol" pitchFamily="2" charset="2"/>
              <a:buChar char="Þ"/>
            </a:pPr>
            <a:endParaRPr lang="en-US" dirty="0"/>
          </a:p>
          <a:p>
            <a:pPr marL="171450" indent="-171450">
              <a:buFont typeface="Symbol" pitchFamily="2" charset="2"/>
              <a:buChar char="Þ"/>
            </a:pPr>
            <a:r>
              <a:rPr lang="en-US" dirty="0"/>
              <a:t>In </a:t>
            </a:r>
            <a:r>
              <a:rPr lang="en-US" dirty="0" err="1"/>
              <a:t>PhyHlth</a:t>
            </a:r>
            <a:r>
              <a:rPr lang="en-US" dirty="0"/>
              <a:t> : There were also many sample which lies after Q3 IQR …those were also removed before modelling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1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itchFamily="2" charset="2"/>
              <a:buChar char="Þ"/>
            </a:pPr>
            <a:r>
              <a:rPr lang="en-US" dirty="0"/>
              <a:t>As we can see from  IQR , In case of </a:t>
            </a:r>
            <a:r>
              <a:rPr lang="en-US" dirty="0" err="1"/>
              <a:t>Menhlth</a:t>
            </a:r>
            <a:r>
              <a:rPr lang="en-US" dirty="0"/>
              <a:t> many samples are there after Q3 ranges, all are the outliers. Before Building the model, these samples were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35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outlier samples in Income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77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Logistic Regression comes under Supervised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2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Logistic Regression comes under Supervised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84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Logistic Regression comes under Supervised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5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200" dirty="0">
                <a:latin typeface="Century" panose="02040604050505020304" pitchFamily="18" charset="0"/>
              </a:rPr>
              <a:t>Tree induction is method of taking a set of pre-classified instances as input, deciding which attributes are best to split on, splitting the dataset, and recusing on the resulting split datasets until all training instances are categorized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Tree pruning is method to split samples on the attributes which create the purest child nodes possible, which would keep to a minimum the number of splits that would need to be made in order to classify all instances in our dataset</a:t>
            </a:r>
          </a:p>
          <a:p>
            <a:pPr marL="457200" lvl="1" indent="0">
              <a:buNone/>
            </a:pPr>
            <a:endParaRPr lang="en-IN" sz="2200" dirty="0">
              <a:latin typeface="Century" panose="020406040505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11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Logistic Regression comes under Supervised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12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www.kdnuggets.com</a:t>
            </a:r>
            <a:r>
              <a:rPr lang="en-US" dirty="0"/>
              <a:t>/2022/08/tuning-</a:t>
            </a:r>
            <a:r>
              <a:rPr lang="en-US" dirty="0" err="1"/>
              <a:t>xgboost</a:t>
            </a:r>
            <a:r>
              <a:rPr lang="en-US" dirty="0"/>
              <a:t>-</a:t>
            </a:r>
            <a:r>
              <a:rPr lang="en-US" dirty="0" err="1"/>
              <a:t>hyperparameters.html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7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 type of disease   : I didn’t write detail here so  u could speak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1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www.kdnuggets.com</a:t>
            </a:r>
            <a:r>
              <a:rPr lang="en-US" dirty="0"/>
              <a:t>/2022/08/tuning-</a:t>
            </a:r>
            <a:r>
              <a:rPr lang="en-US" dirty="0" err="1"/>
              <a:t>xgboost</a:t>
            </a:r>
            <a:r>
              <a:rPr lang="en-US" dirty="0"/>
              <a:t>-</a:t>
            </a:r>
            <a:r>
              <a:rPr lang="en-US" dirty="0" err="1"/>
              <a:t>hyperparameters.html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1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More thirst</a:t>
            </a:r>
          </a:p>
          <a:p>
            <a:pPr marL="457200" indent="-45720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More hunger</a:t>
            </a:r>
          </a:p>
          <a:p>
            <a:pPr marL="457200" indent="-45720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Dehydration</a:t>
            </a:r>
          </a:p>
          <a:p>
            <a:pPr marL="457200" indent="-45720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Hypoglycemia (if your blood sugar falls below 70 milligrams per deciliter).</a:t>
            </a:r>
          </a:p>
          <a:p>
            <a:pPr marL="457200" indent="-45720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Hyperglycemia (Blood sugar that goes above 180 to 200 mg/dl)</a:t>
            </a:r>
          </a:p>
          <a:p>
            <a:pPr marL="457200" indent="-457200">
              <a:buAutoNum type="arabicPeriod"/>
            </a:pPr>
            <a:r>
              <a:rPr lang="en-US" sz="120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diabetic neuropathy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92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More thirst</a:t>
            </a:r>
          </a:p>
          <a:p>
            <a:pPr marL="457200" indent="-45720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More hunger</a:t>
            </a:r>
          </a:p>
          <a:p>
            <a:pPr marL="457200" indent="-45720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Dehydration</a:t>
            </a:r>
          </a:p>
          <a:p>
            <a:pPr marL="457200" indent="-45720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Hypoglycemia (if your blood sugar falls below 70 milligrams per deciliter).</a:t>
            </a:r>
          </a:p>
          <a:p>
            <a:pPr marL="457200" indent="-45720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Hyperglycemia (Blood sugar that goes above 180 to 200 mg/dl)</a:t>
            </a:r>
          </a:p>
          <a:p>
            <a:pPr marL="457200" indent="-457200">
              <a:buAutoNum type="arabicPeriod"/>
            </a:pPr>
            <a:r>
              <a:rPr lang="en-US" sz="120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diabetic neuropathy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4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: What is Type 1 and why known as Juvenile diabetes , why Type II is </a:t>
            </a:r>
            <a:r>
              <a:rPr lang="en-US"/>
              <a:t>common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54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6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8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6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026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72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1589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07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24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8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8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5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7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2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7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2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5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9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1DBF-6933-904F-A138-62DC19AD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965430" cy="399011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Century" panose="02040604050505020304" pitchFamily="18" charset="0"/>
                <a:cs typeface="Calibri" panose="020F0502020204030204" pitchFamily="34" charset="0"/>
              </a:rPr>
              <a:t>Understand the health indicators </a:t>
            </a:r>
            <a:br>
              <a:rPr lang="en-US" b="1" dirty="0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b="1" dirty="0">
                <a:latin typeface="Century" panose="02040604050505020304" pitchFamily="18" charset="0"/>
                <a:cs typeface="Calibri" panose="020F0502020204030204" pitchFamily="34" charset="0"/>
              </a:rPr>
              <a:t>of </a:t>
            </a:r>
            <a:br>
              <a:rPr lang="en-US" b="1" dirty="0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b="1" dirty="0">
                <a:latin typeface="Century" panose="02040604050505020304" pitchFamily="18" charset="0"/>
                <a:cs typeface="Calibri" panose="020F0502020204030204" pitchFamily="34" charset="0"/>
              </a:rPr>
              <a:t>human body</a:t>
            </a:r>
            <a:br>
              <a:rPr lang="en-US" b="1" dirty="0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b="1" dirty="0">
                <a:latin typeface="Century" panose="02040604050505020304" pitchFamily="18" charset="0"/>
                <a:cs typeface="Calibri" panose="020F0502020204030204" pitchFamily="34" charset="0"/>
              </a:rPr>
              <a:t>and </a:t>
            </a:r>
            <a:br>
              <a:rPr lang="en-US" b="1" dirty="0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b="1" dirty="0">
                <a:latin typeface="Century" panose="02040604050505020304" pitchFamily="18" charset="0"/>
                <a:cs typeface="Calibri" panose="020F0502020204030204" pitchFamily="34" charset="0"/>
              </a:rPr>
              <a:t>design</a:t>
            </a:r>
            <a:br>
              <a:rPr lang="en-US" b="1" dirty="0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b="1" dirty="0">
                <a:latin typeface="Century" panose="02040604050505020304" pitchFamily="18" charset="0"/>
                <a:cs typeface="Calibri" panose="020F0502020204030204" pitchFamily="34" charset="0"/>
              </a:rPr>
              <a:t>a Diabetes Prediction Model (DPM)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A1DE-60A2-8943-BA45-7134A7B0C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6030" y="4904509"/>
            <a:ext cx="4644697" cy="16486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>
                <a:latin typeface="Century" panose="02040604050505020304" pitchFamily="18" charset="0"/>
                <a:cs typeface="Calibri" panose="020F0502020204030204" pitchFamily="34" charset="0"/>
              </a:rPr>
              <a:t>Ajith Kumar </a:t>
            </a:r>
            <a:r>
              <a:rPr lang="en-US" sz="4000" dirty="0" err="1">
                <a:latin typeface="Century" panose="02040604050505020304" pitchFamily="18" charset="0"/>
                <a:cs typeface="Calibri" panose="020F0502020204030204" pitchFamily="34" charset="0"/>
              </a:rPr>
              <a:t>Gatla</a:t>
            </a:r>
            <a:endParaRPr lang="en-US" sz="4000" dirty="0"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entury" panose="02040604050505020304" pitchFamily="18" charset="0"/>
                <a:cs typeface="Calibri" panose="020F0502020204030204" pitchFamily="34" charset="0"/>
              </a:rPr>
              <a:t>Supervised by</a:t>
            </a:r>
          </a:p>
          <a:p>
            <a:pPr marL="0" indent="0" algn="ctr">
              <a:buNone/>
            </a:pPr>
            <a:r>
              <a:rPr lang="en-US" sz="4000" dirty="0">
                <a:latin typeface="Century" panose="02040604050505020304" pitchFamily="18" charset="0"/>
                <a:cs typeface="Calibri" panose="020F0502020204030204" pitchFamily="34" charset="0"/>
              </a:rPr>
              <a:t>Dr. XXXXXX</a:t>
            </a:r>
          </a:p>
        </p:txBody>
      </p:sp>
    </p:spTree>
    <p:extLst>
      <p:ext uri="{BB962C8B-B14F-4D97-AF65-F5344CB8AC3E}">
        <p14:creationId xmlns:p14="http://schemas.microsoft.com/office/powerpoint/2010/main" val="119578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C3A7-8AB2-ECD2-63C0-4DE2718B7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741" y="190500"/>
            <a:ext cx="11009259" cy="1011237"/>
          </a:xfrm>
        </p:spPr>
        <p:txBody>
          <a:bodyPr/>
          <a:lstStyle/>
          <a:p>
            <a:pPr algn="l"/>
            <a:r>
              <a:rPr lang="en-US" sz="4800" b="1" dirty="0">
                <a:latin typeface="Century" panose="02040604050505020304" pitchFamily="18" charset="0"/>
                <a:cs typeface="Calibri" panose="020F0502020204030204" pitchFamily="34" charset="0"/>
              </a:rPr>
              <a:t>Dataset Selection</a:t>
            </a:r>
            <a:endParaRPr lang="en-US" sz="4800" dirty="0">
              <a:solidFill>
                <a:schemeClr val="tx1"/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3685B-FF23-1CF4-96C3-81CF7065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937" y="1517516"/>
            <a:ext cx="10144126" cy="4895984"/>
          </a:xfrm>
        </p:spPr>
        <p:txBody>
          <a:bodyPr>
            <a:normAutofit fontScale="92500"/>
          </a:bodyPr>
          <a:lstStyle/>
          <a:p>
            <a:pPr marL="800100" lvl="1" indent="-342900" algn="just">
              <a:buFont typeface="Wingdings" pitchFamily="2" charset="2"/>
              <a:buChar char="Ø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/>
                <a:latin typeface="Century" panose="02040604050505020304" pitchFamily="18" charset="0"/>
                <a:cs typeface="Calibri" panose="020F0502020204030204" pitchFamily="34" charset="0"/>
              </a:rPr>
              <a:t>PIMA </a:t>
            </a: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Indian heritage.2  </a:t>
            </a:r>
          </a:p>
          <a:p>
            <a:pPr marL="1257300" lvl="2" indent="-342900" algn="just">
              <a:buFont typeface="Wingdings" pitchFamily="2" charset="2"/>
              <a:buChar char="§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This dataset is originally from the National Institute of Diabetes and Kidney Diseases</a:t>
            </a:r>
          </a:p>
          <a:p>
            <a:pPr marL="1257300" lvl="2" indent="-342900" algn="just">
              <a:buFont typeface="Wingdings" pitchFamily="2" charset="2"/>
              <a:buChar char="§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Collected from female patients only, who are age of 21 year old at most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Diabetes Health Indicators dataset</a:t>
            </a:r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This datasets is collected by telephone survey by CDC from The Behavioral Risk Factor Surveillance System (BRFSS).</a:t>
            </a:r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It was collected in 2015, from 441,455 Individuals  by responding  330 Questions.</a:t>
            </a:r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From these questions, they have form the 21 health markers  </a:t>
            </a:r>
            <a:endParaRPr lang="en-US" sz="22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2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C3A7-8AB2-ECD2-63C0-4DE2718B7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741" y="190500"/>
            <a:ext cx="11009259" cy="1011237"/>
          </a:xfrm>
        </p:spPr>
        <p:txBody>
          <a:bodyPr/>
          <a:lstStyle/>
          <a:p>
            <a:pPr marL="457200" lvl="1" algn="just"/>
            <a:r>
              <a:rPr lang="en-US" sz="4800" b="1" kern="1200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PIMA Indian heritage.2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3685B-FF23-1CF4-96C3-81CF7065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937" y="1517516"/>
            <a:ext cx="10144126" cy="6445384"/>
          </a:xfrm>
        </p:spPr>
        <p:txBody>
          <a:bodyPr>
            <a:normAutofit/>
          </a:bodyPr>
          <a:lstStyle/>
          <a:p>
            <a:pPr marL="1257300" lvl="2" indent="-342900" algn="just">
              <a:buFont typeface="Wingdings" pitchFamily="2" charset="2"/>
              <a:buChar char="Ø"/>
            </a:pPr>
            <a:r>
              <a:rPr lang="en-US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Pregnancies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: Number of times pregnant</a:t>
            </a:r>
          </a:p>
          <a:p>
            <a:pPr marL="1257300" lvl="2" indent="-342900" algn="just">
              <a:buFont typeface="Wingdings" pitchFamily="2" charset="2"/>
              <a:buChar char="Ø"/>
            </a:pPr>
            <a:r>
              <a:rPr lang="en-US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Glucose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: Plasma glucose concentration a 2 hours in an oral glucose tolerance test</a:t>
            </a:r>
          </a:p>
          <a:p>
            <a:pPr marL="1257300" lvl="2" indent="-342900" algn="just">
              <a:buFont typeface="Wingdings" pitchFamily="2" charset="2"/>
              <a:buChar char="Ø"/>
            </a:pPr>
            <a:r>
              <a:rPr lang="en-US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Blood Pressure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: Diastolic blood pressure (mm Hg)</a:t>
            </a:r>
          </a:p>
          <a:p>
            <a:pPr marL="1257300" lvl="2" indent="-342900" algn="just">
              <a:buFont typeface="Wingdings" pitchFamily="2" charset="2"/>
              <a:buChar char="Ø"/>
            </a:pPr>
            <a:r>
              <a:rPr lang="en-US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Skin Thickness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: Triceps skin fold thickness (mm)</a:t>
            </a:r>
          </a:p>
          <a:p>
            <a:pPr marL="1257300" lvl="2" indent="-342900" algn="just">
              <a:buFont typeface="Wingdings" pitchFamily="2" charset="2"/>
              <a:buChar char="Ø"/>
            </a:pPr>
            <a:r>
              <a:rPr lang="en-US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Insulin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: 2-Hour serum insulin (mu U/ml)</a:t>
            </a:r>
          </a:p>
          <a:p>
            <a:pPr marL="1257300" lvl="2" indent="-342900" algn="just">
              <a:buFont typeface="Wingdings" pitchFamily="2" charset="2"/>
              <a:buChar char="Ø"/>
            </a:pPr>
            <a:r>
              <a:rPr lang="en-US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BMI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: Body mass index (weight in kg/(height in m)^2)</a:t>
            </a:r>
          </a:p>
          <a:p>
            <a:pPr marL="1257300" lvl="2" indent="-342900" algn="just">
              <a:buFont typeface="Wingdings" pitchFamily="2" charset="2"/>
              <a:buChar char="Ø"/>
            </a:pPr>
            <a:r>
              <a:rPr lang="en-US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Diabetes Pedigree Function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: Diabetes pedigree function</a:t>
            </a:r>
          </a:p>
          <a:p>
            <a:pPr marL="1257300" lvl="2" indent="-342900" algn="just">
              <a:buFont typeface="Wingdings" pitchFamily="2" charset="2"/>
              <a:buChar char="Ø"/>
            </a:pPr>
            <a:r>
              <a:rPr lang="en-US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Age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:  (in years)</a:t>
            </a:r>
          </a:p>
          <a:p>
            <a:pPr marL="1257300" lvl="2" indent="-342900" algn="just">
              <a:buFont typeface="Wingdings" pitchFamily="2" charset="2"/>
              <a:buChar char="Ø"/>
            </a:pPr>
            <a:r>
              <a:rPr lang="en-US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Outcome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: Class variable (0 or 1)</a:t>
            </a:r>
          </a:p>
          <a:p>
            <a:pPr marL="1257300" lvl="2" indent="-342900" algn="just">
              <a:buFont typeface="Wingdings" pitchFamily="2" charset="2"/>
              <a:buChar char="Ø"/>
            </a:pPr>
            <a:endParaRPr lang="en-US" sz="24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marL="1257300" lvl="2" indent="-342900" algn="just">
              <a:buFont typeface="Wingdings" pitchFamily="2" charset="2"/>
              <a:buChar char="Ø"/>
            </a:pPr>
            <a:endParaRPr lang="en-US" sz="24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9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C3A7-8AB2-ECD2-63C0-4DE2718B7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741" y="190500"/>
            <a:ext cx="11009259" cy="1011237"/>
          </a:xfrm>
        </p:spPr>
        <p:txBody>
          <a:bodyPr/>
          <a:lstStyle/>
          <a:p>
            <a:pPr marL="457200" lvl="1" algn="just"/>
            <a:r>
              <a:rPr lang="en-US" sz="4800" b="1" kern="1200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Diabetes Health Indicators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3685B-FF23-1CF4-96C3-81CF7065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937" y="1517516"/>
            <a:ext cx="10144126" cy="497218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This dataset contains 3 files:</a:t>
            </a:r>
          </a:p>
          <a:p>
            <a:pPr algn="l"/>
            <a:endParaRPr lang="en-US" sz="96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9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diabetes_012_health_indicators_BRFSS2015.csv :</a:t>
            </a:r>
          </a:p>
          <a:p>
            <a:pPr marL="1257300" lvl="2" indent="-342900" algn="just">
              <a:buFont typeface="Wingdings" pitchFamily="2" charset="2"/>
              <a:buChar char="Ø"/>
            </a:pPr>
            <a:r>
              <a:rPr lang="en-US" sz="9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253,680 survey responses</a:t>
            </a:r>
          </a:p>
          <a:p>
            <a:pPr marL="1257300" lvl="2" indent="-342900" algn="just">
              <a:buFont typeface="Wingdings" pitchFamily="2" charset="2"/>
              <a:buChar char="Ø"/>
            </a:pPr>
            <a:r>
              <a:rPr lang="en-US" sz="9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This dataset has 21 feature variables and is imbalanced</a:t>
            </a:r>
          </a:p>
          <a:p>
            <a:pPr marL="1257300" lvl="2" indent="-342900" algn="just">
              <a:buFont typeface="Wingdings" pitchFamily="2" charset="2"/>
              <a:buChar char="Ø"/>
            </a:pPr>
            <a:r>
              <a:rPr lang="en-US" sz="9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3 classes :</a:t>
            </a:r>
          </a:p>
          <a:p>
            <a:pPr marL="2514600" lvl="3" indent="-1143000" algn="just">
              <a:buFont typeface="Wingdings" pitchFamily="2" charset="2"/>
              <a:buChar char="§"/>
            </a:pPr>
            <a:r>
              <a:rPr lang="en-US" sz="9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0 is for no diabetes or only</a:t>
            </a:r>
            <a:r>
              <a:rPr lang="en-US" sz="92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 during pregnancy</a:t>
            </a:r>
          </a:p>
          <a:p>
            <a:pPr marL="2514600" lvl="3" indent="-1143000" algn="just">
              <a:buFont typeface="Wingdings" pitchFamily="2" charset="2"/>
              <a:buChar char="§"/>
            </a:pPr>
            <a:r>
              <a:rPr lang="en-US" sz="92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1 is for prediabetes</a:t>
            </a:r>
          </a:p>
          <a:p>
            <a:pPr marL="2514600" lvl="3" indent="-1143000" algn="just">
              <a:buFont typeface="Wingdings" pitchFamily="2" charset="2"/>
              <a:buChar char="§"/>
            </a:pPr>
            <a:r>
              <a:rPr lang="en-US" sz="92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2 is for diabetes.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03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43685B-FF23-1CF4-96C3-81CF7065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937" y="1517516"/>
            <a:ext cx="10144126" cy="497218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2.	diabetes_binary_5050split_health_indicators_BRFSS2015.csv: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70,692 survey responses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50-50 split of respondents with no diabetes and with either prediabetes or diabetes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This dataset has 21 feature variables and is balanced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3D7909-B90B-EF46-B55F-5BCAF7530DFA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1" algn="just" defTabSz="914400"/>
            <a:r>
              <a:rPr lang="en-US" sz="4800" b="1" kern="120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Diabetes Health Indicators dataset</a:t>
            </a:r>
            <a:endParaRPr lang="en-US" sz="4800" b="1" kern="1200" dirty="0">
              <a:solidFill>
                <a:schemeClr val="accent1"/>
              </a:solidFill>
              <a:latin typeface="Century" panose="02040604050505020304" pitchFamily="18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7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43685B-FF23-1CF4-96C3-81CF7065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937" y="1517516"/>
            <a:ext cx="10144126" cy="4972184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3.	diabetes _ binary _ health _ indicators _ BRFSS2015.csv: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253,680 survey responses 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This dataset has 21 feature variables and is not balanced.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2 classes :</a:t>
            </a:r>
          </a:p>
          <a:p>
            <a:pPr marL="1371600" lvl="2" indent="-457200" algn="just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0 is for no diabetes</a:t>
            </a:r>
          </a:p>
          <a:p>
            <a:pPr marL="1371600" lvl="2" indent="-457200" algn="just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1 is for prediabetes or diabetes.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892AA8-FF76-9644-B1DD-2C78B8188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741" y="190500"/>
            <a:ext cx="11009259" cy="1011237"/>
          </a:xfrm>
        </p:spPr>
        <p:txBody>
          <a:bodyPr/>
          <a:lstStyle/>
          <a:p>
            <a:pPr marL="457200" lvl="1" algn="just"/>
            <a:r>
              <a:rPr lang="en-US" sz="4800" b="1" kern="1200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Diabetes Health Indicators dataset</a:t>
            </a:r>
          </a:p>
        </p:txBody>
      </p:sp>
    </p:spTree>
    <p:extLst>
      <p:ext uri="{BB962C8B-B14F-4D97-AF65-F5344CB8AC3E}">
        <p14:creationId xmlns:p14="http://schemas.microsoft.com/office/powerpoint/2010/main" val="416663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C3A7-8AB2-ECD2-63C0-4DE2718B7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741" y="190500"/>
            <a:ext cx="11009259" cy="1011237"/>
          </a:xfrm>
        </p:spPr>
        <p:txBody>
          <a:bodyPr/>
          <a:lstStyle/>
          <a:p>
            <a:pPr marL="457200" lvl="1" algn="just"/>
            <a:r>
              <a:rPr lang="en-US" sz="4800" b="1" kern="1200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Health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3685B-FF23-1CF4-96C3-81CF7065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937" y="1517516"/>
            <a:ext cx="10144126" cy="497218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Binary Health Markers 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	Diabetes 							     *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PhysActivity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					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HighBP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	                     			     *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HighChol</a:t>
            </a: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CholCheck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                                   * Smoker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Stroke                                          *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HeartDiseaseorAttack</a:t>
            </a: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Fruits                                           * Vegetables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AnyHealthCare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                           *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DiffWalk</a:t>
            </a: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Sex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4321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43685B-FF23-1CF4-96C3-81CF7065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937" y="1517516"/>
            <a:ext cx="10144126" cy="497218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Non-binary Health Markers 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	BMI 							          *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GenHealth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 					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MentHealth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	                     		     *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PhyHealth</a:t>
            </a: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Age                                 			* Education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Income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5A07BD-49DD-BC4E-B2DE-EF7EDAF6F5B0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Health Indicators</a:t>
            </a:r>
          </a:p>
        </p:txBody>
      </p:sp>
    </p:spTree>
    <p:extLst>
      <p:ext uri="{BB962C8B-B14F-4D97-AF65-F5344CB8AC3E}">
        <p14:creationId xmlns:p14="http://schemas.microsoft.com/office/powerpoint/2010/main" val="86423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94DF35F8-53E2-7F57-9C52-8F0EB9C57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700" y="1397000"/>
            <a:ext cx="11176000" cy="53086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1BA837-F534-F046-AE49-D8E37D9D858D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Histogram of Health Indicators</a:t>
            </a:r>
          </a:p>
        </p:txBody>
      </p:sp>
    </p:spTree>
    <p:extLst>
      <p:ext uri="{BB962C8B-B14F-4D97-AF65-F5344CB8AC3E}">
        <p14:creationId xmlns:p14="http://schemas.microsoft.com/office/powerpoint/2010/main" val="2289508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1BA837-F534-F046-AE49-D8E37D9D858D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Correlation among Health Indicator</a:t>
            </a:r>
          </a:p>
        </p:txBody>
      </p:sp>
      <p:pic>
        <p:nvPicPr>
          <p:cNvPr id="7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347DFBCB-58E0-C34B-AA77-97F1B5C98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75" b="3388"/>
          <a:stretch/>
        </p:blipFill>
        <p:spPr>
          <a:xfrm>
            <a:off x="800100" y="1201737"/>
            <a:ext cx="11087100" cy="53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24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2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93F3D14-63C6-F640-B843-2C69423DE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55604"/>
          <a:stretch/>
        </p:blipFill>
        <p:spPr>
          <a:xfrm>
            <a:off x="876320" y="1582738"/>
            <a:ext cx="10793936" cy="43434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CB94ED8C-55A8-2247-8CE3-BE026E53185F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Correlation of BMI Vs Diabetes</a:t>
            </a:r>
          </a:p>
        </p:txBody>
      </p:sp>
    </p:spTree>
    <p:extLst>
      <p:ext uri="{BB962C8B-B14F-4D97-AF65-F5344CB8AC3E}">
        <p14:creationId xmlns:p14="http://schemas.microsoft.com/office/powerpoint/2010/main" val="103688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C3A7-8AB2-ECD2-63C0-4DE2718B7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741" y="190500"/>
            <a:ext cx="8791575" cy="1011237"/>
          </a:xfrm>
        </p:spPr>
        <p:txBody>
          <a:bodyPr/>
          <a:lstStyle/>
          <a:p>
            <a:pPr algn="l"/>
            <a:r>
              <a:rPr lang="en-US" sz="4800" b="1" dirty="0">
                <a:latin typeface="Century" panose="02040604050505020304" pitchFamily="18" charset="0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3685B-FF23-1CF4-96C3-81CF7065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937" y="1517516"/>
            <a:ext cx="10144126" cy="51742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/>
                <a:latin typeface="Century" panose="02040604050505020304" pitchFamily="18" charset="0"/>
                <a:cs typeface="Calibri" panose="020F0502020204030204" pitchFamily="34" charset="0"/>
              </a:rPr>
              <a:t>Diabetes is among the most prevalent chronic diseases In United states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/>
                <a:latin typeface="Century" panose="02040604050505020304" pitchFamily="18" charset="0"/>
                <a:cs typeface="Calibri" panose="020F0502020204030204" pitchFamily="34" charset="0"/>
              </a:rPr>
              <a:t>Diabetes is a metabolic disease characterized by elevated levels of blood glucose</a:t>
            </a:r>
            <a:endParaRPr lang="en-US" sz="26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/>
                <a:latin typeface="Century" panose="02040604050505020304" pitchFamily="18" charset="0"/>
                <a:cs typeface="Calibri" panose="020F0502020204030204" pitchFamily="34" charset="0"/>
              </a:rPr>
              <a:t>Over time, </a:t>
            </a: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Diabetes</a:t>
            </a: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/>
                <a:latin typeface="Century" panose="02040604050505020304" pitchFamily="18" charset="0"/>
                <a:cs typeface="Calibri" panose="020F0502020204030204" pitchFamily="34" charset="0"/>
              </a:rPr>
              <a:t>  leads  serious damage to </a:t>
            </a: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human body </a:t>
            </a:r>
            <a:endParaRPr lang="en-US" sz="26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/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marL="1371600" lvl="2" indent="-457200" algn="just">
              <a:buFont typeface="Wingdings" pitchFamily="2" charset="2"/>
              <a:buChar char="§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Neuropathy</a:t>
            </a:r>
          </a:p>
          <a:p>
            <a:pPr marL="1371600" lvl="2" indent="-457200" algn="just">
              <a:buFont typeface="Wingdings" pitchFamily="2" charset="2"/>
              <a:buChar char="§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Diabetic Retinopathy</a:t>
            </a:r>
          </a:p>
          <a:p>
            <a:pPr marL="1371600" lvl="2" indent="-457200" algn="just">
              <a:buFont typeface="Wingdings" pitchFamily="2" charset="2"/>
              <a:buChar char="§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Cardiovascular Disease</a:t>
            </a:r>
          </a:p>
          <a:p>
            <a:pPr marL="1371600" lvl="2" indent="-457200" algn="just">
              <a:buFont typeface="Wingdings" pitchFamily="2" charset="2"/>
              <a:buChar char="§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Kidney Failure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/>
                <a:latin typeface="Century" panose="02040604050505020304" pitchFamily="18" charset="0"/>
                <a:cs typeface="Calibri" panose="020F0502020204030204" pitchFamily="34" charset="0"/>
              </a:rPr>
              <a:t>Early diagnosis can lead to lifestyle changes and more effective treatment</a:t>
            </a:r>
            <a:endParaRPr lang="en-US" sz="26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algn="just"/>
            <a:endParaRPr lang="en-US" sz="26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algn="l"/>
            <a:endParaRPr lang="en-US" sz="22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35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36BEC4C-F71F-88FE-FEEC-986FF53C5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2719" b="1775"/>
          <a:stretch/>
        </p:blipFill>
        <p:spPr>
          <a:xfrm>
            <a:off x="279400" y="2260600"/>
            <a:ext cx="11480800" cy="312421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9CD1F74F-512E-794E-86E2-30042465E8B8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Correlation of </a:t>
            </a:r>
            <a:r>
              <a:rPr lang="en-US" sz="4800" b="1" dirty="0" err="1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GenHlth</a:t>
            </a:r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 Vs Diabetes</a:t>
            </a:r>
          </a:p>
        </p:txBody>
      </p:sp>
    </p:spTree>
    <p:extLst>
      <p:ext uri="{BB962C8B-B14F-4D97-AF65-F5344CB8AC3E}">
        <p14:creationId xmlns:p14="http://schemas.microsoft.com/office/powerpoint/2010/main" val="1762218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2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48606DC-2167-204A-AF10-3D934DE4D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41"/>
          <a:stretch/>
        </p:blipFill>
        <p:spPr>
          <a:xfrm>
            <a:off x="448733" y="2005013"/>
            <a:ext cx="11120968" cy="33528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1789EEEB-27CF-1141-9577-C6BB9F488EC4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Correlation of Age Vs Diabetes</a:t>
            </a:r>
          </a:p>
        </p:txBody>
      </p:sp>
    </p:spTree>
    <p:extLst>
      <p:ext uri="{BB962C8B-B14F-4D97-AF65-F5344CB8AC3E}">
        <p14:creationId xmlns:p14="http://schemas.microsoft.com/office/powerpoint/2010/main" val="2993827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83156FA-CC2C-485B-D42B-BA14F114E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765"/>
          <a:stretch/>
        </p:blipFill>
        <p:spPr>
          <a:xfrm>
            <a:off x="448733" y="2167467"/>
            <a:ext cx="11159068" cy="3268133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CB290421-3A07-DA49-9FB7-B966892BC2D7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Correlation of Income Vs Diabetes</a:t>
            </a:r>
          </a:p>
        </p:txBody>
      </p:sp>
    </p:spTree>
    <p:extLst>
      <p:ext uri="{BB962C8B-B14F-4D97-AF65-F5344CB8AC3E}">
        <p14:creationId xmlns:p14="http://schemas.microsoft.com/office/powerpoint/2010/main" val="2566403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83156FA-CC2C-485B-D42B-BA14F114E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81" b="53965"/>
          <a:stretch/>
        </p:blipFill>
        <p:spPr>
          <a:xfrm>
            <a:off x="558800" y="2108210"/>
            <a:ext cx="11252200" cy="312419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602F5AF3-0FB3-1448-8003-BA76E99D616A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Correlation of Education V Diabetes</a:t>
            </a:r>
          </a:p>
        </p:txBody>
      </p:sp>
    </p:spTree>
    <p:extLst>
      <p:ext uri="{BB962C8B-B14F-4D97-AF65-F5344CB8AC3E}">
        <p14:creationId xmlns:p14="http://schemas.microsoft.com/office/powerpoint/2010/main" val="2455421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368284D-17DD-C338-5C9E-AB7E588A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93916"/>
            <a:ext cx="6705600" cy="356073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28CB447-D4F8-B54B-AF21-96105F0C2930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Correlation of Education V Diabetes</a:t>
            </a:r>
          </a:p>
        </p:txBody>
      </p:sp>
    </p:spTree>
    <p:extLst>
      <p:ext uri="{BB962C8B-B14F-4D97-AF65-F5344CB8AC3E}">
        <p14:creationId xmlns:p14="http://schemas.microsoft.com/office/powerpoint/2010/main" val="3718731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9564E0C-CEFC-F988-1581-3F234045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176" y="1168400"/>
            <a:ext cx="8962224" cy="34305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2473758-F842-AE4D-9EA6-8EE96C931B1D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Outliers  in Non-Binary Markers</a:t>
            </a:r>
          </a:p>
        </p:txBody>
      </p:sp>
    </p:spTree>
    <p:extLst>
      <p:ext uri="{BB962C8B-B14F-4D97-AF65-F5344CB8AC3E}">
        <p14:creationId xmlns:p14="http://schemas.microsoft.com/office/powerpoint/2010/main" val="1132299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989EAB62-AE2F-B123-C149-42250EE4F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9764"/>
          <a:stretch/>
        </p:blipFill>
        <p:spPr>
          <a:xfrm>
            <a:off x="1485900" y="1168400"/>
            <a:ext cx="8882592" cy="32131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37180315-0512-A14E-A1D4-F1BA0232EAE6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Outliers  in Non-Binary Markers</a:t>
            </a:r>
          </a:p>
        </p:txBody>
      </p:sp>
    </p:spTree>
    <p:extLst>
      <p:ext uri="{BB962C8B-B14F-4D97-AF65-F5344CB8AC3E}">
        <p14:creationId xmlns:p14="http://schemas.microsoft.com/office/powerpoint/2010/main" val="268489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CD3FD6-6C5D-8E4B-9174-D5A65FA04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4" t="39444" r="9028" b="17592"/>
          <a:stretch/>
        </p:blipFill>
        <p:spPr>
          <a:xfrm>
            <a:off x="1350176" y="1168400"/>
            <a:ext cx="8382000" cy="29464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89FC1D0-DFE0-184D-9938-858A30874671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Outliers  in Non-Binary Markers</a:t>
            </a:r>
          </a:p>
        </p:txBody>
      </p:sp>
    </p:spTree>
    <p:extLst>
      <p:ext uri="{BB962C8B-B14F-4D97-AF65-F5344CB8AC3E}">
        <p14:creationId xmlns:p14="http://schemas.microsoft.com/office/powerpoint/2010/main" val="170153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F99FBC75-816A-007A-1570-150C2798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14" y="1506084"/>
            <a:ext cx="5062993" cy="41389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E974288-2F84-B64E-9C9C-7BFDACC7FC26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Dataset Samples Percentage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14AD9-F5A1-5441-9D00-C5CED6793183}"/>
              </a:ext>
            </a:extLst>
          </p:cNvPr>
          <p:cNvSpPr txBox="1"/>
          <p:nvPr/>
        </p:nvSpPr>
        <p:spPr>
          <a:xfrm>
            <a:off x="5088107" y="339091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Non-Diabetes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C3FF7-CD5B-9645-B5AF-94D8D350D471}"/>
              </a:ext>
            </a:extLst>
          </p:cNvPr>
          <p:cNvSpPr txBox="1"/>
          <p:nvPr/>
        </p:nvSpPr>
        <p:spPr>
          <a:xfrm>
            <a:off x="4040357" y="2178394"/>
            <a:ext cx="12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Diabetes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7DA9A7-BE0C-8D42-BCFB-CC70B53B05E3}"/>
              </a:ext>
            </a:extLst>
          </p:cNvPr>
          <p:cNvSpPr txBox="1">
            <a:spLocks/>
          </p:cNvSpPr>
          <p:nvPr/>
        </p:nvSpPr>
        <p:spPr>
          <a:xfrm>
            <a:off x="617537" y="5639832"/>
            <a:ext cx="10144126" cy="92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4290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1200150" lvl="2" indent="-28575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entury" panose="02040604050505020304" pitchFamily="18" charset="0"/>
              </a:rPr>
              <a:t>From Pie-Chart, we can understand that our dataset is imbalanced.</a:t>
            </a:r>
          </a:p>
        </p:txBody>
      </p:sp>
    </p:spTree>
    <p:extLst>
      <p:ext uri="{BB962C8B-B14F-4D97-AF65-F5344CB8AC3E}">
        <p14:creationId xmlns:p14="http://schemas.microsoft.com/office/powerpoint/2010/main" val="45413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41E537E-48AF-3044-8A1E-30DA4EAE95AA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Preparation for Building Model 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9318587-34CE-AB4A-A098-E44D6E1C4A00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8843963" cy="42228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Datasets cleaning for missing values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Remove the outliers from the samples by using IQR, Box Plot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Find the sampling method which able to given samples of using the equal number of samples from both the (Diabetes, Non-Diabetes) to balance the train model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Split the samples in training (75%) and testing (25%)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Identify the kernel which performs well in our dataset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Build the Machine Learning Classifier from different Supervised-Learning 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6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2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62D374-26C0-4A46-92F9-5D0B07D45F02}"/>
              </a:ext>
            </a:extLst>
          </p:cNvPr>
          <p:cNvSpPr txBox="1">
            <a:spLocks/>
          </p:cNvSpPr>
          <p:nvPr/>
        </p:nvSpPr>
        <p:spPr>
          <a:xfrm>
            <a:off x="1322441" y="825500"/>
            <a:ext cx="10234559" cy="1011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>
              <a:solidFill>
                <a:schemeClr val="tx1"/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E42D1C-99E2-FB43-8CF6-9551BF723B38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10144126" cy="39815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57150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Human body breaks down most of the food, we eat into sugar and releases in into your bloodstream</a:t>
            </a:r>
          </a:p>
          <a:p>
            <a:pPr marL="57150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When our blood sugar goes up, it signals our pancreas to release insulin</a:t>
            </a:r>
          </a:p>
          <a:p>
            <a:pPr marL="57150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Insulin acts like a key to let the blood sugar into our body’s cells for use as energy</a:t>
            </a:r>
          </a:p>
          <a:p>
            <a:pPr marL="57150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When our blood sugar goes down, it signals our pancreas to release glucagon</a:t>
            </a:r>
          </a:p>
          <a:p>
            <a:pPr marL="57150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Glucagon breaks down into glucose to maintain blood glucose level in our body</a:t>
            </a:r>
          </a:p>
          <a:p>
            <a:pPr marL="571500" algn="just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algn="just"/>
            <a:endParaRPr lang="en-US" sz="26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endParaRPr lang="en-US" sz="22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7657A-C0E2-5841-BF86-C69D8DBACF85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8791575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800" dirty="0">
                <a:solidFill>
                  <a:schemeClr val="tx1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US" sz="4800" b="1" dirty="0">
                <a:latin typeface="Century" panose="02040604050505020304" pitchFamily="18" charset="0"/>
                <a:cs typeface="Calibri" panose="020F0502020204030204" pitchFamily="34" charset="0"/>
              </a:rPr>
              <a:t>Food ~ Blood Glucose </a:t>
            </a:r>
          </a:p>
        </p:txBody>
      </p:sp>
    </p:spTree>
    <p:extLst>
      <p:ext uri="{BB962C8B-B14F-4D97-AF65-F5344CB8AC3E}">
        <p14:creationId xmlns:p14="http://schemas.microsoft.com/office/powerpoint/2010/main" val="3353118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741E537E-48AF-3044-8A1E-30DA4EAE95AA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Logistic Regression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9318587-34CE-AB4A-A098-E44D6E1C4A00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8526463" cy="4375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4400" dirty="0">
                <a:latin typeface="Century" panose="02040604050505020304" pitchFamily="18" charset="0"/>
              </a:rPr>
              <a:t>Logistic Regression is a statistical Machine Learning algorithm that is used for classification problems</a:t>
            </a:r>
          </a:p>
          <a:p>
            <a:pPr>
              <a:buFont typeface="Wingdings" pitchFamily="2" charset="2"/>
              <a:buChar char="Ø"/>
            </a:pPr>
            <a:r>
              <a:rPr lang="en-IN" sz="4400" dirty="0">
                <a:latin typeface="Century" panose="02040604050505020304" pitchFamily="18" charset="0"/>
              </a:rPr>
              <a:t>It  is based on the concept of probability </a:t>
            </a:r>
          </a:p>
          <a:p>
            <a:pPr>
              <a:buFont typeface="Wingdings" pitchFamily="2" charset="2"/>
              <a:buChar char="Ø"/>
            </a:pPr>
            <a:r>
              <a:rPr lang="en-IN" sz="4400" dirty="0">
                <a:latin typeface="Century" panose="02040604050505020304" pitchFamily="18" charset="0"/>
              </a:rPr>
              <a:t>It is used when the dependent variable (target) is categorical</a:t>
            </a:r>
          </a:p>
          <a:p>
            <a:pPr>
              <a:buFont typeface="Wingdings" pitchFamily="2" charset="2"/>
              <a:buChar char="Ø"/>
            </a:pPr>
            <a:r>
              <a:rPr lang="en-IN" sz="4400" dirty="0">
                <a:latin typeface="Century" panose="02040604050505020304" pitchFamily="18" charset="0"/>
              </a:rPr>
              <a:t>It is widely used when the classification problem at hand is binary; true or false, yes or no, etc.</a:t>
            </a:r>
          </a:p>
          <a:p>
            <a:pPr>
              <a:buFont typeface="Wingdings" pitchFamily="2" charset="2"/>
              <a:buChar char="Ø"/>
            </a:pPr>
            <a:r>
              <a:rPr lang="en-IN" sz="4400" dirty="0">
                <a:latin typeface="Century" panose="02040604050505020304" pitchFamily="18" charset="0"/>
              </a:rPr>
              <a:t>Logistics regression uses the sigmoid function to return the probability of a label.</a:t>
            </a:r>
          </a:p>
          <a:p>
            <a:pPr marL="0" indent="0">
              <a:buNone/>
            </a:pPr>
            <a:br>
              <a:rPr lang="en-IN" sz="4400" dirty="0">
                <a:latin typeface="Century" panose="02040604050505020304" pitchFamily="18" charset="0"/>
              </a:rPr>
            </a:br>
            <a:endParaRPr lang="en-US" sz="4400" dirty="0">
              <a:latin typeface="Century" panose="020406040505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883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741E537E-48AF-3044-8A1E-30DA4EAE95AA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4D20C-4DCC-4B47-8FBC-35B6AD89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50" y="1574800"/>
            <a:ext cx="79375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65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741E537E-48AF-3044-8A1E-30DA4EAE95AA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Gaussian  Naïve Bayes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1DE75-C5BE-1B4F-BF4A-247C2BAB45D6}"/>
              </a:ext>
            </a:extLst>
          </p:cNvPr>
          <p:cNvSpPr txBox="1"/>
          <p:nvPr/>
        </p:nvSpPr>
        <p:spPr>
          <a:xfrm>
            <a:off x="3886200" y="2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11C456C-2C29-A84D-A296-937118CA3FC9}"/>
              </a:ext>
            </a:extLst>
          </p:cNvPr>
          <p:cNvSpPr txBox="1">
            <a:spLocks/>
          </p:cNvSpPr>
          <p:nvPr/>
        </p:nvSpPr>
        <p:spPr>
          <a:xfrm>
            <a:off x="1182741" y="2673216"/>
            <a:ext cx="8526463" cy="4375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Naïve Bayes classifier used the Bayes Theorem for prediction of sample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P(</a:t>
            </a:r>
            <a:r>
              <a:rPr lang="en-IN" sz="2400" dirty="0" err="1">
                <a:latin typeface="Century" panose="02040604050505020304" pitchFamily="18" charset="0"/>
              </a:rPr>
              <a:t>c|x</a:t>
            </a:r>
            <a:r>
              <a:rPr lang="en-IN" sz="2400" dirty="0">
                <a:latin typeface="Century" panose="02040604050505020304" pitchFamily="18" charset="0"/>
              </a:rPr>
              <a:t>) -  Posterior Probability of the response (target) variable given the training data inputs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P(c) - Prior probability of the class (target)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P(</a:t>
            </a:r>
            <a:r>
              <a:rPr lang="en-IN" sz="2400" dirty="0" err="1">
                <a:latin typeface="Century" panose="02040604050505020304" pitchFamily="18" charset="0"/>
              </a:rPr>
              <a:t>x|c</a:t>
            </a:r>
            <a:r>
              <a:rPr lang="en-IN" sz="2400" dirty="0">
                <a:latin typeface="Century" panose="02040604050505020304" pitchFamily="18" charset="0"/>
              </a:rPr>
              <a:t>) - Probability of the predictor (x) given the class/target (c)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P(x) - Prior probability of the predictor (x).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4DA33-A88C-E549-875D-9274C4E1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370" y="1790700"/>
            <a:ext cx="3257826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09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741E537E-48AF-3044-8A1E-30DA4EAE95AA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Decision Tree Classifier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1DE75-C5BE-1B4F-BF4A-247C2BAB45D6}"/>
              </a:ext>
            </a:extLst>
          </p:cNvPr>
          <p:cNvSpPr txBox="1"/>
          <p:nvPr/>
        </p:nvSpPr>
        <p:spPr>
          <a:xfrm>
            <a:off x="3886200" y="2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787285C-F3E4-1844-8C25-12CB68B48F5C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9275763" cy="483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Decision trees are a type of flowchart which assist in the decision making process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Internal nodes represent tests on particular attributes, while branches exiting nodes represent a single test outcome, and leaf nodes represent class labels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The tree building aspect of decision tree classification are composed of 2 main tasks:</a:t>
            </a:r>
          </a:p>
          <a:p>
            <a:pPr lvl="1">
              <a:buFont typeface="Wingdings" pitchFamily="2" charset="2"/>
              <a:buChar char="Ø"/>
            </a:pPr>
            <a:r>
              <a:rPr lang="en-IN" sz="2200" dirty="0">
                <a:latin typeface="Century" panose="02040604050505020304" pitchFamily="18" charset="0"/>
              </a:rPr>
              <a:t>Tree Induction</a:t>
            </a:r>
          </a:p>
          <a:p>
            <a:pPr lvl="1">
              <a:buFont typeface="Wingdings" pitchFamily="2" charset="2"/>
              <a:buChar char="Ø"/>
            </a:pPr>
            <a:r>
              <a:rPr lang="en-IN" sz="2200" dirty="0">
                <a:latin typeface="Century" panose="02040604050505020304" pitchFamily="18" charset="0"/>
              </a:rPr>
              <a:t>Tree Pruning</a:t>
            </a:r>
            <a:endParaRPr lang="en-IN" sz="2400" dirty="0">
              <a:latin typeface="Century" panose="02040604050505020304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IN" sz="2200" dirty="0">
              <a:latin typeface="Century" panose="02040604050505020304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IN" sz="2200" dirty="0">
              <a:latin typeface="Century" panose="020406040505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13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741E537E-48AF-3044-8A1E-30DA4EAE95AA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Random Forest Classifier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1DE75-C5BE-1B4F-BF4A-247C2BAB45D6}"/>
              </a:ext>
            </a:extLst>
          </p:cNvPr>
          <p:cNvSpPr txBox="1"/>
          <p:nvPr/>
        </p:nvSpPr>
        <p:spPr>
          <a:xfrm>
            <a:off x="3886200" y="2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787285C-F3E4-1844-8C25-12CB68B48F5C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9275763" cy="4832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Random Forest is an Ensemble Learning method for classification, regression, that contain multiple Decision Trees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A multitude of trees builds a forest, also known as  Random Forest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err="1">
                <a:latin typeface="Century" panose="02040604050505020304" pitchFamily="18" charset="0"/>
              </a:rPr>
              <a:t>Ensembling</a:t>
            </a:r>
            <a:r>
              <a:rPr lang="en-IN" sz="2400" dirty="0">
                <a:latin typeface="Century" panose="02040604050505020304" pitchFamily="18" charset="0"/>
              </a:rPr>
              <a:t> Learning in the most simplest explanation is stacking together a lot of classifiers to improve performance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Decision Trees infers data features to predict target variable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Random forest output is the average or mean of the output from the various Decision Trees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As number of trees increases, the precision of the outcome increases - better accuracy, and overfitting is reduced</a:t>
            </a:r>
            <a:br>
              <a:rPr lang="en-IN" sz="2400" dirty="0">
                <a:latin typeface="Century" panose="02040604050505020304" pitchFamily="18" charset="0"/>
              </a:rPr>
            </a:br>
            <a:endParaRPr lang="en-US" sz="2400" dirty="0">
              <a:latin typeface="Century" panose="020406040505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80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741E537E-48AF-3044-8A1E-30DA4EAE95AA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 err="1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XGBoost</a:t>
            </a:r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 Classifier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1DE75-C5BE-1B4F-BF4A-247C2BAB45D6}"/>
              </a:ext>
            </a:extLst>
          </p:cNvPr>
          <p:cNvSpPr txBox="1"/>
          <p:nvPr/>
        </p:nvSpPr>
        <p:spPr>
          <a:xfrm>
            <a:off x="3886200" y="2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787285C-F3E4-1844-8C25-12CB68B48F5C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9275763" cy="4832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dirty="0" err="1">
                <a:latin typeface="Century" panose="02040604050505020304" pitchFamily="18" charset="0"/>
              </a:rPr>
              <a:t>XGBoost</a:t>
            </a:r>
            <a:r>
              <a:rPr lang="en-IN" sz="2400" dirty="0">
                <a:latin typeface="Century" panose="02040604050505020304" pitchFamily="18" charset="0"/>
              </a:rPr>
              <a:t> stands for Extreme Gradient Boosting and is a supervised learning algorithm that falls under the gradient-boosted decision tree (GBDT) family of machine learning algorithms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They make their predictions based on combining a set of weaker models and evaluate other decision trees through if-then-else true/false feature questions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 They are created in sequential form to assess and estimate the probability of producing a correct decision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>
                <a:latin typeface="Century" panose="02040604050505020304" pitchFamily="18" charset="0"/>
              </a:rPr>
              <a:t>Gradient Tree Boosting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>
                <a:latin typeface="Century" panose="02040604050505020304" pitchFamily="18" charset="0"/>
              </a:rPr>
              <a:t>Regularized Learning 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>
                <a:latin typeface="Century" panose="02040604050505020304" pitchFamily="18" charset="0"/>
              </a:rPr>
              <a:t>Shrinkage and Feature Subsampling</a:t>
            </a:r>
            <a:br>
              <a:rPr lang="en-IN" dirty="0">
                <a:latin typeface="Century" panose="02040604050505020304" pitchFamily="18" charset="0"/>
              </a:rPr>
            </a:br>
            <a:endParaRPr lang="en-IN" sz="2000" dirty="0">
              <a:latin typeface="Century" panose="020406040505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52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741E537E-48AF-3044-8A1E-30DA4EAE95AA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Reports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1DE75-C5BE-1B4F-BF4A-247C2BAB45D6}"/>
              </a:ext>
            </a:extLst>
          </p:cNvPr>
          <p:cNvSpPr txBox="1"/>
          <p:nvPr/>
        </p:nvSpPr>
        <p:spPr>
          <a:xfrm>
            <a:off x="3886200" y="2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787285C-F3E4-1844-8C25-12CB68B48F5C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9275763" cy="1898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Each Classifier has performed well over 70% accuracy in prediction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err="1">
                <a:latin typeface="Century" panose="02040604050505020304" pitchFamily="18" charset="0"/>
              </a:rPr>
              <a:t>XGBoost</a:t>
            </a:r>
            <a:r>
              <a:rPr lang="en-IN" sz="2400" dirty="0">
                <a:latin typeface="Century" panose="02040604050505020304" pitchFamily="18" charset="0"/>
              </a:rPr>
              <a:t> Classifier was able to achieve  the highest accuracy of 82.59 %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Second Best Classifier is Logistic Regression which was able to achieve 82.23% accuracy</a:t>
            </a:r>
          </a:p>
          <a:p>
            <a:pPr marL="0" indent="0">
              <a:buNone/>
            </a:pPr>
            <a:endParaRPr lang="en-IN" sz="24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6C1EA-615F-9C46-98B6-0D31BBA0A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3416300"/>
            <a:ext cx="45593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90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B453D9F-E3A7-0647-83D3-365EB5191269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10144126" cy="315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 marL="3200400" lvl="7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37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43685B-FF23-1CF4-96C3-81CF7065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818" y="1517516"/>
            <a:ext cx="8285163" cy="51742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sz="26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algn="l"/>
            <a:endParaRPr lang="en-US" sz="22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1F998-2AD6-5E4C-BEEE-FCD2F531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517516"/>
            <a:ext cx="6350000" cy="471183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D4F4C2B-BF1C-5C4F-87EA-4E4F69D3AF8A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8791575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800" b="1" dirty="0">
                <a:latin typeface="Century" panose="02040604050505020304" pitchFamily="18" charset="0"/>
                <a:cs typeface="Calibri" panose="020F0502020204030204" pitchFamily="34" charset="0"/>
              </a:rPr>
              <a:t>Blood Glucose Regulation</a:t>
            </a:r>
            <a:r>
              <a:rPr lang="en-US" sz="4800" dirty="0">
                <a:solidFill>
                  <a:schemeClr val="tx1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942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62D374-26C0-4A46-92F9-5D0B07D45F02}"/>
              </a:ext>
            </a:extLst>
          </p:cNvPr>
          <p:cNvSpPr txBox="1">
            <a:spLocks/>
          </p:cNvSpPr>
          <p:nvPr/>
        </p:nvSpPr>
        <p:spPr>
          <a:xfrm>
            <a:off x="1322441" y="825500"/>
            <a:ext cx="10234559" cy="1011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>
              <a:solidFill>
                <a:schemeClr val="tx1"/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E42D1C-99E2-FB43-8CF6-9551BF723B38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10144126" cy="398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Diabetes is a chronic health condition that affects how human body turns food into energy</a:t>
            </a:r>
          </a:p>
          <a:p>
            <a:pPr marL="57150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If our pancreas isn’t functioning well, our body can’t use the insulin it makes, and our blood sugar levels get to high, which makes us Diabetic</a:t>
            </a:r>
          </a:p>
          <a:p>
            <a:pPr marL="57150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There are three types of diabetes :</a:t>
            </a:r>
          </a:p>
          <a:p>
            <a:pPr lvl="2">
              <a:spcBef>
                <a:spcPts val="1001"/>
              </a:spcBef>
              <a:buClr>
                <a:srgbClr val="90C226"/>
              </a:buClr>
              <a:buFont typeface="Wingdings" pitchFamily="2" charset="2"/>
              <a:buChar char="§"/>
              <a:tabLst>
                <a:tab pos="0" algn="l"/>
              </a:tabLst>
            </a:pPr>
            <a:r>
              <a:rPr lang="en-US" sz="2400" spc="-1" dirty="0">
                <a:solidFill>
                  <a:schemeClr val="tx1"/>
                </a:solidFill>
                <a:latin typeface="Century" panose="02040604050505020304" pitchFamily="18" charset="0"/>
              </a:rPr>
              <a:t>Type 1 diabetes</a:t>
            </a:r>
          </a:p>
          <a:p>
            <a:pPr lvl="2">
              <a:spcBef>
                <a:spcPts val="1001"/>
              </a:spcBef>
              <a:buClr>
                <a:srgbClr val="90C226"/>
              </a:buClr>
              <a:buFont typeface="Wingdings" pitchFamily="2" charset="2"/>
              <a:buChar char="§"/>
              <a:tabLst>
                <a:tab pos="0" algn="l"/>
              </a:tabLst>
            </a:pPr>
            <a:r>
              <a:rPr lang="en-US" sz="2400" spc="-1" dirty="0">
                <a:solidFill>
                  <a:schemeClr val="tx1"/>
                </a:solidFill>
                <a:latin typeface="Century" panose="02040604050505020304" pitchFamily="18" charset="0"/>
              </a:rPr>
              <a:t>Type 2 diabetes</a:t>
            </a:r>
          </a:p>
          <a:p>
            <a:pPr lvl="2">
              <a:spcBef>
                <a:spcPts val="1001"/>
              </a:spcBef>
              <a:buClr>
                <a:srgbClr val="90C226"/>
              </a:buClr>
              <a:buFont typeface="Wingdings" pitchFamily="2" charset="2"/>
              <a:buChar char="§"/>
              <a:tabLst>
                <a:tab pos="0" algn="l"/>
              </a:tabLst>
            </a:pPr>
            <a:r>
              <a:rPr lang="en-US" sz="2400" spc="-1" dirty="0">
                <a:solidFill>
                  <a:schemeClr val="tx1"/>
                </a:solidFill>
                <a:latin typeface="Century" panose="02040604050505020304" pitchFamily="18" charset="0"/>
              </a:rPr>
              <a:t>Gestational diabetes</a:t>
            </a:r>
          </a:p>
          <a:p>
            <a:pPr marL="571500" algn="just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marL="971550" lvl="1" algn="just">
              <a:lnSpc>
                <a:spcPct val="90000"/>
              </a:lnSpc>
              <a:buFont typeface="Wingdings" pitchFamily="2" charset="2"/>
              <a:buChar char="Ø"/>
            </a:pPr>
            <a:endParaRPr lang="en-US" sz="22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marL="571500" algn="just">
              <a:lnSpc>
                <a:spcPct val="90000"/>
              </a:lnSpc>
              <a:buFont typeface="Wingdings" pitchFamily="2" charset="2"/>
              <a:buChar char="Ø"/>
            </a:pPr>
            <a:endParaRPr lang="en-US" sz="22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7657A-C0E2-5841-BF86-C69D8DBACF85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8791575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800" b="1" dirty="0">
                <a:latin typeface="Century" panose="02040604050505020304" pitchFamily="18" charset="0"/>
                <a:cs typeface="Calibri" panose="020F0502020204030204" pitchFamily="34" charset="0"/>
              </a:rPr>
              <a:t>Diabetes</a:t>
            </a:r>
            <a:r>
              <a:rPr lang="en-US" sz="4800" dirty="0">
                <a:solidFill>
                  <a:schemeClr val="tx1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637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75E42D1C-99E2-FB43-8CF6-9551BF723B38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8950379" cy="3981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51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60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It is caused by an Autoimmune reaction which </a:t>
            </a:r>
            <a:r>
              <a:rPr lang="en-US" sz="6000" dirty="0">
                <a:solidFill>
                  <a:schemeClr val="tx1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stops your body from making insulin</a:t>
            </a:r>
          </a:p>
          <a:p>
            <a:pPr>
              <a:buFont typeface="Wingdings" pitchFamily="2" charset="2"/>
              <a:buChar char="Ø"/>
            </a:pPr>
            <a:endParaRPr lang="en-US" sz="6000" dirty="0">
              <a:solidFill>
                <a:schemeClr val="tx1"/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6000" dirty="0">
                <a:solidFill>
                  <a:schemeClr val="tx1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Approximately 5-10% of the people who have diabetes have type 1.</a:t>
            </a:r>
          </a:p>
          <a:p>
            <a:pPr>
              <a:buFont typeface="Wingdings" pitchFamily="2" charset="2"/>
              <a:buChar char="Ø"/>
            </a:pPr>
            <a:endParaRPr lang="en-US" sz="6000" dirty="0">
              <a:solidFill>
                <a:schemeClr val="tx1"/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60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Signs and Symptoms : </a:t>
            </a:r>
          </a:p>
          <a:p>
            <a:pPr lvl="1">
              <a:buFont typeface="Wingdings" pitchFamily="2" charset="2"/>
              <a:buChar char="§"/>
            </a:pPr>
            <a:r>
              <a:rPr lang="en-US" sz="60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Extreme thirst, Dry mouth, Frequent urination, Increased hunger (especially after eating) etc.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7657A-C0E2-5841-BF86-C69D8DBACF85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8791575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800" b="1" dirty="0">
                <a:latin typeface="Century" panose="02040604050505020304" pitchFamily="18" charset="0"/>
                <a:cs typeface="Calibri" panose="020F0502020204030204" pitchFamily="34" charset="0"/>
              </a:rPr>
              <a:t>Type 1 Diabetes </a:t>
            </a:r>
          </a:p>
        </p:txBody>
      </p:sp>
    </p:spTree>
    <p:extLst>
      <p:ext uri="{BB962C8B-B14F-4D97-AF65-F5344CB8AC3E}">
        <p14:creationId xmlns:p14="http://schemas.microsoft.com/office/powerpoint/2010/main" val="86341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75E42D1C-99E2-FB43-8CF6-9551BF723B38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8950379" cy="3981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7400" dirty="0">
              <a:solidFill>
                <a:schemeClr val="tx1"/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7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Type 2 diabetes is a disease in which your body doesn’t make enough of insulin</a:t>
            </a:r>
          </a:p>
          <a:p>
            <a:pPr>
              <a:buFont typeface="Wingdings" pitchFamily="2" charset="2"/>
              <a:buChar char="Ø"/>
            </a:pPr>
            <a:r>
              <a:rPr lang="en-US" sz="7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Insulin helps to carry glucose to your cells</a:t>
            </a:r>
          </a:p>
          <a:p>
            <a:pPr>
              <a:buFont typeface="Wingdings" pitchFamily="2" charset="2"/>
              <a:buChar char="Ø"/>
            </a:pPr>
            <a:r>
              <a:rPr lang="en-US" sz="7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When there’s problem with the insulin, glucose builds up in your blood and is called “high blood sugar”</a:t>
            </a:r>
          </a:p>
          <a:p>
            <a:pPr>
              <a:buFont typeface="Wingdings" pitchFamily="2" charset="2"/>
              <a:buChar char="Ø"/>
            </a:pPr>
            <a:endParaRPr lang="en-US" sz="7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7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Signs and Symptoms : </a:t>
            </a:r>
          </a:p>
          <a:p>
            <a:pPr lvl="1">
              <a:buFont typeface="Wingdings" pitchFamily="2" charset="2"/>
              <a:buChar char="§"/>
            </a:pPr>
            <a:r>
              <a:rPr lang="en-US" sz="62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More thirst, More hunger, Dehydration, Hypoglycemia, Hyperglycemia etc.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7657A-C0E2-5841-BF86-C69D8DBACF85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8791575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800" b="1" dirty="0">
                <a:latin typeface="Century" panose="02040604050505020304" pitchFamily="18" charset="0"/>
                <a:cs typeface="Calibri" panose="020F0502020204030204" pitchFamily="34" charset="0"/>
              </a:rPr>
              <a:t>Type 2 diabetes </a:t>
            </a:r>
          </a:p>
        </p:txBody>
      </p:sp>
    </p:spTree>
    <p:extLst>
      <p:ext uri="{BB962C8B-B14F-4D97-AF65-F5344CB8AC3E}">
        <p14:creationId xmlns:p14="http://schemas.microsoft.com/office/powerpoint/2010/main" val="348959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75E42D1C-99E2-FB43-8CF6-9551BF723B38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8950379" cy="3981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7400" dirty="0">
              <a:solidFill>
                <a:schemeClr val="tx1"/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9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Gestational diabetes is diabetes diagnosed for the first - time during pregnancy.</a:t>
            </a:r>
          </a:p>
          <a:p>
            <a:pPr>
              <a:buFont typeface="Wingdings" pitchFamily="2" charset="2"/>
              <a:buChar char="Ø"/>
            </a:pPr>
            <a:r>
              <a:rPr lang="en-US" sz="9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Gestational diabetes affects how your cells use glucose. </a:t>
            </a:r>
          </a:p>
          <a:p>
            <a:pPr>
              <a:buFont typeface="Wingdings" pitchFamily="2" charset="2"/>
              <a:buChar char="Ø"/>
            </a:pPr>
            <a:r>
              <a:rPr lang="en-US" sz="9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Gestational diabetes causes high blood sugar that can affect your pregnancy and your baby's health.</a:t>
            </a:r>
          </a:p>
          <a:p>
            <a:pPr marL="0" indent="0">
              <a:buNone/>
            </a:pPr>
            <a:endParaRPr lang="en-US" sz="7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9600" dirty="0">
                <a:solidFill>
                  <a:schemeClr val="tx1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Signs and Symptoms : </a:t>
            </a:r>
          </a:p>
          <a:p>
            <a:pPr lvl="1">
              <a:buFont typeface="Wingdings" pitchFamily="2" charset="2"/>
              <a:buChar char="§"/>
            </a:pPr>
            <a:r>
              <a:rPr lang="en-US" sz="9600" dirty="0">
                <a:solidFill>
                  <a:schemeClr val="tx1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Fatigue, Blurred vision, Nausea and vomiting, and Dry mouth etc.</a:t>
            </a:r>
          </a:p>
          <a:p>
            <a:pPr lvl="1">
              <a:buFont typeface="Wingdings" pitchFamily="2" charset="2"/>
              <a:buChar char="§"/>
            </a:pPr>
            <a:endParaRPr lang="en-US" sz="62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7657A-C0E2-5841-BF86-C69D8DBACF85}"/>
              </a:ext>
            </a:extLst>
          </p:cNvPr>
          <p:cNvSpPr txBox="1">
            <a:spLocks/>
          </p:cNvSpPr>
          <p:nvPr/>
        </p:nvSpPr>
        <p:spPr>
          <a:xfrm>
            <a:off x="1182741" y="190500"/>
            <a:ext cx="8791575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800" b="1" dirty="0">
                <a:latin typeface="Century" panose="02040604050505020304" pitchFamily="18" charset="0"/>
                <a:cs typeface="Calibri" panose="020F0502020204030204" pitchFamily="34" charset="0"/>
              </a:rPr>
              <a:t>Gestational diabetes </a:t>
            </a:r>
          </a:p>
        </p:txBody>
      </p:sp>
    </p:spTree>
    <p:extLst>
      <p:ext uri="{BB962C8B-B14F-4D97-AF65-F5344CB8AC3E}">
        <p14:creationId xmlns:p14="http://schemas.microsoft.com/office/powerpoint/2010/main" val="209048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C3A7-8AB2-ECD2-63C0-4DE2718B7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741" y="190500"/>
            <a:ext cx="8791575" cy="1011237"/>
          </a:xfrm>
        </p:spPr>
        <p:txBody>
          <a:bodyPr/>
          <a:lstStyle/>
          <a:p>
            <a:pPr algn="l"/>
            <a:r>
              <a:rPr lang="en-US" sz="4800" b="1" dirty="0">
                <a:latin typeface="Century" panose="02040604050505020304" pitchFamily="18" charset="0"/>
                <a:cs typeface="Calibri" panose="020F0502020204030204" pitchFamily="34" charset="0"/>
              </a:rPr>
              <a:t>Prevalence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5E42C3D-2E64-A149-BFA9-5F0D47EDBBC3}"/>
              </a:ext>
            </a:extLst>
          </p:cNvPr>
          <p:cNvSpPr txBox="1">
            <a:spLocks/>
          </p:cNvSpPr>
          <p:nvPr/>
        </p:nvSpPr>
        <p:spPr>
          <a:xfrm>
            <a:off x="617537" y="1390516"/>
            <a:ext cx="10144126" cy="51742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1200150" lvl="2" indent="-28575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CDC estimates that 1 in 5 diabetics, and roughly 8 in 10 prediabetics are unaware of their risk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There are different types of diabetes:</a:t>
            </a:r>
          </a:p>
          <a:p>
            <a:pPr marL="800100" lvl="1" indent="-342900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Type I diabetes is mostly known as Juvenile diabetes or insulin diabetes, is known to be a chronic condition.</a:t>
            </a:r>
          </a:p>
          <a:p>
            <a:pPr marL="800100" lvl="1" indent="-342900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 Type II diabetes is the most common form, and its prevalence varies by age, education, income, location, race, and other social determinants of health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The economic cost of diabetes is enormous; </a:t>
            </a:r>
          </a:p>
          <a:p>
            <a:pPr marL="800100" lvl="1" indent="-342900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 Diagnosed diabetes costs around $327 billion yearly</a:t>
            </a:r>
          </a:p>
          <a:p>
            <a:pPr marL="800100" lvl="1" indent="-342900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 The total cost of prediabetes and undiagnosed diabetes is close to $400 billion.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895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{E99825C3-2A1D-0148-838A-010CCBAD4C82}tf10001060</Template>
  <TotalTime>4367</TotalTime>
  <Words>2181</Words>
  <Application>Microsoft Macintosh PowerPoint</Application>
  <PresentationFormat>Widescreen</PresentationFormat>
  <Paragraphs>273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Century</vt:lpstr>
      <vt:lpstr>Symbol</vt:lpstr>
      <vt:lpstr>Trebuchet MS</vt:lpstr>
      <vt:lpstr>Wingdings</vt:lpstr>
      <vt:lpstr>Wingdings 3</vt:lpstr>
      <vt:lpstr>Facet</vt:lpstr>
      <vt:lpstr>Understand the health indicators  of  human body and  design a Diabetes Prediction Model (DPM)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Prevalence</vt:lpstr>
      <vt:lpstr>Dataset Selection</vt:lpstr>
      <vt:lpstr>PIMA Indian heritage.2 dataset</vt:lpstr>
      <vt:lpstr>Diabetes Health Indicators dataset</vt:lpstr>
      <vt:lpstr>PowerPoint Presentation</vt:lpstr>
      <vt:lpstr>Diabetes Health Indicators dataset</vt:lpstr>
      <vt:lpstr>Health Indicators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Ajith Kumar Gatla</dc:creator>
  <cp:lastModifiedBy>Microsoft Office User</cp:lastModifiedBy>
  <cp:revision>48</cp:revision>
  <dcterms:created xsi:type="dcterms:W3CDTF">2022-11-11T04:46:25Z</dcterms:created>
  <dcterms:modified xsi:type="dcterms:W3CDTF">2022-11-19T05:08:43Z</dcterms:modified>
</cp:coreProperties>
</file>