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E9CB"/>
          </a:solidFill>
        </a:fill>
      </a:tcStyle>
    </a:wholeTbl>
    <a:band2H>
      <a:tcTxStyle/>
      <a:tcStyle>
        <a:tcBdr/>
        <a:fill>
          <a:solidFill>
            <a:srgbClr val="EE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6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8D0"/>
          </a:solidFill>
        </a:fill>
      </a:tcStyle>
    </a:wholeTbl>
    <a:band2H>
      <a:tcTxStyle/>
      <a:tcStyle>
        <a:tcBdr/>
        <a:fill>
          <a:solidFill>
            <a:srgbClr val="EEED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4562"/>
  </p:normalViewPr>
  <p:slideViewPr>
    <p:cSldViewPr snapToGrid="0" snapToObjects="1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2" name="Shape 36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0" name="Shape 3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15999" indent="-215999">
              <a:defRPr sz="2000" spc="-1"/>
            </a:pPr>
            <a:r>
              <a:t>Explain each type of disease   : I didn’t write detail here so  u could speak</a:t>
            </a:r>
          </a:p>
          <a:p>
            <a:pPr marL="215999" indent="-215999">
              <a:defRPr sz="2000" spc="-1"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3" name="Shape 4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This Dataset was collected from females at the age of 21 year old from National Institute of Diabetes and Digestive and Kidney Disease.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38" name="Shape 4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15999" indent="-215999">
              <a:defRPr sz="2000" spc="-1"/>
            </a:lvl1pPr>
          </a:lstStyle>
          <a:p>
            <a:r>
              <a:t>Histogram, makes us understand the each markers the frquencey of it as it appears to divide the datasets by each marker if we want to observe.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3" name="Shape 4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15999" indent="-215999">
              <a:defRPr sz="2000" spc="-1"/>
            </a:pPr>
            <a:r>
              <a:t>From these correlation, we can understand the how Diabetes is correlated with each health markers :</a:t>
            </a:r>
          </a:p>
          <a:p>
            <a:pPr marL="215999" indent="-215999">
              <a:defRPr sz="2000" spc="-1"/>
            </a:pPr>
            <a:endParaRPr/>
          </a:p>
          <a:p>
            <a:pPr marL="215999" indent="-215999">
              <a:defRPr sz="2000" spc="-1"/>
            </a:pPr>
            <a:r>
              <a:t>Most Significant Health Markers, we can analyze are which is beyond 0.20 and above</a:t>
            </a:r>
          </a:p>
          <a:p>
            <a:pPr marL="215999" indent="-215999">
              <a:defRPr sz="2000" spc="-1"/>
            </a:pPr>
            <a:r>
              <a:t>	- HighBP</a:t>
            </a:r>
          </a:p>
          <a:p>
            <a:pPr marL="215999" indent="-215999">
              <a:defRPr sz="2000" spc="-1"/>
            </a:pPr>
            <a:r>
              <a:t>	- HighChol</a:t>
            </a:r>
          </a:p>
          <a:p>
            <a:pPr marL="215999" indent="-215999">
              <a:defRPr sz="2000" spc="-1"/>
            </a:pPr>
            <a:r>
              <a:t>	- BMI</a:t>
            </a:r>
          </a:p>
          <a:p>
            <a:pPr marL="215999" indent="-215999">
              <a:defRPr sz="2000" spc="-1"/>
            </a:pPr>
            <a:r>
              <a:t>	- GenHlth</a:t>
            </a:r>
          </a:p>
          <a:p>
            <a:pPr marL="215999" indent="-215999">
              <a:defRPr sz="2000" spc="-1"/>
            </a:pPr>
            <a:r>
              <a:t>	- PhyHlth</a:t>
            </a:r>
          </a:p>
          <a:p>
            <a:pPr marL="215999" indent="-215999">
              <a:defRPr sz="2000" spc="-1"/>
            </a:pPr>
            <a:r>
              <a:t>	- Diff Walk</a:t>
            </a:r>
          </a:p>
          <a:p>
            <a:pPr marL="215999" indent="-215999">
              <a:defRPr sz="2000" spc="-1"/>
            </a:pPr>
            <a:endParaRPr/>
          </a:p>
          <a:p>
            <a:pPr marL="215999" indent="-215999">
              <a:defRPr sz="2000" spc="-1"/>
            </a:pPr>
            <a:r>
              <a:t>But there were many more non-binary health markers which we can’t ignore because due to outliers, their co-relation are less than 0.2, but we can’t ignore them. After removing outlier, we can check the correlation later.</a:t>
            </a:r>
          </a:p>
          <a:p>
            <a:pPr marL="215999" indent="-215999">
              <a:defRPr sz="2000" spc="-1"/>
            </a:pPr>
            <a:r>
              <a:t>	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9" name="Shape 4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71359" indent="-171359">
              <a:buClr>
                <a:srgbClr val="000000"/>
              </a:buClr>
              <a:buSzPct val="100000"/>
              <a:buFont typeface="Symbol"/>
              <a:buChar char="Þ"/>
              <a:defRPr sz="2000" spc="-1"/>
            </a:pPr>
            <a:r>
              <a:t>As we can see from  IQR , In case of BMI many samples are there after Q3 ranges, all are the outliers. Before Building the model, these samples were removed.</a:t>
            </a:r>
          </a:p>
          <a:p>
            <a:pPr>
              <a:defRPr sz="2000" spc="-1"/>
            </a:pPr>
            <a:endParaRPr/>
          </a:p>
          <a:p>
            <a:pPr marL="171359" indent="-171359">
              <a:buClr>
                <a:srgbClr val="000000"/>
              </a:buClr>
              <a:buSzPct val="100000"/>
              <a:buFont typeface="Symbol"/>
              <a:buChar char="Þ"/>
              <a:defRPr sz="2000" spc="-1"/>
            </a:pPr>
            <a:r>
              <a:t> In GenHlth :  there is only one sample, which is beyond our IQR (Inter-Quartile Range )</a:t>
            </a:r>
          </a:p>
          <a:p>
            <a:pPr>
              <a:defRPr sz="2000" spc="-1"/>
            </a:pPr>
            <a:endParaRPr/>
          </a:p>
          <a:p>
            <a:pPr marL="171359" indent="-171359">
              <a:buClr>
                <a:srgbClr val="000000"/>
              </a:buClr>
              <a:buSzPct val="100000"/>
              <a:buFont typeface="Symbol"/>
              <a:buChar char="Þ"/>
              <a:defRPr sz="2000" spc="-1"/>
            </a:pPr>
            <a:r>
              <a:t>In PhyHlth : There were also many sample which lies after Q3 IQR …those were also removed before modelling</a:t>
            </a:r>
          </a:p>
          <a:p>
            <a:pPr>
              <a:defRPr sz="2000" spc="-1"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5" name="Shape 5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71359" indent="-171359">
              <a:buClr>
                <a:srgbClr val="000000"/>
              </a:buClr>
              <a:buSzPct val="100000"/>
              <a:buFont typeface="Symbol"/>
              <a:buChar char="Þ"/>
              <a:defRPr sz="2000" spc="-1"/>
            </a:lvl1pPr>
          </a:lstStyle>
          <a:p>
            <a:r>
              <a:t>As we can see from  IQR , In case of Menhlth many samples are there after Q3 ranges, all are the outliers. Before Building the model, these samples were removed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0" name="Shape 5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15999" indent="-215999">
              <a:defRPr sz="2000" spc="-1"/>
            </a:lvl1pPr>
          </a:lstStyle>
          <a:p>
            <a:r>
              <a:t>There are no outlier samples in Income column.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6" name="Shape 5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 spc="-1"/>
            </a:lvl1pPr>
          </a:lstStyle>
          <a:p>
            <a:r>
              <a:t>Logistic Regression comes under Supervised Learning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1" name="Shape 5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 spc="-1"/>
            </a:lvl1pPr>
          </a:lstStyle>
          <a:p>
            <a:r>
              <a:t>Logistic Regression comes under Supervised Learning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7" name="Shape 5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 spc="-1"/>
            </a:lvl1pPr>
          </a:lstStyle>
          <a:p>
            <a:r>
              <a:t>Logistic Regression comes under Supervised Learning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2" name="Shape 5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15999" indent="-215999">
              <a:buClr>
                <a:srgbClr val="000000"/>
              </a:buClr>
              <a:buSzPct val="100000"/>
              <a:buChar char="➢"/>
              <a:defRPr sz="2200" spc="-1">
                <a:latin typeface="Century"/>
                <a:ea typeface="Century"/>
                <a:cs typeface="Century"/>
                <a:sym typeface="Century"/>
              </a:defRPr>
            </a:pPr>
            <a:r>
              <a:t>Tree induction is method of taking a set of pre-classified instances as input, deciding which attributes are best to split on, splitting the dataset, and recusing on the resulting split datasets until all training instances are categorized</a:t>
            </a:r>
          </a:p>
          <a:p>
            <a:pPr marL="215999" indent="-215999">
              <a:buClr>
                <a:srgbClr val="000000"/>
              </a:buClr>
              <a:buSzPct val="100000"/>
              <a:buChar char="➢"/>
              <a:defRPr sz="2400" spc="-1">
                <a:latin typeface="Century"/>
                <a:ea typeface="Century"/>
                <a:cs typeface="Century"/>
                <a:sym typeface="Century"/>
              </a:defRPr>
            </a:pPr>
            <a:r>
              <a:t>Tree pruning is method to split samples on the attributes which create the purest child nodes possible, which would keep to a minimum the number of splits that would need to be made in order to classify all instances in our dataset</a:t>
            </a:r>
          </a:p>
          <a:p>
            <a:pPr indent="457200">
              <a:defRPr sz="2200" spc="-1"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9" name="Shape 3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15999" indent="-215999">
              <a:defRPr sz="2000" spc="-1"/>
            </a:pPr>
            <a:r>
              <a:t>Explain each type of disease   : I didn’t write detail here so  u could speak</a:t>
            </a:r>
          </a:p>
          <a:p>
            <a:pPr marL="215999" indent="-215999">
              <a:defRPr sz="2000" spc="-1"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7" name="Shape 56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000" spc="-1"/>
            </a:lvl1pPr>
          </a:lstStyle>
          <a:p>
            <a:r>
              <a:t>Logistic Regression comes under Supervised Learning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2" name="Shape 5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15999" indent="-215999">
              <a:defRPr sz="2000" spc="-1"/>
            </a:lvl1pPr>
          </a:lstStyle>
          <a:p>
            <a:r>
              <a:t>https://www.kdnuggets.com/2022/08/tuning-xgboost-hyperparameters.html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77" name="Shape 5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15999" indent="-215999">
              <a:defRPr sz="2000" spc="-1"/>
            </a:lvl1pPr>
          </a:lstStyle>
          <a:p>
            <a:r>
              <a:t>https://www.kdnuggets.com/2022/08/tuning-xgboost-hyperparameters.html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1" name="Shape 5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15999" indent="-215999">
              <a:defRPr sz="2000" spc="-1"/>
            </a:lvl1pPr>
          </a:lstStyle>
          <a:p>
            <a:r>
              <a:t>https://www.kdnuggets.com/2022/08/tuning-xgboost-hyperparameters.html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9" name="Shape 5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15999" indent="-215999">
              <a:defRPr sz="2000" spc="-1"/>
            </a:lvl1pPr>
          </a:lstStyle>
          <a:p>
            <a:r>
              <a:t>https://www.kdnuggets.com/2022/08/tuning-xgboost-hyperparameters.html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3" name="Shape 5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15999" indent="-215999">
              <a:defRPr sz="2000" spc="-1"/>
            </a:lvl1pPr>
          </a:lstStyle>
          <a:p>
            <a:r>
              <a:t>https://www.kdnuggets.com/2022/08/tuning-xgboost-hyperparameters.html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1" name="Shape 6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15999" indent="-215999">
              <a:defRPr sz="2000" spc="-1"/>
            </a:lvl1pPr>
          </a:lstStyle>
          <a:p>
            <a:r>
              <a:t>https://www.kdnuggets.com/2022/08/tuning-xgboost-hyperparameters.html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0" name="Shape 3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Clr>
                <a:srgbClr val="000000"/>
              </a:buClr>
              <a:buSzPct val="100000"/>
              <a:buAutoNum type="arabicPeriod"/>
              <a:defRPr spc="-1"/>
            </a:pPr>
            <a:r>
              <a:t>More thirst</a:t>
            </a:r>
          </a:p>
          <a:p>
            <a:pPr marL="457200" indent="-457200">
              <a:buClr>
                <a:srgbClr val="000000"/>
              </a:buClr>
              <a:buSzPct val="100000"/>
              <a:buAutoNum type="arabicPeriod"/>
              <a:defRPr spc="-1"/>
            </a:pPr>
            <a:r>
              <a:t>More hunger</a:t>
            </a:r>
          </a:p>
          <a:p>
            <a:pPr marL="457200" indent="-457200">
              <a:buClr>
                <a:srgbClr val="000000"/>
              </a:buClr>
              <a:buSzPct val="100000"/>
              <a:buAutoNum type="arabicPeriod"/>
              <a:defRPr spc="-1"/>
            </a:pPr>
            <a:r>
              <a:t>Dehydration</a:t>
            </a:r>
          </a:p>
          <a:p>
            <a:pPr marL="457200" indent="-457200">
              <a:buClr>
                <a:srgbClr val="000000"/>
              </a:buClr>
              <a:buSzPct val="100000"/>
              <a:buAutoNum type="arabicPeriod"/>
              <a:defRPr spc="-1"/>
            </a:pPr>
            <a:r>
              <a:t>Hypoglycemia (if your blood sugar falls below 70 milligrams per deciliter).</a:t>
            </a:r>
          </a:p>
          <a:p>
            <a:pPr marL="457200" indent="-457200">
              <a:buClr>
                <a:srgbClr val="000000"/>
              </a:buClr>
              <a:buSzPct val="100000"/>
              <a:buAutoNum type="arabicPeriod"/>
              <a:defRPr spc="-1"/>
            </a:pPr>
            <a:r>
              <a:t>Hyperglycemia (Blood sugar that goes above 180 to 200 mg/dl)</a:t>
            </a:r>
          </a:p>
          <a:p>
            <a:pPr marL="457200" indent="-457200">
              <a:buClr>
                <a:srgbClr val="444444"/>
              </a:buClr>
              <a:buSzPct val="100000"/>
              <a:buAutoNum type="arabicPeriod"/>
              <a:defRPr spc="-1">
                <a:solidFill>
                  <a:srgbClr val="444444"/>
                </a:solidFill>
              </a:defRPr>
            </a:pPr>
            <a:r>
              <a:t>diabetic neuropathy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5" name="Shape 3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Clr>
                <a:srgbClr val="000000"/>
              </a:buClr>
              <a:buSzPct val="100000"/>
              <a:buAutoNum type="arabicPeriod"/>
              <a:defRPr spc="-1"/>
            </a:pPr>
            <a:r>
              <a:t>More thirst</a:t>
            </a:r>
          </a:p>
          <a:p>
            <a:pPr marL="457200" indent="-457200">
              <a:buClr>
                <a:srgbClr val="000000"/>
              </a:buClr>
              <a:buSzPct val="100000"/>
              <a:buAutoNum type="arabicPeriod"/>
              <a:defRPr spc="-1"/>
            </a:pPr>
            <a:r>
              <a:t>More hunger</a:t>
            </a:r>
          </a:p>
          <a:p>
            <a:pPr marL="457200" indent="-457200">
              <a:buClr>
                <a:srgbClr val="000000"/>
              </a:buClr>
              <a:buSzPct val="100000"/>
              <a:buAutoNum type="arabicPeriod"/>
              <a:defRPr spc="-1"/>
            </a:pPr>
            <a:r>
              <a:t>Dehydration</a:t>
            </a:r>
          </a:p>
          <a:p>
            <a:pPr marL="457200" indent="-457200">
              <a:buClr>
                <a:srgbClr val="000000"/>
              </a:buClr>
              <a:buSzPct val="100000"/>
              <a:buAutoNum type="arabicPeriod"/>
              <a:defRPr spc="-1"/>
            </a:pPr>
            <a:r>
              <a:t>Hypoglycemia (if your blood sugar falls below 70 milligrams per deciliter).</a:t>
            </a:r>
          </a:p>
          <a:p>
            <a:pPr marL="457200" indent="-457200">
              <a:buClr>
                <a:srgbClr val="000000"/>
              </a:buClr>
              <a:buSzPct val="100000"/>
              <a:buAutoNum type="arabicPeriod"/>
              <a:defRPr spc="-1"/>
            </a:pPr>
            <a:r>
              <a:t>Hyperglycemia (Blood sugar that goes above 180 to 200 mg/dl)</a:t>
            </a:r>
          </a:p>
          <a:p>
            <a:pPr marL="457200" indent="-457200">
              <a:buClr>
                <a:srgbClr val="444444"/>
              </a:buClr>
              <a:buSzPct val="100000"/>
              <a:buAutoNum type="arabicPeriod"/>
              <a:defRPr spc="-1">
                <a:solidFill>
                  <a:srgbClr val="444444"/>
                </a:solidFill>
              </a:defRPr>
            </a:pPr>
            <a:r>
              <a:t>diabetic neuropathy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15999" indent="-215999">
              <a:defRPr sz="2000" spc="-1"/>
            </a:pPr>
            <a:r>
              <a:t>Read : What is Type 1 and why known as Juvenile diabetes , why Type II is common </a:t>
            </a:r>
          </a:p>
          <a:p>
            <a:pPr marL="215999" indent="-215999">
              <a:defRPr sz="2000" spc="-1"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This Dataset was collected from females at the age of 21 year old from National Institute of Diabetes and Digestive and Kidney Disease.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8" name="Shape 41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This Dataset was collected from females at the age of 21 year old from National Institute of Diabetes and Digestive and Kidney Disease.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3" name="Shape 4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This Dataset was collected from females at the age of 21 year old from National Institute of Diabetes and Digestive and Kidney Disease.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8" name="Shape 4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1"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This Dataset was collected from females at the age of 21 year old from National Institute of Diabetes and Digestive and Kidney Disease.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160" y="2160720"/>
            <a:ext cx="8596440" cy="18507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160" y="2160720"/>
            <a:ext cx="4194720" cy="18507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160" y="2160720"/>
            <a:ext cx="2767681" cy="18507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6"/>
          <p:cNvGrpSpPr/>
          <p:nvPr/>
        </p:nvGrpSpPr>
        <p:grpSpPr>
          <a:xfrm>
            <a:off x="359" y="-8640"/>
            <a:ext cx="12191402" cy="6866640"/>
            <a:chOff x="0" y="0"/>
            <a:chExt cx="12191400" cy="6866639"/>
          </a:xfrm>
        </p:grpSpPr>
        <p:sp>
          <p:nvSpPr>
            <p:cNvPr id="126" name="Straight Connector 31"/>
            <p:cNvSpPr/>
            <p:nvPr/>
          </p:nvSpPr>
          <p:spPr>
            <a:xfrm>
              <a:off x="9370439" y="8640"/>
              <a:ext cx="1219322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Straight Connector 20"/>
            <p:cNvSpPr/>
            <p:nvPr/>
          </p:nvSpPr>
          <p:spPr>
            <a:xfrm flipH="1">
              <a:off x="7424640" y="3689999"/>
              <a:ext cx="4763521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Rectangle 23"/>
            <p:cNvSpPr/>
            <p:nvPr/>
          </p:nvSpPr>
          <p:spPr>
            <a:xfrm>
              <a:off x="918107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Rectangle 25"/>
            <p:cNvSpPr/>
            <p:nvPr/>
          </p:nvSpPr>
          <p:spPr>
            <a:xfrm>
              <a:off x="9602999" y="0"/>
              <a:ext cx="258804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Isosceles Triangle 26"/>
            <p:cNvSpPr/>
            <p:nvPr/>
          </p:nvSpPr>
          <p:spPr>
            <a:xfrm>
              <a:off x="8931960" y="3056759"/>
              <a:ext cx="3259441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Rectangle 27"/>
            <p:cNvSpPr/>
            <p:nvPr/>
          </p:nvSpPr>
          <p:spPr>
            <a:xfrm>
              <a:off x="9334079" y="0"/>
              <a:ext cx="285408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Rectangle 28"/>
            <p:cNvSpPr/>
            <p:nvPr/>
          </p:nvSpPr>
          <p:spPr>
            <a:xfrm>
              <a:off x="10898279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Rectangle 29"/>
            <p:cNvSpPr/>
            <p:nvPr/>
          </p:nvSpPr>
          <p:spPr>
            <a:xfrm>
              <a:off x="10938599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Isosceles Triangle 30"/>
            <p:cNvSpPr/>
            <p:nvPr/>
          </p:nvSpPr>
          <p:spPr>
            <a:xfrm>
              <a:off x="1037123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Isosceles Triangle 18"/>
            <p:cNvSpPr/>
            <p:nvPr/>
          </p:nvSpPr>
          <p:spPr>
            <a:xfrm rot="10800000">
              <a:off x="-1" y="9000"/>
              <a:ext cx="842401" cy="566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6"/>
          <p:cNvGrpSpPr/>
          <p:nvPr/>
        </p:nvGrpSpPr>
        <p:grpSpPr>
          <a:xfrm>
            <a:off x="359" y="-8640"/>
            <a:ext cx="12191402" cy="6866640"/>
            <a:chOff x="0" y="0"/>
            <a:chExt cx="12191400" cy="6866639"/>
          </a:xfrm>
        </p:grpSpPr>
        <p:sp>
          <p:nvSpPr>
            <p:cNvPr id="144" name="Straight Connector 31"/>
            <p:cNvSpPr/>
            <p:nvPr/>
          </p:nvSpPr>
          <p:spPr>
            <a:xfrm>
              <a:off x="9370439" y="8640"/>
              <a:ext cx="1219322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" name="Straight Connector 20"/>
            <p:cNvSpPr/>
            <p:nvPr/>
          </p:nvSpPr>
          <p:spPr>
            <a:xfrm flipH="1">
              <a:off x="7424640" y="3689999"/>
              <a:ext cx="4763521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Rectangle 23"/>
            <p:cNvSpPr/>
            <p:nvPr/>
          </p:nvSpPr>
          <p:spPr>
            <a:xfrm>
              <a:off x="918107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7" name="Rectangle 25"/>
            <p:cNvSpPr/>
            <p:nvPr/>
          </p:nvSpPr>
          <p:spPr>
            <a:xfrm>
              <a:off x="9602999" y="0"/>
              <a:ext cx="258804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8" name="Isosceles Triangle 26"/>
            <p:cNvSpPr/>
            <p:nvPr/>
          </p:nvSpPr>
          <p:spPr>
            <a:xfrm>
              <a:off x="8931960" y="3056759"/>
              <a:ext cx="3259441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Rectangle 27"/>
            <p:cNvSpPr/>
            <p:nvPr/>
          </p:nvSpPr>
          <p:spPr>
            <a:xfrm>
              <a:off x="9334079" y="0"/>
              <a:ext cx="285408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" name="Rectangle 28"/>
            <p:cNvSpPr/>
            <p:nvPr/>
          </p:nvSpPr>
          <p:spPr>
            <a:xfrm>
              <a:off x="10898279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Rectangle 29"/>
            <p:cNvSpPr/>
            <p:nvPr/>
          </p:nvSpPr>
          <p:spPr>
            <a:xfrm>
              <a:off x="10938599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Isosceles Triangle 30"/>
            <p:cNvSpPr/>
            <p:nvPr/>
          </p:nvSpPr>
          <p:spPr>
            <a:xfrm>
              <a:off x="1037123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Isosceles Triangle 18"/>
            <p:cNvSpPr/>
            <p:nvPr/>
          </p:nvSpPr>
          <p:spPr>
            <a:xfrm rot="10800000">
              <a:off x="-1" y="9000"/>
              <a:ext cx="842401" cy="566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roup 6"/>
          <p:cNvGrpSpPr/>
          <p:nvPr/>
        </p:nvGrpSpPr>
        <p:grpSpPr>
          <a:xfrm>
            <a:off x="359" y="-8640"/>
            <a:ext cx="12191402" cy="6866640"/>
            <a:chOff x="0" y="0"/>
            <a:chExt cx="12191400" cy="6866639"/>
          </a:xfrm>
        </p:grpSpPr>
        <p:sp>
          <p:nvSpPr>
            <p:cNvPr id="164" name="Straight Connector 31"/>
            <p:cNvSpPr/>
            <p:nvPr/>
          </p:nvSpPr>
          <p:spPr>
            <a:xfrm>
              <a:off x="9370439" y="8640"/>
              <a:ext cx="1219322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5" name="Straight Connector 20"/>
            <p:cNvSpPr/>
            <p:nvPr/>
          </p:nvSpPr>
          <p:spPr>
            <a:xfrm flipH="1">
              <a:off x="7424640" y="3689999"/>
              <a:ext cx="4763521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6" name="Rectangle 23"/>
            <p:cNvSpPr/>
            <p:nvPr/>
          </p:nvSpPr>
          <p:spPr>
            <a:xfrm>
              <a:off x="918107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Rectangle 25"/>
            <p:cNvSpPr/>
            <p:nvPr/>
          </p:nvSpPr>
          <p:spPr>
            <a:xfrm>
              <a:off x="9602999" y="0"/>
              <a:ext cx="258804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" name="Isosceles Triangle 26"/>
            <p:cNvSpPr/>
            <p:nvPr/>
          </p:nvSpPr>
          <p:spPr>
            <a:xfrm>
              <a:off x="8931960" y="3056759"/>
              <a:ext cx="3259441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Rectangle 27"/>
            <p:cNvSpPr/>
            <p:nvPr/>
          </p:nvSpPr>
          <p:spPr>
            <a:xfrm>
              <a:off x="9334079" y="0"/>
              <a:ext cx="285408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Rectangle 28"/>
            <p:cNvSpPr/>
            <p:nvPr/>
          </p:nvSpPr>
          <p:spPr>
            <a:xfrm>
              <a:off x="10898279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1" name="Rectangle 29"/>
            <p:cNvSpPr/>
            <p:nvPr/>
          </p:nvSpPr>
          <p:spPr>
            <a:xfrm>
              <a:off x="10938599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Isosceles Triangle 30"/>
            <p:cNvSpPr/>
            <p:nvPr/>
          </p:nvSpPr>
          <p:spPr>
            <a:xfrm>
              <a:off x="1037123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Isosceles Triangle 18"/>
            <p:cNvSpPr/>
            <p:nvPr/>
          </p:nvSpPr>
          <p:spPr>
            <a:xfrm rot="10800000">
              <a:off x="-1" y="9000"/>
              <a:ext cx="842401" cy="566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5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6"/>
          <p:cNvGrpSpPr/>
          <p:nvPr/>
        </p:nvGrpSpPr>
        <p:grpSpPr>
          <a:xfrm>
            <a:off x="359" y="-8640"/>
            <a:ext cx="12191402" cy="6866640"/>
            <a:chOff x="0" y="0"/>
            <a:chExt cx="12191400" cy="6866639"/>
          </a:xfrm>
        </p:grpSpPr>
        <p:sp>
          <p:nvSpPr>
            <p:cNvPr id="184" name="Straight Connector 31"/>
            <p:cNvSpPr/>
            <p:nvPr/>
          </p:nvSpPr>
          <p:spPr>
            <a:xfrm>
              <a:off x="9370439" y="8640"/>
              <a:ext cx="1219322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Straight Connector 20"/>
            <p:cNvSpPr/>
            <p:nvPr/>
          </p:nvSpPr>
          <p:spPr>
            <a:xfrm flipH="1">
              <a:off x="7424640" y="3689999"/>
              <a:ext cx="4763521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Rectangle 23"/>
            <p:cNvSpPr/>
            <p:nvPr/>
          </p:nvSpPr>
          <p:spPr>
            <a:xfrm>
              <a:off x="918107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" name="Rectangle 25"/>
            <p:cNvSpPr/>
            <p:nvPr/>
          </p:nvSpPr>
          <p:spPr>
            <a:xfrm>
              <a:off x="9602999" y="0"/>
              <a:ext cx="258804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Isosceles Triangle 26"/>
            <p:cNvSpPr/>
            <p:nvPr/>
          </p:nvSpPr>
          <p:spPr>
            <a:xfrm>
              <a:off x="8931960" y="3056759"/>
              <a:ext cx="3259441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Rectangle 27"/>
            <p:cNvSpPr/>
            <p:nvPr/>
          </p:nvSpPr>
          <p:spPr>
            <a:xfrm>
              <a:off x="9334079" y="0"/>
              <a:ext cx="285408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Rectangle 28"/>
            <p:cNvSpPr/>
            <p:nvPr/>
          </p:nvSpPr>
          <p:spPr>
            <a:xfrm>
              <a:off x="10898279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1" name="Rectangle 29"/>
            <p:cNvSpPr/>
            <p:nvPr/>
          </p:nvSpPr>
          <p:spPr>
            <a:xfrm>
              <a:off x="10938599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Isosceles Triangle 30"/>
            <p:cNvSpPr/>
            <p:nvPr/>
          </p:nvSpPr>
          <p:spPr>
            <a:xfrm>
              <a:off x="1037123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3" name="Isosceles Triangle 18"/>
            <p:cNvSpPr/>
            <p:nvPr/>
          </p:nvSpPr>
          <p:spPr>
            <a:xfrm rot="10800000">
              <a:off x="-1" y="9000"/>
              <a:ext cx="842401" cy="566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9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6"/>
          <p:cNvGrpSpPr/>
          <p:nvPr/>
        </p:nvGrpSpPr>
        <p:grpSpPr>
          <a:xfrm>
            <a:off x="359" y="-8640"/>
            <a:ext cx="12191402" cy="6866640"/>
            <a:chOff x="0" y="0"/>
            <a:chExt cx="12191400" cy="6866639"/>
          </a:xfrm>
        </p:grpSpPr>
        <p:sp>
          <p:nvSpPr>
            <p:cNvPr id="204" name="Straight Connector 31"/>
            <p:cNvSpPr/>
            <p:nvPr/>
          </p:nvSpPr>
          <p:spPr>
            <a:xfrm>
              <a:off x="9370439" y="8640"/>
              <a:ext cx="1219322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Straight Connector 20"/>
            <p:cNvSpPr/>
            <p:nvPr/>
          </p:nvSpPr>
          <p:spPr>
            <a:xfrm flipH="1">
              <a:off x="7424640" y="3689999"/>
              <a:ext cx="4763521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Rectangle 23"/>
            <p:cNvSpPr/>
            <p:nvPr/>
          </p:nvSpPr>
          <p:spPr>
            <a:xfrm>
              <a:off x="918107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7" name="Rectangle 25"/>
            <p:cNvSpPr/>
            <p:nvPr/>
          </p:nvSpPr>
          <p:spPr>
            <a:xfrm>
              <a:off x="9602999" y="0"/>
              <a:ext cx="258804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8" name="Isosceles Triangle 26"/>
            <p:cNvSpPr/>
            <p:nvPr/>
          </p:nvSpPr>
          <p:spPr>
            <a:xfrm>
              <a:off x="8931960" y="3056759"/>
              <a:ext cx="3259441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" name="Rectangle 27"/>
            <p:cNvSpPr/>
            <p:nvPr/>
          </p:nvSpPr>
          <p:spPr>
            <a:xfrm>
              <a:off x="9334079" y="0"/>
              <a:ext cx="285408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Rectangle 28"/>
            <p:cNvSpPr/>
            <p:nvPr/>
          </p:nvSpPr>
          <p:spPr>
            <a:xfrm>
              <a:off x="10898279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Rectangle 29"/>
            <p:cNvSpPr/>
            <p:nvPr/>
          </p:nvSpPr>
          <p:spPr>
            <a:xfrm>
              <a:off x="10938599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Isosceles Triangle 30"/>
            <p:cNvSpPr/>
            <p:nvPr/>
          </p:nvSpPr>
          <p:spPr>
            <a:xfrm>
              <a:off x="1037123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3" name="Isosceles Triangle 18"/>
            <p:cNvSpPr/>
            <p:nvPr/>
          </p:nvSpPr>
          <p:spPr>
            <a:xfrm rot="10800000">
              <a:off x="-1" y="9000"/>
              <a:ext cx="842401" cy="566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5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6"/>
          <p:cNvGrpSpPr/>
          <p:nvPr/>
        </p:nvGrpSpPr>
        <p:grpSpPr>
          <a:xfrm>
            <a:off x="359" y="-8640"/>
            <a:ext cx="12191402" cy="6866640"/>
            <a:chOff x="0" y="0"/>
            <a:chExt cx="12191400" cy="6866639"/>
          </a:xfrm>
        </p:grpSpPr>
        <p:sp>
          <p:nvSpPr>
            <p:cNvPr id="223" name="Straight Connector 31"/>
            <p:cNvSpPr/>
            <p:nvPr/>
          </p:nvSpPr>
          <p:spPr>
            <a:xfrm>
              <a:off x="9370439" y="8640"/>
              <a:ext cx="1219322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Straight Connector 20"/>
            <p:cNvSpPr/>
            <p:nvPr/>
          </p:nvSpPr>
          <p:spPr>
            <a:xfrm flipH="1">
              <a:off x="7424640" y="3689999"/>
              <a:ext cx="4763521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5" name="Rectangle 23"/>
            <p:cNvSpPr/>
            <p:nvPr/>
          </p:nvSpPr>
          <p:spPr>
            <a:xfrm>
              <a:off x="918107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Rectangle 25"/>
            <p:cNvSpPr/>
            <p:nvPr/>
          </p:nvSpPr>
          <p:spPr>
            <a:xfrm>
              <a:off x="9602999" y="0"/>
              <a:ext cx="258804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Isosceles Triangle 26"/>
            <p:cNvSpPr/>
            <p:nvPr/>
          </p:nvSpPr>
          <p:spPr>
            <a:xfrm>
              <a:off x="8931960" y="3056759"/>
              <a:ext cx="3259441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Rectangle 27"/>
            <p:cNvSpPr/>
            <p:nvPr/>
          </p:nvSpPr>
          <p:spPr>
            <a:xfrm>
              <a:off x="9334079" y="0"/>
              <a:ext cx="285408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Rectangle 28"/>
            <p:cNvSpPr/>
            <p:nvPr/>
          </p:nvSpPr>
          <p:spPr>
            <a:xfrm>
              <a:off x="10898279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Rectangle 29"/>
            <p:cNvSpPr/>
            <p:nvPr/>
          </p:nvSpPr>
          <p:spPr>
            <a:xfrm>
              <a:off x="10938599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Isosceles Triangle 30"/>
            <p:cNvSpPr/>
            <p:nvPr/>
          </p:nvSpPr>
          <p:spPr>
            <a:xfrm>
              <a:off x="1037123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Isosceles Triangle 18"/>
            <p:cNvSpPr/>
            <p:nvPr/>
          </p:nvSpPr>
          <p:spPr>
            <a:xfrm rot="10800000">
              <a:off x="-1" y="9000"/>
              <a:ext cx="842401" cy="566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4" name="Body Level One…"/>
          <p:cNvSpPr txBox="1">
            <a:spLocks noGrp="1"/>
          </p:cNvSpPr>
          <p:nvPr>
            <p:ph type="body" idx="1"/>
          </p:nvPr>
        </p:nvSpPr>
        <p:spPr>
          <a:xfrm>
            <a:off x="677160" y="609479"/>
            <a:ext cx="8596440" cy="612216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6"/>
          <p:cNvGrpSpPr/>
          <p:nvPr/>
        </p:nvGrpSpPr>
        <p:grpSpPr>
          <a:xfrm>
            <a:off x="359" y="-8640"/>
            <a:ext cx="12191402" cy="6866640"/>
            <a:chOff x="0" y="0"/>
            <a:chExt cx="12191400" cy="6866639"/>
          </a:xfrm>
        </p:grpSpPr>
        <p:sp>
          <p:nvSpPr>
            <p:cNvPr id="242" name="Straight Connector 31"/>
            <p:cNvSpPr/>
            <p:nvPr/>
          </p:nvSpPr>
          <p:spPr>
            <a:xfrm>
              <a:off x="9370439" y="8640"/>
              <a:ext cx="1219322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Straight Connector 20"/>
            <p:cNvSpPr/>
            <p:nvPr/>
          </p:nvSpPr>
          <p:spPr>
            <a:xfrm flipH="1">
              <a:off x="7424640" y="3689999"/>
              <a:ext cx="4763521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Rectangle 23"/>
            <p:cNvSpPr/>
            <p:nvPr/>
          </p:nvSpPr>
          <p:spPr>
            <a:xfrm>
              <a:off x="918107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Rectangle 25"/>
            <p:cNvSpPr/>
            <p:nvPr/>
          </p:nvSpPr>
          <p:spPr>
            <a:xfrm>
              <a:off x="9602999" y="0"/>
              <a:ext cx="258804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Isosceles Triangle 26"/>
            <p:cNvSpPr/>
            <p:nvPr/>
          </p:nvSpPr>
          <p:spPr>
            <a:xfrm>
              <a:off x="8931960" y="3056759"/>
              <a:ext cx="3259441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Rectangle 27"/>
            <p:cNvSpPr/>
            <p:nvPr/>
          </p:nvSpPr>
          <p:spPr>
            <a:xfrm>
              <a:off x="9334079" y="0"/>
              <a:ext cx="285408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Rectangle 28"/>
            <p:cNvSpPr/>
            <p:nvPr/>
          </p:nvSpPr>
          <p:spPr>
            <a:xfrm>
              <a:off x="10898279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9" name="Rectangle 29"/>
            <p:cNvSpPr/>
            <p:nvPr/>
          </p:nvSpPr>
          <p:spPr>
            <a:xfrm>
              <a:off x="10938599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0" name="Isosceles Triangle 30"/>
            <p:cNvSpPr/>
            <p:nvPr/>
          </p:nvSpPr>
          <p:spPr>
            <a:xfrm>
              <a:off x="1037123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1" name="Isosceles Triangle 18"/>
            <p:cNvSpPr/>
            <p:nvPr/>
          </p:nvSpPr>
          <p:spPr>
            <a:xfrm rot="10800000">
              <a:off x="-1" y="9000"/>
              <a:ext cx="842401" cy="566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3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160" y="2160720"/>
            <a:ext cx="4194720" cy="18507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6"/>
          <p:cNvGrpSpPr/>
          <p:nvPr/>
        </p:nvGrpSpPr>
        <p:grpSpPr>
          <a:xfrm>
            <a:off x="359" y="-8640"/>
            <a:ext cx="12191402" cy="6866640"/>
            <a:chOff x="0" y="0"/>
            <a:chExt cx="12191400" cy="6866639"/>
          </a:xfrm>
        </p:grpSpPr>
        <p:sp>
          <p:nvSpPr>
            <p:cNvPr id="262" name="Straight Connector 31"/>
            <p:cNvSpPr/>
            <p:nvPr/>
          </p:nvSpPr>
          <p:spPr>
            <a:xfrm>
              <a:off x="9370439" y="8640"/>
              <a:ext cx="1219322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3" name="Straight Connector 20"/>
            <p:cNvSpPr/>
            <p:nvPr/>
          </p:nvSpPr>
          <p:spPr>
            <a:xfrm flipH="1">
              <a:off x="7424640" y="3689999"/>
              <a:ext cx="4763521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Rectangle 23"/>
            <p:cNvSpPr/>
            <p:nvPr/>
          </p:nvSpPr>
          <p:spPr>
            <a:xfrm>
              <a:off x="918107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Rectangle 25"/>
            <p:cNvSpPr/>
            <p:nvPr/>
          </p:nvSpPr>
          <p:spPr>
            <a:xfrm>
              <a:off x="9602999" y="0"/>
              <a:ext cx="258804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6" name="Isosceles Triangle 26"/>
            <p:cNvSpPr/>
            <p:nvPr/>
          </p:nvSpPr>
          <p:spPr>
            <a:xfrm>
              <a:off x="8931960" y="3056759"/>
              <a:ext cx="3259441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7" name="Rectangle 27"/>
            <p:cNvSpPr/>
            <p:nvPr/>
          </p:nvSpPr>
          <p:spPr>
            <a:xfrm>
              <a:off x="9334079" y="0"/>
              <a:ext cx="285408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8" name="Rectangle 28"/>
            <p:cNvSpPr/>
            <p:nvPr/>
          </p:nvSpPr>
          <p:spPr>
            <a:xfrm>
              <a:off x="10898279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9" name="Rectangle 29"/>
            <p:cNvSpPr/>
            <p:nvPr/>
          </p:nvSpPr>
          <p:spPr>
            <a:xfrm>
              <a:off x="10938599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0" name="Isosceles Triangle 30"/>
            <p:cNvSpPr/>
            <p:nvPr/>
          </p:nvSpPr>
          <p:spPr>
            <a:xfrm>
              <a:off x="1037123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1" name="Isosceles Triangle 18"/>
            <p:cNvSpPr/>
            <p:nvPr/>
          </p:nvSpPr>
          <p:spPr>
            <a:xfrm rot="10800000">
              <a:off x="-1" y="9000"/>
              <a:ext cx="842401" cy="566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73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6"/>
          <p:cNvGrpSpPr/>
          <p:nvPr/>
        </p:nvGrpSpPr>
        <p:grpSpPr>
          <a:xfrm>
            <a:off x="359" y="-8640"/>
            <a:ext cx="12191402" cy="6866640"/>
            <a:chOff x="0" y="0"/>
            <a:chExt cx="12191400" cy="6866639"/>
          </a:xfrm>
        </p:grpSpPr>
        <p:sp>
          <p:nvSpPr>
            <p:cNvPr id="282" name="Straight Connector 31"/>
            <p:cNvSpPr/>
            <p:nvPr/>
          </p:nvSpPr>
          <p:spPr>
            <a:xfrm>
              <a:off x="9370439" y="8640"/>
              <a:ext cx="1219322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3" name="Straight Connector 20"/>
            <p:cNvSpPr/>
            <p:nvPr/>
          </p:nvSpPr>
          <p:spPr>
            <a:xfrm flipH="1">
              <a:off x="7424640" y="3689999"/>
              <a:ext cx="4763521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4" name="Rectangle 23"/>
            <p:cNvSpPr/>
            <p:nvPr/>
          </p:nvSpPr>
          <p:spPr>
            <a:xfrm>
              <a:off x="918107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5" name="Rectangle 25"/>
            <p:cNvSpPr/>
            <p:nvPr/>
          </p:nvSpPr>
          <p:spPr>
            <a:xfrm>
              <a:off x="9602999" y="0"/>
              <a:ext cx="258804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6" name="Isosceles Triangle 26"/>
            <p:cNvSpPr/>
            <p:nvPr/>
          </p:nvSpPr>
          <p:spPr>
            <a:xfrm>
              <a:off x="8931960" y="3056759"/>
              <a:ext cx="3259441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7" name="Rectangle 27"/>
            <p:cNvSpPr/>
            <p:nvPr/>
          </p:nvSpPr>
          <p:spPr>
            <a:xfrm>
              <a:off x="9334079" y="0"/>
              <a:ext cx="285408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8" name="Rectangle 28"/>
            <p:cNvSpPr/>
            <p:nvPr/>
          </p:nvSpPr>
          <p:spPr>
            <a:xfrm>
              <a:off x="10898279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9" name="Rectangle 29"/>
            <p:cNvSpPr/>
            <p:nvPr/>
          </p:nvSpPr>
          <p:spPr>
            <a:xfrm>
              <a:off x="10938599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0" name="Isosceles Triangle 30"/>
            <p:cNvSpPr/>
            <p:nvPr/>
          </p:nvSpPr>
          <p:spPr>
            <a:xfrm>
              <a:off x="1037123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1" name="Isosceles Triangle 18"/>
            <p:cNvSpPr/>
            <p:nvPr/>
          </p:nvSpPr>
          <p:spPr>
            <a:xfrm rot="10800000">
              <a:off x="-1" y="9000"/>
              <a:ext cx="842401" cy="566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93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2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160" y="2160720"/>
            <a:ext cx="4194720" cy="18507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oup 6"/>
          <p:cNvGrpSpPr/>
          <p:nvPr/>
        </p:nvGrpSpPr>
        <p:grpSpPr>
          <a:xfrm>
            <a:off x="359" y="-8640"/>
            <a:ext cx="12191402" cy="6866640"/>
            <a:chOff x="0" y="0"/>
            <a:chExt cx="12191400" cy="6866639"/>
          </a:xfrm>
        </p:grpSpPr>
        <p:sp>
          <p:nvSpPr>
            <p:cNvPr id="302" name="Straight Connector 31"/>
            <p:cNvSpPr/>
            <p:nvPr/>
          </p:nvSpPr>
          <p:spPr>
            <a:xfrm>
              <a:off x="9370439" y="8640"/>
              <a:ext cx="1219322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Straight Connector 20"/>
            <p:cNvSpPr/>
            <p:nvPr/>
          </p:nvSpPr>
          <p:spPr>
            <a:xfrm flipH="1">
              <a:off x="7424640" y="3689999"/>
              <a:ext cx="4763521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Rectangle 23"/>
            <p:cNvSpPr/>
            <p:nvPr/>
          </p:nvSpPr>
          <p:spPr>
            <a:xfrm>
              <a:off x="918107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Rectangle 25"/>
            <p:cNvSpPr/>
            <p:nvPr/>
          </p:nvSpPr>
          <p:spPr>
            <a:xfrm>
              <a:off x="9602999" y="0"/>
              <a:ext cx="258804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6" name="Isosceles Triangle 26"/>
            <p:cNvSpPr/>
            <p:nvPr/>
          </p:nvSpPr>
          <p:spPr>
            <a:xfrm>
              <a:off x="8931960" y="3056759"/>
              <a:ext cx="3259441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7" name="Rectangle 27"/>
            <p:cNvSpPr/>
            <p:nvPr/>
          </p:nvSpPr>
          <p:spPr>
            <a:xfrm>
              <a:off x="9334079" y="0"/>
              <a:ext cx="285408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8" name="Rectangle 28"/>
            <p:cNvSpPr/>
            <p:nvPr/>
          </p:nvSpPr>
          <p:spPr>
            <a:xfrm>
              <a:off x="10898279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9" name="Rectangle 29"/>
            <p:cNvSpPr/>
            <p:nvPr/>
          </p:nvSpPr>
          <p:spPr>
            <a:xfrm>
              <a:off x="10938599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0" name="Isosceles Triangle 30"/>
            <p:cNvSpPr/>
            <p:nvPr/>
          </p:nvSpPr>
          <p:spPr>
            <a:xfrm>
              <a:off x="1037123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1" name="Isosceles Triangle 18"/>
            <p:cNvSpPr/>
            <p:nvPr/>
          </p:nvSpPr>
          <p:spPr>
            <a:xfrm rot="10800000">
              <a:off x="-1" y="9000"/>
              <a:ext cx="842401" cy="566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13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3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160" y="2160720"/>
            <a:ext cx="8596440" cy="18507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6"/>
          <p:cNvGrpSpPr/>
          <p:nvPr/>
        </p:nvGrpSpPr>
        <p:grpSpPr>
          <a:xfrm>
            <a:off x="359" y="-8640"/>
            <a:ext cx="12191402" cy="6866640"/>
            <a:chOff x="0" y="0"/>
            <a:chExt cx="12191400" cy="6866639"/>
          </a:xfrm>
        </p:grpSpPr>
        <p:sp>
          <p:nvSpPr>
            <p:cNvPr id="322" name="Straight Connector 31"/>
            <p:cNvSpPr/>
            <p:nvPr/>
          </p:nvSpPr>
          <p:spPr>
            <a:xfrm>
              <a:off x="9370439" y="8640"/>
              <a:ext cx="1219322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3" name="Straight Connector 20"/>
            <p:cNvSpPr/>
            <p:nvPr/>
          </p:nvSpPr>
          <p:spPr>
            <a:xfrm flipH="1">
              <a:off x="7424640" y="3689999"/>
              <a:ext cx="4763521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4" name="Rectangle 23"/>
            <p:cNvSpPr/>
            <p:nvPr/>
          </p:nvSpPr>
          <p:spPr>
            <a:xfrm>
              <a:off x="918107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5" name="Rectangle 25"/>
            <p:cNvSpPr/>
            <p:nvPr/>
          </p:nvSpPr>
          <p:spPr>
            <a:xfrm>
              <a:off x="9602999" y="0"/>
              <a:ext cx="258804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6" name="Isosceles Triangle 26"/>
            <p:cNvSpPr/>
            <p:nvPr/>
          </p:nvSpPr>
          <p:spPr>
            <a:xfrm>
              <a:off x="8931960" y="3056759"/>
              <a:ext cx="3259441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7" name="Rectangle 27"/>
            <p:cNvSpPr/>
            <p:nvPr/>
          </p:nvSpPr>
          <p:spPr>
            <a:xfrm>
              <a:off x="9334079" y="0"/>
              <a:ext cx="285408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8" name="Rectangle 28"/>
            <p:cNvSpPr/>
            <p:nvPr/>
          </p:nvSpPr>
          <p:spPr>
            <a:xfrm>
              <a:off x="10898279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9" name="Rectangle 29"/>
            <p:cNvSpPr/>
            <p:nvPr/>
          </p:nvSpPr>
          <p:spPr>
            <a:xfrm>
              <a:off x="10938599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0" name="Isosceles Triangle 30"/>
            <p:cNvSpPr/>
            <p:nvPr/>
          </p:nvSpPr>
          <p:spPr>
            <a:xfrm>
              <a:off x="1037123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1" name="Isosceles Triangle 18"/>
            <p:cNvSpPr/>
            <p:nvPr/>
          </p:nvSpPr>
          <p:spPr>
            <a:xfrm rot="10800000">
              <a:off x="-1" y="9000"/>
              <a:ext cx="842401" cy="566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3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3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160" y="2160720"/>
            <a:ext cx="4194720" cy="18507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roup 6"/>
          <p:cNvGrpSpPr/>
          <p:nvPr/>
        </p:nvGrpSpPr>
        <p:grpSpPr>
          <a:xfrm>
            <a:off x="359" y="-8640"/>
            <a:ext cx="12191402" cy="6866640"/>
            <a:chOff x="0" y="0"/>
            <a:chExt cx="12191400" cy="6866639"/>
          </a:xfrm>
        </p:grpSpPr>
        <p:sp>
          <p:nvSpPr>
            <p:cNvPr id="342" name="Straight Connector 31"/>
            <p:cNvSpPr/>
            <p:nvPr/>
          </p:nvSpPr>
          <p:spPr>
            <a:xfrm>
              <a:off x="9370439" y="8640"/>
              <a:ext cx="1219322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3" name="Straight Connector 20"/>
            <p:cNvSpPr/>
            <p:nvPr/>
          </p:nvSpPr>
          <p:spPr>
            <a:xfrm flipH="1">
              <a:off x="7424640" y="3689999"/>
              <a:ext cx="4763521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4" name="Rectangle 23"/>
            <p:cNvSpPr/>
            <p:nvPr/>
          </p:nvSpPr>
          <p:spPr>
            <a:xfrm>
              <a:off x="918107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5" name="Rectangle 25"/>
            <p:cNvSpPr/>
            <p:nvPr/>
          </p:nvSpPr>
          <p:spPr>
            <a:xfrm>
              <a:off x="9602999" y="0"/>
              <a:ext cx="258804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6" name="Isosceles Triangle 26"/>
            <p:cNvSpPr/>
            <p:nvPr/>
          </p:nvSpPr>
          <p:spPr>
            <a:xfrm>
              <a:off x="8931960" y="3056759"/>
              <a:ext cx="3259441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7" name="Rectangle 27"/>
            <p:cNvSpPr/>
            <p:nvPr/>
          </p:nvSpPr>
          <p:spPr>
            <a:xfrm>
              <a:off x="9334079" y="0"/>
              <a:ext cx="2854082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8" name="Rectangle 28"/>
            <p:cNvSpPr/>
            <p:nvPr/>
          </p:nvSpPr>
          <p:spPr>
            <a:xfrm>
              <a:off x="10898279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9" name="Rectangle 29"/>
            <p:cNvSpPr/>
            <p:nvPr/>
          </p:nvSpPr>
          <p:spPr>
            <a:xfrm>
              <a:off x="10938599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0" name="Isosceles Triangle 30"/>
            <p:cNvSpPr/>
            <p:nvPr/>
          </p:nvSpPr>
          <p:spPr>
            <a:xfrm>
              <a:off x="1037123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1" name="Isosceles Triangle 18"/>
            <p:cNvSpPr/>
            <p:nvPr/>
          </p:nvSpPr>
          <p:spPr>
            <a:xfrm rot="10800000">
              <a:off x="-1" y="9000"/>
              <a:ext cx="842401" cy="566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53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90000"/>
              </a:lnSpc>
              <a:defRPr sz="44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3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160" y="2160720"/>
            <a:ext cx="2767681" cy="18507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1pPr>
            <a:lvl2pPr marL="723900" indent="-2667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2pPr>
            <a:lvl3pPr marL="1234439" indent="-320039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3pPr>
            <a:lvl4pPr marL="17272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4pPr>
            <a:lvl5pPr marL="2184400" indent="-355600">
              <a:lnSpc>
                <a:spcPct val="90000"/>
              </a:lnSpc>
              <a:buClrTx/>
              <a:buSzPct val="100000"/>
              <a:buFont typeface="Arial"/>
              <a:buChar char="•"/>
              <a:defRPr sz="2800" spc="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Body Level One…"/>
          <p:cNvSpPr txBox="1">
            <a:spLocks noGrp="1"/>
          </p:cNvSpPr>
          <p:nvPr>
            <p:ph type="body" idx="1"/>
          </p:nvPr>
        </p:nvSpPr>
        <p:spPr>
          <a:xfrm>
            <a:off x="677160" y="609479"/>
            <a:ext cx="8596440" cy="612216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160" y="2160720"/>
            <a:ext cx="4194720" cy="18507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xfrm>
            <a:off x="677160" y="609479"/>
            <a:ext cx="8596440" cy="1320481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7160" y="2160720"/>
            <a:ext cx="4194720" cy="1850761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-1" y="-8640"/>
            <a:ext cx="12191762" cy="6866640"/>
            <a:chOff x="0" y="0"/>
            <a:chExt cx="12191760" cy="6866639"/>
          </a:xfrm>
        </p:grpSpPr>
        <p:sp>
          <p:nvSpPr>
            <p:cNvPr id="2" name="Straight Connector 19"/>
            <p:cNvSpPr/>
            <p:nvPr/>
          </p:nvSpPr>
          <p:spPr>
            <a:xfrm>
              <a:off x="9370800" y="8640"/>
              <a:ext cx="1219321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Straight Connector 20"/>
            <p:cNvSpPr/>
            <p:nvPr/>
          </p:nvSpPr>
          <p:spPr>
            <a:xfrm flipH="1">
              <a:off x="7425000" y="3689999"/>
              <a:ext cx="4763520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Rectangle 23"/>
            <p:cNvSpPr/>
            <p:nvPr/>
          </p:nvSpPr>
          <p:spPr>
            <a:xfrm>
              <a:off x="918143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Rectangle 25"/>
            <p:cNvSpPr/>
            <p:nvPr/>
          </p:nvSpPr>
          <p:spPr>
            <a:xfrm>
              <a:off x="9603359" y="0"/>
              <a:ext cx="258804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" name="Isosceles Triangle 23"/>
            <p:cNvSpPr/>
            <p:nvPr/>
          </p:nvSpPr>
          <p:spPr>
            <a:xfrm>
              <a:off x="8932319" y="3056759"/>
              <a:ext cx="3259442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" name="Rectangle 27"/>
            <p:cNvSpPr/>
            <p:nvPr/>
          </p:nvSpPr>
          <p:spPr>
            <a:xfrm>
              <a:off x="9334439" y="0"/>
              <a:ext cx="2854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Rectangle 28"/>
            <p:cNvSpPr/>
            <p:nvPr/>
          </p:nvSpPr>
          <p:spPr>
            <a:xfrm>
              <a:off x="10898640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" name="Rectangle 29"/>
            <p:cNvSpPr/>
            <p:nvPr/>
          </p:nvSpPr>
          <p:spPr>
            <a:xfrm>
              <a:off x="10938960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Isosceles Triangle 27"/>
            <p:cNvSpPr/>
            <p:nvPr/>
          </p:nvSpPr>
          <p:spPr>
            <a:xfrm>
              <a:off x="1037159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Isosceles Triangle 28"/>
            <p:cNvSpPr/>
            <p:nvPr/>
          </p:nvSpPr>
          <p:spPr>
            <a:xfrm>
              <a:off x="-1" y="4021919"/>
              <a:ext cx="448201" cy="284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049833" y="6114640"/>
            <a:ext cx="223768" cy="218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 spc="-1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1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1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1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1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1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1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1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1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1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343080" marR="0" indent="-34308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-1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778770" marR="0" indent="-32157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-1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208314" marR="0" indent="-293914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-1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714500" marR="0" indent="-3429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-1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171700" marR="0" indent="-3429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80000"/>
        <a:buFontTx/>
        <a:buChar char=""/>
        <a:tabLst/>
        <a:defRPr sz="1800" b="0" i="0" u="none" strike="noStrike" cap="none" spc="-1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514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sz="1800" b="0" i="0" u="none" strike="noStrike" cap="none" spc="-1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29718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sz="1800" b="0" i="0" u="none" strike="noStrike" cap="none" spc="-1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4290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sz="1800" b="0" i="0" u="none" strike="noStrike" cap="none" spc="-1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38862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Tx/>
        <a:buChar char="•"/>
        <a:tabLst/>
        <a:defRPr sz="1800" b="0" i="0" u="none" strike="noStrike" cap="none" spc="-1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-1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 txBox="1">
            <a:spLocks noGrp="1"/>
          </p:cNvSpPr>
          <p:nvPr>
            <p:ph type="title" idx="4294967295"/>
          </p:nvPr>
        </p:nvSpPr>
        <p:spPr>
          <a:xfrm>
            <a:off x="677160" y="609479"/>
            <a:ext cx="8965080" cy="3989882"/>
          </a:xfrm>
          <a:prstGeom prst="rect">
            <a:avLst/>
          </a:prstGeom>
        </p:spPr>
        <p:txBody>
          <a:bodyPr/>
          <a:lstStyle/>
          <a:p>
            <a:pPr algn="ctr">
              <a:defRPr spc="-100">
                <a:latin typeface="Century"/>
                <a:ea typeface="Century"/>
                <a:cs typeface="Century"/>
                <a:sym typeface="Century"/>
              </a:defRPr>
            </a:pPr>
            <a:r>
              <a:t>Understand the health indicators </a:t>
            </a:r>
            <a:br/>
            <a:r>
              <a:t>of </a:t>
            </a:r>
            <a:br/>
            <a:r>
              <a:t>human body</a:t>
            </a:r>
            <a:br/>
            <a:r>
              <a:t>and </a:t>
            </a:r>
            <a:br/>
            <a:r>
              <a:t>design</a:t>
            </a:r>
            <a:br/>
            <a:r>
              <a:t>a Diabetes Prediction Model (DPM)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 txBox="1">
            <a:spLocks noGrp="1"/>
          </p:cNvSpPr>
          <p:nvPr>
            <p:ph type="title"/>
          </p:nvPr>
        </p:nvSpPr>
        <p:spPr>
          <a:xfrm>
            <a:off x="1182599" y="190439"/>
            <a:ext cx="11008802" cy="1010880"/>
          </a:xfrm>
          <a:prstGeom prst="rect">
            <a:avLst/>
          </a:prstGeom>
        </p:spPr>
        <p:txBody>
          <a:bodyPr anchor="b"/>
          <a:lstStyle>
            <a:lvl1pPr indent="457200" algn="just">
              <a:lnSpc>
                <a:spcPct val="100000"/>
              </a:lnSpc>
              <a:defRPr sz="4800" spc="-100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Diabetes Health Indicators dataset</a:t>
            </a:r>
          </a:p>
        </p:txBody>
      </p:sp>
      <p:sp>
        <p:nvSpPr>
          <p:cNvPr id="411" name="PlaceHolder 2"/>
          <p:cNvSpPr txBox="1">
            <a:spLocks noGrp="1"/>
          </p:cNvSpPr>
          <p:nvPr>
            <p:ph type="body" idx="1"/>
          </p:nvPr>
        </p:nvSpPr>
        <p:spPr>
          <a:xfrm>
            <a:off x="1023839" y="1517400"/>
            <a:ext cx="10143722" cy="4971961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80000"/>
              </a:lnSpc>
              <a:buSzTx/>
              <a:buNone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This dataset contains 3 files:</a:t>
            </a:r>
            <a:endParaRPr sz="9600" spc="-1"/>
          </a:p>
          <a:p>
            <a:pPr>
              <a:lnSpc>
                <a:spcPct val="80000"/>
              </a:lnSpc>
              <a:buSzTx/>
              <a:buNone/>
              <a:defRPr sz="9600" spc="-1"/>
            </a:pPr>
            <a:endParaRPr sz="9600" spc="-1"/>
          </a:p>
          <a:p>
            <a:pPr marL="457200" indent="-457200">
              <a:lnSpc>
                <a:spcPct val="80000"/>
              </a:lnSpc>
              <a:buClr>
                <a:schemeClr val="accent1"/>
              </a:buClr>
              <a:buSzPct val="80000"/>
              <a:buFontTx/>
              <a:buAutoNum type="arabicPeriod"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diabetes_012_health_indicators_BRFSS2015.csv :</a:t>
            </a:r>
            <a:endParaRPr sz="7000" spc="-1"/>
          </a:p>
          <a:p>
            <a:pPr marL="1257480" lvl="2" indent="-343080" algn="just">
              <a:lnSpc>
                <a:spcPct val="80000"/>
              </a:lnSpc>
              <a:buClr>
                <a:schemeClr val="accent1"/>
              </a:buClr>
              <a:buSzPct val="80000"/>
              <a:buFontTx/>
              <a:buChar char="➢"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253,680 survey responses</a:t>
            </a:r>
            <a:endParaRPr sz="9600" spc="-1"/>
          </a:p>
          <a:p>
            <a:pPr marL="1257480" lvl="2" indent="-343080" algn="just">
              <a:lnSpc>
                <a:spcPct val="80000"/>
              </a:lnSpc>
              <a:buClr>
                <a:schemeClr val="accent1"/>
              </a:buClr>
              <a:buSzPct val="80000"/>
              <a:buFontTx/>
              <a:buChar char="➢"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This dataset has 21 feature variables and is imbalanced</a:t>
            </a:r>
            <a:endParaRPr sz="9600" spc="-1"/>
          </a:p>
          <a:p>
            <a:pPr marL="1257480" lvl="2" indent="-343080" algn="just">
              <a:lnSpc>
                <a:spcPct val="80000"/>
              </a:lnSpc>
              <a:buClr>
                <a:schemeClr val="accent1"/>
              </a:buClr>
              <a:buSzPct val="80000"/>
              <a:buFontTx/>
              <a:buChar char="➢"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3 classes :</a:t>
            </a:r>
            <a:endParaRPr sz="9600" spc="-1"/>
          </a:p>
          <a:p>
            <a:pPr marL="2514600" lvl="3" indent="-1143000" algn="just">
              <a:lnSpc>
                <a:spcPct val="80000"/>
              </a:lnSpc>
              <a:buClr>
                <a:schemeClr val="accent1"/>
              </a:buClr>
              <a:buSzPct val="80000"/>
              <a:buFontTx/>
              <a:buChar char="▪"/>
              <a:defRPr sz="2300" spc="-100">
                <a:latin typeface="Century"/>
                <a:ea typeface="Century"/>
                <a:cs typeface="Century"/>
                <a:sym typeface="Century"/>
              </a:defRPr>
            </a:pPr>
            <a:r>
              <a:t>0 is for no diabetes or only during pregnancy</a:t>
            </a:r>
            <a:endParaRPr sz="9200" spc="-1"/>
          </a:p>
          <a:p>
            <a:pPr marL="2514600" lvl="3" indent="-1143000" algn="just">
              <a:lnSpc>
                <a:spcPct val="80000"/>
              </a:lnSpc>
              <a:buClr>
                <a:schemeClr val="accent1"/>
              </a:buClr>
              <a:buSzPct val="80000"/>
              <a:buFontTx/>
              <a:buChar char="▪"/>
              <a:defRPr sz="2300" spc="-100">
                <a:latin typeface="Century"/>
                <a:ea typeface="Century"/>
                <a:cs typeface="Century"/>
                <a:sym typeface="Century"/>
              </a:defRPr>
            </a:pPr>
            <a:r>
              <a:t>1 is for prediabetes</a:t>
            </a:r>
            <a:endParaRPr sz="9200" spc="-1"/>
          </a:p>
          <a:p>
            <a:pPr marL="2514600" lvl="3" indent="-1143000" algn="just">
              <a:lnSpc>
                <a:spcPct val="80000"/>
              </a:lnSpc>
              <a:buClr>
                <a:schemeClr val="accent1"/>
              </a:buClr>
              <a:buSzPct val="80000"/>
              <a:buFontTx/>
              <a:buChar char="▪"/>
              <a:defRPr sz="2300" spc="-100">
                <a:latin typeface="Century"/>
                <a:ea typeface="Century"/>
                <a:cs typeface="Century"/>
                <a:sym typeface="Century"/>
              </a:defRPr>
            </a:pPr>
            <a:r>
              <a:t>2 is for diabetes.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 txBox="1">
            <a:spLocks noGrp="1"/>
          </p:cNvSpPr>
          <p:nvPr>
            <p:ph type="body" idx="1"/>
          </p:nvPr>
        </p:nvSpPr>
        <p:spPr>
          <a:xfrm>
            <a:off x="1023839" y="1517400"/>
            <a:ext cx="10143722" cy="4971961"/>
          </a:xfrm>
          <a:prstGeom prst="rect">
            <a:avLst/>
          </a:prstGeom>
        </p:spPr>
        <p:txBody>
          <a:bodyPr anchor="t"/>
          <a:lstStyle/>
          <a:p>
            <a:pPr algn="just">
              <a:lnSpc>
                <a:spcPct val="100000"/>
              </a:lnSpc>
              <a:buSzTx/>
              <a:buNone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2.	diabetes_binary_5050split_health_indicators_BRFSS2015.csv:</a:t>
            </a:r>
            <a:endParaRPr spc="-1" dirty="0"/>
          </a:p>
          <a:p>
            <a:pPr marL="800279" lvl="1" indent="-343079" algn="just">
              <a:lnSpc>
                <a:spcPct val="100000"/>
              </a:lnSpc>
              <a:buClr>
                <a:schemeClr val="accent1"/>
              </a:buClr>
              <a:buSzPct val="80000"/>
              <a:buFontTx/>
              <a:buChar char="➢"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70,692 survey responses</a:t>
            </a:r>
            <a:endParaRPr spc="-1" dirty="0"/>
          </a:p>
          <a:p>
            <a:pPr marL="800279" lvl="1" indent="-343079" algn="just">
              <a:lnSpc>
                <a:spcPct val="100000"/>
              </a:lnSpc>
              <a:buClr>
                <a:schemeClr val="accent1"/>
              </a:buClr>
              <a:buSzPct val="80000"/>
              <a:buFontTx/>
              <a:buChar char="➢"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50-50 split of respondents with no diabetes and with either prediabetes or diabetes</a:t>
            </a:r>
            <a:endParaRPr spc="-1" dirty="0"/>
          </a:p>
          <a:p>
            <a:pPr marL="800279" lvl="1" indent="-343079" algn="just">
              <a:lnSpc>
                <a:spcPct val="100000"/>
              </a:lnSpc>
              <a:buClr>
                <a:schemeClr val="accent1"/>
              </a:buClr>
              <a:buSzPct val="80000"/>
              <a:buFontTx/>
              <a:buChar char="➢"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rPr dirty="0"/>
              <a:t>This dataset has 21 feature variables and is balanced (Perfect for Analysis =&gt; FileID2)</a:t>
            </a:r>
          </a:p>
        </p:txBody>
      </p:sp>
      <p:sp>
        <p:nvSpPr>
          <p:cNvPr id="416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Diabetes Health Indicators dataset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 txBox="1">
            <a:spLocks noGrp="1"/>
          </p:cNvSpPr>
          <p:nvPr>
            <p:ph type="body" idx="1"/>
          </p:nvPr>
        </p:nvSpPr>
        <p:spPr>
          <a:xfrm>
            <a:off x="1023839" y="1517400"/>
            <a:ext cx="10143722" cy="4971961"/>
          </a:xfrm>
          <a:prstGeom prst="rect">
            <a:avLst/>
          </a:prstGeom>
        </p:spPr>
        <p:txBody>
          <a:bodyPr anchor="t"/>
          <a:lstStyle/>
          <a:p>
            <a:pPr algn="just">
              <a:lnSpc>
                <a:spcPct val="100000"/>
              </a:lnSpc>
              <a:buSzTx/>
              <a:buNone/>
              <a:defRPr sz="2600" spc="-100">
                <a:latin typeface="Century"/>
                <a:ea typeface="Century"/>
                <a:cs typeface="Century"/>
                <a:sym typeface="Century"/>
              </a:defRPr>
            </a:pPr>
            <a:r>
              <a:t>3.	diabetes _ binary _ health _ indicators _ BRFSS2015.csv:</a:t>
            </a:r>
            <a:endParaRPr spc="-1"/>
          </a:p>
          <a:p>
            <a:pPr marL="914400" lvl="1" indent="-457200" algn="just">
              <a:lnSpc>
                <a:spcPct val="100000"/>
              </a:lnSpc>
              <a:buClr>
                <a:schemeClr val="accent1"/>
              </a:buClr>
              <a:buSzPct val="80000"/>
              <a:buFontTx/>
              <a:buChar char="➢"/>
              <a:defRPr sz="2600" spc="-100">
                <a:latin typeface="Century"/>
                <a:ea typeface="Century"/>
                <a:cs typeface="Century"/>
                <a:sym typeface="Century"/>
              </a:defRPr>
            </a:pPr>
            <a:r>
              <a:t>253,680 survey responses </a:t>
            </a:r>
            <a:endParaRPr spc="-1"/>
          </a:p>
          <a:p>
            <a:pPr marL="914400" lvl="1" indent="-457200" algn="just">
              <a:lnSpc>
                <a:spcPct val="100000"/>
              </a:lnSpc>
              <a:buClr>
                <a:schemeClr val="accent1"/>
              </a:buClr>
              <a:buSzPct val="80000"/>
              <a:buFontTx/>
              <a:buChar char="➢"/>
              <a:defRPr sz="2600" spc="-100">
                <a:latin typeface="Century"/>
                <a:ea typeface="Century"/>
                <a:cs typeface="Century"/>
                <a:sym typeface="Century"/>
              </a:defRPr>
            </a:pPr>
            <a:r>
              <a:t>This dataset has 21 feature variables and is not balanced. (May Produce Biased Results :FileID3)</a:t>
            </a:r>
            <a:endParaRPr b="1" spc="-1">
              <a:latin typeface="+mj-lt"/>
              <a:ea typeface="+mj-ea"/>
              <a:cs typeface="+mj-cs"/>
              <a:sym typeface="Arial"/>
            </a:endParaRPr>
          </a:p>
          <a:p>
            <a:pPr marL="914400" lvl="1" indent="-457200" algn="just">
              <a:lnSpc>
                <a:spcPct val="100000"/>
              </a:lnSpc>
              <a:buClr>
                <a:schemeClr val="accent1"/>
              </a:buClr>
              <a:buSzPct val="80000"/>
              <a:buFontTx/>
              <a:buChar char="➢"/>
              <a:defRPr sz="2600" spc="-100">
                <a:latin typeface="Century"/>
                <a:ea typeface="Century"/>
                <a:cs typeface="Century"/>
                <a:sym typeface="Century"/>
              </a:defRPr>
            </a:pPr>
            <a:r>
              <a:t>2 classes :</a:t>
            </a:r>
            <a:endParaRPr spc="-1"/>
          </a:p>
          <a:p>
            <a:pPr marL="1371600" lvl="2" indent="-457200" algn="just">
              <a:lnSpc>
                <a:spcPct val="100000"/>
              </a:lnSpc>
              <a:buClr>
                <a:schemeClr val="accent1"/>
              </a:buClr>
              <a:buSzPct val="80000"/>
              <a:buFontTx/>
              <a:buChar char="▪"/>
              <a:defRPr sz="2600" spc="-100">
                <a:latin typeface="Century"/>
                <a:ea typeface="Century"/>
                <a:cs typeface="Century"/>
                <a:sym typeface="Century"/>
              </a:defRPr>
            </a:pPr>
            <a:r>
              <a:t>0 is for no diabetes</a:t>
            </a:r>
            <a:endParaRPr spc="-1"/>
          </a:p>
          <a:p>
            <a:pPr marL="1371600" lvl="2" indent="-457200" algn="just">
              <a:lnSpc>
                <a:spcPct val="100000"/>
              </a:lnSpc>
              <a:buClr>
                <a:schemeClr val="accent1"/>
              </a:buClr>
              <a:buSzPct val="80000"/>
              <a:buFontTx/>
              <a:buChar char="▪"/>
              <a:defRPr sz="2600" spc="-100">
                <a:latin typeface="Century"/>
                <a:ea typeface="Century"/>
                <a:cs typeface="Century"/>
                <a:sym typeface="Century"/>
              </a:defRPr>
            </a:pPr>
            <a:r>
              <a:t>1 is for prediabetes or diabetes.</a:t>
            </a:r>
          </a:p>
        </p:txBody>
      </p:sp>
      <p:sp>
        <p:nvSpPr>
          <p:cNvPr id="421" name="PlaceHolder 2"/>
          <p:cNvSpPr txBox="1">
            <a:spLocks noGrp="1"/>
          </p:cNvSpPr>
          <p:nvPr>
            <p:ph type="title"/>
          </p:nvPr>
        </p:nvSpPr>
        <p:spPr>
          <a:xfrm>
            <a:off x="1182599" y="190439"/>
            <a:ext cx="11008802" cy="1010880"/>
          </a:xfrm>
          <a:prstGeom prst="rect">
            <a:avLst/>
          </a:prstGeom>
        </p:spPr>
        <p:txBody>
          <a:bodyPr anchor="b"/>
          <a:lstStyle>
            <a:lvl1pPr indent="457200" algn="just">
              <a:lnSpc>
                <a:spcPct val="100000"/>
              </a:lnSpc>
              <a:defRPr sz="4800" spc="-100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Diabetes Health Indicators dataset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 txBox="1">
            <a:spLocks noGrp="1"/>
          </p:cNvSpPr>
          <p:nvPr>
            <p:ph type="title"/>
          </p:nvPr>
        </p:nvSpPr>
        <p:spPr>
          <a:xfrm>
            <a:off x="1182599" y="190439"/>
            <a:ext cx="11008802" cy="1010880"/>
          </a:xfrm>
          <a:prstGeom prst="rect">
            <a:avLst/>
          </a:prstGeom>
        </p:spPr>
        <p:txBody>
          <a:bodyPr anchor="b"/>
          <a:lstStyle>
            <a:lvl1pPr indent="457200" algn="just">
              <a:lnSpc>
                <a:spcPct val="100000"/>
              </a:lnSpc>
              <a:defRPr sz="4800" spc="-100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Health Indicators</a:t>
            </a:r>
          </a:p>
        </p:txBody>
      </p:sp>
      <p:sp>
        <p:nvSpPr>
          <p:cNvPr id="426" name="PlaceHolder 2"/>
          <p:cNvSpPr txBox="1">
            <a:spLocks noGrp="1"/>
          </p:cNvSpPr>
          <p:nvPr>
            <p:ph type="body" idx="1"/>
          </p:nvPr>
        </p:nvSpPr>
        <p:spPr>
          <a:xfrm>
            <a:off x="1023839" y="1517400"/>
            <a:ext cx="10143722" cy="4971961"/>
          </a:xfrm>
          <a:prstGeom prst="rect">
            <a:avLst/>
          </a:prstGeom>
        </p:spPr>
        <p:txBody>
          <a:bodyPr anchor="t"/>
          <a:lstStyle/>
          <a:p>
            <a:pPr algn="just">
              <a:lnSpc>
                <a:spcPct val="100000"/>
              </a:lnSpc>
              <a:buSzTx/>
              <a:buNone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Binary Health Markers :</a:t>
            </a:r>
            <a:endParaRPr spc="-1"/>
          </a:p>
          <a:p>
            <a:pPr algn="just">
              <a:lnSpc>
                <a:spcPct val="100000"/>
              </a:lnSpc>
              <a:buSzTx/>
              <a:buNone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*    Diabetes 			     * PhysActivity				</a:t>
            </a:r>
            <a:endParaRPr spc="-1"/>
          </a:p>
          <a:p>
            <a:pPr algn="just">
              <a:lnSpc>
                <a:spcPct val="100000"/>
              </a:lnSpc>
              <a:buSzTx/>
              <a:buNone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*    HighBP	                     		     * HighChol</a:t>
            </a:r>
            <a:endParaRPr spc="-1"/>
          </a:p>
          <a:p>
            <a:pPr algn="just">
              <a:lnSpc>
                <a:spcPct val="100000"/>
              </a:lnSpc>
              <a:buSzTx/>
              <a:buNone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*    CholCheck                                   * Smoker</a:t>
            </a:r>
            <a:endParaRPr spc="-1"/>
          </a:p>
          <a:p>
            <a:pPr algn="just">
              <a:lnSpc>
                <a:spcPct val="100000"/>
              </a:lnSpc>
              <a:buSzTx/>
              <a:buNone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*    Stroke                                          * HeartDiseaseorAttack</a:t>
            </a:r>
            <a:endParaRPr spc="-1"/>
          </a:p>
          <a:p>
            <a:pPr algn="just">
              <a:lnSpc>
                <a:spcPct val="100000"/>
              </a:lnSpc>
              <a:buSzTx/>
              <a:buNone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*    Fruits                                           * Vegetables </a:t>
            </a:r>
            <a:endParaRPr spc="-1"/>
          </a:p>
          <a:p>
            <a:pPr algn="just">
              <a:lnSpc>
                <a:spcPct val="100000"/>
              </a:lnSpc>
              <a:buSzTx/>
              <a:buNone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*    AnyHealthCare                           * DiffWalk</a:t>
            </a:r>
            <a:endParaRPr spc="-1"/>
          </a:p>
          <a:p>
            <a:pPr algn="just">
              <a:lnSpc>
                <a:spcPct val="100000"/>
              </a:lnSpc>
              <a:buSzTx/>
              <a:buNone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*    Sex                                              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 txBox="1">
            <a:spLocks noGrp="1"/>
          </p:cNvSpPr>
          <p:nvPr>
            <p:ph type="body" idx="1"/>
          </p:nvPr>
        </p:nvSpPr>
        <p:spPr>
          <a:xfrm>
            <a:off x="1023839" y="1517400"/>
            <a:ext cx="10143722" cy="4971961"/>
          </a:xfrm>
          <a:prstGeom prst="rect">
            <a:avLst/>
          </a:prstGeom>
        </p:spPr>
        <p:txBody>
          <a:bodyPr anchor="t"/>
          <a:lstStyle/>
          <a:p>
            <a:pPr algn="just">
              <a:lnSpc>
                <a:spcPct val="100000"/>
              </a:lnSpc>
              <a:buSzTx/>
              <a:buNone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Non-binary Health Markers :</a:t>
            </a:r>
            <a:endParaRPr spc="-1"/>
          </a:p>
          <a:p>
            <a:pPr algn="just">
              <a:lnSpc>
                <a:spcPct val="100000"/>
              </a:lnSpc>
              <a:buSzTx/>
              <a:buNone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*     BMI                                       * GenHealth 					</a:t>
            </a:r>
            <a:endParaRPr spc="-1"/>
          </a:p>
          <a:p>
            <a:pPr algn="just">
              <a:lnSpc>
                <a:spcPct val="100000"/>
              </a:lnSpc>
              <a:buSzTx/>
              <a:buNone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*    MentHealth	                     * PhyHealth</a:t>
            </a:r>
            <a:endParaRPr spc="-1"/>
          </a:p>
          <a:p>
            <a:pPr algn="just">
              <a:lnSpc>
                <a:spcPct val="100000"/>
              </a:lnSpc>
              <a:buSzTx/>
              <a:buNone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*    Age                                 	* Education</a:t>
            </a:r>
            <a:endParaRPr spc="-1"/>
          </a:p>
          <a:p>
            <a:pPr algn="just">
              <a:lnSpc>
                <a:spcPct val="100000"/>
              </a:lnSpc>
              <a:buSzTx/>
              <a:buNone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*    Income</a:t>
            </a:r>
          </a:p>
        </p:txBody>
      </p:sp>
      <p:sp>
        <p:nvSpPr>
          <p:cNvPr id="431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Health Indicators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5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0" y="1397159"/>
            <a:ext cx="11175480" cy="5308201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Histogram of Health Indicators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Correlation among Health Indicator</a:t>
            </a:r>
          </a:p>
        </p:txBody>
      </p:sp>
      <p:pic>
        <p:nvPicPr>
          <p:cNvPr id="441" name="Content Placeholder 4" descr="Content Placeholder 4"/>
          <p:cNvPicPr>
            <a:picLocks noChangeAspect="1"/>
          </p:cNvPicPr>
          <p:nvPr/>
        </p:nvPicPr>
        <p:blipFill>
          <a:blip r:embed="rId3"/>
          <a:srcRect t="1675" b="3387"/>
          <a:stretch>
            <a:fillRect/>
          </a:stretch>
        </p:blipFill>
        <p:spPr>
          <a:xfrm>
            <a:off x="800279" y="1201679"/>
            <a:ext cx="11086922" cy="5312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roup 9"/>
          <p:cNvGrpSpPr/>
          <p:nvPr/>
        </p:nvGrpSpPr>
        <p:grpSpPr>
          <a:xfrm>
            <a:off x="-1" y="-8640"/>
            <a:ext cx="12191762" cy="6866640"/>
            <a:chOff x="0" y="0"/>
            <a:chExt cx="12191760" cy="6866639"/>
          </a:xfrm>
        </p:grpSpPr>
        <p:sp>
          <p:nvSpPr>
            <p:cNvPr id="445" name="Straight Connector 10"/>
            <p:cNvSpPr/>
            <p:nvPr/>
          </p:nvSpPr>
          <p:spPr>
            <a:xfrm>
              <a:off x="9370800" y="8640"/>
              <a:ext cx="1219321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6" name="Straight Connector 11"/>
            <p:cNvSpPr/>
            <p:nvPr/>
          </p:nvSpPr>
          <p:spPr>
            <a:xfrm flipH="1">
              <a:off x="7425000" y="3689999"/>
              <a:ext cx="4763520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7" name="Rectangle 23"/>
            <p:cNvSpPr/>
            <p:nvPr/>
          </p:nvSpPr>
          <p:spPr>
            <a:xfrm>
              <a:off x="918143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8" name="Rectangle 25"/>
            <p:cNvSpPr/>
            <p:nvPr/>
          </p:nvSpPr>
          <p:spPr>
            <a:xfrm>
              <a:off x="9603359" y="0"/>
              <a:ext cx="258804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9" name="Isosceles Triangle 14"/>
            <p:cNvSpPr/>
            <p:nvPr/>
          </p:nvSpPr>
          <p:spPr>
            <a:xfrm>
              <a:off x="8932319" y="3056759"/>
              <a:ext cx="3259442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0" name="Rectangle 27"/>
            <p:cNvSpPr/>
            <p:nvPr/>
          </p:nvSpPr>
          <p:spPr>
            <a:xfrm>
              <a:off x="9334439" y="0"/>
              <a:ext cx="2854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1" name="Rectangle 28"/>
            <p:cNvSpPr/>
            <p:nvPr/>
          </p:nvSpPr>
          <p:spPr>
            <a:xfrm>
              <a:off x="10898640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2" name="Rectangle 29"/>
            <p:cNvSpPr/>
            <p:nvPr/>
          </p:nvSpPr>
          <p:spPr>
            <a:xfrm>
              <a:off x="10938960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3" name="Isosceles Triangle 18"/>
            <p:cNvSpPr/>
            <p:nvPr/>
          </p:nvSpPr>
          <p:spPr>
            <a:xfrm>
              <a:off x="1037159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" name="Isosceles Triangle 19"/>
            <p:cNvSpPr/>
            <p:nvPr/>
          </p:nvSpPr>
          <p:spPr>
            <a:xfrm>
              <a:off x="-1" y="4021919"/>
              <a:ext cx="448201" cy="284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56" name="Content Placeholder 4" descr="Content Placeholder 4"/>
          <p:cNvPicPr>
            <a:picLocks noChangeAspect="1"/>
          </p:cNvPicPr>
          <p:nvPr/>
        </p:nvPicPr>
        <p:blipFill>
          <a:blip r:embed="rId2"/>
          <a:srcRect b="55605"/>
          <a:stretch>
            <a:fillRect/>
          </a:stretch>
        </p:blipFill>
        <p:spPr>
          <a:xfrm>
            <a:off x="876240" y="1582559"/>
            <a:ext cx="10793521" cy="4343041"/>
          </a:xfrm>
          <a:prstGeom prst="rect">
            <a:avLst/>
          </a:prstGeom>
          <a:ln w="12700">
            <a:miter lim="400000"/>
          </a:ln>
        </p:spPr>
      </p:pic>
      <p:sp>
        <p:nvSpPr>
          <p:cNvPr id="457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Correlation of BMI Vs Diabetes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Content Placeholder 4" descr="Content Placeholder 4"/>
          <p:cNvPicPr>
            <a:picLocks noChangeAspect="1"/>
          </p:cNvPicPr>
          <p:nvPr/>
        </p:nvPicPr>
        <p:blipFill>
          <a:blip r:embed="rId2"/>
          <a:srcRect t="52718" b="1775"/>
          <a:stretch>
            <a:fillRect/>
          </a:stretch>
        </p:blipFill>
        <p:spPr>
          <a:xfrm>
            <a:off x="279360" y="2260440"/>
            <a:ext cx="11480401" cy="3123721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Correlation of GenHlth Vs Diabetes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roup 9"/>
          <p:cNvGrpSpPr/>
          <p:nvPr/>
        </p:nvGrpSpPr>
        <p:grpSpPr>
          <a:xfrm>
            <a:off x="-1" y="-8640"/>
            <a:ext cx="12191762" cy="6866640"/>
            <a:chOff x="0" y="0"/>
            <a:chExt cx="12191760" cy="6866639"/>
          </a:xfrm>
        </p:grpSpPr>
        <p:sp>
          <p:nvSpPr>
            <p:cNvPr id="462" name="Straight Connector 10"/>
            <p:cNvSpPr/>
            <p:nvPr/>
          </p:nvSpPr>
          <p:spPr>
            <a:xfrm>
              <a:off x="9370800" y="8640"/>
              <a:ext cx="1219321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3" name="Straight Connector 11"/>
            <p:cNvSpPr/>
            <p:nvPr/>
          </p:nvSpPr>
          <p:spPr>
            <a:xfrm flipH="1">
              <a:off x="7425000" y="3689999"/>
              <a:ext cx="4763520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4" name="Rectangle 23"/>
            <p:cNvSpPr/>
            <p:nvPr/>
          </p:nvSpPr>
          <p:spPr>
            <a:xfrm>
              <a:off x="918143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5" name="Rectangle 25"/>
            <p:cNvSpPr/>
            <p:nvPr/>
          </p:nvSpPr>
          <p:spPr>
            <a:xfrm>
              <a:off x="9603359" y="0"/>
              <a:ext cx="258804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" name="Isosceles Triangle 14"/>
            <p:cNvSpPr/>
            <p:nvPr/>
          </p:nvSpPr>
          <p:spPr>
            <a:xfrm>
              <a:off x="8932319" y="3056759"/>
              <a:ext cx="3259442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7" name="Rectangle 27"/>
            <p:cNvSpPr/>
            <p:nvPr/>
          </p:nvSpPr>
          <p:spPr>
            <a:xfrm>
              <a:off x="9334439" y="0"/>
              <a:ext cx="2854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8" name="Rectangle 28"/>
            <p:cNvSpPr/>
            <p:nvPr/>
          </p:nvSpPr>
          <p:spPr>
            <a:xfrm>
              <a:off x="10898640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9" name="Rectangle 29"/>
            <p:cNvSpPr/>
            <p:nvPr/>
          </p:nvSpPr>
          <p:spPr>
            <a:xfrm>
              <a:off x="10938960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0" name="Isosceles Triangle 18"/>
            <p:cNvSpPr/>
            <p:nvPr/>
          </p:nvSpPr>
          <p:spPr>
            <a:xfrm>
              <a:off x="1037159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1" name="Isosceles Triangle 19"/>
            <p:cNvSpPr/>
            <p:nvPr/>
          </p:nvSpPr>
          <p:spPr>
            <a:xfrm>
              <a:off x="-1" y="4021919"/>
              <a:ext cx="448201" cy="284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73" name="Content Placeholder 4" descr="Content Placeholder 4"/>
          <p:cNvPicPr>
            <a:picLocks noChangeAspect="1"/>
          </p:cNvPicPr>
          <p:nvPr/>
        </p:nvPicPr>
        <p:blipFill>
          <a:blip r:embed="rId2"/>
          <a:srcRect t="51540"/>
          <a:stretch>
            <a:fillRect/>
          </a:stretch>
        </p:blipFill>
        <p:spPr>
          <a:xfrm>
            <a:off x="448560" y="2004840"/>
            <a:ext cx="11120760" cy="3352321"/>
          </a:xfrm>
          <a:prstGeom prst="rect">
            <a:avLst/>
          </a:prstGeom>
          <a:ln w="12700">
            <a:miter lim="400000"/>
          </a:ln>
        </p:spPr>
      </p:pic>
      <p:sp>
        <p:nvSpPr>
          <p:cNvPr id="474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Correlation of Age Vs Diabetes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 txBox="1">
            <a:spLocks noGrp="1"/>
          </p:cNvSpPr>
          <p:nvPr>
            <p:ph type="title"/>
          </p:nvPr>
        </p:nvSpPr>
        <p:spPr>
          <a:xfrm>
            <a:off x="1182600" y="190439"/>
            <a:ext cx="8791200" cy="101088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4800" spc="-100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Motivation</a:t>
            </a:r>
          </a:p>
        </p:txBody>
      </p:sp>
      <p:sp>
        <p:nvSpPr>
          <p:cNvPr id="368" name="PlaceHolder 2"/>
          <p:cNvSpPr txBox="1">
            <a:spLocks noGrp="1"/>
          </p:cNvSpPr>
          <p:nvPr>
            <p:ph type="body" idx="1"/>
          </p:nvPr>
        </p:nvSpPr>
        <p:spPr>
          <a:xfrm>
            <a:off x="1023839" y="1517399"/>
            <a:ext cx="10143722" cy="5173922"/>
          </a:xfrm>
          <a:prstGeom prst="rect">
            <a:avLst/>
          </a:prstGeom>
        </p:spPr>
        <p:txBody>
          <a:bodyPr anchor="t"/>
          <a:lstStyle/>
          <a:p>
            <a:pPr algn="r">
              <a:buSzTx/>
              <a:buNone/>
              <a:defRPr sz="1800" spc="-1"/>
            </a:pPr>
            <a:endParaRPr/>
          </a:p>
          <a:p>
            <a:pPr marL="343079" indent="-343079" algn="just">
              <a:buClr>
                <a:schemeClr val="accent1"/>
              </a:buClr>
              <a:buSzPct val="80000"/>
              <a:buFontTx/>
              <a:buChar char="➢"/>
              <a:defRPr sz="2500" spc="-100">
                <a:latin typeface="Century"/>
                <a:ea typeface="Century"/>
                <a:cs typeface="Century"/>
                <a:sym typeface="Century"/>
              </a:defRPr>
            </a:pPr>
            <a:r>
              <a:t>Diabetes is among the most prevalent chronic diseases In United states</a:t>
            </a:r>
            <a:endParaRPr sz="2600" spc="-1"/>
          </a:p>
          <a:p>
            <a:pPr marL="343079" indent="-343079" algn="just">
              <a:buClr>
                <a:schemeClr val="accent1"/>
              </a:buClr>
              <a:buSzPct val="80000"/>
              <a:buFontTx/>
              <a:buChar char="➢"/>
              <a:defRPr sz="2500" spc="-100">
                <a:latin typeface="Century"/>
                <a:ea typeface="Century"/>
                <a:cs typeface="Century"/>
                <a:sym typeface="Century"/>
              </a:defRPr>
            </a:pPr>
            <a:r>
              <a:t>Diabetes is a metabolic disease characterized by elevated levels of blood glucose</a:t>
            </a:r>
            <a:endParaRPr sz="2600" spc="-1"/>
          </a:p>
          <a:p>
            <a:pPr marL="343079" indent="-343079" algn="just">
              <a:buClr>
                <a:schemeClr val="accent1"/>
              </a:buClr>
              <a:buSzPct val="80000"/>
              <a:buFontTx/>
              <a:buChar char="➢"/>
              <a:defRPr sz="2500" spc="-100">
                <a:latin typeface="Century"/>
                <a:ea typeface="Century"/>
                <a:cs typeface="Century"/>
                <a:sym typeface="Century"/>
              </a:defRPr>
            </a:pPr>
            <a:r>
              <a:t>Over time, Diabetes  leads  serious damage to human body </a:t>
            </a:r>
            <a:endParaRPr sz="2600" spc="-1"/>
          </a:p>
          <a:p>
            <a:pPr marL="1371600" lvl="2" indent="-457200" algn="just">
              <a:buClr>
                <a:schemeClr val="accent1"/>
              </a:buClr>
              <a:buSzPct val="80000"/>
              <a:buFontTx/>
              <a:buChar char="▪"/>
              <a:defRPr sz="2500" spc="-100">
                <a:latin typeface="Century"/>
                <a:ea typeface="Century"/>
                <a:cs typeface="Century"/>
                <a:sym typeface="Century"/>
              </a:defRPr>
            </a:pPr>
            <a:r>
              <a:t>Neuropathy</a:t>
            </a:r>
            <a:endParaRPr sz="2600" spc="-1"/>
          </a:p>
          <a:p>
            <a:pPr marL="1371600" lvl="2" indent="-457200" algn="just">
              <a:buClr>
                <a:schemeClr val="accent1"/>
              </a:buClr>
              <a:buSzPct val="80000"/>
              <a:buFontTx/>
              <a:buChar char="▪"/>
              <a:defRPr sz="2500" spc="-100">
                <a:latin typeface="Century"/>
                <a:ea typeface="Century"/>
                <a:cs typeface="Century"/>
                <a:sym typeface="Century"/>
              </a:defRPr>
            </a:pPr>
            <a:r>
              <a:t>Diabetic Retinopathy</a:t>
            </a:r>
            <a:endParaRPr sz="2600" spc="-1"/>
          </a:p>
          <a:p>
            <a:pPr marL="1371600" lvl="2" indent="-457200" algn="just">
              <a:buClr>
                <a:schemeClr val="accent1"/>
              </a:buClr>
              <a:buSzPct val="80000"/>
              <a:buFontTx/>
              <a:buChar char="▪"/>
              <a:defRPr sz="2500" spc="-100">
                <a:latin typeface="Century"/>
                <a:ea typeface="Century"/>
                <a:cs typeface="Century"/>
                <a:sym typeface="Century"/>
              </a:defRPr>
            </a:pPr>
            <a:r>
              <a:t>Cardiovascular Disease</a:t>
            </a:r>
            <a:endParaRPr sz="2600" spc="-1"/>
          </a:p>
          <a:p>
            <a:pPr marL="1371600" lvl="2" indent="-457200" algn="just">
              <a:buClr>
                <a:schemeClr val="accent1"/>
              </a:buClr>
              <a:buSzPct val="80000"/>
              <a:buFontTx/>
              <a:buChar char="▪"/>
              <a:defRPr sz="2500" spc="-100">
                <a:latin typeface="Century"/>
                <a:ea typeface="Century"/>
                <a:cs typeface="Century"/>
                <a:sym typeface="Century"/>
              </a:defRPr>
            </a:pPr>
            <a:r>
              <a:t>Kidney Failure</a:t>
            </a:r>
            <a:endParaRPr sz="2600" spc="-1"/>
          </a:p>
          <a:p>
            <a:pPr marL="343079" indent="-343079" algn="just">
              <a:buClr>
                <a:schemeClr val="accent1"/>
              </a:buClr>
              <a:buSzPct val="80000"/>
              <a:buFontTx/>
              <a:buChar char="➢"/>
              <a:defRPr sz="2500" spc="-100">
                <a:latin typeface="Century"/>
                <a:ea typeface="Century"/>
                <a:cs typeface="Century"/>
                <a:sym typeface="Century"/>
              </a:defRPr>
            </a:pPr>
            <a:r>
              <a:t>Early diagnosis can lead to lifestyle changes and more effective treatment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roup 9"/>
          <p:cNvGrpSpPr/>
          <p:nvPr/>
        </p:nvGrpSpPr>
        <p:grpSpPr>
          <a:xfrm>
            <a:off x="-1" y="-8640"/>
            <a:ext cx="12191762" cy="6866640"/>
            <a:chOff x="0" y="0"/>
            <a:chExt cx="12191760" cy="6866639"/>
          </a:xfrm>
        </p:grpSpPr>
        <p:sp>
          <p:nvSpPr>
            <p:cNvPr id="476" name="Straight Connector 10"/>
            <p:cNvSpPr/>
            <p:nvPr/>
          </p:nvSpPr>
          <p:spPr>
            <a:xfrm>
              <a:off x="9370800" y="8640"/>
              <a:ext cx="1219321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7" name="Straight Connector 11"/>
            <p:cNvSpPr/>
            <p:nvPr/>
          </p:nvSpPr>
          <p:spPr>
            <a:xfrm flipH="1">
              <a:off x="7425000" y="3689999"/>
              <a:ext cx="4763520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8" name="Rectangle 23"/>
            <p:cNvSpPr/>
            <p:nvPr/>
          </p:nvSpPr>
          <p:spPr>
            <a:xfrm>
              <a:off x="918143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79" name="Rectangle 25"/>
            <p:cNvSpPr/>
            <p:nvPr/>
          </p:nvSpPr>
          <p:spPr>
            <a:xfrm>
              <a:off x="9603359" y="0"/>
              <a:ext cx="258804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0" name="Isosceles Triangle 14"/>
            <p:cNvSpPr/>
            <p:nvPr/>
          </p:nvSpPr>
          <p:spPr>
            <a:xfrm>
              <a:off x="8932319" y="3056759"/>
              <a:ext cx="3259442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1" name="Rectangle 27"/>
            <p:cNvSpPr/>
            <p:nvPr/>
          </p:nvSpPr>
          <p:spPr>
            <a:xfrm>
              <a:off x="9334439" y="0"/>
              <a:ext cx="2854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2" name="Rectangle 28"/>
            <p:cNvSpPr/>
            <p:nvPr/>
          </p:nvSpPr>
          <p:spPr>
            <a:xfrm>
              <a:off x="10898640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3" name="Rectangle 29"/>
            <p:cNvSpPr/>
            <p:nvPr/>
          </p:nvSpPr>
          <p:spPr>
            <a:xfrm>
              <a:off x="10938960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4" name="Isosceles Triangle 18"/>
            <p:cNvSpPr/>
            <p:nvPr/>
          </p:nvSpPr>
          <p:spPr>
            <a:xfrm>
              <a:off x="1037159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5" name="Isosceles Triangle 19"/>
            <p:cNvSpPr/>
            <p:nvPr/>
          </p:nvSpPr>
          <p:spPr>
            <a:xfrm>
              <a:off x="-1" y="4021919"/>
              <a:ext cx="448201" cy="284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87" name="Content Placeholder 4" descr="Content Placeholder 4"/>
          <p:cNvPicPr>
            <a:picLocks noChangeAspect="1"/>
          </p:cNvPicPr>
          <p:nvPr/>
        </p:nvPicPr>
        <p:blipFill>
          <a:blip r:embed="rId2"/>
          <a:srcRect t="52767"/>
          <a:stretch>
            <a:fillRect/>
          </a:stretch>
        </p:blipFill>
        <p:spPr>
          <a:xfrm>
            <a:off x="448560" y="2167559"/>
            <a:ext cx="11158561" cy="3267721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Correlation of Income Vs Diabetes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Content Placeholder 4" descr="Content Placeholder 4"/>
          <p:cNvPicPr>
            <a:picLocks noChangeAspect="1"/>
          </p:cNvPicPr>
          <p:nvPr/>
        </p:nvPicPr>
        <p:blipFill>
          <a:blip r:embed="rId2"/>
          <a:srcRect t="882" b="53965"/>
          <a:stretch>
            <a:fillRect/>
          </a:stretch>
        </p:blipFill>
        <p:spPr>
          <a:xfrm>
            <a:off x="558720" y="2108160"/>
            <a:ext cx="11251801" cy="3123721"/>
          </a:xfrm>
          <a:prstGeom prst="rect">
            <a:avLst/>
          </a:prstGeom>
          <a:ln w="12700">
            <a:miter lim="400000"/>
          </a:ln>
        </p:spPr>
      </p:pic>
      <p:sp>
        <p:nvSpPr>
          <p:cNvPr id="491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Correlation of Education V Diabetes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Content Placeholder 4" descr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93959"/>
            <a:ext cx="6705360" cy="3560402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Correlation of Education V Diabetes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Content Placeholder 4" descr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999" y="1168559"/>
            <a:ext cx="8961841" cy="3430082"/>
          </a:xfrm>
          <a:prstGeom prst="rect">
            <a:avLst/>
          </a:prstGeom>
          <a:ln w="12700">
            <a:miter lim="400000"/>
          </a:ln>
        </p:spPr>
      </p:pic>
      <p:sp>
        <p:nvSpPr>
          <p:cNvPr id="497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Outliers  in Non-Binary Markers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roup 9"/>
          <p:cNvGrpSpPr/>
          <p:nvPr/>
        </p:nvGrpSpPr>
        <p:grpSpPr>
          <a:xfrm>
            <a:off x="-1" y="-8640"/>
            <a:ext cx="12191762" cy="6866640"/>
            <a:chOff x="0" y="0"/>
            <a:chExt cx="12191760" cy="6866639"/>
          </a:xfrm>
        </p:grpSpPr>
        <p:sp>
          <p:nvSpPr>
            <p:cNvPr id="501" name="Straight Connector 10"/>
            <p:cNvSpPr/>
            <p:nvPr/>
          </p:nvSpPr>
          <p:spPr>
            <a:xfrm>
              <a:off x="9370800" y="8640"/>
              <a:ext cx="1219321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2" name="Straight Connector 11"/>
            <p:cNvSpPr/>
            <p:nvPr/>
          </p:nvSpPr>
          <p:spPr>
            <a:xfrm flipH="1">
              <a:off x="7425000" y="3689999"/>
              <a:ext cx="4763520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3" name="Rectangle 23"/>
            <p:cNvSpPr/>
            <p:nvPr/>
          </p:nvSpPr>
          <p:spPr>
            <a:xfrm>
              <a:off x="918143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4" name="Rectangle 25"/>
            <p:cNvSpPr/>
            <p:nvPr/>
          </p:nvSpPr>
          <p:spPr>
            <a:xfrm>
              <a:off x="9603359" y="0"/>
              <a:ext cx="258804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5" name="Isosceles Triangle 14"/>
            <p:cNvSpPr/>
            <p:nvPr/>
          </p:nvSpPr>
          <p:spPr>
            <a:xfrm>
              <a:off x="8932319" y="3056759"/>
              <a:ext cx="3259442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6" name="Rectangle 27"/>
            <p:cNvSpPr/>
            <p:nvPr/>
          </p:nvSpPr>
          <p:spPr>
            <a:xfrm>
              <a:off x="9334439" y="0"/>
              <a:ext cx="2854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7" name="Rectangle 28"/>
            <p:cNvSpPr/>
            <p:nvPr/>
          </p:nvSpPr>
          <p:spPr>
            <a:xfrm>
              <a:off x="10898640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8" name="Rectangle 29"/>
            <p:cNvSpPr/>
            <p:nvPr/>
          </p:nvSpPr>
          <p:spPr>
            <a:xfrm>
              <a:off x="10938960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09" name="Isosceles Triangle 18"/>
            <p:cNvSpPr/>
            <p:nvPr/>
          </p:nvSpPr>
          <p:spPr>
            <a:xfrm>
              <a:off x="1037159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0" name="Isosceles Triangle 19"/>
            <p:cNvSpPr/>
            <p:nvPr/>
          </p:nvSpPr>
          <p:spPr>
            <a:xfrm>
              <a:off x="-1" y="4021919"/>
              <a:ext cx="448201" cy="284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512" name="Content Placeholder 4" descr="Content Placeholder 4"/>
          <p:cNvPicPr>
            <a:picLocks noChangeAspect="1"/>
          </p:cNvPicPr>
          <p:nvPr/>
        </p:nvPicPr>
        <p:blipFill>
          <a:blip r:embed="rId3"/>
          <a:srcRect b="49763"/>
          <a:stretch>
            <a:fillRect/>
          </a:stretch>
        </p:blipFill>
        <p:spPr>
          <a:xfrm>
            <a:off x="1486080" y="1168559"/>
            <a:ext cx="8882281" cy="3212641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Outliers  in Non-Binary Markers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Picture 2" descr="Picture 2"/>
          <p:cNvPicPr>
            <a:picLocks noChangeAspect="1"/>
          </p:cNvPicPr>
          <p:nvPr/>
        </p:nvPicPr>
        <p:blipFill>
          <a:blip r:embed="rId3"/>
          <a:srcRect l="14580" t="39439" r="9026" b="17588"/>
          <a:stretch>
            <a:fillRect/>
          </a:stretch>
        </p:blipFill>
        <p:spPr>
          <a:xfrm>
            <a:off x="1350000" y="1168559"/>
            <a:ext cx="8381520" cy="2945882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Outliers  in Non-Binary Markers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Content Placeholder 4" descr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57" y="1941533"/>
            <a:ext cx="4137383" cy="3590464"/>
          </a:xfrm>
          <a:prstGeom prst="rect">
            <a:avLst/>
          </a:prstGeom>
          <a:ln w="12700">
            <a:miter lim="400000"/>
          </a:ln>
        </p:spPr>
      </p:pic>
      <p:sp>
        <p:nvSpPr>
          <p:cNvPr id="523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Dataset Samples Percentage</a:t>
            </a:r>
          </a:p>
        </p:txBody>
      </p:sp>
      <p:sp>
        <p:nvSpPr>
          <p:cNvPr id="524" name="TextBox 2"/>
          <p:cNvSpPr txBox="1"/>
          <p:nvPr/>
        </p:nvSpPr>
        <p:spPr>
          <a:xfrm>
            <a:off x="5133239" y="3390839"/>
            <a:ext cx="2005201" cy="35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Non-Diabetes</a:t>
            </a:r>
          </a:p>
        </p:txBody>
      </p:sp>
      <p:sp>
        <p:nvSpPr>
          <p:cNvPr id="525" name="TextBox 6"/>
          <p:cNvSpPr txBox="1"/>
          <p:nvPr/>
        </p:nvSpPr>
        <p:spPr>
          <a:xfrm>
            <a:off x="4085280" y="2178360"/>
            <a:ext cx="1114561" cy="35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pc="-1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Diabetes</a:t>
            </a:r>
          </a:p>
        </p:txBody>
      </p:sp>
      <p:sp>
        <p:nvSpPr>
          <p:cNvPr id="526" name="Subtitle 2"/>
          <p:cNvSpPr txBox="1"/>
          <p:nvPr/>
        </p:nvSpPr>
        <p:spPr>
          <a:xfrm>
            <a:off x="663119" y="5639760"/>
            <a:ext cx="10052282" cy="92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r" defTabSz="832104">
              <a:lnSpc>
                <a:spcPct val="80000"/>
              </a:lnSpc>
              <a:spcBef>
                <a:spcPts val="900"/>
              </a:spcBef>
              <a:defRPr sz="1638" spc="0"/>
            </a:pPr>
            <a:endParaRPr/>
          </a:p>
          <a:p>
            <a:pPr marL="312202" indent="-312202" algn="just" defTabSz="832104">
              <a:lnSpc>
                <a:spcPct val="72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002" spc="-91">
                <a:latin typeface="Century"/>
                <a:ea typeface="Century"/>
                <a:cs typeface="Century"/>
                <a:sym typeface="Century"/>
              </a:defRPr>
            </a:pPr>
            <a:r>
              <a:t>From Pie-Chart, we can understand that left dataset is imbalanced (FileID3) and right dataset is balanced (FileID2).</a:t>
            </a:r>
          </a:p>
        </p:txBody>
      </p:sp>
      <p:pic>
        <p:nvPicPr>
          <p:cNvPr id="527" name="Picture 2" descr="Picture 2"/>
          <p:cNvPicPr>
            <a:picLocks noChangeAspect="1"/>
          </p:cNvPicPr>
          <p:nvPr/>
        </p:nvPicPr>
        <p:blipFill>
          <a:blip r:embed="rId3"/>
          <a:srcRect l="13280" t="38905" r="42999" b="13059"/>
          <a:stretch>
            <a:fillRect/>
          </a:stretch>
        </p:blipFill>
        <p:spPr>
          <a:xfrm>
            <a:off x="6626267" y="1628383"/>
            <a:ext cx="4762801" cy="40113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roup 9"/>
          <p:cNvGrpSpPr/>
          <p:nvPr/>
        </p:nvGrpSpPr>
        <p:grpSpPr>
          <a:xfrm>
            <a:off x="-1" y="-8640"/>
            <a:ext cx="12191762" cy="6866640"/>
            <a:chOff x="0" y="0"/>
            <a:chExt cx="12191760" cy="6866639"/>
          </a:xfrm>
        </p:grpSpPr>
        <p:sp>
          <p:nvSpPr>
            <p:cNvPr id="529" name="Straight Connector 10"/>
            <p:cNvSpPr/>
            <p:nvPr/>
          </p:nvSpPr>
          <p:spPr>
            <a:xfrm>
              <a:off x="9370800" y="8640"/>
              <a:ext cx="1219321" cy="6858000"/>
            </a:xfrm>
            <a:prstGeom prst="line">
              <a:avLst/>
            </a:prstGeom>
            <a:noFill/>
            <a:ln w="9525" cap="rnd">
              <a:solidFill>
                <a:srgbClr val="BFBFBF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0" name="Straight Connector 11"/>
            <p:cNvSpPr/>
            <p:nvPr/>
          </p:nvSpPr>
          <p:spPr>
            <a:xfrm flipH="1">
              <a:off x="7425000" y="3689999"/>
              <a:ext cx="4763520" cy="3176641"/>
            </a:xfrm>
            <a:prstGeom prst="line">
              <a:avLst/>
            </a:prstGeom>
            <a:noFill/>
            <a:ln w="9525" cap="rnd">
              <a:solidFill>
                <a:srgbClr val="D9D9D9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1" name="Rectangle 23"/>
            <p:cNvSpPr/>
            <p:nvPr/>
          </p:nvSpPr>
          <p:spPr>
            <a:xfrm>
              <a:off x="9181439" y="0"/>
              <a:ext cx="3007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692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2" name="Rectangle 25"/>
            <p:cNvSpPr/>
            <p:nvPr/>
          </p:nvSpPr>
          <p:spPr>
            <a:xfrm>
              <a:off x="9603359" y="0"/>
              <a:ext cx="258804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3" name="Isosceles Triangle 14"/>
            <p:cNvSpPr/>
            <p:nvPr/>
          </p:nvSpPr>
          <p:spPr>
            <a:xfrm>
              <a:off x="8932319" y="3056759"/>
              <a:ext cx="3259442" cy="3809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4" name="Rectangle 27"/>
            <p:cNvSpPr/>
            <p:nvPr/>
          </p:nvSpPr>
          <p:spPr>
            <a:xfrm>
              <a:off x="9334439" y="0"/>
              <a:ext cx="28540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5" name="Rectangle 28"/>
            <p:cNvSpPr/>
            <p:nvPr/>
          </p:nvSpPr>
          <p:spPr>
            <a:xfrm>
              <a:off x="10898640" y="0"/>
              <a:ext cx="128988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6" name="Rectangle 29"/>
            <p:cNvSpPr/>
            <p:nvPr/>
          </p:nvSpPr>
          <p:spPr>
            <a:xfrm>
              <a:off x="10938960" y="0"/>
              <a:ext cx="1249561" cy="6866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3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7" name="Isosceles Triangle 18"/>
            <p:cNvSpPr/>
            <p:nvPr/>
          </p:nvSpPr>
          <p:spPr>
            <a:xfrm>
              <a:off x="10371599" y="3598559"/>
              <a:ext cx="1816921" cy="3267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8" name="Isosceles Triangle 19"/>
            <p:cNvSpPr/>
            <p:nvPr/>
          </p:nvSpPr>
          <p:spPr>
            <a:xfrm>
              <a:off x="-1" y="4021919"/>
              <a:ext cx="448201" cy="284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 w="12700" cap="flat">
              <a:noFill/>
              <a:miter lim="400000"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40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Preparation for Building Model </a:t>
            </a:r>
          </a:p>
        </p:txBody>
      </p:sp>
      <p:sp>
        <p:nvSpPr>
          <p:cNvPr id="541" name="Subtitle 2"/>
          <p:cNvSpPr txBox="1"/>
          <p:nvPr/>
        </p:nvSpPr>
        <p:spPr>
          <a:xfrm>
            <a:off x="1069559" y="1517400"/>
            <a:ext cx="8752321" cy="422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3080" indent="-343080" algn="just"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200" spc="-100">
                <a:latin typeface="Century"/>
                <a:ea typeface="Century"/>
                <a:cs typeface="Century"/>
                <a:sym typeface="Century"/>
              </a:defRPr>
            </a:pPr>
            <a:r>
              <a:t>Datasets cleaning for missing values</a:t>
            </a:r>
            <a:endParaRPr sz="2400" spc="-1"/>
          </a:p>
          <a:p>
            <a:pPr marL="343080" indent="-343080" algn="just"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200" spc="-100">
                <a:latin typeface="Century"/>
                <a:ea typeface="Century"/>
                <a:cs typeface="Century"/>
                <a:sym typeface="Century"/>
              </a:defRPr>
            </a:pPr>
            <a:r>
              <a:t>Remove the outliers from the samples by using IQR, Box Plot</a:t>
            </a:r>
            <a:endParaRPr sz="2400" spc="-1"/>
          </a:p>
          <a:p>
            <a:pPr marL="343080" indent="-343080" algn="just"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200" spc="-100">
                <a:latin typeface="Century"/>
                <a:ea typeface="Century"/>
                <a:cs typeface="Century"/>
                <a:sym typeface="Century"/>
              </a:defRPr>
            </a:pPr>
            <a:r>
              <a:t>Find the sampling method which able to given samples of using the equal number of samples from both the (Diabetes, Non-Diabetes) to balance the train model</a:t>
            </a:r>
            <a:endParaRPr sz="2400" spc="-1"/>
          </a:p>
          <a:p>
            <a:pPr marL="343080" indent="-343080" algn="just"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200" spc="-100">
                <a:latin typeface="Century"/>
                <a:ea typeface="Century"/>
                <a:cs typeface="Century"/>
                <a:sym typeface="Century"/>
              </a:defRPr>
            </a:pPr>
            <a:r>
              <a:t>Split the samples in training (75%) and testing (25%)</a:t>
            </a:r>
            <a:endParaRPr sz="2400" spc="-1"/>
          </a:p>
          <a:p>
            <a:pPr marL="343080" indent="-343080" algn="just"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200" spc="-100">
                <a:latin typeface="Century"/>
                <a:ea typeface="Century"/>
                <a:cs typeface="Century"/>
                <a:sym typeface="Century"/>
              </a:defRPr>
            </a:pPr>
            <a:r>
              <a:t>Identify the kernel which performs well in our dataset</a:t>
            </a:r>
            <a:endParaRPr sz="2400" spc="-1"/>
          </a:p>
          <a:p>
            <a:pPr marL="343080" indent="-343080" algn="just"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200" spc="-100">
                <a:latin typeface="Century"/>
                <a:ea typeface="Century"/>
                <a:cs typeface="Century"/>
                <a:sym typeface="Century"/>
              </a:defRPr>
            </a:pPr>
            <a:r>
              <a:t>Build the Machine Learning Classifier from different Supervised-Learning </a:t>
            </a:r>
            <a:endParaRPr sz="2400" spc="-1"/>
          </a:p>
          <a:p>
            <a:pPr algn="just">
              <a:spcBef>
                <a:spcPts val="1000"/>
              </a:spcBef>
              <a:defRPr sz="2400" spc="-1"/>
            </a:pPr>
            <a:endParaRPr sz="2400" spc="-1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Logistic Regression</a:t>
            </a:r>
          </a:p>
        </p:txBody>
      </p:sp>
      <p:sp>
        <p:nvSpPr>
          <p:cNvPr id="544" name="Subtitle 2"/>
          <p:cNvSpPr txBox="1"/>
          <p:nvPr/>
        </p:nvSpPr>
        <p:spPr>
          <a:xfrm>
            <a:off x="1069560" y="1517400"/>
            <a:ext cx="8434800" cy="437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288187" indent="-288187" defTabSz="768095">
              <a:lnSpc>
                <a:spcPct val="80000"/>
              </a:lnSpc>
              <a:spcBef>
                <a:spcPts val="800"/>
              </a:spcBef>
              <a:buClr>
                <a:schemeClr val="accent1"/>
              </a:buClr>
              <a:buSzPct val="80000"/>
              <a:buChar char="➢"/>
              <a:defRPr sz="2184" spc="-84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Logistic Regression is a statistical Machine Learning algorithm that is used for classification problems</a:t>
            </a:r>
            <a:endParaRPr sz="3696" spc="0"/>
          </a:p>
          <a:p>
            <a:pPr marL="288187" indent="-288187" defTabSz="768095">
              <a:lnSpc>
                <a:spcPct val="80000"/>
              </a:lnSpc>
              <a:spcBef>
                <a:spcPts val="800"/>
              </a:spcBef>
              <a:buClr>
                <a:schemeClr val="accent1"/>
              </a:buClr>
              <a:buSzPct val="80000"/>
              <a:buChar char="➢"/>
              <a:defRPr sz="2184" spc="-84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It  is based on the concept of probability </a:t>
            </a:r>
            <a:endParaRPr sz="3696" spc="0"/>
          </a:p>
          <a:p>
            <a:pPr marL="288187" indent="-288187" defTabSz="768095">
              <a:lnSpc>
                <a:spcPct val="80000"/>
              </a:lnSpc>
              <a:spcBef>
                <a:spcPts val="800"/>
              </a:spcBef>
              <a:buClr>
                <a:schemeClr val="accent1"/>
              </a:buClr>
              <a:buSzPct val="80000"/>
              <a:buChar char="➢"/>
              <a:defRPr sz="2184" spc="-84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It is used when the dependent variable (target) is categorical</a:t>
            </a:r>
            <a:endParaRPr sz="3696" spc="0"/>
          </a:p>
          <a:p>
            <a:pPr marL="288187" indent="-288187" defTabSz="768095">
              <a:lnSpc>
                <a:spcPct val="80000"/>
              </a:lnSpc>
              <a:spcBef>
                <a:spcPts val="800"/>
              </a:spcBef>
              <a:buClr>
                <a:schemeClr val="accent1"/>
              </a:buClr>
              <a:buSzPct val="80000"/>
              <a:buChar char="➢"/>
              <a:defRPr sz="2184" spc="-84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It is widely used when the classification problem at hand is binary; true or false, yes or no, etc.</a:t>
            </a:r>
            <a:endParaRPr sz="3696" spc="0"/>
          </a:p>
          <a:p>
            <a:pPr marL="288187" indent="-288187" defTabSz="768095">
              <a:lnSpc>
                <a:spcPct val="80000"/>
              </a:lnSpc>
              <a:spcBef>
                <a:spcPts val="800"/>
              </a:spcBef>
              <a:buClr>
                <a:schemeClr val="accent1"/>
              </a:buClr>
              <a:buSzPct val="80000"/>
              <a:buChar char="➢"/>
              <a:defRPr sz="2184" spc="-84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Logistics regression uses the sigmoid function to return the probability of a label.</a:t>
            </a:r>
            <a:endParaRPr sz="3696" spc="0"/>
          </a:p>
          <a:p>
            <a:pPr defTabSz="768095">
              <a:lnSpc>
                <a:spcPct val="80000"/>
              </a:lnSpc>
              <a:spcBef>
                <a:spcPts val="800"/>
              </a:spcBef>
              <a:defRPr sz="2184"/>
            </a:pPr>
            <a:br>
              <a:rPr sz="3696" spc="0"/>
            </a:br>
            <a:endParaRPr sz="3696" spc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Logistic Regression</a:t>
            </a:r>
          </a:p>
        </p:txBody>
      </p:sp>
      <p:pic>
        <p:nvPicPr>
          <p:cNvPr id="54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080" y="1574640"/>
            <a:ext cx="7937280" cy="44193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ubtitle 2"/>
          <p:cNvSpPr txBox="1"/>
          <p:nvPr/>
        </p:nvSpPr>
        <p:spPr>
          <a:xfrm>
            <a:off x="1069559" y="1517400"/>
            <a:ext cx="10052282" cy="398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822959">
              <a:lnSpc>
                <a:spcPct val="90000"/>
              </a:lnSpc>
              <a:spcBef>
                <a:spcPts val="900"/>
              </a:spcBef>
              <a:defRPr sz="1619" spc="0"/>
            </a:pPr>
            <a:endParaRPr/>
          </a:p>
          <a:p>
            <a:pPr marL="514511" indent="-308771" algn="just" defTabSz="822959">
              <a:lnSpc>
                <a:spcPct val="81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070" spc="-90">
                <a:latin typeface="Century"/>
                <a:ea typeface="Century"/>
                <a:cs typeface="Century"/>
                <a:sym typeface="Century"/>
              </a:defRPr>
            </a:pPr>
            <a:r>
              <a:t>Human body breaks down most of the food, we eat into sugar and releases in into your bloodstream</a:t>
            </a:r>
            <a:endParaRPr sz="2159" spc="0"/>
          </a:p>
          <a:p>
            <a:pPr marL="514511" indent="-308771" algn="just" defTabSz="822959">
              <a:lnSpc>
                <a:spcPct val="81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070" spc="-90">
                <a:latin typeface="Century"/>
                <a:ea typeface="Century"/>
                <a:cs typeface="Century"/>
                <a:sym typeface="Century"/>
              </a:defRPr>
            </a:pPr>
            <a:r>
              <a:t>When our blood sugar goes up, it signals our pancreas to release insulin</a:t>
            </a:r>
            <a:endParaRPr sz="2159" spc="0"/>
          </a:p>
          <a:p>
            <a:pPr marL="514511" indent="-308771" algn="just" defTabSz="822959">
              <a:lnSpc>
                <a:spcPct val="81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070" spc="-90">
                <a:latin typeface="Century"/>
                <a:ea typeface="Century"/>
                <a:cs typeface="Century"/>
                <a:sym typeface="Century"/>
              </a:defRPr>
            </a:pPr>
            <a:r>
              <a:t>Insulin acts like a key to let the blood sugar into our body’s cells for use as energy</a:t>
            </a:r>
            <a:endParaRPr sz="2159" spc="0"/>
          </a:p>
          <a:p>
            <a:pPr marL="514511" indent="-308771" algn="just" defTabSz="822959">
              <a:lnSpc>
                <a:spcPct val="81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070" spc="-90">
                <a:latin typeface="Century"/>
                <a:ea typeface="Century"/>
                <a:cs typeface="Century"/>
                <a:sym typeface="Century"/>
              </a:defRPr>
            </a:pPr>
            <a:r>
              <a:t>When our blood sugar goes down, it signals our pancreas to release glucagon</a:t>
            </a:r>
            <a:endParaRPr sz="2159" spc="0"/>
          </a:p>
          <a:p>
            <a:pPr marL="514511" indent="-308771" algn="just" defTabSz="822959">
              <a:lnSpc>
                <a:spcPct val="81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070" spc="-90">
                <a:latin typeface="Century"/>
                <a:ea typeface="Century"/>
                <a:cs typeface="Century"/>
                <a:sym typeface="Century"/>
              </a:defRPr>
            </a:pPr>
            <a:r>
              <a:t>Glucagon breaks down into glucose to maintain blood glucose level in our body</a:t>
            </a:r>
            <a:endParaRPr sz="2159" spc="0"/>
          </a:p>
          <a:p>
            <a:pPr algn="just" defTabSz="822959">
              <a:lnSpc>
                <a:spcPct val="81000"/>
              </a:lnSpc>
              <a:spcBef>
                <a:spcPts val="900"/>
              </a:spcBef>
              <a:defRPr sz="2159" spc="0"/>
            </a:pPr>
            <a:endParaRPr sz="2159" spc="0"/>
          </a:p>
          <a:p>
            <a:pPr algn="just" defTabSz="822959">
              <a:lnSpc>
                <a:spcPct val="90000"/>
              </a:lnSpc>
              <a:spcBef>
                <a:spcPts val="900"/>
              </a:spcBef>
              <a:defRPr sz="2340" spc="0"/>
            </a:pPr>
            <a:endParaRPr sz="2159" spc="0"/>
          </a:p>
          <a:p>
            <a:pPr defTabSz="822959">
              <a:lnSpc>
                <a:spcPct val="90000"/>
              </a:lnSpc>
              <a:spcBef>
                <a:spcPts val="900"/>
              </a:spcBef>
              <a:defRPr sz="1979" spc="0"/>
            </a:pPr>
            <a:endParaRPr sz="2159" spc="0"/>
          </a:p>
        </p:txBody>
      </p:sp>
      <p:sp>
        <p:nvSpPr>
          <p:cNvPr id="373" name="Title 1"/>
          <p:cNvSpPr txBox="1"/>
          <p:nvPr/>
        </p:nvSpPr>
        <p:spPr>
          <a:xfrm>
            <a:off x="1228320" y="373279"/>
            <a:ext cx="869976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>
              <a:defRPr sz="4800" spc="-1">
                <a:latin typeface="Century"/>
                <a:ea typeface="Century"/>
                <a:cs typeface="Century"/>
                <a:sym typeface="Century"/>
              </a:defRPr>
            </a:pPr>
            <a:r>
              <a:t> </a:t>
            </a:r>
            <a:r>
              <a:rPr>
                <a:solidFill>
                  <a:schemeClr val="accent1"/>
                </a:solidFill>
              </a:rPr>
              <a:t>Food ~ Blood Glucose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Gaussian  Naïve Bayes</a:t>
            </a:r>
          </a:p>
        </p:txBody>
      </p:sp>
      <p:sp>
        <p:nvSpPr>
          <p:cNvPr id="554" name="Subtitle 2"/>
          <p:cNvSpPr txBox="1"/>
          <p:nvPr/>
        </p:nvSpPr>
        <p:spPr>
          <a:xfrm>
            <a:off x="1228319" y="2673360"/>
            <a:ext cx="8434801" cy="4375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3080" indent="-343080"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400" spc="-100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Naïve Bayes classifier used the Bayes Theorem for prediction of sample</a:t>
            </a:r>
            <a:endParaRPr spc="-1"/>
          </a:p>
          <a:p>
            <a:pPr marL="343080" indent="-343080"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400" spc="-100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P(c|x) -  Posterior Probability of the response (target) variable given the training data inputs</a:t>
            </a:r>
            <a:endParaRPr spc="-1"/>
          </a:p>
          <a:p>
            <a:pPr marL="343080" indent="-343080"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400" spc="-100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P(c) - Prior probability of the class (target)</a:t>
            </a:r>
            <a:endParaRPr spc="-1"/>
          </a:p>
          <a:p>
            <a:pPr marL="343080" indent="-343080"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400" spc="-100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P(x|c) - Probability of the predictor (x) given the class/target (c)</a:t>
            </a:r>
            <a:endParaRPr spc="-1"/>
          </a:p>
          <a:p>
            <a:pPr marL="343080" indent="-343080"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400" spc="-100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P(x) - Prior probability of the predictor (x).</a:t>
            </a:r>
            <a:endParaRPr spc="-1"/>
          </a:p>
        </p:txBody>
      </p:sp>
      <p:pic>
        <p:nvPicPr>
          <p:cNvPr id="555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199" y="1790639"/>
            <a:ext cx="3257641" cy="74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Decision Tree Classifier</a:t>
            </a:r>
          </a:p>
        </p:txBody>
      </p:sp>
      <p:sp>
        <p:nvSpPr>
          <p:cNvPr id="560" name="Subtitle 2"/>
          <p:cNvSpPr txBox="1"/>
          <p:nvPr/>
        </p:nvSpPr>
        <p:spPr>
          <a:xfrm>
            <a:off x="1069559" y="1517399"/>
            <a:ext cx="9183962" cy="483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39649" indent="-339649" defTabSz="905255"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376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Decision trees are a type of flowchart which assist in the decision making process</a:t>
            </a:r>
            <a:endParaRPr spc="0"/>
          </a:p>
          <a:p>
            <a:pPr marL="339649" indent="-339649" defTabSz="905255"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376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Internal nodes represent tests on particular attributes, while branches exiting nodes represent a single test outcome, and leaf nodes represent class labels</a:t>
            </a:r>
            <a:endParaRPr spc="0"/>
          </a:p>
          <a:p>
            <a:pPr marL="339649" indent="-339649" defTabSz="905255"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376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The tree building aspect of decision tree classification are composed of 2 main tasks:</a:t>
            </a:r>
            <a:endParaRPr spc="0"/>
          </a:p>
          <a:p>
            <a:pPr marL="735609" lvl="1" indent="-282981" defTabSz="905255"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178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Tree Induction</a:t>
            </a:r>
            <a:endParaRPr spc="0"/>
          </a:p>
          <a:p>
            <a:pPr marL="735609" lvl="1" indent="-282981" defTabSz="905255"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178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Tree Pruning</a:t>
            </a:r>
            <a:endParaRPr spc="0"/>
          </a:p>
          <a:p>
            <a:pPr defTabSz="905255">
              <a:spcBef>
                <a:spcPts val="900"/>
              </a:spcBef>
              <a:defRPr sz="2178" spc="0"/>
            </a:pPr>
            <a:endParaRPr spc="0"/>
          </a:p>
          <a:p>
            <a:pPr defTabSz="905255">
              <a:spcBef>
                <a:spcPts val="900"/>
              </a:spcBef>
              <a:defRPr sz="2178" spc="0"/>
            </a:pPr>
            <a:endParaRPr spc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Random Forest Classifier</a:t>
            </a:r>
          </a:p>
        </p:txBody>
      </p:sp>
      <p:sp>
        <p:nvSpPr>
          <p:cNvPr id="565" name="Subtitle 2"/>
          <p:cNvSpPr txBox="1"/>
          <p:nvPr/>
        </p:nvSpPr>
        <p:spPr>
          <a:xfrm>
            <a:off x="1069559" y="1517399"/>
            <a:ext cx="9183962" cy="483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39649" indent="-339649" defTabSz="905255"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178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Random Forest is an Ensemble Learning method for classification, regression, that contain multiple Decision Trees</a:t>
            </a:r>
            <a:endParaRPr sz="2376" spc="0"/>
          </a:p>
          <a:p>
            <a:pPr marL="339649" indent="-339649" defTabSz="905255"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178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A multitude of trees builds a forest, also known as  Random Forest</a:t>
            </a:r>
            <a:endParaRPr sz="2376" spc="0"/>
          </a:p>
          <a:p>
            <a:pPr marL="339649" indent="-339649" defTabSz="905255"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178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Ensembling Learning in the most simplest explanation is stacking together a lot of classifiers to improve performance</a:t>
            </a:r>
            <a:endParaRPr sz="2376" spc="0"/>
          </a:p>
          <a:p>
            <a:pPr marL="339649" indent="-339649" defTabSz="905255"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178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Decision Trees infers data features to predict target variable</a:t>
            </a:r>
            <a:endParaRPr sz="2376" spc="0"/>
          </a:p>
          <a:p>
            <a:pPr marL="339649" indent="-339649" defTabSz="905255"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178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Random forest output is the average or mean of the output from the various Decision Trees</a:t>
            </a:r>
            <a:endParaRPr sz="2376" spc="0"/>
          </a:p>
          <a:p>
            <a:pPr marL="339649" indent="-339649" defTabSz="905255"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178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As number of trees increases, the precision of the outcome increases - better accuracy, and overfitting is reduced</a:t>
            </a:r>
            <a:br/>
            <a:r>
              <a:t> </a:t>
            </a:r>
            <a:endParaRPr sz="2376" spc="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XGBoost Classifier</a:t>
            </a:r>
          </a:p>
        </p:txBody>
      </p:sp>
      <p:sp>
        <p:nvSpPr>
          <p:cNvPr id="570" name="Subtitle 2"/>
          <p:cNvSpPr txBox="1"/>
          <p:nvPr/>
        </p:nvSpPr>
        <p:spPr>
          <a:xfrm>
            <a:off x="1069559" y="1517399"/>
            <a:ext cx="9183962" cy="48322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39649" indent="-339649" defTabSz="905255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178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XGBoost stands for Extreme Gradient Boosting and is a supervised learning algorithm that falls under the gradient-boosted decision tree (GBDT) family of machine learning algorithms</a:t>
            </a:r>
            <a:endParaRPr sz="2376" spc="0"/>
          </a:p>
          <a:p>
            <a:pPr marL="339649" indent="-339649" defTabSz="905255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178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They make their predictions based on combining a set of weaker models and evaluate other decision trees through if-then-else true/false feature questions</a:t>
            </a:r>
            <a:endParaRPr sz="2376" spc="0"/>
          </a:p>
          <a:p>
            <a:pPr marL="339649" indent="-339649" defTabSz="905255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178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 They are created in sequential form to assess and estimate the probability of producing a correct decision</a:t>
            </a:r>
            <a:endParaRPr sz="2376" spc="0"/>
          </a:p>
          <a:p>
            <a:pPr marL="735609" lvl="1" indent="-282981" defTabSz="905255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▪"/>
              <a:defRPr sz="1485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Gradient Tree Boosting</a:t>
            </a:r>
            <a:endParaRPr sz="1584" spc="0"/>
          </a:p>
          <a:p>
            <a:pPr marL="735609" lvl="1" indent="-282981" defTabSz="905255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▪"/>
              <a:defRPr sz="1485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Regularized Learning </a:t>
            </a:r>
            <a:endParaRPr sz="1584" spc="0"/>
          </a:p>
          <a:p>
            <a:pPr marL="735609" lvl="1" indent="-282981" defTabSz="905255">
              <a:lnSpc>
                <a:spcPct val="90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▪"/>
              <a:defRPr sz="1485" spc="-99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Shrinkage and Feature Subsampling</a:t>
            </a:r>
            <a:br/>
            <a:r>
              <a:rPr sz="1881" spc="-98"/>
              <a:t> </a:t>
            </a:r>
            <a:endParaRPr sz="1979" spc="0"/>
          </a:p>
          <a:p>
            <a:pPr defTabSz="905255">
              <a:lnSpc>
                <a:spcPct val="90000"/>
              </a:lnSpc>
              <a:spcBef>
                <a:spcPts val="900"/>
              </a:spcBef>
              <a:defRPr sz="1782" spc="0"/>
            </a:pPr>
            <a:endParaRPr sz="1979" spc="0"/>
          </a:p>
          <a:p>
            <a:pPr defTabSz="905255">
              <a:lnSpc>
                <a:spcPct val="90000"/>
              </a:lnSpc>
              <a:spcBef>
                <a:spcPts val="900"/>
              </a:spcBef>
              <a:defRPr sz="1782" spc="0"/>
            </a:pPr>
            <a:endParaRPr sz="1979" spc="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Report Analysis</a:t>
            </a:r>
          </a:p>
        </p:txBody>
      </p:sp>
      <p:sp>
        <p:nvSpPr>
          <p:cNvPr id="575" name="Subtitle 2"/>
          <p:cNvSpPr txBox="1"/>
          <p:nvPr/>
        </p:nvSpPr>
        <p:spPr>
          <a:xfrm>
            <a:off x="1069559" y="1517398"/>
            <a:ext cx="9552721" cy="3317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343080" indent="-343080"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400" spc="-100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Experiment 1 : Keeping all health markers, and outliers and perform the model building and prediction analysis </a:t>
            </a:r>
          </a:p>
          <a:p>
            <a:pPr marL="343080" indent="-343080"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400" spc="-1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endParaRPr/>
          </a:p>
          <a:p>
            <a:pPr marL="343080" indent="-343080"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400" spc="-100">
                <a:solidFill>
                  <a:srgbClr val="404040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Experiment 2 : Keeping only the selected features and Remove the outliers and perform the model building and prediction analysis 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Title 1"/>
          <p:cNvSpPr txBox="1"/>
          <p:nvPr/>
        </p:nvSpPr>
        <p:spPr>
          <a:xfrm>
            <a:off x="1228319" y="370323"/>
            <a:ext cx="1091736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rPr lang="en-US" dirty="0"/>
              <a:t>Feature Importance (</a:t>
            </a:r>
            <a:r>
              <a:rPr dirty="0"/>
              <a:t>FileID3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A6C5C-F1D1-334F-8C9B-7BE6BE248B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8" t="33972" r="32499" b="51416"/>
          <a:stretch/>
        </p:blipFill>
        <p:spPr>
          <a:xfrm>
            <a:off x="1741117" y="1653434"/>
            <a:ext cx="6826680" cy="13653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E287A-9508-984B-973F-07F917A2C4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74886" r="39151" b="15251"/>
          <a:stretch/>
        </p:blipFill>
        <p:spPr>
          <a:xfrm>
            <a:off x="1741117" y="3683089"/>
            <a:ext cx="5248407" cy="8262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Reports : FileID3 (Imbalanced)</a:t>
            </a:r>
          </a:p>
        </p:txBody>
      </p:sp>
      <p:pic>
        <p:nvPicPr>
          <p:cNvPr id="584" name="Picture 12" descr="Picture 12"/>
          <p:cNvPicPr>
            <a:picLocks noChangeAspect="1"/>
          </p:cNvPicPr>
          <p:nvPr/>
        </p:nvPicPr>
        <p:blipFill>
          <a:blip r:embed="rId3"/>
          <a:srcRect l="20353"/>
          <a:stretch>
            <a:fillRect/>
          </a:stretch>
        </p:blipFill>
        <p:spPr>
          <a:xfrm>
            <a:off x="510707" y="1894085"/>
            <a:ext cx="4898982" cy="3069888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TextBox 17"/>
          <p:cNvSpPr txBox="1"/>
          <p:nvPr/>
        </p:nvSpPr>
        <p:spPr>
          <a:xfrm>
            <a:off x="717541" y="5001753"/>
            <a:ext cx="3970386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Keeping all features, built model and perform predictions</a:t>
            </a:r>
          </a:p>
          <a:p>
            <a:pPr>
              <a:defRPr b="1"/>
            </a:pPr>
            <a:r>
              <a:t>Total Samples  : 253680 , </a:t>
            </a:r>
          </a:p>
          <a:p>
            <a:pPr>
              <a:defRPr b="1"/>
            </a:pPr>
            <a:r>
              <a:t>Training (70%) :  177576</a:t>
            </a:r>
          </a:p>
          <a:p>
            <a:pPr>
              <a:defRPr b="1"/>
            </a:pPr>
            <a:r>
              <a:t>Testing (30%)   : 76104</a:t>
            </a:r>
          </a:p>
        </p:txBody>
      </p:sp>
      <p:pic>
        <p:nvPicPr>
          <p:cNvPr id="586" name="Picture 27" descr="Picture 27"/>
          <p:cNvPicPr>
            <a:picLocks noChangeAspect="1"/>
          </p:cNvPicPr>
          <p:nvPr/>
        </p:nvPicPr>
        <p:blipFill>
          <a:blip r:embed="rId4"/>
          <a:srcRect l="24929" t="4090"/>
          <a:stretch>
            <a:fillRect/>
          </a:stretch>
        </p:blipFill>
        <p:spPr>
          <a:xfrm>
            <a:off x="6561443" y="2397261"/>
            <a:ext cx="4895851" cy="2817178"/>
          </a:xfrm>
          <a:prstGeom prst="rect">
            <a:avLst/>
          </a:prstGeom>
          <a:ln w="12700">
            <a:miter lim="400000"/>
          </a:ln>
        </p:spPr>
      </p:pic>
      <p:sp>
        <p:nvSpPr>
          <p:cNvPr id="587" name="TextBox 31"/>
          <p:cNvSpPr txBox="1"/>
          <p:nvPr/>
        </p:nvSpPr>
        <p:spPr>
          <a:xfrm>
            <a:off x="6561443" y="5001753"/>
            <a:ext cx="5566411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Keeping only relevant   features, after removing  outlier,  built model and perform predictions</a:t>
            </a:r>
          </a:p>
          <a:p>
            <a:pPr>
              <a:defRPr b="1"/>
            </a:pPr>
            <a:r>
              <a:t>Total Samples   : 185762 , </a:t>
            </a:r>
          </a:p>
          <a:p>
            <a:pPr>
              <a:defRPr b="1"/>
            </a:pPr>
            <a:r>
              <a:t>Training (70%)  :  130033</a:t>
            </a:r>
          </a:p>
          <a:p>
            <a:pPr>
              <a:defRPr b="1"/>
            </a:pPr>
            <a:r>
              <a:t>Testing (30%)    : 55729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A7E52-9CF6-354D-AC93-9CAAA1AA4B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6" t="74886" r="39151" b="15251"/>
          <a:stretch/>
        </p:blipFill>
        <p:spPr>
          <a:xfrm>
            <a:off x="6561443" y="1480944"/>
            <a:ext cx="5248407" cy="8262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Reports : FileID2 (Balanced)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1D57B-DEB5-DE4D-BACB-49B1EE24F9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4" t="43470" r="33687" b="41735"/>
          <a:stretch/>
        </p:blipFill>
        <p:spPr>
          <a:xfrm>
            <a:off x="1803747" y="1490598"/>
            <a:ext cx="8073875" cy="1440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18D683-DB5B-5E47-A7F3-9729FA78F0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7" t="83470" r="30599" b="7580"/>
          <a:stretch/>
        </p:blipFill>
        <p:spPr>
          <a:xfrm>
            <a:off x="1803747" y="3607496"/>
            <a:ext cx="7125011" cy="8392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itle 1"/>
          <p:cNvSpPr txBox="1"/>
          <p:nvPr/>
        </p:nvSpPr>
        <p:spPr>
          <a:xfrm>
            <a:off x="1228319" y="373279"/>
            <a:ext cx="10917361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indent="457200" algn="just"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Reports : FileID2 (Balanced)</a:t>
            </a:r>
          </a:p>
        </p:txBody>
      </p:sp>
      <p:sp>
        <p:nvSpPr>
          <p:cNvPr id="596" name="TextBox 17"/>
          <p:cNvSpPr txBox="1"/>
          <p:nvPr/>
        </p:nvSpPr>
        <p:spPr>
          <a:xfrm>
            <a:off x="922020" y="5183256"/>
            <a:ext cx="3970385" cy="1417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Keeping all features, built model and perform predictions</a:t>
            </a:r>
          </a:p>
          <a:p>
            <a:r>
              <a:t>Total Samples  : 70692  </a:t>
            </a:r>
          </a:p>
          <a:p>
            <a:r>
              <a:t>Training (70%) :  49484</a:t>
            </a:r>
          </a:p>
          <a:p>
            <a:r>
              <a:t>Testing (30%)   : 21208</a:t>
            </a:r>
          </a:p>
        </p:txBody>
      </p:sp>
      <p:sp>
        <p:nvSpPr>
          <p:cNvPr id="597" name="TextBox 31"/>
          <p:cNvSpPr txBox="1"/>
          <p:nvPr/>
        </p:nvSpPr>
        <p:spPr>
          <a:xfrm>
            <a:off x="6046470" y="5173321"/>
            <a:ext cx="5566410" cy="1417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Keeping only relevant   features, after removing  outlier,  built model and perform predictions</a:t>
            </a:r>
          </a:p>
          <a:p>
            <a:r>
              <a:t>Total Samples  : 51793 </a:t>
            </a:r>
          </a:p>
          <a:p>
            <a:r>
              <a:t>Training (70%) :  36255</a:t>
            </a:r>
          </a:p>
          <a:p>
            <a:r>
              <a:t>Testing (30%)   : 15538</a:t>
            </a:r>
          </a:p>
        </p:txBody>
      </p:sp>
      <p:pic>
        <p:nvPicPr>
          <p:cNvPr id="598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78" y="2436160"/>
            <a:ext cx="4657823" cy="2830417"/>
          </a:xfrm>
          <a:prstGeom prst="rect">
            <a:avLst/>
          </a:prstGeom>
          <a:ln w="12700">
            <a:miter lim="400000"/>
          </a:ln>
        </p:spPr>
      </p:pic>
      <p:pic>
        <p:nvPicPr>
          <p:cNvPr id="599" name="Picture 6" descr="Picture 6"/>
          <p:cNvPicPr>
            <a:picLocks noChangeAspect="1"/>
          </p:cNvPicPr>
          <p:nvPr/>
        </p:nvPicPr>
        <p:blipFill>
          <a:blip r:embed="rId4"/>
          <a:srcRect l="18471" t="5312"/>
          <a:stretch>
            <a:fillRect/>
          </a:stretch>
        </p:blipFill>
        <p:spPr>
          <a:xfrm>
            <a:off x="6142906" y="2497209"/>
            <a:ext cx="4876801" cy="2705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A9263-A987-5B41-9539-CCC7277968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7" t="83470" r="43440" b="7580"/>
          <a:stretch/>
        </p:blipFill>
        <p:spPr>
          <a:xfrm>
            <a:off x="6046470" y="1399117"/>
            <a:ext cx="5273458" cy="8392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ubtitle 2"/>
          <p:cNvSpPr txBox="1"/>
          <p:nvPr/>
        </p:nvSpPr>
        <p:spPr>
          <a:xfrm>
            <a:off x="1069559" y="1517400"/>
            <a:ext cx="10052282" cy="315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just">
              <a:spcBef>
                <a:spcPts val="1000"/>
              </a:spcBef>
              <a:defRPr sz="2400" spc="-1"/>
            </a:pPr>
            <a:endParaRPr/>
          </a:p>
          <a:p>
            <a:pPr algn="just">
              <a:spcBef>
                <a:spcPts val="1000"/>
              </a:spcBef>
              <a:defRPr sz="2400" spc="-1"/>
            </a:pPr>
            <a:endParaRPr/>
          </a:p>
          <a:p>
            <a:pPr algn="just">
              <a:spcBef>
                <a:spcPts val="1000"/>
              </a:spcBef>
              <a:defRPr sz="2400" spc="-1"/>
            </a:pPr>
            <a:endParaRPr/>
          </a:p>
          <a:p>
            <a:pPr indent="3200400" algn="just">
              <a:spcBef>
                <a:spcPts val="1000"/>
              </a:spcBef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 txBox="1">
            <a:spLocks noGrp="1"/>
          </p:cNvSpPr>
          <p:nvPr>
            <p:ph type="body" idx="1"/>
          </p:nvPr>
        </p:nvSpPr>
        <p:spPr>
          <a:xfrm>
            <a:off x="327959" y="1517399"/>
            <a:ext cx="8284682" cy="5173922"/>
          </a:xfrm>
          <a:prstGeom prst="rect">
            <a:avLst/>
          </a:prstGeom>
        </p:spPr>
        <p:txBody>
          <a:bodyPr anchor="t"/>
          <a:lstStyle/>
          <a:p>
            <a:endParaRPr/>
          </a:p>
        </p:txBody>
      </p:sp>
      <p:pic>
        <p:nvPicPr>
          <p:cNvPr id="376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280" y="1517400"/>
            <a:ext cx="6349680" cy="471132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Title 1"/>
          <p:cNvSpPr txBox="1"/>
          <p:nvPr/>
        </p:nvSpPr>
        <p:spPr>
          <a:xfrm>
            <a:off x="1228320" y="373279"/>
            <a:ext cx="869976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Blood Glucose Regulation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ubtitle 2"/>
          <p:cNvSpPr txBox="1"/>
          <p:nvPr/>
        </p:nvSpPr>
        <p:spPr>
          <a:xfrm>
            <a:off x="1069559" y="1517400"/>
            <a:ext cx="10052282" cy="398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marL="457343" indent="-274464" algn="just" defTabSz="73152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Char char="➢"/>
              <a:defRPr sz="1920" spc="-80">
                <a:latin typeface="Century"/>
                <a:ea typeface="Century"/>
                <a:cs typeface="Century"/>
                <a:sym typeface="Century"/>
              </a:defRPr>
            </a:pPr>
            <a:r>
              <a:t>Diabetes is a chronic health condition that affects how human body turns food into energy</a:t>
            </a:r>
            <a:endParaRPr spc="0"/>
          </a:p>
          <a:p>
            <a:pPr marL="457343" indent="-274464" algn="just" defTabSz="73152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Char char="➢"/>
              <a:defRPr sz="1920" spc="-80">
                <a:latin typeface="Century"/>
                <a:ea typeface="Century"/>
                <a:cs typeface="Century"/>
                <a:sym typeface="Century"/>
              </a:defRPr>
            </a:pPr>
            <a:r>
              <a:t>If our pancreas isn’t functioning well, our body can’t use the insulin it makes, and our blood sugar levels get to high, which makes us Diabetic</a:t>
            </a:r>
            <a:endParaRPr spc="0"/>
          </a:p>
          <a:p>
            <a:pPr marL="457343" indent="-274464" algn="just" defTabSz="73152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Char char="➢"/>
              <a:defRPr sz="1920" spc="-80">
                <a:latin typeface="Century"/>
                <a:ea typeface="Century"/>
                <a:cs typeface="Century"/>
                <a:sym typeface="Century"/>
              </a:defRPr>
            </a:pPr>
            <a:r>
              <a:t>There are three types of diabetes :</a:t>
            </a:r>
            <a:endParaRPr spc="0"/>
          </a:p>
          <a:p>
            <a:pPr marL="914400" lvl="2" indent="-182880" defTabSz="731520">
              <a:spcBef>
                <a:spcPts val="800"/>
              </a:spcBef>
              <a:buClr>
                <a:schemeClr val="accent1"/>
              </a:buClr>
              <a:buSzPct val="80000"/>
              <a:buChar char="▪"/>
              <a:defRPr sz="1920" spc="-80">
                <a:latin typeface="Century"/>
                <a:ea typeface="Century"/>
                <a:cs typeface="Century"/>
                <a:sym typeface="Century"/>
              </a:defRPr>
            </a:pPr>
            <a:r>
              <a:t>Type 1 diabetes</a:t>
            </a:r>
            <a:endParaRPr spc="0"/>
          </a:p>
          <a:p>
            <a:pPr marL="914400" lvl="2" indent="-182880" defTabSz="731520">
              <a:spcBef>
                <a:spcPts val="800"/>
              </a:spcBef>
              <a:buClr>
                <a:schemeClr val="accent1"/>
              </a:buClr>
              <a:buSzPct val="80000"/>
              <a:buChar char="▪"/>
              <a:defRPr sz="1920" spc="-80">
                <a:latin typeface="Century"/>
                <a:ea typeface="Century"/>
                <a:cs typeface="Century"/>
                <a:sym typeface="Century"/>
              </a:defRPr>
            </a:pPr>
            <a:r>
              <a:t>Type 2 diabetes</a:t>
            </a:r>
            <a:endParaRPr spc="0"/>
          </a:p>
          <a:p>
            <a:pPr marL="914400" lvl="2" indent="-182880" defTabSz="731520">
              <a:spcBef>
                <a:spcPts val="800"/>
              </a:spcBef>
              <a:buClr>
                <a:schemeClr val="accent1"/>
              </a:buClr>
              <a:buSzPct val="80000"/>
              <a:buChar char="▪"/>
              <a:defRPr sz="1920" spc="-80">
                <a:latin typeface="Century"/>
                <a:ea typeface="Century"/>
                <a:cs typeface="Century"/>
                <a:sym typeface="Century"/>
              </a:defRPr>
            </a:pPr>
            <a:r>
              <a:t>Gestational diabetes</a:t>
            </a:r>
            <a:endParaRPr spc="0"/>
          </a:p>
          <a:p>
            <a:pPr algn="just" defTabSz="731520">
              <a:lnSpc>
                <a:spcPct val="90000"/>
              </a:lnSpc>
              <a:spcBef>
                <a:spcPts val="800"/>
              </a:spcBef>
              <a:defRPr sz="1920" spc="0"/>
            </a:pPr>
            <a:endParaRPr spc="0"/>
          </a:p>
          <a:p>
            <a:pPr algn="just" defTabSz="731520">
              <a:lnSpc>
                <a:spcPct val="90000"/>
              </a:lnSpc>
              <a:spcBef>
                <a:spcPts val="800"/>
              </a:spcBef>
              <a:defRPr sz="1760" spc="0"/>
            </a:pPr>
            <a:endParaRPr spc="0"/>
          </a:p>
          <a:p>
            <a:pPr algn="just" defTabSz="731520">
              <a:lnSpc>
                <a:spcPct val="90000"/>
              </a:lnSpc>
              <a:spcBef>
                <a:spcPts val="800"/>
              </a:spcBef>
              <a:defRPr sz="1760" spc="0"/>
            </a:pPr>
            <a:endParaRPr spc="0"/>
          </a:p>
        </p:txBody>
      </p:sp>
      <p:sp>
        <p:nvSpPr>
          <p:cNvPr id="382" name="Title 1"/>
          <p:cNvSpPr txBox="1"/>
          <p:nvPr/>
        </p:nvSpPr>
        <p:spPr>
          <a:xfrm>
            <a:off x="1228320" y="373279"/>
            <a:ext cx="869976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/>
          <a:p>
            <a:pPr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pPr>
            <a:r>
              <a:t>Diabetes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ubtitle 2"/>
          <p:cNvSpPr txBox="1"/>
          <p:nvPr/>
        </p:nvSpPr>
        <p:spPr>
          <a:xfrm>
            <a:off x="1069560" y="1517400"/>
            <a:ext cx="8858520" cy="398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defTabSz="740663">
              <a:lnSpc>
                <a:spcPct val="80000"/>
              </a:lnSpc>
              <a:spcBef>
                <a:spcPts val="800"/>
              </a:spcBef>
              <a:defRPr sz="4131" spc="0"/>
            </a:pPr>
            <a:endParaRPr/>
          </a:p>
          <a:p>
            <a:pPr marL="277894" indent="-277894" defTabSz="740663">
              <a:lnSpc>
                <a:spcPct val="80000"/>
              </a:lnSpc>
              <a:spcBef>
                <a:spcPts val="800"/>
              </a:spcBef>
              <a:buClr>
                <a:schemeClr val="accent1"/>
              </a:buClr>
              <a:buSzPct val="80000"/>
              <a:buChar char="➢"/>
              <a:defRPr sz="2187" spc="-81">
                <a:latin typeface="Century"/>
                <a:ea typeface="Century"/>
                <a:cs typeface="Century"/>
                <a:sym typeface="Century"/>
              </a:defRPr>
            </a:pPr>
            <a:r>
              <a:t>It is caused by an Autoimmune reaction which stops your body from making insulin</a:t>
            </a:r>
            <a:endParaRPr sz="4860" spc="0"/>
          </a:p>
          <a:p>
            <a:pPr defTabSz="740663">
              <a:lnSpc>
                <a:spcPct val="80000"/>
              </a:lnSpc>
              <a:spcBef>
                <a:spcPts val="800"/>
              </a:spcBef>
              <a:defRPr sz="4860" spc="0"/>
            </a:pPr>
            <a:endParaRPr sz="4860" spc="0"/>
          </a:p>
          <a:p>
            <a:pPr marL="277894" indent="-277894" defTabSz="740663">
              <a:lnSpc>
                <a:spcPct val="80000"/>
              </a:lnSpc>
              <a:spcBef>
                <a:spcPts val="800"/>
              </a:spcBef>
              <a:buClr>
                <a:schemeClr val="accent1"/>
              </a:buClr>
              <a:buSzPct val="80000"/>
              <a:buChar char="➢"/>
              <a:defRPr sz="2187" spc="-81">
                <a:latin typeface="Century"/>
                <a:ea typeface="Century"/>
                <a:cs typeface="Century"/>
                <a:sym typeface="Century"/>
              </a:defRPr>
            </a:pPr>
            <a:r>
              <a:t>Approximately 5-10% of the people who have diabetes have type 1.</a:t>
            </a:r>
            <a:endParaRPr sz="4860" spc="0"/>
          </a:p>
          <a:p>
            <a:pPr defTabSz="740663">
              <a:lnSpc>
                <a:spcPct val="80000"/>
              </a:lnSpc>
              <a:spcBef>
                <a:spcPts val="800"/>
              </a:spcBef>
              <a:defRPr sz="4860" spc="0"/>
            </a:pPr>
            <a:endParaRPr sz="4860" spc="0"/>
          </a:p>
          <a:p>
            <a:pPr marL="277894" indent="-277894" defTabSz="740663">
              <a:lnSpc>
                <a:spcPct val="80000"/>
              </a:lnSpc>
              <a:spcBef>
                <a:spcPts val="800"/>
              </a:spcBef>
              <a:buClr>
                <a:schemeClr val="accent1"/>
              </a:buClr>
              <a:buSzPct val="80000"/>
              <a:buChar char="➢"/>
              <a:defRPr sz="2187" spc="-81">
                <a:latin typeface="Century"/>
                <a:ea typeface="Century"/>
                <a:cs typeface="Century"/>
                <a:sym typeface="Century"/>
              </a:defRPr>
            </a:pPr>
            <a:r>
              <a:t>Signs and Symptoms : </a:t>
            </a:r>
            <a:endParaRPr sz="4860" spc="0"/>
          </a:p>
          <a:p>
            <a:pPr marL="601862" lvl="1" indent="-231530" defTabSz="740663">
              <a:lnSpc>
                <a:spcPct val="80000"/>
              </a:lnSpc>
              <a:spcBef>
                <a:spcPts val="800"/>
              </a:spcBef>
              <a:buClr>
                <a:schemeClr val="accent1"/>
              </a:buClr>
              <a:buSzPct val="80000"/>
              <a:buChar char="▪"/>
              <a:defRPr sz="2187" spc="-81">
                <a:latin typeface="Century"/>
                <a:ea typeface="Century"/>
                <a:cs typeface="Century"/>
                <a:sym typeface="Century"/>
              </a:defRPr>
            </a:pPr>
            <a:r>
              <a:t>Extreme thirst, Dry mouth, Frequent urination, Increased hunger (especially after eating) etc.</a:t>
            </a:r>
          </a:p>
        </p:txBody>
      </p:sp>
      <p:sp>
        <p:nvSpPr>
          <p:cNvPr id="385" name="Title 1"/>
          <p:cNvSpPr txBox="1"/>
          <p:nvPr/>
        </p:nvSpPr>
        <p:spPr>
          <a:xfrm>
            <a:off x="1228320" y="373279"/>
            <a:ext cx="869976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Type 1 Diabetes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ubtitle 2"/>
          <p:cNvSpPr txBox="1"/>
          <p:nvPr/>
        </p:nvSpPr>
        <p:spPr>
          <a:xfrm>
            <a:off x="1069560" y="1517400"/>
            <a:ext cx="8858520" cy="398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/>
          <a:p>
            <a:pPr defTabSz="832104">
              <a:lnSpc>
                <a:spcPct val="80000"/>
              </a:lnSpc>
              <a:spcBef>
                <a:spcPts val="900"/>
              </a:spcBef>
              <a:defRPr sz="6734" spc="0"/>
            </a:pPr>
            <a:endParaRPr/>
          </a:p>
          <a:p>
            <a:pPr marL="312202" indent="-312202" defTabSz="832104">
              <a:lnSpc>
                <a:spcPct val="80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184" spc="-91">
                <a:latin typeface="Century"/>
                <a:ea typeface="Century"/>
                <a:cs typeface="Century"/>
                <a:sym typeface="Century"/>
              </a:defRPr>
            </a:pPr>
            <a:r>
              <a:t>Type 2 diabetes is a disease in which your body doesn’t make enough of insulin</a:t>
            </a:r>
            <a:endParaRPr sz="6734" spc="0"/>
          </a:p>
          <a:p>
            <a:pPr marL="312202" indent="-312202" defTabSz="832104">
              <a:lnSpc>
                <a:spcPct val="80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184" spc="-91">
                <a:latin typeface="Century"/>
                <a:ea typeface="Century"/>
                <a:cs typeface="Century"/>
                <a:sym typeface="Century"/>
              </a:defRPr>
            </a:pPr>
            <a:r>
              <a:t>Insulin helps to carry glucose to your cells</a:t>
            </a:r>
            <a:endParaRPr sz="6734" spc="0"/>
          </a:p>
          <a:p>
            <a:pPr marL="312202" indent="-312202" defTabSz="832104">
              <a:lnSpc>
                <a:spcPct val="80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184" spc="-91">
                <a:latin typeface="Century"/>
                <a:ea typeface="Century"/>
                <a:cs typeface="Century"/>
                <a:sym typeface="Century"/>
              </a:defRPr>
            </a:pPr>
            <a:r>
              <a:t>When there’s problem with the insulin, glucose builds up in your blood and is called “high blood sugar”</a:t>
            </a:r>
            <a:endParaRPr sz="6734" spc="0"/>
          </a:p>
          <a:p>
            <a:pPr defTabSz="832104">
              <a:lnSpc>
                <a:spcPct val="80000"/>
              </a:lnSpc>
              <a:spcBef>
                <a:spcPts val="900"/>
              </a:spcBef>
              <a:defRPr sz="6734" spc="0"/>
            </a:pPr>
            <a:endParaRPr sz="6734" spc="0"/>
          </a:p>
          <a:p>
            <a:pPr marL="312202" indent="-312202" defTabSz="832104">
              <a:lnSpc>
                <a:spcPct val="80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➢"/>
              <a:defRPr sz="2184" spc="-91">
                <a:latin typeface="Century"/>
                <a:ea typeface="Century"/>
                <a:cs typeface="Century"/>
                <a:sym typeface="Century"/>
              </a:defRPr>
            </a:pPr>
            <a:r>
              <a:t>Signs and Symptoms : </a:t>
            </a:r>
            <a:endParaRPr sz="6734" spc="0"/>
          </a:p>
          <a:p>
            <a:pPr marL="676166" lvl="1" indent="-260114" defTabSz="832104">
              <a:lnSpc>
                <a:spcPct val="80000"/>
              </a:lnSpc>
              <a:spcBef>
                <a:spcPts val="900"/>
              </a:spcBef>
              <a:buClr>
                <a:schemeClr val="accent1"/>
              </a:buClr>
              <a:buSzPct val="80000"/>
              <a:buChar char="▪"/>
              <a:defRPr sz="1820" spc="-91">
                <a:latin typeface="Century"/>
                <a:ea typeface="Century"/>
                <a:cs typeface="Century"/>
                <a:sym typeface="Century"/>
              </a:defRPr>
            </a:pPr>
            <a:r>
              <a:t>More thirst, More hunger, Dehydration, Hypoglycemia, Hyperglycemia etc.</a:t>
            </a:r>
          </a:p>
        </p:txBody>
      </p:sp>
      <p:sp>
        <p:nvSpPr>
          <p:cNvPr id="388" name="Title 1"/>
          <p:cNvSpPr txBox="1"/>
          <p:nvPr/>
        </p:nvSpPr>
        <p:spPr>
          <a:xfrm>
            <a:off x="1228320" y="373279"/>
            <a:ext cx="869976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Type 2 diabetes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ubtitle 2"/>
          <p:cNvSpPr txBox="1"/>
          <p:nvPr/>
        </p:nvSpPr>
        <p:spPr>
          <a:xfrm>
            <a:off x="1069560" y="1517400"/>
            <a:ext cx="8858520" cy="398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defTabSz="649223">
              <a:lnSpc>
                <a:spcPct val="80000"/>
              </a:lnSpc>
              <a:spcBef>
                <a:spcPts val="700"/>
              </a:spcBef>
              <a:defRPr sz="5253" spc="0"/>
            </a:pPr>
            <a:endParaRPr/>
          </a:p>
          <a:p>
            <a:pPr marL="243586" indent="-243586" defTabSz="649223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SzPct val="80000"/>
              <a:buChar char="➢"/>
              <a:defRPr sz="1703" spc="-71">
                <a:latin typeface="Century"/>
                <a:ea typeface="Century"/>
                <a:cs typeface="Century"/>
                <a:sym typeface="Century"/>
              </a:defRPr>
            </a:pPr>
            <a:r>
              <a:t>Gestational diabetes is diabetes diagnosed for the first - time during pregnancy.</a:t>
            </a:r>
            <a:endParaRPr sz="6815" spc="0"/>
          </a:p>
          <a:p>
            <a:pPr marL="243586" indent="-243586" defTabSz="649223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SzPct val="80000"/>
              <a:buChar char="➢"/>
              <a:defRPr sz="1703" spc="-71">
                <a:latin typeface="Century"/>
                <a:ea typeface="Century"/>
                <a:cs typeface="Century"/>
                <a:sym typeface="Century"/>
              </a:defRPr>
            </a:pPr>
            <a:r>
              <a:t>Gestational diabetes affects how your cells use glucose. </a:t>
            </a:r>
            <a:endParaRPr sz="6815" spc="0"/>
          </a:p>
          <a:p>
            <a:pPr marL="243586" indent="-243586" defTabSz="649223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SzPct val="80000"/>
              <a:buChar char="➢"/>
              <a:defRPr sz="1703" spc="-71">
                <a:latin typeface="Century"/>
                <a:ea typeface="Century"/>
                <a:cs typeface="Century"/>
                <a:sym typeface="Century"/>
              </a:defRPr>
            </a:pPr>
            <a:r>
              <a:t>Gestational diabetes causes high blood sugar that can affect your pregnancy and your baby's health.</a:t>
            </a:r>
            <a:endParaRPr sz="6815" spc="0"/>
          </a:p>
          <a:p>
            <a:pPr defTabSz="649223">
              <a:lnSpc>
                <a:spcPct val="80000"/>
              </a:lnSpc>
              <a:spcBef>
                <a:spcPts val="700"/>
              </a:spcBef>
              <a:defRPr sz="5253" spc="0"/>
            </a:pPr>
            <a:endParaRPr sz="6815" spc="0"/>
          </a:p>
          <a:p>
            <a:pPr marL="243586" indent="-243586" defTabSz="649223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SzPct val="80000"/>
              <a:buChar char="➢"/>
              <a:defRPr sz="1703" spc="-71">
                <a:latin typeface="Century"/>
                <a:ea typeface="Century"/>
                <a:cs typeface="Century"/>
                <a:sym typeface="Century"/>
              </a:defRPr>
            </a:pPr>
            <a:r>
              <a:t>Signs and Symptoms : </a:t>
            </a:r>
            <a:endParaRPr sz="6815" spc="0"/>
          </a:p>
          <a:p>
            <a:pPr marL="527558" lvl="1" indent="-202946" defTabSz="649223">
              <a:lnSpc>
                <a:spcPct val="80000"/>
              </a:lnSpc>
              <a:spcBef>
                <a:spcPts val="700"/>
              </a:spcBef>
              <a:buClr>
                <a:schemeClr val="accent1"/>
              </a:buClr>
              <a:buSzPct val="80000"/>
              <a:buChar char="▪"/>
              <a:defRPr sz="1703" spc="-71">
                <a:latin typeface="Century"/>
                <a:ea typeface="Century"/>
                <a:cs typeface="Century"/>
                <a:sym typeface="Century"/>
              </a:defRPr>
            </a:pPr>
            <a:r>
              <a:t>Fatigue, Blurred vision, Nausea and vomiting, and Dry mouth etc.</a:t>
            </a:r>
            <a:endParaRPr sz="6815" spc="0"/>
          </a:p>
        </p:txBody>
      </p:sp>
      <p:sp>
        <p:nvSpPr>
          <p:cNvPr id="393" name="Title 1"/>
          <p:cNvSpPr txBox="1"/>
          <p:nvPr/>
        </p:nvSpPr>
        <p:spPr>
          <a:xfrm>
            <a:off x="1228320" y="373279"/>
            <a:ext cx="8699760" cy="828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sz="4800" spc="-1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Gestational diabetes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 txBox="1">
            <a:spLocks noGrp="1"/>
          </p:cNvSpPr>
          <p:nvPr>
            <p:ph type="title"/>
          </p:nvPr>
        </p:nvSpPr>
        <p:spPr>
          <a:xfrm>
            <a:off x="1182600" y="190439"/>
            <a:ext cx="8791200" cy="101088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4800" spc="-100">
                <a:solidFill>
                  <a:schemeClr val="accent1"/>
                </a:solidFill>
                <a:latin typeface="Century"/>
                <a:ea typeface="Century"/>
                <a:cs typeface="Century"/>
                <a:sym typeface="Century"/>
              </a:defRPr>
            </a:lvl1pPr>
          </a:lstStyle>
          <a:p>
            <a:r>
              <a:t>Prevalence</a:t>
            </a:r>
          </a:p>
        </p:txBody>
      </p:sp>
      <p:sp>
        <p:nvSpPr>
          <p:cNvPr id="398" name="Subtitle 2"/>
          <p:cNvSpPr txBox="1"/>
          <p:nvPr/>
        </p:nvSpPr>
        <p:spPr>
          <a:xfrm>
            <a:off x="663119" y="1390679"/>
            <a:ext cx="10052282" cy="5173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algn="r">
              <a:spcBef>
                <a:spcPts val="1000"/>
              </a:spcBef>
              <a:defRPr spc="-1"/>
            </a:pPr>
            <a:endParaRPr/>
          </a:p>
          <a:p>
            <a:pPr marL="343080" indent="-34308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CDC estimates that 1 in 5 diabetics, and roughly 8 in 10 prediabetics are unaware of their risk</a:t>
            </a:r>
            <a:endParaRPr spc="-1"/>
          </a:p>
          <a:p>
            <a:pPr marL="343080" indent="-34308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There are different types of diabetes:</a:t>
            </a:r>
            <a:endParaRPr spc="-1"/>
          </a:p>
          <a:p>
            <a:pPr marL="800279" lvl="1" indent="-343079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Char char="▪"/>
              <a:defRPr sz="2200" spc="-100">
                <a:latin typeface="Century"/>
                <a:ea typeface="Century"/>
                <a:cs typeface="Century"/>
                <a:sym typeface="Century"/>
              </a:defRPr>
            </a:pPr>
            <a:r>
              <a:t> </a:t>
            </a:r>
            <a:r>
              <a:rPr sz="2400"/>
              <a:t>Type I diabetes is mostly known as Juvenile diabetes or insulin diabetes, is known to be a chronic condition.</a:t>
            </a:r>
            <a:endParaRPr sz="2400" spc="-1"/>
          </a:p>
          <a:p>
            <a:pPr marL="800279" lvl="1" indent="-343079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Char char="▪"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 Type II diabetes is the most common form, and its prevalence varies by age, education, income, location, race, and other social determinants of health</a:t>
            </a:r>
            <a:endParaRPr spc="-1"/>
          </a:p>
          <a:p>
            <a:pPr marL="343080" indent="-343080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Char char="➢"/>
              <a:defRPr sz="2400" spc="-100">
                <a:latin typeface="Century"/>
                <a:ea typeface="Century"/>
                <a:cs typeface="Century"/>
                <a:sym typeface="Century"/>
              </a:defRPr>
            </a:pPr>
            <a:r>
              <a:t>The economic cost of diabetes is enormous; </a:t>
            </a:r>
            <a:endParaRPr spc="-1"/>
          </a:p>
          <a:p>
            <a:pPr marL="800279" lvl="1" indent="-343079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Char char="▪"/>
              <a:defRPr sz="2200" spc="-100">
                <a:latin typeface="Century"/>
                <a:ea typeface="Century"/>
                <a:cs typeface="Century"/>
                <a:sym typeface="Century"/>
              </a:defRPr>
            </a:pPr>
            <a:r>
              <a:t> Diagnosed diabetes costs around $327 billion yearly</a:t>
            </a:r>
            <a:endParaRPr spc="-1"/>
          </a:p>
          <a:p>
            <a:pPr marL="800279" lvl="1" indent="-343079" algn="just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Char char="▪"/>
              <a:defRPr sz="2200" spc="-100">
                <a:latin typeface="Century"/>
                <a:ea typeface="Century"/>
                <a:cs typeface="Century"/>
                <a:sym typeface="Century"/>
              </a:defRPr>
            </a:pPr>
            <a:r>
              <a:t> The total cost of prediabetes and undiagnosed diabetes is close to $400 billion.</a:t>
            </a:r>
            <a:endParaRPr spc="-1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2132</Words>
  <Application>Microsoft Macintosh PowerPoint</Application>
  <PresentationFormat>Widescreen</PresentationFormat>
  <Paragraphs>235</Paragraphs>
  <Slides>39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Century</vt:lpstr>
      <vt:lpstr>Symbol</vt:lpstr>
      <vt:lpstr>Trebuchet MS</vt:lpstr>
      <vt:lpstr>Office Theme</vt:lpstr>
      <vt:lpstr>Understand the health indicators  of  human body and  design a Diabetes Prediction Model (DPM)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Prevalence</vt:lpstr>
      <vt:lpstr>Diabetes Health Indicators dataset</vt:lpstr>
      <vt:lpstr>PowerPoint Presentation</vt:lpstr>
      <vt:lpstr>Diabetes Health Indicators dataset</vt:lpstr>
      <vt:lpstr>Health Indicators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 the health indicators  of  human body and  design a Diabetes Prediction Model (DPM)</dc:title>
  <cp:lastModifiedBy>Microsoft Office User</cp:lastModifiedBy>
  <cp:revision>2</cp:revision>
  <dcterms:modified xsi:type="dcterms:W3CDTF">2023-04-09T09:07:07Z</dcterms:modified>
</cp:coreProperties>
</file>