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6" r:id="rId1"/>
  </p:sldMasterIdLst>
  <p:notesMasterIdLst>
    <p:notesMasterId r:id="rId30"/>
  </p:notesMasterIdLst>
  <p:sldIdLst>
    <p:sldId id="262" r:id="rId2"/>
    <p:sldId id="256" r:id="rId3"/>
    <p:sldId id="321" r:id="rId4"/>
    <p:sldId id="292" r:id="rId5"/>
    <p:sldId id="294" r:id="rId6"/>
    <p:sldId id="302" r:id="rId7"/>
    <p:sldId id="301" r:id="rId8"/>
    <p:sldId id="303" r:id="rId9"/>
    <p:sldId id="304" r:id="rId10"/>
    <p:sldId id="265" r:id="rId11"/>
    <p:sldId id="307" r:id="rId12"/>
    <p:sldId id="322" r:id="rId13"/>
    <p:sldId id="316" r:id="rId14"/>
    <p:sldId id="323" r:id="rId15"/>
    <p:sldId id="317" r:id="rId16"/>
    <p:sldId id="324" r:id="rId17"/>
    <p:sldId id="306" r:id="rId18"/>
    <p:sldId id="319" r:id="rId19"/>
    <p:sldId id="318" r:id="rId20"/>
    <p:sldId id="308" r:id="rId21"/>
    <p:sldId id="325" r:id="rId22"/>
    <p:sldId id="309" r:id="rId23"/>
    <p:sldId id="311" r:id="rId24"/>
    <p:sldId id="312" r:id="rId25"/>
    <p:sldId id="313" r:id="rId26"/>
    <p:sldId id="314" r:id="rId27"/>
    <p:sldId id="315" r:id="rId28"/>
    <p:sldId id="26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57"/>
    <p:restoredTop sz="78828"/>
  </p:normalViewPr>
  <p:slideViewPr>
    <p:cSldViewPr snapToGrid="0" snapToObjects="1">
      <p:cViewPr varScale="1">
        <p:scale>
          <a:sx n="82" d="100"/>
          <a:sy n="82" d="100"/>
        </p:scale>
        <p:origin x="200" y="6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068E8-3396-294A-B5CB-DF895DB05429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42D5F-3785-D64E-9838-461FE1326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each type of disease   : I didn’t write detail here so  u could speak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37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these correlation, we can understand the how Diabetes is correlated with each health markers :</a:t>
            </a:r>
          </a:p>
          <a:p>
            <a:endParaRPr lang="en-US" dirty="0"/>
          </a:p>
          <a:p>
            <a:r>
              <a:rPr lang="en-US" dirty="0"/>
              <a:t>Most Significant Health Markers, we can analyze are which is beyond 0.20 and above</a:t>
            </a:r>
          </a:p>
          <a:p>
            <a:r>
              <a:rPr lang="en-US" dirty="0"/>
              <a:t>	- </a:t>
            </a:r>
            <a:r>
              <a:rPr lang="en-US" dirty="0" err="1"/>
              <a:t>HighBP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HighChol</a:t>
            </a:r>
            <a:endParaRPr lang="en-US" dirty="0"/>
          </a:p>
          <a:p>
            <a:r>
              <a:rPr lang="en-US" dirty="0"/>
              <a:t>	- BMI</a:t>
            </a:r>
          </a:p>
          <a:p>
            <a:r>
              <a:rPr lang="en-US" dirty="0"/>
              <a:t>	- </a:t>
            </a:r>
            <a:r>
              <a:rPr lang="en-US" dirty="0" err="1"/>
              <a:t>GenHlth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PhyHlth</a:t>
            </a:r>
            <a:endParaRPr lang="en-US" dirty="0"/>
          </a:p>
          <a:p>
            <a:r>
              <a:rPr lang="en-US" dirty="0"/>
              <a:t>	- Diff Walk</a:t>
            </a:r>
          </a:p>
          <a:p>
            <a:endParaRPr lang="en-US" dirty="0"/>
          </a:p>
          <a:p>
            <a:r>
              <a:rPr lang="en-US" dirty="0"/>
              <a:t>But there were many more non-binary health markers which we can’t ignore because due to outliers, their co-relation are less than 0.2, but we can’t ignore them. After removing outlier, we can check the correlation later.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66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these correlation, we can understand the how Diabetes is correlated with each health markers :</a:t>
            </a:r>
          </a:p>
          <a:p>
            <a:endParaRPr lang="en-US" dirty="0"/>
          </a:p>
          <a:p>
            <a:r>
              <a:rPr lang="en-US" dirty="0"/>
              <a:t>Most Significant Health Markers, we can analyze are which is beyond 0.20 and above</a:t>
            </a:r>
          </a:p>
          <a:p>
            <a:r>
              <a:rPr lang="en-US" dirty="0"/>
              <a:t>	- </a:t>
            </a:r>
            <a:r>
              <a:rPr lang="en-US" dirty="0" err="1"/>
              <a:t>HighBP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HighChol</a:t>
            </a:r>
            <a:endParaRPr lang="en-US" dirty="0"/>
          </a:p>
          <a:p>
            <a:r>
              <a:rPr lang="en-US" dirty="0"/>
              <a:t>	- BMI</a:t>
            </a:r>
          </a:p>
          <a:p>
            <a:r>
              <a:rPr lang="en-US" dirty="0"/>
              <a:t>	- </a:t>
            </a:r>
            <a:r>
              <a:rPr lang="en-US" dirty="0" err="1"/>
              <a:t>GenHlth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PhyHlth</a:t>
            </a:r>
            <a:endParaRPr lang="en-US" dirty="0"/>
          </a:p>
          <a:p>
            <a:r>
              <a:rPr lang="en-US" dirty="0"/>
              <a:t>	- Diff Walk</a:t>
            </a:r>
          </a:p>
          <a:p>
            <a:endParaRPr lang="en-US" dirty="0"/>
          </a:p>
          <a:p>
            <a:r>
              <a:rPr lang="en-US" dirty="0"/>
              <a:t>But there were many more non-binary health markers which we can’t ignore because due to outliers, their co-relation are less than 0.2, but we can’t ignore them. After removing outlier, we can check the correlation later.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37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91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48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811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30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outlier samples in Income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77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outlier samples in Income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28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no outlier samples in Income 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40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Logistic Regression comes under Supervised 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each type of disease   : I didn’t write detail here so  u could speak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59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Logistic Regression comes under Supervised 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80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Logistic Regression comes under Supervised 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84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Logistic Regression comes under Supervised 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5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sz="2200" dirty="0">
                <a:latin typeface="Century" panose="02040604050505020304" pitchFamily="18" charset="0"/>
              </a:rPr>
              <a:t>Tree induction is method of taking a set of pre-classified instances as input, deciding which attributes are best to split on, splitting the dataset, and recusing on the resulting split datasets until all training instances are categorized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Tree pruning is method to split samples on the attributes which create the purest child nodes possible, which would keep to a minimum the number of splits that would need to be made in order to classify all instances in our dataset</a:t>
            </a:r>
          </a:p>
          <a:p>
            <a:pPr marL="457200" lvl="1" indent="0">
              <a:buNone/>
            </a:pPr>
            <a:endParaRPr lang="en-IN" sz="2200" dirty="0">
              <a:latin typeface="Century" panose="020406040505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11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Logistic Regression comes under Supervised Learning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12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www.kdnuggets.com</a:t>
            </a:r>
            <a:r>
              <a:rPr lang="en-US" dirty="0"/>
              <a:t>/2022/08/tuning-</a:t>
            </a:r>
            <a:r>
              <a:rPr lang="en-US" dirty="0" err="1"/>
              <a:t>xgboost</a:t>
            </a:r>
            <a:r>
              <a:rPr lang="en-US" dirty="0"/>
              <a:t>-</a:t>
            </a:r>
            <a:r>
              <a:rPr lang="en-US" dirty="0" err="1"/>
              <a:t>hyperparameters.html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73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www.kdnuggets.com</a:t>
            </a:r>
            <a:r>
              <a:rPr lang="en-US" dirty="0"/>
              <a:t>/2022/08/tuning-</a:t>
            </a:r>
            <a:r>
              <a:rPr lang="en-US" dirty="0" err="1"/>
              <a:t>xgboost</a:t>
            </a:r>
            <a:r>
              <a:rPr lang="en-US" dirty="0"/>
              <a:t>-</a:t>
            </a:r>
            <a:r>
              <a:rPr lang="en-US" dirty="0" err="1"/>
              <a:t>hyperparameters.html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07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60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This Dataset was collected from females at the age of 21 year old from National Institute of Diabetes and Digestive and Kidney Disease.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This Dataset was collected from females at the age of 21 year old from National Institute of Diabetes and Digestive and Kidney Disease.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25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51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This Dataset was collected from females at the age of 21 year old from National Institute of Diabetes and Digestive and Kidney Disease.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4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This Dataset was collected from females at the age of 21 year old from National Institute of Diabetes and Digestive and Kidney Disease.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07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Histogram, makes us understand the each markers the </a:t>
            </a:r>
            <a:r>
              <a:rPr lang="en-US" dirty="0" err="1"/>
              <a:t>frquencey</a:t>
            </a:r>
            <a:r>
              <a:rPr lang="en-US" dirty="0"/>
              <a:t> of it as it appears to divide the datasets by each marker if we want to observe.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42D5F-3785-D64E-9838-461FE13264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1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15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6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9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05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5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46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39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48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3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3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8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9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6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11/26/24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3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11/26/24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11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  <p:sldLayoutId id="21474840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1DBF-6933-904F-A138-62DC19AD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677" y="622125"/>
            <a:ext cx="8965430" cy="399011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Century" panose="02040604050505020304" pitchFamily="18" charset="0"/>
                <a:cs typeface="Calibri" panose="020F0502020204030204" pitchFamily="34" charset="0"/>
              </a:rPr>
              <a:t>Diabetes Machine Learning Prediction Model </a:t>
            </a:r>
            <a:br>
              <a:rPr lang="en-US" b="1" dirty="0">
                <a:latin typeface="Century" panose="02040604050505020304" pitchFamily="18" charset="0"/>
                <a:cs typeface="Calibri" panose="020F0502020204030204" pitchFamily="34" charset="0"/>
              </a:rPr>
            </a:br>
            <a:r>
              <a:rPr lang="en-US" b="1" dirty="0">
                <a:latin typeface="Century" panose="02040604050505020304" pitchFamily="18" charset="0"/>
                <a:cs typeface="Calibri" panose="020F0502020204030204" pitchFamily="34" charset="0"/>
              </a:rPr>
              <a:t>by </a:t>
            </a:r>
            <a:br>
              <a:rPr lang="en-US" b="1" dirty="0">
                <a:latin typeface="Century" panose="02040604050505020304" pitchFamily="18" charset="0"/>
                <a:cs typeface="Calibri" panose="020F0502020204030204" pitchFamily="34" charset="0"/>
              </a:rPr>
            </a:br>
            <a:r>
              <a:rPr lang="en-US" b="1" dirty="0">
                <a:latin typeface="Century" panose="02040604050505020304" pitchFamily="18" charset="0"/>
                <a:cs typeface="Calibri" panose="020F0502020204030204" pitchFamily="34" charset="0"/>
              </a:rPr>
              <a:t>Utilizing the Health Diabetes Indicator Datasets</a:t>
            </a:r>
            <a:br>
              <a:rPr lang="en-CU" b="1" dirty="0">
                <a:latin typeface="Century" panose="02040604050505020304" pitchFamily="18" charset="0"/>
                <a:cs typeface="Calibri" panose="020F0502020204030204" pitchFamily="34" charset="0"/>
              </a:rPr>
            </a:br>
            <a:br>
              <a:rPr lang="en-US" b="1" dirty="0">
                <a:latin typeface="Century" panose="02040604050505020304" pitchFamily="18" charset="0"/>
                <a:cs typeface="Calibri" panose="020F0502020204030204" pitchFamily="34" charset="0"/>
              </a:rPr>
            </a:br>
            <a:endParaRPr lang="en-US" b="1" dirty="0">
              <a:latin typeface="Century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A1DE-60A2-8943-BA45-7134A7B0C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651" y="4929561"/>
            <a:ext cx="4644697" cy="1648691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4000" dirty="0">
                <a:latin typeface="Century" panose="02040604050505020304" pitchFamily="18" charset="0"/>
                <a:cs typeface="Calibri" panose="020F0502020204030204" pitchFamily="34" charset="0"/>
              </a:rPr>
              <a:t>Student Name</a:t>
            </a:r>
          </a:p>
          <a:p>
            <a:pPr marL="0" indent="0" algn="ctr">
              <a:buNone/>
            </a:pPr>
            <a:r>
              <a:rPr lang="en-US" sz="4000" dirty="0">
                <a:latin typeface="Century" panose="02040604050505020304" pitchFamily="18" charset="0"/>
                <a:cs typeface="Calibri" panose="020F0502020204030204" pitchFamily="34" charset="0"/>
              </a:rPr>
              <a:t>Supervised by</a:t>
            </a:r>
          </a:p>
          <a:p>
            <a:pPr marL="0" indent="0" algn="ctr">
              <a:buNone/>
            </a:pPr>
            <a:r>
              <a:rPr lang="en-US" sz="4000" dirty="0">
                <a:latin typeface="Century" panose="02040604050505020304" pitchFamily="18" charset="0"/>
                <a:cs typeface="Calibri" panose="020F0502020204030204" pitchFamily="34" charset="0"/>
              </a:rPr>
              <a:t>Dr. XXXXXX</a:t>
            </a:r>
          </a:p>
        </p:txBody>
      </p:sp>
    </p:spTree>
    <p:extLst>
      <p:ext uri="{BB962C8B-B14F-4D97-AF65-F5344CB8AC3E}">
        <p14:creationId xmlns:p14="http://schemas.microsoft.com/office/powerpoint/2010/main" val="1195780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F35F8-53E2-7F57-9C52-8F0EB9C57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93908" y="1321844"/>
            <a:ext cx="11176000" cy="53086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1BA837-F534-F046-AE49-D8E37D9D858D}"/>
              </a:ext>
            </a:extLst>
          </p:cNvPr>
          <p:cNvSpPr txBox="1">
            <a:spLocks/>
          </p:cNvSpPr>
          <p:nvPr/>
        </p:nvSpPr>
        <p:spPr>
          <a:xfrm>
            <a:off x="591370" y="152400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Histogram of Health Indicators</a:t>
            </a:r>
          </a:p>
        </p:txBody>
      </p:sp>
    </p:spTree>
    <p:extLst>
      <p:ext uri="{BB962C8B-B14F-4D97-AF65-F5344CB8AC3E}">
        <p14:creationId xmlns:p14="http://schemas.microsoft.com/office/powerpoint/2010/main" val="228950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1BA837-F534-F046-AE49-D8E37D9D858D}"/>
              </a:ext>
            </a:extLst>
          </p:cNvPr>
          <p:cNvSpPr txBox="1">
            <a:spLocks/>
          </p:cNvSpPr>
          <p:nvPr/>
        </p:nvSpPr>
        <p:spPr>
          <a:xfrm>
            <a:off x="293304" y="290708"/>
            <a:ext cx="11602217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Correlation among Health Indicators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47DFBCB-58E0-C34B-AA77-97F1B5C98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974075" y="1470447"/>
            <a:ext cx="8522736" cy="507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24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1BA837-F534-F046-AE49-D8E37D9D858D}"/>
              </a:ext>
            </a:extLst>
          </p:cNvPr>
          <p:cNvSpPr txBox="1">
            <a:spLocks/>
          </p:cNvSpPr>
          <p:nvPr/>
        </p:nvSpPr>
        <p:spPr>
          <a:xfrm>
            <a:off x="293304" y="290708"/>
            <a:ext cx="11602217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Correlation of BMI Vs Diabetes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844F31-23A8-E1FB-253B-5D316E7A2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203" y="1596325"/>
            <a:ext cx="8898180" cy="456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37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9CD1F74F-512E-794E-86E2-30042465E8B8}"/>
              </a:ext>
            </a:extLst>
          </p:cNvPr>
          <p:cNvSpPr txBox="1">
            <a:spLocks/>
          </p:cNvSpPr>
          <p:nvPr/>
        </p:nvSpPr>
        <p:spPr>
          <a:xfrm>
            <a:off x="105503" y="461953"/>
            <a:ext cx="11957061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Correlation of </a:t>
            </a:r>
            <a:r>
              <a:rPr lang="en-US" sz="4800" b="1" dirty="0" err="1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GenHlth</a:t>
            </a:r>
            <a:r>
              <a:rPr lang="en-US" sz="4800" b="1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 Vs Diabetes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68A22C-5553-41F4-28C9-49E7E75ED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338" y="1796189"/>
            <a:ext cx="8849532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18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9CD1F74F-512E-794E-86E2-30042465E8B8}"/>
              </a:ext>
            </a:extLst>
          </p:cNvPr>
          <p:cNvSpPr txBox="1">
            <a:spLocks/>
          </p:cNvSpPr>
          <p:nvPr/>
        </p:nvSpPr>
        <p:spPr>
          <a:xfrm>
            <a:off x="105503" y="461953"/>
            <a:ext cx="11957061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Correlation of Age Vs Diabetes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06020-C015-4F42-F69C-EB51D495E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79" y="1827186"/>
            <a:ext cx="7888638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6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602F5AF3-0FB3-1448-8003-BA76E99D616A}"/>
              </a:ext>
            </a:extLst>
          </p:cNvPr>
          <p:cNvSpPr txBox="1">
            <a:spLocks/>
          </p:cNvSpPr>
          <p:nvPr/>
        </p:nvSpPr>
        <p:spPr>
          <a:xfrm>
            <a:off x="338203" y="190500"/>
            <a:ext cx="11853797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Correlation of Income Vs Diabetes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A90443-B037-A223-6F28-344C93AF3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813" y="1765193"/>
            <a:ext cx="7795647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21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602F5AF3-0FB3-1448-8003-BA76E99D616A}"/>
              </a:ext>
            </a:extLst>
          </p:cNvPr>
          <p:cNvSpPr txBox="1">
            <a:spLocks/>
          </p:cNvSpPr>
          <p:nvPr/>
        </p:nvSpPr>
        <p:spPr>
          <a:xfrm>
            <a:off x="338203" y="190500"/>
            <a:ext cx="11853797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Correlation of Education V Diabetes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D9856E-12E4-98F4-F228-39F45E8E2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7403" y="2000573"/>
            <a:ext cx="7377193" cy="3124200"/>
          </a:xfrm>
        </p:spPr>
      </p:pic>
    </p:spTree>
    <p:extLst>
      <p:ext uri="{BB962C8B-B14F-4D97-AF65-F5344CB8AC3E}">
        <p14:creationId xmlns:p14="http://schemas.microsoft.com/office/powerpoint/2010/main" val="3314602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7E9E-B7EE-A20B-FB09-6C8D5ED3A678}"/>
              </a:ext>
            </a:extLst>
          </p:cNvPr>
          <p:cNvSpPr txBox="1">
            <a:spLocks/>
          </p:cNvSpPr>
          <p:nvPr/>
        </p:nvSpPr>
        <p:spPr>
          <a:xfrm>
            <a:off x="338203" y="366300"/>
            <a:ext cx="11853797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1" algn="just" defTabSz="914400"/>
            <a:r>
              <a:rPr lang="en-US" sz="4800" b="1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Outliers  in Non-Binary Markers</a:t>
            </a:r>
          </a:p>
        </p:txBody>
      </p:sp>
      <p:pic>
        <p:nvPicPr>
          <p:cNvPr id="7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D26CA23-41A8-B3C8-46FC-22D78A3C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89" y="2259012"/>
            <a:ext cx="8962224" cy="343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7E9E-B7EE-A20B-FB09-6C8D5ED3A678}"/>
              </a:ext>
            </a:extLst>
          </p:cNvPr>
          <p:cNvSpPr txBox="1">
            <a:spLocks/>
          </p:cNvSpPr>
          <p:nvPr/>
        </p:nvSpPr>
        <p:spPr>
          <a:xfrm>
            <a:off x="338203" y="366300"/>
            <a:ext cx="11853797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1" algn="just" defTabSz="914400"/>
            <a:r>
              <a:rPr lang="en-US" sz="4800" b="1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Outliers  in Non-Binary Markers</a:t>
            </a:r>
          </a:p>
        </p:txBody>
      </p:sp>
      <p:pic>
        <p:nvPicPr>
          <p:cNvPr id="4" name="Content Placeholder 4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5BE6B22B-FABE-2807-5227-454CB1252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9764"/>
          <a:stretch/>
        </p:blipFill>
        <p:spPr>
          <a:xfrm>
            <a:off x="1460848" y="2395951"/>
            <a:ext cx="8882592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8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CD3FD6-6C5D-8E4B-9174-D5A65FA04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84" t="39444" r="9028" b="17592"/>
          <a:stretch/>
        </p:blipFill>
        <p:spPr>
          <a:xfrm>
            <a:off x="1387754" y="1744597"/>
            <a:ext cx="8382000" cy="294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517E9E-B7EE-A20B-FB09-6C8D5ED3A678}"/>
              </a:ext>
            </a:extLst>
          </p:cNvPr>
          <p:cNvSpPr txBox="1">
            <a:spLocks/>
          </p:cNvSpPr>
          <p:nvPr/>
        </p:nvSpPr>
        <p:spPr>
          <a:xfrm>
            <a:off x="338203" y="366300"/>
            <a:ext cx="11853797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1" algn="just" defTabSz="914400"/>
            <a:r>
              <a:rPr lang="en-US" sz="4800" b="1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Outliers  in Non-Binary Markers</a:t>
            </a:r>
          </a:p>
        </p:txBody>
      </p:sp>
    </p:spTree>
    <p:extLst>
      <p:ext uri="{BB962C8B-B14F-4D97-AF65-F5344CB8AC3E}">
        <p14:creationId xmlns:p14="http://schemas.microsoft.com/office/powerpoint/2010/main" val="37584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C3A7-8AB2-ECD2-63C0-4DE2718B7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937" y="392783"/>
            <a:ext cx="8791575" cy="1011237"/>
          </a:xfrm>
        </p:spPr>
        <p:txBody>
          <a:bodyPr>
            <a:normAutofit/>
          </a:bodyPr>
          <a:lstStyle/>
          <a:p>
            <a:pPr marL="457200" lvl="1" algn="just"/>
            <a:r>
              <a:rPr lang="en-US" sz="4800" b="1" kern="1200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3685B-FF23-1CF4-96C3-81CF70653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937" y="1517516"/>
            <a:ext cx="10144126" cy="517423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/>
                <a:latin typeface="Century" panose="02040604050505020304" pitchFamily="18" charset="0"/>
                <a:cs typeface="Calibri" panose="020F0502020204030204" pitchFamily="34" charset="0"/>
              </a:rPr>
              <a:t>Diabetes is among the most prevalent chronic diseases In United states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/>
                <a:latin typeface="Century" panose="02040604050505020304" pitchFamily="18" charset="0"/>
                <a:cs typeface="Calibri" panose="020F0502020204030204" pitchFamily="34" charset="0"/>
              </a:rPr>
              <a:t>Diabetes is a metabolic disease characterized by elevated levels of blood glucose</a:t>
            </a:r>
            <a:endParaRPr lang="en-US" sz="26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/>
                <a:latin typeface="Century" panose="02040604050505020304" pitchFamily="18" charset="0"/>
                <a:cs typeface="Calibri" panose="020F0502020204030204" pitchFamily="34" charset="0"/>
              </a:rPr>
              <a:t>Over time, </a:t>
            </a: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Diabetes</a:t>
            </a: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/>
                <a:latin typeface="Century" panose="02040604050505020304" pitchFamily="18" charset="0"/>
                <a:cs typeface="Calibri" panose="020F0502020204030204" pitchFamily="34" charset="0"/>
              </a:rPr>
              <a:t>  leads  serious damage to </a:t>
            </a: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human body </a:t>
            </a:r>
            <a:endParaRPr lang="en-US" sz="26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/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 marL="1371600" lvl="2" indent="-457200" algn="just">
              <a:buFont typeface="Wingdings" pitchFamily="2" charset="2"/>
              <a:buChar char="§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Neuropathy</a:t>
            </a:r>
          </a:p>
          <a:p>
            <a:pPr marL="1371600" lvl="2" indent="-457200" algn="just">
              <a:buFont typeface="Wingdings" pitchFamily="2" charset="2"/>
              <a:buChar char="§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Diabetic Retinopathy</a:t>
            </a:r>
          </a:p>
          <a:p>
            <a:pPr marL="1371600" lvl="2" indent="-457200" algn="just">
              <a:buFont typeface="Wingdings" pitchFamily="2" charset="2"/>
              <a:buChar char="§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Cardiovascular Disease</a:t>
            </a:r>
          </a:p>
          <a:p>
            <a:pPr marL="1371600" lvl="2" indent="-457200" algn="just">
              <a:buFont typeface="Wingdings" pitchFamily="2" charset="2"/>
              <a:buChar char="§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Kidney Failure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/>
                <a:latin typeface="Century" panose="02040604050505020304" pitchFamily="18" charset="0"/>
                <a:cs typeface="Calibri" panose="020F0502020204030204" pitchFamily="34" charset="0"/>
              </a:rPr>
              <a:t>Early diagnosis can lead to lifestyle changes and more effective treatment</a:t>
            </a:r>
            <a:endParaRPr lang="en-US" sz="26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 algn="just"/>
            <a:endParaRPr lang="en-US" sz="26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 algn="l"/>
            <a:endParaRPr lang="en-US" sz="22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435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741E537E-48AF-3044-8A1E-30DA4EAE95AA}"/>
              </a:ext>
            </a:extLst>
          </p:cNvPr>
          <p:cNvSpPr txBox="1">
            <a:spLocks/>
          </p:cNvSpPr>
          <p:nvPr/>
        </p:nvSpPr>
        <p:spPr>
          <a:xfrm>
            <a:off x="591370" y="315761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Preparation for Building Model 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9318587-34CE-AB4A-A098-E44D6E1C4A00}"/>
              </a:ext>
            </a:extLst>
          </p:cNvPr>
          <p:cNvSpPr txBox="1">
            <a:spLocks/>
          </p:cNvSpPr>
          <p:nvPr/>
        </p:nvSpPr>
        <p:spPr>
          <a:xfrm>
            <a:off x="1023937" y="1517516"/>
            <a:ext cx="9685392" cy="4375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IN" sz="4400" dirty="0">
              <a:latin typeface="Century" panose="020406040505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4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Datasets cleaning for missing values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Remove the outliers from the samples by using IQR, Box Plot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Find the sampling method which able to given samples of using the equal number of samples from both the (Diabetes, Non-Diabetes) to balance the train model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Split the samples in training (70%) and testing (30%)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Identify the kernel which performs well in our dataset</a:t>
            </a:r>
          </a:p>
          <a:p>
            <a:pPr algn="just">
              <a:buFont typeface="Wingdings" pitchFamily="2" charset="2"/>
              <a:buChar char="Ø"/>
            </a:pPr>
            <a:r>
              <a:rPr lang="en-US" sz="4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Build the Machine Learning Classifier from different Supervised-Learning </a:t>
            </a:r>
          </a:p>
          <a:p>
            <a:pPr marL="0" indent="0">
              <a:buNone/>
            </a:pPr>
            <a:endParaRPr lang="en-US" sz="4400" dirty="0">
              <a:latin typeface="Century" panose="020406040505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883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741E537E-48AF-3044-8A1E-30DA4EAE95AA}"/>
              </a:ext>
            </a:extLst>
          </p:cNvPr>
          <p:cNvSpPr txBox="1">
            <a:spLocks/>
          </p:cNvSpPr>
          <p:nvPr/>
        </p:nvSpPr>
        <p:spPr>
          <a:xfrm>
            <a:off x="591370" y="315761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Logistic Regression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9318587-34CE-AB4A-A098-E44D6E1C4A00}"/>
              </a:ext>
            </a:extLst>
          </p:cNvPr>
          <p:cNvSpPr txBox="1">
            <a:spLocks/>
          </p:cNvSpPr>
          <p:nvPr/>
        </p:nvSpPr>
        <p:spPr>
          <a:xfrm>
            <a:off x="1023937" y="1517516"/>
            <a:ext cx="9685392" cy="4375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IN" sz="4400" dirty="0">
              <a:latin typeface="Century" panose="020406040505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4400" dirty="0">
                <a:latin typeface="Century" panose="02040604050505020304" pitchFamily="18" charset="0"/>
              </a:rPr>
              <a:t>Logistic Regression is a statistical Machine Learning algorithm that is used for classification problems</a:t>
            </a:r>
          </a:p>
          <a:p>
            <a:pPr>
              <a:buFont typeface="Wingdings" pitchFamily="2" charset="2"/>
              <a:buChar char="Ø"/>
            </a:pPr>
            <a:r>
              <a:rPr lang="en-IN" sz="4400" dirty="0">
                <a:latin typeface="Century" panose="02040604050505020304" pitchFamily="18" charset="0"/>
              </a:rPr>
              <a:t>It  is based on the concept of probability </a:t>
            </a:r>
          </a:p>
          <a:p>
            <a:pPr>
              <a:buFont typeface="Wingdings" pitchFamily="2" charset="2"/>
              <a:buChar char="Ø"/>
            </a:pPr>
            <a:r>
              <a:rPr lang="en-IN" sz="4400" dirty="0">
                <a:latin typeface="Century" panose="02040604050505020304" pitchFamily="18" charset="0"/>
              </a:rPr>
              <a:t>It is used when the dependent variable (target) is categorical</a:t>
            </a:r>
          </a:p>
          <a:p>
            <a:pPr>
              <a:buFont typeface="Wingdings" pitchFamily="2" charset="2"/>
              <a:buChar char="Ø"/>
            </a:pPr>
            <a:r>
              <a:rPr lang="en-IN" sz="4400" dirty="0">
                <a:latin typeface="Century" panose="02040604050505020304" pitchFamily="18" charset="0"/>
              </a:rPr>
              <a:t>It is widely used when the classification problem at hand is binary; true or false, yes or no, etc.</a:t>
            </a:r>
          </a:p>
          <a:p>
            <a:pPr>
              <a:buFont typeface="Wingdings" pitchFamily="2" charset="2"/>
              <a:buChar char="Ø"/>
            </a:pPr>
            <a:r>
              <a:rPr lang="en-IN" sz="4400" dirty="0">
                <a:latin typeface="Century" panose="02040604050505020304" pitchFamily="18" charset="0"/>
              </a:rPr>
              <a:t>Logistics regression uses the sigmoid function to return the probability of a label.</a:t>
            </a:r>
          </a:p>
          <a:p>
            <a:pPr marL="0" indent="0">
              <a:buNone/>
            </a:pPr>
            <a:br>
              <a:rPr lang="en-IN" sz="4400" dirty="0">
                <a:latin typeface="Century" panose="02040604050505020304" pitchFamily="18" charset="0"/>
              </a:rPr>
            </a:br>
            <a:endParaRPr lang="en-US" sz="4400" dirty="0">
              <a:latin typeface="Century" panose="020406040505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269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64D20C-4DCC-4B47-8FBC-35B6AD89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949" y="1574800"/>
            <a:ext cx="8509969" cy="4419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9E5DC-394B-FF6E-B3DE-7708B1403CE9}"/>
              </a:ext>
            </a:extLst>
          </p:cNvPr>
          <p:cNvSpPr txBox="1">
            <a:spLocks/>
          </p:cNvSpPr>
          <p:nvPr/>
        </p:nvSpPr>
        <p:spPr>
          <a:xfrm>
            <a:off x="591370" y="315761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557165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31DE75-C5BE-1B4F-BF4A-247C2BAB45D6}"/>
              </a:ext>
            </a:extLst>
          </p:cNvPr>
          <p:cNvSpPr txBox="1"/>
          <p:nvPr/>
        </p:nvSpPr>
        <p:spPr>
          <a:xfrm>
            <a:off x="3886200" y="2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11C456C-2C29-A84D-A296-937118CA3FC9}"/>
              </a:ext>
            </a:extLst>
          </p:cNvPr>
          <p:cNvSpPr txBox="1">
            <a:spLocks/>
          </p:cNvSpPr>
          <p:nvPr/>
        </p:nvSpPr>
        <p:spPr>
          <a:xfrm>
            <a:off x="1182741" y="2673216"/>
            <a:ext cx="8526463" cy="4375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Naïve Bayes classifier used the Bayes Theorem for prediction of sample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P(</a:t>
            </a:r>
            <a:r>
              <a:rPr lang="en-IN" sz="2400" dirty="0" err="1">
                <a:latin typeface="Century" panose="02040604050505020304" pitchFamily="18" charset="0"/>
              </a:rPr>
              <a:t>c|x</a:t>
            </a:r>
            <a:r>
              <a:rPr lang="en-IN" sz="2400" dirty="0">
                <a:latin typeface="Century" panose="02040604050505020304" pitchFamily="18" charset="0"/>
              </a:rPr>
              <a:t>) -  Posterior Probability of the response (target) variable given the training data inputs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P(c) - Prior probability of the class (target)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P(</a:t>
            </a:r>
            <a:r>
              <a:rPr lang="en-IN" sz="2400" dirty="0" err="1">
                <a:latin typeface="Century" panose="02040604050505020304" pitchFamily="18" charset="0"/>
              </a:rPr>
              <a:t>x|c</a:t>
            </a:r>
            <a:r>
              <a:rPr lang="en-IN" sz="2400" dirty="0">
                <a:latin typeface="Century" panose="02040604050505020304" pitchFamily="18" charset="0"/>
              </a:rPr>
              <a:t>) - Probability of the predictor (x) given the class/target (c)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P(x) - Prior probability of the predictor (x).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49160B-6310-6BAF-2C2A-D266D7714981}"/>
              </a:ext>
            </a:extLst>
          </p:cNvPr>
          <p:cNvSpPr txBox="1">
            <a:spLocks/>
          </p:cNvSpPr>
          <p:nvPr/>
        </p:nvSpPr>
        <p:spPr>
          <a:xfrm>
            <a:off x="591370" y="315761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Gaussian  Naïve Bayes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DBAB45-4D37-C7D8-2319-6B43D87BE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702" y="1421877"/>
            <a:ext cx="6096000" cy="115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09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741E537E-48AF-3044-8A1E-30DA4EAE95AA}"/>
              </a:ext>
            </a:extLst>
          </p:cNvPr>
          <p:cNvSpPr txBox="1">
            <a:spLocks/>
          </p:cNvSpPr>
          <p:nvPr/>
        </p:nvSpPr>
        <p:spPr>
          <a:xfrm>
            <a:off x="1023937" y="1011897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endParaRPr lang="en-US" sz="4800" b="1" dirty="0">
              <a:solidFill>
                <a:schemeClr val="tx2">
                  <a:lumMod val="90000"/>
                </a:schemeClr>
              </a:solidFill>
              <a:latin typeface="Century" panose="02040604050505020304" pitchFamily="18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1DE75-C5BE-1B4F-BF4A-247C2BAB45D6}"/>
              </a:ext>
            </a:extLst>
          </p:cNvPr>
          <p:cNvSpPr txBox="1"/>
          <p:nvPr/>
        </p:nvSpPr>
        <p:spPr>
          <a:xfrm>
            <a:off x="3886200" y="2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787285C-F3E4-1844-8C25-12CB68B48F5C}"/>
              </a:ext>
            </a:extLst>
          </p:cNvPr>
          <p:cNvSpPr txBox="1">
            <a:spLocks/>
          </p:cNvSpPr>
          <p:nvPr/>
        </p:nvSpPr>
        <p:spPr>
          <a:xfrm>
            <a:off x="1023937" y="1517516"/>
            <a:ext cx="9275763" cy="4832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Decision trees are a type of flowchart which assist in the decision making process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Internal nodes represent tests on particular attributes, while branches exiting nodes represent a single test outcome, and leaf nodes represent class labels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The tree building aspect of decision tree classification are composed of 2 main tasks:</a:t>
            </a:r>
          </a:p>
          <a:p>
            <a:pPr lvl="1">
              <a:buFont typeface="Wingdings" pitchFamily="2" charset="2"/>
              <a:buChar char="Ø"/>
            </a:pPr>
            <a:r>
              <a:rPr lang="en-IN" sz="2200" dirty="0">
                <a:latin typeface="Century" panose="02040604050505020304" pitchFamily="18" charset="0"/>
              </a:rPr>
              <a:t>Tree Induction</a:t>
            </a:r>
          </a:p>
          <a:p>
            <a:pPr lvl="1">
              <a:buFont typeface="Wingdings" pitchFamily="2" charset="2"/>
              <a:buChar char="Ø"/>
            </a:pPr>
            <a:r>
              <a:rPr lang="en-IN" sz="2200" dirty="0">
                <a:latin typeface="Century" panose="02040604050505020304" pitchFamily="18" charset="0"/>
              </a:rPr>
              <a:t>Tree Pruning</a:t>
            </a:r>
            <a:endParaRPr lang="en-IN" sz="2400" dirty="0">
              <a:latin typeface="Century" panose="02040604050505020304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IN" sz="2200" dirty="0">
              <a:latin typeface="Century" panose="02040604050505020304" pitchFamily="18" charset="0"/>
            </a:endParaRPr>
          </a:p>
          <a:p>
            <a:pPr lvl="1">
              <a:buFont typeface="Wingdings" pitchFamily="2" charset="2"/>
              <a:buChar char="Ø"/>
            </a:pPr>
            <a:endParaRPr lang="en-IN" sz="2200" dirty="0">
              <a:latin typeface="Century" panose="020406040505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A3C714D-74C8-84EC-C30C-2AAEE294A74E}"/>
              </a:ext>
            </a:extLst>
          </p:cNvPr>
          <p:cNvSpPr txBox="1">
            <a:spLocks/>
          </p:cNvSpPr>
          <p:nvPr/>
        </p:nvSpPr>
        <p:spPr>
          <a:xfrm>
            <a:off x="591370" y="315761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Decision Tree Classifier</a:t>
            </a:r>
          </a:p>
        </p:txBody>
      </p:sp>
    </p:spTree>
    <p:extLst>
      <p:ext uri="{BB962C8B-B14F-4D97-AF65-F5344CB8AC3E}">
        <p14:creationId xmlns:p14="http://schemas.microsoft.com/office/powerpoint/2010/main" val="461113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741E537E-48AF-3044-8A1E-30DA4EAE95AA}"/>
              </a:ext>
            </a:extLst>
          </p:cNvPr>
          <p:cNvSpPr txBox="1">
            <a:spLocks/>
          </p:cNvSpPr>
          <p:nvPr/>
        </p:nvSpPr>
        <p:spPr>
          <a:xfrm>
            <a:off x="158804" y="6110853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endParaRPr lang="en-US" sz="4800" b="1" dirty="0">
              <a:solidFill>
                <a:schemeClr val="accent1"/>
              </a:solidFill>
              <a:latin typeface="Century" panose="02040604050505020304" pitchFamily="18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1DE75-C5BE-1B4F-BF4A-247C2BAB45D6}"/>
              </a:ext>
            </a:extLst>
          </p:cNvPr>
          <p:cNvSpPr txBox="1"/>
          <p:nvPr/>
        </p:nvSpPr>
        <p:spPr>
          <a:xfrm>
            <a:off x="3886200" y="2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787285C-F3E4-1844-8C25-12CB68B48F5C}"/>
              </a:ext>
            </a:extLst>
          </p:cNvPr>
          <p:cNvSpPr txBox="1">
            <a:spLocks/>
          </p:cNvSpPr>
          <p:nvPr/>
        </p:nvSpPr>
        <p:spPr>
          <a:xfrm>
            <a:off x="1023937" y="1517516"/>
            <a:ext cx="9275763" cy="4832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Random Forest is an Ensemble Learning method for classification, regression, that contain multiple Decision Trees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A multitude of trees builds a forest, also known as  Random Forest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 err="1">
                <a:latin typeface="Century" panose="02040604050505020304" pitchFamily="18" charset="0"/>
              </a:rPr>
              <a:t>Ensembling</a:t>
            </a:r>
            <a:r>
              <a:rPr lang="en-IN" sz="2400" dirty="0">
                <a:latin typeface="Century" panose="02040604050505020304" pitchFamily="18" charset="0"/>
              </a:rPr>
              <a:t> Learning in the most simplest explanation is stacking together a lot of classifiers to improve performance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Decision Trees infers data features to predict target variable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Random forest output is the average or mean of the output from the various Decision Trees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As number of trees increases, the precision of the outcome increases - better accuracy, and overfitting is reduced</a:t>
            </a:r>
            <a:br>
              <a:rPr lang="en-IN" sz="2400" dirty="0">
                <a:latin typeface="Century" panose="02040604050505020304" pitchFamily="18" charset="0"/>
              </a:rPr>
            </a:br>
            <a:endParaRPr lang="en-US" sz="2400" dirty="0">
              <a:latin typeface="Century" panose="020406040505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AC4E2C-6F85-AD09-208D-DE0A4BE7FB41}"/>
              </a:ext>
            </a:extLst>
          </p:cNvPr>
          <p:cNvSpPr txBox="1">
            <a:spLocks/>
          </p:cNvSpPr>
          <p:nvPr/>
        </p:nvSpPr>
        <p:spPr>
          <a:xfrm>
            <a:off x="591370" y="315761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1428180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741E537E-48AF-3044-8A1E-30DA4EAE95AA}"/>
              </a:ext>
            </a:extLst>
          </p:cNvPr>
          <p:cNvSpPr txBox="1">
            <a:spLocks/>
          </p:cNvSpPr>
          <p:nvPr/>
        </p:nvSpPr>
        <p:spPr>
          <a:xfrm>
            <a:off x="0" y="4834865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endParaRPr lang="en-US" sz="4800" b="1" dirty="0">
              <a:solidFill>
                <a:schemeClr val="accent1"/>
              </a:solidFill>
              <a:latin typeface="Century" panose="02040604050505020304" pitchFamily="18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1DE75-C5BE-1B4F-BF4A-247C2BAB45D6}"/>
              </a:ext>
            </a:extLst>
          </p:cNvPr>
          <p:cNvSpPr txBox="1"/>
          <p:nvPr/>
        </p:nvSpPr>
        <p:spPr>
          <a:xfrm>
            <a:off x="3886200" y="2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787285C-F3E4-1844-8C25-12CB68B48F5C}"/>
              </a:ext>
            </a:extLst>
          </p:cNvPr>
          <p:cNvSpPr txBox="1">
            <a:spLocks/>
          </p:cNvSpPr>
          <p:nvPr/>
        </p:nvSpPr>
        <p:spPr>
          <a:xfrm>
            <a:off x="1023937" y="1517516"/>
            <a:ext cx="9275763" cy="48324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2400" dirty="0" err="1">
                <a:latin typeface="Century" panose="02040604050505020304" pitchFamily="18" charset="0"/>
              </a:rPr>
              <a:t>XGBoost</a:t>
            </a:r>
            <a:r>
              <a:rPr lang="en-IN" sz="2400" dirty="0">
                <a:latin typeface="Century" panose="02040604050505020304" pitchFamily="18" charset="0"/>
              </a:rPr>
              <a:t> stands for Extreme Gradient Boosting and is a supervised learning algorithm that falls under the gradient-boosted decision tree (GBDT) family of machine learning algorithms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They make their predictions based on combining a set of weaker models and evaluate other decision trees through if-then-else true/false feature questions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 They are created in sequential form to assess and estimate the probability of producing a correct decision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>
                <a:latin typeface="Century" panose="02040604050505020304" pitchFamily="18" charset="0"/>
              </a:rPr>
              <a:t>Gradient Tree Boosting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>
                <a:latin typeface="Century" panose="02040604050505020304" pitchFamily="18" charset="0"/>
              </a:rPr>
              <a:t>Regularized Learning </a:t>
            </a:r>
          </a:p>
          <a:p>
            <a:pPr lvl="1">
              <a:buFont typeface="Wingdings" pitchFamily="2" charset="2"/>
              <a:buChar char="§"/>
            </a:pPr>
            <a:r>
              <a:rPr lang="en-IN" dirty="0">
                <a:latin typeface="Century" panose="02040604050505020304" pitchFamily="18" charset="0"/>
              </a:rPr>
              <a:t>Shrinkage and Feature Subsampling</a:t>
            </a:r>
            <a:br>
              <a:rPr lang="en-IN" dirty="0">
                <a:latin typeface="Century" panose="02040604050505020304" pitchFamily="18" charset="0"/>
              </a:rPr>
            </a:br>
            <a:endParaRPr lang="en-IN" sz="2000" dirty="0">
              <a:latin typeface="Century" panose="02040604050505020304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algn="just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D31ED8-A803-6B5E-FFC5-99FB9F54A809}"/>
              </a:ext>
            </a:extLst>
          </p:cNvPr>
          <p:cNvSpPr txBox="1">
            <a:spLocks/>
          </p:cNvSpPr>
          <p:nvPr/>
        </p:nvSpPr>
        <p:spPr>
          <a:xfrm>
            <a:off x="591370" y="315761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 err="1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XGBoost</a:t>
            </a:r>
            <a:r>
              <a:rPr lang="en-US" sz="4800" b="1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1898652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741E537E-48AF-3044-8A1E-30DA4EAE95AA}"/>
              </a:ext>
            </a:extLst>
          </p:cNvPr>
          <p:cNvSpPr txBox="1">
            <a:spLocks/>
          </p:cNvSpPr>
          <p:nvPr/>
        </p:nvSpPr>
        <p:spPr>
          <a:xfrm>
            <a:off x="-709559" y="779435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endParaRPr lang="en-US" sz="4800" b="1" dirty="0">
              <a:solidFill>
                <a:schemeClr val="accent1"/>
              </a:solidFill>
              <a:latin typeface="Century" panose="02040604050505020304" pitchFamily="18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1DE75-C5BE-1B4F-BF4A-247C2BAB45D6}"/>
              </a:ext>
            </a:extLst>
          </p:cNvPr>
          <p:cNvSpPr txBox="1"/>
          <p:nvPr/>
        </p:nvSpPr>
        <p:spPr>
          <a:xfrm>
            <a:off x="3886200" y="2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787285C-F3E4-1844-8C25-12CB68B48F5C}"/>
              </a:ext>
            </a:extLst>
          </p:cNvPr>
          <p:cNvSpPr txBox="1">
            <a:spLocks/>
          </p:cNvSpPr>
          <p:nvPr/>
        </p:nvSpPr>
        <p:spPr>
          <a:xfrm>
            <a:off x="1023937" y="1517516"/>
            <a:ext cx="9275763" cy="1898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Each Classifier has performed well over 70% accuracy in prediction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Logistic Regression was able to achieve the the highest accuracy of 81.42 %</a:t>
            </a: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Century" panose="02040604050505020304" pitchFamily="18" charset="0"/>
              </a:rPr>
              <a:t>Second Best Classifier is Random Forest which was able to achieve 81.39% accuracy</a:t>
            </a:r>
          </a:p>
          <a:p>
            <a:pPr marL="0" indent="0">
              <a:buNone/>
            </a:pPr>
            <a:endParaRPr lang="en-IN" sz="2400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algn="just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135D7F5-6A42-022D-8232-563E9B6C38F7}"/>
              </a:ext>
            </a:extLst>
          </p:cNvPr>
          <p:cNvSpPr txBox="1">
            <a:spLocks/>
          </p:cNvSpPr>
          <p:nvPr/>
        </p:nvSpPr>
        <p:spPr>
          <a:xfrm>
            <a:off x="591370" y="315761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just" defTabSz="914400"/>
            <a:r>
              <a:rPr lang="en-US" sz="4800" b="1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Reports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27488-69C5-D5A3-B53E-8A050B2F1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26376"/>
            <a:ext cx="5892088" cy="2775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902C0D-8AAB-03AE-6697-9FD9C365E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12" y="3826376"/>
            <a:ext cx="5700942" cy="27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90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5B453D9F-E3A7-0647-83D3-365EB5191269}"/>
              </a:ext>
            </a:extLst>
          </p:cNvPr>
          <p:cNvSpPr txBox="1">
            <a:spLocks/>
          </p:cNvSpPr>
          <p:nvPr/>
        </p:nvSpPr>
        <p:spPr>
          <a:xfrm>
            <a:off x="1023937" y="1517516"/>
            <a:ext cx="10144126" cy="3156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  <a:p>
            <a:pPr marL="3200400" lvl="7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37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C3A7-8AB2-ECD2-63C0-4DE2718B7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937" y="392783"/>
            <a:ext cx="8791575" cy="1011237"/>
          </a:xfrm>
        </p:spPr>
        <p:txBody>
          <a:bodyPr>
            <a:normAutofit fontScale="90000"/>
          </a:bodyPr>
          <a:lstStyle/>
          <a:p>
            <a:pPr marL="457200" lvl="1" algn="just"/>
            <a:br>
              <a:rPr lang="en-US" sz="4800" b="1" kern="1200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</a:br>
            <a:r>
              <a:rPr lang="en-US" sz="4800" b="1" kern="1200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Prevalence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3685B-FF23-1CF4-96C3-81CF70653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937" y="1517516"/>
            <a:ext cx="10144126" cy="517423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 CDC estimates that 1 in 5 diabetics, and roughly 8 in 10 prediabetics are unaware of their risk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 There are different types of diabetes:</a:t>
            </a:r>
          </a:p>
          <a:p>
            <a:pPr marL="800100" lvl="1" indent="-342900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Type I diabetes is mostly known as Juvenile diabetes or insulin diabetes, is known to be a chronic condition.</a:t>
            </a:r>
          </a:p>
          <a:p>
            <a:pPr marL="800100" lvl="1" indent="-342900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 Type II diabetes is the most common form, and its prevalence varies by age, education, income, location, race, and other social determinants of health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 The economic cost of diabetes is enormous; </a:t>
            </a:r>
          </a:p>
          <a:p>
            <a:pPr marL="800100" lvl="1" indent="-342900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 Diagnosed diabetes costs around $327 billion yearly</a:t>
            </a:r>
          </a:p>
          <a:p>
            <a:pPr marL="800100" lvl="1" indent="-342900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2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 The total cost of prediabetes and undiagnosed diabetes is close to $400 billion.</a:t>
            </a:r>
          </a:p>
          <a:p>
            <a:pPr algn="just"/>
            <a:endParaRPr lang="en-US" sz="26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 algn="l"/>
            <a:endParaRPr lang="en-US" sz="22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0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43685B-FF23-1CF4-96C3-81CF70653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937" y="1517516"/>
            <a:ext cx="10144126" cy="4895984"/>
          </a:xfrm>
        </p:spPr>
        <p:txBody>
          <a:bodyPr>
            <a:normAutofit/>
          </a:bodyPr>
          <a:lstStyle/>
          <a:p>
            <a:pPr lvl="1" algn="just"/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Diabetes Health Indicators dataset</a:t>
            </a:r>
          </a:p>
          <a:p>
            <a:pPr marL="1257300" lvl="2" indent="-342900" algn="l">
              <a:buFont typeface="Wingdings" pitchFamily="2" charset="2"/>
              <a:buChar char="§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This datasets is collected by telephone survey by CDC from The Behavioral Risk Factor Surveillance System (BRFSS).</a:t>
            </a:r>
          </a:p>
          <a:p>
            <a:pPr marL="1257300" lvl="2" indent="-342900" algn="l">
              <a:buFont typeface="Wingdings" pitchFamily="2" charset="2"/>
              <a:buChar char="§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It was collected in 2015, from 441,455 Individuals  by responding  330 Questions.</a:t>
            </a:r>
          </a:p>
          <a:p>
            <a:pPr marL="1257300" lvl="2" indent="-342900" algn="l">
              <a:buFont typeface="Wingdings" pitchFamily="2" charset="2"/>
              <a:buChar char="§"/>
            </a:pPr>
            <a:r>
              <a:rPr lang="en-US" sz="2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From these questions, they have form the 21 health markers  </a:t>
            </a:r>
            <a:endParaRPr lang="en-US" sz="22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  <a:latin typeface="Century" panose="020406040505050203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543D1E-7A67-0A66-1D95-388A124A9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370" y="265656"/>
            <a:ext cx="11009259" cy="1011237"/>
          </a:xfrm>
        </p:spPr>
        <p:txBody>
          <a:bodyPr>
            <a:normAutofit/>
          </a:bodyPr>
          <a:lstStyle/>
          <a:p>
            <a:pPr marL="457200" lvl="1" algn="just"/>
            <a:r>
              <a:rPr lang="en-US" sz="4800" b="1" kern="1200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Diabetes</a:t>
            </a:r>
            <a:r>
              <a:rPr lang="en-US" sz="4800" b="1" kern="1200" dirty="0">
                <a:solidFill>
                  <a:schemeClr val="accent1"/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 </a:t>
            </a:r>
            <a:r>
              <a:rPr lang="en-US" sz="4800" b="1" kern="1200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Health Indicators dataset</a:t>
            </a:r>
          </a:p>
        </p:txBody>
      </p:sp>
    </p:spTree>
    <p:extLst>
      <p:ext uri="{BB962C8B-B14F-4D97-AF65-F5344CB8AC3E}">
        <p14:creationId xmlns:p14="http://schemas.microsoft.com/office/powerpoint/2010/main" val="350512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C3A7-8AB2-ECD2-63C0-4DE2718B7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370" y="265656"/>
            <a:ext cx="11009259" cy="1011237"/>
          </a:xfrm>
        </p:spPr>
        <p:txBody>
          <a:bodyPr>
            <a:normAutofit/>
          </a:bodyPr>
          <a:lstStyle/>
          <a:p>
            <a:pPr marL="457200" lvl="1" algn="just"/>
            <a:r>
              <a:rPr lang="en-US" sz="4800" b="1" kern="1200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Diabetes Health Indicators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3685B-FF23-1CF4-96C3-81CF70653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937" y="1517516"/>
            <a:ext cx="6105283" cy="4972184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This dataset contains 3 files:</a:t>
            </a:r>
          </a:p>
          <a:p>
            <a:pPr algn="l"/>
            <a:endParaRPr lang="en-US" sz="96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  <a:p>
            <a:pPr marL="457200" indent="-457200" algn="l">
              <a:buAutoNum type="arabicPeriod"/>
            </a:pPr>
            <a:r>
              <a:rPr lang="en-US" sz="96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diabetes_012_health_indicators_BRFSS2015.csv</a:t>
            </a:r>
          </a:p>
          <a:p>
            <a:pPr marL="1257300" lvl="2" indent="-342900" algn="just">
              <a:buFont typeface="Wingdings" pitchFamily="2" charset="2"/>
              <a:buChar char="Ø"/>
            </a:pPr>
            <a:r>
              <a:rPr lang="en-US" sz="9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253,680 survey responses</a:t>
            </a:r>
          </a:p>
          <a:p>
            <a:pPr marL="1257300" lvl="2" indent="-342900" algn="just">
              <a:buFont typeface="Wingdings" pitchFamily="2" charset="2"/>
              <a:buChar char="Ø"/>
            </a:pPr>
            <a:r>
              <a:rPr lang="en-US" sz="9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This dataset has 21 feature variables and is imbalanced</a:t>
            </a:r>
          </a:p>
          <a:p>
            <a:pPr marL="1257300" lvl="2" indent="-342900" algn="just">
              <a:buFont typeface="Wingdings" pitchFamily="2" charset="2"/>
              <a:buChar char="Ø"/>
            </a:pPr>
            <a:r>
              <a:rPr lang="en-US" sz="96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3 classes :</a:t>
            </a:r>
          </a:p>
          <a:p>
            <a:pPr marL="2514600" lvl="3" indent="-1143000" algn="just">
              <a:buFont typeface="Wingdings" pitchFamily="2" charset="2"/>
              <a:buChar char="§"/>
            </a:pPr>
            <a:r>
              <a:rPr lang="en-US" sz="92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latin typeface="Century" panose="02040604050505020304" pitchFamily="18" charset="0"/>
                <a:cs typeface="Calibri" panose="020F0502020204030204" pitchFamily="34" charset="0"/>
              </a:rPr>
              <a:t>0 is for no diabetes or only</a:t>
            </a:r>
            <a:r>
              <a:rPr lang="en-US" sz="92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 during pregnancy</a:t>
            </a:r>
          </a:p>
          <a:p>
            <a:pPr marL="2514600" lvl="3" indent="-1143000" algn="just">
              <a:buFont typeface="Wingdings" pitchFamily="2" charset="2"/>
              <a:buChar char="§"/>
            </a:pPr>
            <a:r>
              <a:rPr lang="en-US" sz="92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1 is for prediabetes</a:t>
            </a:r>
          </a:p>
          <a:p>
            <a:pPr marL="2514600" lvl="3" indent="-1143000" algn="just">
              <a:buFont typeface="Wingdings" pitchFamily="2" charset="2"/>
              <a:buChar char="§"/>
            </a:pPr>
            <a:r>
              <a:rPr lang="en-US" sz="92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2 is for diabetes.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148FBF-F557-929B-F7F6-4FD747E0DC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84203" y="2536171"/>
            <a:ext cx="4675322" cy="36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3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43685B-FF23-1CF4-96C3-81CF70653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005" y="2000377"/>
            <a:ext cx="6585731" cy="4006462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6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2.	diabetes _ binary _ health _ indicators _ BRFSS2015.csv</a:t>
            </a: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253,680 survey responses </a:t>
            </a: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This dataset has 21 feature variables and is not balanced.</a:t>
            </a:r>
          </a:p>
          <a:p>
            <a:pPr marL="914400" lvl="1" indent="-457200" algn="just">
              <a:buFont typeface="Wingdings" pitchFamily="2" charset="2"/>
              <a:buChar char="Ø"/>
            </a:pPr>
            <a:r>
              <a:rPr lang="en-US" sz="26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2 classes :</a:t>
            </a:r>
          </a:p>
          <a:p>
            <a:pPr marL="1371600" lvl="2" indent="-457200" algn="just"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0 is for no diabetes</a:t>
            </a:r>
          </a:p>
          <a:p>
            <a:pPr marL="1371600" lvl="2" indent="-457200" algn="just"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1 is for prediabetes or diabetes.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ACD8F3-F8F7-F80F-25F8-1A545D44765F}"/>
              </a:ext>
            </a:extLst>
          </p:cNvPr>
          <p:cNvSpPr txBox="1">
            <a:spLocks/>
          </p:cNvSpPr>
          <p:nvPr/>
        </p:nvSpPr>
        <p:spPr>
          <a:xfrm>
            <a:off x="591370" y="368300"/>
            <a:ext cx="11009259" cy="1011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lvl="1" algn="just" defTabSz="914400"/>
            <a:r>
              <a:rPr lang="en-US" sz="4800" b="1" kern="120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Diabetes Health Indicators dataset</a:t>
            </a:r>
            <a:endParaRPr lang="en-US" sz="4800" b="1" kern="1200" dirty="0">
              <a:solidFill>
                <a:schemeClr val="tx2">
                  <a:lumMod val="90000"/>
                </a:schemeClr>
              </a:solidFill>
              <a:latin typeface="Century" panose="02040604050505020304" pitchFamily="18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F2B08-E8BE-7A9C-7A59-4F33AA653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204" y="2281267"/>
            <a:ext cx="4675322" cy="34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3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43685B-FF23-1CF4-96C3-81CF70653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14" y="1620160"/>
            <a:ext cx="5655832" cy="4972184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3.	diabetes_binary_5050split_health_indicators_BRFSS2015.csv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70,692 survey responses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50-50 split of respondents with no diabetes and with either prediabetes or diabetes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This dataset has 21 feature variables and is balanced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2B997-4524-549D-507C-E49EF4CD8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370" y="265656"/>
            <a:ext cx="11009259" cy="1011237"/>
          </a:xfrm>
        </p:spPr>
        <p:txBody>
          <a:bodyPr>
            <a:normAutofit/>
          </a:bodyPr>
          <a:lstStyle/>
          <a:p>
            <a:pPr marL="457200" lvl="1" algn="just"/>
            <a:r>
              <a:rPr lang="en-US" sz="4800" b="1" kern="1200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Diabetes Health Indicators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A540D-D6AC-B05A-F228-D68556A33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363" y="1875295"/>
            <a:ext cx="5129123" cy="430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7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C3A7-8AB2-ECD2-63C0-4DE2718B7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370" y="203026"/>
            <a:ext cx="11009259" cy="1011237"/>
          </a:xfrm>
        </p:spPr>
        <p:txBody>
          <a:bodyPr/>
          <a:lstStyle/>
          <a:p>
            <a:pPr marL="457200" lvl="1" algn="just"/>
            <a:r>
              <a:rPr lang="en-US" sz="4800" b="1" kern="1200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Health Indicators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3685B-FF23-1CF4-96C3-81CF70653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937" y="1517516"/>
            <a:ext cx="10144126" cy="4972184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Binary Health Markers 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*	Diabetes 							     * </a:t>
            </a:r>
            <a:r>
              <a:rPr lang="en-US" sz="2400" dirty="0" err="1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PhysActivity</a:t>
            </a: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					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*    </a:t>
            </a:r>
            <a:r>
              <a:rPr lang="en-US" sz="2400" dirty="0" err="1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HighBP</a:t>
            </a: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	                     			     * </a:t>
            </a:r>
            <a:r>
              <a:rPr lang="en-US" sz="2400" dirty="0" err="1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HighChol</a:t>
            </a: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*    </a:t>
            </a:r>
            <a:r>
              <a:rPr lang="en-US" sz="2400" dirty="0" err="1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CholCheck</a:t>
            </a: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                                   * Smoker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*    Stroke                                          * </a:t>
            </a:r>
            <a:r>
              <a:rPr lang="en-US" sz="2400" dirty="0" err="1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HeartDiseaseorAttack</a:t>
            </a: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*    Fruits                                           * Vegetables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*    </a:t>
            </a:r>
            <a:r>
              <a:rPr lang="en-US" sz="2400" dirty="0" err="1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AnyHealthCare</a:t>
            </a: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                           * </a:t>
            </a:r>
            <a:r>
              <a:rPr lang="en-US" sz="2400" dirty="0" err="1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DiffWalk</a:t>
            </a: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*    Sex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4321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43685B-FF23-1CF4-96C3-81CF70653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937" y="1517516"/>
            <a:ext cx="10144126" cy="4972184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Non-binary Health Markers :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*	BMI 							          * </a:t>
            </a:r>
            <a:r>
              <a:rPr lang="en-US" sz="2400" dirty="0" err="1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GenHealth</a:t>
            </a: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 					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*    </a:t>
            </a:r>
            <a:r>
              <a:rPr lang="en-US" sz="2400" dirty="0" err="1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MentHealth</a:t>
            </a:r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	                     		     * </a:t>
            </a:r>
            <a:r>
              <a:rPr lang="en-US" sz="2400" dirty="0" err="1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PhyHealth</a:t>
            </a:r>
            <a:endParaRPr lang="en-US" sz="2400" dirty="0">
              <a:solidFill>
                <a:schemeClr val="tx1"/>
              </a:solidFill>
              <a:latin typeface="Century" panose="020406040505050203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*    Age                                 			* Education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*    Income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85611-609D-D4BF-5EA3-841ED5101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370" y="203026"/>
            <a:ext cx="11009259" cy="1011237"/>
          </a:xfrm>
        </p:spPr>
        <p:txBody>
          <a:bodyPr/>
          <a:lstStyle/>
          <a:p>
            <a:pPr marL="457200" lvl="1" algn="just"/>
            <a:r>
              <a:rPr lang="en-US" sz="4800" b="1" kern="1200" dirty="0">
                <a:solidFill>
                  <a:schemeClr val="tx2">
                    <a:lumMod val="90000"/>
                  </a:schemeClr>
                </a:solidFill>
                <a:latin typeface="Century" panose="02040604050505020304" pitchFamily="18" charset="0"/>
                <a:ea typeface="+mj-ea"/>
                <a:cs typeface="Calibri" panose="020F0502020204030204" pitchFamily="34" charset="0"/>
              </a:rPr>
              <a:t>Health Indicators</a:t>
            </a:r>
          </a:p>
        </p:txBody>
      </p:sp>
    </p:spTree>
    <p:extLst>
      <p:ext uri="{BB962C8B-B14F-4D97-AF65-F5344CB8AC3E}">
        <p14:creationId xmlns:p14="http://schemas.microsoft.com/office/powerpoint/2010/main" val="864231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{1C308E5B-6A71-474F-8C78-5C47C1067727}tf10001063</Template>
  <TotalTime>4497</TotalTime>
  <Words>1578</Words>
  <Application>Microsoft Macintosh PowerPoint</Application>
  <PresentationFormat>Widescreen</PresentationFormat>
  <Paragraphs>200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</vt:lpstr>
      <vt:lpstr>Century Gothic</vt:lpstr>
      <vt:lpstr>Wingdings</vt:lpstr>
      <vt:lpstr>Wingdings 3</vt:lpstr>
      <vt:lpstr>Mesh</vt:lpstr>
      <vt:lpstr>Diabetes Machine Learning Prediction Model  by  Utilizing the Health Diabetes Indicator Datasets  </vt:lpstr>
      <vt:lpstr>Motivation</vt:lpstr>
      <vt:lpstr> Prevalence</vt:lpstr>
      <vt:lpstr>Diabetes Health Indicators dataset</vt:lpstr>
      <vt:lpstr>Diabetes Health Indicators dataset</vt:lpstr>
      <vt:lpstr>PowerPoint Presentation</vt:lpstr>
      <vt:lpstr>Diabetes Health Indicators dataset</vt:lpstr>
      <vt:lpstr>Health Indicators</vt:lpstr>
      <vt:lpstr>Health Indicators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Ajith Kumar Gatla</dc:creator>
  <cp:lastModifiedBy>Microsoft Office User</cp:lastModifiedBy>
  <cp:revision>51</cp:revision>
  <dcterms:created xsi:type="dcterms:W3CDTF">2022-11-11T04:46:25Z</dcterms:created>
  <dcterms:modified xsi:type="dcterms:W3CDTF">2024-11-26T18:01:31Z</dcterms:modified>
</cp:coreProperties>
</file>