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6"/>
  </p:notesMasterIdLst>
  <p:sldIdLst>
    <p:sldId id="257" r:id="rId2"/>
    <p:sldId id="335" r:id="rId3"/>
    <p:sldId id="334" r:id="rId4"/>
    <p:sldId id="338" r:id="rId5"/>
    <p:sldId id="336" r:id="rId6"/>
    <p:sldId id="337" r:id="rId7"/>
    <p:sldId id="339" r:id="rId8"/>
    <p:sldId id="340" r:id="rId9"/>
    <p:sldId id="341" r:id="rId10"/>
    <p:sldId id="353" r:id="rId11"/>
    <p:sldId id="342" r:id="rId12"/>
    <p:sldId id="352" r:id="rId13"/>
    <p:sldId id="343" r:id="rId14"/>
    <p:sldId id="351" r:id="rId15"/>
    <p:sldId id="346" r:id="rId16"/>
    <p:sldId id="345" r:id="rId17"/>
    <p:sldId id="347" r:id="rId18"/>
    <p:sldId id="348" r:id="rId19"/>
    <p:sldId id="349" r:id="rId20"/>
    <p:sldId id="350" r:id="rId21"/>
    <p:sldId id="354" r:id="rId22"/>
    <p:sldId id="355" r:id="rId23"/>
    <p:sldId id="356" r:id="rId24"/>
    <p:sldId id="357" r:id="rId25"/>
    <p:sldId id="359" r:id="rId26"/>
    <p:sldId id="358" r:id="rId27"/>
    <p:sldId id="360" r:id="rId28"/>
    <p:sldId id="362" r:id="rId29"/>
    <p:sldId id="361" r:id="rId30"/>
    <p:sldId id="363" r:id="rId31"/>
    <p:sldId id="364" r:id="rId32"/>
    <p:sldId id="365" r:id="rId33"/>
    <p:sldId id="366" r:id="rId34"/>
    <p:sldId id="367" r:id="rId35"/>
    <p:sldId id="368" r:id="rId36"/>
    <p:sldId id="369" r:id="rId37"/>
    <p:sldId id="371" r:id="rId38"/>
    <p:sldId id="374" r:id="rId39"/>
    <p:sldId id="381" r:id="rId40"/>
    <p:sldId id="375" r:id="rId41"/>
    <p:sldId id="376" r:id="rId42"/>
    <p:sldId id="377" r:id="rId43"/>
    <p:sldId id="378" r:id="rId44"/>
    <p:sldId id="379" r:id="rId45"/>
    <p:sldId id="380" r:id="rId46"/>
    <p:sldId id="382" r:id="rId47"/>
    <p:sldId id="383" r:id="rId48"/>
    <p:sldId id="384" r:id="rId49"/>
    <p:sldId id="385" r:id="rId50"/>
    <p:sldId id="386" r:id="rId51"/>
    <p:sldId id="387" r:id="rId52"/>
    <p:sldId id="388" r:id="rId53"/>
    <p:sldId id="389" r:id="rId54"/>
    <p:sldId id="390" r:id="rId55"/>
    <p:sldId id="392" r:id="rId56"/>
    <p:sldId id="391" r:id="rId57"/>
    <p:sldId id="393" r:id="rId58"/>
    <p:sldId id="395" r:id="rId59"/>
    <p:sldId id="397" r:id="rId60"/>
    <p:sldId id="398" r:id="rId61"/>
    <p:sldId id="399" r:id="rId62"/>
    <p:sldId id="400" r:id="rId63"/>
    <p:sldId id="401" r:id="rId64"/>
    <p:sldId id="402" r:id="rId65"/>
    <p:sldId id="403" r:id="rId66"/>
    <p:sldId id="406" r:id="rId67"/>
    <p:sldId id="407" r:id="rId68"/>
    <p:sldId id="408" r:id="rId69"/>
    <p:sldId id="409" r:id="rId70"/>
    <p:sldId id="410" r:id="rId71"/>
    <p:sldId id="411" r:id="rId72"/>
    <p:sldId id="412" r:id="rId73"/>
    <p:sldId id="413" r:id="rId74"/>
    <p:sldId id="414" r:id="rId75"/>
    <p:sldId id="415" r:id="rId76"/>
    <p:sldId id="416" r:id="rId77"/>
    <p:sldId id="417" r:id="rId78"/>
    <p:sldId id="418" r:id="rId79"/>
    <p:sldId id="419" r:id="rId80"/>
    <p:sldId id="420" r:id="rId81"/>
    <p:sldId id="421" r:id="rId82"/>
    <p:sldId id="422" r:id="rId83"/>
    <p:sldId id="423" r:id="rId84"/>
    <p:sldId id="425" r:id="rId85"/>
    <p:sldId id="426" r:id="rId86"/>
    <p:sldId id="427" r:id="rId87"/>
    <p:sldId id="428" r:id="rId88"/>
    <p:sldId id="429" r:id="rId89"/>
    <p:sldId id="430" r:id="rId90"/>
    <p:sldId id="431" r:id="rId91"/>
    <p:sldId id="433" r:id="rId92"/>
    <p:sldId id="432" r:id="rId93"/>
    <p:sldId id="466" r:id="rId94"/>
    <p:sldId id="467" r:id="rId95"/>
    <p:sldId id="470" r:id="rId96"/>
    <p:sldId id="468" r:id="rId97"/>
    <p:sldId id="469" r:id="rId98"/>
    <p:sldId id="434" r:id="rId99"/>
    <p:sldId id="435" r:id="rId100"/>
    <p:sldId id="436" r:id="rId101"/>
    <p:sldId id="437" r:id="rId102"/>
    <p:sldId id="439" r:id="rId103"/>
    <p:sldId id="440" r:id="rId104"/>
    <p:sldId id="441" r:id="rId105"/>
    <p:sldId id="442" r:id="rId106"/>
    <p:sldId id="443" r:id="rId107"/>
    <p:sldId id="444" r:id="rId108"/>
    <p:sldId id="471" r:id="rId109"/>
    <p:sldId id="472" r:id="rId110"/>
    <p:sldId id="473" r:id="rId111"/>
    <p:sldId id="474" r:id="rId112"/>
    <p:sldId id="475" r:id="rId113"/>
    <p:sldId id="476" r:id="rId114"/>
    <p:sldId id="477" r:id="rId115"/>
    <p:sldId id="481" r:id="rId116"/>
    <p:sldId id="478" r:id="rId117"/>
    <p:sldId id="479" r:id="rId118"/>
    <p:sldId id="480" r:id="rId119"/>
    <p:sldId id="455" r:id="rId120"/>
    <p:sldId id="482" r:id="rId121"/>
    <p:sldId id="483" r:id="rId122"/>
    <p:sldId id="484" r:id="rId123"/>
    <p:sldId id="485" r:id="rId124"/>
    <p:sldId id="486" r:id="rId125"/>
    <p:sldId id="487" r:id="rId126"/>
    <p:sldId id="456" r:id="rId127"/>
    <p:sldId id="488" r:id="rId128"/>
    <p:sldId id="489" r:id="rId129"/>
    <p:sldId id="490" r:id="rId130"/>
    <p:sldId id="491" r:id="rId131"/>
    <p:sldId id="492" r:id="rId132"/>
    <p:sldId id="493" r:id="rId133"/>
    <p:sldId id="494" r:id="rId134"/>
    <p:sldId id="495" r:id="rId135"/>
    <p:sldId id="496" r:id="rId136"/>
    <p:sldId id="510" r:id="rId137"/>
    <p:sldId id="497" r:id="rId138"/>
    <p:sldId id="498" r:id="rId139"/>
    <p:sldId id="499" r:id="rId140"/>
    <p:sldId id="500" r:id="rId141"/>
    <p:sldId id="501" r:id="rId142"/>
    <p:sldId id="502" r:id="rId143"/>
    <p:sldId id="503" r:id="rId144"/>
    <p:sldId id="504" r:id="rId145"/>
    <p:sldId id="505" r:id="rId146"/>
    <p:sldId id="506" r:id="rId147"/>
    <p:sldId id="507" r:id="rId148"/>
    <p:sldId id="508" r:id="rId149"/>
    <p:sldId id="509" r:id="rId150"/>
    <p:sldId id="511" r:id="rId151"/>
    <p:sldId id="512" r:id="rId152"/>
    <p:sldId id="513" r:id="rId153"/>
    <p:sldId id="514" r:id="rId154"/>
    <p:sldId id="515" r:id="rId155"/>
    <p:sldId id="516" r:id="rId156"/>
    <p:sldId id="517" r:id="rId157"/>
    <p:sldId id="518" r:id="rId158"/>
    <p:sldId id="519" r:id="rId159"/>
    <p:sldId id="445" r:id="rId160"/>
    <p:sldId id="446" r:id="rId161"/>
    <p:sldId id="447" r:id="rId162"/>
    <p:sldId id="448" r:id="rId163"/>
    <p:sldId id="449" r:id="rId164"/>
    <p:sldId id="451" r:id="rId165"/>
    <p:sldId id="450" r:id="rId166"/>
    <p:sldId id="452" r:id="rId167"/>
    <p:sldId id="453" r:id="rId168"/>
    <p:sldId id="454" r:id="rId169"/>
    <p:sldId id="457" r:id="rId170"/>
    <p:sldId id="458" r:id="rId171"/>
    <p:sldId id="459" r:id="rId172"/>
    <p:sldId id="460" r:id="rId173"/>
    <p:sldId id="461" r:id="rId174"/>
    <p:sldId id="462" r:id="rId175"/>
    <p:sldId id="463" r:id="rId176"/>
    <p:sldId id="464" r:id="rId177"/>
    <p:sldId id="520" r:id="rId178"/>
    <p:sldId id="521" r:id="rId179"/>
    <p:sldId id="522" r:id="rId180"/>
    <p:sldId id="523" r:id="rId181"/>
    <p:sldId id="524" r:id="rId182"/>
    <p:sldId id="525" r:id="rId183"/>
    <p:sldId id="526" r:id="rId184"/>
    <p:sldId id="527" r:id="rId185"/>
    <p:sldId id="529" r:id="rId186"/>
    <p:sldId id="530" r:id="rId187"/>
    <p:sldId id="531" r:id="rId188"/>
    <p:sldId id="535" r:id="rId189"/>
    <p:sldId id="532" r:id="rId190"/>
    <p:sldId id="533" r:id="rId191"/>
    <p:sldId id="534" r:id="rId192"/>
    <p:sldId id="536" r:id="rId193"/>
    <p:sldId id="537" r:id="rId194"/>
    <p:sldId id="333" r:id="rId1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30" autoAdjust="0"/>
    <p:restoredTop sz="94660"/>
  </p:normalViewPr>
  <p:slideViewPr>
    <p:cSldViewPr snapToGrid="0">
      <p:cViewPr varScale="1">
        <p:scale>
          <a:sx n="126" d="100"/>
          <a:sy n="126" d="100"/>
        </p:scale>
        <p:origin x="23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notesMaster" Target="notesMasters/notesMaster1.xml"/><Relationship Id="rId200"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fif"/><Relationship Id="rId2" Type="http://schemas.openxmlformats.org/officeDocument/2006/relationships/image" Target="../media/image10.jfif"/><Relationship Id="rId1" Type="http://schemas.openxmlformats.org/officeDocument/2006/relationships/image" Target="../media/image9.jpg"/><Relationship Id="rId6" Type="http://schemas.openxmlformats.org/officeDocument/2006/relationships/image" Target="../media/image14.jfif"/><Relationship Id="rId5" Type="http://schemas.openxmlformats.org/officeDocument/2006/relationships/image" Target="../media/image13.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fif"/><Relationship Id="rId2" Type="http://schemas.openxmlformats.org/officeDocument/2006/relationships/image" Target="../media/image10.jfif"/><Relationship Id="rId1" Type="http://schemas.openxmlformats.org/officeDocument/2006/relationships/image" Target="../media/image9.jpg"/><Relationship Id="rId6" Type="http://schemas.openxmlformats.org/officeDocument/2006/relationships/image" Target="../media/image14.jfif"/><Relationship Id="rId5" Type="http://schemas.openxmlformats.org/officeDocument/2006/relationships/image" Target="../media/image13.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821DD8-31FC-4FC6-BE48-19BF68E3C98F}" type="doc">
      <dgm:prSet loTypeId="urn:microsoft.com/office/officeart/2005/8/layout/vList3" loCatId="list" qsTypeId="urn:microsoft.com/office/officeart/2005/8/quickstyle/3d1" qsCatId="3D" csTypeId="urn:microsoft.com/office/officeart/2005/8/colors/accent1_2" csCatId="accent1" phldr="1"/>
      <dgm:spPr/>
      <dgm:t>
        <a:bodyPr/>
        <a:lstStyle/>
        <a:p>
          <a:endParaRPr lang="en-IN"/>
        </a:p>
      </dgm:t>
    </dgm:pt>
    <dgm:pt modelId="{69902A6B-0ED4-414F-A877-E97311D324D8}">
      <dgm:prSet phldrT="[Text]" custT="1"/>
      <dgm:spPr/>
      <dgm:t>
        <a:bodyPr/>
        <a:lstStyle/>
        <a:p>
          <a:pPr>
            <a:buFont typeface="Arial" panose="020B0604020202020204" pitchFamily="34" charset="0"/>
            <a:buChar char="•"/>
          </a:pPr>
          <a:r>
            <a:rPr lang="en-IN" sz="1600" b="0" i="0" dirty="0"/>
            <a:t>Introduction to DBMS</a:t>
          </a:r>
          <a:endParaRPr lang="en-IN" sz="1600" dirty="0"/>
        </a:p>
      </dgm:t>
    </dgm:pt>
    <dgm:pt modelId="{1C39E996-9062-4938-A4E1-3F40613EB162}" type="parTrans" cxnId="{137DA048-5029-4176-A0B6-2EDBFD4BE9AE}">
      <dgm:prSet/>
      <dgm:spPr/>
      <dgm:t>
        <a:bodyPr/>
        <a:lstStyle/>
        <a:p>
          <a:endParaRPr lang="en-IN"/>
        </a:p>
      </dgm:t>
    </dgm:pt>
    <dgm:pt modelId="{85B0E94C-7C85-42E3-B712-78E1716BA209}" type="sibTrans" cxnId="{137DA048-5029-4176-A0B6-2EDBFD4BE9AE}">
      <dgm:prSet/>
      <dgm:spPr/>
      <dgm:t>
        <a:bodyPr/>
        <a:lstStyle/>
        <a:p>
          <a:endParaRPr lang="en-IN"/>
        </a:p>
      </dgm:t>
    </dgm:pt>
    <dgm:pt modelId="{DBC2FDBF-0A0E-462C-9442-882A1EE0FFFB}">
      <dgm:prSet phldrT="[Text]" custT="1"/>
      <dgm:spPr/>
      <dgm:t>
        <a:bodyPr/>
        <a:lstStyle/>
        <a:p>
          <a:pPr>
            <a:buFont typeface="Arial" panose="020B0604020202020204" pitchFamily="34" charset="0"/>
            <a:buChar char="•"/>
          </a:pPr>
          <a:r>
            <a:rPr lang="en-US" sz="1600" b="0" i="0" dirty="0"/>
            <a:t>An Introduction to Relational Database</a:t>
          </a:r>
          <a:endParaRPr lang="en-IN" sz="1600" dirty="0"/>
        </a:p>
      </dgm:t>
    </dgm:pt>
    <dgm:pt modelId="{C87EF2F8-4C0C-4444-AA49-25253721ECF6}" type="parTrans" cxnId="{856645ED-94E6-4756-8C1D-73AC3479E309}">
      <dgm:prSet/>
      <dgm:spPr/>
      <dgm:t>
        <a:bodyPr/>
        <a:lstStyle/>
        <a:p>
          <a:endParaRPr lang="en-IN"/>
        </a:p>
      </dgm:t>
    </dgm:pt>
    <dgm:pt modelId="{3FFB1F96-0B4C-4A14-8EC6-4BB2704FFFBC}" type="sibTrans" cxnId="{856645ED-94E6-4756-8C1D-73AC3479E309}">
      <dgm:prSet/>
      <dgm:spPr/>
      <dgm:t>
        <a:bodyPr/>
        <a:lstStyle/>
        <a:p>
          <a:endParaRPr lang="en-IN"/>
        </a:p>
      </dgm:t>
    </dgm:pt>
    <dgm:pt modelId="{CBE77436-2AD9-449C-8DDF-B6E15B03E525}">
      <dgm:prSet phldrT="[Text]" custT="1"/>
      <dgm:spPr/>
      <dgm:t>
        <a:bodyPr/>
        <a:lstStyle/>
        <a:p>
          <a:pPr>
            <a:buFont typeface="Arial" panose="020B0604020202020204" pitchFamily="34" charset="0"/>
            <a:buChar char="•"/>
          </a:pPr>
          <a:r>
            <a:rPr lang="en-IN" sz="1800" b="0" i="0" dirty="0"/>
            <a:t>Concepts and SQL Accessing</a:t>
          </a:r>
          <a:endParaRPr lang="en-IN" sz="1800" dirty="0"/>
        </a:p>
      </dgm:t>
    </dgm:pt>
    <dgm:pt modelId="{63107466-A006-4F26-BEDB-E189C2CFC8B6}" type="parTrans" cxnId="{7B30BEAC-6729-4CD3-809F-F45722FD91D8}">
      <dgm:prSet/>
      <dgm:spPr/>
      <dgm:t>
        <a:bodyPr/>
        <a:lstStyle/>
        <a:p>
          <a:endParaRPr lang="en-IN"/>
        </a:p>
      </dgm:t>
    </dgm:pt>
    <dgm:pt modelId="{DCC4C9A1-55A8-46B9-A79B-B74FB035C2F4}" type="sibTrans" cxnId="{7B30BEAC-6729-4CD3-809F-F45722FD91D8}">
      <dgm:prSet/>
      <dgm:spPr/>
      <dgm:t>
        <a:bodyPr/>
        <a:lstStyle/>
        <a:p>
          <a:endParaRPr lang="en-IN"/>
        </a:p>
      </dgm:t>
    </dgm:pt>
    <dgm:pt modelId="{EC2B2CFA-5FD3-47EC-B818-F741E473F243}">
      <dgm:prSet custT="1"/>
      <dgm:spPr/>
      <dgm:t>
        <a:bodyPr/>
        <a:lstStyle/>
        <a:p>
          <a:pPr>
            <a:buFont typeface="Arial" panose="020B0604020202020204" pitchFamily="34" charset="0"/>
            <a:buChar char="•"/>
          </a:pPr>
          <a:r>
            <a:rPr lang="en-US" sz="1600" b="0" i="0" dirty="0"/>
            <a:t>Data Servers MYSQL/RDBMS Concepts</a:t>
          </a:r>
        </a:p>
      </dgm:t>
    </dgm:pt>
    <dgm:pt modelId="{78C340FE-1AE6-4931-810A-C5BA320D5EFC}" type="parTrans" cxnId="{3A702D9C-48C3-429C-8D5E-E06EC55AFD47}">
      <dgm:prSet/>
      <dgm:spPr/>
      <dgm:t>
        <a:bodyPr/>
        <a:lstStyle/>
        <a:p>
          <a:endParaRPr lang="en-IN"/>
        </a:p>
      </dgm:t>
    </dgm:pt>
    <dgm:pt modelId="{E528DB98-91FE-445B-AF26-862F25A11008}" type="sibTrans" cxnId="{3A702D9C-48C3-429C-8D5E-E06EC55AFD47}">
      <dgm:prSet/>
      <dgm:spPr/>
      <dgm:t>
        <a:bodyPr/>
        <a:lstStyle/>
        <a:p>
          <a:endParaRPr lang="en-IN"/>
        </a:p>
      </dgm:t>
    </dgm:pt>
    <dgm:pt modelId="{80EC4E71-518C-4241-83BF-C351E1CD52D7}">
      <dgm:prSet custT="1"/>
      <dgm:spPr/>
      <dgm:t>
        <a:bodyPr/>
        <a:lstStyle/>
        <a:p>
          <a:pPr>
            <a:buFont typeface="Arial" panose="020B0604020202020204" pitchFamily="34" charset="0"/>
            <a:buChar char="•"/>
          </a:pPr>
          <a:r>
            <a:rPr lang="en-US" sz="1600" b="0" i="0" dirty="0"/>
            <a:t>Extraction, Transformation and Loading (“ETL”) Processes</a:t>
          </a:r>
        </a:p>
      </dgm:t>
    </dgm:pt>
    <dgm:pt modelId="{FDD55D16-712E-4B6B-9803-B8FC62D3AE0F}" type="parTrans" cxnId="{69B53FD9-3A90-48F9-A3B2-9357F52C8E59}">
      <dgm:prSet/>
      <dgm:spPr/>
      <dgm:t>
        <a:bodyPr/>
        <a:lstStyle/>
        <a:p>
          <a:endParaRPr lang="en-IN"/>
        </a:p>
      </dgm:t>
    </dgm:pt>
    <dgm:pt modelId="{6AD1BAA1-3887-4078-80A6-172CC4EC9600}" type="sibTrans" cxnId="{69B53FD9-3A90-48F9-A3B2-9357F52C8E59}">
      <dgm:prSet/>
      <dgm:spPr/>
      <dgm:t>
        <a:bodyPr/>
        <a:lstStyle/>
        <a:p>
          <a:endParaRPr lang="en-IN"/>
        </a:p>
      </dgm:t>
    </dgm:pt>
    <dgm:pt modelId="{435E026E-016E-45DF-9CBB-4753F3183C15}">
      <dgm:prSet custT="1"/>
      <dgm:spPr/>
      <dgm:t>
        <a:bodyPr/>
        <a:lstStyle/>
        <a:p>
          <a:pPr>
            <a:buFont typeface="Arial" panose="020B0604020202020204" pitchFamily="34" charset="0"/>
            <a:buChar char="•"/>
          </a:pPr>
          <a:r>
            <a:rPr lang="en-US" sz="1600" b="0" i="0" dirty="0"/>
            <a:t>Retrieve data from Single Tables-(use of SELECT Statement) and the power of WHERE and ORDER by Clause. Retrieve and Transform data from multiple Tables using JOINS and Unions</a:t>
          </a:r>
        </a:p>
      </dgm:t>
    </dgm:pt>
    <dgm:pt modelId="{38FA6306-D240-4603-9FC3-55DE601F344A}" type="parTrans" cxnId="{92D56711-62B9-4608-9BE8-A80D25815B15}">
      <dgm:prSet/>
      <dgm:spPr/>
      <dgm:t>
        <a:bodyPr/>
        <a:lstStyle/>
        <a:p>
          <a:endParaRPr lang="en-IN"/>
        </a:p>
      </dgm:t>
    </dgm:pt>
    <dgm:pt modelId="{BD3D9044-386B-454D-9DCE-E34E586883D4}" type="sibTrans" cxnId="{92D56711-62B9-4608-9BE8-A80D25815B15}">
      <dgm:prSet/>
      <dgm:spPr/>
      <dgm:t>
        <a:bodyPr/>
        <a:lstStyle/>
        <a:p>
          <a:endParaRPr lang="en-IN"/>
        </a:p>
      </dgm:t>
    </dgm:pt>
    <dgm:pt modelId="{7F4DCBCF-B1F3-4346-882F-8D1B78CCAC8F}">
      <dgm:prSet custT="1"/>
      <dgm:spPr/>
      <dgm:t>
        <a:bodyPr/>
        <a:lstStyle/>
        <a:p>
          <a:pPr>
            <a:buFont typeface="Arial" panose="020B0604020202020204" pitchFamily="34" charset="0"/>
            <a:buChar char="•"/>
          </a:pPr>
          <a:r>
            <a:rPr lang="en-US" sz="1600" b="0" i="0" dirty="0"/>
            <a:t>Introduction to Views Working with Aggregate functions, grouping and summarizing Records Writing Sub queries</a:t>
          </a:r>
        </a:p>
      </dgm:t>
    </dgm:pt>
    <dgm:pt modelId="{C75F2C50-E40D-4085-A181-D82FEE4E5CA8}" type="parTrans" cxnId="{A147EF3A-33C8-4318-883D-3A20943E16C0}">
      <dgm:prSet/>
      <dgm:spPr/>
      <dgm:t>
        <a:bodyPr/>
        <a:lstStyle/>
        <a:p>
          <a:endParaRPr lang="en-IN"/>
        </a:p>
      </dgm:t>
    </dgm:pt>
    <dgm:pt modelId="{AAAF6D0C-457D-4023-AD7C-1E74BA014306}" type="sibTrans" cxnId="{A147EF3A-33C8-4318-883D-3A20943E16C0}">
      <dgm:prSet/>
      <dgm:spPr/>
      <dgm:t>
        <a:bodyPr/>
        <a:lstStyle/>
        <a:p>
          <a:endParaRPr lang="en-IN"/>
        </a:p>
      </dgm:t>
    </dgm:pt>
    <dgm:pt modelId="{09822AED-3A21-4C50-AEC8-C3F2FFEBC5E5}" type="pres">
      <dgm:prSet presAssocID="{34821DD8-31FC-4FC6-BE48-19BF68E3C98F}" presName="linearFlow" presStyleCnt="0">
        <dgm:presLayoutVars>
          <dgm:dir/>
          <dgm:resizeHandles val="exact"/>
        </dgm:presLayoutVars>
      </dgm:prSet>
      <dgm:spPr/>
    </dgm:pt>
    <dgm:pt modelId="{9DC200BD-E749-4610-B471-89CDA3DBC568}" type="pres">
      <dgm:prSet presAssocID="{69902A6B-0ED4-414F-A877-E97311D324D8}" presName="composite" presStyleCnt="0"/>
      <dgm:spPr/>
    </dgm:pt>
    <dgm:pt modelId="{8AD5B6F3-72B8-47FA-BA56-D1BC82EBE046}" type="pres">
      <dgm:prSet presAssocID="{69902A6B-0ED4-414F-A877-E97311D324D8}" presName="imgShp" presStyleLbl="fgImgPlace1" presStyleIdx="0" presStyleCnt="7"/>
      <dgm:spPr>
        <a:blipFill>
          <a:blip xmlns:r="http://schemas.openxmlformats.org/officeDocument/2006/relationships" r:embed="rId1">
            <a:extLst>
              <a:ext uri="{28A0092B-C50C-407E-A947-70E740481C1C}">
                <a14:useLocalDpi xmlns:a14="http://schemas.microsoft.com/office/drawing/2010/main" val="0"/>
              </a:ext>
            </a:extLst>
          </a:blip>
          <a:srcRect/>
          <a:stretch>
            <a:fillRect l="-22000" r="-22000"/>
          </a:stretch>
        </a:blipFill>
      </dgm:spPr>
    </dgm:pt>
    <dgm:pt modelId="{61D7590B-CD6F-4684-ADE6-B051365FC31B}" type="pres">
      <dgm:prSet presAssocID="{69902A6B-0ED4-414F-A877-E97311D324D8}" presName="txShp" presStyleLbl="node1" presStyleIdx="0" presStyleCnt="7">
        <dgm:presLayoutVars>
          <dgm:bulletEnabled val="1"/>
        </dgm:presLayoutVars>
      </dgm:prSet>
      <dgm:spPr/>
    </dgm:pt>
    <dgm:pt modelId="{C9F81C5B-DD8F-4EF9-BAF1-54A818CD2433}" type="pres">
      <dgm:prSet presAssocID="{85B0E94C-7C85-42E3-B712-78E1716BA209}" presName="spacing" presStyleCnt="0"/>
      <dgm:spPr/>
    </dgm:pt>
    <dgm:pt modelId="{9F34304E-347D-4C96-81CA-B5A3B6011E86}" type="pres">
      <dgm:prSet presAssocID="{DBC2FDBF-0A0E-462C-9442-882A1EE0FFFB}" presName="composite" presStyleCnt="0"/>
      <dgm:spPr/>
    </dgm:pt>
    <dgm:pt modelId="{D047FF24-CA4F-41F6-82CB-526E8E4BD04B}" type="pres">
      <dgm:prSet presAssocID="{DBC2FDBF-0A0E-462C-9442-882A1EE0FFFB}" presName="imgShp" presStyleLbl="fgImgPlace1" presStyleIdx="1" presStyleCnt="7"/>
      <dgm:spPr>
        <a:blipFill>
          <a:blip xmlns:r="http://schemas.openxmlformats.org/officeDocument/2006/relationships" r:embed="rId2">
            <a:extLst>
              <a:ext uri="{28A0092B-C50C-407E-A947-70E740481C1C}">
                <a14:useLocalDpi xmlns:a14="http://schemas.microsoft.com/office/drawing/2010/main" val="0"/>
              </a:ext>
            </a:extLst>
          </a:blip>
          <a:srcRect/>
          <a:stretch>
            <a:fillRect l="-28000" r="-28000"/>
          </a:stretch>
        </a:blipFill>
      </dgm:spPr>
    </dgm:pt>
    <dgm:pt modelId="{92B8A7BD-D4F4-44D1-AF31-72E1C95C429B}" type="pres">
      <dgm:prSet presAssocID="{DBC2FDBF-0A0E-462C-9442-882A1EE0FFFB}" presName="txShp" presStyleLbl="node1" presStyleIdx="1" presStyleCnt="7">
        <dgm:presLayoutVars>
          <dgm:bulletEnabled val="1"/>
        </dgm:presLayoutVars>
      </dgm:prSet>
      <dgm:spPr/>
    </dgm:pt>
    <dgm:pt modelId="{2F09A044-7FF5-4A5B-851E-28040070A190}" type="pres">
      <dgm:prSet presAssocID="{3FFB1F96-0B4C-4A14-8EC6-4BB2704FFFBC}" presName="spacing" presStyleCnt="0"/>
      <dgm:spPr/>
    </dgm:pt>
    <dgm:pt modelId="{B9694EAC-22C2-494B-B277-CE2C106E157D}" type="pres">
      <dgm:prSet presAssocID="{CBE77436-2AD9-449C-8DDF-B6E15B03E525}" presName="composite" presStyleCnt="0"/>
      <dgm:spPr/>
    </dgm:pt>
    <dgm:pt modelId="{64D3D720-7530-40DC-A8E4-EBEB2328BE77}" type="pres">
      <dgm:prSet presAssocID="{CBE77436-2AD9-449C-8DDF-B6E15B03E525}" presName="imgShp" presStyleLbl="fgImgPlace1" presStyleIdx="2" presStyleCnt="7"/>
      <dgm:spPr>
        <a:blipFill>
          <a:blip xmlns:r="http://schemas.openxmlformats.org/officeDocument/2006/relationships" r:embed="rId3"/>
          <a:srcRect/>
          <a:stretch>
            <a:fillRect/>
          </a:stretch>
        </a:blipFill>
      </dgm:spPr>
    </dgm:pt>
    <dgm:pt modelId="{3DD14805-53B1-40D6-B03E-FE0C74833E09}" type="pres">
      <dgm:prSet presAssocID="{CBE77436-2AD9-449C-8DDF-B6E15B03E525}" presName="txShp" presStyleLbl="node1" presStyleIdx="2" presStyleCnt="7">
        <dgm:presLayoutVars>
          <dgm:bulletEnabled val="1"/>
        </dgm:presLayoutVars>
      </dgm:prSet>
      <dgm:spPr/>
    </dgm:pt>
    <dgm:pt modelId="{CCC64205-C5BB-4CF7-B801-418EDE10CFE6}" type="pres">
      <dgm:prSet presAssocID="{DCC4C9A1-55A8-46B9-A79B-B74FB035C2F4}" presName="spacing" presStyleCnt="0"/>
      <dgm:spPr/>
    </dgm:pt>
    <dgm:pt modelId="{B4F567D6-C9A3-4BAF-8237-266D5070A592}" type="pres">
      <dgm:prSet presAssocID="{EC2B2CFA-5FD3-47EC-B818-F741E473F243}" presName="composite" presStyleCnt="0"/>
      <dgm:spPr/>
    </dgm:pt>
    <dgm:pt modelId="{55DE7C33-8EF9-4D33-AFA9-577EB4BD3C01}" type="pres">
      <dgm:prSet presAssocID="{EC2B2CFA-5FD3-47EC-B818-F741E473F243}" presName="imgShp" presStyleLbl="fgImgPlace1" presStyleIdx="3" presStyleCnt="7"/>
      <dgm:spPr>
        <a:blipFill>
          <a:blip xmlns:r="http://schemas.openxmlformats.org/officeDocument/2006/relationships" r:embed="rId4">
            <a:extLst>
              <a:ext uri="{28A0092B-C50C-407E-A947-70E740481C1C}">
                <a14:useLocalDpi xmlns:a14="http://schemas.microsoft.com/office/drawing/2010/main" val="0"/>
              </a:ext>
            </a:extLst>
          </a:blip>
          <a:srcRect/>
          <a:stretch>
            <a:fillRect l="-27000" r="-27000"/>
          </a:stretch>
        </a:blipFill>
      </dgm:spPr>
    </dgm:pt>
    <dgm:pt modelId="{D22EE5A2-5149-4546-B2D5-717B8E3068D3}" type="pres">
      <dgm:prSet presAssocID="{EC2B2CFA-5FD3-47EC-B818-F741E473F243}" presName="txShp" presStyleLbl="node1" presStyleIdx="3" presStyleCnt="7">
        <dgm:presLayoutVars>
          <dgm:bulletEnabled val="1"/>
        </dgm:presLayoutVars>
      </dgm:prSet>
      <dgm:spPr/>
    </dgm:pt>
    <dgm:pt modelId="{DEA3BECC-F030-4961-B5FC-D5FF72001E53}" type="pres">
      <dgm:prSet presAssocID="{E528DB98-91FE-445B-AF26-862F25A11008}" presName="spacing" presStyleCnt="0"/>
      <dgm:spPr/>
    </dgm:pt>
    <dgm:pt modelId="{C332FB5D-6BA2-41B1-96BF-95364AA0E188}" type="pres">
      <dgm:prSet presAssocID="{80EC4E71-518C-4241-83BF-C351E1CD52D7}" presName="composite" presStyleCnt="0"/>
      <dgm:spPr/>
    </dgm:pt>
    <dgm:pt modelId="{0ED68989-8565-46C0-9D1D-0F65D387A1A4}" type="pres">
      <dgm:prSet presAssocID="{80EC4E71-518C-4241-83BF-C351E1CD52D7}" presName="imgShp" presStyleLbl="fgImgPlace1" presStyleIdx="4" presStyleCnt="7"/>
      <dgm:spPr>
        <a:blipFill>
          <a:blip xmlns:r="http://schemas.openxmlformats.org/officeDocument/2006/relationships" r:embed="rId5">
            <a:extLst>
              <a:ext uri="{28A0092B-C50C-407E-A947-70E740481C1C}">
                <a14:useLocalDpi xmlns:a14="http://schemas.microsoft.com/office/drawing/2010/main" val="0"/>
              </a:ext>
            </a:extLst>
          </a:blip>
          <a:srcRect/>
          <a:stretch>
            <a:fillRect l="-66000" r="-66000"/>
          </a:stretch>
        </a:blipFill>
      </dgm:spPr>
    </dgm:pt>
    <dgm:pt modelId="{C50DD3C0-A3D2-45EF-9546-52D20DB21837}" type="pres">
      <dgm:prSet presAssocID="{80EC4E71-518C-4241-83BF-C351E1CD52D7}" presName="txShp" presStyleLbl="node1" presStyleIdx="4" presStyleCnt="7">
        <dgm:presLayoutVars>
          <dgm:bulletEnabled val="1"/>
        </dgm:presLayoutVars>
      </dgm:prSet>
      <dgm:spPr/>
    </dgm:pt>
    <dgm:pt modelId="{A1ECD5BA-0380-485D-9829-6064A9CCEA04}" type="pres">
      <dgm:prSet presAssocID="{6AD1BAA1-3887-4078-80A6-172CC4EC9600}" presName="spacing" presStyleCnt="0"/>
      <dgm:spPr/>
    </dgm:pt>
    <dgm:pt modelId="{622FEBBB-ED3E-477D-BFCD-72D42341DF6C}" type="pres">
      <dgm:prSet presAssocID="{435E026E-016E-45DF-9CBB-4753F3183C15}" presName="composite" presStyleCnt="0"/>
      <dgm:spPr/>
    </dgm:pt>
    <dgm:pt modelId="{65B7EE47-8AFF-46F0-A4B6-F9F59F9D706D}" type="pres">
      <dgm:prSet presAssocID="{435E026E-016E-45DF-9CBB-4753F3183C15}" presName="imgShp" presStyleLbl="fgImgPlace1" presStyleIdx="5" presStyleCnt="7"/>
      <dgm:spPr>
        <a:blipFill>
          <a:blip xmlns:r="http://schemas.openxmlformats.org/officeDocument/2006/relationships" r:embed="rId6">
            <a:extLst>
              <a:ext uri="{28A0092B-C50C-407E-A947-70E740481C1C}">
                <a14:useLocalDpi xmlns:a14="http://schemas.microsoft.com/office/drawing/2010/main" val="0"/>
              </a:ext>
            </a:extLst>
          </a:blip>
          <a:srcRect/>
          <a:stretch>
            <a:fillRect l="-39000" r="-39000"/>
          </a:stretch>
        </a:blipFill>
      </dgm:spPr>
    </dgm:pt>
    <dgm:pt modelId="{EF8185A9-01C5-43ED-BDBC-3E3421AE4269}" type="pres">
      <dgm:prSet presAssocID="{435E026E-016E-45DF-9CBB-4753F3183C15}" presName="txShp" presStyleLbl="node1" presStyleIdx="5" presStyleCnt="7" custScaleY="150474">
        <dgm:presLayoutVars>
          <dgm:bulletEnabled val="1"/>
        </dgm:presLayoutVars>
      </dgm:prSet>
      <dgm:spPr/>
    </dgm:pt>
    <dgm:pt modelId="{553E6086-4DA3-4959-A377-731C448B4999}" type="pres">
      <dgm:prSet presAssocID="{BD3D9044-386B-454D-9DCE-E34E586883D4}" presName="spacing" presStyleCnt="0"/>
      <dgm:spPr/>
    </dgm:pt>
    <dgm:pt modelId="{70AF709A-254F-4D9D-9A71-4EB89B0BB2F9}" type="pres">
      <dgm:prSet presAssocID="{7F4DCBCF-B1F3-4346-882F-8D1B78CCAC8F}" presName="composite" presStyleCnt="0"/>
      <dgm:spPr/>
    </dgm:pt>
    <dgm:pt modelId="{BD6B9C53-9838-4452-B0A2-C4ED828DD5BC}" type="pres">
      <dgm:prSet presAssocID="{7F4DCBCF-B1F3-4346-882F-8D1B78CCAC8F}" presName="imgShp" presStyleLbl="fgImgPlace1" presStyleIdx="6" presStyleCnt="7" custLinFactNeighborY="-5838"/>
      <dgm:spPr>
        <a:blipFill>
          <a:blip xmlns:r="http://schemas.openxmlformats.org/officeDocument/2006/relationships" r:embed="rId7">
            <a:extLst>
              <a:ext uri="{28A0092B-C50C-407E-A947-70E740481C1C}">
                <a14:useLocalDpi xmlns:a14="http://schemas.microsoft.com/office/drawing/2010/main" val="0"/>
              </a:ext>
            </a:extLst>
          </a:blip>
          <a:srcRect/>
          <a:stretch>
            <a:fillRect l="-38000" r="-38000"/>
          </a:stretch>
        </a:blipFill>
      </dgm:spPr>
    </dgm:pt>
    <dgm:pt modelId="{C16DF70F-6871-4EF4-AFD9-7F575741109D}" type="pres">
      <dgm:prSet presAssocID="{7F4DCBCF-B1F3-4346-882F-8D1B78CCAC8F}" presName="txShp" presStyleLbl="node1" presStyleIdx="6" presStyleCnt="7">
        <dgm:presLayoutVars>
          <dgm:bulletEnabled val="1"/>
        </dgm:presLayoutVars>
      </dgm:prSet>
      <dgm:spPr/>
    </dgm:pt>
  </dgm:ptLst>
  <dgm:cxnLst>
    <dgm:cxn modelId="{92D56711-62B9-4608-9BE8-A80D25815B15}" srcId="{34821DD8-31FC-4FC6-BE48-19BF68E3C98F}" destId="{435E026E-016E-45DF-9CBB-4753F3183C15}" srcOrd="5" destOrd="0" parTransId="{38FA6306-D240-4603-9FC3-55DE601F344A}" sibTransId="{BD3D9044-386B-454D-9DCE-E34E586883D4}"/>
    <dgm:cxn modelId="{798A1618-DF74-45EA-9940-9B94F42DC893}" type="presOf" srcId="{EC2B2CFA-5FD3-47EC-B818-F741E473F243}" destId="{D22EE5A2-5149-4546-B2D5-717B8E3068D3}" srcOrd="0" destOrd="0" presId="urn:microsoft.com/office/officeart/2005/8/layout/vList3"/>
    <dgm:cxn modelId="{A147EF3A-33C8-4318-883D-3A20943E16C0}" srcId="{34821DD8-31FC-4FC6-BE48-19BF68E3C98F}" destId="{7F4DCBCF-B1F3-4346-882F-8D1B78CCAC8F}" srcOrd="6" destOrd="0" parTransId="{C75F2C50-E40D-4085-A181-D82FEE4E5CA8}" sibTransId="{AAAF6D0C-457D-4023-AD7C-1E74BA014306}"/>
    <dgm:cxn modelId="{DC398F44-DF7E-4C11-A13F-F93E90CF9957}" type="presOf" srcId="{34821DD8-31FC-4FC6-BE48-19BF68E3C98F}" destId="{09822AED-3A21-4C50-AEC8-C3F2FFEBC5E5}" srcOrd="0" destOrd="0" presId="urn:microsoft.com/office/officeart/2005/8/layout/vList3"/>
    <dgm:cxn modelId="{137DA048-5029-4176-A0B6-2EDBFD4BE9AE}" srcId="{34821DD8-31FC-4FC6-BE48-19BF68E3C98F}" destId="{69902A6B-0ED4-414F-A877-E97311D324D8}" srcOrd="0" destOrd="0" parTransId="{1C39E996-9062-4938-A4E1-3F40613EB162}" sibTransId="{85B0E94C-7C85-42E3-B712-78E1716BA209}"/>
    <dgm:cxn modelId="{68BD284A-3B1F-4451-92E6-48BFD8C24F6B}" type="presOf" srcId="{80EC4E71-518C-4241-83BF-C351E1CD52D7}" destId="{C50DD3C0-A3D2-45EF-9546-52D20DB21837}" srcOrd="0" destOrd="0" presId="urn:microsoft.com/office/officeart/2005/8/layout/vList3"/>
    <dgm:cxn modelId="{439C4A92-836C-4CEE-BF99-08B2E3D1A83A}" type="presOf" srcId="{69902A6B-0ED4-414F-A877-E97311D324D8}" destId="{61D7590B-CD6F-4684-ADE6-B051365FC31B}" srcOrd="0" destOrd="0" presId="urn:microsoft.com/office/officeart/2005/8/layout/vList3"/>
    <dgm:cxn modelId="{3A702D9C-48C3-429C-8D5E-E06EC55AFD47}" srcId="{34821DD8-31FC-4FC6-BE48-19BF68E3C98F}" destId="{EC2B2CFA-5FD3-47EC-B818-F741E473F243}" srcOrd="3" destOrd="0" parTransId="{78C340FE-1AE6-4931-810A-C5BA320D5EFC}" sibTransId="{E528DB98-91FE-445B-AF26-862F25A11008}"/>
    <dgm:cxn modelId="{7B30BEAC-6729-4CD3-809F-F45722FD91D8}" srcId="{34821DD8-31FC-4FC6-BE48-19BF68E3C98F}" destId="{CBE77436-2AD9-449C-8DDF-B6E15B03E525}" srcOrd="2" destOrd="0" parTransId="{63107466-A006-4F26-BEDB-E189C2CFC8B6}" sibTransId="{DCC4C9A1-55A8-46B9-A79B-B74FB035C2F4}"/>
    <dgm:cxn modelId="{D7A9BABB-E67D-4C73-BAF1-38D0C17B55D9}" type="presOf" srcId="{CBE77436-2AD9-449C-8DDF-B6E15B03E525}" destId="{3DD14805-53B1-40D6-B03E-FE0C74833E09}" srcOrd="0" destOrd="0" presId="urn:microsoft.com/office/officeart/2005/8/layout/vList3"/>
    <dgm:cxn modelId="{CB51E9C1-4DA5-408D-832F-941FD3168145}" type="presOf" srcId="{DBC2FDBF-0A0E-462C-9442-882A1EE0FFFB}" destId="{92B8A7BD-D4F4-44D1-AF31-72E1C95C429B}" srcOrd="0" destOrd="0" presId="urn:microsoft.com/office/officeart/2005/8/layout/vList3"/>
    <dgm:cxn modelId="{17F1F4D1-BB76-40DD-90DE-8DFEB86755BB}" type="presOf" srcId="{7F4DCBCF-B1F3-4346-882F-8D1B78CCAC8F}" destId="{C16DF70F-6871-4EF4-AFD9-7F575741109D}" srcOrd="0" destOrd="0" presId="urn:microsoft.com/office/officeart/2005/8/layout/vList3"/>
    <dgm:cxn modelId="{69B53FD9-3A90-48F9-A3B2-9357F52C8E59}" srcId="{34821DD8-31FC-4FC6-BE48-19BF68E3C98F}" destId="{80EC4E71-518C-4241-83BF-C351E1CD52D7}" srcOrd="4" destOrd="0" parTransId="{FDD55D16-712E-4B6B-9803-B8FC62D3AE0F}" sibTransId="{6AD1BAA1-3887-4078-80A6-172CC4EC9600}"/>
    <dgm:cxn modelId="{856645ED-94E6-4756-8C1D-73AC3479E309}" srcId="{34821DD8-31FC-4FC6-BE48-19BF68E3C98F}" destId="{DBC2FDBF-0A0E-462C-9442-882A1EE0FFFB}" srcOrd="1" destOrd="0" parTransId="{C87EF2F8-4C0C-4444-AA49-25253721ECF6}" sibTransId="{3FFB1F96-0B4C-4A14-8EC6-4BB2704FFFBC}"/>
    <dgm:cxn modelId="{9F15AFFD-3D0B-4647-A084-BB2547707698}" type="presOf" srcId="{435E026E-016E-45DF-9CBB-4753F3183C15}" destId="{EF8185A9-01C5-43ED-BDBC-3E3421AE4269}" srcOrd="0" destOrd="0" presId="urn:microsoft.com/office/officeart/2005/8/layout/vList3"/>
    <dgm:cxn modelId="{8988928C-E1CF-44D2-9ADD-E344866A7B7C}" type="presParOf" srcId="{09822AED-3A21-4C50-AEC8-C3F2FFEBC5E5}" destId="{9DC200BD-E749-4610-B471-89CDA3DBC568}" srcOrd="0" destOrd="0" presId="urn:microsoft.com/office/officeart/2005/8/layout/vList3"/>
    <dgm:cxn modelId="{17AC2C61-2D42-429A-AFE2-A07E4D8110ED}" type="presParOf" srcId="{9DC200BD-E749-4610-B471-89CDA3DBC568}" destId="{8AD5B6F3-72B8-47FA-BA56-D1BC82EBE046}" srcOrd="0" destOrd="0" presId="urn:microsoft.com/office/officeart/2005/8/layout/vList3"/>
    <dgm:cxn modelId="{872F70FF-C907-4AA4-9136-98B03D79C406}" type="presParOf" srcId="{9DC200BD-E749-4610-B471-89CDA3DBC568}" destId="{61D7590B-CD6F-4684-ADE6-B051365FC31B}" srcOrd="1" destOrd="0" presId="urn:microsoft.com/office/officeart/2005/8/layout/vList3"/>
    <dgm:cxn modelId="{3B798419-0A56-4359-B8D0-205804E43550}" type="presParOf" srcId="{09822AED-3A21-4C50-AEC8-C3F2FFEBC5E5}" destId="{C9F81C5B-DD8F-4EF9-BAF1-54A818CD2433}" srcOrd="1" destOrd="0" presId="urn:microsoft.com/office/officeart/2005/8/layout/vList3"/>
    <dgm:cxn modelId="{944CA55D-7123-409C-B0D9-16DBF5BF8ECA}" type="presParOf" srcId="{09822AED-3A21-4C50-AEC8-C3F2FFEBC5E5}" destId="{9F34304E-347D-4C96-81CA-B5A3B6011E86}" srcOrd="2" destOrd="0" presId="urn:microsoft.com/office/officeart/2005/8/layout/vList3"/>
    <dgm:cxn modelId="{5167E6FB-3255-4FD4-8418-45ADC520F76A}" type="presParOf" srcId="{9F34304E-347D-4C96-81CA-B5A3B6011E86}" destId="{D047FF24-CA4F-41F6-82CB-526E8E4BD04B}" srcOrd="0" destOrd="0" presId="urn:microsoft.com/office/officeart/2005/8/layout/vList3"/>
    <dgm:cxn modelId="{1DE97052-D90C-4E1A-8CA7-66E25CD697C3}" type="presParOf" srcId="{9F34304E-347D-4C96-81CA-B5A3B6011E86}" destId="{92B8A7BD-D4F4-44D1-AF31-72E1C95C429B}" srcOrd="1" destOrd="0" presId="urn:microsoft.com/office/officeart/2005/8/layout/vList3"/>
    <dgm:cxn modelId="{0221C0BF-BBDE-4B12-BCA6-F205813877AE}" type="presParOf" srcId="{09822AED-3A21-4C50-AEC8-C3F2FFEBC5E5}" destId="{2F09A044-7FF5-4A5B-851E-28040070A190}" srcOrd="3" destOrd="0" presId="urn:microsoft.com/office/officeart/2005/8/layout/vList3"/>
    <dgm:cxn modelId="{6C0D2198-C2C0-4C81-938B-9030C8BC4851}" type="presParOf" srcId="{09822AED-3A21-4C50-AEC8-C3F2FFEBC5E5}" destId="{B9694EAC-22C2-494B-B277-CE2C106E157D}" srcOrd="4" destOrd="0" presId="urn:microsoft.com/office/officeart/2005/8/layout/vList3"/>
    <dgm:cxn modelId="{33C615CC-10D1-4EBE-B6F5-13762633AB8B}" type="presParOf" srcId="{B9694EAC-22C2-494B-B277-CE2C106E157D}" destId="{64D3D720-7530-40DC-A8E4-EBEB2328BE77}" srcOrd="0" destOrd="0" presId="urn:microsoft.com/office/officeart/2005/8/layout/vList3"/>
    <dgm:cxn modelId="{5ACAB8D2-3D38-446C-AA54-0533F8C7486C}" type="presParOf" srcId="{B9694EAC-22C2-494B-B277-CE2C106E157D}" destId="{3DD14805-53B1-40D6-B03E-FE0C74833E09}" srcOrd="1" destOrd="0" presId="urn:microsoft.com/office/officeart/2005/8/layout/vList3"/>
    <dgm:cxn modelId="{0F8C08BF-3FF0-483B-A8F8-1D0AA08C62DA}" type="presParOf" srcId="{09822AED-3A21-4C50-AEC8-C3F2FFEBC5E5}" destId="{CCC64205-C5BB-4CF7-B801-418EDE10CFE6}" srcOrd="5" destOrd="0" presId="urn:microsoft.com/office/officeart/2005/8/layout/vList3"/>
    <dgm:cxn modelId="{FFE92B6F-14C1-4D85-A041-1623CF950536}" type="presParOf" srcId="{09822AED-3A21-4C50-AEC8-C3F2FFEBC5E5}" destId="{B4F567D6-C9A3-4BAF-8237-266D5070A592}" srcOrd="6" destOrd="0" presId="urn:microsoft.com/office/officeart/2005/8/layout/vList3"/>
    <dgm:cxn modelId="{2DD9CB9F-58D0-4DBD-A5DB-944A0E3D7E46}" type="presParOf" srcId="{B4F567D6-C9A3-4BAF-8237-266D5070A592}" destId="{55DE7C33-8EF9-4D33-AFA9-577EB4BD3C01}" srcOrd="0" destOrd="0" presId="urn:microsoft.com/office/officeart/2005/8/layout/vList3"/>
    <dgm:cxn modelId="{C23AA7E1-F672-46FE-8E29-9A95FA2A9304}" type="presParOf" srcId="{B4F567D6-C9A3-4BAF-8237-266D5070A592}" destId="{D22EE5A2-5149-4546-B2D5-717B8E3068D3}" srcOrd="1" destOrd="0" presId="urn:microsoft.com/office/officeart/2005/8/layout/vList3"/>
    <dgm:cxn modelId="{FA933349-0659-487D-8C73-9A59BB43138D}" type="presParOf" srcId="{09822AED-3A21-4C50-AEC8-C3F2FFEBC5E5}" destId="{DEA3BECC-F030-4961-B5FC-D5FF72001E53}" srcOrd="7" destOrd="0" presId="urn:microsoft.com/office/officeart/2005/8/layout/vList3"/>
    <dgm:cxn modelId="{89F9B595-7D3E-4530-8B1A-74C8D742C379}" type="presParOf" srcId="{09822AED-3A21-4C50-AEC8-C3F2FFEBC5E5}" destId="{C332FB5D-6BA2-41B1-96BF-95364AA0E188}" srcOrd="8" destOrd="0" presId="urn:microsoft.com/office/officeart/2005/8/layout/vList3"/>
    <dgm:cxn modelId="{F162D45F-BB89-49A2-8310-012E30460430}" type="presParOf" srcId="{C332FB5D-6BA2-41B1-96BF-95364AA0E188}" destId="{0ED68989-8565-46C0-9D1D-0F65D387A1A4}" srcOrd="0" destOrd="0" presId="urn:microsoft.com/office/officeart/2005/8/layout/vList3"/>
    <dgm:cxn modelId="{584F4388-7273-4E00-9109-AF185EC07EDA}" type="presParOf" srcId="{C332FB5D-6BA2-41B1-96BF-95364AA0E188}" destId="{C50DD3C0-A3D2-45EF-9546-52D20DB21837}" srcOrd="1" destOrd="0" presId="urn:microsoft.com/office/officeart/2005/8/layout/vList3"/>
    <dgm:cxn modelId="{368D24FB-4E13-4E39-BDF2-85F4064460EB}" type="presParOf" srcId="{09822AED-3A21-4C50-AEC8-C3F2FFEBC5E5}" destId="{A1ECD5BA-0380-485D-9829-6064A9CCEA04}" srcOrd="9" destOrd="0" presId="urn:microsoft.com/office/officeart/2005/8/layout/vList3"/>
    <dgm:cxn modelId="{0B6AFFFF-B39B-4BD6-B4A8-17C63D186E29}" type="presParOf" srcId="{09822AED-3A21-4C50-AEC8-C3F2FFEBC5E5}" destId="{622FEBBB-ED3E-477D-BFCD-72D42341DF6C}" srcOrd="10" destOrd="0" presId="urn:microsoft.com/office/officeart/2005/8/layout/vList3"/>
    <dgm:cxn modelId="{379B6554-F50B-4ACE-BF1B-94AFA219E015}" type="presParOf" srcId="{622FEBBB-ED3E-477D-BFCD-72D42341DF6C}" destId="{65B7EE47-8AFF-46F0-A4B6-F9F59F9D706D}" srcOrd="0" destOrd="0" presId="urn:microsoft.com/office/officeart/2005/8/layout/vList3"/>
    <dgm:cxn modelId="{CB284596-6877-4F10-99CA-0DE4767987CA}" type="presParOf" srcId="{622FEBBB-ED3E-477D-BFCD-72D42341DF6C}" destId="{EF8185A9-01C5-43ED-BDBC-3E3421AE4269}" srcOrd="1" destOrd="0" presId="urn:microsoft.com/office/officeart/2005/8/layout/vList3"/>
    <dgm:cxn modelId="{5F717647-9BDB-4E05-8F5B-962B79F1E2CD}" type="presParOf" srcId="{09822AED-3A21-4C50-AEC8-C3F2FFEBC5E5}" destId="{553E6086-4DA3-4959-A377-731C448B4999}" srcOrd="11" destOrd="0" presId="urn:microsoft.com/office/officeart/2005/8/layout/vList3"/>
    <dgm:cxn modelId="{7A9547C8-1439-40A2-BEC7-8247B38EFDCA}" type="presParOf" srcId="{09822AED-3A21-4C50-AEC8-C3F2FFEBC5E5}" destId="{70AF709A-254F-4D9D-9A71-4EB89B0BB2F9}" srcOrd="12" destOrd="0" presId="urn:microsoft.com/office/officeart/2005/8/layout/vList3"/>
    <dgm:cxn modelId="{5A70F6E7-CBD0-440F-8547-3AF2E73FF1DB}" type="presParOf" srcId="{70AF709A-254F-4D9D-9A71-4EB89B0BB2F9}" destId="{BD6B9C53-9838-4452-B0A2-C4ED828DD5BC}" srcOrd="0" destOrd="0" presId="urn:microsoft.com/office/officeart/2005/8/layout/vList3"/>
    <dgm:cxn modelId="{13442A60-2E52-41D4-869F-4E8CFEE51305}" type="presParOf" srcId="{70AF709A-254F-4D9D-9A71-4EB89B0BB2F9}" destId="{C16DF70F-6871-4EF4-AFD9-7F575741109D}"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34CC16-BEF7-45CD-816D-1E81DD6048C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2439E7E5-253B-4A0C-85FF-18CC54E67319}">
      <dgm:prSet phldrT="[Text]"/>
      <dgm:spPr/>
      <dgm:t>
        <a:bodyPr/>
        <a:lstStyle/>
        <a:p>
          <a:pPr>
            <a:buFont typeface="Arial" panose="020B0604020202020204" pitchFamily="34" charset="0"/>
            <a:buChar char="•"/>
          </a:pPr>
          <a:r>
            <a:rPr lang="en-IN" b="1" i="0" cap="none" spc="0" dirty="0">
              <a:ln w="6600">
                <a:solidFill>
                  <a:schemeClr val="accent2"/>
                </a:solidFill>
                <a:prstDash val="solid"/>
              </a:ln>
              <a:solidFill>
                <a:srgbClr val="FFFFFF"/>
              </a:solidFill>
              <a:effectLst>
                <a:outerShdw dist="38100" dir="2700000" algn="tl" rotWithShape="0">
                  <a:schemeClr val="accent2"/>
                </a:outerShdw>
              </a:effectLst>
              <a:latin typeface="Source Sans Pro" panose="020B0503030403020204" pitchFamily="34" charset="0"/>
            </a:rPr>
            <a:t>Data Definition Language (DDL)</a:t>
          </a:r>
          <a:endParaRPr lang="en-IN" b="1" cap="none" spc="0" dirty="0">
            <a:ln w="6600">
              <a:solidFill>
                <a:schemeClr val="accent2"/>
              </a:solidFill>
              <a:prstDash val="solid"/>
            </a:ln>
            <a:solidFill>
              <a:srgbClr val="FFFFFF"/>
            </a:solidFill>
            <a:effectLst>
              <a:outerShdw dist="38100" dir="2700000" algn="tl" rotWithShape="0">
                <a:schemeClr val="accent2"/>
              </a:outerShdw>
            </a:effectLst>
          </a:endParaRPr>
        </a:p>
      </dgm:t>
    </dgm:pt>
    <dgm:pt modelId="{181B0B54-D180-4837-93AB-300FA0EA04FD}" type="parTrans" cxnId="{DD09F862-4CCC-4BE8-8AD8-3884AA6FD1B8}">
      <dgm:prSet/>
      <dgm:spPr/>
      <dgm:t>
        <a:bodyPr/>
        <a:lstStyle/>
        <a:p>
          <a:endParaRPr lang="en-IN"/>
        </a:p>
      </dgm:t>
    </dgm:pt>
    <dgm:pt modelId="{12168060-D861-404B-977B-82BADBBB7039}" type="sibTrans" cxnId="{DD09F862-4CCC-4BE8-8AD8-3884AA6FD1B8}">
      <dgm:prSet/>
      <dgm:spPr/>
      <dgm:t>
        <a:bodyPr/>
        <a:lstStyle/>
        <a:p>
          <a:endParaRPr lang="en-IN"/>
        </a:p>
      </dgm:t>
    </dgm:pt>
    <dgm:pt modelId="{D09CDEBF-4C04-4A8D-B009-0BF25A8BB85A}">
      <dgm:prSet phldrT="[Text]"/>
      <dgm:spPr/>
      <dgm:t>
        <a:bodyPr/>
        <a:lstStyle/>
        <a:p>
          <a:pPr>
            <a:buFont typeface="Arial" panose="020B0604020202020204" pitchFamily="34" charset="0"/>
            <a:buChar char="•"/>
          </a:pPr>
          <a:r>
            <a:rPr lang="en-IN" b="1" i="0" cap="none" spc="0" dirty="0">
              <a:ln w="6600">
                <a:solidFill>
                  <a:schemeClr val="accent2"/>
                </a:solidFill>
                <a:prstDash val="solid"/>
              </a:ln>
              <a:solidFill>
                <a:srgbClr val="FFFFFF"/>
              </a:solidFill>
              <a:effectLst>
                <a:outerShdw dist="38100" dir="2700000" algn="tl" rotWithShape="0">
                  <a:schemeClr val="accent2"/>
                </a:outerShdw>
              </a:effectLst>
              <a:latin typeface="Source Sans Pro" panose="020B0503030403020204" pitchFamily="34" charset="0"/>
            </a:rPr>
            <a:t>Data Control Language(DCL)</a:t>
          </a:r>
          <a:endParaRPr lang="en-IN" b="1" cap="none" spc="0" dirty="0">
            <a:ln w="6600">
              <a:solidFill>
                <a:schemeClr val="accent2"/>
              </a:solidFill>
              <a:prstDash val="solid"/>
            </a:ln>
            <a:solidFill>
              <a:srgbClr val="FFFFFF"/>
            </a:solidFill>
            <a:effectLst>
              <a:outerShdw dist="38100" dir="2700000" algn="tl" rotWithShape="0">
                <a:schemeClr val="accent2"/>
              </a:outerShdw>
            </a:effectLst>
          </a:endParaRPr>
        </a:p>
      </dgm:t>
    </dgm:pt>
    <dgm:pt modelId="{879DB840-8EE5-4E8D-BA5F-3E8B50183F5A}" type="parTrans" cxnId="{5CFEC5B5-D4B4-4876-B65E-BE3E7B9196B5}">
      <dgm:prSet/>
      <dgm:spPr/>
      <dgm:t>
        <a:bodyPr/>
        <a:lstStyle/>
        <a:p>
          <a:endParaRPr lang="en-IN"/>
        </a:p>
      </dgm:t>
    </dgm:pt>
    <dgm:pt modelId="{B25BD2CB-727A-4A13-8431-BED721036598}" type="sibTrans" cxnId="{5CFEC5B5-D4B4-4876-B65E-BE3E7B9196B5}">
      <dgm:prSet/>
      <dgm:spPr/>
      <dgm:t>
        <a:bodyPr/>
        <a:lstStyle/>
        <a:p>
          <a:endParaRPr lang="en-IN"/>
        </a:p>
      </dgm:t>
    </dgm:pt>
    <dgm:pt modelId="{85F2111F-1F30-44F6-A3D5-75C528E32594}">
      <dgm:prSet phldrT="[Text]"/>
      <dgm:spPr/>
      <dgm:t>
        <a:bodyPr/>
        <a:lstStyle/>
        <a:p>
          <a:pPr>
            <a:buFont typeface="Arial" panose="020B0604020202020204" pitchFamily="34" charset="0"/>
            <a:buChar char="•"/>
          </a:pPr>
          <a:r>
            <a:rPr lang="en-IN" b="1" i="0" cap="none" spc="0" dirty="0">
              <a:ln w="6600">
                <a:solidFill>
                  <a:schemeClr val="accent2"/>
                </a:solidFill>
                <a:prstDash val="solid"/>
              </a:ln>
              <a:solidFill>
                <a:srgbClr val="FFFFFF"/>
              </a:solidFill>
              <a:effectLst>
                <a:outerShdw dist="38100" dir="2700000" algn="tl" rotWithShape="0">
                  <a:schemeClr val="accent2"/>
                </a:outerShdw>
              </a:effectLst>
              <a:latin typeface="Source Sans Pro" panose="020B0503030403020204" pitchFamily="34" charset="0"/>
            </a:rPr>
            <a:t>Data Query Language (DQL)</a:t>
          </a:r>
          <a:endParaRPr lang="en-IN" b="1" cap="none" spc="0" dirty="0">
            <a:ln w="6600">
              <a:solidFill>
                <a:schemeClr val="accent2"/>
              </a:solidFill>
              <a:prstDash val="solid"/>
            </a:ln>
            <a:solidFill>
              <a:srgbClr val="FFFFFF"/>
            </a:solidFill>
            <a:effectLst>
              <a:outerShdw dist="38100" dir="2700000" algn="tl" rotWithShape="0">
                <a:schemeClr val="accent2"/>
              </a:outerShdw>
            </a:effectLst>
          </a:endParaRPr>
        </a:p>
      </dgm:t>
    </dgm:pt>
    <dgm:pt modelId="{AC7EBF2B-6702-4842-81A8-197CCB23A0DB}" type="parTrans" cxnId="{FA4F1506-1656-471D-B96A-E86C15BB187D}">
      <dgm:prSet/>
      <dgm:spPr/>
      <dgm:t>
        <a:bodyPr/>
        <a:lstStyle/>
        <a:p>
          <a:endParaRPr lang="en-IN"/>
        </a:p>
      </dgm:t>
    </dgm:pt>
    <dgm:pt modelId="{D0A536D6-B0FE-4B4B-A7C0-F3FB1B0AD29F}" type="sibTrans" cxnId="{FA4F1506-1656-471D-B96A-E86C15BB187D}">
      <dgm:prSet/>
      <dgm:spPr/>
      <dgm:t>
        <a:bodyPr/>
        <a:lstStyle/>
        <a:p>
          <a:endParaRPr lang="en-IN"/>
        </a:p>
      </dgm:t>
    </dgm:pt>
    <dgm:pt modelId="{161AB311-7DDA-4FA3-AB24-E343E810F8B7}">
      <dgm:prSet/>
      <dgm:spPr/>
      <dgm:t>
        <a:bodyPr/>
        <a:lstStyle/>
        <a:p>
          <a:r>
            <a:rPr lang="en-IN" b="1" i="0" cap="none" spc="0" dirty="0">
              <a:ln w="6600">
                <a:solidFill>
                  <a:schemeClr val="accent2"/>
                </a:solidFill>
                <a:prstDash val="solid"/>
              </a:ln>
              <a:solidFill>
                <a:srgbClr val="FFFFFF"/>
              </a:solidFill>
              <a:effectLst>
                <a:outerShdw dist="38100" dir="2700000" algn="tl" rotWithShape="0">
                  <a:schemeClr val="accent2"/>
                </a:outerShdw>
              </a:effectLst>
              <a:latin typeface="Source Sans Pro" panose="020B0503030403020204" pitchFamily="34" charset="0"/>
            </a:rPr>
            <a:t>Data Manipulation Language (DML)</a:t>
          </a:r>
        </a:p>
      </dgm:t>
    </dgm:pt>
    <dgm:pt modelId="{4426C43D-8DEB-47BA-9862-96403747C6C9}" type="parTrans" cxnId="{A1F0540A-777F-48E7-8D74-7E71CA466063}">
      <dgm:prSet/>
      <dgm:spPr/>
      <dgm:t>
        <a:bodyPr/>
        <a:lstStyle/>
        <a:p>
          <a:endParaRPr lang="en-IN"/>
        </a:p>
      </dgm:t>
    </dgm:pt>
    <dgm:pt modelId="{48C3165B-B10D-4612-A0F9-1C7D5C067B5F}" type="sibTrans" cxnId="{A1F0540A-777F-48E7-8D74-7E71CA466063}">
      <dgm:prSet/>
      <dgm:spPr/>
      <dgm:t>
        <a:bodyPr/>
        <a:lstStyle/>
        <a:p>
          <a:endParaRPr lang="en-IN"/>
        </a:p>
      </dgm:t>
    </dgm:pt>
    <dgm:pt modelId="{1C1D6CC5-A0A6-4D2E-B532-0AE6AC9D3502}">
      <dgm:prSet/>
      <dgm:spPr/>
      <dgm:t>
        <a:bodyPr/>
        <a:lstStyle/>
        <a:p>
          <a:r>
            <a:rPr lang="en-IN" b="1" i="0" cap="none" spc="0" dirty="0">
              <a:ln w="6600">
                <a:solidFill>
                  <a:schemeClr val="accent2"/>
                </a:solidFill>
                <a:prstDash val="solid"/>
              </a:ln>
              <a:solidFill>
                <a:srgbClr val="FFFFFF"/>
              </a:solidFill>
              <a:effectLst>
                <a:outerShdw dist="38100" dir="2700000" algn="tl" rotWithShape="0">
                  <a:schemeClr val="accent2"/>
                </a:outerShdw>
              </a:effectLst>
              <a:latin typeface="Source Sans Pro" panose="020B0503030403020204" pitchFamily="34" charset="0"/>
            </a:rPr>
            <a:t>Transaction Control Language(TCL)</a:t>
          </a:r>
        </a:p>
      </dgm:t>
    </dgm:pt>
    <dgm:pt modelId="{F232F99D-6232-44EA-BB3C-86BA3B2CA182}" type="parTrans" cxnId="{78680CF3-C0F7-4D37-A30D-280F727B7450}">
      <dgm:prSet/>
      <dgm:spPr/>
      <dgm:t>
        <a:bodyPr/>
        <a:lstStyle/>
        <a:p>
          <a:endParaRPr lang="en-IN"/>
        </a:p>
      </dgm:t>
    </dgm:pt>
    <dgm:pt modelId="{3ECD9F3C-E9AE-48F4-8857-626248E5F804}" type="sibTrans" cxnId="{78680CF3-C0F7-4D37-A30D-280F727B7450}">
      <dgm:prSet/>
      <dgm:spPr/>
      <dgm:t>
        <a:bodyPr/>
        <a:lstStyle/>
        <a:p>
          <a:endParaRPr lang="en-IN"/>
        </a:p>
      </dgm:t>
    </dgm:pt>
    <dgm:pt modelId="{AF371BFA-37D0-4A7D-8A1A-E6C4BDF8C103}" type="pres">
      <dgm:prSet presAssocID="{1034CC16-BEF7-45CD-816D-1E81DD6048C7}" presName="linear" presStyleCnt="0">
        <dgm:presLayoutVars>
          <dgm:dir/>
          <dgm:animLvl val="lvl"/>
          <dgm:resizeHandles val="exact"/>
        </dgm:presLayoutVars>
      </dgm:prSet>
      <dgm:spPr/>
    </dgm:pt>
    <dgm:pt modelId="{5A04D871-27A8-4E45-8CDB-343C1418C168}" type="pres">
      <dgm:prSet presAssocID="{2439E7E5-253B-4A0C-85FF-18CC54E67319}" presName="parentLin" presStyleCnt="0"/>
      <dgm:spPr/>
    </dgm:pt>
    <dgm:pt modelId="{F46D6953-C025-474C-8272-EF3779A6FD81}" type="pres">
      <dgm:prSet presAssocID="{2439E7E5-253B-4A0C-85FF-18CC54E67319}" presName="parentLeftMargin" presStyleLbl="node1" presStyleIdx="0" presStyleCnt="5"/>
      <dgm:spPr/>
    </dgm:pt>
    <dgm:pt modelId="{CB82ED6E-D3C8-4970-92A1-0B6CF8C9B317}" type="pres">
      <dgm:prSet presAssocID="{2439E7E5-253B-4A0C-85FF-18CC54E67319}" presName="parentText" presStyleLbl="node1" presStyleIdx="0" presStyleCnt="5">
        <dgm:presLayoutVars>
          <dgm:chMax val="0"/>
          <dgm:bulletEnabled val="1"/>
        </dgm:presLayoutVars>
      </dgm:prSet>
      <dgm:spPr/>
    </dgm:pt>
    <dgm:pt modelId="{A2BAF2AC-5BF5-4160-97EA-4EB4A0BFFB75}" type="pres">
      <dgm:prSet presAssocID="{2439E7E5-253B-4A0C-85FF-18CC54E67319}" presName="negativeSpace" presStyleCnt="0"/>
      <dgm:spPr/>
    </dgm:pt>
    <dgm:pt modelId="{B142DA2B-DAEC-40BF-86CE-1FA04FE47586}" type="pres">
      <dgm:prSet presAssocID="{2439E7E5-253B-4A0C-85FF-18CC54E67319}" presName="childText" presStyleLbl="conFgAcc1" presStyleIdx="0" presStyleCnt="5">
        <dgm:presLayoutVars>
          <dgm:bulletEnabled val="1"/>
        </dgm:presLayoutVars>
      </dgm:prSet>
      <dgm:spPr/>
    </dgm:pt>
    <dgm:pt modelId="{A70C1B1E-0E0E-40EA-B014-42B08668097A}" type="pres">
      <dgm:prSet presAssocID="{12168060-D861-404B-977B-82BADBBB7039}" presName="spaceBetweenRectangles" presStyleCnt="0"/>
      <dgm:spPr/>
    </dgm:pt>
    <dgm:pt modelId="{45647979-37B4-4935-833F-557813FAD614}" type="pres">
      <dgm:prSet presAssocID="{D09CDEBF-4C04-4A8D-B009-0BF25A8BB85A}" presName="parentLin" presStyleCnt="0"/>
      <dgm:spPr/>
    </dgm:pt>
    <dgm:pt modelId="{5EE67449-670A-4CA1-974A-C32DC80FA790}" type="pres">
      <dgm:prSet presAssocID="{D09CDEBF-4C04-4A8D-B009-0BF25A8BB85A}" presName="parentLeftMargin" presStyleLbl="node1" presStyleIdx="0" presStyleCnt="5"/>
      <dgm:spPr/>
    </dgm:pt>
    <dgm:pt modelId="{56CF3155-32E7-4534-B088-1777EE5BC9C0}" type="pres">
      <dgm:prSet presAssocID="{D09CDEBF-4C04-4A8D-B009-0BF25A8BB85A}" presName="parentText" presStyleLbl="node1" presStyleIdx="1" presStyleCnt="5">
        <dgm:presLayoutVars>
          <dgm:chMax val="0"/>
          <dgm:bulletEnabled val="1"/>
        </dgm:presLayoutVars>
      </dgm:prSet>
      <dgm:spPr/>
    </dgm:pt>
    <dgm:pt modelId="{011F3B0E-B0E8-46C8-A985-7F75CF6BE385}" type="pres">
      <dgm:prSet presAssocID="{D09CDEBF-4C04-4A8D-B009-0BF25A8BB85A}" presName="negativeSpace" presStyleCnt="0"/>
      <dgm:spPr/>
    </dgm:pt>
    <dgm:pt modelId="{14E194B0-FC0C-4432-A837-28CAF0EA681D}" type="pres">
      <dgm:prSet presAssocID="{D09CDEBF-4C04-4A8D-B009-0BF25A8BB85A}" presName="childText" presStyleLbl="conFgAcc1" presStyleIdx="1" presStyleCnt="5">
        <dgm:presLayoutVars>
          <dgm:bulletEnabled val="1"/>
        </dgm:presLayoutVars>
      </dgm:prSet>
      <dgm:spPr/>
    </dgm:pt>
    <dgm:pt modelId="{093D5008-1C9A-4559-911E-AD8C04FCD605}" type="pres">
      <dgm:prSet presAssocID="{B25BD2CB-727A-4A13-8431-BED721036598}" presName="spaceBetweenRectangles" presStyleCnt="0"/>
      <dgm:spPr/>
    </dgm:pt>
    <dgm:pt modelId="{2C5AA05F-B7A7-4755-82D2-1DD236BCA6C5}" type="pres">
      <dgm:prSet presAssocID="{161AB311-7DDA-4FA3-AB24-E343E810F8B7}" presName="parentLin" presStyleCnt="0"/>
      <dgm:spPr/>
    </dgm:pt>
    <dgm:pt modelId="{DD0BB1CD-79FC-4826-91F4-A4211ED8C848}" type="pres">
      <dgm:prSet presAssocID="{161AB311-7DDA-4FA3-AB24-E343E810F8B7}" presName="parentLeftMargin" presStyleLbl="node1" presStyleIdx="1" presStyleCnt="5"/>
      <dgm:spPr/>
    </dgm:pt>
    <dgm:pt modelId="{7A3D447D-1551-4661-A2AD-C39486294693}" type="pres">
      <dgm:prSet presAssocID="{161AB311-7DDA-4FA3-AB24-E343E810F8B7}" presName="parentText" presStyleLbl="node1" presStyleIdx="2" presStyleCnt="5">
        <dgm:presLayoutVars>
          <dgm:chMax val="0"/>
          <dgm:bulletEnabled val="1"/>
        </dgm:presLayoutVars>
      </dgm:prSet>
      <dgm:spPr/>
    </dgm:pt>
    <dgm:pt modelId="{EEB4F9B1-8101-49DB-8998-2B9FD673DB01}" type="pres">
      <dgm:prSet presAssocID="{161AB311-7DDA-4FA3-AB24-E343E810F8B7}" presName="negativeSpace" presStyleCnt="0"/>
      <dgm:spPr/>
    </dgm:pt>
    <dgm:pt modelId="{6F445768-9BCF-4D1F-9C1A-5A019DAD0075}" type="pres">
      <dgm:prSet presAssocID="{161AB311-7DDA-4FA3-AB24-E343E810F8B7}" presName="childText" presStyleLbl="conFgAcc1" presStyleIdx="2" presStyleCnt="5">
        <dgm:presLayoutVars>
          <dgm:bulletEnabled val="1"/>
        </dgm:presLayoutVars>
      </dgm:prSet>
      <dgm:spPr/>
    </dgm:pt>
    <dgm:pt modelId="{8E5C2877-7DF7-4FF2-BF2C-D3685D3FBE65}" type="pres">
      <dgm:prSet presAssocID="{48C3165B-B10D-4612-A0F9-1C7D5C067B5F}" presName="spaceBetweenRectangles" presStyleCnt="0"/>
      <dgm:spPr/>
    </dgm:pt>
    <dgm:pt modelId="{C3F5FE89-580F-43F2-950E-761CD1475ED4}" type="pres">
      <dgm:prSet presAssocID="{85F2111F-1F30-44F6-A3D5-75C528E32594}" presName="parentLin" presStyleCnt="0"/>
      <dgm:spPr/>
    </dgm:pt>
    <dgm:pt modelId="{DE30FBCE-EB27-4157-9BFA-097A0A31E994}" type="pres">
      <dgm:prSet presAssocID="{85F2111F-1F30-44F6-A3D5-75C528E32594}" presName="parentLeftMargin" presStyleLbl="node1" presStyleIdx="2" presStyleCnt="5"/>
      <dgm:spPr/>
    </dgm:pt>
    <dgm:pt modelId="{6A5F9322-DC1E-4C96-8D63-0B7A7692198F}" type="pres">
      <dgm:prSet presAssocID="{85F2111F-1F30-44F6-A3D5-75C528E32594}" presName="parentText" presStyleLbl="node1" presStyleIdx="3" presStyleCnt="5">
        <dgm:presLayoutVars>
          <dgm:chMax val="0"/>
          <dgm:bulletEnabled val="1"/>
        </dgm:presLayoutVars>
      </dgm:prSet>
      <dgm:spPr/>
    </dgm:pt>
    <dgm:pt modelId="{64006703-F53E-4DA0-9F7C-8245A59B5161}" type="pres">
      <dgm:prSet presAssocID="{85F2111F-1F30-44F6-A3D5-75C528E32594}" presName="negativeSpace" presStyleCnt="0"/>
      <dgm:spPr/>
    </dgm:pt>
    <dgm:pt modelId="{9F15DE8D-ECB2-4A19-8639-757A2DA8826C}" type="pres">
      <dgm:prSet presAssocID="{85F2111F-1F30-44F6-A3D5-75C528E32594}" presName="childText" presStyleLbl="conFgAcc1" presStyleIdx="3" presStyleCnt="5">
        <dgm:presLayoutVars>
          <dgm:bulletEnabled val="1"/>
        </dgm:presLayoutVars>
      </dgm:prSet>
      <dgm:spPr/>
    </dgm:pt>
    <dgm:pt modelId="{A8E7EB68-18B8-4810-A4AF-067F81E0A594}" type="pres">
      <dgm:prSet presAssocID="{D0A536D6-B0FE-4B4B-A7C0-F3FB1B0AD29F}" presName="spaceBetweenRectangles" presStyleCnt="0"/>
      <dgm:spPr/>
    </dgm:pt>
    <dgm:pt modelId="{0C8873DD-2366-4BBE-BDDB-BC358A836A73}" type="pres">
      <dgm:prSet presAssocID="{1C1D6CC5-A0A6-4D2E-B532-0AE6AC9D3502}" presName="parentLin" presStyleCnt="0"/>
      <dgm:spPr/>
    </dgm:pt>
    <dgm:pt modelId="{8B16DDA0-F2D5-4FE3-A6CC-0BC60F6935F3}" type="pres">
      <dgm:prSet presAssocID="{1C1D6CC5-A0A6-4D2E-B532-0AE6AC9D3502}" presName="parentLeftMargin" presStyleLbl="node1" presStyleIdx="3" presStyleCnt="5"/>
      <dgm:spPr/>
    </dgm:pt>
    <dgm:pt modelId="{2119C032-2DD4-4F83-97F5-DD25AA49A2D5}" type="pres">
      <dgm:prSet presAssocID="{1C1D6CC5-A0A6-4D2E-B532-0AE6AC9D3502}" presName="parentText" presStyleLbl="node1" presStyleIdx="4" presStyleCnt="5">
        <dgm:presLayoutVars>
          <dgm:chMax val="0"/>
          <dgm:bulletEnabled val="1"/>
        </dgm:presLayoutVars>
      </dgm:prSet>
      <dgm:spPr/>
    </dgm:pt>
    <dgm:pt modelId="{3E478D6A-0A9E-4618-AB0A-EB8A0929CDDA}" type="pres">
      <dgm:prSet presAssocID="{1C1D6CC5-A0A6-4D2E-B532-0AE6AC9D3502}" presName="negativeSpace" presStyleCnt="0"/>
      <dgm:spPr/>
    </dgm:pt>
    <dgm:pt modelId="{7ADD5122-30DF-48AC-942B-30E7FA82F0AC}" type="pres">
      <dgm:prSet presAssocID="{1C1D6CC5-A0A6-4D2E-B532-0AE6AC9D3502}" presName="childText" presStyleLbl="conFgAcc1" presStyleIdx="4" presStyleCnt="5">
        <dgm:presLayoutVars>
          <dgm:bulletEnabled val="1"/>
        </dgm:presLayoutVars>
      </dgm:prSet>
      <dgm:spPr/>
    </dgm:pt>
  </dgm:ptLst>
  <dgm:cxnLst>
    <dgm:cxn modelId="{FA4F1506-1656-471D-B96A-E86C15BB187D}" srcId="{1034CC16-BEF7-45CD-816D-1E81DD6048C7}" destId="{85F2111F-1F30-44F6-A3D5-75C528E32594}" srcOrd="3" destOrd="0" parTransId="{AC7EBF2B-6702-4842-81A8-197CCB23A0DB}" sibTransId="{D0A536D6-B0FE-4B4B-A7C0-F3FB1B0AD29F}"/>
    <dgm:cxn modelId="{A1F0540A-777F-48E7-8D74-7E71CA466063}" srcId="{1034CC16-BEF7-45CD-816D-1E81DD6048C7}" destId="{161AB311-7DDA-4FA3-AB24-E343E810F8B7}" srcOrd="2" destOrd="0" parTransId="{4426C43D-8DEB-47BA-9862-96403747C6C9}" sibTransId="{48C3165B-B10D-4612-A0F9-1C7D5C067B5F}"/>
    <dgm:cxn modelId="{5234DE15-0210-4C8C-8558-0AF3831F0A8E}" type="presOf" srcId="{85F2111F-1F30-44F6-A3D5-75C528E32594}" destId="{6A5F9322-DC1E-4C96-8D63-0B7A7692198F}" srcOrd="1" destOrd="0" presId="urn:microsoft.com/office/officeart/2005/8/layout/list1"/>
    <dgm:cxn modelId="{ACA4D216-765E-42F5-B947-0A9B2597AD53}" type="presOf" srcId="{1034CC16-BEF7-45CD-816D-1E81DD6048C7}" destId="{AF371BFA-37D0-4A7D-8A1A-E6C4BDF8C103}" srcOrd="0" destOrd="0" presId="urn:microsoft.com/office/officeart/2005/8/layout/list1"/>
    <dgm:cxn modelId="{A6302349-2A24-477D-9F42-292897445CF4}" type="presOf" srcId="{D09CDEBF-4C04-4A8D-B009-0BF25A8BB85A}" destId="{56CF3155-32E7-4534-B088-1777EE5BC9C0}" srcOrd="1" destOrd="0" presId="urn:microsoft.com/office/officeart/2005/8/layout/list1"/>
    <dgm:cxn modelId="{B5680D4E-FBF8-42B1-820F-73425D69B6DA}" type="presOf" srcId="{D09CDEBF-4C04-4A8D-B009-0BF25A8BB85A}" destId="{5EE67449-670A-4CA1-974A-C32DC80FA790}" srcOrd="0" destOrd="0" presId="urn:microsoft.com/office/officeart/2005/8/layout/list1"/>
    <dgm:cxn modelId="{DD09F862-4CCC-4BE8-8AD8-3884AA6FD1B8}" srcId="{1034CC16-BEF7-45CD-816D-1E81DD6048C7}" destId="{2439E7E5-253B-4A0C-85FF-18CC54E67319}" srcOrd="0" destOrd="0" parTransId="{181B0B54-D180-4837-93AB-300FA0EA04FD}" sibTransId="{12168060-D861-404B-977B-82BADBBB7039}"/>
    <dgm:cxn modelId="{0C716764-DB36-4742-B275-E2DB860AC248}" type="presOf" srcId="{161AB311-7DDA-4FA3-AB24-E343E810F8B7}" destId="{DD0BB1CD-79FC-4826-91F4-A4211ED8C848}" srcOrd="0" destOrd="0" presId="urn:microsoft.com/office/officeart/2005/8/layout/list1"/>
    <dgm:cxn modelId="{78A3C474-4E72-4056-A2C9-AF0B1198F453}" type="presOf" srcId="{1C1D6CC5-A0A6-4D2E-B532-0AE6AC9D3502}" destId="{2119C032-2DD4-4F83-97F5-DD25AA49A2D5}" srcOrd="1" destOrd="0" presId="urn:microsoft.com/office/officeart/2005/8/layout/list1"/>
    <dgm:cxn modelId="{5E347C84-F41F-4BC0-AC16-D37C97031A81}" type="presOf" srcId="{85F2111F-1F30-44F6-A3D5-75C528E32594}" destId="{DE30FBCE-EB27-4157-9BFA-097A0A31E994}" srcOrd="0" destOrd="0" presId="urn:microsoft.com/office/officeart/2005/8/layout/list1"/>
    <dgm:cxn modelId="{AE459F9F-307D-4BA2-9113-BED3D2A7C162}" type="presOf" srcId="{1C1D6CC5-A0A6-4D2E-B532-0AE6AC9D3502}" destId="{8B16DDA0-F2D5-4FE3-A6CC-0BC60F6935F3}" srcOrd="0" destOrd="0" presId="urn:microsoft.com/office/officeart/2005/8/layout/list1"/>
    <dgm:cxn modelId="{89DF4CAA-D600-4816-A071-B93ABC65F7E3}" type="presOf" srcId="{2439E7E5-253B-4A0C-85FF-18CC54E67319}" destId="{CB82ED6E-D3C8-4970-92A1-0B6CF8C9B317}" srcOrd="1" destOrd="0" presId="urn:microsoft.com/office/officeart/2005/8/layout/list1"/>
    <dgm:cxn modelId="{5CFEC5B5-D4B4-4876-B65E-BE3E7B9196B5}" srcId="{1034CC16-BEF7-45CD-816D-1E81DD6048C7}" destId="{D09CDEBF-4C04-4A8D-B009-0BF25A8BB85A}" srcOrd="1" destOrd="0" parTransId="{879DB840-8EE5-4E8D-BA5F-3E8B50183F5A}" sibTransId="{B25BD2CB-727A-4A13-8431-BED721036598}"/>
    <dgm:cxn modelId="{9C0CC7C1-AB35-48BF-84E3-E58E5A9A39E3}" type="presOf" srcId="{2439E7E5-253B-4A0C-85FF-18CC54E67319}" destId="{F46D6953-C025-474C-8272-EF3779A6FD81}" srcOrd="0" destOrd="0" presId="urn:microsoft.com/office/officeart/2005/8/layout/list1"/>
    <dgm:cxn modelId="{618C1DD0-5AD4-4547-8B72-C66C12CFA730}" type="presOf" srcId="{161AB311-7DDA-4FA3-AB24-E343E810F8B7}" destId="{7A3D447D-1551-4661-A2AD-C39486294693}" srcOrd="1" destOrd="0" presId="urn:microsoft.com/office/officeart/2005/8/layout/list1"/>
    <dgm:cxn modelId="{78680CF3-C0F7-4D37-A30D-280F727B7450}" srcId="{1034CC16-BEF7-45CD-816D-1E81DD6048C7}" destId="{1C1D6CC5-A0A6-4D2E-B532-0AE6AC9D3502}" srcOrd="4" destOrd="0" parTransId="{F232F99D-6232-44EA-BB3C-86BA3B2CA182}" sibTransId="{3ECD9F3C-E9AE-48F4-8857-626248E5F804}"/>
    <dgm:cxn modelId="{9E906484-EE3F-4931-8A9F-CCF317A1A24A}" type="presParOf" srcId="{AF371BFA-37D0-4A7D-8A1A-E6C4BDF8C103}" destId="{5A04D871-27A8-4E45-8CDB-343C1418C168}" srcOrd="0" destOrd="0" presId="urn:microsoft.com/office/officeart/2005/8/layout/list1"/>
    <dgm:cxn modelId="{3EF7A909-F4E5-462B-A4E7-6D7816852E1E}" type="presParOf" srcId="{5A04D871-27A8-4E45-8CDB-343C1418C168}" destId="{F46D6953-C025-474C-8272-EF3779A6FD81}" srcOrd="0" destOrd="0" presId="urn:microsoft.com/office/officeart/2005/8/layout/list1"/>
    <dgm:cxn modelId="{BA691B4A-8601-46C8-A459-5366A0E91B5E}" type="presParOf" srcId="{5A04D871-27A8-4E45-8CDB-343C1418C168}" destId="{CB82ED6E-D3C8-4970-92A1-0B6CF8C9B317}" srcOrd="1" destOrd="0" presId="urn:microsoft.com/office/officeart/2005/8/layout/list1"/>
    <dgm:cxn modelId="{D53CBA79-D8A3-4BA7-B768-51CD9B55B18A}" type="presParOf" srcId="{AF371BFA-37D0-4A7D-8A1A-E6C4BDF8C103}" destId="{A2BAF2AC-5BF5-4160-97EA-4EB4A0BFFB75}" srcOrd="1" destOrd="0" presId="urn:microsoft.com/office/officeart/2005/8/layout/list1"/>
    <dgm:cxn modelId="{53FB5C4A-D471-4EB3-BAC9-730E05B65E43}" type="presParOf" srcId="{AF371BFA-37D0-4A7D-8A1A-E6C4BDF8C103}" destId="{B142DA2B-DAEC-40BF-86CE-1FA04FE47586}" srcOrd="2" destOrd="0" presId="urn:microsoft.com/office/officeart/2005/8/layout/list1"/>
    <dgm:cxn modelId="{F5814F77-1688-4FBF-A179-97D3007738E9}" type="presParOf" srcId="{AF371BFA-37D0-4A7D-8A1A-E6C4BDF8C103}" destId="{A70C1B1E-0E0E-40EA-B014-42B08668097A}" srcOrd="3" destOrd="0" presId="urn:microsoft.com/office/officeart/2005/8/layout/list1"/>
    <dgm:cxn modelId="{E34C8755-8ECF-4C34-82FE-DC0139D5BE66}" type="presParOf" srcId="{AF371BFA-37D0-4A7D-8A1A-E6C4BDF8C103}" destId="{45647979-37B4-4935-833F-557813FAD614}" srcOrd="4" destOrd="0" presId="urn:microsoft.com/office/officeart/2005/8/layout/list1"/>
    <dgm:cxn modelId="{722B79BB-4238-4AC0-9060-65DBCA4A6C56}" type="presParOf" srcId="{45647979-37B4-4935-833F-557813FAD614}" destId="{5EE67449-670A-4CA1-974A-C32DC80FA790}" srcOrd="0" destOrd="0" presId="urn:microsoft.com/office/officeart/2005/8/layout/list1"/>
    <dgm:cxn modelId="{24EC9BAD-E606-42FB-89B2-8EFA1D4BE3CB}" type="presParOf" srcId="{45647979-37B4-4935-833F-557813FAD614}" destId="{56CF3155-32E7-4534-B088-1777EE5BC9C0}" srcOrd="1" destOrd="0" presId="urn:microsoft.com/office/officeart/2005/8/layout/list1"/>
    <dgm:cxn modelId="{F4E385CE-5FC1-4295-9A0E-CD22F3D4CEE9}" type="presParOf" srcId="{AF371BFA-37D0-4A7D-8A1A-E6C4BDF8C103}" destId="{011F3B0E-B0E8-46C8-A985-7F75CF6BE385}" srcOrd="5" destOrd="0" presId="urn:microsoft.com/office/officeart/2005/8/layout/list1"/>
    <dgm:cxn modelId="{9869DFBC-8A3E-41CE-B1AF-518AF694FBFA}" type="presParOf" srcId="{AF371BFA-37D0-4A7D-8A1A-E6C4BDF8C103}" destId="{14E194B0-FC0C-4432-A837-28CAF0EA681D}" srcOrd="6" destOrd="0" presId="urn:microsoft.com/office/officeart/2005/8/layout/list1"/>
    <dgm:cxn modelId="{1B3FBB99-26A0-49DB-8197-6393AC8665B0}" type="presParOf" srcId="{AF371BFA-37D0-4A7D-8A1A-E6C4BDF8C103}" destId="{093D5008-1C9A-4559-911E-AD8C04FCD605}" srcOrd="7" destOrd="0" presId="urn:microsoft.com/office/officeart/2005/8/layout/list1"/>
    <dgm:cxn modelId="{AC982D7B-B0B4-47B1-AD32-B4A4D5B60609}" type="presParOf" srcId="{AF371BFA-37D0-4A7D-8A1A-E6C4BDF8C103}" destId="{2C5AA05F-B7A7-4755-82D2-1DD236BCA6C5}" srcOrd="8" destOrd="0" presId="urn:microsoft.com/office/officeart/2005/8/layout/list1"/>
    <dgm:cxn modelId="{0EEE3473-BC3E-4C75-AEE5-7DB83BEEE2DF}" type="presParOf" srcId="{2C5AA05F-B7A7-4755-82D2-1DD236BCA6C5}" destId="{DD0BB1CD-79FC-4826-91F4-A4211ED8C848}" srcOrd="0" destOrd="0" presId="urn:microsoft.com/office/officeart/2005/8/layout/list1"/>
    <dgm:cxn modelId="{E5205E3A-AF44-4BA8-99C3-66CF327F57C3}" type="presParOf" srcId="{2C5AA05F-B7A7-4755-82D2-1DD236BCA6C5}" destId="{7A3D447D-1551-4661-A2AD-C39486294693}" srcOrd="1" destOrd="0" presId="urn:microsoft.com/office/officeart/2005/8/layout/list1"/>
    <dgm:cxn modelId="{1126AF9B-0254-47DC-B1E2-3606C5F6AFB4}" type="presParOf" srcId="{AF371BFA-37D0-4A7D-8A1A-E6C4BDF8C103}" destId="{EEB4F9B1-8101-49DB-8998-2B9FD673DB01}" srcOrd="9" destOrd="0" presId="urn:microsoft.com/office/officeart/2005/8/layout/list1"/>
    <dgm:cxn modelId="{5E5D1F51-7D57-49AF-94E8-08F8E5C3DA4E}" type="presParOf" srcId="{AF371BFA-37D0-4A7D-8A1A-E6C4BDF8C103}" destId="{6F445768-9BCF-4D1F-9C1A-5A019DAD0075}" srcOrd="10" destOrd="0" presId="urn:microsoft.com/office/officeart/2005/8/layout/list1"/>
    <dgm:cxn modelId="{7ACCB830-D1E0-4A76-8811-CB01C093FD5B}" type="presParOf" srcId="{AF371BFA-37D0-4A7D-8A1A-E6C4BDF8C103}" destId="{8E5C2877-7DF7-4FF2-BF2C-D3685D3FBE65}" srcOrd="11" destOrd="0" presId="urn:microsoft.com/office/officeart/2005/8/layout/list1"/>
    <dgm:cxn modelId="{9DBAF518-0EF9-4591-891C-A8E00B00213A}" type="presParOf" srcId="{AF371BFA-37D0-4A7D-8A1A-E6C4BDF8C103}" destId="{C3F5FE89-580F-43F2-950E-761CD1475ED4}" srcOrd="12" destOrd="0" presId="urn:microsoft.com/office/officeart/2005/8/layout/list1"/>
    <dgm:cxn modelId="{9799CE2E-13FC-42A8-A479-6659FA66BC3B}" type="presParOf" srcId="{C3F5FE89-580F-43F2-950E-761CD1475ED4}" destId="{DE30FBCE-EB27-4157-9BFA-097A0A31E994}" srcOrd="0" destOrd="0" presId="urn:microsoft.com/office/officeart/2005/8/layout/list1"/>
    <dgm:cxn modelId="{E4118B0A-CCD6-49F8-8402-2AC5ED3DE1FF}" type="presParOf" srcId="{C3F5FE89-580F-43F2-950E-761CD1475ED4}" destId="{6A5F9322-DC1E-4C96-8D63-0B7A7692198F}" srcOrd="1" destOrd="0" presId="urn:microsoft.com/office/officeart/2005/8/layout/list1"/>
    <dgm:cxn modelId="{B60543D6-D29B-4DC6-8D19-C426CF4D91F2}" type="presParOf" srcId="{AF371BFA-37D0-4A7D-8A1A-E6C4BDF8C103}" destId="{64006703-F53E-4DA0-9F7C-8245A59B5161}" srcOrd="13" destOrd="0" presId="urn:microsoft.com/office/officeart/2005/8/layout/list1"/>
    <dgm:cxn modelId="{A66FE2C1-C6C0-4173-B4CD-034321269EC9}" type="presParOf" srcId="{AF371BFA-37D0-4A7D-8A1A-E6C4BDF8C103}" destId="{9F15DE8D-ECB2-4A19-8639-757A2DA8826C}" srcOrd="14" destOrd="0" presId="urn:microsoft.com/office/officeart/2005/8/layout/list1"/>
    <dgm:cxn modelId="{C89F48F4-B554-46DE-917A-35DB13CC285E}" type="presParOf" srcId="{AF371BFA-37D0-4A7D-8A1A-E6C4BDF8C103}" destId="{A8E7EB68-18B8-4810-A4AF-067F81E0A594}" srcOrd="15" destOrd="0" presId="urn:microsoft.com/office/officeart/2005/8/layout/list1"/>
    <dgm:cxn modelId="{50F6E8FF-F2A5-4EB1-ACB1-09FCFBBA50ED}" type="presParOf" srcId="{AF371BFA-37D0-4A7D-8A1A-E6C4BDF8C103}" destId="{0C8873DD-2366-4BBE-BDDB-BC358A836A73}" srcOrd="16" destOrd="0" presId="urn:microsoft.com/office/officeart/2005/8/layout/list1"/>
    <dgm:cxn modelId="{FA95CC6B-0911-449F-AD3D-28EC835DFF01}" type="presParOf" srcId="{0C8873DD-2366-4BBE-BDDB-BC358A836A73}" destId="{8B16DDA0-F2D5-4FE3-A6CC-0BC60F6935F3}" srcOrd="0" destOrd="0" presId="urn:microsoft.com/office/officeart/2005/8/layout/list1"/>
    <dgm:cxn modelId="{17563192-E6E5-489F-86F3-8FB859201D3D}" type="presParOf" srcId="{0C8873DD-2366-4BBE-BDDB-BC358A836A73}" destId="{2119C032-2DD4-4F83-97F5-DD25AA49A2D5}" srcOrd="1" destOrd="0" presId="urn:microsoft.com/office/officeart/2005/8/layout/list1"/>
    <dgm:cxn modelId="{B9ECAB92-83BC-4D8D-A2D2-B19FBFA0ED85}" type="presParOf" srcId="{AF371BFA-37D0-4A7D-8A1A-E6C4BDF8C103}" destId="{3E478D6A-0A9E-4618-AB0A-EB8A0929CDDA}" srcOrd="17" destOrd="0" presId="urn:microsoft.com/office/officeart/2005/8/layout/list1"/>
    <dgm:cxn modelId="{F169A219-3EFE-4301-9660-0274E03BB321}" type="presParOf" srcId="{AF371BFA-37D0-4A7D-8A1A-E6C4BDF8C103}" destId="{7ADD5122-30DF-48AC-942B-30E7FA82F0AC}"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D7590B-CD6F-4684-ADE6-B051365FC31B}">
      <dsp:nvSpPr>
        <dsp:cNvPr id="0" name=""/>
        <dsp:cNvSpPr/>
      </dsp:nvSpPr>
      <dsp:spPr>
        <a:xfrm rot="10800000">
          <a:off x="1513505" y="404"/>
          <a:ext cx="5405120" cy="608260"/>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8226" tIns="60960" rIns="113792"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IN" sz="1600" b="0" i="0" kern="1200" dirty="0"/>
            <a:t>Introduction to DBMS</a:t>
          </a:r>
          <a:endParaRPr lang="en-IN" sz="1600" kern="1200" dirty="0"/>
        </a:p>
      </dsp:txBody>
      <dsp:txXfrm rot="10800000">
        <a:off x="1665570" y="404"/>
        <a:ext cx="5253055" cy="608260"/>
      </dsp:txXfrm>
    </dsp:sp>
    <dsp:sp modelId="{8AD5B6F3-72B8-47FA-BA56-D1BC82EBE046}">
      <dsp:nvSpPr>
        <dsp:cNvPr id="0" name=""/>
        <dsp:cNvSpPr/>
      </dsp:nvSpPr>
      <dsp:spPr>
        <a:xfrm>
          <a:off x="1209374" y="404"/>
          <a:ext cx="608260" cy="60826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2000" r="-22000"/>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92B8A7BD-D4F4-44D1-AF31-72E1C95C429B}">
      <dsp:nvSpPr>
        <dsp:cNvPr id="0" name=""/>
        <dsp:cNvSpPr/>
      </dsp:nvSpPr>
      <dsp:spPr>
        <a:xfrm rot="10800000">
          <a:off x="1513505" y="790235"/>
          <a:ext cx="5405120" cy="608260"/>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8226" tIns="60960" rIns="113792"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0" i="0" kern="1200" dirty="0"/>
            <a:t>An Introduction to Relational Database</a:t>
          </a:r>
          <a:endParaRPr lang="en-IN" sz="1600" kern="1200" dirty="0"/>
        </a:p>
      </dsp:txBody>
      <dsp:txXfrm rot="10800000">
        <a:off x="1665570" y="790235"/>
        <a:ext cx="5253055" cy="608260"/>
      </dsp:txXfrm>
    </dsp:sp>
    <dsp:sp modelId="{D047FF24-CA4F-41F6-82CB-526E8E4BD04B}">
      <dsp:nvSpPr>
        <dsp:cNvPr id="0" name=""/>
        <dsp:cNvSpPr/>
      </dsp:nvSpPr>
      <dsp:spPr>
        <a:xfrm>
          <a:off x="1209374" y="790235"/>
          <a:ext cx="608260" cy="608260"/>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28000" r="-28000"/>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3DD14805-53B1-40D6-B03E-FE0C74833E09}">
      <dsp:nvSpPr>
        <dsp:cNvPr id="0" name=""/>
        <dsp:cNvSpPr/>
      </dsp:nvSpPr>
      <dsp:spPr>
        <a:xfrm rot="10800000">
          <a:off x="1513505" y="1580066"/>
          <a:ext cx="5405120" cy="608260"/>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8226" tIns="68580" rIns="128016" bIns="6858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IN" sz="1800" b="0" i="0" kern="1200" dirty="0"/>
            <a:t>Concepts and SQL Accessing</a:t>
          </a:r>
          <a:endParaRPr lang="en-IN" sz="1800" kern="1200" dirty="0"/>
        </a:p>
      </dsp:txBody>
      <dsp:txXfrm rot="10800000">
        <a:off x="1665570" y="1580066"/>
        <a:ext cx="5253055" cy="608260"/>
      </dsp:txXfrm>
    </dsp:sp>
    <dsp:sp modelId="{64D3D720-7530-40DC-A8E4-EBEB2328BE77}">
      <dsp:nvSpPr>
        <dsp:cNvPr id="0" name=""/>
        <dsp:cNvSpPr/>
      </dsp:nvSpPr>
      <dsp:spPr>
        <a:xfrm>
          <a:off x="1209374" y="1580066"/>
          <a:ext cx="608260" cy="608260"/>
        </a:xfrm>
        <a:prstGeom prst="ellipse">
          <a:avLst/>
        </a:prstGeom>
        <a:blipFill>
          <a:blip xmlns:r="http://schemas.openxmlformats.org/officeDocument/2006/relationships" r:embed="rId3"/>
          <a:srcRect/>
          <a:stretch>
            <a:fillRect/>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D22EE5A2-5149-4546-B2D5-717B8E3068D3}">
      <dsp:nvSpPr>
        <dsp:cNvPr id="0" name=""/>
        <dsp:cNvSpPr/>
      </dsp:nvSpPr>
      <dsp:spPr>
        <a:xfrm rot="10800000">
          <a:off x="1513505" y="2369897"/>
          <a:ext cx="5405120" cy="608260"/>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8226" tIns="60960" rIns="113792"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0" i="0" kern="1200" dirty="0"/>
            <a:t>Data Servers MYSQL/RDBMS Concepts</a:t>
          </a:r>
        </a:p>
      </dsp:txBody>
      <dsp:txXfrm rot="10800000">
        <a:off x="1665570" y="2369897"/>
        <a:ext cx="5253055" cy="608260"/>
      </dsp:txXfrm>
    </dsp:sp>
    <dsp:sp modelId="{55DE7C33-8EF9-4D33-AFA9-577EB4BD3C01}">
      <dsp:nvSpPr>
        <dsp:cNvPr id="0" name=""/>
        <dsp:cNvSpPr/>
      </dsp:nvSpPr>
      <dsp:spPr>
        <a:xfrm>
          <a:off x="1209374" y="2369897"/>
          <a:ext cx="608260" cy="608260"/>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7000" r="-27000"/>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50DD3C0-A3D2-45EF-9546-52D20DB21837}">
      <dsp:nvSpPr>
        <dsp:cNvPr id="0" name=""/>
        <dsp:cNvSpPr/>
      </dsp:nvSpPr>
      <dsp:spPr>
        <a:xfrm rot="10800000">
          <a:off x="1513505" y="3159727"/>
          <a:ext cx="5405120" cy="608260"/>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8226" tIns="60960" rIns="113792"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0" i="0" kern="1200" dirty="0"/>
            <a:t>Extraction, Transformation and Loading (“ETL”) Processes</a:t>
          </a:r>
        </a:p>
      </dsp:txBody>
      <dsp:txXfrm rot="10800000">
        <a:off x="1665570" y="3159727"/>
        <a:ext cx="5253055" cy="608260"/>
      </dsp:txXfrm>
    </dsp:sp>
    <dsp:sp modelId="{0ED68989-8565-46C0-9D1D-0F65D387A1A4}">
      <dsp:nvSpPr>
        <dsp:cNvPr id="0" name=""/>
        <dsp:cNvSpPr/>
      </dsp:nvSpPr>
      <dsp:spPr>
        <a:xfrm>
          <a:off x="1209374" y="3159727"/>
          <a:ext cx="608260" cy="608260"/>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66000" r="-66000"/>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EF8185A9-01C5-43ED-BDBC-3E3421AE4269}">
      <dsp:nvSpPr>
        <dsp:cNvPr id="0" name=""/>
        <dsp:cNvSpPr/>
      </dsp:nvSpPr>
      <dsp:spPr>
        <a:xfrm rot="10800000">
          <a:off x="1513505" y="3949558"/>
          <a:ext cx="5405120" cy="915273"/>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8226" tIns="60960" rIns="113792"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0" i="0" kern="1200" dirty="0"/>
            <a:t>Retrieve data from Single Tables-(use of SELECT Statement) and the power of WHERE and ORDER by Clause. Retrieve and Transform data from multiple Tables using JOINS and Unions</a:t>
          </a:r>
        </a:p>
      </dsp:txBody>
      <dsp:txXfrm rot="10800000">
        <a:off x="1742323" y="3949558"/>
        <a:ext cx="5176302" cy="915273"/>
      </dsp:txXfrm>
    </dsp:sp>
    <dsp:sp modelId="{65B7EE47-8AFF-46F0-A4B6-F9F59F9D706D}">
      <dsp:nvSpPr>
        <dsp:cNvPr id="0" name=""/>
        <dsp:cNvSpPr/>
      </dsp:nvSpPr>
      <dsp:spPr>
        <a:xfrm>
          <a:off x="1209374" y="4103065"/>
          <a:ext cx="608260" cy="608260"/>
        </a:xfrm>
        <a:prstGeom prst="ellipse">
          <a:avLst/>
        </a:prstGeom>
        <a:blipFill>
          <a:blip xmlns:r="http://schemas.openxmlformats.org/officeDocument/2006/relationships" r:embed="rId6">
            <a:extLst>
              <a:ext uri="{28A0092B-C50C-407E-A947-70E740481C1C}">
                <a14:useLocalDpi xmlns:a14="http://schemas.microsoft.com/office/drawing/2010/main" val="0"/>
              </a:ext>
            </a:extLst>
          </a:blip>
          <a:srcRect/>
          <a:stretch>
            <a:fillRect l="-39000" r="-39000"/>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C16DF70F-6871-4EF4-AFD9-7F575741109D}">
      <dsp:nvSpPr>
        <dsp:cNvPr id="0" name=""/>
        <dsp:cNvSpPr/>
      </dsp:nvSpPr>
      <dsp:spPr>
        <a:xfrm rot="10800000">
          <a:off x="1513505" y="5046403"/>
          <a:ext cx="5405120" cy="608260"/>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8226" tIns="60960" rIns="113792"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US" sz="1600" b="0" i="0" kern="1200" dirty="0"/>
            <a:t>Introduction to Views Working with Aggregate functions, grouping and summarizing Records Writing Sub queries</a:t>
          </a:r>
        </a:p>
      </dsp:txBody>
      <dsp:txXfrm rot="10800000">
        <a:off x="1665570" y="5046403"/>
        <a:ext cx="5253055" cy="608260"/>
      </dsp:txXfrm>
    </dsp:sp>
    <dsp:sp modelId="{BD6B9C53-9838-4452-B0A2-C4ED828DD5BC}">
      <dsp:nvSpPr>
        <dsp:cNvPr id="0" name=""/>
        <dsp:cNvSpPr/>
      </dsp:nvSpPr>
      <dsp:spPr>
        <a:xfrm>
          <a:off x="1209374" y="5010892"/>
          <a:ext cx="608260" cy="608260"/>
        </a:xfrm>
        <a:prstGeom prst="ellipse">
          <a:avLst/>
        </a:prstGeom>
        <a:blipFill>
          <a:blip xmlns:r="http://schemas.openxmlformats.org/officeDocument/2006/relationships" r:embed="rId7">
            <a:extLst>
              <a:ext uri="{28A0092B-C50C-407E-A947-70E740481C1C}">
                <a14:useLocalDpi xmlns:a14="http://schemas.microsoft.com/office/drawing/2010/main" val="0"/>
              </a:ext>
            </a:extLst>
          </a:blip>
          <a:srcRect/>
          <a:stretch>
            <a:fillRect l="-38000" r="-38000"/>
          </a:stretch>
        </a:blipFill>
        <a:ln>
          <a:noFill/>
        </a:ln>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42DA2B-DAEC-40BF-86CE-1FA04FE47586}">
      <dsp:nvSpPr>
        <dsp:cNvPr id="0" name=""/>
        <dsp:cNvSpPr/>
      </dsp:nvSpPr>
      <dsp:spPr>
        <a:xfrm>
          <a:off x="0" y="374076"/>
          <a:ext cx="81280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B82ED6E-D3C8-4970-92A1-0B6CF8C9B317}">
      <dsp:nvSpPr>
        <dsp:cNvPr id="0" name=""/>
        <dsp:cNvSpPr/>
      </dsp:nvSpPr>
      <dsp:spPr>
        <a:xfrm>
          <a:off x="406400" y="93636"/>
          <a:ext cx="5689599" cy="5608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44550">
            <a:lnSpc>
              <a:spcPct val="90000"/>
            </a:lnSpc>
            <a:spcBef>
              <a:spcPct val="0"/>
            </a:spcBef>
            <a:spcAft>
              <a:spcPct val="35000"/>
            </a:spcAft>
            <a:buFont typeface="Arial" panose="020B0604020202020204" pitchFamily="34" charset="0"/>
            <a:buNone/>
          </a:pPr>
          <a:r>
            <a:rPr lang="en-IN" sz="1900" b="1" i="0" kern="1200" cap="none" spc="0" dirty="0">
              <a:ln w="6600">
                <a:solidFill>
                  <a:schemeClr val="accent2"/>
                </a:solidFill>
                <a:prstDash val="solid"/>
              </a:ln>
              <a:solidFill>
                <a:srgbClr val="FFFFFF"/>
              </a:solidFill>
              <a:effectLst>
                <a:outerShdw dist="38100" dir="2700000" algn="tl" rotWithShape="0">
                  <a:schemeClr val="accent2"/>
                </a:outerShdw>
              </a:effectLst>
              <a:latin typeface="Source Sans Pro" panose="020B0503030403020204" pitchFamily="34" charset="0"/>
            </a:rPr>
            <a:t>Data Definition Language (DDL)</a:t>
          </a:r>
          <a:endParaRPr lang="en-IN" sz="1900" b="1" kern="1200" cap="none" spc="0" dirty="0">
            <a:ln w="6600">
              <a:solidFill>
                <a:schemeClr val="accent2"/>
              </a:solidFill>
              <a:prstDash val="solid"/>
            </a:ln>
            <a:solidFill>
              <a:srgbClr val="FFFFFF"/>
            </a:solidFill>
            <a:effectLst>
              <a:outerShdw dist="38100" dir="2700000" algn="tl" rotWithShape="0">
                <a:schemeClr val="accent2"/>
              </a:outerShdw>
            </a:effectLst>
          </a:endParaRPr>
        </a:p>
      </dsp:txBody>
      <dsp:txXfrm>
        <a:off x="433780" y="121016"/>
        <a:ext cx="5634839" cy="506119"/>
      </dsp:txXfrm>
    </dsp:sp>
    <dsp:sp modelId="{14E194B0-FC0C-4432-A837-28CAF0EA681D}">
      <dsp:nvSpPr>
        <dsp:cNvPr id="0" name=""/>
        <dsp:cNvSpPr/>
      </dsp:nvSpPr>
      <dsp:spPr>
        <a:xfrm>
          <a:off x="0" y="1235916"/>
          <a:ext cx="81280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CF3155-32E7-4534-B088-1777EE5BC9C0}">
      <dsp:nvSpPr>
        <dsp:cNvPr id="0" name=""/>
        <dsp:cNvSpPr/>
      </dsp:nvSpPr>
      <dsp:spPr>
        <a:xfrm>
          <a:off x="406400" y="955476"/>
          <a:ext cx="5689599" cy="5608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44550">
            <a:lnSpc>
              <a:spcPct val="90000"/>
            </a:lnSpc>
            <a:spcBef>
              <a:spcPct val="0"/>
            </a:spcBef>
            <a:spcAft>
              <a:spcPct val="35000"/>
            </a:spcAft>
            <a:buFont typeface="Arial" panose="020B0604020202020204" pitchFamily="34" charset="0"/>
            <a:buNone/>
          </a:pPr>
          <a:r>
            <a:rPr lang="en-IN" sz="1900" b="1" i="0" kern="1200" cap="none" spc="0" dirty="0">
              <a:ln w="6600">
                <a:solidFill>
                  <a:schemeClr val="accent2"/>
                </a:solidFill>
                <a:prstDash val="solid"/>
              </a:ln>
              <a:solidFill>
                <a:srgbClr val="FFFFFF"/>
              </a:solidFill>
              <a:effectLst>
                <a:outerShdw dist="38100" dir="2700000" algn="tl" rotWithShape="0">
                  <a:schemeClr val="accent2"/>
                </a:outerShdw>
              </a:effectLst>
              <a:latin typeface="Source Sans Pro" panose="020B0503030403020204" pitchFamily="34" charset="0"/>
            </a:rPr>
            <a:t>Data Control Language(DCL)</a:t>
          </a:r>
          <a:endParaRPr lang="en-IN" sz="1900" b="1" kern="1200" cap="none" spc="0" dirty="0">
            <a:ln w="6600">
              <a:solidFill>
                <a:schemeClr val="accent2"/>
              </a:solidFill>
              <a:prstDash val="solid"/>
            </a:ln>
            <a:solidFill>
              <a:srgbClr val="FFFFFF"/>
            </a:solidFill>
            <a:effectLst>
              <a:outerShdw dist="38100" dir="2700000" algn="tl" rotWithShape="0">
                <a:schemeClr val="accent2"/>
              </a:outerShdw>
            </a:effectLst>
          </a:endParaRPr>
        </a:p>
      </dsp:txBody>
      <dsp:txXfrm>
        <a:off x="433780" y="982856"/>
        <a:ext cx="5634839" cy="506119"/>
      </dsp:txXfrm>
    </dsp:sp>
    <dsp:sp modelId="{6F445768-9BCF-4D1F-9C1A-5A019DAD0075}">
      <dsp:nvSpPr>
        <dsp:cNvPr id="0" name=""/>
        <dsp:cNvSpPr/>
      </dsp:nvSpPr>
      <dsp:spPr>
        <a:xfrm>
          <a:off x="0" y="2097756"/>
          <a:ext cx="81280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3D447D-1551-4661-A2AD-C39486294693}">
      <dsp:nvSpPr>
        <dsp:cNvPr id="0" name=""/>
        <dsp:cNvSpPr/>
      </dsp:nvSpPr>
      <dsp:spPr>
        <a:xfrm>
          <a:off x="406400" y="1817316"/>
          <a:ext cx="5689599" cy="5608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44550">
            <a:lnSpc>
              <a:spcPct val="90000"/>
            </a:lnSpc>
            <a:spcBef>
              <a:spcPct val="0"/>
            </a:spcBef>
            <a:spcAft>
              <a:spcPct val="35000"/>
            </a:spcAft>
            <a:buNone/>
          </a:pPr>
          <a:r>
            <a:rPr lang="en-IN" sz="1900" b="1" i="0" kern="1200" cap="none" spc="0" dirty="0">
              <a:ln w="6600">
                <a:solidFill>
                  <a:schemeClr val="accent2"/>
                </a:solidFill>
                <a:prstDash val="solid"/>
              </a:ln>
              <a:solidFill>
                <a:srgbClr val="FFFFFF"/>
              </a:solidFill>
              <a:effectLst>
                <a:outerShdw dist="38100" dir="2700000" algn="tl" rotWithShape="0">
                  <a:schemeClr val="accent2"/>
                </a:outerShdw>
              </a:effectLst>
              <a:latin typeface="Source Sans Pro" panose="020B0503030403020204" pitchFamily="34" charset="0"/>
            </a:rPr>
            <a:t>Data Manipulation Language (DML)</a:t>
          </a:r>
        </a:p>
      </dsp:txBody>
      <dsp:txXfrm>
        <a:off x="433780" y="1844696"/>
        <a:ext cx="5634839" cy="506119"/>
      </dsp:txXfrm>
    </dsp:sp>
    <dsp:sp modelId="{9F15DE8D-ECB2-4A19-8639-757A2DA8826C}">
      <dsp:nvSpPr>
        <dsp:cNvPr id="0" name=""/>
        <dsp:cNvSpPr/>
      </dsp:nvSpPr>
      <dsp:spPr>
        <a:xfrm>
          <a:off x="0" y="2959596"/>
          <a:ext cx="81280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5F9322-DC1E-4C96-8D63-0B7A7692198F}">
      <dsp:nvSpPr>
        <dsp:cNvPr id="0" name=""/>
        <dsp:cNvSpPr/>
      </dsp:nvSpPr>
      <dsp:spPr>
        <a:xfrm>
          <a:off x="406400" y="2679156"/>
          <a:ext cx="5689599" cy="5608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44550">
            <a:lnSpc>
              <a:spcPct val="90000"/>
            </a:lnSpc>
            <a:spcBef>
              <a:spcPct val="0"/>
            </a:spcBef>
            <a:spcAft>
              <a:spcPct val="35000"/>
            </a:spcAft>
            <a:buFont typeface="Arial" panose="020B0604020202020204" pitchFamily="34" charset="0"/>
            <a:buNone/>
          </a:pPr>
          <a:r>
            <a:rPr lang="en-IN" sz="1900" b="1" i="0" kern="1200" cap="none" spc="0" dirty="0">
              <a:ln w="6600">
                <a:solidFill>
                  <a:schemeClr val="accent2"/>
                </a:solidFill>
                <a:prstDash val="solid"/>
              </a:ln>
              <a:solidFill>
                <a:srgbClr val="FFFFFF"/>
              </a:solidFill>
              <a:effectLst>
                <a:outerShdw dist="38100" dir="2700000" algn="tl" rotWithShape="0">
                  <a:schemeClr val="accent2"/>
                </a:outerShdw>
              </a:effectLst>
              <a:latin typeface="Source Sans Pro" panose="020B0503030403020204" pitchFamily="34" charset="0"/>
            </a:rPr>
            <a:t>Data Query Language (DQL)</a:t>
          </a:r>
          <a:endParaRPr lang="en-IN" sz="1900" b="1" kern="1200" cap="none" spc="0" dirty="0">
            <a:ln w="6600">
              <a:solidFill>
                <a:schemeClr val="accent2"/>
              </a:solidFill>
              <a:prstDash val="solid"/>
            </a:ln>
            <a:solidFill>
              <a:srgbClr val="FFFFFF"/>
            </a:solidFill>
            <a:effectLst>
              <a:outerShdw dist="38100" dir="2700000" algn="tl" rotWithShape="0">
                <a:schemeClr val="accent2"/>
              </a:outerShdw>
            </a:effectLst>
          </a:endParaRPr>
        </a:p>
      </dsp:txBody>
      <dsp:txXfrm>
        <a:off x="433780" y="2706536"/>
        <a:ext cx="5634839" cy="506119"/>
      </dsp:txXfrm>
    </dsp:sp>
    <dsp:sp modelId="{7ADD5122-30DF-48AC-942B-30E7FA82F0AC}">
      <dsp:nvSpPr>
        <dsp:cNvPr id="0" name=""/>
        <dsp:cNvSpPr/>
      </dsp:nvSpPr>
      <dsp:spPr>
        <a:xfrm>
          <a:off x="0" y="3821436"/>
          <a:ext cx="8128000"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119C032-2DD4-4F83-97F5-DD25AA49A2D5}">
      <dsp:nvSpPr>
        <dsp:cNvPr id="0" name=""/>
        <dsp:cNvSpPr/>
      </dsp:nvSpPr>
      <dsp:spPr>
        <a:xfrm>
          <a:off x="406400" y="3540996"/>
          <a:ext cx="5689599" cy="56087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44550">
            <a:lnSpc>
              <a:spcPct val="90000"/>
            </a:lnSpc>
            <a:spcBef>
              <a:spcPct val="0"/>
            </a:spcBef>
            <a:spcAft>
              <a:spcPct val="35000"/>
            </a:spcAft>
            <a:buNone/>
          </a:pPr>
          <a:r>
            <a:rPr lang="en-IN" sz="1900" b="1" i="0" kern="1200" cap="none" spc="0" dirty="0">
              <a:ln w="6600">
                <a:solidFill>
                  <a:schemeClr val="accent2"/>
                </a:solidFill>
                <a:prstDash val="solid"/>
              </a:ln>
              <a:solidFill>
                <a:srgbClr val="FFFFFF"/>
              </a:solidFill>
              <a:effectLst>
                <a:outerShdw dist="38100" dir="2700000" algn="tl" rotWithShape="0">
                  <a:schemeClr val="accent2"/>
                </a:outerShdw>
              </a:effectLst>
              <a:latin typeface="Source Sans Pro" panose="020B0503030403020204" pitchFamily="34" charset="0"/>
            </a:rPr>
            <a:t>Transaction Control Language(TCL)</a:t>
          </a:r>
        </a:p>
      </dsp:txBody>
      <dsp:txXfrm>
        <a:off x="433780" y="3568376"/>
        <a:ext cx="5634839" cy="506119"/>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EC739F-7B49-49B0-967A-7B2B3B6D050A}" type="datetimeFigureOut">
              <a:rPr lang="en-IN" smtClean="0"/>
              <a:t>26/01/24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1C6DF5-5E5E-480A-8661-093E23D89F24}" type="slidenum">
              <a:rPr lang="en-IN" smtClean="0"/>
              <a:t>‹#›</a:t>
            </a:fld>
            <a:endParaRPr lang="en-IN"/>
          </a:p>
        </p:txBody>
      </p:sp>
    </p:spTree>
    <p:extLst>
      <p:ext uri="{BB962C8B-B14F-4D97-AF65-F5344CB8AC3E}">
        <p14:creationId xmlns:p14="http://schemas.microsoft.com/office/powerpoint/2010/main" val="2639329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D8FB0D7-83FC-48AB-87E0-F8FDF8A85079}"/>
              </a:ext>
            </a:extLst>
          </p:cNvPr>
          <p:cNvGrpSpPr/>
          <p:nvPr/>
        </p:nvGrpSpPr>
        <p:grpSpPr>
          <a:xfrm rot="281639">
            <a:off x="9203860" y="2164070"/>
            <a:ext cx="3832496" cy="5271389"/>
            <a:chOff x="4819517" y="2883145"/>
            <a:chExt cx="664917" cy="914557"/>
          </a:xfrm>
        </p:grpSpPr>
        <p:sp>
          <p:nvSpPr>
            <p:cNvPr id="8" name="Isosceles Triangle 7">
              <a:extLst>
                <a:ext uri="{FF2B5EF4-FFF2-40B4-BE49-F238E27FC236}">
                  <a16:creationId xmlns:a16="http://schemas.microsoft.com/office/drawing/2014/main" id="{9B9C52BA-4CCB-456B-9858-0D2E3307482F}"/>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id="{DF44E2BA-1A4F-4F1C-A48B-CFBA12B9D8F5}"/>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id="{AF4B6B3C-9B7B-4F3B-A698-F2A509F8F9D1}"/>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id="{6E1F0B4F-E967-400C-B8A8-271393632B8C}"/>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F0CA5A05-E4B7-4ED5-8A28-3BF7640CEB5E}"/>
              </a:ext>
            </a:extLst>
          </p:cNvPr>
          <p:cNvSpPr>
            <a:spLocks noGrp="1"/>
          </p:cNvSpPr>
          <p:nvPr>
            <p:ph type="ctrTitle"/>
          </p:nvPr>
        </p:nvSpPr>
        <p:spPr>
          <a:xfrm>
            <a:off x="838200" y="2901952"/>
            <a:ext cx="9144000" cy="1248026"/>
          </a:xfrm>
        </p:spPr>
        <p:txBody>
          <a:bodyPr anchor="b"/>
          <a:lstStyle>
            <a:lvl1pPr algn="l">
              <a:defRPr sz="6000"/>
            </a:lvl1pPr>
          </a:lstStyle>
          <a:p>
            <a:r>
              <a:rPr lang="en-US"/>
              <a:t>Click to edit Master title style</a:t>
            </a:r>
            <a:endParaRPr lang="en-IN" dirty="0"/>
          </a:p>
        </p:txBody>
      </p:sp>
      <p:sp>
        <p:nvSpPr>
          <p:cNvPr id="3" name="Subtitle 2">
            <a:extLst>
              <a:ext uri="{FF2B5EF4-FFF2-40B4-BE49-F238E27FC236}">
                <a16:creationId xmlns:a16="http://schemas.microsoft.com/office/drawing/2014/main" id="{2C2799B5-4B78-43A9-BC48-E6FAEA4D7981}"/>
              </a:ext>
            </a:extLst>
          </p:cNvPr>
          <p:cNvSpPr>
            <a:spLocks noGrp="1"/>
          </p:cNvSpPr>
          <p:nvPr>
            <p:ph type="subTitle" idx="1"/>
          </p:nvPr>
        </p:nvSpPr>
        <p:spPr>
          <a:xfrm>
            <a:off x="838200" y="4242053"/>
            <a:ext cx="9144000" cy="473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4" name="Date Placeholder 3">
            <a:extLst>
              <a:ext uri="{FF2B5EF4-FFF2-40B4-BE49-F238E27FC236}">
                <a16:creationId xmlns:a16="http://schemas.microsoft.com/office/drawing/2014/main" id="{750CEEEB-FA8D-4DDE-8C81-E7C9352317FB}"/>
              </a:ext>
            </a:extLst>
          </p:cNvPr>
          <p:cNvSpPr>
            <a:spLocks noGrp="1"/>
          </p:cNvSpPr>
          <p:nvPr>
            <p:ph type="dt" sz="half" idx="10"/>
          </p:nvPr>
        </p:nvSpPr>
        <p:spPr/>
        <p:txBody>
          <a:bodyPr/>
          <a:lstStyle/>
          <a:p>
            <a:fld id="{4891156D-1534-4B5B-B15E-9D34C3024931}" type="datetimeFigureOut">
              <a:rPr lang="en-IN" smtClean="0"/>
              <a:t>26/01/24</a:t>
            </a:fld>
            <a:endParaRPr lang="en-IN"/>
          </a:p>
        </p:txBody>
      </p:sp>
      <p:sp>
        <p:nvSpPr>
          <p:cNvPr id="5" name="Footer Placeholder 4">
            <a:extLst>
              <a:ext uri="{FF2B5EF4-FFF2-40B4-BE49-F238E27FC236}">
                <a16:creationId xmlns:a16="http://schemas.microsoft.com/office/drawing/2014/main" id="{71311DFE-8BCD-43F1-AAB3-6B4D414F83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3B8969-9C6A-41EC-99CB-97D32C31A9AC}"/>
              </a:ext>
            </a:extLst>
          </p:cNvPr>
          <p:cNvSpPr>
            <a:spLocks noGrp="1"/>
          </p:cNvSpPr>
          <p:nvPr>
            <p:ph type="sldNum" sz="quarter" idx="12"/>
          </p:nvPr>
        </p:nvSpPr>
        <p:spPr/>
        <p:txBody>
          <a:bodyPr/>
          <a:lstStyle/>
          <a:p>
            <a:fld id="{52D9B202-55B7-47D6-815F-5901689FF5FE}" type="slidenum">
              <a:rPr lang="en-IN" smtClean="0"/>
              <a:t>‹#›</a:t>
            </a:fld>
            <a:endParaRPr lang="en-IN"/>
          </a:p>
        </p:txBody>
      </p:sp>
      <p:grpSp>
        <p:nvGrpSpPr>
          <p:cNvPr id="23" name="Group 22">
            <a:extLst>
              <a:ext uri="{FF2B5EF4-FFF2-40B4-BE49-F238E27FC236}">
                <a16:creationId xmlns:a16="http://schemas.microsoft.com/office/drawing/2014/main" id="{8D34AB07-6B1E-4407-8FC1-F7C3B9D69FD2}"/>
              </a:ext>
            </a:extLst>
          </p:cNvPr>
          <p:cNvGrpSpPr/>
          <p:nvPr/>
        </p:nvGrpSpPr>
        <p:grpSpPr>
          <a:xfrm>
            <a:off x="403300" y="1773213"/>
            <a:ext cx="3178100" cy="1128739"/>
            <a:chOff x="4819517" y="2883145"/>
            <a:chExt cx="2575046" cy="914557"/>
          </a:xfrm>
        </p:grpSpPr>
        <p:grpSp>
          <p:nvGrpSpPr>
            <p:cNvPr id="24" name="Group 23">
              <a:extLst>
                <a:ext uri="{FF2B5EF4-FFF2-40B4-BE49-F238E27FC236}">
                  <a16:creationId xmlns:a16="http://schemas.microsoft.com/office/drawing/2014/main" id="{F2E69536-681A-410F-B254-6925898D1784}"/>
                </a:ext>
              </a:extLst>
            </p:cNvPr>
            <p:cNvGrpSpPr/>
            <p:nvPr/>
          </p:nvGrpSpPr>
          <p:grpSpPr>
            <a:xfrm>
              <a:off x="4819517" y="2883145"/>
              <a:ext cx="664917" cy="914557"/>
              <a:chOff x="4819517" y="2883145"/>
              <a:chExt cx="664917" cy="914557"/>
            </a:xfrm>
          </p:grpSpPr>
          <p:sp>
            <p:nvSpPr>
              <p:cNvPr id="27" name="Isosceles Triangle 26">
                <a:extLst>
                  <a:ext uri="{FF2B5EF4-FFF2-40B4-BE49-F238E27FC236}">
                    <a16:creationId xmlns:a16="http://schemas.microsoft.com/office/drawing/2014/main" id="{4F5577B1-57F9-43EF-9370-9DDC4475407D}"/>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a16="http://schemas.microsoft.com/office/drawing/2014/main" id="{2EF3D72C-E454-49AE-BFB6-0DFE929BE569}"/>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a16="http://schemas.microsoft.com/office/drawing/2014/main" id="{29B53A02-2B41-4728-B85C-6B050F937022}"/>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a16="http://schemas.microsoft.com/office/drawing/2014/main" id="{7D1B2F26-9C3C-483E-8786-87550CF020E6}"/>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5" name="TextBox 24">
              <a:extLst>
                <a:ext uri="{FF2B5EF4-FFF2-40B4-BE49-F238E27FC236}">
                  <a16:creationId xmlns:a16="http://schemas.microsoft.com/office/drawing/2014/main" id="{15DED0BD-2E3E-4687-85AE-1F3627EC882D}"/>
                </a:ext>
              </a:extLst>
            </p:cNvPr>
            <p:cNvSpPr txBox="1"/>
            <p:nvPr/>
          </p:nvSpPr>
          <p:spPr>
            <a:xfrm>
              <a:off x="5359039" y="3320627"/>
              <a:ext cx="2035524" cy="47381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28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28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6" name="TextBox 25">
              <a:extLst>
                <a:ext uri="{FF2B5EF4-FFF2-40B4-BE49-F238E27FC236}">
                  <a16:creationId xmlns:a16="http://schemas.microsoft.com/office/drawing/2014/main" id="{663911DA-D578-42C3-A0B7-DAE8B3F15127}"/>
                </a:ext>
              </a:extLst>
            </p:cNvPr>
            <p:cNvSpPr txBox="1"/>
            <p:nvPr/>
          </p:nvSpPr>
          <p:spPr>
            <a:xfrm>
              <a:off x="7180073" y="3320627"/>
              <a:ext cx="143275" cy="1995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10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val="521874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4891156D-1534-4B5B-B15E-9D34C3024931}" type="datetimeFigureOut">
              <a:rPr lang="en-IN" smtClean="0"/>
              <a:t>26/01/24</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52D9B202-55B7-47D6-815F-5901689FF5FE}" type="slidenum">
              <a:rPr lang="en-IN" smtClean="0"/>
              <a:t>‹#›</a:t>
            </a:fld>
            <a:endParaRPr lang="en-IN"/>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a16="http://schemas.microsoft.com/office/drawing/2014/main" id="{B931190E-DC85-470F-A793-7CC3FDD687A1}"/>
              </a:ext>
            </a:extLst>
          </p:cNvPr>
          <p:cNvGrpSpPr/>
          <p:nvPr/>
        </p:nvGrpSpPr>
        <p:grpSpPr>
          <a:xfrm>
            <a:off x="11752152" y="5373278"/>
            <a:ext cx="439848" cy="1484721"/>
            <a:chOff x="11344420" y="3996964"/>
            <a:chExt cx="847580" cy="2861035"/>
          </a:xfrm>
        </p:grpSpPr>
        <p:sp>
          <p:nvSpPr>
            <p:cNvPr id="9" name="Isosceles Triangle 8">
              <a:extLst>
                <a:ext uri="{FF2B5EF4-FFF2-40B4-BE49-F238E27FC236}">
                  <a16:creationId xmlns:a16="http://schemas.microsoft.com/office/drawing/2014/main"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val="107215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8_Custom Layout">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50B4DD2-B3DA-45F3-9459-0DD5C1559F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816864"/>
            <a:ext cx="12192000" cy="5224272"/>
          </a:xfrm>
          <a:prstGeom prst="rect">
            <a:avLst/>
          </a:prstGeom>
        </p:spPr>
      </p:pic>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2936875"/>
          </a:xfrm>
        </p:spPr>
        <p:txBody>
          <a:bodyPr anchor="b">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4891156D-1534-4B5B-B15E-9D34C3024931}" type="datetimeFigureOut">
              <a:rPr lang="en-IN" smtClean="0"/>
              <a:t>26/01/24</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52D9B202-55B7-47D6-815F-5901689FF5FE}" type="slidenum">
              <a:rPr lang="en-IN" smtClean="0"/>
              <a:t>‹#›</a:t>
            </a:fld>
            <a:endParaRPr lang="en-IN"/>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4038600" y="356130"/>
            <a:ext cx="7302363" cy="584940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id="{19F0D554-057C-4CF2-9999-1188563C6E74}"/>
              </a:ext>
            </a:extLst>
          </p:cNvPr>
          <p:cNvSpPr>
            <a:spLocks noGrp="1"/>
          </p:cNvSpPr>
          <p:nvPr>
            <p:ph type="subTitle" idx="1"/>
          </p:nvPr>
        </p:nvSpPr>
        <p:spPr>
          <a:xfrm>
            <a:off x="838200" y="3429000"/>
            <a:ext cx="3063240" cy="2776538"/>
          </a:xfrm>
        </p:spPr>
        <p:txBody>
          <a:bodyPr>
            <a:normAutofit/>
          </a:bodyPr>
          <a:lstStyle>
            <a:lvl1pPr marL="0" indent="0" algn="r">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8" name="Group 7">
            <a:extLst>
              <a:ext uri="{FF2B5EF4-FFF2-40B4-BE49-F238E27FC236}">
                <a16:creationId xmlns:a16="http://schemas.microsoft.com/office/drawing/2014/main" id="{B931190E-DC85-470F-A793-7CC3FDD687A1}"/>
              </a:ext>
            </a:extLst>
          </p:cNvPr>
          <p:cNvGrpSpPr/>
          <p:nvPr/>
        </p:nvGrpSpPr>
        <p:grpSpPr>
          <a:xfrm>
            <a:off x="11752152" y="5373278"/>
            <a:ext cx="439848" cy="1484721"/>
            <a:chOff x="11344420" y="3996964"/>
            <a:chExt cx="847580" cy="2861035"/>
          </a:xfrm>
        </p:grpSpPr>
        <p:sp>
          <p:nvSpPr>
            <p:cNvPr id="9" name="Isosceles Triangle 8">
              <a:extLst>
                <a:ext uri="{FF2B5EF4-FFF2-40B4-BE49-F238E27FC236}">
                  <a16:creationId xmlns:a16="http://schemas.microsoft.com/office/drawing/2014/main" id="{4F74CCC5-4C4F-4107-B4DA-B973E2380F86}"/>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id="{43B84D8B-DB0C-40E8-93BF-E3AC539FC4F2}"/>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val="1207676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8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5848880"/>
          </a:xfrm>
        </p:spPr>
        <p:txBody>
          <a:bodyPr anchor="ct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4891156D-1534-4B5B-B15E-9D34C3024931}" type="datetimeFigureOut">
              <a:rPr lang="en-IN" smtClean="0"/>
              <a:t>26/01/24</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52D9B202-55B7-47D6-815F-5901689FF5FE}" type="slidenum">
              <a:rPr lang="en-IN" smtClean="0"/>
              <a:t>‹#›</a:t>
            </a:fld>
            <a:endParaRPr lang="en-IN"/>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4038600" y="356130"/>
            <a:ext cx="7315200" cy="293687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Subtitle 2">
            <a:extLst>
              <a:ext uri="{FF2B5EF4-FFF2-40B4-BE49-F238E27FC236}">
                <a16:creationId xmlns:a16="http://schemas.microsoft.com/office/drawing/2014/main" id="{19F0D554-057C-4CF2-9999-1188563C6E74}"/>
              </a:ext>
            </a:extLst>
          </p:cNvPr>
          <p:cNvSpPr>
            <a:spLocks noGrp="1"/>
          </p:cNvSpPr>
          <p:nvPr>
            <p:ph type="subTitle" idx="1"/>
          </p:nvPr>
        </p:nvSpPr>
        <p:spPr>
          <a:xfrm>
            <a:off x="4038600" y="3429000"/>
            <a:ext cx="7315200" cy="277653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
        <p:nvSpPr>
          <p:cNvPr id="8" name="Isosceles Triangle 7">
            <a:extLst>
              <a:ext uri="{FF2B5EF4-FFF2-40B4-BE49-F238E27FC236}">
                <a16:creationId xmlns:a16="http://schemas.microsoft.com/office/drawing/2014/main" id="{7EE04511-8959-4CD1-88F9-51A8846ECCA6}"/>
              </a:ext>
            </a:extLst>
          </p:cNvPr>
          <p:cNvSpPr/>
          <p:nvPr/>
        </p:nvSpPr>
        <p:spPr>
          <a:xfrm rot="16200000">
            <a:off x="10946371" y="5615825"/>
            <a:ext cx="1918353" cy="56599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id="{42D5A23A-3A1E-4469-9FAA-5A72B4686C9D}"/>
              </a:ext>
            </a:extLst>
          </p:cNvPr>
          <p:cNvSpPr/>
          <p:nvPr/>
        </p:nvSpPr>
        <p:spPr>
          <a:xfrm rot="16200000">
            <a:off x="10949828" y="5615824"/>
            <a:ext cx="1918353" cy="56599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val="89641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4891156D-1534-4B5B-B15E-9D34C3024931}" type="datetimeFigureOut">
              <a:rPr lang="en-IN" smtClean="0"/>
              <a:t>26/01/24</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52D9B202-55B7-47D6-815F-5901689FF5FE}" type="slidenum">
              <a:rPr lang="en-IN" smtClean="0"/>
              <a:t>‹#›</a:t>
            </a:fld>
            <a:endParaRPr lang="en-IN"/>
          </a:p>
        </p:txBody>
      </p:sp>
      <p:sp>
        <p:nvSpPr>
          <p:cNvPr id="8" name="Isosceles Triangle 7">
            <a:extLst>
              <a:ext uri="{FF2B5EF4-FFF2-40B4-BE49-F238E27FC236}">
                <a16:creationId xmlns:a16="http://schemas.microsoft.com/office/drawing/2014/main" id="{7EE04511-8959-4CD1-88F9-51A8846ECCA6}"/>
              </a:ext>
            </a:extLst>
          </p:cNvPr>
          <p:cNvSpPr/>
          <p:nvPr/>
        </p:nvSpPr>
        <p:spPr>
          <a:xfrm rot="16200000">
            <a:off x="10683897" y="5353351"/>
            <a:ext cx="2323705" cy="685589"/>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id="{42D5A23A-3A1E-4469-9FAA-5A72B4686C9D}"/>
              </a:ext>
            </a:extLst>
          </p:cNvPr>
          <p:cNvSpPr/>
          <p:nvPr/>
        </p:nvSpPr>
        <p:spPr>
          <a:xfrm rot="16200000">
            <a:off x="10687354" y="5353350"/>
            <a:ext cx="2323705" cy="685589"/>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4" name="Content Placeholder 6">
            <a:extLst>
              <a:ext uri="{FF2B5EF4-FFF2-40B4-BE49-F238E27FC236}">
                <a16:creationId xmlns:a16="http://schemas.microsoft.com/office/drawing/2014/main" id="{8888642D-7086-4C35-8CEA-5DBC0E4F95C0}"/>
              </a:ext>
            </a:extLst>
          </p:cNvPr>
          <p:cNvSpPr>
            <a:spLocks noGrp="1"/>
          </p:cNvSpPr>
          <p:nvPr>
            <p:ph sz="quarter" idx="15"/>
          </p:nvPr>
        </p:nvSpPr>
        <p:spPr>
          <a:xfrm>
            <a:off x="859209" y="4350203"/>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4" name="Freeform: Shape 43">
            <a:extLst>
              <a:ext uri="{FF2B5EF4-FFF2-40B4-BE49-F238E27FC236}">
                <a16:creationId xmlns:a16="http://schemas.microsoft.com/office/drawing/2014/main" id="{FE5AF42F-6FD9-458C-8FB7-EC37208EA618}"/>
              </a:ext>
            </a:extLst>
          </p:cNvPr>
          <p:cNvSpPr/>
          <p:nvPr/>
        </p:nvSpPr>
        <p:spPr>
          <a:xfrm>
            <a:off x="1849660"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3" name="Title 1">
            <a:extLst>
              <a:ext uri="{FF2B5EF4-FFF2-40B4-BE49-F238E27FC236}">
                <a16:creationId xmlns:a16="http://schemas.microsoft.com/office/drawing/2014/main" id="{8D39A750-7640-4D62-9841-4E4AED771465}"/>
              </a:ext>
            </a:extLst>
          </p:cNvPr>
          <p:cNvSpPr>
            <a:spLocks noGrp="1"/>
          </p:cNvSpPr>
          <p:nvPr>
            <p:ph type="title"/>
          </p:nvPr>
        </p:nvSpPr>
        <p:spPr>
          <a:xfrm>
            <a:off x="838200" y="356659"/>
            <a:ext cx="10515600" cy="699144"/>
          </a:xfrm>
        </p:spPr>
        <p:txBody>
          <a:bodyPr anchor="b">
            <a:normAutofit/>
          </a:bodyPr>
          <a:lstStyle>
            <a:lvl1pPr algn="ctr">
              <a:defRPr sz="3600" b="1"/>
            </a:lvl1pPr>
          </a:lstStyle>
          <a:p>
            <a:r>
              <a:rPr lang="en-US"/>
              <a:t>Click to edit Master title style</a:t>
            </a:r>
            <a:endParaRPr lang="en-IN" dirty="0"/>
          </a:p>
        </p:txBody>
      </p:sp>
      <p:sp>
        <p:nvSpPr>
          <p:cNvPr id="47" name="Freeform: Shape 46">
            <a:extLst>
              <a:ext uri="{FF2B5EF4-FFF2-40B4-BE49-F238E27FC236}">
                <a16:creationId xmlns:a16="http://schemas.microsoft.com/office/drawing/2014/main" id="{3177C1C4-AA32-4A07-B795-A9914CD14E32}"/>
              </a:ext>
            </a:extLst>
          </p:cNvPr>
          <p:cNvSpPr/>
          <p:nvPr/>
        </p:nvSpPr>
        <p:spPr>
          <a:xfrm>
            <a:off x="7253793" y="1244522"/>
            <a:ext cx="2927808" cy="2306941"/>
          </a:xfrm>
          <a:custGeom>
            <a:avLst/>
            <a:gdLst>
              <a:gd name="connsiteX0" fmla="*/ 1463904 w 2927808"/>
              <a:gd name="connsiteY0" fmla="*/ 0 h 2306941"/>
              <a:gd name="connsiteX1" fmla="*/ 2927808 w 2927808"/>
              <a:gd name="connsiteY1" fmla="*/ 1463904 h 2306941"/>
              <a:gd name="connsiteX2" fmla="*/ 2677797 w 2927808"/>
              <a:gd name="connsiteY2" fmla="*/ 2282387 h 2306941"/>
              <a:gd name="connsiteX3" fmla="*/ 2659435 w 2927808"/>
              <a:gd name="connsiteY3" fmla="*/ 2306941 h 2306941"/>
              <a:gd name="connsiteX4" fmla="*/ 268373 w 2927808"/>
              <a:gd name="connsiteY4" fmla="*/ 2306941 h 2306941"/>
              <a:gd name="connsiteX5" fmla="*/ 250012 w 2927808"/>
              <a:gd name="connsiteY5" fmla="*/ 2282387 h 2306941"/>
              <a:gd name="connsiteX6" fmla="*/ 0 w 2927808"/>
              <a:gd name="connsiteY6" fmla="*/ 1463904 h 2306941"/>
              <a:gd name="connsiteX7" fmla="*/ 1463904 w 2927808"/>
              <a:gd name="connsiteY7" fmla="*/ 0 h 2306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7808" h="2306941">
                <a:moveTo>
                  <a:pt x="1463904" y="0"/>
                </a:moveTo>
                <a:cubicBezTo>
                  <a:pt x="2272396" y="0"/>
                  <a:pt x="2927808" y="655412"/>
                  <a:pt x="2927808" y="1463904"/>
                </a:cubicBezTo>
                <a:cubicBezTo>
                  <a:pt x="2927808" y="1767089"/>
                  <a:pt x="2835641" y="2048746"/>
                  <a:pt x="2677797" y="2282387"/>
                </a:cubicBezTo>
                <a:lnTo>
                  <a:pt x="2659435" y="2306941"/>
                </a:lnTo>
                <a:lnTo>
                  <a:pt x="268373" y="2306941"/>
                </a:lnTo>
                <a:lnTo>
                  <a:pt x="250012" y="2282387"/>
                </a:lnTo>
                <a:cubicBezTo>
                  <a:pt x="92168" y="2048746"/>
                  <a:pt x="0" y="1767089"/>
                  <a:pt x="0" y="1463904"/>
                </a:cubicBezTo>
                <a:cubicBezTo>
                  <a:pt x="0" y="655412"/>
                  <a:pt x="655412" y="0"/>
                  <a:pt x="1463904" y="0"/>
                </a:cubicBezTo>
                <a:close/>
              </a:path>
            </a:pathLst>
          </a:custGeom>
          <a:noFill/>
          <a:ln w="28575">
            <a:solidFill>
              <a:srgbClr val="868D8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50" name="Content Placeholder 6">
            <a:extLst>
              <a:ext uri="{FF2B5EF4-FFF2-40B4-BE49-F238E27FC236}">
                <a16:creationId xmlns:a16="http://schemas.microsoft.com/office/drawing/2014/main" id="{F0E58C78-BE35-42E0-8CED-8499BD50FDCB}"/>
              </a:ext>
            </a:extLst>
          </p:cNvPr>
          <p:cNvSpPr>
            <a:spLocks noGrp="1"/>
          </p:cNvSpPr>
          <p:nvPr>
            <p:ph sz="quarter" idx="22"/>
          </p:nvPr>
        </p:nvSpPr>
        <p:spPr>
          <a:xfrm>
            <a:off x="6181743" y="4343132"/>
            <a:ext cx="5166134" cy="1876694"/>
          </a:xfrm>
        </p:spPr>
        <p:txBody>
          <a:bodyPr anchor="t">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53" name="Picture Placeholder 52">
            <a:extLst>
              <a:ext uri="{FF2B5EF4-FFF2-40B4-BE49-F238E27FC236}">
                <a16:creationId xmlns:a16="http://schemas.microsoft.com/office/drawing/2014/main" id="{0E431E79-2066-4366-AA0C-8206543B5440}"/>
              </a:ext>
            </a:extLst>
          </p:cNvPr>
          <p:cNvSpPr>
            <a:spLocks noGrp="1"/>
          </p:cNvSpPr>
          <p:nvPr>
            <p:ph type="pic" sz="quarter" idx="23"/>
          </p:nvPr>
        </p:nvSpPr>
        <p:spPr>
          <a:xfrm>
            <a:off x="1937537"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54" name="Picture Placeholder 53">
            <a:extLst>
              <a:ext uri="{FF2B5EF4-FFF2-40B4-BE49-F238E27FC236}">
                <a16:creationId xmlns:a16="http://schemas.microsoft.com/office/drawing/2014/main" id="{8DC3A275-742B-4C04-84F4-DCC4427770B8}"/>
              </a:ext>
            </a:extLst>
          </p:cNvPr>
          <p:cNvSpPr>
            <a:spLocks noGrp="1"/>
          </p:cNvSpPr>
          <p:nvPr>
            <p:ph type="pic" sz="quarter" idx="24"/>
          </p:nvPr>
        </p:nvSpPr>
        <p:spPr>
          <a:xfrm>
            <a:off x="7344492" y="1332400"/>
            <a:ext cx="2752053" cy="2773254"/>
          </a:xfrm>
          <a:custGeom>
            <a:avLst/>
            <a:gdLst>
              <a:gd name="connsiteX0" fmla="*/ 1376027 w 2752053"/>
              <a:gd name="connsiteY0" fmla="*/ 2773254 h 2773254"/>
              <a:gd name="connsiteX1" fmla="*/ 1 w 2752053"/>
              <a:gd name="connsiteY1" fmla="*/ 1397228 h 2773254"/>
              <a:gd name="connsiteX2" fmla="*/ 669 w 2752053"/>
              <a:gd name="connsiteY2" fmla="*/ 1386635 h 2773254"/>
              <a:gd name="connsiteX3" fmla="*/ 0 w 2752053"/>
              <a:gd name="connsiteY3" fmla="*/ 1376026 h 2773254"/>
              <a:gd name="connsiteX4" fmla="*/ 1376026 w 2752053"/>
              <a:gd name="connsiteY4" fmla="*/ 0 h 2773254"/>
              <a:gd name="connsiteX5" fmla="*/ 2752052 w 2752053"/>
              <a:gd name="connsiteY5" fmla="*/ 1376026 h 2773254"/>
              <a:gd name="connsiteX6" fmla="*/ 2751384 w 2752053"/>
              <a:gd name="connsiteY6" fmla="*/ 1386619 h 2773254"/>
              <a:gd name="connsiteX7" fmla="*/ 2752053 w 2752053"/>
              <a:gd name="connsiteY7" fmla="*/ 1397228 h 2773254"/>
              <a:gd name="connsiteX8" fmla="*/ 1376027 w 2752053"/>
              <a:gd name="connsiteY8" fmla="*/ 2773254 h 2773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2053" h="2773254">
                <a:moveTo>
                  <a:pt x="1376027" y="2773254"/>
                </a:moveTo>
                <a:cubicBezTo>
                  <a:pt x="616069" y="2773254"/>
                  <a:pt x="1" y="2157186"/>
                  <a:pt x="1" y="1397228"/>
                </a:cubicBezTo>
                <a:lnTo>
                  <a:pt x="669" y="1386635"/>
                </a:lnTo>
                <a:lnTo>
                  <a:pt x="0" y="1376026"/>
                </a:lnTo>
                <a:cubicBezTo>
                  <a:pt x="0" y="616068"/>
                  <a:pt x="616068" y="0"/>
                  <a:pt x="1376026" y="0"/>
                </a:cubicBezTo>
                <a:cubicBezTo>
                  <a:pt x="2135984" y="0"/>
                  <a:pt x="2752052" y="616068"/>
                  <a:pt x="2752052" y="1376026"/>
                </a:cubicBezTo>
                <a:lnTo>
                  <a:pt x="2751384" y="1386619"/>
                </a:lnTo>
                <a:lnTo>
                  <a:pt x="2752053" y="1397228"/>
                </a:lnTo>
                <a:cubicBezTo>
                  <a:pt x="2752053" y="2157186"/>
                  <a:pt x="2135985" y="2773254"/>
                  <a:pt x="1376027" y="2773254"/>
                </a:cubicBezTo>
                <a:close/>
              </a:path>
            </a:pathLst>
          </a:custGeom>
          <a:blipFill>
            <a:blip r:embed="rId2"/>
            <a:tile tx="0" ty="0" sx="100000" sy="100000" flip="none" algn="tl"/>
          </a:blipFill>
        </p:spPr>
        <p:txBody>
          <a:bodyPr wrap="square">
            <a:noAutofit/>
          </a:bodyPr>
          <a:lstStyle/>
          <a:p>
            <a:r>
              <a:rPr lang="en-US"/>
              <a:t>Click icon to add picture</a:t>
            </a:r>
            <a:endParaRPr lang="en-IN" dirty="0"/>
          </a:p>
        </p:txBody>
      </p:sp>
      <p:sp>
        <p:nvSpPr>
          <p:cNvPr id="46" name="Text Placeholder 45">
            <a:extLst>
              <a:ext uri="{FF2B5EF4-FFF2-40B4-BE49-F238E27FC236}">
                <a16:creationId xmlns:a16="http://schemas.microsoft.com/office/drawing/2014/main" id="{86B0E411-B629-453D-8745-BED7B640523F}"/>
              </a:ext>
            </a:extLst>
          </p:cNvPr>
          <p:cNvSpPr>
            <a:spLocks noGrp="1"/>
          </p:cNvSpPr>
          <p:nvPr>
            <p:ph type="body" sz="quarter" idx="19" hasCustomPrompt="1"/>
          </p:nvPr>
        </p:nvSpPr>
        <p:spPr>
          <a:xfrm>
            <a:off x="1609306"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
        <p:nvSpPr>
          <p:cNvPr id="49" name="Text Placeholder 45">
            <a:extLst>
              <a:ext uri="{FF2B5EF4-FFF2-40B4-BE49-F238E27FC236}">
                <a16:creationId xmlns:a16="http://schemas.microsoft.com/office/drawing/2014/main" id="{DCAE8264-9D82-41D2-AEFC-F6B4BD727EBB}"/>
              </a:ext>
            </a:extLst>
          </p:cNvPr>
          <p:cNvSpPr>
            <a:spLocks noGrp="1"/>
          </p:cNvSpPr>
          <p:nvPr>
            <p:ph type="body" sz="quarter" idx="21" hasCustomPrompt="1"/>
          </p:nvPr>
        </p:nvSpPr>
        <p:spPr>
          <a:xfrm>
            <a:off x="7013439" y="3633975"/>
            <a:ext cx="3573463" cy="614363"/>
          </a:xfrm>
          <a:solidFill>
            <a:srgbClr val="F3F5F5"/>
          </a:solidFill>
        </p:spPr>
        <p:txBody>
          <a:bodyPr anchor="ctr"/>
          <a:lstStyle>
            <a:lvl1pPr marL="0" indent="0" algn="ctr">
              <a:lnSpc>
                <a:spcPct val="100000"/>
              </a:lnSpc>
              <a:buNone/>
              <a:defRPr b="1"/>
            </a:lvl1pPr>
          </a:lstStyle>
          <a:p>
            <a:pPr lvl="0"/>
            <a:r>
              <a:rPr lang="en-US" dirty="0"/>
              <a:t>NAME</a:t>
            </a:r>
            <a:endParaRPr lang="en-IN" dirty="0"/>
          </a:p>
        </p:txBody>
      </p:sp>
    </p:spTree>
    <p:extLst>
      <p:ext uri="{BB962C8B-B14F-4D97-AF65-F5344CB8AC3E}">
        <p14:creationId xmlns:p14="http://schemas.microsoft.com/office/powerpoint/2010/main" val="1345998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CC27F65-3504-44D9-BDFF-7FFF30BF6422}"/>
              </a:ext>
            </a:extLst>
          </p:cNvPr>
          <p:cNvGrpSpPr/>
          <p:nvPr/>
        </p:nvGrpSpPr>
        <p:grpSpPr>
          <a:xfrm rot="9900000">
            <a:off x="9086387" y="2127580"/>
            <a:ext cx="2339953" cy="3218478"/>
            <a:chOff x="4819517" y="2883145"/>
            <a:chExt cx="664917" cy="914557"/>
          </a:xfrm>
        </p:grpSpPr>
        <p:sp>
          <p:nvSpPr>
            <p:cNvPr id="7" name="Isosceles Triangle 6">
              <a:extLst>
                <a:ext uri="{FF2B5EF4-FFF2-40B4-BE49-F238E27FC236}">
                  <a16:creationId xmlns:a16="http://schemas.microsoft.com/office/drawing/2014/main" id="{67B065FB-9C3A-4E31-B232-ABA7525CBD77}"/>
                </a:ext>
              </a:extLst>
            </p:cNvPr>
            <p:cNvSpPr/>
            <p:nvPr/>
          </p:nvSpPr>
          <p:spPr>
            <a:xfrm rot="394866">
              <a:off x="4819517" y="3415043"/>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id="{79006805-3E10-427F-998F-48BA748DDC5F}"/>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id="{7D15DA48-6924-4DDE-B0FD-1054DF86F011}"/>
                </a:ext>
              </a:extLst>
            </p:cNvPr>
            <p:cNvSpPr/>
            <p:nvPr/>
          </p:nvSpPr>
          <p:spPr>
            <a:xfrm rot="2221988">
              <a:off x="4893777" y="3216368"/>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id="{119228F7-CD6D-40BA-9BE5-0B537CD7A9C7}"/>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2" name="Rectangle 11">
            <a:extLst>
              <a:ext uri="{FF2B5EF4-FFF2-40B4-BE49-F238E27FC236}">
                <a16:creationId xmlns:a16="http://schemas.microsoft.com/office/drawing/2014/main" id="{D453461E-406D-481D-9134-5AF03435206D}"/>
              </a:ext>
            </a:extLst>
          </p:cNvPr>
          <p:cNvSpPr/>
          <p:nvPr/>
        </p:nvSpPr>
        <p:spPr>
          <a:xfrm>
            <a:off x="1024839" y="1930400"/>
            <a:ext cx="9044887"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id="{83E85F10-7EFD-4DC0-8528-B6765A37FAC9}"/>
              </a:ext>
            </a:extLst>
          </p:cNvPr>
          <p:cNvSpPr>
            <a:spLocks noGrp="1"/>
          </p:cNvSpPr>
          <p:nvPr>
            <p:ph type="title"/>
          </p:nvPr>
        </p:nvSpPr>
        <p:spPr>
          <a:xfrm>
            <a:off x="812324" y="365125"/>
            <a:ext cx="9044887" cy="1325563"/>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4CF7CD23-5403-44E1-AD5C-CCB4A7250706}"/>
              </a:ext>
            </a:extLst>
          </p:cNvPr>
          <p:cNvSpPr>
            <a:spLocks noGrp="1"/>
          </p:cNvSpPr>
          <p:nvPr>
            <p:ph type="dt" sz="half" idx="10"/>
          </p:nvPr>
        </p:nvSpPr>
        <p:spPr/>
        <p:txBody>
          <a:bodyPr/>
          <a:lstStyle/>
          <a:p>
            <a:fld id="{4891156D-1534-4B5B-B15E-9D34C3024931}" type="datetimeFigureOut">
              <a:rPr lang="en-IN" smtClean="0"/>
              <a:t>26/01/24</a:t>
            </a:fld>
            <a:endParaRPr lang="en-IN"/>
          </a:p>
        </p:txBody>
      </p:sp>
      <p:sp>
        <p:nvSpPr>
          <p:cNvPr id="4" name="Footer Placeholder 3">
            <a:extLst>
              <a:ext uri="{FF2B5EF4-FFF2-40B4-BE49-F238E27FC236}">
                <a16:creationId xmlns:a16="http://schemas.microsoft.com/office/drawing/2014/main" id="{73DCA1AA-70AC-444C-B5B4-1C39EC10E50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77FDC5-09F9-4045-B251-FB5548AD1C3D}"/>
              </a:ext>
            </a:extLst>
          </p:cNvPr>
          <p:cNvSpPr>
            <a:spLocks noGrp="1"/>
          </p:cNvSpPr>
          <p:nvPr>
            <p:ph type="sldNum" sz="quarter" idx="12"/>
          </p:nvPr>
        </p:nvSpPr>
        <p:spPr/>
        <p:txBody>
          <a:bodyPr/>
          <a:lstStyle/>
          <a:p>
            <a:fld id="{52D9B202-55B7-47D6-815F-5901689FF5FE}" type="slidenum">
              <a:rPr lang="en-IN" smtClean="0"/>
              <a:t>‹#›</a:t>
            </a:fld>
            <a:endParaRPr lang="en-IN"/>
          </a:p>
        </p:txBody>
      </p:sp>
      <p:sp>
        <p:nvSpPr>
          <p:cNvPr id="11" name="Content Placeholder 6">
            <a:extLst>
              <a:ext uri="{FF2B5EF4-FFF2-40B4-BE49-F238E27FC236}">
                <a16:creationId xmlns:a16="http://schemas.microsoft.com/office/drawing/2014/main" id="{33A119E5-4A5A-4CAC-8869-41975B83DF5A}"/>
              </a:ext>
            </a:extLst>
          </p:cNvPr>
          <p:cNvSpPr>
            <a:spLocks noGrp="1"/>
          </p:cNvSpPr>
          <p:nvPr>
            <p:ph sz="quarter" idx="13"/>
          </p:nvPr>
        </p:nvSpPr>
        <p:spPr>
          <a:xfrm>
            <a:off x="838200" y="1930400"/>
            <a:ext cx="9044887" cy="427513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Rectangle 12">
            <a:extLst>
              <a:ext uri="{FF2B5EF4-FFF2-40B4-BE49-F238E27FC236}">
                <a16:creationId xmlns:a16="http://schemas.microsoft.com/office/drawing/2014/main" id="{AE4112E8-9749-4C60-AE8B-334887AC4EA4}"/>
              </a:ext>
            </a:extLst>
          </p:cNvPr>
          <p:cNvSpPr/>
          <p:nvPr/>
        </p:nvSpPr>
        <p:spPr>
          <a:xfrm>
            <a:off x="9722139" y="1930400"/>
            <a:ext cx="386980" cy="4275138"/>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val="11789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_Custom Layou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06DBD-A819-4766-9F72-BFE553A54BFC}"/>
              </a:ext>
            </a:extLst>
          </p:cNvPr>
          <p:cNvSpPr>
            <a:spLocks noGrp="1"/>
          </p:cNvSpPr>
          <p:nvPr>
            <p:ph type="title"/>
          </p:nvPr>
        </p:nvSpPr>
        <p:spPr>
          <a:xfrm>
            <a:off x="838200" y="996809"/>
            <a:ext cx="6438900" cy="1325563"/>
          </a:xfrm>
        </p:spPr>
        <p:txBody>
          <a:bodyPr/>
          <a:lstStyle>
            <a:lvl1pPr>
              <a:defRPr b="1">
                <a:solidFill>
                  <a:srgbClr val="010F0E"/>
                </a:solidFill>
              </a:defRPr>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4CC99273-778A-4118-9367-79732E4A768D}"/>
              </a:ext>
            </a:extLst>
          </p:cNvPr>
          <p:cNvSpPr>
            <a:spLocks noGrp="1"/>
          </p:cNvSpPr>
          <p:nvPr>
            <p:ph type="dt" sz="half" idx="10"/>
          </p:nvPr>
        </p:nvSpPr>
        <p:spPr/>
        <p:txBody>
          <a:bodyPr/>
          <a:lstStyle/>
          <a:p>
            <a:fld id="{4891156D-1534-4B5B-B15E-9D34C3024931}" type="datetimeFigureOut">
              <a:rPr lang="en-IN" smtClean="0"/>
              <a:t>26/01/24</a:t>
            </a:fld>
            <a:endParaRPr lang="en-IN"/>
          </a:p>
        </p:txBody>
      </p:sp>
      <p:sp>
        <p:nvSpPr>
          <p:cNvPr id="15" name="Text Placeholder 14">
            <a:extLst>
              <a:ext uri="{FF2B5EF4-FFF2-40B4-BE49-F238E27FC236}">
                <a16:creationId xmlns:a16="http://schemas.microsoft.com/office/drawing/2014/main" id="{E662688D-28CA-4B6C-A566-B55C0440041E}"/>
              </a:ext>
            </a:extLst>
          </p:cNvPr>
          <p:cNvSpPr>
            <a:spLocks noGrp="1"/>
          </p:cNvSpPr>
          <p:nvPr>
            <p:ph type="body" sz="quarter" idx="14"/>
          </p:nvPr>
        </p:nvSpPr>
        <p:spPr>
          <a:xfrm>
            <a:off x="901707" y="2483959"/>
            <a:ext cx="6375393" cy="3713760"/>
          </a:xfrm>
          <a:prstGeom prst="rect">
            <a:avLst/>
          </a:prstGeom>
          <a:noFill/>
        </p:spPr>
        <p:txBody>
          <a:bodyPr anchor="t">
            <a:normAutofit/>
          </a:bodyPr>
          <a:lstStyle>
            <a:lvl1pPr marL="0" indent="0">
              <a:buNone/>
              <a:defRPr sz="2400">
                <a:solidFill>
                  <a:srgbClr val="868D8D"/>
                </a:solidFill>
              </a:defRPr>
            </a:lvl1pPr>
            <a:lvl2pPr marL="457200" indent="0">
              <a:buFont typeface="Arial" panose="020B0604020202020204" pitchFamily="34" charse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a:t>Click to edit Master text styles</a:t>
            </a:r>
          </a:p>
        </p:txBody>
      </p:sp>
      <p:pic>
        <p:nvPicPr>
          <p:cNvPr id="164" name="Graphic 163">
            <a:extLst>
              <a:ext uri="{FF2B5EF4-FFF2-40B4-BE49-F238E27FC236}">
                <a16:creationId xmlns:a16="http://schemas.microsoft.com/office/drawing/2014/main" id="{AC3E733B-3BD8-45D9-AFF3-F33D16BDC675}"/>
              </a:ext>
            </a:extLst>
          </p:cNvPr>
          <p:cNvPicPr>
            <a:picLocks noChangeAspect="1"/>
          </p:cNvPicPr>
          <p:nvPr/>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1118" r="12732" b="11521"/>
          <a:stretch/>
        </p:blipFill>
        <p:spPr>
          <a:xfrm>
            <a:off x="7544481" y="0"/>
            <a:ext cx="4610186" cy="6892798"/>
          </a:xfrm>
          <a:prstGeom prst="rect">
            <a:avLst/>
          </a:prstGeom>
        </p:spPr>
      </p:pic>
      <p:pic>
        <p:nvPicPr>
          <p:cNvPr id="162" name="Graphic 161">
            <a:extLst>
              <a:ext uri="{FF2B5EF4-FFF2-40B4-BE49-F238E27FC236}">
                <a16:creationId xmlns:a16="http://schemas.microsoft.com/office/drawing/2014/main" id="{59184293-A429-483E-ADBB-C70680115318}"/>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972"/>
          <a:stretch/>
        </p:blipFill>
        <p:spPr>
          <a:xfrm>
            <a:off x="8221462" y="1013148"/>
            <a:ext cx="3933204" cy="5860796"/>
          </a:xfrm>
          <a:prstGeom prst="rect">
            <a:avLst/>
          </a:prstGeom>
        </p:spPr>
      </p:pic>
      <p:sp>
        <p:nvSpPr>
          <p:cNvPr id="8" name="Footer Placeholder 3">
            <a:extLst>
              <a:ext uri="{FF2B5EF4-FFF2-40B4-BE49-F238E27FC236}">
                <a16:creationId xmlns:a16="http://schemas.microsoft.com/office/drawing/2014/main" id="{83E91401-8550-4261-896F-F2AA6E7F28A8}"/>
              </a:ext>
            </a:extLst>
          </p:cNvPr>
          <p:cNvSpPr>
            <a:spLocks noGrp="1"/>
          </p:cNvSpPr>
          <p:nvPr>
            <p:ph type="ftr" sz="quarter" idx="11"/>
          </p:nvPr>
        </p:nvSpPr>
        <p:spPr>
          <a:xfrm>
            <a:off x="4038600" y="6356350"/>
            <a:ext cx="4114800" cy="365125"/>
          </a:xfrm>
        </p:spPr>
        <p:txBody>
          <a:bodyPr/>
          <a:lstStyle/>
          <a:p>
            <a:endParaRPr lang="en-IN"/>
          </a:p>
        </p:txBody>
      </p:sp>
    </p:spTree>
    <p:extLst>
      <p:ext uri="{BB962C8B-B14F-4D97-AF65-F5344CB8AC3E}">
        <p14:creationId xmlns:p14="http://schemas.microsoft.com/office/powerpoint/2010/main" val="286434668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2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48EE7EF-FB5B-4DA3-A6FA-CBD4E43E22AC}"/>
              </a:ext>
            </a:extLst>
          </p:cNvPr>
          <p:cNvSpPr>
            <a:spLocks noGrp="1"/>
          </p:cNvSpPr>
          <p:nvPr>
            <p:ph type="dt" sz="half" idx="10"/>
          </p:nvPr>
        </p:nvSpPr>
        <p:spPr/>
        <p:txBody>
          <a:bodyPr/>
          <a:lstStyle/>
          <a:p>
            <a:fld id="{4891156D-1534-4B5B-B15E-9D34C3024931}" type="datetimeFigureOut">
              <a:rPr lang="en-IN" smtClean="0"/>
              <a:t>26/01/24</a:t>
            </a:fld>
            <a:endParaRPr lang="en-IN"/>
          </a:p>
        </p:txBody>
      </p:sp>
      <p:sp>
        <p:nvSpPr>
          <p:cNvPr id="4" name="Footer Placeholder 3">
            <a:extLst>
              <a:ext uri="{FF2B5EF4-FFF2-40B4-BE49-F238E27FC236}">
                <a16:creationId xmlns:a16="http://schemas.microsoft.com/office/drawing/2014/main" id="{312AA6B6-1EC1-4E1C-B4F8-A80A4616FE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EF7A31-542F-4FFE-90E7-A6D8D2E686D3}"/>
              </a:ext>
            </a:extLst>
          </p:cNvPr>
          <p:cNvSpPr>
            <a:spLocks noGrp="1"/>
          </p:cNvSpPr>
          <p:nvPr>
            <p:ph type="sldNum" sz="quarter" idx="12"/>
          </p:nvPr>
        </p:nvSpPr>
        <p:spPr/>
        <p:txBody>
          <a:bodyPr/>
          <a:lstStyle/>
          <a:p>
            <a:fld id="{52D9B202-55B7-47D6-815F-5901689FF5FE}" type="slidenum">
              <a:rPr lang="en-IN" smtClean="0"/>
              <a:t>‹#›</a:t>
            </a:fld>
            <a:endParaRPr lang="en-IN"/>
          </a:p>
        </p:txBody>
      </p:sp>
      <p:sp>
        <p:nvSpPr>
          <p:cNvPr id="7" name="Picture Placeholder 6">
            <a:extLst>
              <a:ext uri="{FF2B5EF4-FFF2-40B4-BE49-F238E27FC236}">
                <a16:creationId xmlns:a16="http://schemas.microsoft.com/office/drawing/2014/main" id="{396B0270-95D9-4185-B451-BF501F9A00EA}"/>
              </a:ext>
            </a:extLst>
          </p:cNvPr>
          <p:cNvSpPr>
            <a:spLocks noGrp="1"/>
          </p:cNvSpPr>
          <p:nvPr>
            <p:ph type="pic" sz="quarter" idx="13"/>
          </p:nvPr>
        </p:nvSpPr>
        <p:spPr>
          <a:xfrm>
            <a:off x="365125" y="885523"/>
            <a:ext cx="11512550" cy="5370897"/>
          </a:xfrm>
        </p:spPr>
        <p:txBody>
          <a:bodyPr/>
          <a:lstStyle/>
          <a:p>
            <a:r>
              <a:rPr lang="en-US"/>
              <a:t>Click icon to add picture</a:t>
            </a:r>
            <a:endParaRPr lang="en-IN" dirty="0"/>
          </a:p>
        </p:txBody>
      </p:sp>
      <p:sp>
        <p:nvSpPr>
          <p:cNvPr id="8" name="Title 1">
            <a:extLst>
              <a:ext uri="{FF2B5EF4-FFF2-40B4-BE49-F238E27FC236}">
                <a16:creationId xmlns:a16="http://schemas.microsoft.com/office/drawing/2014/main" id="{53E2A135-FEFF-4C8B-B393-AD3A15727353}"/>
              </a:ext>
            </a:extLst>
          </p:cNvPr>
          <p:cNvSpPr>
            <a:spLocks noGrp="1"/>
          </p:cNvSpPr>
          <p:nvPr>
            <p:ph type="title"/>
          </p:nvPr>
        </p:nvSpPr>
        <p:spPr>
          <a:xfrm>
            <a:off x="365125" y="260350"/>
            <a:ext cx="11512550" cy="517734"/>
          </a:xfrm>
        </p:spPr>
        <p:txBody>
          <a:bodyPr>
            <a:normAutofit/>
          </a:bodyPr>
          <a:lstStyle>
            <a:lvl1pPr>
              <a:defRPr sz="1800"/>
            </a:lvl1pPr>
          </a:lstStyle>
          <a:p>
            <a:r>
              <a:rPr lang="en-US"/>
              <a:t>Click to edit Master title style</a:t>
            </a:r>
            <a:endParaRPr lang="en-IN" dirty="0"/>
          </a:p>
        </p:txBody>
      </p:sp>
    </p:spTree>
    <p:extLst>
      <p:ext uri="{BB962C8B-B14F-4D97-AF65-F5344CB8AC3E}">
        <p14:creationId xmlns:p14="http://schemas.microsoft.com/office/powerpoint/2010/main" val="1475454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D3775-13FB-4D42-BC8C-65831B82B9A6}"/>
              </a:ext>
            </a:extLst>
          </p:cNvPr>
          <p:cNvSpPr>
            <a:spLocks noGrp="1"/>
          </p:cNvSpPr>
          <p:nvPr>
            <p:ph type="title"/>
          </p:nvPr>
        </p:nvSpPr>
        <p:spPr/>
        <p:txBody>
          <a:bodyPr/>
          <a:lstStyle>
            <a:lvl1pPr>
              <a:defRPr b="1"/>
            </a:lvl1pPr>
          </a:lstStyle>
          <a:p>
            <a:r>
              <a:rPr lang="en-US"/>
              <a:t>Click to edit Master title style</a:t>
            </a:r>
            <a:endParaRPr lang="en-IN"/>
          </a:p>
        </p:txBody>
      </p:sp>
      <p:sp>
        <p:nvSpPr>
          <p:cNvPr id="3" name="Date Placeholder 2">
            <a:extLst>
              <a:ext uri="{FF2B5EF4-FFF2-40B4-BE49-F238E27FC236}">
                <a16:creationId xmlns:a16="http://schemas.microsoft.com/office/drawing/2014/main" id="{606BAC64-D913-4D94-9F27-7CCC047A091E}"/>
              </a:ext>
            </a:extLst>
          </p:cNvPr>
          <p:cNvSpPr>
            <a:spLocks noGrp="1"/>
          </p:cNvSpPr>
          <p:nvPr>
            <p:ph type="dt" sz="half" idx="10"/>
          </p:nvPr>
        </p:nvSpPr>
        <p:spPr/>
        <p:txBody>
          <a:bodyPr/>
          <a:lstStyle/>
          <a:p>
            <a:fld id="{4891156D-1534-4B5B-B15E-9D34C3024931}" type="datetimeFigureOut">
              <a:rPr lang="en-IN" smtClean="0"/>
              <a:t>26/01/24</a:t>
            </a:fld>
            <a:endParaRPr lang="en-IN"/>
          </a:p>
        </p:txBody>
      </p:sp>
      <p:sp>
        <p:nvSpPr>
          <p:cNvPr id="4" name="Footer Placeholder 3">
            <a:extLst>
              <a:ext uri="{FF2B5EF4-FFF2-40B4-BE49-F238E27FC236}">
                <a16:creationId xmlns:a16="http://schemas.microsoft.com/office/drawing/2014/main" id="{F0827068-87FA-4182-9B7D-160F86FED6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AEAF436-5552-4D19-BD78-C192C806F89E}"/>
              </a:ext>
            </a:extLst>
          </p:cNvPr>
          <p:cNvSpPr>
            <a:spLocks noGrp="1"/>
          </p:cNvSpPr>
          <p:nvPr>
            <p:ph type="sldNum" sz="quarter" idx="12"/>
          </p:nvPr>
        </p:nvSpPr>
        <p:spPr/>
        <p:txBody>
          <a:bodyPr/>
          <a:lstStyle/>
          <a:p>
            <a:fld id="{52D9B202-55B7-47D6-815F-5901689FF5FE}" type="slidenum">
              <a:rPr lang="en-IN" smtClean="0"/>
              <a:t>‹#›</a:t>
            </a:fld>
            <a:endParaRPr lang="en-IN"/>
          </a:p>
        </p:txBody>
      </p:sp>
    </p:spTree>
    <p:extLst>
      <p:ext uri="{BB962C8B-B14F-4D97-AF65-F5344CB8AC3E}">
        <p14:creationId xmlns:p14="http://schemas.microsoft.com/office/powerpoint/2010/main" val="30934070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73B0-A0E8-4F87-9DDD-8C70C1A3201F}"/>
              </a:ext>
            </a:extLst>
          </p:cNvPr>
          <p:cNvSpPr>
            <a:spLocks noGrp="1"/>
          </p:cNvSpPr>
          <p:nvPr>
            <p:ph type="title"/>
          </p:nvPr>
        </p:nvSpPr>
        <p:spPr>
          <a:xfrm>
            <a:off x="838200" y="365125"/>
            <a:ext cx="4233421" cy="5853112"/>
          </a:xfrm>
        </p:spPr>
        <p:txBody>
          <a:bodyPr/>
          <a:lstStyle>
            <a:lvl1pPr>
              <a:defRPr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EA286CEA-6786-4726-9AD7-B7F9DBAC4110}"/>
              </a:ext>
            </a:extLst>
          </p:cNvPr>
          <p:cNvSpPr>
            <a:spLocks noGrp="1"/>
          </p:cNvSpPr>
          <p:nvPr>
            <p:ph type="dt" sz="half" idx="10"/>
          </p:nvPr>
        </p:nvSpPr>
        <p:spPr/>
        <p:txBody>
          <a:bodyPr/>
          <a:lstStyle/>
          <a:p>
            <a:fld id="{4891156D-1534-4B5B-B15E-9D34C3024931}" type="datetimeFigureOut">
              <a:rPr lang="en-IN" smtClean="0"/>
              <a:t>26/01/24</a:t>
            </a:fld>
            <a:endParaRPr lang="en-IN"/>
          </a:p>
        </p:txBody>
      </p:sp>
      <p:sp>
        <p:nvSpPr>
          <p:cNvPr id="4" name="Footer Placeholder 3">
            <a:extLst>
              <a:ext uri="{FF2B5EF4-FFF2-40B4-BE49-F238E27FC236}">
                <a16:creationId xmlns:a16="http://schemas.microsoft.com/office/drawing/2014/main" id="{BCB6770B-6046-46BB-8FCC-30EC32DABA8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6F0D61-1E22-4F55-B1DE-BB39C2B8DA7F}"/>
              </a:ext>
            </a:extLst>
          </p:cNvPr>
          <p:cNvSpPr>
            <a:spLocks noGrp="1"/>
          </p:cNvSpPr>
          <p:nvPr>
            <p:ph type="sldNum" sz="quarter" idx="12"/>
          </p:nvPr>
        </p:nvSpPr>
        <p:spPr/>
        <p:txBody>
          <a:bodyPr/>
          <a:lstStyle/>
          <a:p>
            <a:fld id="{52D9B202-55B7-47D6-815F-5901689FF5FE}" type="slidenum">
              <a:rPr lang="en-IN" smtClean="0"/>
              <a:t>‹#›</a:t>
            </a:fld>
            <a:endParaRPr lang="en-IN"/>
          </a:p>
        </p:txBody>
      </p:sp>
      <p:sp>
        <p:nvSpPr>
          <p:cNvPr id="6" name="Content Placeholder 6">
            <a:extLst>
              <a:ext uri="{FF2B5EF4-FFF2-40B4-BE49-F238E27FC236}">
                <a16:creationId xmlns:a16="http://schemas.microsoft.com/office/drawing/2014/main" id="{3735C6AB-0441-4823-BAA5-5FF687BC82B9}"/>
              </a:ext>
            </a:extLst>
          </p:cNvPr>
          <p:cNvSpPr>
            <a:spLocks noGrp="1"/>
          </p:cNvSpPr>
          <p:nvPr>
            <p:ph sz="quarter" idx="13" hasCustomPrompt="1"/>
          </p:nvPr>
        </p:nvSpPr>
        <p:spPr>
          <a:xfrm>
            <a:off x="5297864" y="1809946"/>
            <a:ext cx="2957660" cy="2366128"/>
          </a:xfrm>
        </p:spPr>
        <p:txBody>
          <a:bodyPr anchor="ctr"/>
          <a:lstStyle>
            <a:lvl1pPr marL="0" indent="0">
              <a:buNone/>
              <a:defRPr/>
            </a:lvl1pPr>
          </a:lstStyle>
          <a:p>
            <a:pPr lvl="0"/>
            <a:r>
              <a:rPr lang="en-US" dirty="0"/>
              <a:t>Details</a:t>
            </a:r>
            <a:endParaRPr lang="en-IN" dirty="0"/>
          </a:p>
        </p:txBody>
      </p:sp>
      <p:sp>
        <p:nvSpPr>
          <p:cNvPr id="11" name="Content Placeholder 6">
            <a:extLst>
              <a:ext uri="{FF2B5EF4-FFF2-40B4-BE49-F238E27FC236}">
                <a16:creationId xmlns:a16="http://schemas.microsoft.com/office/drawing/2014/main" id="{6D5A989B-2427-4AAF-ABB8-08AC740F5840}"/>
              </a:ext>
            </a:extLst>
          </p:cNvPr>
          <p:cNvSpPr>
            <a:spLocks noGrp="1"/>
          </p:cNvSpPr>
          <p:nvPr>
            <p:ph sz="quarter" idx="14" hasCustomPrompt="1"/>
          </p:nvPr>
        </p:nvSpPr>
        <p:spPr>
          <a:xfrm>
            <a:off x="8396140" y="1819373"/>
            <a:ext cx="2957660" cy="2366128"/>
          </a:xfrm>
        </p:spPr>
        <p:txBody>
          <a:bodyPr anchor="ctr"/>
          <a:lstStyle>
            <a:lvl1pPr marL="0" indent="0">
              <a:buNone/>
              <a:defRPr/>
            </a:lvl1pPr>
          </a:lstStyle>
          <a:p>
            <a:pPr lvl="0"/>
            <a:r>
              <a:rPr lang="en-US" dirty="0"/>
              <a:t>Details</a:t>
            </a:r>
            <a:endParaRPr lang="en-IN" dirty="0"/>
          </a:p>
        </p:txBody>
      </p:sp>
      <p:sp>
        <p:nvSpPr>
          <p:cNvPr id="12" name="Content Placeholder 6">
            <a:extLst>
              <a:ext uri="{FF2B5EF4-FFF2-40B4-BE49-F238E27FC236}">
                <a16:creationId xmlns:a16="http://schemas.microsoft.com/office/drawing/2014/main" id="{8B1A3D77-E557-4D1B-86B1-3C2C69C9F525}"/>
              </a:ext>
            </a:extLst>
          </p:cNvPr>
          <p:cNvSpPr>
            <a:spLocks noGrp="1"/>
          </p:cNvSpPr>
          <p:nvPr>
            <p:ph sz="quarter" idx="15" hasCustomPrompt="1"/>
          </p:nvPr>
        </p:nvSpPr>
        <p:spPr>
          <a:xfrm>
            <a:off x="5297864" y="4304758"/>
            <a:ext cx="2957660" cy="1913479"/>
          </a:xfrm>
        </p:spPr>
        <p:txBody>
          <a:bodyPr anchor="ctr"/>
          <a:lstStyle>
            <a:lvl1pPr marL="0" indent="0">
              <a:buNone/>
              <a:defRPr/>
            </a:lvl1pPr>
          </a:lstStyle>
          <a:p>
            <a:pPr lvl="0"/>
            <a:r>
              <a:rPr lang="en-US" dirty="0"/>
              <a:t>Details</a:t>
            </a:r>
            <a:endParaRPr lang="en-IN" dirty="0"/>
          </a:p>
        </p:txBody>
      </p:sp>
      <p:sp>
        <p:nvSpPr>
          <p:cNvPr id="13" name="Content Placeholder 6">
            <a:extLst>
              <a:ext uri="{FF2B5EF4-FFF2-40B4-BE49-F238E27FC236}">
                <a16:creationId xmlns:a16="http://schemas.microsoft.com/office/drawing/2014/main" id="{E82FE50C-AC83-451F-B5FE-CFF1E33D70F9}"/>
              </a:ext>
            </a:extLst>
          </p:cNvPr>
          <p:cNvSpPr>
            <a:spLocks noGrp="1"/>
          </p:cNvSpPr>
          <p:nvPr>
            <p:ph sz="quarter" idx="16" hasCustomPrompt="1"/>
          </p:nvPr>
        </p:nvSpPr>
        <p:spPr>
          <a:xfrm>
            <a:off x="8396140" y="4314185"/>
            <a:ext cx="2957660" cy="1913479"/>
          </a:xfrm>
        </p:spPr>
        <p:txBody>
          <a:bodyPr anchor="ctr"/>
          <a:lstStyle>
            <a:lvl1pPr marL="0" indent="0">
              <a:buNone/>
              <a:defRPr/>
            </a:lvl1pPr>
          </a:lstStyle>
          <a:p>
            <a:pPr lvl="0"/>
            <a:r>
              <a:rPr lang="en-US" dirty="0"/>
              <a:t>Details</a:t>
            </a:r>
            <a:endParaRPr lang="en-IN" dirty="0"/>
          </a:p>
        </p:txBody>
      </p:sp>
    </p:spTree>
    <p:extLst>
      <p:ext uri="{BB962C8B-B14F-4D97-AF65-F5344CB8AC3E}">
        <p14:creationId xmlns:p14="http://schemas.microsoft.com/office/powerpoint/2010/main" val="28796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bg>
      <p:bgPr>
        <a:solidFill>
          <a:srgbClr val="263A3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1B41B-42F0-441D-A4AE-CF6156723F8B}"/>
              </a:ext>
            </a:extLst>
          </p:cNvPr>
          <p:cNvSpPr>
            <a:spLocks noGrp="1"/>
          </p:cNvSpPr>
          <p:nvPr>
            <p:ph type="title"/>
          </p:nvPr>
        </p:nvSpPr>
        <p:spPr/>
        <p:txBody>
          <a:body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DBBB7FB-8DED-464F-8A5B-FBF290BC6AE1}"/>
              </a:ext>
            </a:extLst>
          </p:cNvPr>
          <p:cNvSpPr>
            <a:spLocks noGrp="1"/>
          </p:cNvSpPr>
          <p:nvPr>
            <p:ph type="dt" sz="half" idx="10"/>
          </p:nvPr>
        </p:nvSpPr>
        <p:spPr/>
        <p:txBody>
          <a:bodyPr/>
          <a:lstStyle/>
          <a:p>
            <a:fld id="{4891156D-1534-4B5B-B15E-9D34C3024931}" type="datetimeFigureOut">
              <a:rPr lang="en-IN" smtClean="0"/>
              <a:t>26/01/24</a:t>
            </a:fld>
            <a:endParaRPr lang="en-IN"/>
          </a:p>
        </p:txBody>
      </p:sp>
      <p:sp>
        <p:nvSpPr>
          <p:cNvPr id="4" name="Footer Placeholder 3">
            <a:extLst>
              <a:ext uri="{FF2B5EF4-FFF2-40B4-BE49-F238E27FC236}">
                <a16:creationId xmlns:a16="http://schemas.microsoft.com/office/drawing/2014/main" id="{1A049A73-12B2-4923-8811-5C8E6C08C5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0E2FD3E-DB3C-4BFC-8408-FBAFD78A7831}"/>
              </a:ext>
            </a:extLst>
          </p:cNvPr>
          <p:cNvSpPr>
            <a:spLocks noGrp="1"/>
          </p:cNvSpPr>
          <p:nvPr>
            <p:ph type="sldNum" sz="quarter" idx="12"/>
          </p:nvPr>
        </p:nvSpPr>
        <p:spPr/>
        <p:txBody>
          <a:bodyPr/>
          <a:lstStyle/>
          <a:p>
            <a:fld id="{52D9B202-55B7-47D6-815F-5901689FF5FE}" type="slidenum">
              <a:rPr lang="en-IN" smtClean="0"/>
              <a:t>‹#›</a:t>
            </a:fld>
            <a:endParaRPr lang="en-IN"/>
          </a:p>
        </p:txBody>
      </p:sp>
      <p:grpSp>
        <p:nvGrpSpPr>
          <p:cNvPr id="19" name="Group 18">
            <a:extLst>
              <a:ext uri="{FF2B5EF4-FFF2-40B4-BE49-F238E27FC236}">
                <a16:creationId xmlns:a16="http://schemas.microsoft.com/office/drawing/2014/main" id="{BDBAF478-E063-4206-98C6-6C10FA9F590B}"/>
              </a:ext>
            </a:extLst>
          </p:cNvPr>
          <p:cNvGrpSpPr/>
          <p:nvPr/>
        </p:nvGrpSpPr>
        <p:grpSpPr>
          <a:xfrm>
            <a:off x="11077802" y="19966"/>
            <a:ext cx="1095434" cy="407431"/>
            <a:chOff x="4819517" y="2883145"/>
            <a:chExt cx="2688941" cy="1000113"/>
          </a:xfrm>
        </p:grpSpPr>
        <p:grpSp>
          <p:nvGrpSpPr>
            <p:cNvPr id="12" name="Group 11">
              <a:extLst>
                <a:ext uri="{FF2B5EF4-FFF2-40B4-BE49-F238E27FC236}">
                  <a16:creationId xmlns:a16="http://schemas.microsoft.com/office/drawing/2014/main" id="{AFF1E570-F6DB-433B-A826-C51389A47246}"/>
                </a:ext>
              </a:extLst>
            </p:cNvPr>
            <p:cNvGrpSpPr/>
            <p:nvPr/>
          </p:nvGrpSpPr>
          <p:grpSpPr>
            <a:xfrm>
              <a:off x="4819517" y="2883145"/>
              <a:ext cx="664917" cy="914557"/>
              <a:chOff x="4819517" y="2883145"/>
              <a:chExt cx="664917" cy="914557"/>
            </a:xfrm>
          </p:grpSpPr>
          <p:sp>
            <p:nvSpPr>
              <p:cNvPr id="8" name="Isosceles Triangle 7">
                <a:extLst>
                  <a:ext uri="{FF2B5EF4-FFF2-40B4-BE49-F238E27FC236}">
                    <a16:creationId xmlns:a16="http://schemas.microsoft.com/office/drawing/2014/main" id="{166CA144-59DA-4E12-8741-6389B91CB390}"/>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id="{5C33F313-E67A-4699-AA45-13361C34F8E3}"/>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id="{BCE09CCF-B33B-49DD-8238-87BD7C7E4E7D}"/>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id="{D0A5364A-1B93-466E-B141-82141D29DD7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TextBox 6">
              <a:extLst>
                <a:ext uri="{FF2B5EF4-FFF2-40B4-BE49-F238E27FC236}">
                  <a16:creationId xmlns:a16="http://schemas.microsoft.com/office/drawing/2014/main" id="{D355B7B9-A175-4F96-82D0-7FA671CDBF02}"/>
                </a:ext>
              </a:extLst>
            </p:cNvPr>
            <p:cNvSpPr txBox="1"/>
            <p:nvPr/>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5" name="TextBox 24">
              <a:extLst>
                <a:ext uri="{FF2B5EF4-FFF2-40B4-BE49-F238E27FC236}">
                  <a16:creationId xmlns:a16="http://schemas.microsoft.com/office/drawing/2014/main" id="{D7D070FE-00AE-4653-89FB-56EC84CAB449}"/>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
        <p:nvSpPr>
          <p:cNvPr id="21" name="Isosceles Triangle 20">
            <a:extLst>
              <a:ext uri="{FF2B5EF4-FFF2-40B4-BE49-F238E27FC236}">
                <a16:creationId xmlns:a16="http://schemas.microsoft.com/office/drawing/2014/main" id="{B3E04498-C436-4A32-A931-061530A4B9A4}"/>
              </a:ext>
            </a:extLst>
          </p:cNvPr>
          <p:cNvSpPr/>
          <p:nvPr/>
        </p:nvSpPr>
        <p:spPr>
          <a:xfrm rot="21272627">
            <a:off x="2898465" y="2744286"/>
            <a:ext cx="1671828" cy="49325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2" name="Isosceles Triangle 21">
            <a:extLst>
              <a:ext uri="{FF2B5EF4-FFF2-40B4-BE49-F238E27FC236}">
                <a16:creationId xmlns:a16="http://schemas.microsoft.com/office/drawing/2014/main" id="{57207036-5AE2-45EF-817C-E859E1974C57}"/>
              </a:ext>
            </a:extLst>
          </p:cNvPr>
          <p:cNvSpPr/>
          <p:nvPr/>
        </p:nvSpPr>
        <p:spPr>
          <a:xfrm rot="3384323">
            <a:off x="3416369" y="1697024"/>
            <a:ext cx="1671828" cy="49325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a16="http://schemas.microsoft.com/office/drawing/2014/main" id="{B0C0B796-F8E1-4E92-830A-550D42456BFE}"/>
              </a:ext>
            </a:extLst>
          </p:cNvPr>
          <p:cNvSpPr/>
          <p:nvPr/>
        </p:nvSpPr>
        <p:spPr>
          <a:xfrm rot="1499749">
            <a:off x="2986757" y="2150475"/>
            <a:ext cx="1671828" cy="49325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a16="http://schemas.microsoft.com/office/drawing/2014/main" id="{BE3F208C-5279-41F5-8AB0-A9AAA58A8593}"/>
              </a:ext>
            </a:extLst>
          </p:cNvPr>
          <p:cNvSpPr/>
          <p:nvPr/>
        </p:nvSpPr>
        <p:spPr>
          <a:xfrm rot="19337628">
            <a:off x="3101773" y="3304036"/>
            <a:ext cx="1671828" cy="49325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pic>
        <p:nvPicPr>
          <p:cNvPr id="13" name="Picture 12">
            <a:extLst>
              <a:ext uri="{FF2B5EF4-FFF2-40B4-BE49-F238E27FC236}">
                <a16:creationId xmlns:a16="http://schemas.microsoft.com/office/drawing/2014/main" id="{2DE41851-7DE7-4B8E-B47C-E88DF2ECB0EC}"/>
              </a:ext>
            </a:extLst>
          </p:cNvPr>
          <p:cNvPicPr>
            <a:picLocks noChangeAspect="1"/>
          </p:cNvPicPr>
          <p:nvPr/>
        </p:nvPicPr>
        <p:blipFill>
          <a:blip r:embed="rId2"/>
          <a:stretch>
            <a:fillRect/>
          </a:stretch>
        </p:blipFill>
        <p:spPr>
          <a:xfrm>
            <a:off x="-78396" y="4477933"/>
            <a:ext cx="12192000" cy="2317750"/>
          </a:xfrm>
          <a:prstGeom prst="rect">
            <a:avLst/>
          </a:prstGeom>
        </p:spPr>
      </p:pic>
      <p:grpSp>
        <p:nvGrpSpPr>
          <p:cNvPr id="26" name="Group 25">
            <a:extLst>
              <a:ext uri="{FF2B5EF4-FFF2-40B4-BE49-F238E27FC236}">
                <a16:creationId xmlns:a16="http://schemas.microsoft.com/office/drawing/2014/main" id="{D54A3989-9E34-4A50-8BCF-FBE44111CBEC}"/>
              </a:ext>
            </a:extLst>
          </p:cNvPr>
          <p:cNvGrpSpPr/>
          <p:nvPr/>
        </p:nvGrpSpPr>
        <p:grpSpPr>
          <a:xfrm rot="20877761">
            <a:off x="515449" y="1351048"/>
            <a:ext cx="1882018" cy="2588613"/>
            <a:chOff x="4819517" y="2883145"/>
            <a:chExt cx="664917" cy="914557"/>
          </a:xfrm>
        </p:grpSpPr>
        <p:sp>
          <p:nvSpPr>
            <p:cNvPr id="27" name="Isosceles Triangle 26">
              <a:extLst>
                <a:ext uri="{FF2B5EF4-FFF2-40B4-BE49-F238E27FC236}">
                  <a16:creationId xmlns:a16="http://schemas.microsoft.com/office/drawing/2014/main" id="{F9C3FC71-AC13-4456-BAA2-1AB0EA0CEF3F}"/>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8" name="Isosceles Triangle 27">
              <a:extLst>
                <a:ext uri="{FF2B5EF4-FFF2-40B4-BE49-F238E27FC236}">
                  <a16:creationId xmlns:a16="http://schemas.microsoft.com/office/drawing/2014/main" id="{222B7D90-02D7-42F3-98DA-E8141B3682B2}"/>
                </a:ext>
              </a:extLst>
            </p:cNvPr>
            <p:cNvSpPr/>
            <p:nvPr/>
          </p:nvSpPr>
          <p:spPr>
            <a:xfrm rot="4106562">
              <a:off x="5075632"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9" name="Isosceles Triangle 28">
              <a:extLst>
                <a:ext uri="{FF2B5EF4-FFF2-40B4-BE49-F238E27FC236}">
                  <a16:creationId xmlns:a16="http://schemas.microsoft.com/office/drawing/2014/main" id="{A021A0FA-0D97-496D-A4A5-243ADD0A2D09}"/>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0" name="Isosceles Triangle 29">
              <a:extLst>
                <a:ext uri="{FF2B5EF4-FFF2-40B4-BE49-F238E27FC236}">
                  <a16:creationId xmlns:a16="http://schemas.microsoft.com/office/drawing/2014/main" id="{CBF98C6E-0BDC-4196-975C-BBC095A83F45}"/>
                </a:ext>
              </a:extLst>
            </p:cNvPr>
            <p:cNvSpPr/>
            <p:nvPr/>
          </p:nvSpPr>
          <p:spPr>
            <a:xfrm rot="20059867">
              <a:off x="4848524" y="3623434"/>
              <a:ext cx="590657" cy="174268"/>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grpSp>
        <p:nvGrpSpPr>
          <p:cNvPr id="6" name="Group 5">
            <a:extLst>
              <a:ext uri="{FF2B5EF4-FFF2-40B4-BE49-F238E27FC236}">
                <a16:creationId xmlns:a16="http://schemas.microsoft.com/office/drawing/2014/main" id="{1C85DD83-E78E-4476-93E0-A9715E5DB9FA}"/>
              </a:ext>
            </a:extLst>
          </p:cNvPr>
          <p:cNvGrpSpPr/>
          <p:nvPr/>
        </p:nvGrpSpPr>
        <p:grpSpPr>
          <a:xfrm>
            <a:off x="11344420" y="3996964"/>
            <a:ext cx="847580" cy="2861035"/>
            <a:chOff x="11344420" y="3996964"/>
            <a:chExt cx="847580" cy="2861035"/>
          </a:xfrm>
        </p:grpSpPr>
        <p:sp>
          <p:nvSpPr>
            <p:cNvPr id="31" name="Isosceles Triangle 30">
              <a:extLst>
                <a:ext uri="{FF2B5EF4-FFF2-40B4-BE49-F238E27FC236}">
                  <a16:creationId xmlns:a16="http://schemas.microsoft.com/office/drawing/2014/main" id="{49EF0FE0-D362-428F-8DF7-EF89CC8B676A}"/>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32" name="Isosceles Triangle 31">
              <a:extLst>
                <a:ext uri="{FF2B5EF4-FFF2-40B4-BE49-F238E27FC236}">
                  <a16:creationId xmlns:a16="http://schemas.microsoft.com/office/drawing/2014/main" id="{89106AEC-8454-4ACF-AF95-76F09BC6A411}"/>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val="217852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868FCC7-393E-4802-BC78-09C744A932E5}"/>
              </a:ext>
            </a:extLst>
          </p:cNvPr>
          <p:cNvGrpSpPr/>
          <p:nvPr/>
        </p:nvGrpSpPr>
        <p:grpSpPr>
          <a:xfrm rot="17341529" flipH="1">
            <a:off x="842573" y="2768352"/>
            <a:ext cx="1557717" cy="2064520"/>
            <a:chOff x="4819517" y="2883145"/>
            <a:chExt cx="664917" cy="914557"/>
          </a:xfrm>
        </p:grpSpPr>
        <p:sp>
          <p:nvSpPr>
            <p:cNvPr id="7" name="Isosceles Triangle 6">
              <a:extLst>
                <a:ext uri="{FF2B5EF4-FFF2-40B4-BE49-F238E27FC236}">
                  <a16:creationId xmlns:a16="http://schemas.microsoft.com/office/drawing/2014/main" id="{D6D3FC2F-9BA1-45BC-BEBD-8F9AE280B648}"/>
                </a:ext>
              </a:extLst>
            </p:cNvPr>
            <p:cNvSpPr/>
            <p:nvPr/>
          </p:nvSpPr>
          <p:spPr>
            <a:xfrm rot="394866">
              <a:off x="4819517" y="3415043"/>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id="{4F30374A-B58F-45A1-BA35-CC2C37409CB6}"/>
                </a:ext>
              </a:extLst>
            </p:cNvPr>
            <p:cNvSpPr/>
            <p:nvPr/>
          </p:nvSpPr>
          <p:spPr>
            <a:xfrm rot="4106562">
              <a:off x="5075632" y="3091340"/>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id="{48F7D5A4-1587-41AA-A903-E07A386B1E0D}"/>
                </a:ext>
              </a:extLst>
            </p:cNvPr>
            <p:cNvSpPr/>
            <p:nvPr/>
          </p:nvSpPr>
          <p:spPr>
            <a:xfrm rot="20059867">
              <a:off x="4848524" y="3623434"/>
              <a:ext cx="590657" cy="174268"/>
            </a:xfrm>
            <a:prstGeom prst="triangle">
              <a:avLst>
                <a:gd name="adj" fmla="val 52766"/>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id="{ED73C4D0-BAF3-4164-8A61-ADB46BA38280}"/>
              </a:ext>
            </a:extLst>
          </p:cNvPr>
          <p:cNvSpPr/>
          <p:nvPr/>
        </p:nvSpPr>
        <p:spPr>
          <a:xfrm>
            <a:off x="0" y="3883245"/>
            <a:ext cx="12192000" cy="2950143"/>
          </a:xfrm>
          <a:prstGeom prst="rect">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id="{2FFEEDE1-8D65-4689-8D37-4C0E8E480834}"/>
              </a:ext>
            </a:extLst>
          </p:cNvPr>
          <p:cNvSpPr>
            <a:spLocks noGrp="1"/>
          </p:cNvSpPr>
          <p:nvPr>
            <p:ph type="title"/>
          </p:nvPr>
        </p:nvSpPr>
        <p:spPr>
          <a:xfrm>
            <a:off x="838200" y="4010680"/>
            <a:ext cx="10515600" cy="872541"/>
          </a:xfrm>
        </p:spPr>
        <p:txBody>
          <a:body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3598956F-6896-4538-A7CF-1530C0879448}"/>
              </a:ext>
            </a:extLst>
          </p:cNvPr>
          <p:cNvSpPr>
            <a:spLocks noGrp="1"/>
          </p:cNvSpPr>
          <p:nvPr>
            <p:ph type="dt" sz="half" idx="10"/>
          </p:nvPr>
        </p:nvSpPr>
        <p:spPr/>
        <p:txBody>
          <a:bodyPr/>
          <a:lstStyle/>
          <a:p>
            <a:fld id="{4891156D-1534-4B5B-B15E-9D34C3024931}" type="datetimeFigureOut">
              <a:rPr lang="en-IN" smtClean="0"/>
              <a:t>26/01/24</a:t>
            </a:fld>
            <a:endParaRPr lang="en-IN"/>
          </a:p>
        </p:txBody>
      </p:sp>
      <p:sp>
        <p:nvSpPr>
          <p:cNvPr id="4" name="Footer Placeholder 3">
            <a:extLst>
              <a:ext uri="{FF2B5EF4-FFF2-40B4-BE49-F238E27FC236}">
                <a16:creationId xmlns:a16="http://schemas.microsoft.com/office/drawing/2014/main"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1AE942-9270-4DCB-96A7-BB168EB1AE78}"/>
              </a:ext>
            </a:extLst>
          </p:cNvPr>
          <p:cNvSpPr>
            <a:spLocks noGrp="1"/>
          </p:cNvSpPr>
          <p:nvPr>
            <p:ph type="sldNum" sz="quarter" idx="12"/>
          </p:nvPr>
        </p:nvSpPr>
        <p:spPr/>
        <p:txBody>
          <a:bodyPr/>
          <a:lstStyle/>
          <a:p>
            <a:fld id="{52D9B202-55B7-47D6-815F-5901689FF5FE}" type="slidenum">
              <a:rPr lang="en-IN" smtClean="0"/>
              <a:t>‹#›</a:t>
            </a:fld>
            <a:endParaRPr lang="en-IN"/>
          </a:p>
        </p:txBody>
      </p:sp>
      <p:sp>
        <p:nvSpPr>
          <p:cNvPr id="17" name="Subtitle 2">
            <a:extLst>
              <a:ext uri="{FF2B5EF4-FFF2-40B4-BE49-F238E27FC236}">
                <a16:creationId xmlns:a16="http://schemas.microsoft.com/office/drawing/2014/main"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868D8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grpSp>
        <p:nvGrpSpPr>
          <p:cNvPr id="18" name="Group 17">
            <a:extLst>
              <a:ext uri="{FF2B5EF4-FFF2-40B4-BE49-F238E27FC236}">
                <a16:creationId xmlns:a16="http://schemas.microsoft.com/office/drawing/2014/main" id="{4F3EB639-A998-4865-818A-B4421A64D72E}"/>
              </a:ext>
            </a:extLst>
          </p:cNvPr>
          <p:cNvGrpSpPr/>
          <p:nvPr/>
        </p:nvGrpSpPr>
        <p:grpSpPr>
          <a:xfrm>
            <a:off x="10925402" y="136525"/>
            <a:ext cx="1095434" cy="407431"/>
            <a:chOff x="4819517" y="2883145"/>
            <a:chExt cx="2688941" cy="1000113"/>
          </a:xfrm>
        </p:grpSpPr>
        <p:grpSp>
          <p:nvGrpSpPr>
            <p:cNvPr id="19" name="Group 18">
              <a:extLst>
                <a:ext uri="{FF2B5EF4-FFF2-40B4-BE49-F238E27FC236}">
                  <a16:creationId xmlns:a16="http://schemas.microsoft.com/office/drawing/2014/main" id="{08ED60D1-58FC-4CA8-895C-9473890FC7E3}"/>
                </a:ext>
              </a:extLst>
            </p:cNvPr>
            <p:cNvGrpSpPr/>
            <p:nvPr/>
          </p:nvGrpSpPr>
          <p:grpSpPr>
            <a:xfrm>
              <a:off x="4819517" y="2883145"/>
              <a:ext cx="664917" cy="914557"/>
              <a:chOff x="4819517" y="2883145"/>
              <a:chExt cx="664917" cy="914557"/>
            </a:xfrm>
          </p:grpSpPr>
          <p:sp>
            <p:nvSpPr>
              <p:cNvPr id="22" name="Isosceles Triangle 21">
                <a:extLst>
                  <a:ext uri="{FF2B5EF4-FFF2-40B4-BE49-F238E27FC236}">
                    <a16:creationId xmlns:a16="http://schemas.microsoft.com/office/drawing/2014/main" id="{87D7F2FB-114E-4049-A750-CBD25A147415}"/>
                  </a:ext>
                </a:extLst>
              </p:cNvPr>
              <p:cNvSpPr/>
              <p:nvPr/>
            </p:nvSpPr>
            <p:spPr>
              <a:xfrm rot="394866">
                <a:off x="4819517" y="3415043"/>
                <a:ext cx="590657" cy="174268"/>
              </a:xfrm>
              <a:prstGeom prst="triangle">
                <a:avLst>
                  <a:gd name="adj" fmla="val 52766"/>
                </a:avLst>
              </a:prstGeom>
              <a:solidFill>
                <a:srgbClr val="0899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3" name="Isosceles Triangle 22">
                <a:extLst>
                  <a:ext uri="{FF2B5EF4-FFF2-40B4-BE49-F238E27FC236}">
                    <a16:creationId xmlns:a16="http://schemas.microsoft.com/office/drawing/2014/main" id="{13B2DDCB-7E0B-471F-ADCB-3BF3935DF4D7}"/>
                  </a:ext>
                </a:extLst>
              </p:cNvPr>
              <p:cNvSpPr/>
              <p:nvPr/>
            </p:nvSpPr>
            <p:spPr>
              <a:xfrm rot="4106562">
                <a:off x="5072458" y="3091340"/>
                <a:ext cx="590657" cy="174268"/>
              </a:xfrm>
              <a:prstGeom prst="triangle">
                <a:avLst>
                  <a:gd name="adj" fmla="val 52766"/>
                </a:avLst>
              </a:prstGeom>
              <a:solidFill>
                <a:srgbClr val="F15A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4" name="Isosceles Triangle 23">
                <a:extLst>
                  <a:ext uri="{FF2B5EF4-FFF2-40B4-BE49-F238E27FC236}">
                    <a16:creationId xmlns:a16="http://schemas.microsoft.com/office/drawing/2014/main" id="{0A28B9F8-A2A9-46B0-B128-D2940A3D3ECF}"/>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5" name="Isosceles Triangle 24">
                <a:extLst>
                  <a:ext uri="{FF2B5EF4-FFF2-40B4-BE49-F238E27FC236}">
                    <a16:creationId xmlns:a16="http://schemas.microsoft.com/office/drawing/2014/main" id="{9CE9145D-72C0-44E3-87D2-D9B03A1F84F2}"/>
                  </a:ext>
                </a:extLst>
              </p:cNvPr>
              <p:cNvSpPr/>
              <p:nvPr/>
            </p:nvSpPr>
            <p:spPr>
              <a:xfrm rot="20059867">
                <a:off x="4856320" y="3623435"/>
                <a:ext cx="590658" cy="174267"/>
              </a:xfrm>
              <a:prstGeom prst="triangle">
                <a:avLst>
                  <a:gd name="adj" fmla="val 52766"/>
                </a:avLst>
              </a:prstGeom>
              <a:solidFill>
                <a:srgbClr val="085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20" name="TextBox 19">
              <a:extLst>
                <a:ext uri="{FF2B5EF4-FFF2-40B4-BE49-F238E27FC236}">
                  <a16:creationId xmlns:a16="http://schemas.microsoft.com/office/drawing/2014/main" id="{04984FB0-251D-4148-8C62-95C4BCDC97B9}"/>
                </a:ext>
              </a:extLst>
            </p:cNvPr>
            <p:cNvSpPr txBox="1"/>
            <p:nvPr/>
          </p:nvSpPr>
          <p:spPr>
            <a:xfrm>
              <a:off x="5178232" y="3203314"/>
              <a:ext cx="2330226" cy="67994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C</a:t>
              </a:r>
              <a:r>
                <a:rPr kumimoji="0" lang="en-US" sz="900" b="1" i="0" u="none" strike="noStrike" kern="0" cap="none" spc="0" normalizeH="0" baseline="0" noProof="0" dirty="0">
                  <a:ln>
                    <a:noFill/>
                  </a:ln>
                  <a:solidFill>
                    <a:srgbClr val="F15A22"/>
                  </a:solidFill>
                  <a:effectLst/>
                  <a:uLnTx/>
                  <a:uFillTx/>
                  <a:latin typeface="Trajan Pro" panose="02020502050506020301" pitchFamily="18" charset="0"/>
                  <a:ea typeface="+mn-ea"/>
                  <a:cs typeface="+mn-cs"/>
                </a:rPr>
                <a:t>AREER</a:t>
              </a:r>
              <a:r>
                <a:rPr kumimoji="0" lang="en-US" sz="90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rPr>
                <a:t>ERA</a:t>
              </a:r>
              <a:endParaRPr kumimoji="0" lang="en-IN" sz="1050" b="1" i="0" u="none" strike="noStrike" kern="0" cap="none" spc="0" normalizeH="0" baseline="0" noProof="0" dirty="0">
                <a:ln>
                  <a:noFill/>
                </a:ln>
                <a:solidFill>
                  <a:srgbClr val="085099"/>
                </a:solidFill>
                <a:effectLst/>
                <a:uLnTx/>
                <a:uFillTx/>
                <a:latin typeface="Trajan Pro" panose="02020502050506020301" pitchFamily="18" charset="0"/>
                <a:ea typeface="+mn-ea"/>
                <a:cs typeface="+mn-cs"/>
              </a:endParaRPr>
            </a:p>
          </p:txBody>
        </p:sp>
        <p:sp>
          <p:nvSpPr>
            <p:cNvPr id="21" name="TextBox 20">
              <a:extLst>
                <a:ext uri="{FF2B5EF4-FFF2-40B4-BE49-F238E27FC236}">
                  <a16:creationId xmlns:a16="http://schemas.microsoft.com/office/drawing/2014/main" id="{89EA5FFF-2876-4310-8ACF-E9E5F8E4280D}"/>
                </a:ext>
              </a:extLst>
            </p:cNvPr>
            <p:cNvSpPr txBox="1"/>
            <p:nvPr/>
          </p:nvSpPr>
          <p:spPr>
            <a:xfrm>
              <a:off x="7130800" y="3218759"/>
              <a:ext cx="143275" cy="37774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rPr>
                <a:t>®</a:t>
              </a:r>
              <a:endParaRPr kumimoji="0" lang="en-IN" sz="400" b="1" i="0" u="none" strike="noStrike" kern="0" cap="none" spc="0" normalizeH="0" baseline="0" noProof="0" dirty="0">
                <a:ln>
                  <a:noFill/>
                </a:ln>
                <a:solidFill>
                  <a:srgbClr val="F3F5F5">
                    <a:lumMod val="10000"/>
                  </a:srgbClr>
                </a:solidFill>
                <a:effectLst/>
                <a:uLnTx/>
                <a:uFillTx/>
                <a:latin typeface="Arial" panose="020B0604020202020204" pitchFamily="34" charset="0"/>
                <a:ea typeface="+mn-ea"/>
                <a:cs typeface="Arial" panose="020B0604020202020204" pitchFamily="34" charset="0"/>
              </a:endParaRPr>
            </a:p>
          </p:txBody>
        </p:sp>
      </p:grpSp>
    </p:spTree>
    <p:extLst>
      <p:ext uri="{BB962C8B-B14F-4D97-AF65-F5344CB8AC3E}">
        <p14:creationId xmlns:p14="http://schemas.microsoft.com/office/powerpoint/2010/main" val="12305039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49685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4_Custom Layout">
    <p:bg>
      <p:bgPr>
        <a:solidFill>
          <a:srgbClr val="010F0E"/>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C868FCC7-393E-4802-BC78-09C744A932E5}"/>
              </a:ext>
            </a:extLst>
          </p:cNvPr>
          <p:cNvGrpSpPr/>
          <p:nvPr/>
        </p:nvGrpSpPr>
        <p:grpSpPr>
          <a:xfrm rot="17341529" flipH="1">
            <a:off x="842573" y="2768352"/>
            <a:ext cx="1557717" cy="2064520"/>
            <a:chOff x="4819517" y="2883145"/>
            <a:chExt cx="664917" cy="914557"/>
          </a:xfrm>
        </p:grpSpPr>
        <p:sp>
          <p:nvSpPr>
            <p:cNvPr id="7" name="Isosceles Triangle 6">
              <a:extLst>
                <a:ext uri="{FF2B5EF4-FFF2-40B4-BE49-F238E27FC236}">
                  <a16:creationId xmlns:a16="http://schemas.microsoft.com/office/drawing/2014/main" id="{D6D3FC2F-9BA1-45BC-BEBD-8F9AE280B648}"/>
                </a:ext>
              </a:extLst>
            </p:cNvPr>
            <p:cNvSpPr/>
            <p:nvPr/>
          </p:nvSpPr>
          <p:spPr>
            <a:xfrm rot="394866">
              <a:off x="4819517" y="3415043"/>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Isosceles Triangle 7">
              <a:extLst>
                <a:ext uri="{FF2B5EF4-FFF2-40B4-BE49-F238E27FC236}">
                  <a16:creationId xmlns:a16="http://schemas.microsoft.com/office/drawing/2014/main" id="{4F30374A-B58F-45A1-BA35-CC2C37409CB6}"/>
                </a:ext>
              </a:extLst>
            </p:cNvPr>
            <p:cNvSpPr/>
            <p:nvPr/>
          </p:nvSpPr>
          <p:spPr>
            <a:xfrm rot="4106562">
              <a:off x="5075632" y="3091340"/>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id="{988F6E31-E110-4840-9E6A-8508A7B79B73}"/>
                </a:ext>
              </a:extLst>
            </p:cNvPr>
            <p:cNvSpPr/>
            <p:nvPr/>
          </p:nvSpPr>
          <p:spPr>
            <a:xfrm rot="2221988">
              <a:off x="4893777" y="3216368"/>
              <a:ext cx="590657" cy="174268"/>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id="{48F7D5A4-1587-41AA-A903-E07A386B1E0D}"/>
                </a:ext>
              </a:extLst>
            </p:cNvPr>
            <p:cNvSpPr/>
            <p:nvPr/>
          </p:nvSpPr>
          <p:spPr>
            <a:xfrm rot="20059867">
              <a:off x="4848524" y="3623434"/>
              <a:ext cx="590657" cy="174268"/>
            </a:xfrm>
            <a:prstGeom prst="triangle">
              <a:avLst>
                <a:gd name="adj" fmla="val 52766"/>
              </a:avLst>
            </a:prstGeom>
            <a:solidFill>
              <a:srgbClr val="F3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id="{ED73C4D0-BAF3-4164-8A61-ADB46BA38280}"/>
              </a:ext>
            </a:extLst>
          </p:cNvPr>
          <p:cNvSpPr/>
          <p:nvPr/>
        </p:nvSpPr>
        <p:spPr>
          <a:xfrm>
            <a:off x="0" y="3883245"/>
            <a:ext cx="12192000" cy="2950143"/>
          </a:xfrm>
          <a:prstGeom prst="rect">
            <a:avLst/>
          </a:prstGeom>
          <a:solidFill>
            <a:srgbClr val="010F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2" name="Title 1">
            <a:extLst>
              <a:ext uri="{FF2B5EF4-FFF2-40B4-BE49-F238E27FC236}">
                <a16:creationId xmlns:a16="http://schemas.microsoft.com/office/drawing/2014/main" id="{2FFEEDE1-8D65-4689-8D37-4C0E8E480834}"/>
              </a:ext>
            </a:extLst>
          </p:cNvPr>
          <p:cNvSpPr>
            <a:spLocks noGrp="1"/>
          </p:cNvSpPr>
          <p:nvPr>
            <p:ph type="title"/>
          </p:nvPr>
        </p:nvSpPr>
        <p:spPr>
          <a:xfrm>
            <a:off x="838200" y="4010680"/>
            <a:ext cx="10515600" cy="872541"/>
          </a:xfrm>
        </p:spPr>
        <p:txBody>
          <a:bodyPr/>
          <a:lstStyle>
            <a:lvl1pPr>
              <a:defRPr>
                <a:solidFill>
                  <a:srgbClr val="F3F5F5"/>
                </a:solidFill>
              </a:defRPr>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3598956F-6896-4538-A7CF-1530C0879448}"/>
              </a:ext>
            </a:extLst>
          </p:cNvPr>
          <p:cNvSpPr>
            <a:spLocks noGrp="1"/>
          </p:cNvSpPr>
          <p:nvPr>
            <p:ph type="dt" sz="half" idx="10"/>
          </p:nvPr>
        </p:nvSpPr>
        <p:spPr/>
        <p:txBody>
          <a:bodyPr/>
          <a:lstStyle/>
          <a:p>
            <a:fld id="{4891156D-1534-4B5B-B15E-9D34C3024931}" type="datetimeFigureOut">
              <a:rPr lang="en-IN" smtClean="0"/>
              <a:t>26/01/24</a:t>
            </a:fld>
            <a:endParaRPr lang="en-IN"/>
          </a:p>
        </p:txBody>
      </p:sp>
      <p:sp>
        <p:nvSpPr>
          <p:cNvPr id="4" name="Footer Placeholder 3">
            <a:extLst>
              <a:ext uri="{FF2B5EF4-FFF2-40B4-BE49-F238E27FC236}">
                <a16:creationId xmlns:a16="http://schemas.microsoft.com/office/drawing/2014/main" id="{C21010AB-6E54-4154-82E3-F10670258C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1AE942-9270-4DCB-96A7-BB168EB1AE78}"/>
              </a:ext>
            </a:extLst>
          </p:cNvPr>
          <p:cNvSpPr>
            <a:spLocks noGrp="1"/>
          </p:cNvSpPr>
          <p:nvPr>
            <p:ph type="sldNum" sz="quarter" idx="12"/>
          </p:nvPr>
        </p:nvSpPr>
        <p:spPr/>
        <p:txBody>
          <a:bodyPr/>
          <a:lstStyle/>
          <a:p>
            <a:fld id="{52D9B202-55B7-47D6-815F-5901689FF5FE}" type="slidenum">
              <a:rPr lang="en-IN" smtClean="0"/>
              <a:t>‹#›</a:t>
            </a:fld>
            <a:endParaRPr lang="en-IN"/>
          </a:p>
        </p:txBody>
      </p:sp>
      <p:sp>
        <p:nvSpPr>
          <p:cNvPr id="17" name="Subtitle 2">
            <a:extLst>
              <a:ext uri="{FF2B5EF4-FFF2-40B4-BE49-F238E27FC236}">
                <a16:creationId xmlns:a16="http://schemas.microsoft.com/office/drawing/2014/main" id="{1471B2DA-31AB-403C-B78B-A8FDD5B21B53}"/>
              </a:ext>
            </a:extLst>
          </p:cNvPr>
          <p:cNvSpPr>
            <a:spLocks noGrp="1"/>
          </p:cNvSpPr>
          <p:nvPr>
            <p:ph type="subTitle" idx="1"/>
          </p:nvPr>
        </p:nvSpPr>
        <p:spPr>
          <a:xfrm>
            <a:off x="838200" y="4976753"/>
            <a:ext cx="10515600" cy="473648"/>
          </a:xfrm>
        </p:spPr>
        <p:txBody>
          <a:bodyPr>
            <a:normAutofit/>
          </a:bodyPr>
          <a:lstStyle>
            <a:lvl1pPr marL="0" indent="0" algn="l">
              <a:buNone/>
              <a:defRPr sz="2000">
                <a:solidFill>
                  <a:srgbClr val="FDECE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dirty="0"/>
          </a:p>
        </p:txBody>
      </p:sp>
    </p:spTree>
    <p:extLst>
      <p:ext uri="{BB962C8B-B14F-4D97-AF65-F5344CB8AC3E}">
        <p14:creationId xmlns:p14="http://schemas.microsoft.com/office/powerpoint/2010/main" val="3750252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4891156D-1534-4B5B-B15E-9D34C3024931}" type="datetimeFigureOut">
              <a:rPr lang="en-IN" smtClean="0"/>
              <a:t>26/01/24</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52D9B202-55B7-47D6-815F-5901689FF5FE}" type="slidenum">
              <a:rPr lang="en-IN" smtClean="0"/>
              <a:t>‹#›</a:t>
            </a:fld>
            <a:endParaRPr lang="en-IN"/>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8" name="Group 7">
            <a:extLst>
              <a:ext uri="{FF2B5EF4-FFF2-40B4-BE49-F238E27FC236}">
                <a16:creationId xmlns:a16="http://schemas.microsoft.com/office/drawing/2014/main" id="{0DF45512-F504-4217-B7FB-AE04CD5BF6AB}"/>
              </a:ext>
            </a:extLst>
          </p:cNvPr>
          <p:cNvGrpSpPr/>
          <p:nvPr/>
        </p:nvGrpSpPr>
        <p:grpSpPr>
          <a:xfrm>
            <a:off x="11344420" y="3996964"/>
            <a:ext cx="847580" cy="2861035"/>
            <a:chOff x="11344420" y="3996964"/>
            <a:chExt cx="847580" cy="2861035"/>
          </a:xfrm>
        </p:grpSpPr>
        <p:sp>
          <p:nvSpPr>
            <p:cNvPr id="9" name="Isosceles Triangle 8">
              <a:extLst>
                <a:ext uri="{FF2B5EF4-FFF2-40B4-BE49-F238E27FC236}">
                  <a16:creationId xmlns:a16="http://schemas.microsoft.com/office/drawing/2014/main"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11" name="Rectangle 10">
            <a:extLst>
              <a:ext uri="{FF2B5EF4-FFF2-40B4-BE49-F238E27FC236}">
                <a16:creationId xmlns:a16="http://schemas.microsoft.com/office/drawing/2014/main" id="{16A33C2C-0513-4AF6-8AEF-CC4EFF6EF0DA}"/>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val="1122305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4891156D-1534-4B5B-B15E-9D34C3024931}" type="datetimeFigureOut">
              <a:rPr lang="en-IN" smtClean="0"/>
              <a:t>26/01/24</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52D9B202-55B7-47D6-815F-5901689FF5FE}" type="slidenum">
              <a:rPr lang="en-IN" smtClean="0"/>
              <a:t>‹#›</a:t>
            </a:fld>
            <a:endParaRPr lang="en-IN"/>
          </a:p>
        </p:txBody>
      </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4119716" y="356130"/>
            <a:ext cx="7234084" cy="5849408"/>
          </a:xfrm>
        </p:spPr>
        <p:txBody>
          <a:bodyPr anchor="ct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8" name="Group 7">
            <a:extLst>
              <a:ext uri="{FF2B5EF4-FFF2-40B4-BE49-F238E27FC236}">
                <a16:creationId xmlns:a16="http://schemas.microsoft.com/office/drawing/2014/main" id="{0DF45512-F504-4217-B7FB-AE04CD5BF6AB}"/>
              </a:ext>
            </a:extLst>
          </p:cNvPr>
          <p:cNvGrpSpPr/>
          <p:nvPr/>
        </p:nvGrpSpPr>
        <p:grpSpPr>
          <a:xfrm>
            <a:off x="11572076" y="4765425"/>
            <a:ext cx="619924" cy="2092574"/>
            <a:chOff x="11344420" y="3996964"/>
            <a:chExt cx="847580" cy="2861035"/>
          </a:xfrm>
        </p:grpSpPr>
        <p:sp>
          <p:nvSpPr>
            <p:cNvPr id="9" name="Isosceles Triangle 8">
              <a:extLst>
                <a:ext uri="{FF2B5EF4-FFF2-40B4-BE49-F238E27FC236}">
                  <a16:creationId xmlns:a16="http://schemas.microsoft.com/office/drawing/2014/main" id="{26B62339-2041-45A3-BBC7-76CBE3345111}"/>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id="{D14E42C2-25A7-40EE-9C58-1D6BF0A1E567}"/>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Tree>
    <p:extLst>
      <p:ext uri="{BB962C8B-B14F-4D97-AF65-F5344CB8AC3E}">
        <p14:creationId xmlns:p14="http://schemas.microsoft.com/office/powerpoint/2010/main" val="295616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4891156D-1534-4B5B-B15E-9D34C3024931}" type="datetimeFigureOut">
              <a:rPr lang="en-IN" smtClean="0"/>
              <a:t>26/01/24</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52D9B202-55B7-47D6-815F-5901689FF5FE}" type="slidenum">
              <a:rPr lang="en-IN" smtClean="0"/>
              <a:t>‹#›</a:t>
            </a:fld>
            <a:endParaRPr lang="en-IN"/>
          </a:p>
        </p:txBody>
      </p:sp>
      <p:sp>
        <p:nvSpPr>
          <p:cNvPr id="6" name="Rectangle 5">
            <a:extLst>
              <a:ext uri="{FF2B5EF4-FFF2-40B4-BE49-F238E27FC236}">
                <a16:creationId xmlns:a16="http://schemas.microsoft.com/office/drawing/2014/main"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6" name="Text Placeholder 15">
            <a:extLst>
              <a:ext uri="{FF2B5EF4-FFF2-40B4-BE49-F238E27FC236}">
                <a16:creationId xmlns:a16="http://schemas.microsoft.com/office/drawing/2014/main" id="{8CF7E567-62DE-4C6D-B9FC-2DC311E50D81}"/>
              </a:ext>
            </a:extLst>
          </p:cNvPr>
          <p:cNvSpPr>
            <a:spLocks noGrp="1"/>
          </p:cNvSpPr>
          <p:nvPr>
            <p:ph type="body" sz="quarter" idx="13"/>
          </p:nvPr>
        </p:nvSpPr>
        <p:spPr>
          <a:xfrm>
            <a:off x="4038601" y="356656"/>
            <a:ext cx="7315200" cy="5849408"/>
          </a:xfrm>
        </p:spPr>
        <p:txBody>
          <a:bodyPr anchor="ctr">
            <a:normAutofit/>
          </a:bodyPr>
          <a:lstStyle>
            <a:lvl1pPr marL="0" indent="0">
              <a:lnSpc>
                <a:spcPct val="100000"/>
              </a:lnSpc>
              <a:buNone/>
              <a:defRPr sz="2800" b="0" i="0"/>
            </a:lvl1pPr>
            <a:lvl2pPr marL="457200" indent="0">
              <a:lnSpc>
                <a:spcPct val="150000"/>
              </a:lnSpc>
              <a:buNone/>
              <a:defRPr sz="2800" b="0" i="1"/>
            </a:lvl2pPr>
            <a:lvl3pPr marL="914400" indent="0">
              <a:lnSpc>
                <a:spcPct val="150000"/>
              </a:lnSpc>
              <a:buNone/>
              <a:defRPr sz="2800" b="0" i="1"/>
            </a:lvl3pPr>
            <a:lvl4pPr marL="1371600" indent="0">
              <a:lnSpc>
                <a:spcPct val="150000"/>
              </a:lnSpc>
              <a:buNone/>
              <a:defRPr sz="2800" b="0" i="1"/>
            </a:lvl4pPr>
            <a:lvl5pPr marL="1828800" indent="0">
              <a:lnSpc>
                <a:spcPct val="150000"/>
              </a:lnSpc>
              <a:buNone/>
              <a:defRPr sz="2800" b="0" i="1"/>
            </a:lvl5pPr>
          </a:lstStyle>
          <a:p>
            <a:pPr lvl="0"/>
            <a:r>
              <a:rPr lang="en-US"/>
              <a:t>Click to edit Master text styles</a:t>
            </a:r>
          </a:p>
        </p:txBody>
      </p:sp>
    </p:spTree>
    <p:extLst>
      <p:ext uri="{BB962C8B-B14F-4D97-AF65-F5344CB8AC3E}">
        <p14:creationId xmlns:p14="http://schemas.microsoft.com/office/powerpoint/2010/main" val="1709280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4891156D-1534-4B5B-B15E-9D34C3024931}" type="datetimeFigureOut">
              <a:rPr lang="en-IN" smtClean="0"/>
              <a:t>26/01/24</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52D9B202-55B7-47D6-815F-5901689FF5FE}" type="slidenum">
              <a:rPr lang="en-IN" smtClean="0"/>
              <a:t>‹#›</a:t>
            </a:fld>
            <a:endParaRPr lang="en-IN"/>
          </a:p>
        </p:txBody>
      </p:sp>
      <p:sp>
        <p:nvSpPr>
          <p:cNvPr id="6" name="Rectangle 5">
            <a:extLst>
              <a:ext uri="{FF2B5EF4-FFF2-40B4-BE49-F238E27FC236}">
                <a16:creationId xmlns:a16="http://schemas.microsoft.com/office/drawing/2014/main"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a16="http://schemas.microsoft.com/office/drawing/2014/main"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123655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6_Custom Layout">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5849408"/>
          </a:xfrm>
          <a:ln>
            <a:noFill/>
          </a:ln>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4891156D-1534-4B5B-B15E-9D34C3024931}" type="datetimeFigureOut">
              <a:rPr lang="en-IN" smtClean="0"/>
              <a:t>26/01/24</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52D9B202-55B7-47D6-815F-5901689FF5FE}" type="slidenum">
              <a:rPr lang="en-IN" smtClean="0"/>
              <a:t>‹#›</a:t>
            </a:fld>
            <a:endParaRPr lang="en-IN"/>
          </a:p>
        </p:txBody>
      </p:sp>
      <p:sp>
        <p:nvSpPr>
          <p:cNvPr id="6" name="Rectangle 5">
            <a:extLst>
              <a:ext uri="{FF2B5EF4-FFF2-40B4-BE49-F238E27FC236}">
                <a16:creationId xmlns:a16="http://schemas.microsoft.com/office/drawing/2014/main" id="{2DD11871-99BF-439B-BC8B-E7FE8F17D556}"/>
              </a:ext>
            </a:extLst>
          </p:cNvPr>
          <p:cNvSpPr/>
          <p:nvPr/>
        </p:nvSpPr>
        <p:spPr>
          <a:xfrm>
            <a:off x="4005137"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0" name="Isosceles Triangle 9">
            <a:extLst>
              <a:ext uri="{FF2B5EF4-FFF2-40B4-BE49-F238E27FC236}">
                <a16:creationId xmlns:a16="http://schemas.microsoft.com/office/drawing/2014/main" id="{D14E42C2-25A7-40EE-9C58-1D6BF0A1E567}"/>
              </a:ext>
            </a:extLst>
          </p:cNvPr>
          <p:cNvSpPr/>
          <p:nvPr/>
        </p:nvSpPr>
        <p:spPr>
          <a:xfrm rot="5400000">
            <a:off x="3597900" y="782521"/>
            <a:ext cx="1208191" cy="356466"/>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9" name="Isosceles Triangle 8">
            <a:extLst>
              <a:ext uri="{FF2B5EF4-FFF2-40B4-BE49-F238E27FC236}">
                <a16:creationId xmlns:a16="http://schemas.microsoft.com/office/drawing/2014/main" id="{26B62339-2041-45A3-BBC7-76CBE3345111}"/>
              </a:ext>
            </a:extLst>
          </p:cNvPr>
          <p:cNvSpPr/>
          <p:nvPr/>
        </p:nvSpPr>
        <p:spPr>
          <a:xfrm rot="5400000">
            <a:off x="3599359" y="782520"/>
            <a:ext cx="1208191" cy="356466"/>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8" name="Content Placeholder 7">
            <a:extLst>
              <a:ext uri="{FF2B5EF4-FFF2-40B4-BE49-F238E27FC236}">
                <a16:creationId xmlns:a16="http://schemas.microsoft.com/office/drawing/2014/main" id="{8BCFBD6D-5314-4AD1-B7E4-9F4E8C4CD86E}"/>
              </a:ext>
            </a:extLst>
          </p:cNvPr>
          <p:cNvSpPr>
            <a:spLocks noGrp="1"/>
          </p:cNvSpPr>
          <p:nvPr>
            <p:ph sz="quarter" idx="14"/>
          </p:nvPr>
        </p:nvSpPr>
        <p:spPr>
          <a:xfrm>
            <a:off x="4154552" y="1848052"/>
            <a:ext cx="7199247" cy="4282874"/>
          </a:xfrm>
        </p:spPr>
        <p:txBody>
          <a:bodyPr/>
          <a:lstStyle>
            <a:lvl1pPr marL="0" indent="0">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2900165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5C7-B18F-4870-9B88-8EE6CB316420}"/>
              </a:ext>
            </a:extLst>
          </p:cNvPr>
          <p:cNvSpPr>
            <a:spLocks noGrp="1"/>
          </p:cNvSpPr>
          <p:nvPr>
            <p:ph type="title"/>
          </p:nvPr>
        </p:nvSpPr>
        <p:spPr>
          <a:xfrm>
            <a:off x="838200" y="356658"/>
            <a:ext cx="3063240" cy="5849408"/>
          </a:xfrm>
        </p:spPr>
        <p:txBody>
          <a:bodyPr>
            <a:normAutofit/>
          </a:bodyPr>
          <a:lstStyle>
            <a:lvl1pPr algn="r">
              <a:defRPr sz="3600" b="1"/>
            </a:lvl1pPr>
          </a:lstStyle>
          <a:p>
            <a:r>
              <a:rPr lang="en-US"/>
              <a:t>Click to edit Master title style</a:t>
            </a:r>
            <a:endParaRPr lang="en-IN" dirty="0"/>
          </a:p>
        </p:txBody>
      </p:sp>
      <p:sp>
        <p:nvSpPr>
          <p:cNvPr id="3" name="Date Placeholder 2">
            <a:extLst>
              <a:ext uri="{FF2B5EF4-FFF2-40B4-BE49-F238E27FC236}">
                <a16:creationId xmlns:a16="http://schemas.microsoft.com/office/drawing/2014/main" id="{572D9349-91D6-4BDF-A370-987B62D37842}"/>
              </a:ext>
            </a:extLst>
          </p:cNvPr>
          <p:cNvSpPr>
            <a:spLocks noGrp="1"/>
          </p:cNvSpPr>
          <p:nvPr>
            <p:ph type="dt" sz="half" idx="10"/>
          </p:nvPr>
        </p:nvSpPr>
        <p:spPr/>
        <p:txBody>
          <a:bodyPr/>
          <a:lstStyle/>
          <a:p>
            <a:fld id="{4891156D-1534-4B5B-B15E-9D34C3024931}" type="datetimeFigureOut">
              <a:rPr lang="en-IN" smtClean="0"/>
              <a:t>26/01/24</a:t>
            </a:fld>
            <a:endParaRPr lang="en-IN"/>
          </a:p>
        </p:txBody>
      </p:sp>
      <p:sp>
        <p:nvSpPr>
          <p:cNvPr id="4" name="Footer Placeholder 3">
            <a:extLst>
              <a:ext uri="{FF2B5EF4-FFF2-40B4-BE49-F238E27FC236}">
                <a16:creationId xmlns:a16="http://schemas.microsoft.com/office/drawing/2014/main" id="{847D259C-A394-4AE0-9C09-BF55884348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F8AEA3-8D55-4E98-B801-83C0C7D5EC52}"/>
              </a:ext>
            </a:extLst>
          </p:cNvPr>
          <p:cNvSpPr>
            <a:spLocks noGrp="1"/>
          </p:cNvSpPr>
          <p:nvPr>
            <p:ph type="sldNum" sz="quarter" idx="12"/>
          </p:nvPr>
        </p:nvSpPr>
        <p:spPr/>
        <p:txBody>
          <a:bodyPr/>
          <a:lstStyle/>
          <a:p>
            <a:fld id="{52D9B202-55B7-47D6-815F-5901689FF5FE}" type="slidenum">
              <a:rPr lang="en-IN" smtClean="0"/>
              <a:t>‹#›</a:t>
            </a:fld>
            <a:endParaRPr lang="en-IN"/>
          </a:p>
        </p:txBody>
      </p:sp>
      <p:grpSp>
        <p:nvGrpSpPr>
          <p:cNvPr id="9" name="Group 8">
            <a:extLst>
              <a:ext uri="{FF2B5EF4-FFF2-40B4-BE49-F238E27FC236}">
                <a16:creationId xmlns:a16="http://schemas.microsoft.com/office/drawing/2014/main" id="{CEB4C29A-1206-4996-9BE6-092D198558FE}"/>
              </a:ext>
            </a:extLst>
          </p:cNvPr>
          <p:cNvGrpSpPr/>
          <p:nvPr/>
        </p:nvGrpSpPr>
        <p:grpSpPr>
          <a:xfrm>
            <a:off x="11344420" y="3996964"/>
            <a:ext cx="847580" cy="2861035"/>
            <a:chOff x="11344420" y="3996964"/>
            <a:chExt cx="847580" cy="2861035"/>
          </a:xfrm>
        </p:grpSpPr>
        <p:sp>
          <p:nvSpPr>
            <p:cNvPr id="10" name="Isosceles Triangle 9">
              <a:extLst>
                <a:ext uri="{FF2B5EF4-FFF2-40B4-BE49-F238E27FC236}">
                  <a16:creationId xmlns:a16="http://schemas.microsoft.com/office/drawing/2014/main" id="{C89BAF11-2094-42D0-96AA-C5360C4083FE}"/>
                </a:ext>
              </a:extLst>
            </p:cNvPr>
            <p:cNvSpPr/>
            <p:nvPr/>
          </p:nvSpPr>
          <p:spPr>
            <a:xfrm rot="16200000">
              <a:off x="10335965" y="5005420"/>
              <a:ext cx="2861034" cy="844123"/>
            </a:xfrm>
            <a:prstGeom prst="triangle">
              <a:avLst>
                <a:gd name="adj" fmla="val 52766"/>
              </a:avLst>
            </a:prstGeom>
            <a:solidFill>
              <a:srgbClr val="ED07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
          <p:nvSpPr>
            <p:cNvPr id="11" name="Isosceles Triangle 10">
              <a:extLst>
                <a:ext uri="{FF2B5EF4-FFF2-40B4-BE49-F238E27FC236}">
                  <a16:creationId xmlns:a16="http://schemas.microsoft.com/office/drawing/2014/main" id="{FABE11D9-6F94-47E4-9523-2DA282513C44}"/>
                </a:ext>
              </a:extLst>
            </p:cNvPr>
            <p:cNvSpPr/>
            <p:nvPr/>
          </p:nvSpPr>
          <p:spPr>
            <a:xfrm rot="16200000">
              <a:off x="10339422" y="5005419"/>
              <a:ext cx="2861034" cy="844123"/>
            </a:xfrm>
            <a:prstGeom prst="triangle">
              <a:avLst>
                <a:gd name="adj" fmla="val 42222"/>
              </a:avLst>
            </a:prstGeom>
            <a:solidFill>
              <a:srgbClr val="868D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grpSp>
      <p:sp>
        <p:nvSpPr>
          <p:cNvPr id="7" name="Content Placeholder 6">
            <a:extLst>
              <a:ext uri="{FF2B5EF4-FFF2-40B4-BE49-F238E27FC236}">
                <a16:creationId xmlns:a16="http://schemas.microsoft.com/office/drawing/2014/main" id="{6B489A0B-07AD-47A4-A802-D3E33DF3537B}"/>
              </a:ext>
            </a:extLst>
          </p:cNvPr>
          <p:cNvSpPr>
            <a:spLocks noGrp="1"/>
          </p:cNvSpPr>
          <p:nvPr>
            <p:ph sz="quarter" idx="13"/>
          </p:nvPr>
        </p:nvSpPr>
        <p:spPr>
          <a:xfrm>
            <a:off x="40386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Content Placeholder 6">
            <a:extLst>
              <a:ext uri="{FF2B5EF4-FFF2-40B4-BE49-F238E27FC236}">
                <a16:creationId xmlns:a16="http://schemas.microsoft.com/office/drawing/2014/main" id="{460D66BA-4461-4D6C-841B-71D8D33036F6}"/>
              </a:ext>
            </a:extLst>
          </p:cNvPr>
          <p:cNvSpPr>
            <a:spLocks noGrp="1"/>
          </p:cNvSpPr>
          <p:nvPr>
            <p:ph sz="quarter" idx="14"/>
          </p:nvPr>
        </p:nvSpPr>
        <p:spPr>
          <a:xfrm>
            <a:off x="8001000" y="1058778"/>
            <a:ext cx="3825240" cy="51467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3" name="Content Placeholder 6">
            <a:extLst>
              <a:ext uri="{FF2B5EF4-FFF2-40B4-BE49-F238E27FC236}">
                <a16:creationId xmlns:a16="http://schemas.microsoft.com/office/drawing/2014/main" id="{AEB5C7B1-6819-4594-8E98-89F741C923C6}"/>
              </a:ext>
            </a:extLst>
          </p:cNvPr>
          <p:cNvSpPr>
            <a:spLocks noGrp="1"/>
          </p:cNvSpPr>
          <p:nvPr>
            <p:ph sz="quarter" idx="15" hasCustomPrompt="1"/>
          </p:nvPr>
        </p:nvSpPr>
        <p:spPr>
          <a:xfrm>
            <a:off x="4038600" y="356658"/>
            <a:ext cx="3825240" cy="551307"/>
          </a:xfrm>
        </p:spPr>
        <p:txBody>
          <a:bodyPr anchor="ctr"/>
          <a:lstStyle>
            <a:lvl1pPr marL="0" indent="0" algn="ctr">
              <a:buNone/>
              <a:defRPr b="1"/>
            </a:lvl1pPr>
          </a:lstStyle>
          <a:p>
            <a:pPr lvl="0"/>
            <a:r>
              <a:rPr lang="en-US" dirty="0"/>
              <a:t>Heading</a:t>
            </a:r>
            <a:endParaRPr lang="en-IN" dirty="0"/>
          </a:p>
        </p:txBody>
      </p:sp>
      <p:sp>
        <p:nvSpPr>
          <p:cNvPr id="14" name="Content Placeholder 6">
            <a:extLst>
              <a:ext uri="{FF2B5EF4-FFF2-40B4-BE49-F238E27FC236}">
                <a16:creationId xmlns:a16="http://schemas.microsoft.com/office/drawing/2014/main" id="{45E9EAEC-37AA-4362-83EF-BDA752F41835}"/>
              </a:ext>
            </a:extLst>
          </p:cNvPr>
          <p:cNvSpPr>
            <a:spLocks noGrp="1"/>
          </p:cNvSpPr>
          <p:nvPr>
            <p:ph sz="quarter" idx="16" hasCustomPrompt="1"/>
          </p:nvPr>
        </p:nvSpPr>
        <p:spPr>
          <a:xfrm>
            <a:off x="8001000" y="356657"/>
            <a:ext cx="3825240" cy="551307"/>
          </a:xfrm>
        </p:spPr>
        <p:txBody>
          <a:bodyPr anchor="ctr"/>
          <a:lstStyle>
            <a:lvl1pPr marL="0" indent="0" algn="ctr">
              <a:buNone/>
              <a:defRPr b="1"/>
            </a:lvl1pPr>
          </a:lstStyle>
          <a:p>
            <a:pPr lvl="0"/>
            <a:r>
              <a:rPr lang="en-US" dirty="0"/>
              <a:t>Heading</a:t>
            </a:r>
            <a:endParaRPr lang="en-IN" dirty="0"/>
          </a:p>
        </p:txBody>
      </p:sp>
      <p:sp>
        <p:nvSpPr>
          <p:cNvPr id="17" name="Rectangle 16">
            <a:extLst>
              <a:ext uri="{FF2B5EF4-FFF2-40B4-BE49-F238E27FC236}">
                <a16:creationId xmlns:a16="http://schemas.microsoft.com/office/drawing/2014/main" id="{F5D9B0C7-3ED1-4321-9157-403BA07BADBA}"/>
              </a:ext>
            </a:extLst>
          </p:cNvPr>
          <p:cNvSpPr/>
          <p:nvPr/>
        </p:nvSpPr>
        <p:spPr>
          <a:xfrm>
            <a:off x="7912998" y="356658"/>
            <a:ext cx="45719" cy="5849408"/>
          </a:xfrm>
          <a:prstGeom prst="rect">
            <a:avLst/>
          </a:prstGeom>
          <a:solidFill>
            <a:srgbClr val="868D8D"/>
          </a:solidFill>
          <a:ln w="38100">
            <a:solidFill>
              <a:srgbClr val="F3F5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3F5F5"/>
              </a:solidFill>
              <a:effectLst/>
              <a:uLnTx/>
              <a:uFillTx/>
              <a:latin typeface="Calibri"/>
              <a:ea typeface="+mn-ea"/>
              <a:cs typeface="+mn-cs"/>
            </a:endParaRPr>
          </a:p>
        </p:txBody>
      </p:sp>
    </p:spTree>
    <p:extLst>
      <p:ext uri="{BB962C8B-B14F-4D97-AF65-F5344CB8AC3E}">
        <p14:creationId xmlns:p14="http://schemas.microsoft.com/office/powerpoint/2010/main" val="296750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B3D82A-F7D7-424F-B74E-5883CA6B7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C65DCD-8C44-4BA2-8E42-964B7DB231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367B01-00F1-46B4-B4B4-483536FA44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1156D-1534-4B5B-B15E-9D34C3024931}" type="datetimeFigureOut">
              <a:rPr lang="en-IN" smtClean="0"/>
              <a:t>26/01/24</a:t>
            </a:fld>
            <a:endParaRPr lang="en-IN"/>
          </a:p>
        </p:txBody>
      </p:sp>
      <p:sp>
        <p:nvSpPr>
          <p:cNvPr id="5" name="Footer Placeholder 4">
            <a:extLst>
              <a:ext uri="{FF2B5EF4-FFF2-40B4-BE49-F238E27FC236}">
                <a16:creationId xmlns:a16="http://schemas.microsoft.com/office/drawing/2014/main" id="{7FF736F5-BFBB-42F2-A0F3-385668E31B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A6234B-EDD7-4E14-856E-8BBCD9602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9B202-55B7-47D6-815F-5901689FF5FE}" type="slidenum">
              <a:rPr lang="en-IN" smtClean="0"/>
              <a:t>‹#›</a:t>
            </a:fld>
            <a:endParaRPr lang="en-IN"/>
          </a:p>
        </p:txBody>
      </p:sp>
    </p:spTree>
    <p:extLst>
      <p:ext uri="{BB962C8B-B14F-4D97-AF65-F5344CB8AC3E}">
        <p14:creationId xmlns:p14="http://schemas.microsoft.com/office/powerpoint/2010/main" val="728306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3.PNG"/><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4.PNG"/><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5.PNG"/><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6.PNG"/><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7.PNG"/><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8.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9.PNG"/><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0.PNG"/><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1.PNG"/><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2.PNG"/><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3.PNG"/><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4.PNG"/><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5.PNG"/><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6.PNG"/><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7.PNG"/><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8.PNG"/><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9.PNG"/><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0.PNG"/><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1.png"/><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4.PNG"/><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5.PNG"/><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6.PNG"/><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7.png"/><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0.PNG"/><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1.PNG"/><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2.PNG"/><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4.PNG"/><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5.PNG"/><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6.png"/><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4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88.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8.PNG"/><Relationship Id="rId1" Type="http://schemas.openxmlformats.org/officeDocument/2006/relationships/slideLayout" Target="../slideLayouts/slideLayout14.xml"/></Relationships>
</file>

<file path=ppt/slides/_rels/slide1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jpg"/><Relationship Id="rId1" Type="http://schemas.openxmlformats.org/officeDocument/2006/relationships/slideLayout" Target="../slideLayouts/slideLayout15.xml"/></Relationships>
</file>

<file path=ppt/slides/_rels/slide1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0.PNG"/><Relationship Id="rId1"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1.PNG"/><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2.PNG"/><Relationship Id="rId1" Type="http://schemas.openxmlformats.org/officeDocument/2006/relationships/slideLayout" Target="../slideLayouts/slideLayout14.xml"/></Relationships>
</file>

<file path=ppt/slides/_rels/slide1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3.PNG"/><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4.PNG"/><Relationship Id="rId1" Type="http://schemas.openxmlformats.org/officeDocument/2006/relationships/slideLayout" Target="../slideLayouts/slideLayout14.xml"/></Relationships>
</file>

<file path=ppt/slides/_rels/slide1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5.PNG"/><Relationship Id="rId1" Type="http://schemas.openxmlformats.org/officeDocument/2006/relationships/slideLayout" Target="../slideLayouts/slideLayout14.xml"/></Relationships>
</file>

<file path=ppt/slides/_rels/slide1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6.PNG"/><Relationship Id="rId1" Type="http://schemas.openxmlformats.org/officeDocument/2006/relationships/slideLayout" Target="../slideLayouts/slideLayout14.xml"/></Relationships>
</file>

<file path=ppt/slides/_rels/slide1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javatpoint.com/mysql-select" TargetMode="Externa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60.xml.rels><?xml version="1.0" encoding="UTF-8" standalone="yes"?>
<Relationships xmlns="http://schemas.openxmlformats.org/package/2006/relationships"><Relationship Id="rId8" Type="http://schemas.openxmlformats.org/officeDocument/2006/relationships/hyperlink" Target="https://www.javatpoint.com/mysql-first" TargetMode="External"/><Relationship Id="rId3" Type="http://schemas.openxmlformats.org/officeDocument/2006/relationships/hyperlink" Target="https://www.javatpoint.com/mysql-sum" TargetMode="External"/><Relationship Id="rId7" Type="http://schemas.openxmlformats.org/officeDocument/2006/relationships/hyperlink" Target="https://www.javatpoint.com/mysql-group_concat-function" TargetMode="External"/><Relationship Id="rId2" Type="http://schemas.openxmlformats.org/officeDocument/2006/relationships/hyperlink" Target="https://www.javatpoint.com/mysql-count" TargetMode="External"/><Relationship Id="rId1" Type="http://schemas.openxmlformats.org/officeDocument/2006/relationships/slideLayout" Target="../slideLayouts/slideLayout14.xml"/><Relationship Id="rId6" Type="http://schemas.openxmlformats.org/officeDocument/2006/relationships/hyperlink" Target="https://www.javatpoint.com/mysql-max" TargetMode="External"/><Relationship Id="rId11" Type="http://schemas.openxmlformats.org/officeDocument/2006/relationships/image" Target="../media/image16.PNG"/><Relationship Id="rId5" Type="http://schemas.openxmlformats.org/officeDocument/2006/relationships/hyperlink" Target="https://www.javatpoint.com/mysql-min" TargetMode="External"/><Relationship Id="rId10" Type="http://schemas.openxmlformats.org/officeDocument/2006/relationships/hyperlink" Target="https://www.javatpoint.com/mysql-tutorial" TargetMode="External"/><Relationship Id="rId4" Type="http://schemas.openxmlformats.org/officeDocument/2006/relationships/hyperlink" Target="https://www.javatpoint.com/mysql-average" TargetMode="External"/><Relationship Id="rId9" Type="http://schemas.openxmlformats.org/officeDocument/2006/relationships/hyperlink" Target="https://www.javatpoint.com/mysql-last" TargetMode="External"/></Relationships>
</file>

<file path=ppt/slides/_rels/slide1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7.PNG"/><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8.PNG"/><Relationship Id="rId1" Type="http://schemas.openxmlformats.org/officeDocument/2006/relationships/slideLayout" Target="../slideLayouts/slideLayout14.xml"/></Relationships>
</file>

<file path=ppt/slides/_rels/slide1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9.PNG"/><Relationship Id="rId1" Type="http://schemas.openxmlformats.org/officeDocument/2006/relationships/slideLayout" Target="../slideLayouts/slideLayout14.xml"/></Relationships>
</file>

<file path=ppt/slides/_rels/slide16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0.PNG"/><Relationship Id="rId1" Type="http://schemas.openxmlformats.org/officeDocument/2006/relationships/slideLayout" Target="../slideLayouts/slideLayout14.xml"/></Relationships>
</file>

<file path=ppt/slides/_rels/slide16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1.PNG"/><Relationship Id="rId1" Type="http://schemas.openxmlformats.org/officeDocument/2006/relationships/slideLayout" Target="../slideLayouts/slideLayout14.xml"/></Relationships>
</file>

<file path=ppt/slides/_rels/slide16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2.PNG"/><Relationship Id="rId1" Type="http://schemas.openxmlformats.org/officeDocument/2006/relationships/slideLayout" Target="../slideLayouts/slideLayout14.xml"/></Relationships>
</file>

<file path=ppt/slides/_rels/slide168.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hyperlink" Target="https://www.javatpoint.com/mysql-order-by" TargetMode="Externa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6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7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4.PNG"/><Relationship Id="rId1" Type="http://schemas.openxmlformats.org/officeDocument/2006/relationships/slideLayout" Target="../slideLayouts/slideLayout14.xml"/></Relationships>
</file>

<file path=ppt/slides/_rels/slide1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5.PNG"/><Relationship Id="rId1" Type="http://schemas.openxmlformats.org/officeDocument/2006/relationships/slideLayout" Target="../slideLayouts/slideLayout14.xml"/></Relationships>
</file>

<file path=ppt/slides/_rels/slide175.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hyperlink" Target="https://www.javatpoint.com/sql-tutorial" TargetMode="Externa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7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7.PNG"/><Relationship Id="rId1" Type="http://schemas.openxmlformats.org/officeDocument/2006/relationships/slideLayout" Target="../slideLayouts/slideLayout14.xml"/></Relationships>
</file>

<file path=ppt/slides/_rels/slide17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8.PNG"/><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9.PNG"/><Relationship Id="rId1" Type="http://schemas.openxmlformats.org/officeDocument/2006/relationships/slideLayout" Target="../slideLayouts/slideLayout14.xml"/></Relationships>
</file>

<file path=ppt/slides/_rels/slide17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0.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2.gif"/><Relationship Id="rId1" Type="http://schemas.openxmlformats.org/officeDocument/2006/relationships/slideLayout" Target="../slideLayouts/slideLayout14.xml"/></Relationships>
</file>

<file path=ppt/slides/_rels/slide18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1.PNG"/><Relationship Id="rId1" Type="http://schemas.openxmlformats.org/officeDocument/2006/relationships/slideLayout" Target="../slideLayouts/slideLayout14.xml"/></Relationships>
</file>

<file path=ppt/slides/_rels/slide1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8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2.PNG"/><Relationship Id="rId1" Type="http://schemas.openxmlformats.org/officeDocument/2006/relationships/slideLayout" Target="../slideLayouts/slideLayout14.xml"/></Relationships>
</file>

<file path=ppt/slides/_rels/slide18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3.PNG"/><Relationship Id="rId1" Type="http://schemas.openxmlformats.org/officeDocument/2006/relationships/slideLayout" Target="../slideLayouts/slideLayout14.xml"/></Relationships>
</file>

<file path=ppt/slides/_rels/slide18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8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4.PNG"/><Relationship Id="rId1" Type="http://schemas.openxmlformats.org/officeDocument/2006/relationships/slideLayout" Target="../slideLayouts/slideLayout14.xml"/></Relationships>
</file>

<file path=ppt/slides/_rels/slide18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5.PNG"/><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6.png"/><Relationship Id="rId1" Type="http://schemas.openxmlformats.org/officeDocument/2006/relationships/slideLayout" Target="../slideLayouts/slideLayout14.xml"/></Relationships>
</file>

<file path=ppt/slides/_rels/slide18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9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9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ibm.com/cloud/learn/nosql-databases" TargetMode="External"/><Relationship Id="rId1" Type="http://schemas.openxmlformats.org/officeDocument/2006/relationships/slideLayout" Target="../slideLayouts/slideLayout14.xml"/></Relationships>
</file>

<file path=ppt/slides/_rels/slide19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9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94.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hyperlink" Target="mailto:info@careerera.com" TargetMode="Externa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6.PNG"/><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6.PNG"/><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javatpoint.com/mysql-tutorial" TargetMode="Externa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8.PNG"/><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2.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javatpoint.com/mysql-tutorial" TargetMode="Externa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4.PN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javatpoint.com/mysql-tutorial" TargetMode="Externa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hyperlink" Target="https://www.javatpoint.com/mysql-create-table" TargetMode="External"/><Relationship Id="rId2" Type="http://schemas.openxmlformats.org/officeDocument/2006/relationships/hyperlink" Target="https://www.javatpoint.com/mysql-tutorial" TargetMode="Externa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6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9.PNG"/><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1.PNG"/><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2.PNG"/><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3.PNG"/><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8" Type="http://schemas.openxmlformats.org/officeDocument/2006/relationships/hyperlink" Target="https://www.w3schools.com/MySQL/mysql_create_index.asp" TargetMode="External"/><Relationship Id="rId3" Type="http://schemas.openxmlformats.org/officeDocument/2006/relationships/hyperlink" Target="https://www.w3schools.com/MySQL/mysql_unique.asp" TargetMode="External"/><Relationship Id="rId7" Type="http://schemas.openxmlformats.org/officeDocument/2006/relationships/hyperlink" Target="https://www.w3schools.com/MySQL/mysql_default.asp" TargetMode="External"/><Relationship Id="rId2" Type="http://schemas.openxmlformats.org/officeDocument/2006/relationships/hyperlink" Target="https://www.w3schools.com/MySQL/mysql_notnull.asp" TargetMode="External"/><Relationship Id="rId1" Type="http://schemas.openxmlformats.org/officeDocument/2006/relationships/slideLayout" Target="../slideLayouts/slideLayout14.xml"/><Relationship Id="rId6" Type="http://schemas.openxmlformats.org/officeDocument/2006/relationships/hyperlink" Target="https://www.w3schools.com/MySQL/mysql_check.asp" TargetMode="External"/><Relationship Id="rId5" Type="http://schemas.openxmlformats.org/officeDocument/2006/relationships/hyperlink" Target="https://www.w3schools.com/MySQL/mysql_foreignkey.asp" TargetMode="External"/><Relationship Id="rId4" Type="http://schemas.openxmlformats.org/officeDocument/2006/relationships/hyperlink" Target="https://www.w3schools.com/MySQL/mysql_primarykey.asp" TargetMode="External"/><Relationship Id="rId9" Type="http://schemas.openxmlformats.org/officeDocument/2006/relationships/image" Target="../media/image16.PNG"/></Relationships>
</file>

<file path=ppt/slides/_rels/slide8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5.PNG"/><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6.PNG"/><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7.PNG"/><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w3schools.com/MySQL/mysql_primarykey.asp" TargetMode="External"/><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0.PNG"/><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1.PNG"/><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2.PNG"/><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a16="http://schemas.microsoft.com/office/drawing/2014/main" id="{65AC13B2-46CF-4124-8D03-011F14F6BA78}"/>
              </a:ext>
            </a:extLst>
          </p:cNvPr>
          <p:cNvSpPr>
            <a:spLocks noGrp="1"/>
          </p:cNvSpPr>
          <p:nvPr>
            <p:ph type="subTitle" idx="1"/>
          </p:nvPr>
        </p:nvSpPr>
        <p:spPr>
          <a:xfrm>
            <a:off x="1077897" y="2954337"/>
            <a:ext cx="9144000" cy="474663"/>
          </a:xfrm>
        </p:spPr>
        <p:txBody>
          <a:bodyPr>
            <a:normAutofit/>
          </a:bodyPr>
          <a:lstStyle/>
          <a:p>
            <a:r>
              <a:rPr lang="en-US" sz="1800" dirty="0"/>
              <a:t>A Warm Welcome To Careerera Family</a:t>
            </a:r>
          </a:p>
        </p:txBody>
      </p:sp>
    </p:spTree>
    <p:extLst>
      <p:ext uri="{BB962C8B-B14F-4D97-AF65-F5344CB8AC3E}">
        <p14:creationId xmlns:p14="http://schemas.microsoft.com/office/powerpoint/2010/main" val="628409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9F1B-11D6-4562-9542-0759721B608D}"/>
              </a:ext>
            </a:extLst>
          </p:cNvPr>
          <p:cNvSpPr>
            <a:spLocks noGrp="1"/>
          </p:cNvSpPr>
          <p:nvPr>
            <p:ph type="title"/>
          </p:nvPr>
        </p:nvSpPr>
        <p:spPr>
          <a:xfrm>
            <a:off x="812325" y="568171"/>
            <a:ext cx="8757804" cy="1122517"/>
          </a:xfrm>
        </p:spPr>
        <p:txBody>
          <a:bodyPr>
            <a:normAutofit fontScale="90000"/>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ADVANTAGES OF THE DBMS(Cont..)</a:t>
            </a:r>
            <a:endParaRPr lang="en-IN" sz="4000" dirty="0"/>
          </a:p>
        </p:txBody>
      </p:sp>
      <p:sp>
        <p:nvSpPr>
          <p:cNvPr id="3" name="Content Placeholder 2">
            <a:extLst>
              <a:ext uri="{FF2B5EF4-FFF2-40B4-BE49-F238E27FC236}">
                <a16:creationId xmlns:a16="http://schemas.microsoft.com/office/drawing/2014/main" id="{3659D3A5-9799-48EF-86BC-5B9FF3FDF84B}"/>
              </a:ext>
            </a:extLst>
          </p:cNvPr>
          <p:cNvSpPr>
            <a:spLocks noGrp="1"/>
          </p:cNvSpPr>
          <p:nvPr>
            <p:ph sz="quarter" idx="13"/>
          </p:nvPr>
        </p:nvSpPr>
        <p:spPr>
          <a:xfrm>
            <a:off x="838200" y="1930400"/>
            <a:ext cx="9044887" cy="2739254"/>
          </a:xfrm>
        </p:spPr>
        <p:txBody>
          <a:bodyPr>
            <a:normAutofit fontScale="77500" lnSpcReduction="20000"/>
          </a:bodyPr>
          <a:lstStyle/>
          <a:p>
            <a:pPr algn="l">
              <a:buFont typeface="Arial" panose="020B0604020202020204" pitchFamily="34" charset="0"/>
              <a:buChar char="•"/>
            </a:pPr>
            <a:r>
              <a:rPr lang="en-US" b="1" i="0" dirty="0">
                <a:solidFill>
                  <a:srgbClr val="333333"/>
                </a:solidFill>
                <a:effectLst/>
              </a:rPr>
              <a:t>Data administration:</a:t>
            </a:r>
            <a:r>
              <a:rPr lang="en-US" b="0" i="0" dirty="0">
                <a:solidFill>
                  <a:srgbClr val="000000"/>
                </a:solidFill>
                <a:effectLst/>
              </a:rPr>
              <a:t> When several users share the data, integrating the administration of data can offer significant improvements. Experienced professionals understand the nature of the data being managed and can be responsible for organizing the data representation to reduce redundancy and make the data to retrieve efficiently.</a:t>
            </a:r>
          </a:p>
          <a:p>
            <a:pPr algn="l">
              <a:buFont typeface="Arial" panose="020B0604020202020204" pitchFamily="34" charset="0"/>
              <a:buChar char="•"/>
            </a:pPr>
            <a:r>
              <a:rPr lang="en-US" b="1" i="0" dirty="0">
                <a:solidFill>
                  <a:srgbClr val="000000"/>
                </a:solidFill>
                <a:effectLst/>
              </a:rPr>
              <a:t>Improve decision making:-</a:t>
            </a:r>
            <a:r>
              <a:rPr lang="en-US" b="1" dirty="0">
                <a:solidFill>
                  <a:srgbClr val="000000"/>
                </a:solidFill>
              </a:rPr>
              <a:t> </a:t>
            </a:r>
            <a:r>
              <a:rPr lang="en-US" b="0" i="0" dirty="0">
                <a:solidFill>
                  <a:srgbClr val="000000"/>
                </a:solidFill>
                <a:effectLst/>
              </a:rPr>
              <a:t>We can mind the data and get useful results from the data.   these results help us to improve our business.</a:t>
            </a:r>
          </a:p>
          <a:p>
            <a:pPr algn="l">
              <a:buFont typeface="Arial" panose="020B0604020202020204" pitchFamily="34" charset="0"/>
              <a:buChar char="•"/>
            </a:pPr>
            <a:r>
              <a:rPr lang="en-US" b="1" i="0" dirty="0">
                <a:solidFill>
                  <a:srgbClr val="000000"/>
                </a:solidFill>
                <a:effectLst/>
              </a:rPr>
              <a:t>Data inconsistency reduction:-</a:t>
            </a:r>
            <a:r>
              <a:rPr lang="en-US" b="1" dirty="0">
                <a:solidFill>
                  <a:srgbClr val="000000"/>
                </a:solidFill>
              </a:rPr>
              <a:t> </a:t>
            </a:r>
            <a:r>
              <a:rPr lang="en-US" b="0" i="0" dirty="0">
                <a:solidFill>
                  <a:srgbClr val="000000"/>
                </a:solidFill>
                <a:effectLst/>
              </a:rPr>
              <a:t>Data inconsistency is minimized with the help of database management systems.</a:t>
            </a:r>
          </a:p>
        </p:txBody>
      </p:sp>
      <p:pic>
        <p:nvPicPr>
          <p:cNvPr id="4" name="Picture 3">
            <a:extLst>
              <a:ext uri="{FF2B5EF4-FFF2-40B4-BE49-F238E27FC236}">
                <a16:creationId xmlns:a16="http://schemas.microsoft.com/office/drawing/2014/main" id="{8070CEFF-F830-4F2A-8C77-F625B09563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5298221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134DF3B-D1D6-46E7-A553-B9BDC029A71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352583" y="1886011"/>
            <a:ext cx="6471821" cy="46068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a16="http://schemas.microsoft.com/office/drawing/2014/main" id="{81EDFAAE-ACC2-4446-AABC-B22755D6BE2C}"/>
              </a:ext>
            </a:extLst>
          </p:cNvPr>
          <p:cNvSpPr>
            <a:spLocks noGrp="1"/>
          </p:cNvSpPr>
          <p:nvPr>
            <p:ph type="title"/>
          </p:nvPr>
        </p:nvSpPr>
        <p:spPr>
          <a:xfrm>
            <a:off x="812800" y="365125"/>
            <a:ext cx="9043988" cy="815605"/>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INSERT STATEMENT</a:t>
            </a:r>
          </a:p>
        </p:txBody>
      </p:sp>
      <p:sp>
        <p:nvSpPr>
          <p:cNvPr id="7" name="TextBox 6">
            <a:extLst>
              <a:ext uri="{FF2B5EF4-FFF2-40B4-BE49-F238E27FC236}">
                <a16:creationId xmlns:a16="http://schemas.microsoft.com/office/drawing/2014/main" id="{30E1B8DC-9623-4371-9A07-4360F42F2EC0}"/>
              </a:ext>
            </a:extLst>
          </p:cNvPr>
          <p:cNvSpPr txBox="1"/>
          <p:nvPr/>
        </p:nvSpPr>
        <p:spPr>
          <a:xfrm>
            <a:off x="1280603" y="1348704"/>
            <a:ext cx="6094520" cy="36933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Example:-</a:t>
            </a:r>
          </a:p>
        </p:txBody>
      </p:sp>
      <p:pic>
        <p:nvPicPr>
          <p:cNvPr id="8" name="Picture 7">
            <a:extLst>
              <a:ext uri="{FF2B5EF4-FFF2-40B4-BE49-F238E27FC236}">
                <a16:creationId xmlns:a16="http://schemas.microsoft.com/office/drawing/2014/main" id="{2681C098-487F-4736-BFBA-D70C03560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47391582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4B0E8-D54D-46AB-A39D-0B47AAC5AEDF}"/>
              </a:ext>
            </a:extLst>
          </p:cNvPr>
          <p:cNvSpPr>
            <a:spLocks noGrp="1"/>
          </p:cNvSpPr>
          <p:nvPr>
            <p:ph sz="quarter" idx="13"/>
          </p:nvPr>
        </p:nvSpPr>
        <p:spPr>
          <a:xfrm>
            <a:off x="838200" y="1930400"/>
            <a:ext cx="9044887" cy="1325563"/>
          </a:xfrm>
        </p:spPr>
        <p:txBody>
          <a:bodyPr>
            <a:normAutofit/>
          </a:bodyPr>
          <a:lstStyle/>
          <a:p>
            <a:r>
              <a:rPr lang="en-US" sz="2000" b="0" i="0" dirty="0">
                <a:solidFill>
                  <a:srgbClr val="333333"/>
                </a:solidFill>
                <a:effectLst/>
              </a:rPr>
              <a:t> If we want to store records without giving all fields, we use the following </a:t>
            </a:r>
            <a:r>
              <a:rPr lang="en-US" sz="2000" b="1" i="0" dirty="0">
                <a:solidFill>
                  <a:srgbClr val="333333"/>
                </a:solidFill>
                <a:effectLst/>
              </a:rPr>
              <a:t>partial field</a:t>
            </a:r>
            <a:r>
              <a:rPr lang="en-US" sz="2000" b="0" i="0" dirty="0">
                <a:solidFill>
                  <a:srgbClr val="333333"/>
                </a:solidFill>
                <a:effectLst/>
              </a:rPr>
              <a:t> statements. In such case, it is mandatory to specify field names.</a:t>
            </a:r>
            <a:endParaRPr lang="en-IN" sz="2000" dirty="0"/>
          </a:p>
        </p:txBody>
      </p:sp>
      <p:pic>
        <p:nvPicPr>
          <p:cNvPr id="5" name="Picture 4">
            <a:extLst>
              <a:ext uri="{FF2B5EF4-FFF2-40B4-BE49-F238E27FC236}">
                <a16:creationId xmlns:a16="http://schemas.microsoft.com/office/drawing/2014/main" id="{985C242E-3E92-462D-BE96-81D0AD99DC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513" y="3255963"/>
            <a:ext cx="4818324" cy="15557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a16="http://schemas.microsoft.com/office/drawing/2014/main" id="{235A7993-3088-4A9E-94FC-98B0AC0AA7F6}"/>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INSERT STATEMENT</a:t>
            </a:r>
          </a:p>
        </p:txBody>
      </p:sp>
      <p:pic>
        <p:nvPicPr>
          <p:cNvPr id="7" name="Picture 6">
            <a:extLst>
              <a:ext uri="{FF2B5EF4-FFF2-40B4-BE49-F238E27FC236}">
                <a16:creationId xmlns:a16="http://schemas.microsoft.com/office/drawing/2014/main" id="{C8B4E434-B337-4F29-ADAC-01B033D56C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30065387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A867C-8559-4543-B854-EEDCFE18CEAC}"/>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SELECT STATEMENT</a:t>
            </a:r>
          </a:p>
        </p:txBody>
      </p:sp>
      <p:sp>
        <p:nvSpPr>
          <p:cNvPr id="3" name="Content Placeholder 2">
            <a:extLst>
              <a:ext uri="{FF2B5EF4-FFF2-40B4-BE49-F238E27FC236}">
                <a16:creationId xmlns:a16="http://schemas.microsoft.com/office/drawing/2014/main" id="{4CE8D500-DA06-46D0-8136-5379AC198D7D}"/>
              </a:ext>
            </a:extLst>
          </p:cNvPr>
          <p:cNvSpPr>
            <a:spLocks noGrp="1"/>
          </p:cNvSpPr>
          <p:nvPr>
            <p:ph sz="quarter" idx="13"/>
          </p:nvPr>
        </p:nvSpPr>
        <p:spPr/>
        <p:txBody>
          <a:bodyPr>
            <a:normAutofit/>
          </a:bodyPr>
          <a:lstStyle/>
          <a:p>
            <a:r>
              <a:rPr lang="en-US" sz="2000" b="0" i="0" dirty="0">
                <a:solidFill>
                  <a:srgbClr val="333333"/>
                </a:solidFill>
                <a:effectLst/>
              </a:rPr>
              <a:t>The SELECT statement in MySQL is used to </a:t>
            </a:r>
            <a:r>
              <a:rPr lang="en-US" sz="2000" b="1" i="0" dirty="0">
                <a:solidFill>
                  <a:srgbClr val="333333"/>
                </a:solidFill>
                <a:effectLst/>
              </a:rPr>
              <a:t>fetch data from one or more tables</a:t>
            </a:r>
            <a:r>
              <a:rPr lang="en-US" sz="2000" b="0" i="0" dirty="0">
                <a:solidFill>
                  <a:srgbClr val="333333"/>
                </a:solidFill>
                <a:effectLst/>
              </a:rPr>
              <a:t>. We can retrieve records of all fields or specified fields that match specified criteria using this statement.</a:t>
            </a:r>
            <a:br>
              <a:rPr lang="en-US" sz="2000" b="0" i="0" dirty="0">
                <a:solidFill>
                  <a:srgbClr val="333333"/>
                </a:solidFill>
                <a:effectLst/>
              </a:rPr>
            </a:br>
            <a:endParaRPr lang="en-US" sz="2000" b="0" i="0" dirty="0">
              <a:solidFill>
                <a:srgbClr val="333333"/>
              </a:solidFill>
              <a:effectLst/>
            </a:endParaRPr>
          </a:p>
          <a:p>
            <a:r>
              <a:rPr lang="en-IN" sz="2000" b="1" i="0" dirty="0">
                <a:effectLst/>
              </a:rPr>
              <a:t>SELECT STATEMENT SYNTAX</a:t>
            </a:r>
          </a:p>
          <a:p>
            <a:pPr marL="0" indent="0" algn="just">
              <a:buNone/>
            </a:pPr>
            <a:r>
              <a:rPr lang="en-US" sz="1800" b="1" i="0" dirty="0">
                <a:effectLst/>
              </a:rPr>
              <a:t>SELECT</a:t>
            </a:r>
            <a:r>
              <a:rPr lang="en-US" sz="1800" b="0" i="0" dirty="0">
                <a:effectLst/>
              </a:rPr>
              <a:t> field_name1, field_name 2,... field_nameN   </a:t>
            </a:r>
          </a:p>
          <a:p>
            <a:pPr marL="0" indent="0" algn="just">
              <a:buNone/>
            </a:pPr>
            <a:r>
              <a:rPr lang="en-US" sz="1800" b="1" i="0" dirty="0">
                <a:effectLst/>
              </a:rPr>
              <a:t>FROM</a:t>
            </a:r>
            <a:r>
              <a:rPr lang="en-US" sz="1800" b="0" i="0" dirty="0">
                <a:effectLst/>
              </a:rPr>
              <a:t> table_name1, table_name2...  </a:t>
            </a:r>
          </a:p>
          <a:p>
            <a:pPr marL="0" indent="0" algn="just">
              <a:buNone/>
            </a:pPr>
            <a:r>
              <a:rPr lang="en-US" sz="1800" b="0" i="0" dirty="0">
                <a:effectLst/>
              </a:rPr>
              <a:t>[</a:t>
            </a:r>
            <a:r>
              <a:rPr lang="en-US" sz="1800" b="1" i="0" dirty="0">
                <a:effectLst/>
              </a:rPr>
              <a:t>WHERE</a:t>
            </a:r>
            <a:r>
              <a:rPr lang="en-US" sz="1800" b="0" i="0" dirty="0">
                <a:effectLst/>
              </a:rPr>
              <a:t> condition]  </a:t>
            </a:r>
          </a:p>
          <a:p>
            <a:pPr marL="0" indent="0" algn="just">
              <a:buNone/>
            </a:pPr>
            <a:r>
              <a:rPr lang="en-US" sz="1800" b="0" i="0" dirty="0">
                <a:effectLst/>
              </a:rPr>
              <a:t>[</a:t>
            </a:r>
            <a:r>
              <a:rPr lang="en-US" sz="1800" b="1" i="0" dirty="0">
                <a:effectLst/>
              </a:rPr>
              <a:t>GROUP</a:t>
            </a:r>
            <a:r>
              <a:rPr lang="en-US" sz="1800" b="0" i="0" dirty="0">
                <a:effectLst/>
              </a:rPr>
              <a:t> </a:t>
            </a:r>
            <a:r>
              <a:rPr lang="en-US" sz="1800" b="1" i="0" dirty="0">
                <a:effectLst/>
              </a:rPr>
              <a:t>BY</a:t>
            </a:r>
            <a:r>
              <a:rPr lang="en-US" sz="1800" b="0" i="0" dirty="0">
                <a:effectLst/>
              </a:rPr>
              <a:t> field_name(s)]  </a:t>
            </a:r>
          </a:p>
          <a:p>
            <a:pPr marL="0" indent="0" algn="just">
              <a:buNone/>
            </a:pPr>
            <a:r>
              <a:rPr lang="en-US" sz="1800" b="0" i="0" dirty="0">
                <a:effectLst/>
              </a:rPr>
              <a:t>[</a:t>
            </a:r>
            <a:r>
              <a:rPr lang="en-US" sz="1800" b="1" i="0" dirty="0">
                <a:effectLst/>
              </a:rPr>
              <a:t>HAVING</a:t>
            </a:r>
            <a:r>
              <a:rPr lang="en-US" sz="1800" b="0" i="0" dirty="0">
                <a:effectLst/>
              </a:rPr>
              <a:t> condition]   </a:t>
            </a:r>
          </a:p>
          <a:p>
            <a:pPr marL="0" indent="0" algn="just">
              <a:buNone/>
            </a:pPr>
            <a:r>
              <a:rPr lang="en-US" sz="1800" b="0" i="0" dirty="0">
                <a:effectLst/>
              </a:rPr>
              <a:t>[</a:t>
            </a:r>
            <a:r>
              <a:rPr lang="en-US" sz="1800" b="1" i="0" dirty="0">
                <a:effectLst/>
              </a:rPr>
              <a:t>ORDER</a:t>
            </a:r>
            <a:r>
              <a:rPr lang="en-US" sz="1800" b="0" i="0" dirty="0">
                <a:effectLst/>
              </a:rPr>
              <a:t> </a:t>
            </a:r>
            <a:r>
              <a:rPr lang="en-US" sz="1800" b="1" i="0" dirty="0">
                <a:effectLst/>
              </a:rPr>
              <a:t>BY</a:t>
            </a:r>
            <a:r>
              <a:rPr lang="en-US" sz="1800" b="0" i="0" dirty="0">
                <a:effectLst/>
              </a:rPr>
              <a:t> field_name(s)]  </a:t>
            </a:r>
          </a:p>
          <a:p>
            <a:pPr marL="0" indent="0" algn="just">
              <a:buNone/>
            </a:pPr>
            <a:r>
              <a:rPr lang="en-US" sz="1800" b="0" i="0" dirty="0">
                <a:effectLst/>
              </a:rPr>
              <a:t>[OFFSET M ][LIMIT N];  </a:t>
            </a:r>
          </a:p>
        </p:txBody>
      </p:sp>
      <p:pic>
        <p:nvPicPr>
          <p:cNvPr id="4" name="Picture 3">
            <a:extLst>
              <a:ext uri="{FF2B5EF4-FFF2-40B4-BE49-F238E27FC236}">
                <a16:creationId xmlns:a16="http://schemas.microsoft.com/office/drawing/2014/main" id="{98BED013-D152-4E5B-9CDA-64F064D25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6891409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542DCD-212B-41B7-8049-0C27CC5AF649}"/>
              </a:ext>
            </a:extLst>
          </p:cNvPr>
          <p:cNvSpPr>
            <a:spLocks noGrp="1"/>
          </p:cNvSpPr>
          <p:nvPr>
            <p:ph sz="quarter" idx="13"/>
          </p:nvPr>
        </p:nvSpPr>
        <p:spPr>
          <a:xfrm>
            <a:off x="838200" y="1930400"/>
            <a:ext cx="9044887" cy="3049973"/>
          </a:xfrm>
        </p:spPr>
        <p:txBody>
          <a:bodyPr/>
          <a:lstStyle/>
          <a:p>
            <a:pPr marL="0" indent="0" algn="just">
              <a:buNone/>
            </a:pPr>
            <a:r>
              <a:rPr lang="en-US" sz="2000" b="1" i="0" dirty="0">
                <a:effectLst/>
              </a:rPr>
              <a:t>SYNTAX FOR ALL FIELDS:</a:t>
            </a:r>
          </a:p>
          <a:p>
            <a:pPr marL="0" indent="0" algn="just">
              <a:buNone/>
            </a:pPr>
            <a:r>
              <a:rPr lang="en-US" sz="2000" b="1" i="0" dirty="0">
                <a:effectLst/>
              </a:rPr>
              <a:t>SELECT</a:t>
            </a:r>
            <a:r>
              <a:rPr lang="en-US" sz="2000" b="0" i="0" dirty="0">
                <a:effectLst/>
              </a:rPr>
              <a:t> * </a:t>
            </a:r>
            <a:r>
              <a:rPr lang="en-US" sz="2000" b="1" i="0" dirty="0">
                <a:effectLst/>
              </a:rPr>
              <a:t>FROM</a:t>
            </a:r>
            <a:r>
              <a:rPr lang="en-US" sz="2000" b="0" i="0" dirty="0">
                <a:effectLst/>
              </a:rPr>
              <a:t> tables [</a:t>
            </a:r>
            <a:r>
              <a:rPr lang="en-US" sz="2000" b="1" i="0" dirty="0">
                <a:effectLst/>
              </a:rPr>
              <a:t>WHERE</a:t>
            </a:r>
            <a:r>
              <a:rPr lang="en-US" sz="2000" b="0" i="0" dirty="0">
                <a:effectLst/>
              </a:rPr>
              <a:t> conditions]  </a:t>
            </a:r>
          </a:p>
          <a:p>
            <a:pPr marL="0" indent="0" algn="just">
              <a:buNone/>
            </a:pPr>
            <a:r>
              <a:rPr lang="en-US" sz="2000" b="0" i="0" dirty="0">
                <a:effectLst/>
              </a:rPr>
              <a:t>[</a:t>
            </a:r>
            <a:r>
              <a:rPr lang="en-US" sz="2000" b="1" i="0" dirty="0">
                <a:effectLst/>
              </a:rPr>
              <a:t>GROUP</a:t>
            </a:r>
            <a:r>
              <a:rPr lang="en-US" sz="2000" b="0" i="0" dirty="0">
                <a:effectLst/>
              </a:rPr>
              <a:t> </a:t>
            </a:r>
            <a:r>
              <a:rPr lang="en-US" sz="2000" b="1" i="0" dirty="0">
                <a:effectLst/>
              </a:rPr>
              <a:t>BY</a:t>
            </a:r>
            <a:r>
              <a:rPr lang="en-US" sz="2000" b="0" i="0" dirty="0">
                <a:effectLst/>
              </a:rPr>
              <a:t> fieldName(s)]  </a:t>
            </a:r>
          </a:p>
          <a:p>
            <a:pPr marL="0" indent="0" algn="just">
              <a:buNone/>
            </a:pPr>
            <a:r>
              <a:rPr lang="en-US" sz="2000" b="0" i="0" dirty="0">
                <a:effectLst/>
              </a:rPr>
              <a:t>[</a:t>
            </a:r>
            <a:r>
              <a:rPr lang="en-US" sz="2000" b="1" i="0" dirty="0">
                <a:effectLst/>
              </a:rPr>
              <a:t>HAVING</a:t>
            </a:r>
            <a:r>
              <a:rPr lang="en-US" sz="2000" b="0" i="0" dirty="0">
                <a:effectLst/>
              </a:rPr>
              <a:t> condition]   </a:t>
            </a:r>
          </a:p>
          <a:p>
            <a:pPr marL="0" indent="0" algn="just">
              <a:buNone/>
            </a:pPr>
            <a:r>
              <a:rPr lang="en-US" sz="2000" b="0" i="0" dirty="0">
                <a:effectLst/>
              </a:rPr>
              <a:t>[</a:t>
            </a:r>
            <a:r>
              <a:rPr lang="en-US" sz="2000" b="1" i="0" dirty="0">
                <a:effectLst/>
              </a:rPr>
              <a:t>ORDER</a:t>
            </a:r>
            <a:r>
              <a:rPr lang="en-US" sz="2000" b="0" i="0" dirty="0">
                <a:effectLst/>
              </a:rPr>
              <a:t> </a:t>
            </a:r>
            <a:r>
              <a:rPr lang="en-US" sz="2000" b="1" i="0" dirty="0">
                <a:effectLst/>
              </a:rPr>
              <a:t>BY</a:t>
            </a:r>
            <a:r>
              <a:rPr lang="en-US" sz="2000" b="0" i="0" dirty="0">
                <a:effectLst/>
              </a:rPr>
              <a:t> fieldName(s)]  </a:t>
            </a:r>
          </a:p>
          <a:p>
            <a:pPr marL="0" indent="0" algn="just">
              <a:buNone/>
            </a:pPr>
            <a:r>
              <a:rPr lang="en-US" sz="2000" b="0" i="0" dirty="0">
                <a:effectLst/>
              </a:rPr>
              <a:t>[OFFSET M ][LIMIT N];  </a:t>
            </a:r>
          </a:p>
        </p:txBody>
      </p:sp>
      <p:sp>
        <p:nvSpPr>
          <p:cNvPr id="4" name="Title 1">
            <a:extLst>
              <a:ext uri="{FF2B5EF4-FFF2-40B4-BE49-F238E27FC236}">
                <a16:creationId xmlns:a16="http://schemas.microsoft.com/office/drawing/2014/main" id="{9C802211-C2D0-44DD-94F5-950C8D370976}"/>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SELECT STATEMENT</a:t>
            </a:r>
          </a:p>
        </p:txBody>
      </p:sp>
      <p:pic>
        <p:nvPicPr>
          <p:cNvPr id="5" name="Picture 4">
            <a:extLst>
              <a:ext uri="{FF2B5EF4-FFF2-40B4-BE49-F238E27FC236}">
                <a16:creationId xmlns:a16="http://schemas.microsoft.com/office/drawing/2014/main" id="{DF4EA6FE-C85F-4A38-A782-1DAFF2E47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00074675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9499C-2E11-437E-98C7-5C3F50EB289A}"/>
              </a:ext>
            </a:extLst>
          </p:cNvPr>
          <p:cNvSpPr>
            <a:spLocks noGrp="1"/>
          </p:cNvSpPr>
          <p:nvPr>
            <p:ph type="title"/>
          </p:nvPr>
        </p:nvSpPr>
        <p:spPr/>
        <p:txBody>
          <a:bodyPr>
            <a:normAutofit/>
          </a:bodyPr>
          <a:lstStyle/>
          <a:p>
            <a:pPr marL="0" marR="0" lvl="0" indent="0" algn="ctr" fontAlgn="base">
              <a:spcAft>
                <a:spcPct val="0"/>
              </a:spcAft>
              <a:tabLst/>
            </a:pPr>
            <a:r>
              <a:rPr lang="en-US" alt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PARAMETER EXPLANATION</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graphicFrame>
        <p:nvGraphicFramePr>
          <p:cNvPr id="4" name="Content Placeholder 3">
            <a:extLst>
              <a:ext uri="{FF2B5EF4-FFF2-40B4-BE49-F238E27FC236}">
                <a16:creationId xmlns:a16="http://schemas.microsoft.com/office/drawing/2014/main" id="{7225FA22-341B-4392-ADAD-B7E18BB47590}"/>
              </a:ext>
            </a:extLst>
          </p:cNvPr>
          <p:cNvGraphicFramePr>
            <a:graphicFrameLocks noGrp="1"/>
          </p:cNvGraphicFramePr>
          <p:nvPr>
            <p:ph sz="quarter" idx="13"/>
            <p:extLst>
              <p:ext uri="{D42A27DB-BD31-4B8C-83A1-F6EECF244321}">
                <p14:modId xmlns:p14="http://schemas.microsoft.com/office/powerpoint/2010/main" val="3741530933"/>
              </p:ext>
            </p:extLst>
          </p:nvPr>
        </p:nvGraphicFramePr>
        <p:xfrm>
          <a:off x="812325" y="1690688"/>
          <a:ext cx="8864335" cy="4379502"/>
        </p:xfrm>
        <a:graphic>
          <a:graphicData uri="http://schemas.openxmlformats.org/drawingml/2006/table">
            <a:tbl>
              <a:tblPr/>
              <a:tblGrid>
                <a:gridCol w="1975263">
                  <a:extLst>
                    <a:ext uri="{9D8B030D-6E8A-4147-A177-3AD203B41FA5}">
                      <a16:colId xmlns:a16="http://schemas.microsoft.com/office/drawing/2014/main" val="2982581996"/>
                    </a:ext>
                  </a:extLst>
                </a:gridCol>
                <a:gridCol w="6889072">
                  <a:extLst>
                    <a:ext uri="{9D8B030D-6E8A-4147-A177-3AD203B41FA5}">
                      <a16:colId xmlns:a16="http://schemas.microsoft.com/office/drawing/2014/main" val="194352059"/>
                    </a:ext>
                  </a:extLst>
                </a:gridCol>
              </a:tblGrid>
              <a:tr h="181663">
                <a:tc>
                  <a:txBody>
                    <a:bodyPr/>
                    <a:lstStyle/>
                    <a:p>
                      <a:pPr algn="l" fontAlgn="t"/>
                      <a:r>
                        <a:rPr lang="en-IN" sz="1400" dirty="0">
                          <a:solidFill>
                            <a:srgbClr val="000000"/>
                          </a:solidFill>
                          <a:effectLst/>
                          <a:latin typeface="+mn-lt"/>
                        </a:rPr>
                        <a:t>Parameter Name</a:t>
                      </a:r>
                    </a:p>
                  </a:txBody>
                  <a:tcPr marL="36333" marR="36333" marT="36333" marB="36333">
                    <a:lnL w="7620" cap="flat" cmpd="sng" algn="ctr">
                      <a:solidFill>
                        <a:srgbClr val="8021DC"/>
                      </a:solidFill>
                      <a:prstDash val="solid"/>
                      <a:round/>
                      <a:headEnd type="none" w="med" len="med"/>
                      <a:tailEnd type="none" w="med" len="med"/>
                    </a:lnL>
                    <a:lnR w="7620" cap="flat" cmpd="sng" algn="ctr">
                      <a:solidFill>
                        <a:srgbClr val="8021DC"/>
                      </a:solidFill>
                      <a:prstDash val="solid"/>
                      <a:round/>
                      <a:headEnd type="none" w="med" len="med"/>
                      <a:tailEnd type="none" w="med" len="med"/>
                    </a:lnR>
                    <a:lnT w="7620" cap="flat" cmpd="sng" algn="ctr">
                      <a:solidFill>
                        <a:srgbClr val="8021D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mn-lt"/>
                        </a:rPr>
                        <a:t>Descriptions</a:t>
                      </a:r>
                    </a:p>
                  </a:txBody>
                  <a:tcPr marL="36333" marR="36333" marT="36333" marB="36333">
                    <a:lnL w="7620" cap="flat" cmpd="sng" algn="ctr">
                      <a:solidFill>
                        <a:srgbClr val="8021DC"/>
                      </a:solidFill>
                      <a:prstDash val="solid"/>
                      <a:round/>
                      <a:headEnd type="none" w="med" len="med"/>
                      <a:tailEnd type="none" w="med" len="med"/>
                    </a:lnL>
                    <a:lnR w="7620" cap="flat" cmpd="sng" algn="ctr">
                      <a:solidFill>
                        <a:srgbClr val="8021DC"/>
                      </a:solidFill>
                      <a:prstDash val="solid"/>
                      <a:round/>
                      <a:headEnd type="none" w="med" len="med"/>
                      <a:tailEnd type="none" w="med" len="med"/>
                    </a:lnR>
                    <a:lnT w="7620" cap="flat" cmpd="sng" algn="ctr">
                      <a:solidFill>
                        <a:srgbClr val="8021D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583902460"/>
                  </a:ext>
                </a:extLst>
              </a:tr>
              <a:tr h="593433">
                <a:tc>
                  <a:txBody>
                    <a:bodyPr/>
                    <a:lstStyle/>
                    <a:p>
                      <a:pPr algn="just" fontAlgn="t"/>
                      <a:r>
                        <a:rPr lang="en-IN" sz="1400" dirty="0">
                          <a:solidFill>
                            <a:srgbClr val="333333"/>
                          </a:solidFill>
                          <a:effectLst/>
                          <a:latin typeface="+mn-lt"/>
                        </a:rPr>
                        <a:t>field_name(s) or *</a:t>
                      </a:r>
                    </a:p>
                  </a:txBody>
                  <a:tcPr marL="24222" marR="24222"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mn-lt"/>
                        </a:rPr>
                        <a:t>It is used to specify one or more columns to returns in the result set. The asterisk (*) returns all fields of a table.</a:t>
                      </a:r>
                    </a:p>
                  </a:txBody>
                  <a:tcPr marL="24222" marR="24222"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73075602"/>
                  </a:ext>
                </a:extLst>
              </a:tr>
              <a:tr h="375437">
                <a:tc>
                  <a:txBody>
                    <a:bodyPr/>
                    <a:lstStyle/>
                    <a:p>
                      <a:pPr algn="just" fontAlgn="t"/>
                      <a:r>
                        <a:rPr lang="en-IN" sz="1400" dirty="0">
                          <a:solidFill>
                            <a:srgbClr val="333333"/>
                          </a:solidFill>
                          <a:effectLst/>
                          <a:latin typeface="+mn-lt"/>
                        </a:rPr>
                        <a:t>table_name(s)</a:t>
                      </a:r>
                    </a:p>
                  </a:txBody>
                  <a:tcPr marL="24222" marR="24222"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mn-lt"/>
                        </a:rPr>
                        <a:t>It is the name of tables from which we want to fetch data.</a:t>
                      </a:r>
                    </a:p>
                  </a:txBody>
                  <a:tcPr marL="24222" marR="24222"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42260335"/>
                  </a:ext>
                </a:extLst>
              </a:tr>
              <a:tr h="593433">
                <a:tc>
                  <a:txBody>
                    <a:bodyPr/>
                    <a:lstStyle/>
                    <a:p>
                      <a:pPr algn="just" fontAlgn="t"/>
                      <a:r>
                        <a:rPr lang="en-IN" sz="1400" dirty="0">
                          <a:solidFill>
                            <a:srgbClr val="333333"/>
                          </a:solidFill>
                          <a:effectLst/>
                          <a:latin typeface="+mn-lt"/>
                        </a:rPr>
                        <a:t>WHERE</a:t>
                      </a:r>
                    </a:p>
                  </a:txBody>
                  <a:tcPr marL="24222" marR="24222"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mn-lt"/>
                        </a:rPr>
                        <a:t>It is an optional clause. It specifies the condition that returned the matched records in the result set.</a:t>
                      </a:r>
                    </a:p>
                  </a:txBody>
                  <a:tcPr marL="24222" marR="24222"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20427874"/>
                  </a:ext>
                </a:extLst>
              </a:tr>
              <a:tr h="593433">
                <a:tc>
                  <a:txBody>
                    <a:bodyPr/>
                    <a:lstStyle/>
                    <a:p>
                      <a:pPr algn="just" fontAlgn="t"/>
                      <a:r>
                        <a:rPr lang="en-IN" sz="1400" dirty="0">
                          <a:solidFill>
                            <a:srgbClr val="333333"/>
                          </a:solidFill>
                          <a:effectLst/>
                          <a:latin typeface="+mn-lt"/>
                        </a:rPr>
                        <a:t>GROUP BY</a:t>
                      </a:r>
                    </a:p>
                  </a:txBody>
                  <a:tcPr marL="24222" marR="24222"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mn-lt"/>
                        </a:rPr>
                        <a:t>It is optional. It collects data from multiple records and grouped them by one or more columns.</a:t>
                      </a:r>
                    </a:p>
                  </a:txBody>
                  <a:tcPr marL="24222" marR="24222"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76577520"/>
                  </a:ext>
                </a:extLst>
              </a:tr>
              <a:tr h="593433">
                <a:tc>
                  <a:txBody>
                    <a:bodyPr/>
                    <a:lstStyle/>
                    <a:p>
                      <a:pPr algn="just" fontAlgn="t"/>
                      <a:r>
                        <a:rPr lang="en-IN" sz="1400">
                          <a:solidFill>
                            <a:srgbClr val="333333"/>
                          </a:solidFill>
                          <a:effectLst/>
                          <a:latin typeface="+mn-lt"/>
                        </a:rPr>
                        <a:t>HAVING</a:t>
                      </a:r>
                    </a:p>
                  </a:txBody>
                  <a:tcPr marL="24222" marR="24222"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mn-lt"/>
                        </a:rPr>
                        <a:t>It is optional. It works with the GROUP BY clause and returns only those rows whose condition is TRUE.</a:t>
                      </a:r>
                    </a:p>
                  </a:txBody>
                  <a:tcPr marL="24222" marR="24222"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62977142"/>
                  </a:ext>
                </a:extLst>
              </a:tr>
              <a:tr h="375437">
                <a:tc>
                  <a:txBody>
                    <a:bodyPr/>
                    <a:lstStyle/>
                    <a:p>
                      <a:pPr algn="just" fontAlgn="t"/>
                      <a:r>
                        <a:rPr lang="en-IN" sz="1400">
                          <a:solidFill>
                            <a:srgbClr val="333333"/>
                          </a:solidFill>
                          <a:effectLst/>
                          <a:latin typeface="+mn-lt"/>
                        </a:rPr>
                        <a:t>ORDER BY</a:t>
                      </a:r>
                    </a:p>
                  </a:txBody>
                  <a:tcPr marL="24222" marR="24222"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mn-lt"/>
                        </a:rPr>
                        <a:t>It is optional. It is used for sorting the records in the result set.</a:t>
                      </a:r>
                    </a:p>
                  </a:txBody>
                  <a:tcPr marL="24222" marR="24222"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48801292"/>
                  </a:ext>
                </a:extLst>
              </a:tr>
              <a:tr h="484435">
                <a:tc>
                  <a:txBody>
                    <a:bodyPr/>
                    <a:lstStyle/>
                    <a:p>
                      <a:pPr algn="just" fontAlgn="t"/>
                      <a:r>
                        <a:rPr lang="en-IN" sz="1400">
                          <a:solidFill>
                            <a:srgbClr val="333333"/>
                          </a:solidFill>
                          <a:effectLst/>
                          <a:latin typeface="+mn-lt"/>
                        </a:rPr>
                        <a:t>OFFSET</a:t>
                      </a:r>
                    </a:p>
                  </a:txBody>
                  <a:tcPr marL="24222" marR="24222"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mn-lt"/>
                        </a:rPr>
                        <a:t>It is optional. It specifies to which row returns first. By default, It starts with zero.</a:t>
                      </a:r>
                    </a:p>
                  </a:txBody>
                  <a:tcPr marL="24222" marR="24222"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29868715"/>
                  </a:ext>
                </a:extLst>
              </a:tr>
              <a:tr h="484435">
                <a:tc>
                  <a:txBody>
                    <a:bodyPr/>
                    <a:lstStyle/>
                    <a:p>
                      <a:pPr algn="just" fontAlgn="t"/>
                      <a:r>
                        <a:rPr lang="en-IN" sz="1400">
                          <a:solidFill>
                            <a:srgbClr val="333333"/>
                          </a:solidFill>
                          <a:effectLst/>
                          <a:latin typeface="+mn-lt"/>
                        </a:rPr>
                        <a:t>LIMIT</a:t>
                      </a:r>
                    </a:p>
                  </a:txBody>
                  <a:tcPr marL="24222" marR="24222"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mn-lt"/>
                        </a:rPr>
                        <a:t>It is optional. It is used to limit the number of returned records in the result set.</a:t>
                      </a:r>
                    </a:p>
                  </a:txBody>
                  <a:tcPr marL="24222" marR="24222" marT="24222" marB="2422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54257291"/>
                  </a:ext>
                </a:extLst>
              </a:tr>
            </a:tbl>
          </a:graphicData>
        </a:graphic>
      </p:graphicFrame>
      <p:pic>
        <p:nvPicPr>
          <p:cNvPr id="5" name="Picture 4">
            <a:extLst>
              <a:ext uri="{FF2B5EF4-FFF2-40B4-BE49-F238E27FC236}">
                <a16:creationId xmlns:a16="http://schemas.microsoft.com/office/drawing/2014/main" id="{4C8717EE-FCA6-4851-B488-4F61ED424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11220884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82DD8-6196-4A1B-BE3C-C163D57723A9}"/>
              </a:ext>
            </a:extLst>
          </p:cNvPr>
          <p:cNvSpPr>
            <a:spLocks noGrp="1"/>
          </p:cNvSpPr>
          <p:nvPr>
            <p:ph sz="quarter" idx="13"/>
          </p:nvPr>
        </p:nvSpPr>
        <p:spPr>
          <a:xfrm>
            <a:off x="838200" y="1930400"/>
            <a:ext cx="9044887" cy="750656"/>
          </a:xfrm>
        </p:spPr>
        <p:txBody>
          <a:bodyPr>
            <a:normAutofit/>
          </a:bodyPr>
          <a:lstStyle/>
          <a:p>
            <a:r>
              <a:rPr lang="en-US" sz="2000" b="0" i="0" dirty="0">
                <a:solidFill>
                  <a:srgbClr val="333333"/>
                </a:solidFill>
                <a:effectLst/>
              </a:rPr>
              <a:t> If we want to retrieve a </a:t>
            </a:r>
            <a:r>
              <a:rPr lang="en-US" sz="2000" b="1" i="0" dirty="0">
                <a:solidFill>
                  <a:srgbClr val="333333"/>
                </a:solidFill>
                <a:effectLst/>
              </a:rPr>
              <a:t>single column from the table</a:t>
            </a:r>
            <a:r>
              <a:rPr lang="en-US" sz="2000" b="0" i="0" dirty="0">
                <a:solidFill>
                  <a:srgbClr val="333333"/>
                </a:solidFill>
                <a:effectLst/>
              </a:rPr>
              <a:t>, we need to execute the below query:</a:t>
            </a:r>
          </a:p>
        </p:txBody>
      </p:sp>
      <p:pic>
        <p:nvPicPr>
          <p:cNvPr id="5" name="Picture 4">
            <a:extLst>
              <a:ext uri="{FF2B5EF4-FFF2-40B4-BE49-F238E27FC236}">
                <a16:creationId xmlns:a16="http://schemas.microsoft.com/office/drawing/2014/main" id="{2C70525D-8CBF-4E2D-A2CA-4BFCFFE338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388" y="2858610"/>
            <a:ext cx="4490612" cy="22105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itle 1">
            <a:extLst>
              <a:ext uri="{FF2B5EF4-FFF2-40B4-BE49-F238E27FC236}">
                <a16:creationId xmlns:a16="http://schemas.microsoft.com/office/drawing/2014/main" id="{6E36D2A6-50FF-42E2-B377-770BBBDCB1A2}"/>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 SELECT STATEMENT</a:t>
            </a:r>
          </a:p>
        </p:txBody>
      </p:sp>
      <p:pic>
        <p:nvPicPr>
          <p:cNvPr id="6" name="Picture 5">
            <a:extLst>
              <a:ext uri="{FF2B5EF4-FFF2-40B4-BE49-F238E27FC236}">
                <a16:creationId xmlns:a16="http://schemas.microsoft.com/office/drawing/2014/main" id="{B33434AD-9521-4927-9ABB-F6FD90A3AA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3286643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4315BA6-94D0-4FE6-9A1C-4035DBF18DD6}"/>
              </a:ext>
            </a:extLst>
          </p:cNvPr>
          <p:cNvSpPr txBox="1">
            <a:spLocks noGrp="1"/>
          </p:cNvSpPr>
          <p:nvPr>
            <p:ph sz="quarter" idx="13"/>
          </p:nvPr>
        </p:nvSpPr>
        <p:spPr>
          <a:xfrm>
            <a:off x="839787" y="1960392"/>
            <a:ext cx="9045575" cy="646331"/>
          </a:xfrm>
          <a:prstGeom prst="rect">
            <a:avLst/>
          </a:prstGeom>
          <a:noFill/>
        </p:spPr>
        <p:txBody>
          <a:bodyPr wrap="square">
            <a:spAutoFit/>
          </a:bodyPr>
          <a:lstStyle/>
          <a:p>
            <a:r>
              <a:rPr lang="en-US" sz="2000" b="0" i="0" dirty="0">
                <a:solidFill>
                  <a:srgbClr val="333333"/>
                </a:solidFill>
                <a:effectLst/>
              </a:rPr>
              <a:t>If we want to query </a:t>
            </a:r>
            <a:r>
              <a:rPr lang="en-US" sz="2000" b="1" i="0" dirty="0">
                <a:solidFill>
                  <a:srgbClr val="333333"/>
                </a:solidFill>
                <a:effectLst/>
              </a:rPr>
              <a:t>multiple columns from the table</a:t>
            </a:r>
            <a:r>
              <a:rPr lang="en-US" sz="2000" b="0" i="0" dirty="0">
                <a:solidFill>
                  <a:srgbClr val="333333"/>
                </a:solidFill>
                <a:effectLst/>
              </a:rPr>
              <a:t>, we need to execute the below query:</a:t>
            </a:r>
            <a:endParaRPr lang="en-IN" sz="2000" dirty="0"/>
          </a:p>
        </p:txBody>
      </p:sp>
      <p:sp>
        <p:nvSpPr>
          <p:cNvPr id="5" name="Title 1">
            <a:extLst>
              <a:ext uri="{FF2B5EF4-FFF2-40B4-BE49-F238E27FC236}">
                <a16:creationId xmlns:a16="http://schemas.microsoft.com/office/drawing/2014/main" id="{386CB70C-913A-4243-A166-E8D202242444}"/>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SELECT STATEMENT</a:t>
            </a:r>
          </a:p>
        </p:txBody>
      </p:sp>
      <p:pic>
        <p:nvPicPr>
          <p:cNvPr id="7" name="Picture 6">
            <a:extLst>
              <a:ext uri="{FF2B5EF4-FFF2-40B4-BE49-F238E27FC236}">
                <a16:creationId xmlns:a16="http://schemas.microsoft.com/office/drawing/2014/main" id="{39BB06B6-B10F-4DB0-BBCD-3F5B6C7E5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592" y="2876427"/>
            <a:ext cx="4542408" cy="233476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C2A1DBF2-CA8C-4B2B-8632-2BABD6BD3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1470725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D34051-B7DA-47D0-92FB-807B539F5289}"/>
              </a:ext>
            </a:extLst>
          </p:cNvPr>
          <p:cNvSpPr>
            <a:spLocks noGrp="1"/>
          </p:cNvSpPr>
          <p:nvPr>
            <p:ph sz="quarter" idx="13"/>
          </p:nvPr>
        </p:nvSpPr>
        <p:spPr>
          <a:xfrm>
            <a:off x="838200" y="1930400"/>
            <a:ext cx="9044887" cy="1567402"/>
          </a:xfrm>
        </p:spPr>
        <p:txBody>
          <a:bodyPr>
            <a:normAutofit/>
          </a:bodyPr>
          <a:lstStyle/>
          <a:p>
            <a:r>
              <a:rPr lang="en-US" sz="2000" b="0" i="0" dirty="0">
                <a:solidFill>
                  <a:srgbClr val="333333"/>
                </a:solidFill>
                <a:effectLst/>
              </a:rPr>
              <a:t> If we want to fetch data from </a:t>
            </a:r>
            <a:r>
              <a:rPr lang="en-US" sz="2000" b="1" i="0" dirty="0">
                <a:solidFill>
                  <a:srgbClr val="333333"/>
                </a:solidFill>
                <a:effectLst/>
              </a:rPr>
              <a:t>all columns of the table</a:t>
            </a:r>
            <a:r>
              <a:rPr lang="en-US" sz="2000" b="0" i="0" dirty="0">
                <a:solidFill>
                  <a:srgbClr val="333333"/>
                </a:solidFill>
                <a:effectLst/>
              </a:rPr>
              <a:t>, we need to use all column's names with the select statement. Specifying all column names is not convenient to the user, so MySQL uses an </a:t>
            </a:r>
            <a:r>
              <a:rPr lang="en-US" sz="2000" b="1" i="0" dirty="0">
                <a:solidFill>
                  <a:srgbClr val="333333"/>
                </a:solidFill>
                <a:effectLst/>
              </a:rPr>
              <a:t>asterisk</a:t>
            </a:r>
            <a:r>
              <a:rPr lang="en-US" sz="2000" b="0" i="0" dirty="0">
                <a:solidFill>
                  <a:srgbClr val="333333"/>
                </a:solidFill>
                <a:effectLst/>
              </a:rPr>
              <a:t> (*) to retrieve all column data as follows:</a:t>
            </a:r>
            <a:endParaRPr lang="en-IN" sz="2000" dirty="0"/>
          </a:p>
        </p:txBody>
      </p:sp>
      <p:sp>
        <p:nvSpPr>
          <p:cNvPr id="4" name="Title 1">
            <a:extLst>
              <a:ext uri="{FF2B5EF4-FFF2-40B4-BE49-F238E27FC236}">
                <a16:creationId xmlns:a16="http://schemas.microsoft.com/office/drawing/2014/main" id="{52627107-C851-4D16-AB62-C7368420BF6C}"/>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SELECT STATEMENT</a:t>
            </a:r>
          </a:p>
        </p:txBody>
      </p:sp>
      <p:pic>
        <p:nvPicPr>
          <p:cNvPr id="6" name="Picture 5">
            <a:extLst>
              <a:ext uri="{FF2B5EF4-FFF2-40B4-BE49-F238E27FC236}">
                <a16:creationId xmlns:a16="http://schemas.microsoft.com/office/drawing/2014/main" id="{A15C2A0D-E1A2-4751-841A-B730969CD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082" y="3429000"/>
            <a:ext cx="4873840" cy="22970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C8D69303-7CD3-42EF-9C5D-B65FA195C9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58654883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CEA7-7B33-4C9C-958C-D43BA549D2A1}"/>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WHERE CLAUSE</a:t>
            </a:r>
          </a:p>
        </p:txBody>
      </p:sp>
      <p:sp>
        <p:nvSpPr>
          <p:cNvPr id="3" name="Content Placeholder 2">
            <a:extLst>
              <a:ext uri="{FF2B5EF4-FFF2-40B4-BE49-F238E27FC236}">
                <a16:creationId xmlns:a16="http://schemas.microsoft.com/office/drawing/2014/main" id="{15BE43E0-95D3-448D-AD7D-C00AF22DE3D0}"/>
              </a:ext>
            </a:extLst>
          </p:cNvPr>
          <p:cNvSpPr>
            <a:spLocks noGrp="1"/>
          </p:cNvSpPr>
          <p:nvPr>
            <p:ph sz="quarter" idx="13"/>
          </p:nvPr>
        </p:nvSpPr>
        <p:spPr>
          <a:xfrm>
            <a:off x="838200" y="1930400"/>
            <a:ext cx="9044887" cy="2543946"/>
          </a:xfrm>
        </p:spPr>
        <p:txBody>
          <a:bodyPr>
            <a:normAutofit/>
          </a:bodyPr>
          <a:lstStyle/>
          <a:p>
            <a:r>
              <a:rPr lang="en-US" sz="2000" b="0" i="0" dirty="0">
                <a:effectLst/>
              </a:rPr>
              <a:t>MySQL WHERE Clause is used with SELECT, INSERT, UPDATE and DELETE clause to filter the results. It specifies a specific position where you have to do the operation.</a:t>
            </a:r>
          </a:p>
          <a:p>
            <a:pPr algn="just"/>
            <a:r>
              <a:rPr lang="en-US" sz="2000" b="0" i="0" dirty="0">
                <a:effectLst/>
              </a:rPr>
              <a:t>Syntax:</a:t>
            </a:r>
          </a:p>
          <a:p>
            <a:pPr marL="0" indent="0" algn="just">
              <a:buNone/>
            </a:pPr>
            <a:r>
              <a:rPr lang="en-US" sz="2000" b="1" i="0" dirty="0">
                <a:effectLst/>
              </a:rPr>
              <a:t>   WHERE</a:t>
            </a:r>
            <a:r>
              <a:rPr lang="en-US" sz="2000" b="0" i="0" dirty="0">
                <a:effectLst/>
              </a:rPr>
              <a:t> conditions;  </a:t>
            </a:r>
          </a:p>
          <a:p>
            <a:pPr marL="0" indent="0" algn="just">
              <a:buNone/>
            </a:pPr>
            <a:r>
              <a:rPr lang="en-US" sz="2000" b="0" i="0" dirty="0">
                <a:effectLst/>
              </a:rPr>
              <a:t>Parameter:</a:t>
            </a:r>
          </a:p>
          <a:p>
            <a:pPr marL="0" indent="0" algn="just">
              <a:buNone/>
            </a:pPr>
            <a:r>
              <a:rPr lang="en-US" sz="2000" b="0" i="0" dirty="0">
                <a:effectLst/>
              </a:rPr>
              <a:t>conditions: It specifies the conditions that must be fulfilled for records to be selected.</a:t>
            </a:r>
          </a:p>
        </p:txBody>
      </p:sp>
      <p:pic>
        <p:nvPicPr>
          <p:cNvPr id="4" name="Picture 3">
            <a:extLst>
              <a:ext uri="{FF2B5EF4-FFF2-40B4-BE49-F238E27FC236}">
                <a16:creationId xmlns:a16="http://schemas.microsoft.com/office/drawing/2014/main" id="{4914613E-2200-4C0A-A5B4-DB27D1CA24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9941447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DE2A4-3AFC-4BC9-B996-A87A46108952}"/>
              </a:ext>
            </a:extLst>
          </p:cNvPr>
          <p:cNvSpPr>
            <a:spLocks noGrp="1"/>
          </p:cNvSpPr>
          <p:nvPr>
            <p:ph type="title"/>
          </p:nvPr>
        </p:nvSpPr>
        <p:spPr/>
        <p:txBody>
          <a:bodyPr>
            <a:normAutofit/>
          </a:bodyPr>
          <a:lstStyle/>
          <a:p>
            <a:pPr algn="ctr"/>
            <a:r>
              <a:rPr lang="en-US" sz="3400" dirty="0">
                <a:solidFill>
                  <a:schemeClr val="tx1">
                    <a:lumMod val="75000"/>
                    <a:lumOff val="25000"/>
                  </a:schemeClr>
                </a:solidFill>
                <a:latin typeface="Adobe Fangsong Std R" panose="02020400000000000000" pitchFamily="18" charset="-128"/>
                <a:ea typeface="Adobe Fangsong Std R" panose="02020400000000000000" pitchFamily="18" charset="-128"/>
              </a:rPr>
              <a:t>WHERE CLAUSE WITH SINGLE CONDITION</a:t>
            </a:r>
            <a:endParaRPr lang="en-IN" sz="34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C3056499-E9C7-4B49-8F51-94681A51338A}"/>
              </a:ext>
            </a:extLst>
          </p:cNvPr>
          <p:cNvSpPr>
            <a:spLocks noGrp="1"/>
          </p:cNvSpPr>
          <p:nvPr>
            <p:ph sz="quarter" idx="13"/>
          </p:nvPr>
        </p:nvSpPr>
        <p:spPr>
          <a:xfrm>
            <a:off x="838200" y="1930400"/>
            <a:ext cx="9044887" cy="1585157"/>
          </a:xfrm>
        </p:spPr>
        <p:txBody>
          <a:bodyPr/>
          <a:lstStyle/>
          <a:p>
            <a:pPr marL="0" indent="0" algn="just">
              <a:buNone/>
            </a:pPr>
            <a:r>
              <a:rPr lang="en-US" sz="2000" b="1" i="0" dirty="0">
                <a:effectLst/>
              </a:rPr>
              <a:t>SELECT</a:t>
            </a:r>
            <a:r>
              <a:rPr lang="en-US" sz="2000" b="0" i="0" dirty="0">
                <a:effectLst/>
              </a:rPr>
              <a:t> *  </a:t>
            </a:r>
          </a:p>
          <a:p>
            <a:pPr marL="0" indent="0" algn="just">
              <a:buNone/>
            </a:pPr>
            <a:r>
              <a:rPr lang="en-US" sz="2000" b="1" i="0" dirty="0">
                <a:effectLst/>
              </a:rPr>
              <a:t>FROM</a:t>
            </a:r>
            <a:r>
              <a:rPr lang="en-US" sz="2000" b="0" i="0" dirty="0">
                <a:effectLst/>
              </a:rPr>
              <a:t> EMPLOYEE</a:t>
            </a:r>
          </a:p>
          <a:p>
            <a:pPr marL="0" indent="0" algn="just">
              <a:buNone/>
            </a:pPr>
            <a:r>
              <a:rPr lang="en-US" sz="2000" b="1" i="0" dirty="0">
                <a:effectLst/>
              </a:rPr>
              <a:t>WHERE</a:t>
            </a:r>
            <a:r>
              <a:rPr lang="en-US" sz="2000" b="0" i="0" dirty="0">
                <a:effectLst/>
              </a:rPr>
              <a:t> NAME = ’PETER';  </a:t>
            </a:r>
          </a:p>
        </p:txBody>
      </p:sp>
      <p:pic>
        <p:nvPicPr>
          <p:cNvPr id="5" name="Picture 4">
            <a:extLst>
              <a:ext uri="{FF2B5EF4-FFF2-40B4-BE49-F238E27FC236}">
                <a16:creationId xmlns:a16="http://schemas.microsoft.com/office/drawing/2014/main" id="{A7CD7CBA-F4A0-4B4F-B893-1BF54917D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916" y="3515557"/>
            <a:ext cx="5211011" cy="20418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2D94B986-29C9-4AFE-8201-563A7BB138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711957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6669-AE7E-4C55-8B29-CBFC0BB8CF96}"/>
              </a:ext>
            </a:extLst>
          </p:cNvPr>
          <p:cNvSpPr>
            <a:spLocks noGrp="1"/>
          </p:cNvSpPr>
          <p:nvPr>
            <p:ph type="title"/>
          </p:nvPr>
        </p:nvSpPr>
        <p:spPr>
          <a:xfrm>
            <a:off x="812322" y="693028"/>
            <a:ext cx="9044887" cy="1019792"/>
          </a:xfrm>
        </p:spPr>
        <p:txBody>
          <a:bodyPr>
            <a:normAutofit/>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DISADVANTAGES OF THE DBMS</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D71002A5-5348-4DBF-AAE1-6D399ED96DBF}"/>
              </a:ext>
            </a:extLst>
          </p:cNvPr>
          <p:cNvSpPr>
            <a:spLocks noGrp="1"/>
          </p:cNvSpPr>
          <p:nvPr>
            <p:ph sz="quarter" idx="13"/>
          </p:nvPr>
        </p:nvSpPr>
        <p:spPr>
          <a:xfrm>
            <a:off x="812323" y="1384917"/>
            <a:ext cx="9044887" cy="4270159"/>
          </a:xfrm>
        </p:spPr>
        <p:txBody>
          <a:bodyPr>
            <a:normAutofit/>
          </a:bodyPr>
          <a:lstStyle/>
          <a:p>
            <a:r>
              <a:rPr lang="en-US" sz="2200" b="1" dirty="0"/>
              <a:t>Expensive technical staff:-</a:t>
            </a:r>
            <a:r>
              <a:rPr lang="en-US" sz="2200" dirty="0"/>
              <a:t> you want to maintain a DBMS for  office our organization, you need to hire a well educated and Technical database administrator for maintaining the database management system.</a:t>
            </a:r>
          </a:p>
          <a:p>
            <a:r>
              <a:rPr lang="en-US" sz="2200" dirty="0"/>
              <a:t> </a:t>
            </a:r>
            <a:r>
              <a:rPr lang="en-US" sz="2200" b="1" dirty="0"/>
              <a:t>Cost:</a:t>
            </a:r>
            <a:r>
              <a:rPr lang="en-US" sz="2200" dirty="0"/>
              <a:t>-We need to buy expensive hardware, software and highly paid technical database administrator.</a:t>
            </a:r>
          </a:p>
          <a:p>
            <a:r>
              <a:rPr lang="en-US" sz="2200" b="1" dirty="0"/>
              <a:t>Complexity:-</a:t>
            </a:r>
            <a:r>
              <a:rPr lang="en-US" sz="2200" dirty="0"/>
              <a:t>DBMS</a:t>
            </a:r>
            <a:r>
              <a:rPr lang="en-US" sz="2200" b="1" dirty="0"/>
              <a:t> </a:t>
            </a:r>
            <a:r>
              <a:rPr lang="en-US" sz="2200" dirty="0"/>
              <a:t>are not very easy, DBMS are complex.  there are many Complex relationships among tables. Physical schema of the databases are not very easy  to understandable.</a:t>
            </a:r>
          </a:p>
        </p:txBody>
      </p:sp>
      <p:pic>
        <p:nvPicPr>
          <p:cNvPr id="4" name="Picture 3">
            <a:extLst>
              <a:ext uri="{FF2B5EF4-FFF2-40B4-BE49-F238E27FC236}">
                <a16:creationId xmlns:a16="http://schemas.microsoft.com/office/drawing/2014/main" id="{035172F7-0EF8-4F1F-ADBB-EAF37E580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05403248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F8A1-129F-49A5-87A9-F2642A5B3024}"/>
              </a:ext>
            </a:extLst>
          </p:cNvPr>
          <p:cNvSpPr>
            <a:spLocks noGrp="1"/>
          </p:cNvSpPr>
          <p:nvPr>
            <p:ph type="title"/>
          </p:nvPr>
        </p:nvSpPr>
        <p:spPr>
          <a:xfrm>
            <a:off x="604440" y="498291"/>
            <a:ext cx="9512406" cy="904381"/>
          </a:xfrm>
        </p:spPr>
        <p:txBody>
          <a:bodyPr>
            <a:normAutofit fontScale="90000"/>
          </a:bodyPr>
          <a:lstStyle/>
          <a:p>
            <a:pPr algn="ctr"/>
            <a:r>
              <a:rPr lang="en-US" sz="3800" dirty="0">
                <a:solidFill>
                  <a:schemeClr val="tx1">
                    <a:lumMod val="75000"/>
                    <a:lumOff val="25000"/>
                  </a:schemeClr>
                </a:solidFill>
                <a:latin typeface="Adobe Fangsong Std R" panose="02020400000000000000" pitchFamily="18" charset="-128"/>
                <a:ea typeface="Adobe Fangsong Std R" panose="02020400000000000000" pitchFamily="18" charset="-128"/>
              </a:rPr>
              <a:t>WHERE CLAUSE WITH AND CONDITION</a:t>
            </a:r>
            <a:endParaRPr lang="en-IN" sz="38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8EE29A0A-8894-473D-AD48-D5F877CDF4EB}"/>
              </a:ext>
            </a:extLst>
          </p:cNvPr>
          <p:cNvSpPr>
            <a:spLocks noGrp="1"/>
          </p:cNvSpPr>
          <p:nvPr>
            <p:ph sz="quarter" idx="13"/>
          </p:nvPr>
        </p:nvSpPr>
        <p:spPr>
          <a:xfrm>
            <a:off x="793812" y="1690703"/>
            <a:ext cx="9044887" cy="2375270"/>
          </a:xfrm>
        </p:spPr>
        <p:txBody>
          <a:bodyPr>
            <a:noAutofit/>
          </a:bodyPr>
          <a:lstStyle/>
          <a:p>
            <a:pPr algn="just"/>
            <a:r>
              <a:rPr lang="en-US" sz="2000" b="0" i="0" dirty="0">
                <a:effectLst/>
              </a:rPr>
              <a:t>In this example, we are retrieving data from the table "officers" with AND condition.</a:t>
            </a:r>
          </a:p>
          <a:p>
            <a:pPr marL="0" indent="0" algn="just">
              <a:buNone/>
            </a:pPr>
            <a:r>
              <a:rPr lang="en-US" sz="2000" b="1" i="0" dirty="0">
                <a:effectLst/>
              </a:rPr>
              <a:t>SELECT</a:t>
            </a:r>
            <a:r>
              <a:rPr lang="en-US" sz="2000" b="0" i="0" dirty="0">
                <a:effectLst/>
              </a:rPr>
              <a:t> *  </a:t>
            </a:r>
          </a:p>
          <a:p>
            <a:pPr marL="0" indent="0" algn="just">
              <a:buNone/>
            </a:pPr>
            <a:r>
              <a:rPr lang="en-US" sz="2000" b="1" i="0" dirty="0">
                <a:effectLst/>
              </a:rPr>
              <a:t>FROM</a:t>
            </a:r>
            <a:r>
              <a:rPr lang="en-US" sz="2000" b="0" i="0" dirty="0">
                <a:effectLst/>
              </a:rPr>
              <a:t> officers  </a:t>
            </a:r>
          </a:p>
          <a:p>
            <a:pPr marL="0" indent="0" algn="just">
              <a:buNone/>
            </a:pPr>
            <a:r>
              <a:rPr lang="en-US" sz="2000" b="1" i="0" dirty="0">
                <a:effectLst/>
              </a:rPr>
              <a:t>WHERE</a:t>
            </a:r>
            <a:r>
              <a:rPr lang="en-US" sz="2000" b="0" i="0" dirty="0">
                <a:effectLst/>
              </a:rPr>
              <a:t> NAME = ’PETER'  </a:t>
            </a:r>
          </a:p>
          <a:p>
            <a:pPr marL="0" indent="0" algn="just">
              <a:buNone/>
            </a:pPr>
            <a:r>
              <a:rPr lang="en-US" sz="2000" b="0" i="0" dirty="0">
                <a:effectLst/>
              </a:rPr>
              <a:t>AND WORKING_HOURS&gt;10;  </a:t>
            </a:r>
          </a:p>
        </p:txBody>
      </p:sp>
      <p:pic>
        <p:nvPicPr>
          <p:cNvPr id="5" name="Picture 4">
            <a:extLst>
              <a:ext uri="{FF2B5EF4-FFF2-40B4-BE49-F238E27FC236}">
                <a16:creationId xmlns:a16="http://schemas.microsoft.com/office/drawing/2014/main" id="{0B5C5D96-B48B-481B-A623-3F0F65144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8813" y="4065973"/>
            <a:ext cx="5271584" cy="17344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27293B4B-7DCF-42D6-AF74-173B8F21C3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49847010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CB962-7A21-40A2-9B0B-E9DE004DB58D}"/>
              </a:ext>
            </a:extLst>
          </p:cNvPr>
          <p:cNvSpPr>
            <a:spLocks noGrp="1"/>
          </p:cNvSpPr>
          <p:nvPr>
            <p:ph type="title"/>
          </p:nvPr>
        </p:nvSpPr>
        <p:spPr/>
        <p:txBody>
          <a:bodyPr>
            <a:normAutofit/>
          </a:bodyPr>
          <a:lstStyle/>
          <a:p>
            <a:pPr algn="ctr"/>
            <a:r>
              <a:rPr lang="en-US"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WHERE CLAUSE WITH OR CONDITION</a:t>
            </a:r>
            <a:endPar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550175C4-2273-4AB4-B807-580E72BA80FD}"/>
              </a:ext>
            </a:extLst>
          </p:cNvPr>
          <p:cNvSpPr>
            <a:spLocks noGrp="1"/>
          </p:cNvSpPr>
          <p:nvPr>
            <p:ph sz="quarter" idx="13"/>
          </p:nvPr>
        </p:nvSpPr>
        <p:spPr>
          <a:xfrm>
            <a:off x="838200" y="1930400"/>
            <a:ext cx="9044887" cy="1594035"/>
          </a:xfrm>
        </p:spPr>
        <p:txBody>
          <a:bodyPr>
            <a:normAutofit/>
          </a:bodyPr>
          <a:lstStyle/>
          <a:p>
            <a:pPr marL="0" indent="0" algn="just">
              <a:buNone/>
            </a:pPr>
            <a:r>
              <a:rPr lang="en-US" sz="2000" b="1" i="0" dirty="0">
                <a:effectLst/>
              </a:rPr>
              <a:t>SELECT</a:t>
            </a:r>
            <a:r>
              <a:rPr lang="en-US" sz="2000" b="0" i="0" dirty="0">
                <a:effectLst/>
              </a:rPr>
              <a:t> *  </a:t>
            </a:r>
          </a:p>
          <a:p>
            <a:pPr marL="0" indent="0" algn="just">
              <a:buNone/>
            </a:pPr>
            <a:r>
              <a:rPr lang="en-US" sz="2000" b="1" i="0" dirty="0">
                <a:effectLst/>
              </a:rPr>
              <a:t>FROM</a:t>
            </a:r>
            <a:r>
              <a:rPr lang="en-US" sz="2000" b="0" i="0" dirty="0">
                <a:effectLst/>
              </a:rPr>
              <a:t> officers  </a:t>
            </a:r>
          </a:p>
          <a:p>
            <a:pPr marL="0" indent="0" algn="just">
              <a:buNone/>
            </a:pPr>
            <a:r>
              <a:rPr lang="en-US" sz="2000" b="1" i="0" dirty="0">
                <a:effectLst/>
              </a:rPr>
              <a:t>WHERE</a:t>
            </a:r>
            <a:r>
              <a:rPr lang="en-US" sz="2000" b="0" i="0" dirty="0">
                <a:effectLst/>
              </a:rPr>
              <a:t> WORKING_DATE =“2020-10-04”</a:t>
            </a:r>
          </a:p>
          <a:p>
            <a:pPr marL="0" indent="0" algn="just">
              <a:buNone/>
            </a:pPr>
            <a:r>
              <a:rPr lang="en-US" sz="2000" b="0" i="0" dirty="0">
                <a:effectLst/>
              </a:rPr>
              <a:t>OR WORKING_HOURS &gt;=10;  </a:t>
            </a:r>
          </a:p>
        </p:txBody>
      </p:sp>
      <p:pic>
        <p:nvPicPr>
          <p:cNvPr id="5" name="Picture 4">
            <a:extLst>
              <a:ext uri="{FF2B5EF4-FFF2-40B4-BE49-F238E27FC236}">
                <a16:creationId xmlns:a16="http://schemas.microsoft.com/office/drawing/2014/main" id="{EAE9ABD4-67EA-471B-BF90-9DD70FE82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564" y="3630967"/>
            <a:ext cx="5637492" cy="227268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E1E37A6C-E79A-4A9E-AE1A-D43A4ECBD2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5017668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16690-C549-4017-9094-6D3CFE4E1B2C}"/>
              </a:ext>
            </a:extLst>
          </p:cNvPr>
          <p:cNvSpPr>
            <a:spLocks noGrp="1"/>
          </p:cNvSpPr>
          <p:nvPr>
            <p:ph type="title"/>
          </p:nvPr>
        </p:nvSpPr>
        <p:spPr>
          <a:xfrm>
            <a:off x="460154" y="382881"/>
            <a:ext cx="9800977" cy="1325563"/>
          </a:xfrm>
        </p:spPr>
        <p:txBody>
          <a:bodyPr>
            <a:normAutofit/>
          </a:bodyPr>
          <a:lstStyle/>
          <a:p>
            <a:pPr algn="ctr"/>
            <a:r>
              <a:rPr lang="en-US" sz="2400" dirty="0">
                <a:solidFill>
                  <a:schemeClr val="tx1">
                    <a:lumMod val="75000"/>
                    <a:lumOff val="25000"/>
                  </a:schemeClr>
                </a:solidFill>
                <a:latin typeface="Adobe Fangsong Std R" panose="02020400000000000000" pitchFamily="18" charset="-128"/>
                <a:ea typeface="Adobe Fangsong Std R" panose="02020400000000000000" pitchFamily="18" charset="-128"/>
              </a:rPr>
              <a:t>WHERE CLAUSE WITH COMBINATION OF AND &amp; OR CONDITIONS</a:t>
            </a:r>
            <a:endParaRPr lang="en-IN" sz="24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49792CFE-BA1B-4DB7-8A7A-4E80C9FB83A6}"/>
              </a:ext>
            </a:extLst>
          </p:cNvPr>
          <p:cNvSpPr>
            <a:spLocks noGrp="1"/>
          </p:cNvSpPr>
          <p:nvPr>
            <p:ph sz="quarter" idx="13"/>
          </p:nvPr>
        </p:nvSpPr>
        <p:spPr>
          <a:xfrm>
            <a:off x="838200" y="1930400"/>
            <a:ext cx="9044887" cy="1498600"/>
          </a:xfrm>
        </p:spPr>
        <p:txBody>
          <a:bodyPr>
            <a:normAutofit/>
          </a:bodyPr>
          <a:lstStyle/>
          <a:p>
            <a:pPr marL="0" indent="0" algn="just">
              <a:buNone/>
            </a:pPr>
            <a:r>
              <a:rPr lang="en-US" sz="1800" b="1" i="0" dirty="0">
                <a:effectLst/>
              </a:rPr>
              <a:t>SELECT</a:t>
            </a:r>
            <a:r>
              <a:rPr lang="en-US" sz="1800" b="0" i="0" dirty="0">
                <a:effectLst/>
              </a:rPr>
              <a:t> *  </a:t>
            </a:r>
          </a:p>
          <a:p>
            <a:pPr marL="0" indent="0" algn="just">
              <a:buNone/>
            </a:pPr>
            <a:r>
              <a:rPr lang="en-US" sz="1800" b="1" i="0" dirty="0">
                <a:effectLst/>
              </a:rPr>
              <a:t>FROM</a:t>
            </a:r>
            <a:r>
              <a:rPr lang="en-US" sz="1800" b="0" i="0" dirty="0">
                <a:effectLst/>
              </a:rPr>
              <a:t> officers  </a:t>
            </a:r>
          </a:p>
          <a:p>
            <a:pPr marL="0" indent="0" algn="just">
              <a:buNone/>
            </a:pPr>
            <a:r>
              <a:rPr lang="en-US" sz="1800" b="1" i="0" dirty="0">
                <a:effectLst/>
              </a:rPr>
              <a:t>WHERE</a:t>
            </a:r>
            <a:r>
              <a:rPr lang="en-US" sz="1800" b="0" i="0" dirty="0">
                <a:effectLst/>
              </a:rPr>
              <a:t> (OCCUPATION = ’ACTOR' AND WORKING_DATE = ’2020-10-04')  </a:t>
            </a:r>
          </a:p>
          <a:p>
            <a:pPr marL="0" indent="0" algn="just">
              <a:buNone/>
            </a:pPr>
            <a:r>
              <a:rPr lang="en-US" sz="1800" b="0" i="0" dirty="0">
                <a:effectLst/>
              </a:rPr>
              <a:t>OR (WORKING_HOURS&gt;= 13);  </a:t>
            </a:r>
          </a:p>
        </p:txBody>
      </p:sp>
      <p:pic>
        <p:nvPicPr>
          <p:cNvPr id="5" name="Picture 4">
            <a:extLst>
              <a:ext uri="{FF2B5EF4-FFF2-40B4-BE49-F238E27FC236}">
                <a16:creationId xmlns:a16="http://schemas.microsoft.com/office/drawing/2014/main" id="{16448C24-FE76-4B47-A9CB-5F722FDDA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001" y="3429000"/>
            <a:ext cx="5449805" cy="19153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186EE4D4-E44D-4398-B040-6CB01860DA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59878582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31F9B-A494-49E3-98E3-BB58EE28E7AB}"/>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ORDER BY CLAUSE</a:t>
            </a:r>
          </a:p>
        </p:txBody>
      </p:sp>
      <p:sp>
        <p:nvSpPr>
          <p:cNvPr id="3" name="Content Placeholder 2">
            <a:extLst>
              <a:ext uri="{FF2B5EF4-FFF2-40B4-BE49-F238E27FC236}">
                <a16:creationId xmlns:a16="http://schemas.microsoft.com/office/drawing/2014/main" id="{63A17BC7-E1CB-447C-B9B5-1898BFB8BD23}"/>
              </a:ext>
            </a:extLst>
          </p:cNvPr>
          <p:cNvSpPr>
            <a:spLocks noGrp="1"/>
          </p:cNvSpPr>
          <p:nvPr>
            <p:ph sz="quarter" idx="13"/>
          </p:nvPr>
        </p:nvSpPr>
        <p:spPr>
          <a:xfrm>
            <a:off x="838200" y="1930400"/>
            <a:ext cx="9044887" cy="2757010"/>
          </a:xfrm>
        </p:spPr>
        <p:txBody>
          <a:bodyPr>
            <a:normAutofit/>
          </a:bodyPr>
          <a:lstStyle/>
          <a:p>
            <a:pPr algn="just"/>
            <a:r>
              <a:rPr lang="en-US" sz="2000" b="0" i="0" dirty="0">
                <a:effectLst/>
              </a:rPr>
              <a:t>The MYSQL ORDER BY Clause is used to sort the records in ascending or descending order.</a:t>
            </a:r>
          </a:p>
          <a:p>
            <a:pPr algn="just"/>
            <a:r>
              <a:rPr lang="en-US" sz="2000" b="1" i="0" dirty="0">
                <a:effectLst/>
              </a:rPr>
              <a:t>Syntax:</a:t>
            </a:r>
            <a:endParaRPr lang="en-US" sz="2000" b="0" i="0" dirty="0">
              <a:effectLst/>
            </a:endParaRPr>
          </a:p>
          <a:p>
            <a:pPr marL="0" indent="0" algn="just">
              <a:buNone/>
            </a:pPr>
            <a:r>
              <a:rPr lang="en-US" sz="2000" b="1" i="0" dirty="0">
                <a:effectLst/>
              </a:rPr>
              <a:t>SELECT</a:t>
            </a:r>
            <a:r>
              <a:rPr lang="en-US" sz="2000" b="0" i="0" dirty="0">
                <a:effectLst/>
              </a:rPr>
              <a:t> expressions  </a:t>
            </a:r>
          </a:p>
          <a:p>
            <a:pPr marL="0" indent="0" algn="just">
              <a:buNone/>
            </a:pPr>
            <a:r>
              <a:rPr lang="en-US" sz="2000" b="1" i="0" dirty="0">
                <a:effectLst/>
              </a:rPr>
              <a:t>FROM</a:t>
            </a:r>
            <a:r>
              <a:rPr lang="en-US" sz="2000" b="0" i="0" dirty="0">
                <a:effectLst/>
              </a:rPr>
              <a:t> tables  </a:t>
            </a:r>
          </a:p>
          <a:p>
            <a:pPr marL="0" indent="0" algn="just">
              <a:buNone/>
            </a:pPr>
            <a:r>
              <a:rPr lang="en-US" sz="2000" b="0" i="0" dirty="0">
                <a:effectLst/>
              </a:rPr>
              <a:t>[</a:t>
            </a:r>
            <a:r>
              <a:rPr lang="en-US" sz="2000" b="1" i="0" dirty="0">
                <a:effectLst/>
              </a:rPr>
              <a:t>WHERE</a:t>
            </a:r>
            <a:r>
              <a:rPr lang="en-US" sz="2000" b="0" i="0" dirty="0">
                <a:effectLst/>
              </a:rPr>
              <a:t> conditions]  </a:t>
            </a:r>
          </a:p>
          <a:p>
            <a:pPr marL="0" indent="0" algn="just">
              <a:buNone/>
            </a:pPr>
            <a:r>
              <a:rPr lang="en-US" sz="2000" b="1" i="0" dirty="0">
                <a:effectLst/>
              </a:rPr>
              <a:t>ORDER</a:t>
            </a:r>
            <a:r>
              <a:rPr lang="en-US" sz="2000" b="0" i="0" dirty="0">
                <a:effectLst/>
              </a:rPr>
              <a:t> </a:t>
            </a:r>
            <a:r>
              <a:rPr lang="en-US" sz="2000" b="1" i="0" dirty="0">
                <a:effectLst/>
              </a:rPr>
              <a:t>BY</a:t>
            </a:r>
            <a:r>
              <a:rPr lang="en-US" sz="2000" b="0" i="0" dirty="0">
                <a:effectLst/>
              </a:rPr>
              <a:t> expression [ </a:t>
            </a:r>
            <a:r>
              <a:rPr lang="en-US" sz="2000" b="1" i="0" dirty="0">
                <a:effectLst/>
              </a:rPr>
              <a:t>ASC</a:t>
            </a:r>
            <a:r>
              <a:rPr lang="en-US" sz="2000" b="0" i="0" dirty="0">
                <a:effectLst/>
              </a:rPr>
              <a:t> | </a:t>
            </a:r>
            <a:r>
              <a:rPr lang="en-US" sz="2000" b="1" i="0" dirty="0">
                <a:effectLst/>
              </a:rPr>
              <a:t>DESC</a:t>
            </a:r>
            <a:r>
              <a:rPr lang="en-US" sz="2000" b="0" i="0" dirty="0">
                <a:effectLst/>
              </a:rPr>
              <a:t> ];  </a:t>
            </a:r>
          </a:p>
        </p:txBody>
      </p:sp>
      <p:pic>
        <p:nvPicPr>
          <p:cNvPr id="4" name="Picture 3">
            <a:extLst>
              <a:ext uri="{FF2B5EF4-FFF2-40B4-BE49-F238E27FC236}">
                <a16:creationId xmlns:a16="http://schemas.microsoft.com/office/drawing/2014/main" id="{CB476CF1-8A49-459F-9C87-93C70C203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58363031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073C19-8124-4B48-89B6-8467AFDCB1E1}"/>
              </a:ext>
            </a:extLst>
          </p:cNvPr>
          <p:cNvSpPr>
            <a:spLocks noGrp="1"/>
          </p:cNvSpPr>
          <p:nvPr>
            <p:ph sz="quarter" idx="13"/>
          </p:nvPr>
        </p:nvSpPr>
        <p:spPr>
          <a:xfrm>
            <a:off x="838200" y="1930400"/>
            <a:ext cx="9044887" cy="3715798"/>
          </a:xfrm>
        </p:spPr>
        <p:txBody>
          <a:bodyPr>
            <a:normAutofit/>
          </a:bodyPr>
          <a:lstStyle/>
          <a:p>
            <a:pPr marL="0" indent="0" algn="just">
              <a:buNone/>
            </a:pPr>
            <a:r>
              <a:rPr lang="en-US" b="1" i="0" dirty="0">
                <a:effectLst/>
              </a:rPr>
              <a:t>Parameters</a:t>
            </a:r>
          </a:p>
          <a:p>
            <a:pPr marL="457200" indent="-457200" algn="just">
              <a:buFont typeface="+mj-lt"/>
              <a:buAutoNum type="arabicPeriod"/>
            </a:pPr>
            <a:r>
              <a:rPr lang="en-US" sz="2000" b="1" i="0" dirty="0">
                <a:solidFill>
                  <a:srgbClr val="333333"/>
                </a:solidFill>
                <a:effectLst/>
              </a:rPr>
              <a:t>expressions:</a:t>
            </a:r>
            <a:r>
              <a:rPr lang="en-US" sz="2000" b="0" i="0" dirty="0">
                <a:solidFill>
                  <a:srgbClr val="333333"/>
                </a:solidFill>
                <a:effectLst/>
              </a:rPr>
              <a:t> It specifies the columns that you want to retrieve.</a:t>
            </a:r>
          </a:p>
          <a:p>
            <a:pPr marL="457200" indent="-457200" algn="just">
              <a:buFont typeface="+mj-lt"/>
              <a:buAutoNum type="arabicPeriod"/>
            </a:pPr>
            <a:r>
              <a:rPr lang="en-US" sz="2000" b="1" i="0" dirty="0">
                <a:solidFill>
                  <a:srgbClr val="333333"/>
                </a:solidFill>
                <a:effectLst/>
              </a:rPr>
              <a:t>tables:</a:t>
            </a:r>
            <a:r>
              <a:rPr lang="en-US" sz="2000" b="0" i="0" dirty="0">
                <a:solidFill>
                  <a:srgbClr val="333333"/>
                </a:solidFill>
                <a:effectLst/>
              </a:rPr>
              <a:t> It specifies the tables, from where you want to retrieve records. There must be at least one table listed in the FROM clause.</a:t>
            </a:r>
          </a:p>
          <a:p>
            <a:pPr marL="457200" indent="-457200" algn="just">
              <a:buFont typeface="+mj-lt"/>
              <a:buAutoNum type="arabicPeriod"/>
            </a:pPr>
            <a:r>
              <a:rPr lang="en-US" sz="2000" b="1" i="0" dirty="0">
                <a:solidFill>
                  <a:srgbClr val="333333"/>
                </a:solidFill>
                <a:effectLst/>
              </a:rPr>
              <a:t>WHERE conditions: </a:t>
            </a:r>
            <a:r>
              <a:rPr lang="en-US" sz="2000" b="0" i="0" dirty="0">
                <a:solidFill>
                  <a:srgbClr val="333333"/>
                </a:solidFill>
                <a:effectLst/>
              </a:rPr>
              <a:t>It is optional. It specifies conditions that must be fulfilled for the records to be selected.</a:t>
            </a:r>
          </a:p>
          <a:p>
            <a:pPr marL="457200" indent="-457200" algn="just">
              <a:buFont typeface="+mj-lt"/>
              <a:buAutoNum type="arabicPeriod"/>
            </a:pPr>
            <a:r>
              <a:rPr lang="en-US" sz="2000" b="1" i="0" dirty="0">
                <a:solidFill>
                  <a:srgbClr val="333333"/>
                </a:solidFill>
                <a:effectLst/>
              </a:rPr>
              <a:t>ASC:</a:t>
            </a:r>
            <a:r>
              <a:rPr lang="en-US" sz="2000" b="0" i="0" dirty="0">
                <a:solidFill>
                  <a:srgbClr val="333333"/>
                </a:solidFill>
                <a:effectLst/>
              </a:rPr>
              <a:t> It is optional. It sorts the result set in ascending order by expression (default, if no modifier is provider).</a:t>
            </a:r>
          </a:p>
          <a:p>
            <a:pPr marL="457200" indent="-457200" algn="just">
              <a:buFont typeface="+mj-lt"/>
              <a:buAutoNum type="arabicPeriod"/>
            </a:pPr>
            <a:r>
              <a:rPr lang="en-US" sz="2000" b="1" i="0" dirty="0">
                <a:solidFill>
                  <a:srgbClr val="333333"/>
                </a:solidFill>
                <a:effectLst/>
              </a:rPr>
              <a:t>DESC:</a:t>
            </a:r>
            <a:r>
              <a:rPr lang="en-US" sz="2000" b="0" i="0" dirty="0">
                <a:solidFill>
                  <a:srgbClr val="333333"/>
                </a:solidFill>
                <a:effectLst/>
              </a:rPr>
              <a:t> It is also optional. It sorts the result set in descending order by expression.</a:t>
            </a:r>
          </a:p>
        </p:txBody>
      </p:sp>
      <p:sp>
        <p:nvSpPr>
          <p:cNvPr id="4" name="Title 1">
            <a:extLst>
              <a:ext uri="{FF2B5EF4-FFF2-40B4-BE49-F238E27FC236}">
                <a16:creationId xmlns:a16="http://schemas.microsoft.com/office/drawing/2014/main" id="{A4E040FB-4677-4F07-8D7B-84C4AD231F84}"/>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ORDER BY CLAUSE</a:t>
            </a:r>
          </a:p>
        </p:txBody>
      </p:sp>
      <p:pic>
        <p:nvPicPr>
          <p:cNvPr id="5" name="Picture 4">
            <a:extLst>
              <a:ext uri="{FF2B5EF4-FFF2-40B4-BE49-F238E27FC236}">
                <a16:creationId xmlns:a16="http://schemas.microsoft.com/office/drawing/2014/main" id="{50E70D2D-A685-403F-A74A-D1528D282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21802332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F8677-6690-4DFD-B783-55269D960565}"/>
              </a:ext>
            </a:extLst>
          </p:cNvPr>
          <p:cNvSpPr>
            <a:spLocks noGrp="1"/>
          </p:cNvSpPr>
          <p:nvPr>
            <p:ph type="title"/>
          </p:nvPr>
        </p:nvSpPr>
        <p:spPr>
          <a:xfrm>
            <a:off x="529692" y="462780"/>
            <a:ext cx="9661902" cy="1028670"/>
          </a:xfrm>
        </p:spPr>
        <p:txBody>
          <a:bodyPr>
            <a:normAutofit/>
          </a:bodyPr>
          <a:lstStyle/>
          <a:p>
            <a:pPr algn="ctr"/>
            <a:r>
              <a:rPr lang="en-US" sz="3000" dirty="0">
                <a:solidFill>
                  <a:schemeClr val="tx1">
                    <a:lumMod val="75000"/>
                    <a:lumOff val="25000"/>
                  </a:schemeClr>
                </a:solidFill>
                <a:latin typeface="Adobe Fangsong Std R" panose="02020400000000000000" pitchFamily="18" charset="-128"/>
                <a:ea typeface="Adobe Fangsong Std R" panose="02020400000000000000" pitchFamily="18" charset="-128"/>
              </a:rPr>
              <a:t>ORDER BY: WITHOUT USING ASC/DESC ATTRIBUTE</a:t>
            </a:r>
            <a:endParaRPr lang="en-IN" sz="3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D9076DE6-D311-485E-BFB7-4BF5C77FF46E}"/>
              </a:ext>
            </a:extLst>
          </p:cNvPr>
          <p:cNvSpPr>
            <a:spLocks noGrp="1"/>
          </p:cNvSpPr>
          <p:nvPr>
            <p:ph sz="quarter" idx="13"/>
          </p:nvPr>
        </p:nvSpPr>
        <p:spPr>
          <a:xfrm>
            <a:off x="900344" y="1710925"/>
            <a:ext cx="9044887" cy="2286493"/>
          </a:xfrm>
        </p:spPr>
        <p:txBody>
          <a:bodyPr>
            <a:normAutofit/>
          </a:bodyPr>
          <a:lstStyle/>
          <a:p>
            <a:pPr algn="just"/>
            <a:r>
              <a:rPr lang="en-US" sz="2000" b="0" i="0" dirty="0">
                <a:effectLst/>
              </a:rPr>
              <a:t>If you use MySQL ORDER BY clause without specifying the ASC and DESC modifier then by default you will get the result in ascending order.</a:t>
            </a:r>
          </a:p>
          <a:p>
            <a:pPr marL="0" indent="0" algn="just">
              <a:buNone/>
            </a:pPr>
            <a:r>
              <a:rPr lang="en-US" sz="2000" b="1" i="0" dirty="0">
                <a:effectLst/>
              </a:rPr>
              <a:t>SELECT</a:t>
            </a:r>
            <a:r>
              <a:rPr lang="en-US" sz="2000" b="0" i="0" dirty="0">
                <a:effectLst/>
              </a:rPr>
              <a:t> *  </a:t>
            </a:r>
          </a:p>
          <a:p>
            <a:pPr marL="0" indent="0" algn="just">
              <a:buNone/>
            </a:pPr>
            <a:r>
              <a:rPr lang="en-US" sz="2000" b="1" i="0" dirty="0">
                <a:effectLst/>
              </a:rPr>
              <a:t>FROM</a:t>
            </a:r>
            <a:r>
              <a:rPr lang="en-US" sz="2000" b="0" i="0" dirty="0">
                <a:effectLst/>
              </a:rPr>
              <a:t> officers  </a:t>
            </a:r>
          </a:p>
          <a:p>
            <a:pPr marL="0" indent="0" algn="just">
              <a:buNone/>
            </a:pPr>
            <a:r>
              <a:rPr lang="en-US" sz="2000" b="1" i="0" dirty="0">
                <a:effectLst/>
              </a:rPr>
              <a:t>WHERE</a:t>
            </a:r>
            <a:r>
              <a:rPr lang="en-US" sz="2000" b="0" i="0" dirty="0">
                <a:effectLst/>
              </a:rPr>
              <a:t> address = 'Lucknow'  </a:t>
            </a:r>
          </a:p>
          <a:p>
            <a:pPr marL="0" indent="0" algn="just">
              <a:buNone/>
            </a:pPr>
            <a:r>
              <a:rPr lang="en-US" sz="2000" b="1" i="0" dirty="0">
                <a:effectLst/>
              </a:rPr>
              <a:t>ORDER</a:t>
            </a:r>
            <a:r>
              <a:rPr lang="en-US" sz="2000" b="0" i="0" dirty="0">
                <a:effectLst/>
              </a:rPr>
              <a:t> </a:t>
            </a:r>
            <a:r>
              <a:rPr lang="en-US" sz="2000" b="1" i="0" dirty="0">
                <a:effectLst/>
              </a:rPr>
              <a:t>BY</a:t>
            </a:r>
            <a:r>
              <a:rPr lang="en-US" sz="2000" b="0" i="0" dirty="0">
                <a:effectLst/>
              </a:rPr>
              <a:t> </a:t>
            </a:r>
            <a:r>
              <a:rPr lang="en-US" sz="2000" b="0" i="0" dirty="0" err="1">
                <a:effectLst/>
              </a:rPr>
              <a:t>officer_name</a:t>
            </a:r>
            <a:r>
              <a:rPr lang="en-US" sz="2000" b="0" i="0" dirty="0">
                <a:effectLst/>
              </a:rPr>
              <a:t>;  </a:t>
            </a:r>
          </a:p>
        </p:txBody>
      </p:sp>
      <p:pic>
        <p:nvPicPr>
          <p:cNvPr id="5" name="Picture 4">
            <a:extLst>
              <a:ext uri="{FF2B5EF4-FFF2-40B4-BE49-F238E27FC236}">
                <a16:creationId xmlns:a16="http://schemas.microsoft.com/office/drawing/2014/main" id="{3040B026-F5C2-423C-B04B-C1011E2E8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168" y="3997418"/>
            <a:ext cx="5175265" cy="21783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FF22F841-7188-42A1-A967-B82F2B5E40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45704301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565B-E6F8-4ECA-BD7C-3E4172ACA90E}"/>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ORDER BY: WITH ASC ATTRIBUTE</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A08FFEB8-D851-4456-88C3-9DF9F802EAA1}"/>
              </a:ext>
            </a:extLst>
          </p:cNvPr>
          <p:cNvSpPr>
            <a:spLocks noGrp="1"/>
          </p:cNvSpPr>
          <p:nvPr>
            <p:ph sz="quarter" idx="13"/>
          </p:nvPr>
        </p:nvSpPr>
        <p:spPr>
          <a:xfrm>
            <a:off x="838200" y="1930400"/>
            <a:ext cx="9044887" cy="1895876"/>
          </a:xfrm>
        </p:spPr>
        <p:txBody>
          <a:bodyPr>
            <a:normAutofit lnSpcReduction="10000"/>
          </a:bodyPr>
          <a:lstStyle/>
          <a:p>
            <a:pPr algn="just"/>
            <a:r>
              <a:rPr lang="en-US" sz="2000" b="0" i="0" dirty="0">
                <a:solidFill>
                  <a:srgbClr val="333333"/>
                </a:solidFill>
                <a:effectLst/>
              </a:rPr>
              <a:t>Example to retrieve the data in ascending order.</a:t>
            </a:r>
          </a:p>
          <a:p>
            <a:pPr marL="0" indent="0" algn="just">
              <a:buNone/>
            </a:pPr>
            <a:r>
              <a:rPr lang="en-US" sz="2000" b="1" i="0" dirty="0">
                <a:effectLst/>
              </a:rPr>
              <a:t>SELECT</a:t>
            </a:r>
            <a:r>
              <a:rPr lang="en-US" sz="2000" b="0" i="0" dirty="0">
                <a:effectLst/>
              </a:rPr>
              <a:t> *  </a:t>
            </a:r>
          </a:p>
          <a:p>
            <a:pPr marL="0" indent="0" algn="just">
              <a:buNone/>
            </a:pPr>
            <a:r>
              <a:rPr lang="en-US" sz="2000" b="1" i="0" dirty="0">
                <a:effectLst/>
              </a:rPr>
              <a:t>FROM</a:t>
            </a:r>
            <a:r>
              <a:rPr lang="en-US" sz="2000" b="0" i="0" dirty="0">
                <a:effectLst/>
              </a:rPr>
              <a:t> EMPLOYEE</a:t>
            </a:r>
          </a:p>
          <a:p>
            <a:pPr marL="0" indent="0" algn="just">
              <a:buNone/>
            </a:pPr>
            <a:r>
              <a:rPr lang="en-US" sz="2000" b="1" i="0" dirty="0">
                <a:effectLst/>
              </a:rPr>
              <a:t>WHERE</a:t>
            </a:r>
            <a:r>
              <a:rPr lang="en-US" sz="2000" dirty="0"/>
              <a:t> WORKING_HOURS </a:t>
            </a:r>
            <a:r>
              <a:rPr lang="en-US" sz="2000" b="0" i="0" dirty="0">
                <a:effectLst/>
              </a:rPr>
              <a:t>&gt;=9</a:t>
            </a:r>
          </a:p>
          <a:p>
            <a:pPr marL="0" indent="0" algn="just">
              <a:buNone/>
            </a:pPr>
            <a:r>
              <a:rPr lang="en-US" sz="2000" b="1" i="0" dirty="0">
                <a:effectLst/>
              </a:rPr>
              <a:t>ORDER</a:t>
            </a:r>
            <a:r>
              <a:rPr lang="en-US" sz="2000" b="0" i="0" dirty="0">
                <a:effectLst/>
              </a:rPr>
              <a:t> </a:t>
            </a:r>
            <a:r>
              <a:rPr lang="en-US" sz="2000" b="1" i="0" dirty="0">
                <a:effectLst/>
              </a:rPr>
              <a:t>BY</a:t>
            </a:r>
            <a:r>
              <a:rPr lang="en-US" sz="2000" b="0" i="0" dirty="0">
                <a:effectLst/>
              </a:rPr>
              <a:t> NAME </a:t>
            </a:r>
            <a:r>
              <a:rPr lang="en-US" sz="2000" b="1" i="0" dirty="0">
                <a:effectLst/>
              </a:rPr>
              <a:t>ASC</a:t>
            </a:r>
            <a:r>
              <a:rPr lang="en-US" sz="2000" b="0" i="0" dirty="0">
                <a:effectLst/>
              </a:rPr>
              <a:t>;  </a:t>
            </a:r>
          </a:p>
        </p:txBody>
      </p:sp>
      <p:pic>
        <p:nvPicPr>
          <p:cNvPr id="7" name="Picture 6">
            <a:extLst>
              <a:ext uri="{FF2B5EF4-FFF2-40B4-BE49-F238E27FC236}">
                <a16:creationId xmlns:a16="http://schemas.microsoft.com/office/drawing/2014/main" id="{80273AD6-F213-4A2E-90A9-7D6671DD2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058" y="3855127"/>
            <a:ext cx="4784942" cy="203964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2DC551A4-3338-4ED9-89BA-E84CF55AD2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9156508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3E28-95FB-4582-A6EE-5DB3A4CCAAF4}"/>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ORDER BY: WITH DESC ATTRIBUTE</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1D7A7FDC-9BD1-4BBD-B312-1F357A72C2D2}"/>
              </a:ext>
            </a:extLst>
          </p:cNvPr>
          <p:cNvSpPr>
            <a:spLocks noGrp="1"/>
          </p:cNvSpPr>
          <p:nvPr>
            <p:ph sz="quarter" idx="13"/>
          </p:nvPr>
        </p:nvSpPr>
        <p:spPr>
          <a:xfrm>
            <a:off x="838200" y="1930401"/>
            <a:ext cx="9044887" cy="1620668"/>
          </a:xfrm>
        </p:spPr>
        <p:txBody>
          <a:bodyPr/>
          <a:lstStyle/>
          <a:p>
            <a:pPr marL="0" indent="0" algn="just">
              <a:buNone/>
            </a:pPr>
            <a:r>
              <a:rPr lang="en-US" sz="2000" b="1" i="0" dirty="0">
                <a:effectLst/>
              </a:rPr>
              <a:t>SELECT</a:t>
            </a:r>
            <a:r>
              <a:rPr lang="en-US" sz="2000" b="0" i="0" dirty="0">
                <a:effectLst/>
              </a:rPr>
              <a:t> *  </a:t>
            </a:r>
          </a:p>
          <a:p>
            <a:pPr marL="0" indent="0" algn="just">
              <a:buNone/>
            </a:pPr>
            <a:r>
              <a:rPr lang="en-US" sz="2000" b="1" i="0" dirty="0">
                <a:effectLst/>
              </a:rPr>
              <a:t>FROM</a:t>
            </a:r>
            <a:r>
              <a:rPr lang="en-US" sz="2000" b="0" i="0" dirty="0">
                <a:effectLst/>
              </a:rPr>
              <a:t> EMPLOYEE</a:t>
            </a:r>
          </a:p>
          <a:p>
            <a:pPr marL="0" indent="0" algn="just">
              <a:buNone/>
            </a:pPr>
            <a:r>
              <a:rPr lang="en-US" sz="2000" b="1" i="0" dirty="0">
                <a:effectLst/>
              </a:rPr>
              <a:t>WHERE</a:t>
            </a:r>
            <a:r>
              <a:rPr lang="en-US" sz="2000" b="0" i="0" dirty="0">
                <a:effectLst/>
              </a:rPr>
              <a:t> WORKING_DATE= ’2020-10-04'  </a:t>
            </a:r>
          </a:p>
          <a:p>
            <a:pPr marL="0" indent="0" algn="just">
              <a:buNone/>
            </a:pPr>
            <a:r>
              <a:rPr lang="en-US" sz="2000" b="1" i="0" dirty="0">
                <a:effectLst/>
              </a:rPr>
              <a:t>ORDER</a:t>
            </a:r>
            <a:r>
              <a:rPr lang="en-US" sz="2000" b="0" i="0" dirty="0">
                <a:effectLst/>
              </a:rPr>
              <a:t> </a:t>
            </a:r>
            <a:r>
              <a:rPr lang="en-US" sz="2000" b="1" i="0" dirty="0">
                <a:effectLst/>
              </a:rPr>
              <a:t>BY </a:t>
            </a:r>
            <a:r>
              <a:rPr lang="en-US" sz="2000" i="0" dirty="0">
                <a:effectLst/>
              </a:rPr>
              <a:t>NAME </a:t>
            </a:r>
            <a:r>
              <a:rPr lang="en-US" sz="2000" b="1" i="0" dirty="0">
                <a:effectLst/>
              </a:rPr>
              <a:t>DESC</a:t>
            </a:r>
            <a:r>
              <a:rPr lang="en-US" sz="2000" b="0" i="0" dirty="0">
                <a:effectLst/>
              </a:rPr>
              <a:t>;   </a:t>
            </a:r>
          </a:p>
        </p:txBody>
      </p:sp>
      <p:pic>
        <p:nvPicPr>
          <p:cNvPr id="5" name="Picture 4">
            <a:extLst>
              <a:ext uri="{FF2B5EF4-FFF2-40B4-BE49-F238E27FC236}">
                <a16:creationId xmlns:a16="http://schemas.microsoft.com/office/drawing/2014/main" id="{0422EBD3-8ECA-4A13-A21C-462876FAC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0558" y="3551068"/>
            <a:ext cx="4775441" cy="22993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842559B3-CCAF-4F6E-A03F-0369E7928C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10036059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57A1C-93FE-4C32-AB77-6CC10BCF6905}"/>
              </a:ext>
            </a:extLst>
          </p:cNvPr>
          <p:cNvSpPr>
            <a:spLocks noGrp="1"/>
          </p:cNvSpPr>
          <p:nvPr>
            <p:ph type="title"/>
          </p:nvPr>
        </p:nvSpPr>
        <p:spPr>
          <a:xfrm>
            <a:off x="266331" y="391758"/>
            <a:ext cx="10289220" cy="1325563"/>
          </a:xfrm>
        </p:spPr>
        <p:txBody>
          <a:bodyPr>
            <a:normAutofit/>
          </a:bodyPr>
          <a:lstStyle/>
          <a:p>
            <a:pPr algn="ctr"/>
            <a:r>
              <a:rPr lang="en-US" sz="3100" dirty="0">
                <a:solidFill>
                  <a:schemeClr val="tx1">
                    <a:lumMod val="75000"/>
                    <a:lumOff val="25000"/>
                  </a:schemeClr>
                </a:solidFill>
                <a:latin typeface="Adobe Fangsong Std R" panose="02020400000000000000" pitchFamily="18" charset="-128"/>
                <a:ea typeface="Adobe Fangsong Std R" panose="02020400000000000000" pitchFamily="18" charset="-128"/>
              </a:rPr>
              <a:t>ORDER BY: USING BOTH ASC AND DESC ATTRIBUTES</a:t>
            </a:r>
            <a:endParaRPr lang="en-IN" sz="31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DA3EFC66-AC7D-48B2-B05A-7F4D6FD7475A}"/>
              </a:ext>
            </a:extLst>
          </p:cNvPr>
          <p:cNvSpPr>
            <a:spLocks noGrp="1"/>
          </p:cNvSpPr>
          <p:nvPr>
            <p:ph sz="quarter" idx="13"/>
          </p:nvPr>
        </p:nvSpPr>
        <p:spPr>
          <a:xfrm>
            <a:off x="838200" y="1930400"/>
            <a:ext cx="9044887" cy="1602913"/>
          </a:xfrm>
        </p:spPr>
        <p:txBody>
          <a:bodyPr/>
          <a:lstStyle/>
          <a:p>
            <a:pPr marL="0" indent="0" algn="just">
              <a:buNone/>
            </a:pPr>
            <a:r>
              <a:rPr lang="en-US" sz="2000" b="1" i="0" dirty="0">
                <a:effectLst/>
              </a:rPr>
              <a:t>SELECT</a:t>
            </a:r>
            <a:r>
              <a:rPr lang="en-US" sz="2000" b="0" i="0" dirty="0">
                <a:effectLst/>
              </a:rPr>
              <a:t> NAME,OCCUPATION</a:t>
            </a:r>
          </a:p>
          <a:p>
            <a:pPr marL="0" indent="0" algn="just">
              <a:buNone/>
            </a:pPr>
            <a:r>
              <a:rPr lang="en-US" sz="2000" b="1" i="0" dirty="0">
                <a:effectLst/>
              </a:rPr>
              <a:t>FROM</a:t>
            </a:r>
            <a:r>
              <a:rPr lang="en-US" sz="2000" b="0" i="0" dirty="0">
                <a:effectLst/>
              </a:rPr>
              <a:t> EMPLOYEE</a:t>
            </a:r>
          </a:p>
          <a:p>
            <a:pPr marL="0" indent="0" algn="just">
              <a:buNone/>
            </a:pPr>
            <a:r>
              <a:rPr lang="en-US" sz="2000" b="1" i="0" dirty="0">
                <a:effectLst/>
              </a:rPr>
              <a:t>WHERE</a:t>
            </a:r>
            <a:r>
              <a:rPr lang="en-US" sz="2000" b="0" i="0" dirty="0">
                <a:effectLst/>
              </a:rPr>
              <a:t> WORKING_HOURS &gt;10  </a:t>
            </a:r>
          </a:p>
          <a:p>
            <a:pPr marL="0" indent="0" algn="just">
              <a:buNone/>
            </a:pPr>
            <a:r>
              <a:rPr lang="en-US" sz="2000" b="1" i="0" dirty="0">
                <a:effectLst/>
              </a:rPr>
              <a:t>ORDER</a:t>
            </a:r>
            <a:r>
              <a:rPr lang="en-US" sz="2000" b="0" i="0" dirty="0">
                <a:effectLst/>
              </a:rPr>
              <a:t> </a:t>
            </a:r>
            <a:r>
              <a:rPr lang="en-US" sz="2000" b="1" i="0" dirty="0">
                <a:effectLst/>
              </a:rPr>
              <a:t>BY</a:t>
            </a:r>
            <a:r>
              <a:rPr lang="en-US" sz="2000" b="0" i="0" dirty="0">
                <a:effectLst/>
              </a:rPr>
              <a:t> NAME </a:t>
            </a:r>
            <a:r>
              <a:rPr lang="en-US" sz="2000" b="1" i="0" dirty="0">
                <a:effectLst/>
              </a:rPr>
              <a:t>DESC</a:t>
            </a:r>
            <a:r>
              <a:rPr lang="en-US" sz="2000" b="0" i="0" dirty="0">
                <a:effectLst/>
              </a:rPr>
              <a:t>, OCCUPATION </a:t>
            </a:r>
            <a:r>
              <a:rPr lang="en-US" sz="2000" b="1" i="0" dirty="0">
                <a:effectLst/>
              </a:rPr>
              <a:t>ASC</a:t>
            </a:r>
            <a:r>
              <a:rPr lang="en-US" sz="2000" b="0" i="0" dirty="0">
                <a:effectLst/>
              </a:rPr>
              <a:t>;  </a:t>
            </a:r>
          </a:p>
        </p:txBody>
      </p:sp>
      <p:pic>
        <p:nvPicPr>
          <p:cNvPr id="5" name="Picture 4">
            <a:extLst>
              <a:ext uri="{FF2B5EF4-FFF2-40B4-BE49-F238E27FC236}">
                <a16:creationId xmlns:a16="http://schemas.microsoft.com/office/drawing/2014/main" id="{96D1C29C-6A8E-410B-957C-8E989098B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4958" y="3559961"/>
            <a:ext cx="4853899" cy="248573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7F2EAE61-9971-476F-A0A9-B41FAA117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23202054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FAFE0-A5B4-4E7C-9282-9DE39344E5CF}"/>
              </a:ext>
            </a:extLst>
          </p:cNvPr>
          <p:cNvSpPr>
            <a:spLocks noGrp="1"/>
          </p:cNvSpPr>
          <p:nvPr>
            <p:ph type="title"/>
          </p:nvPr>
        </p:nvSpPr>
        <p:spPr>
          <a:xfrm>
            <a:off x="812324" y="365126"/>
            <a:ext cx="9044887" cy="1095252"/>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 GROUP BY CLAUSE</a:t>
            </a:r>
          </a:p>
        </p:txBody>
      </p:sp>
      <p:sp>
        <p:nvSpPr>
          <p:cNvPr id="3" name="Content Placeholder 2">
            <a:extLst>
              <a:ext uri="{FF2B5EF4-FFF2-40B4-BE49-F238E27FC236}">
                <a16:creationId xmlns:a16="http://schemas.microsoft.com/office/drawing/2014/main" id="{6F30271F-2694-4854-A65D-5270F77F9663}"/>
              </a:ext>
            </a:extLst>
          </p:cNvPr>
          <p:cNvSpPr>
            <a:spLocks noGrp="1"/>
          </p:cNvSpPr>
          <p:nvPr>
            <p:ph sz="quarter" idx="13"/>
          </p:nvPr>
        </p:nvSpPr>
        <p:spPr>
          <a:xfrm>
            <a:off x="731668" y="1690688"/>
            <a:ext cx="9044887" cy="3706935"/>
          </a:xfrm>
        </p:spPr>
        <p:txBody>
          <a:bodyPr>
            <a:normAutofit lnSpcReduction="10000"/>
          </a:bodyPr>
          <a:lstStyle/>
          <a:p>
            <a:pPr algn="just"/>
            <a:r>
              <a:rPr lang="en-US" sz="2000" b="0" i="0" dirty="0">
                <a:effectLst/>
              </a:rPr>
              <a:t>The GROUP BY Clause is used to collect data from multiple records and group the result by one or more column. It is generally used in a SELECT statement.</a:t>
            </a:r>
          </a:p>
          <a:p>
            <a:pPr algn="just"/>
            <a:r>
              <a:rPr lang="en-US" sz="2000" b="0" i="0" dirty="0">
                <a:effectLst/>
              </a:rPr>
              <a:t>You can also use some aggregate functions like COUNT, SUM, MIN, MAX, AVG etc. on the grouped column.</a:t>
            </a:r>
          </a:p>
          <a:p>
            <a:pPr algn="just"/>
            <a:r>
              <a:rPr lang="en-IN" sz="2000" b="1" i="0" dirty="0">
                <a:effectLst/>
              </a:rPr>
              <a:t>Syntax:</a:t>
            </a:r>
            <a:endParaRPr lang="en-IN" sz="2000" b="0" i="0" dirty="0">
              <a:effectLst/>
            </a:endParaRPr>
          </a:p>
          <a:p>
            <a:pPr marL="0" indent="0" algn="just">
              <a:buNone/>
            </a:pPr>
            <a:r>
              <a:rPr lang="en-IN" sz="2000" b="1" i="0" dirty="0">
                <a:effectLst/>
              </a:rPr>
              <a:t>SELECT</a:t>
            </a:r>
            <a:r>
              <a:rPr lang="en-IN" sz="2000" b="0" i="0" dirty="0">
                <a:effectLst/>
              </a:rPr>
              <a:t> expression1, expression2, ... expression_n,   </a:t>
            </a:r>
          </a:p>
          <a:p>
            <a:pPr marL="0" indent="0" algn="just">
              <a:buNone/>
            </a:pPr>
            <a:r>
              <a:rPr lang="en-IN" sz="2000" b="0" i="0" dirty="0">
                <a:effectLst/>
              </a:rPr>
              <a:t>aggregate_function (expression)  </a:t>
            </a:r>
          </a:p>
          <a:p>
            <a:pPr marL="0" indent="0" algn="just">
              <a:buNone/>
            </a:pPr>
            <a:r>
              <a:rPr lang="en-IN" sz="2000" b="1" i="0" dirty="0">
                <a:effectLst/>
              </a:rPr>
              <a:t>FROM</a:t>
            </a:r>
            <a:r>
              <a:rPr lang="en-IN" sz="2000" b="0" i="0" dirty="0">
                <a:effectLst/>
              </a:rPr>
              <a:t> tables  </a:t>
            </a:r>
          </a:p>
          <a:p>
            <a:pPr marL="0" indent="0" algn="just">
              <a:buNone/>
            </a:pPr>
            <a:r>
              <a:rPr lang="en-IN" sz="2000" b="0" i="0" dirty="0">
                <a:effectLst/>
              </a:rPr>
              <a:t>[</a:t>
            </a:r>
            <a:r>
              <a:rPr lang="en-IN" sz="2000" b="1" i="0" dirty="0">
                <a:effectLst/>
              </a:rPr>
              <a:t>WHERE</a:t>
            </a:r>
            <a:r>
              <a:rPr lang="en-IN" sz="2000" b="0" i="0" dirty="0">
                <a:effectLst/>
              </a:rPr>
              <a:t> conditions]  </a:t>
            </a:r>
          </a:p>
          <a:p>
            <a:pPr marL="0" indent="0" algn="just">
              <a:buNone/>
            </a:pPr>
            <a:r>
              <a:rPr lang="en-IN" sz="2000" b="1" i="0" dirty="0">
                <a:effectLst/>
              </a:rPr>
              <a:t>GROUP</a:t>
            </a:r>
            <a:r>
              <a:rPr lang="en-IN" sz="2000" b="0" i="0" dirty="0">
                <a:effectLst/>
              </a:rPr>
              <a:t> </a:t>
            </a:r>
            <a:r>
              <a:rPr lang="en-IN" sz="2000" b="1" i="0" dirty="0">
                <a:effectLst/>
              </a:rPr>
              <a:t>BY</a:t>
            </a:r>
            <a:r>
              <a:rPr lang="en-IN" sz="2000" b="0" i="0" dirty="0">
                <a:effectLst/>
              </a:rPr>
              <a:t> expression1, expression2, ... expression_n;  </a:t>
            </a:r>
          </a:p>
        </p:txBody>
      </p:sp>
      <p:pic>
        <p:nvPicPr>
          <p:cNvPr id="4" name="Picture 3">
            <a:extLst>
              <a:ext uri="{FF2B5EF4-FFF2-40B4-BE49-F238E27FC236}">
                <a16:creationId xmlns:a16="http://schemas.microsoft.com/office/drawing/2014/main" id="{E618E9F1-FC48-4EDE-8DBD-2190179DF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761643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4605-6CD7-4C62-BA1D-5C93E464EBD9}"/>
              </a:ext>
            </a:extLst>
          </p:cNvPr>
          <p:cNvSpPr>
            <a:spLocks noGrp="1"/>
          </p:cNvSpPr>
          <p:nvPr>
            <p:ph type="title"/>
          </p:nvPr>
        </p:nvSpPr>
        <p:spPr>
          <a:xfrm>
            <a:off x="812324" y="745724"/>
            <a:ext cx="9044887" cy="944964"/>
          </a:xfrm>
        </p:spPr>
        <p:txBody>
          <a:bodyPr>
            <a:normAutofit fontScale="90000"/>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DISADVANTAGES OF THE DBMS(Cont..)</a:t>
            </a:r>
            <a:endParaRPr lang="en-IN" sz="4000" dirty="0"/>
          </a:p>
        </p:txBody>
      </p:sp>
      <p:sp>
        <p:nvSpPr>
          <p:cNvPr id="3" name="Content Placeholder 2">
            <a:extLst>
              <a:ext uri="{FF2B5EF4-FFF2-40B4-BE49-F238E27FC236}">
                <a16:creationId xmlns:a16="http://schemas.microsoft.com/office/drawing/2014/main" id="{C7D9C242-C447-4C91-868A-40BACEF8998D}"/>
              </a:ext>
            </a:extLst>
          </p:cNvPr>
          <p:cNvSpPr>
            <a:spLocks noGrp="1"/>
          </p:cNvSpPr>
          <p:nvPr>
            <p:ph sz="quarter" idx="13"/>
          </p:nvPr>
        </p:nvSpPr>
        <p:spPr>
          <a:xfrm>
            <a:off x="812323" y="1797235"/>
            <a:ext cx="9044887" cy="2437414"/>
          </a:xfrm>
        </p:spPr>
        <p:txBody>
          <a:bodyPr>
            <a:normAutofit/>
          </a:bodyPr>
          <a:lstStyle/>
          <a:p>
            <a:r>
              <a:rPr lang="en-US" sz="2000" b="1" dirty="0"/>
              <a:t>The extra cost of hardware:- </a:t>
            </a:r>
            <a:r>
              <a:rPr lang="en-US" sz="2000" dirty="0"/>
              <a:t>We need to buy expensive, Reliable, and efficient storage devices to store the data.</a:t>
            </a:r>
          </a:p>
          <a:p>
            <a:r>
              <a:rPr lang="en-US" sz="2000" b="1" dirty="0"/>
              <a:t>Database failure:- </a:t>
            </a:r>
            <a:r>
              <a:rPr lang="en-US" sz="2000" dirty="0"/>
              <a:t>chances of database failure can be very high.</a:t>
            </a:r>
          </a:p>
          <a:p>
            <a:r>
              <a:rPr lang="en-US" sz="2000" b="1" dirty="0"/>
              <a:t>Cost of data conversion:-</a:t>
            </a:r>
            <a:r>
              <a:rPr lang="en-US" sz="2000" dirty="0"/>
              <a:t>The cost of data conversion is very high. Train staff and train database administrators required for converting the data smoothly.</a:t>
            </a:r>
          </a:p>
        </p:txBody>
      </p:sp>
      <p:pic>
        <p:nvPicPr>
          <p:cNvPr id="4" name="Picture 3">
            <a:extLst>
              <a:ext uri="{FF2B5EF4-FFF2-40B4-BE49-F238E27FC236}">
                <a16:creationId xmlns:a16="http://schemas.microsoft.com/office/drawing/2014/main" id="{5211C5E7-ED88-4800-A48E-B805A3DD57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49356307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EB71DE-4251-4BE5-96DA-55B1C281928E}"/>
              </a:ext>
            </a:extLst>
          </p:cNvPr>
          <p:cNvSpPr>
            <a:spLocks noGrp="1"/>
          </p:cNvSpPr>
          <p:nvPr>
            <p:ph sz="quarter" idx="13"/>
          </p:nvPr>
        </p:nvSpPr>
        <p:spPr>
          <a:xfrm>
            <a:off x="838200" y="1930400"/>
            <a:ext cx="9044887" cy="2890175"/>
          </a:xfrm>
        </p:spPr>
        <p:txBody>
          <a:bodyPr>
            <a:normAutofit lnSpcReduction="10000"/>
          </a:bodyPr>
          <a:lstStyle/>
          <a:p>
            <a:pPr algn="just"/>
            <a:r>
              <a:rPr lang="en-US" sz="2400" b="1" i="0" dirty="0">
                <a:effectLst/>
              </a:rPr>
              <a:t>Parameters</a:t>
            </a:r>
          </a:p>
          <a:p>
            <a:pPr marL="457200" indent="-457200" algn="just">
              <a:buFont typeface="+mj-lt"/>
              <a:buAutoNum type="arabicPeriod"/>
            </a:pPr>
            <a:r>
              <a:rPr lang="en-US" sz="2000" b="1" i="0" dirty="0">
                <a:solidFill>
                  <a:srgbClr val="333333"/>
                </a:solidFill>
                <a:effectLst/>
              </a:rPr>
              <a:t>expression1, expression2, ... expression_n:</a:t>
            </a:r>
            <a:r>
              <a:rPr lang="en-US" sz="2000" b="0" i="0" dirty="0">
                <a:solidFill>
                  <a:srgbClr val="333333"/>
                </a:solidFill>
                <a:effectLst/>
              </a:rPr>
              <a:t> It specifies the expressions that are not encapsulated within an aggregate function and must be included in the GROUP BY clause.</a:t>
            </a:r>
          </a:p>
          <a:p>
            <a:pPr marL="457200" indent="-457200" algn="just">
              <a:buFont typeface="+mj-lt"/>
              <a:buAutoNum type="arabicPeriod"/>
            </a:pPr>
            <a:r>
              <a:rPr lang="en-US" sz="2000" b="1" i="0" dirty="0">
                <a:solidFill>
                  <a:srgbClr val="333333"/>
                </a:solidFill>
                <a:effectLst/>
              </a:rPr>
              <a:t>aggregate_function:</a:t>
            </a:r>
            <a:r>
              <a:rPr lang="en-US" sz="2000" b="0" i="0" dirty="0">
                <a:solidFill>
                  <a:srgbClr val="333333"/>
                </a:solidFill>
                <a:effectLst/>
              </a:rPr>
              <a:t> It specifies a function such as SUM, COUNT, MIN, MAX, or AVG etc. tables: It specifies the tables, from where you want to retrieve the records. There must be at least one table listed in the FROM clause.</a:t>
            </a:r>
          </a:p>
          <a:p>
            <a:pPr marL="457200" indent="-457200" algn="just">
              <a:buFont typeface="+mj-lt"/>
              <a:buAutoNum type="arabicPeriod"/>
            </a:pPr>
            <a:r>
              <a:rPr lang="en-US" sz="2000" b="1" i="0" dirty="0">
                <a:solidFill>
                  <a:srgbClr val="333333"/>
                </a:solidFill>
                <a:effectLst/>
              </a:rPr>
              <a:t>WHERE conditions:</a:t>
            </a:r>
            <a:r>
              <a:rPr lang="en-US" sz="2000" b="0" i="0" dirty="0">
                <a:solidFill>
                  <a:srgbClr val="333333"/>
                </a:solidFill>
                <a:effectLst/>
              </a:rPr>
              <a:t> It is optional. It specifies the conditions that must be fulfilled for the records to be selected.</a:t>
            </a:r>
          </a:p>
        </p:txBody>
      </p:sp>
      <p:sp>
        <p:nvSpPr>
          <p:cNvPr id="4" name="Title 1">
            <a:extLst>
              <a:ext uri="{FF2B5EF4-FFF2-40B4-BE49-F238E27FC236}">
                <a16:creationId xmlns:a16="http://schemas.microsoft.com/office/drawing/2014/main" id="{C166AB49-E1D4-4769-B1FD-2A4A3E996555}"/>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 GROUP BY CLAUSE</a:t>
            </a:r>
          </a:p>
        </p:txBody>
      </p:sp>
      <p:pic>
        <p:nvPicPr>
          <p:cNvPr id="5" name="Picture 4">
            <a:extLst>
              <a:ext uri="{FF2B5EF4-FFF2-40B4-BE49-F238E27FC236}">
                <a16:creationId xmlns:a16="http://schemas.microsoft.com/office/drawing/2014/main" id="{12066F2F-5CD4-470D-A766-A163EB359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0254210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AA2A-0C35-4B51-86D4-5F614AA269CC}"/>
              </a:ext>
            </a:extLst>
          </p:cNvPr>
          <p:cNvSpPr>
            <a:spLocks noGrp="1"/>
          </p:cNvSpPr>
          <p:nvPr>
            <p:ph type="title"/>
          </p:nvPr>
        </p:nvSpPr>
        <p:spPr>
          <a:xfrm>
            <a:off x="728727" y="418391"/>
            <a:ext cx="9263831" cy="1325563"/>
          </a:xfrm>
        </p:spPr>
        <p:txBody>
          <a:bodyPr>
            <a:normAutofit/>
          </a:bodyPr>
          <a:lstStyle/>
          <a:p>
            <a:pPr algn="ctr"/>
            <a:r>
              <a:rPr lang="en-US" sz="3300" dirty="0">
                <a:solidFill>
                  <a:schemeClr val="tx1">
                    <a:lumMod val="75000"/>
                    <a:lumOff val="25000"/>
                  </a:schemeClr>
                </a:solidFill>
                <a:latin typeface="Adobe Fangsong Std R" panose="02020400000000000000" pitchFamily="18" charset="-128"/>
                <a:ea typeface="Adobe Fangsong Std R" panose="02020400000000000000" pitchFamily="18" charset="-128"/>
              </a:rPr>
              <a:t>GROUP BY CLAUSE WITH COUNT FUNCTION</a:t>
            </a:r>
            <a:endParaRPr lang="en-IN" sz="33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75184DF1-7822-49BA-B43A-CC2A8205E9DD}"/>
              </a:ext>
            </a:extLst>
          </p:cNvPr>
          <p:cNvSpPr>
            <a:spLocks noGrp="1"/>
          </p:cNvSpPr>
          <p:nvPr>
            <p:ph sz="quarter" idx="13"/>
          </p:nvPr>
        </p:nvSpPr>
        <p:spPr>
          <a:xfrm>
            <a:off x="838200" y="1930400"/>
            <a:ext cx="9044887" cy="1594035"/>
          </a:xfrm>
        </p:spPr>
        <p:txBody>
          <a:bodyPr>
            <a:normAutofit fontScale="92500"/>
          </a:bodyPr>
          <a:lstStyle/>
          <a:p>
            <a:pPr algn="just"/>
            <a:r>
              <a:rPr lang="en-US" sz="2000" b="0" i="0" dirty="0">
                <a:effectLst/>
              </a:rPr>
              <a:t>let's count repetitive number of WORKING_HOURS in the column WORKING_HOURS.</a:t>
            </a:r>
          </a:p>
          <a:p>
            <a:pPr marL="0" indent="0" algn="just">
              <a:buNone/>
            </a:pPr>
            <a:r>
              <a:rPr lang="en-US" sz="2000" b="1" i="0" dirty="0">
                <a:effectLst/>
              </a:rPr>
              <a:t>SELECT</a:t>
            </a:r>
            <a:r>
              <a:rPr lang="en-US" sz="2000" b="0" i="0" dirty="0">
                <a:effectLst/>
              </a:rPr>
              <a:t> WORKING_HOURS, COUNT(*)  </a:t>
            </a:r>
          </a:p>
          <a:p>
            <a:pPr marL="0" indent="0" algn="just">
              <a:buNone/>
            </a:pPr>
            <a:r>
              <a:rPr lang="en-US" sz="2000" b="1" i="0" dirty="0">
                <a:effectLst/>
              </a:rPr>
              <a:t>FROM</a:t>
            </a:r>
            <a:r>
              <a:rPr lang="en-US" sz="2000" b="0" i="0" dirty="0">
                <a:effectLst/>
              </a:rPr>
              <a:t>   EMPLOYEE  </a:t>
            </a:r>
          </a:p>
          <a:p>
            <a:pPr marL="0" indent="0" algn="just">
              <a:buNone/>
            </a:pPr>
            <a:r>
              <a:rPr lang="en-US" sz="2000" b="1" i="0" dirty="0">
                <a:effectLst/>
              </a:rPr>
              <a:t>GROUP</a:t>
            </a:r>
            <a:r>
              <a:rPr lang="en-US" sz="2000" b="0" i="0" dirty="0">
                <a:effectLst/>
              </a:rPr>
              <a:t> </a:t>
            </a:r>
            <a:r>
              <a:rPr lang="en-US" sz="2000" b="1" i="0" dirty="0">
                <a:effectLst/>
              </a:rPr>
              <a:t>BY</a:t>
            </a:r>
            <a:r>
              <a:rPr lang="en-US" sz="2000" b="0" i="0" dirty="0">
                <a:effectLst/>
              </a:rPr>
              <a:t> WORKING_HOURS;   </a:t>
            </a:r>
          </a:p>
        </p:txBody>
      </p:sp>
      <p:pic>
        <p:nvPicPr>
          <p:cNvPr id="5" name="Picture 4">
            <a:extLst>
              <a:ext uri="{FF2B5EF4-FFF2-40B4-BE49-F238E27FC236}">
                <a16:creationId xmlns:a16="http://schemas.microsoft.com/office/drawing/2014/main" id="{831CFA5D-0970-4FF7-8A3B-4CD53F327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4340" y="3524435"/>
            <a:ext cx="5366056" cy="22016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8E7C7593-6DCB-48DB-A660-E9B761E4EC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7371161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C7BD-D350-463A-BE15-553796C9A775}"/>
              </a:ext>
            </a:extLst>
          </p:cNvPr>
          <p:cNvSpPr>
            <a:spLocks noGrp="1"/>
          </p:cNvSpPr>
          <p:nvPr>
            <p:ph type="title"/>
          </p:nvPr>
        </p:nvSpPr>
        <p:spPr/>
        <p:txBody>
          <a:bodyPr>
            <a:normAutofit/>
          </a:bodyPr>
          <a:lstStyle/>
          <a:p>
            <a:pPr algn="ctr"/>
            <a:r>
              <a:rPr lang="en-US" sz="3400" dirty="0">
                <a:solidFill>
                  <a:schemeClr val="tx1">
                    <a:lumMod val="75000"/>
                    <a:lumOff val="25000"/>
                  </a:schemeClr>
                </a:solidFill>
                <a:latin typeface="Adobe Fangsong Std R" panose="02020400000000000000" pitchFamily="18" charset="-128"/>
                <a:ea typeface="Adobe Fangsong Std R" panose="02020400000000000000" pitchFamily="18" charset="-128"/>
              </a:rPr>
              <a:t>GROUP BY CLAUSE WITH SUM FUNCTION</a:t>
            </a:r>
            <a:endParaRPr lang="en-IN" sz="34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E07149AD-BE9C-42AB-B91F-35ECB43B671D}"/>
              </a:ext>
            </a:extLst>
          </p:cNvPr>
          <p:cNvSpPr>
            <a:spLocks noGrp="1"/>
          </p:cNvSpPr>
          <p:nvPr>
            <p:ph sz="quarter" idx="13"/>
          </p:nvPr>
        </p:nvSpPr>
        <p:spPr>
          <a:xfrm>
            <a:off x="838200" y="1930401"/>
            <a:ext cx="9044887" cy="1949142"/>
          </a:xfrm>
        </p:spPr>
        <p:txBody>
          <a:bodyPr>
            <a:normAutofit/>
          </a:bodyPr>
          <a:lstStyle/>
          <a:p>
            <a:pPr algn="just"/>
            <a:r>
              <a:rPr lang="en-US" sz="2000" b="0" i="0" dirty="0">
                <a:effectLst/>
              </a:rPr>
              <a:t>Now, the following query will GROUP BY the example using the SUM function and return the emp_name and total working hours of each employee.</a:t>
            </a:r>
          </a:p>
          <a:p>
            <a:pPr marL="0" indent="0" algn="just">
              <a:buNone/>
            </a:pPr>
            <a:r>
              <a:rPr lang="en-US" sz="2000" b="1" i="0" dirty="0">
                <a:effectLst/>
              </a:rPr>
              <a:t>SELECT</a:t>
            </a:r>
            <a:r>
              <a:rPr lang="en-US" sz="2000" b="0" i="0" dirty="0">
                <a:effectLst/>
              </a:rPr>
              <a:t> emp_name, SUM(working_hours) </a:t>
            </a:r>
            <a:r>
              <a:rPr lang="en-US" sz="2000" b="1" i="0" dirty="0">
                <a:effectLst/>
              </a:rPr>
              <a:t>AS</a:t>
            </a:r>
            <a:r>
              <a:rPr lang="en-US" sz="2000" b="0" i="0" dirty="0">
                <a:effectLst/>
              </a:rPr>
              <a:t> "Total working hours"  </a:t>
            </a:r>
          </a:p>
          <a:p>
            <a:pPr marL="0" indent="0" algn="just">
              <a:buNone/>
            </a:pPr>
            <a:r>
              <a:rPr lang="en-US" sz="2000" b="1" i="0" dirty="0">
                <a:effectLst/>
              </a:rPr>
              <a:t>FROM</a:t>
            </a:r>
            <a:r>
              <a:rPr lang="en-US" sz="2000" b="0" i="0" dirty="0">
                <a:effectLst/>
              </a:rPr>
              <a:t> employees  </a:t>
            </a:r>
          </a:p>
          <a:p>
            <a:pPr marL="0" indent="0" algn="just">
              <a:buNone/>
            </a:pPr>
            <a:r>
              <a:rPr lang="en-US" sz="2000" b="1" i="0" dirty="0">
                <a:effectLst/>
              </a:rPr>
              <a:t>GROUP</a:t>
            </a:r>
            <a:r>
              <a:rPr lang="en-US" sz="2000" b="0" i="0" dirty="0">
                <a:effectLst/>
              </a:rPr>
              <a:t> </a:t>
            </a:r>
            <a:r>
              <a:rPr lang="en-US" sz="2000" b="1" i="0" dirty="0">
                <a:effectLst/>
              </a:rPr>
              <a:t>BY</a:t>
            </a:r>
            <a:r>
              <a:rPr lang="en-US" sz="2000" b="0" i="0" dirty="0">
                <a:effectLst/>
              </a:rPr>
              <a:t> emp_name;  </a:t>
            </a:r>
          </a:p>
        </p:txBody>
      </p:sp>
      <p:pic>
        <p:nvPicPr>
          <p:cNvPr id="5" name="Picture 4">
            <a:extLst>
              <a:ext uri="{FF2B5EF4-FFF2-40B4-BE49-F238E27FC236}">
                <a16:creationId xmlns:a16="http://schemas.microsoft.com/office/drawing/2014/main" id="{ED2613BA-9E2D-404F-889A-2C88F67341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5949" y="3879543"/>
            <a:ext cx="5968129" cy="221103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04DAEE2C-A6C2-423F-A401-9DFC067C79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4902561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A8CAB-F993-4D45-B1FD-EA26F10E78E8}"/>
              </a:ext>
            </a:extLst>
          </p:cNvPr>
          <p:cNvSpPr>
            <a:spLocks noGrp="1"/>
          </p:cNvSpPr>
          <p:nvPr>
            <p:ph type="title"/>
          </p:nvPr>
        </p:nvSpPr>
        <p:spPr/>
        <p:txBody>
          <a:bodyPr>
            <a:normAutofit/>
          </a:bodyPr>
          <a:lstStyle/>
          <a:p>
            <a:pPr algn="ctr"/>
            <a:r>
              <a:rPr lang="en-US" sz="3400" dirty="0">
                <a:solidFill>
                  <a:schemeClr val="tx1">
                    <a:lumMod val="75000"/>
                    <a:lumOff val="25000"/>
                  </a:schemeClr>
                </a:solidFill>
                <a:latin typeface="Adobe Fangsong Std R" panose="02020400000000000000" pitchFamily="18" charset="-128"/>
                <a:ea typeface="Adobe Fangsong Std R" panose="02020400000000000000" pitchFamily="18" charset="-128"/>
              </a:rPr>
              <a:t>GROUP BY CLAUSE WITH MIN FUNCTION</a:t>
            </a:r>
            <a:endParaRPr lang="en-IN" sz="34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AA5EA039-720B-4155-B4C1-E66FE6286D9F}"/>
              </a:ext>
            </a:extLst>
          </p:cNvPr>
          <p:cNvSpPr>
            <a:spLocks noGrp="1"/>
          </p:cNvSpPr>
          <p:nvPr>
            <p:ph sz="quarter" idx="13"/>
          </p:nvPr>
        </p:nvSpPr>
        <p:spPr>
          <a:xfrm>
            <a:off x="838200" y="1930400"/>
            <a:ext cx="9044887" cy="2004234"/>
          </a:xfrm>
        </p:spPr>
        <p:txBody>
          <a:bodyPr>
            <a:normAutofit fontScale="92500" lnSpcReduction="10000"/>
          </a:bodyPr>
          <a:lstStyle/>
          <a:p>
            <a:pPr algn="just"/>
            <a:r>
              <a:rPr lang="en-US" sz="2000" b="0" i="0" dirty="0">
                <a:effectLst/>
              </a:rPr>
              <a:t>The following example specifies the minimum working hours of the employees form the table "employees".</a:t>
            </a:r>
          </a:p>
          <a:p>
            <a:pPr algn="just"/>
            <a:r>
              <a:rPr lang="en-US" sz="2000" b="1" i="0" dirty="0">
                <a:effectLst/>
              </a:rPr>
              <a:t>Execute the following query:</a:t>
            </a:r>
            <a:endParaRPr lang="en-US" sz="2000" b="0" i="0" dirty="0">
              <a:effectLst/>
            </a:endParaRPr>
          </a:p>
          <a:p>
            <a:pPr marL="0" indent="0" algn="just">
              <a:buNone/>
            </a:pPr>
            <a:r>
              <a:rPr lang="en-US" sz="2000" b="1" i="0" dirty="0">
                <a:effectLst/>
              </a:rPr>
              <a:t>SELECT</a:t>
            </a:r>
            <a:r>
              <a:rPr lang="en-US" sz="2000" b="0" i="0" dirty="0">
                <a:effectLst/>
              </a:rPr>
              <a:t> emp_name, </a:t>
            </a:r>
            <a:r>
              <a:rPr lang="en-US" sz="2000" b="1" i="0" dirty="0">
                <a:effectLst/>
              </a:rPr>
              <a:t>MIN</a:t>
            </a:r>
            <a:r>
              <a:rPr lang="en-US" sz="2000" b="0" i="0" dirty="0">
                <a:effectLst/>
              </a:rPr>
              <a:t>(working_hours) </a:t>
            </a:r>
            <a:r>
              <a:rPr lang="en-US" sz="2000" b="1" i="0" dirty="0">
                <a:effectLst/>
              </a:rPr>
              <a:t>AS</a:t>
            </a:r>
            <a:r>
              <a:rPr lang="en-US" sz="2000" b="0" i="0" dirty="0">
                <a:effectLst/>
              </a:rPr>
              <a:t> "Minimum working hour"  </a:t>
            </a:r>
          </a:p>
          <a:p>
            <a:pPr marL="0" indent="0" algn="just">
              <a:buNone/>
            </a:pPr>
            <a:r>
              <a:rPr lang="en-US" sz="2000" b="1" i="0" dirty="0">
                <a:effectLst/>
              </a:rPr>
              <a:t>FROM</a:t>
            </a:r>
            <a:r>
              <a:rPr lang="en-US" sz="2000" b="0" i="0" dirty="0">
                <a:effectLst/>
              </a:rPr>
              <a:t> employees  </a:t>
            </a:r>
          </a:p>
          <a:p>
            <a:pPr marL="0" indent="0" algn="just">
              <a:buNone/>
            </a:pPr>
            <a:r>
              <a:rPr lang="en-US" sz="2000" b="1" i="0" dirty="0">
                <a:effectLst/>
              </a:rPr>
              <a:t>GROUP</a:t>
            </a:r>
            <a:r>
              <a:rPr lang="en-US" sz="2000" b="0" i="0" dirty="0">
                <a:effectLst/>
              </a:rPr>
              <a:t> </a:t>
            </a:r>
            <a:r>
              <a:rPr lang="en-US" sz="2000" b="1" i="0" dirty="0">
                <a:effectLst/>
              </a:rPr>
              <a:t>BY</a:t>
            </a:r>
            <a:r>
              <a:rPr lang="en-US" sz="2000" b="0" i="0" dirty="0">
                <a:effectLst/>
              </a:rPr>
              <a:t> emp_name;  </a:t>
            </a:r>
          </a:p>
        </p:txBody>
      </p:sp>
      <p:pic>
        <p:nvPicPr>
          <p:cNvPr id="5" name="Picture 4">
            <a:extLst>
              <a:ext uri="{FF2B5EF4-FFF2-40B4-BE49-F238E27FC236}">
                <a16:creationId xmlns:a16="http://schemas.microsoft.com/office/drawing/2014/main" id="{E12E04B1-195C-48D8-AE4C-7D285E60FF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6062" y="3934634"/>
            <a:ext cx="6055570" cy="200423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609A7626-276D-4288-895C-6DDFA65A7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27951495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632D7-ED4E-4940-9B43-7697A1654F89}"/>
              </a:ext>
            </a:extLst>
          </p:cNvPr>
          <p:cNvSpPr>
            <a:spLocks noGrp="1"/>
          </p:cNvSpPr>
          <p:nvPr>
            <p:ph type="title"/>
          </p:nvPr>
        </p:nvSpPr>
        <p:spPr/>
        <p:txBody>
          <a:bodyPr>
            <a:normAutofit/>
          </a:bodyPr>
          <a:lstStyle/>
          <a:p>
            <a:pPr algn="ctr"/>
            <a:r>
              <a:rPr lang="en-US" sz="3400" dirty="0">
                <a:solidFill>
                  <a:schemeClr val="tx1">
                    <a:lumMod val="75000"/>
                    <a:lumOff val="25000"/>
                  </a:schemeClr>
                </a:solidFill>
                <a:latin typeface="Adobe Fangsong Std R" panose="02020400000000000000" pitchFamily="18" charset="-128"/>
                <a:ea typeface="Adobe Fangsong Std R" panose="02020400000000000000" pitchFamily="18" charset="-128"/>
              </a:rPr>
              <a:t>GROUP BY CLAUSE WITH MAX FUNCTION</a:t>
            </a:r>
            <a:endParaRPr lang="en-IN" sz="34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F1F98A4D-AA34-4166-B2BA-D1F2387E851A}"/>
              </a:ext>
            </a:extLst>
          </p:cNvPr>
          <p:cNvSpPr>
            <a:spLocks noGrp="1"/>
          </p:cNvSpPr>
          <p:nvPr>
            <p:ph sz="quarter" idx="13"/>
          </p:nvPr>
        </p:nvSpPr>
        <p:spPr>
          <a:xfrm>
            <a:off x="838200" y="1957033"/>
            <a:ext cx="9044887" cy="1815977"/>
          </a:xfrm>
        </p:spPr>
        <p:txBody>
          <a:bodyPr>
            <a:normAutofit lnSpcReduction="10000"/>
          </a:bodyPr>
          <a:lstStyle/>
          <a:p>
            <a:pPr algn="just"/>
            <a:r>
              <a:rPr lang="en-US" sz="2000" b="0" i="0" dirty="0">
                <a:effectLst/>
              </a:rPr>
              <a:t>The following example specifies the maximum working hours of the employees form the table "employees".</a:t>
            </a:r>
          </a:p>
          <a:p>
            <a:pPr marL="0" indent="0" algn="just">
              <a:buNone/>
            </a:pPr>
            <a:r>
              <a:rPr lang="en-US" sz="2000" b="1" i="0" dirty="0">
                <a:effectLst/>
              </a:rPr>
              <a:t>SELECT</a:t>
            </a:r>
            <a:r>
              <a:rPr lang="en-US" sz="2000" b="0" i="0" dirty="0">
                <a:effectLst/>
              </a:rPr>
              <a:t> emp_name, </a:t>
            </a:r>
            <a:r>
              <a:rPr lang="en-US" sz="2000" b="1" i="0" dirty="0">
                <a:effectLst/>
              </a:rPr>
              <a:t>MAX</a:t>
            </a:r>
            <a:r>
              <a:rPr lang="en-US" sz="2000" b="0" i="0" dirty="0">
                <a:effectLst/>
              </a:rPr>
              <a:t> (working_hours) </a:t>
            </a:r>
            <a:r>
              <a:rPr lang="en-US" sz="2000" b="1" i="0" dirty="0">
                <a:effectLst/>
              </a:rPr>
              <a:t>AS</a:t>
            </a:r>
            <a:r>
              <a:rPr lang="en-US" sz="2000" b="0" i="0" dirty="0">
                <a:effectLst/>
              </a:rPr>
              <a:t> "Minimum working hour"  </a:t>
            </a:r>
          </a:p>
          <a:p>
            <a:pPr marL="0" indent="0" algn="just">
              <a:buNone/>
            </a:pPr>
            <a:r>
              <a:rPr lang="en-US" sz="2000" b="1" i="0" dirty="0">
                <a:effectLst/>
              </a:rPr>
              <a:t>FROM</a:t>
            </a:r>
            <a:r>
              <a:rPr lang="en-US" sz="2000" b="0" i="0" dirty="0">
                <a:effectLst/>
              </a:rPr>
              <a:t> employees  </a:t>
            </a:r>
          </a:p>
          <a:p>
            <a:pPr marL="0" indent="0" algn="just">
              <a:buNone/>
            </a:pPr>
            <a:r>
              <a:rPr lang="en-US" sz="2000" b="1" i="0" dirty="0">
                <a:effectLst/>
              </a:rPr>
              <a:t>GROUP</a:t>
            </a:r>
            <a:r>
              <a:rPr lang="en-US" sz="2000" b="0" i="0" dirty="0">
                <a:effectLst/>
              </a:rPr>
              <a:t> </a:t>
            </a:r>
            <a:r>
              <a:rPr lang="en-US" sz="2000" b="1" i="0" dirty="0">
                <a:effectLst/>
              </a:rPr>
              <a:t>BY</a:t>
            </a:r>
            <a:r>
              <a:rPr lang="en-US" sz="2000" b="0" i="0" dirty="0">
                <a:effectLst/>
              </a:rPr>
              <a:t> emp_name;  </a:t>
            </a:r>
          </a:p>
        </p:txBody>
      </p:sp>
      <p:pic>
        <p:nvPicPr>
          <p:cNvPr id="5" name="Picture 4">
            <a:extLst>
              <a:ext uri="{FF2B5EF4-FFF2-40B4-BE49-F238E27FC236}">
                <a16:creationId xmlns:a16="http://schemas.microsoft.com/office/drawing/2014/main" id="{4BDCF4DB-F39B-483B-AA6E-441128949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570" y="3773010"/>
            <a:ext cx="5898364" cy="21483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FD1FE9BD-512F-48C4-B944-30C975F579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0944901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E5B00-2CCD-41AF-9E31-D1E416C9CE5E}"/>
              </a:ext>
            </a:extLst>
          </p:cNvPr>
          <p:cNvSpPr>
            <a:spLocks noGrp="1"/>
          </p:cNvSpPr>
          <p:nvPr>
            <p:ph type="title"/>
          </p:nvPr>
        </p:nvSpPr>
        <p:spPr/>
        <p:txBody>
          <a:bodyPr>
            <a:normAutofit/>
          </a:bodyPr>
          <a:lstStyle/>
          <a:p>
            <a:pPr algn="ctr"/>
            <a:r>
              <a:rPr lang="en-US" sz="3400" dirty="0">
                <a:solidFill>
                  <a:schemeClr val="tx1">
                    <a:lumMod val="75000"/>
                    <a:lumOff val="25000"/>
                  </a:schemeClr>
                </a:solidFill>
                <a:latin typeface="Adobe Fangsong Std R" panose="02020400000000000000" pitchFamily="18" charset="-128"/>
                <a:ea typeface="Adobe Fangsong Std R" panose="02020400000000000000" pitchFamily="18" charset="-128"/>
              </a:rPr>
              <a:t>GROUP BY CLAUSE WITH AVG FUNCTION</a:t>
            </a:r>
            <a:endParaRPr lang="en-IN" sz="34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8A778022-A064-4186-B82A-2D1E8058C363}"/>
              </a:ext>
            </a:extLst>
          </p:cNvPr>
          <p:cNvSpPr>
            <a:spLocks noGrp="1"/>
          </p:cNvSpPr>
          <p:nvPr>
            <p:ph sz="quarter" idx="13"/>
          </p:nvPr>
        </p:nvSpPr>
        <p:spPr>
          <a:xfrm>
            <a:off x="838200" y="1957033"/>
            <a:ext cx="9044887" cy="1744955"/>
          </a:xfrm>
        </p:spPr>
        <p:txBody>
          <a:bodyPr>
            <a:normAutofit lnSpcReduction="10000"/>
          </a:bodyPr>
          <a:lstStyle/>
          <a:p>
            <a:r>
              <a:rPr lang="en-US" sz="2000" dirty="0"/>
              <a:t>The following example specifies the average working hours of the employees form the table "employees".</a:t>
            </a:r>
          </a:p>
          <a:p>
            <a:pPr marL="0" indent="0">
              <a:buNone/>
            </a:pPr>
            <a:r>
              <a:rPr lang="en-US" sz="2000" b="1" dirty="0">
                <a:effectLst/>
              </a:rPr>
              <a:t>SELECT</a:t>
            </a:r>
            <a:r>
              <a:rPr lang="en-US" sz="2000" dirty="0">
                <a:effectLst/>
              </a:rPr>
              <a:t> emp_name, AVG(working_hours) </a:t>
            </a:r>
            <a:r>
              <a:rPr lang="en-US" sz="2000" b="1" dirty="0">
                <a:effectLst/>
              </a:rPr>
              <a:t>AS</a:t>
            </a:r>
            <a:r>
              <a:rPr lang="en-US" sz="2000" dirty="0">
                <a:effectLst/>
              </a:rPr>
              <a:t> "Average working hour"  </a:t>
            </a:r>
          </a:p>
          <a:p>
            <a:pPr marL="0" indent="0">
              <a:buNone/>
            </a:pPr>
            <a:r>
              <a:rPr lang="en-US" sz="2000" b="1" dirty="0">
                <a:effectLst/>
              </a:rPr>
              <a:t>FROM</a:t>
            </a:r>
            <a:r>
              <a:rPr lang="en-US" sz="2000" dirty="0">
                <a:effectLst/>
              </a:rPr>
              <a:t> employees  </a:t>
            </a:r>
          </a:p>
          <a:p>
            <a:pPr marL="0" indent="0">
              <a:buNone/>
            </a:pPr>
            <a:r>
              <a:rPr lang="en-US" sz="2000" b="1" dirty="0">
                <a:effectLst/>
              </a:rPr>
              <a:t>GROUP</a:t>
            </a:r>
            <a:r>
              <a:rPr lang="en-US" sz="2000" dirty="0">
                <a:effectLst/>
              </a:rPr>
              <a:t> </a:t>
            </a:r>
            <a:r>
              <a:rPr lang="en-US" sz="2000" b="1" dirty="0">
                <a:effectLst/>
              </a:rPr>
              <a:t>BY</a:t>
            </a:r>
            <a:r>
              <a:rPr lang="en-US" sz="2000" dirty="0">
                <a:effectLst/>
              </a:rPr>
              <a:t> emp_name;  </a:t>
            </a:r>
          </a:p>
        </p:txBody>
      </p:sp>
      <p:pic>
        <p:nvPicPr>
          <p:cNvPr id="5" name="Picture 4">
            <a:extLst>
              <a:ext uri="{FF2B5EF4-FFF2-40B4-BE49-F238E27FC236}">
                <a16:creationId xmlns:a16="http://schemas.microsoft.com/office/drawing/2014/main" id="{ED4E4A00-1D64-4E4F-BD9E-15D3AB291F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252" y="3701988"/>
            <a:ext cx="5533474" cy="191278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2262A6CB-9107-415D-B3F1-ABAA173BA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4976014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6E59-9B40-419D-A4F0-EF56CF95E5ED}"/>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JOINS</a:t>
            </a:r>
            <a:b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b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E723D0E6-89E9-40F5-A026-979D2359E589}"/>
              </a:ext>
            </a:extLst>
          </p:cNvPr>
          <p:cNvSpPr>
            <a:spLocks noGrp="1"/>
          </p:cNvSpPr>
          <p:nvPr>
            <p:ph sz="quarter" idx="13"/>
          </p:nvPr>
        </p:nvSpPr>
        <p:spPr>
          <a:xfrm>
            <a:off x="838200" y="1930400"/>
            <a:ext cx="9044887" cy="2419658"/>
          </a:xfrm>
        </p:spPr>
        <p:txBody>
          <a:bodyPr>
            <a:normAutofit lnSpcReduction="10000"/>
          </a:bodyPr>
          <a:lstStyle/>
          <a:p>
            <a:pPr algn="just"/>
            <a:r>
              <a:rPr lang="en-US" sz="2000" b="0" i="0" dirty="0">
                <a:effectLst/>
              </a:rPr>
              <a:t>JOINS are used with SELECT statement. It is used to retrieve data from multiple tables. It is performed whenever you need to fetch records from two or more tables.</a:t>
            </a:r>
          </a:p>
          <a:p>
            <a:pPr algn="just"/>
            <a:r>
              <a:rPr lang="en-US" sz="2000" b="0" i="0" dirty="0">
                <a:effectLst/>
              </a:rPr>
              <a:t>There are three types of MYSQL joins:</a:t>
            </a:r>
          </a:p>
          <a:p>
            <a:pPr marL="457200" indent="-457200" algn="just">
              <a:buFont typeface="+mj-lt"/>
              <a:buAutoNum type="arabicPeriod"/>
            </a:pPr>
            <a:r>
              <a:rPr lang="en-US" sz="2000" b="0" i="0" dirty="0">
                <a:effectLst/>
              </a:rPr>
              <a:t>MySQL INNER JOIN (or sometimes called simple join)</a:t>
            </a:r>
          </a:p>
          <a:p>
            <a:pPr marL="457200" indent="-457200" algn="just">
              <a:buFont typeface="+mj-lt"/>
              <a:buAutoNum type="arabicPeriod"/>
            </a:pPr>
            <a:r>
              <a:rPr lang="en-US" sz="2000" b="0" i="0" dirty="0">
                <a:effectLst/>
              </a:rPr>
              <a:t>MySQL LEFT OUTER JOIN (or sometimes called LEFT JOIN)</a:t>
            </a:r>
          </a:p>
          <a:p>
            <a:pPr marL="457200" indent="-457200" algn="just">
              <a:buFont typeface="+mj-lt"/>
              <a:buAutoNum type="arabicPeriod"/>
            </a:pPr>
            <a:r>
              <a:rPr lang="en-US" sz="2000" b="0" i="0" dirty="0">
                <a:effectLst/>
              </a:rPr>
              <a:t>MySQL RIGHT OUTER JOIN (or sometimes called RIGHT JOIN)</a:t>
            </a:r>
          </a:p>
        </p:txBody>
      </p:sp>
      <p:pic>
        <p:nvPicPr>
          <p:cNvPr id="4" name="Picture 3">
            <a:extLst>
              <a:ext uri="{FF2B5EF4-FFF2-40B4-BE49-F238E27FC236}">
                <a16:creationId xmlns:a16="http://schemas.microsoft.com/office/drawing/2014/main" id="{E4594A88-0157-454F-81BD-6FB00F2E8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6700220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BB1A1-A0A1-4E52-B064-BFBFA861194A}"/>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INNER JOIN (SIMPLE JOIN)</a:t>
            </a:r>
          </a:p>
        </p:txBody>
      </p:sp>
      <p:sp>
        <p:nvSpPr>
          <p:cNvPr id="3" name="Content Placeholder 2">
            <a:extLst>
              <a:ext uri="{FF2B5EF4-FFF2-40B4-BE49-F238E27FC236}">
                <a16:creationId xmlns:a16="http://schemas.microsoft.com/office/drawing/2014/main" id="{1AD7FF7F-A236-4A88-AE1B-F1B4F1BCF121}"/>
              </a:ext>
            </a:extLst>
          </p:cNvPr>
          <p:cNvSpPr>
            <a:spLocks noGrp="1"/>
          </p:cNvSpPr>
          <p:nvPr>
            <p:ph sz="quarter" idx="13"/>
          </p:nvPr>
        </p:nvSpPr>
        <p:spPr>
          <a:xfrm>
            <a:off x="838200" y="1930400"/>
            <a:ext cx="9044887" cy="1913632"/>
          </a:xfrm>
        </p:spPr>
        <p:txBody>
          <a:bodyPr>
            <a:normAutofit/>
          </a:bodyPr>
          <a:lstStyle/>
          <a:p>
            <a:r>
              <a:rPr lang="en-US" sz="2000" b="0" i="0" dirty="0">
                <a:solidFill>
                  <a:srgbClr val="333333"/>
                </a:solidFill>
                <a:effectLst/>
              </a:rPr>
              <a:t>The MySQL Inner Join is used to returns only those results from the tables that </a:t>
            </a:r>
            <a:r>
              <a:rPr lang="en-US" sz="2000" b="1" i="0" dirty="0">
                <a:solidFill>
                  <a:srgbClr val="333333"/>
                </a:solidFill>
                <a:effectLst/>
              </a:rPr>
              <a:t>match</a:t>
            </a:r>
            <a:r>
              <a:rPr lang="en-US" sz="2000" b="0" i="0" dirty="0">
                <a:solidFill>
                  <a:srgbClr val="333333"/>
                </a:solidFill>
                <a:effectLst/>
              </a:rPr>
              <a:t> the specified condition and hides other rows and columns. MySQL assumes it as a default Join, so it is optional to use the Inner Join keyword with the query.</a:t>
            </a:r>
          </a:p>
          <a:p>
            <a:pPr algn="just"/>
            <a:r>
              <a:rPr lang="en-US" sz="2000" b="0" i="0" dirty="0">
                <a:solidFill>
                  <a:srgbClr val="333333"/>
                </a:solidFill>
                <a:effectLst/>
              </a:rPr>
              <a:t>We can understand it with the following visual representation where Inner Joins returns only the matching results from table1 and table2:</a:t>
            </a:r>
            <a:endParaRPr lang="en-IN" sz="2000" dirty="0"/>
          </a:p>
        </p:txBody>
      </p:sp>
      <p:pic>
        <p:nvPicPr>
          <p:cNvPr id="5" name="Picture 4">
            <a:extLst>
              <a:ext uri="{FF2B5EF4-FFF2-40B4-BE49-F238E27FC236}">
                <a16:creationId xmlns:a16="http://schemas.microsoft.com/office/drawing/2014/main" id="{2ACE4583-80AF-4E33-8709-E61080B7B1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6449" y="3844032"/>
            <a:ext cx="3175247" cy="1913632"/>
          </a:xfrm>
          <a:prstGeom prst="rect">
            <a:avLst/>
          </a:prstGeom>
          <a:ln>
            <a:noFill/>
          </a:ln>
          <a:effectLst>
            <a:softEdge rad="112500"/>
          </a:effectLst>
        </p:spPr>
      </p:pic>
      <p:pic>
        <p:nvPicPr>
          <p:cNvPr id="6" name="Picture 5">
            <a:extLst>
              <a:ext uri="{FF2B5EF4-FFF2-40B4-BE49-F238E27FC236}">
                <a16:creationId xmlns:a16="http://schemas.microsoft.com/office/drawing/2014/main" id="{F3CF3DC2-44E3-4C79-BCC2-E5EDCB451A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88719139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D6D024-8F11-46E7-B159-BF4DBE0B74B0}"/>
              </a:ext>
            </a:extLst>
          </p:cNvPr>
          <p:cNvSpPr>
            <a:spLocks noGrp="1"/>
          </p:cNvSpPr>
          <p:nvPr>
            <p:ph sz="quarter" idx="13"/>
          </p:nvPr>
        </p:nvSpPr>
        <p:spPr>
          <a:xfrm>
            <a:off x="838200" y="1930400"/>
            <a:ext cx="9044887" cy="2508435"/>
          </a:xfrm>
        </p:spPr>
        <p:txBody>
          <a:bodyPr>
            <a:normAutofit lnSpcReduction="10000"/>
          </a:bodyPr>
          <a:lstStyle/>
          <a:p>
            <a:pPr algn="just"/>
            <a:r>
              <a:rPr lang="en-US" sz="2000" b="0" i="0" dirty="0">
                <a:effectLst/>
              </a:rPr>
              <a:t>Inner Join Syntax:</a:t>
            </a:r>
          </a:p>
          <a:p>
            <a:pPr algn="just"/>
            <a:r>
              <a:rPr lang="en-US" sz="2000" b="0" i="0" dirty="0">
                <a:effectLst/>
              </a:rPr>
              <a:t>The Inner Join keyword is used with the </a:t>
            </a:r>
            <a:r>
              <a:rPr lang="en-US" sz="2000" dirty="0"/>
              <a:t>SELECT statement</a:t>
            </a:r>
            <a:r>
              <a:rPr lang="en-US" sz="2000" b="0" i="0" dirty="0">
                <a:effectLst/>
              </a:rPr>
              <a:t> and must be written after the FROM clause. </a:t>
            </a:r>
          </a:p>
          <a:p>
            <a:pPr marL="0" indent="0" algn="just">
              <a:buNone/>
            </a:pPr>
            <a:r>
              <a:rPr lang="en-US" sz="2000" b="1" i="0" dirty="0">
                <a:effectLst/>
              </a:rPr>
              <a:t>SELECT</a:t>
            </a:r>
            <a:r>
              <a:rPr lang="en-US" sz="2000" b="0" i="0" dirty="0">
                <a:effectLst/>
              </a:rPr>
              <a:t> columns  </a:t>
            </a:r>
          </a:p>
          <a:p>
            <a:pPr marL="0" indent="0" algn="just">
              <a:buNone/>
            </a:pPr>
            <a:r>
              <a:rPr lang="en-US" sz="2000" b="1" i="0" dirty="0">
                <a:effectLst/>
              </a:rPr>
              <a:t>FROM</a:t>
            </a:r>
            <a:r>
              <a:rPr lang="en-US" sz="2000" b="0" i="0" dirty="0">
                <a:effectLst/>
              </a:rPr>
              <a:t> table1  </a:t>
            </a:r>
          </a:p>
          <a:p>
            <a:pPr marL="0" indent="0" algn="just">
              <a:buNone/>
            </a:pPr>
            <a:r>
              <a:rPr lang="en-US" sz="2000" b="1" i="0" dirty="0">
                <a:effectLst/>
              </a:rPr>
              <a:t>INNER</a:t>
            </a:r>
            <a:r>
              <a:rPr lang="en-US" sz="2000" b="0" i="0" dirty="0">
                <a:effectLst/>
              </a:rPr>
              <a:t> JOIN table2 </a:t>
            </a:r>
            <a:r>
              <a:rPr lang="en-US" sz="2000" b="1" i="0" dirty="0">
                <a:effectLst/>
              </a:rPr>
              <a:t>ON</a:t>
            </a:r>
            <a:r>
              <a:rPr lang="en-US" sz="2000" b="0" i="0" dirty="0">
                <a:effectLst/>
              </a:rPr>
              <a:t> condition1  </a:t>
            </a:r>
          </a:p>
          <a:p>
            <a:pPr marL="0" indent="0" algn="just">
              <a:buNone/>
            </a:pPr>
            <a:r>
              <a:rPr lang="en-US" sz="2000" b="1" i="0" dirty="0">
                <a:effectLst/>
              </a:rPr>
              <a:t>INNER</a:t>
            </a:r>
            <a:r>
              <a:rPr lang="en-US" sz="2000" b="0" i="0" dirty="0">
                <a:effectLst/>
              </a:rPr>
              <a:t> JOIN table3 </a:t>
            </a:r>
            <a:r>
              <a:rPr lang="en-US" sz="2000" b="1" i="0" dirty="0">
                <a:effectLst/>
              </a:rPr>
              <a:t>ON</a:t>
            </a:r>
            <a:r>
              <a:rPr lang="en-US" sz="2000" b="0" i="0" dirty="0">
                <a:effectLst/>
              </a:rPr>
              <a:t> condition2  ...; </a:t>
            </a:r>
          </a:p>
        </p:txBody>
      </p:sp>
      <p:sp>
        <p:nvSpPr>
          <p:cNvPr id="4" name="Title 1">
            <a:extLst>
              <a:ext uri="{FF2B5EF4-FFF2-40B4-BE49-F238E27FC236}">
                <a16:creationId xmlns:a16="http://schemas.microsoft.com/office/drawing/2014/main" id="{C8ACFD18-A39B-46FB-B5DD-F4F1BB9F06B9}"/>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INNER JOIN (SIMPLE JOIN)</a:t>
            </a:r>
          </a:p>
        </p:txBody>
      </p:sp>
      <p:pic>
        <p:nvPicPr>
          <p:cNvPr id="5" name="Picture 4">
            <a:extLst>
              <a:ext uri="{FF2B5EF4-FFF2-40B4-BE49-F238E27FC236}">
                <a16:creationId xmlns:a16="http://schemas.microsoft.com/office/drawing/2014/main" id="{EB2998B8-31B4-4F1E-A416-1D5D187CD7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7204618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D479B9E-2E23-4606-99A0-A0E6D2838442}"/>
              </a:ext>
            </a:extLst>
          </p:cNvPr>
          <p:cNvSpPr>
            <a:spLocks noGrp="1"/>
          </p:cNvSpPr>
          <p:nvPr>
            <p:ph sz="quarter" idx="13"/>
          </p:nvPr>
        </p:nvSpPr>
        <p:spPr>
          <a:xfrm>
            <a:off x="838200" y="1846556"/>
            <a:ext cx="9044887" cy="976543"/>
          </a:xfrm>
        </p:spPr>
        <p:txBody>
          <a:bodyPr>
            <a:normAutofit lnSpcReduction="10000"/>
          </a:bodyPr>
          <a:lstStyle/>
          <a:p>
            <a:pPr algn="just"/>
            <a:r>
              <a:rPr lang="en-US" sz="2000" b="0" i="0" dirty="0">
                <a:effectLst/>
              </a:rPr>
              <a:t>Example</a:t>
            </a:r>
          </a:p>
          <a:p>
            <a:pPr algn="just"/>
            <a:r>
              <a:rPr lang="en-US" sz="2000" b="0" i="0" dirty="0">
                <a:effectLst/>
              </a:rPr>
              <a:t>Let us first create two tables "students" and "technologies" that contains the following data:</a:t>
            </a:r>
          </a:p>
        </p:txBody>
      </p:sp>
      <p:pic>
        <p:nvPicPr>
          <p:cNvPr id="10" name="Picture 9">
            <a:extLst>
              <a:ext uri="{FF2B5EF4-FFF2-40B4-BE49-F238E27FC236}">
                <a16:creationId xmlns:a16="http://schemas.microsoft.com/office/drawing/2014/main" id="{E9FD944F-770D-4BFA-BFC6-63A75BE90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188" y="2978967"/>
            <a:ext cx="4343776" cy="22411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a:extLst>
              <a:ext uri="{FF2B5EF4-FFF2-40B4-BE49-F238E27FC236}">
                <a16:creationId xmlns:a16="http://schemas.microsoft.com/office/drawing/2014/main" id="{8C99CAAB-CF7F-4B6E-B497-1C182AD3C0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0643" y="2998018"/>
            <a:ext cx="4458086" cy="22411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3" name="Title 1">
            <a:extLst>
              <a:ext uri="{FF2B5EF4-FFF2-40B4-BE49-F238E27FC236}">
                <a16:creationId xmlns:a16="http://schemas.microsoft.com/office/drawing/2014/main" id="{5425AC45-71E2-4344-ADCC-B198AB2D4716}"/>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INNER JOIN (SIMPLE JOIN)</a:t>
            </a:r>
          </a:p>
        </p:txBody>
      </p:sp>
      <p:pic>
        <p:nvPicPr>
          <p:cNvPr id="6" name="Picture 5">
            <a:extLst>
              <a:ext uri="{FF2B5EF4-FFF2-40B4-BE49-F238E27FC236}">
                <a16:creationId xmlns:a16="http://schemas.microsoft.com/office/drawing/2014/main" id="{814B48A0-AB21-4D1D-8E22-B04CB8D22C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51388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636C0-B8A2-4D21-9682-45378C0F35D2}"/>
              </a:ext>
            </a:extLst>
          </p:cNvPr>
          <p:cNvSpPr>
            <a:spLocks noGrp="1"/>
          </p:cNvSpPr>
          <p:nvPr>
            <p:ph type="title"/>
          </p:nvPr>
        </p:nvSpPr>
        <p:spPr>
          <a:xfrm>
            <a:off x="812324" y="426128"/>
            <a:ext cx="9044887" cy="781235"/>
          </a:xfrm>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COMPONENT OF DBMS</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5" name="Content Placeholder 4">
            <a:extLst>
              <a:ext uri="{FF2B5EF4-FFF2-40B4-BE49-F238E27FC236}">
                <a16:creationId xmlns:a16="http://schemas.microsoft.com/office/drawing/2014/main" id="{C1C87457-3CA4-4A0C-A16E-211E0E73EF0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805893" y="1207363"/>
            <a:ext cx="7057748" cy="4830031"/>
          </a:xfrm>
        </p:spPr>
      </p:pic>
      <p:pic>
        <p:nvPicPr>
          <p:cNvPr id="4" name="Picture 3">
            <a:extLst>
              <a:ext uri="{FF2B5EF4-FFF2-40B4-BE49-F238E27FC236}">
                <a16:creationId xmlns:a16="http://schemas.microsoft.com/office/drawing/2014/main" id="{55388639-39CF-4D6A-8EC0-E361F2F424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48727107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DEAD52F-C572-46D8-85E0-51DDA8D788CB}"/>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242875" y="3952283"/>
            <a:ext cx="7387828" cy="25405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Box 5">
            <a:extLst>
              <a:ext uri="{FF2B5EF4-FFF2-40B4-BE49-F238E27FC236}">
                <a16:creationId xmlns:a16="http://schemas.microsoft.com/office/drawing/2014/main" id="{2CDAD57F-5DE4-4C0C-8BE7-87D1DCD8B889}"/>
              </a:ext>
            </a:extLst>
          </p:cNvPr>
          <p:cNvSpPr txBox="1"/>
          <p:nvPr/>
        </p:nvSpPr>
        <p:spPr>
          <a:xfrm>
            <a:off x="812324" y="1936221"/>
            <a:ext cx="9044887" cy="1785104"/>
          </a:xfrm>
          <a:prstGeom prst="rect">
            <a:avLst/>
          </a:prstGeom>
          <a:noFill/>
        </p:spPr>
        <p:txBody>
          <a:bodyPr wrap="square">
            <a:spAutoFit/>
          </a:bodyPr>
          <a:lstStyle/>
          <a:p>
            <a:pPr algn="just"/>
            <a:r>
              <a:rPr lang="en-IN" sz="2000" b="0" i="0" dirty="0">
                <a:effectLst/>
              </a:rPr>
              <a:t>To select records from both tables, execute the following query:</a:t>
            </a:r>
          </a:p>
          <a:p>
            <a:pPr algn="just"/>
            <a:r>
              <a:rPr lang="en-IN" b="1" i="0" dirty="0">
                <a:effectLst/>
              </a:rPr>
              <a:t>SELECT</a:t>
            </a:r>
            <a:r>
              <a:rPr lang="en-IN" b="0" i="0" dirty="0">
                <a:effectLst/>
              </a:rPr>
              <a:t> STUDENT.STUDENT_FNAME, STUDENT.STUDENT_LNAME, STUDENT.CITY, TECHNOLOGY.TECHNOLOGY</a:t>
            </a:r>
          </a:p>
          <a:p>
            <a:pPr algn="just"/>
            <a:r>
              <a:rPr lang="en-IN" b="1" i="0" dirty="0">
                <a:effectLst/>
              </a:rPr>
              <a:t>FROM</a:t>
            </a:r>
            <a:r>
              <a:rPr lang="en-IN" b="0" i="0" dirty="0">
                <a:effectLst/>
              </a:rPr>
              <a:t> </a:t>
            </a:r>
            <a:r>
              <a:rPr lang="en-IN" dirty="0"/>
              <a:t>STUDENT</a:t>
            </a:r>
            <a:r>
              <a:rPr lang="en-IN" b="0" i="0" dirty="0">
                <a:effectLst/>
              </a:rPr>
              <a:t> </a:t>
            </a:r>
          </a:p>
          <a:p>
            <a:pPr algn="just"/>
            <a:r>
              <a:rPr lang="en-IN" b="1" i="0" dirty="0">
                <a:effectLst/>
              </a:rPr>
              <a:t>INNER</a:t>
            </a:r>
            <a:r>
              <a:rPr lang="en-IN" b="0" i="0" dirty="0">
                <a:effectLst/>
              </a:rPr>
              <a:t> JOIN </a:t>
            </a:r>
            <a:r>
              <a:rPr lang="en-IN" dirty="0"/>
              <a:t>TECHNOLOGY</a:t>
            </a:r>
            <a:r>
              <a:rPr lang="en-IN" b="0" i="0" dirty="0">
                <a:effectLst/>
              </a:rPr>
              <a:t> </a:t>
            </a:r>
          </a:p>
          <a:p>
            <a:pPr algn="just"/>
            <a:r>
              <a:rPr lang="en-IN" b="1" i="0" dirty="0">
                <a:effectLst/>
              </a:rPr>
              <a:t>ON</a:t>
            </a:r>
            <a:r>
              <a:rPr lang="en-IN" b="0" i="0" dirty="0">
                <a:effectLst/>
              </a:rPr>
              <a:t> STUDENTS.STUDENT_ID = TECHNOLOGY.TECH_ID;  </a:t>
            </a:r>
          </a:p>
        </p:txBody>
      </p:sp>
      <p:sp>
        <p:nvSpPr>
          <p:cNvPr id="7" name="Title 1">
            <a:extLst>
              <a:ext uri="{FF2B5EF4-FFF2-40B4-BE49-F238E27FC236}">
                <a16:creationId xmlns:a16="http://schemas.microsoft.com/office/drawing/2014/main" id="{90D4C76C-E10F-4642-B601-20E8499D6DDA}"/>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INNER JOIN (SIMPLE JOIN)</a:t>
            </a:r>
          </a:p>
        </p:txBody>
      </p:sp>
      <p:pic>
        <p:nvPicPr>
          <p:cNvPr id="5" name="Picture 4">
            <a:extLst>
              <a:ext uri="{FF2B5EF4-FFF2-40B4-BE49-F238E27FC236}">
                <a16:creationId xmlns:a16="http://schemas.microsoft.com/office/drawing/2014/main" id="{4212B37F-0C0B-439E-B2AE-9BBF75E96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87312871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7A72-2BAE-42F7-8A27-BFCD321C60A0}"/>
              </a:ext>
            </a:extLst>
          </p:cNvPr>
          <p:cNvSpPr>
            <a:spLocks noGrp="1"/>
          </p:cNvSpPr>
          <p:nvPr>
            <p:ph type="title"/>
          </p:nvPr>
        </p:nvSpPr>
        <p:spPr/>
        <p:txBody>
          <a:bodyPr>
            <a:normAutofit/>
          </a:bodyPr>
          <a:lstStyle/>
          <a:p>
            <a:pPr algn="ctr"/>
            <a:r>
              <a:rPr lang="en-US"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INNER JOIN WITH GROUP BY CLAUSE</a:t>
            </a:r>
            <a:endPar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6222B854-8B7C-4D19-86C3-9D461D4EE7E8}"/>
              </a:ext>
            </a:extLst>
          </p:cNvPr>
          <p:cNvSpPr>
            <a:spLocks noGrp="1"/>
          </p:cNvSpPr>
          <p:nvPr>
            <p:ph sz="quarter" idx="13"/>
          </p:nvPr>
        </p:nvSpPr>
        <p:spPr>
          <a:xfrm>
            <a:off x="838200" y="1788358"/>
            <a:ext cx="9044887" cy="2088061"/>
          </a:xfrm>
        </p:spPr>
        <p:txBody>
          <a:bodyPr>
            <a:normAutofit fontScale="92500" lnSpcReduction="10000"/>
          </a:bodyPr>
          <a:lstStyle/>
          <a:p>
            <a:pPr algn="just"/>
            <a:r>
              <a:rPr lang="en-US" sz="2000" b="0" i="0" dirty="0">
                <a:effectLst/>
              </a:rPr>
              <a:t>The Inner Join can also be used with the GROUP BY clause. The following statement returns student id, technology name, city, and institute name using the Inner Join clause with the GROUP BY clause.</a:t>
            </a:r>
          </a:p>
          <a:p>
            <a:pPr marL="0" indent="0" algn="just">
              <a:buNone/>
            </a:pPr>
            <a:r>
              <a:rPr lang="en-US" sz="1600" b="1" i="0" dirty="0">
                <a:effectLst/>
              </a:rPr>
              <a:t>SELECT</a:t>
            </a:r>
            <a:r>
              <a:rPr lang="en-US" sz="1600" b="0" i="0" dirty="0">
                <a:effectLst/>
              </a:rPr>
              <a:t> STUDENTS.STUDENT_ID, TECHNOLOGY.INST_NAME, STUDENTS.CITY, TECHNOLOGY.TECHNOLOGY    </a:t>
            </a:r>
          </a:p>
          <a:p>
            <a:pPr marL="0" indent="0" algn="just">
              <a:buNone/>
            </a:pPr>
            <a:r>
              <a:rPr lang="en-US" sz="1600" b="1" i="0" dirty="0">
                <a:effectLst/>
              </a:rPr>
              <a:t>FROM</a:t>
            </a:r>
            <a:r>
              <a:rPr lang="en-US" sz="1600" b="0" i="0" dirty="0">
                <a:effectLst/>
              </a:rPr>
              <a:t> STUDENT   </a:t>
            </a:r>
          </a:p>
          <a:p>
            <a:pPr marL="0" indent="0" algn="just">
              <a:buNone/>
            </a:pPr>
            <a:r>
              <a:rPr lang="en-US" sz="1600" b="1" i="0" dirty="0">
                <a:effectLst/>
              </a:rPr>
              <a:t>INNER</a:t>
            </a:r>
            <a:r>
              <a:rPr lang="en-US" sz="1600" b="0" i="0" dirty="0">
                <a:effectLst/>
              </a:rPr>
              <a:t> JOIN TECHNOLOGY  </a:t>
            </a:r>
          </a:p>
          <a:p>
            <a:pPr marL="0" indent="0" algn="just">
              <a:buNone/>
            </a:pPr>
            <a:r>
              <a:rPr lang="en-US" sz="1600" b="1" i="0" dirty="0">
                <a:effectLst/>
              </a:rPr>
              <a:t>ON</a:t>
            </a:r>
            <a:r>
              <a:rPr lang="en-US" sz="1600" b="0" i="0" dirty="0">
                <a:effectLst/>
              </a:rPr>
              <a:t> STUDENTS.STUDENT_ID = TECHNOLOGY.TECH_ID </a:t>
            </a:r>
            <a:r>
              <a:rPr lang="en-US" sz="1600" b="1" i="0" dirty="0">
                <a:effectLst/>
              </a:rPr>
              <a:t>GROUP</a:t>
            </a:r>
            <a:r>
              <a:rPr lang="en-US" sz="1600" b="0" i="0" dirty="0">
                <a:effectLst/>
              </a:rPr>
              <a:t> </a:t>
            </a:r>
            <a:r>
              <a:rPr lang="en-US" sz="1600" b="1" i="0" dirty="0">
                <a:effectLst/>
              </a:rPr>
              <a:t>BY</a:t>
            </a:r>
            <a:r>
              <a:rPr lang="en-US" sz="1600" b="0" i="0" dirty="0">
                <a:effectLst/>
              </a:rPr>
              <a:t> INST_NAME;  </a:t>
            </a:r>
          </a:p>
        </p:txBody>
      </p:sp>
      <p:pic>
        <p:nvPicPr>
          <p:cNvPr id="5" name="Picture 4">
            <a:extLst>
              <a:ext uri="{FF2B5EF4-FFF2-40B4-BE49-F238E27FC236}">
                <a16:creationId xmlns:a16="http://schemas.microsoft.com/office/drawing/2014/main" id="{32DCFCD7-BC3A-42F9-8338-6E8ED60F8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410" y="3876419"/>
            <a:ext cx="7117354" cy="22491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ADA3AB24-2537-4784-9FC5-C810DCC55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7399387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CE378-06F6-4DE0-B392-6E43B1F5F568}"/>
              </a:ext>
            </a:extLst>
          </p:cNvPr>
          <p:cNvSpPr>
            <a:spLocks noGrp="1"/>
          </p:cNvSpPr>
          <p:nvPr>
            <p:ph type="title"/>
          </p:nvPr>
        </p:nvSpPr>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INNER JOIN WITH WHERE CLAUSE</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3070CF7F-B2DA-4944-A4A8-169A0C13D345}"/>
              </a:ext>
            </a:extLst>
          </p:cNvPr>
          <p:cNvSpPr>
            <a:spLocks noGrp="1"/>
          </p:cNvSpPr>
          <p:nvPr>
            <p:ph sz="quarter" idx="13"/>
          </p:nvPr>
        </p:nvSpPr>
        <p:spPr>
          <a:xfrm>
            <a:off x="838200" y="1930400"/>
            <a:ext cx="9044887" cy="1958019"/>
          </a:xfrm>
        </p:spPr>
        <p:txBody>
          <a:bodyPr>
            <a:normAutofit lnSpcReduction="10000"/>
          </a:bodyPr>
          <a:lstStyle/>
          <a:p>
            <a:pPr algn="just"/>
            <a:r>
              <a:rPr lang="en-US" sz="2000" b="0" i="0" dirty="0">
                <a:effectLst/>
              </a:rPr>
              <a:t>The WHERE clause enables you to return the </a:t>
            </a:r>
            <a:r>
              <a:rPr lang="en-US" sz="2000" b="1" i="0" dirty="0">
                <a:effectLst/>
              </a:rPr>
              <a:t>filter</a:t>
            </a:r>
            <a:r>
              <a:rPr lang="en-US" sz="2000" b="0" i="0" dirty="0">
                <a:effectLst/>
              </a:rPr>
              <a:t> result. The following example illustrates this clause with Inner Join:</a:t>
            </a:r>
          </a:p>
          <a:p>
            <a:pPr marL="0" indent="0" algn="just">
              <a:buNone/>
            </a:pPr>
            <a:r>
              <a:rPr lang="en-US" sz="1600" b="1" i="0" dirty="0">
                <a:effectLst/>
              </a:rPr>
              <a:t>SELECT</a:t>
            </a:r>
            <a:r>
              <a:rPr lang="en-US" sz="1600" b="0" i="0" dirty="0">
                <a:effectLst/>
              </a:rPr>
              <a:t> TECH_ID, INST_NAME, CITY, TECHNOLOGY    </a:t>
            </a:r>
          </a:p>
          <a:p>
            <a:pPr marL="0" indent="0" algn="just">
              <a:buNone/>
            </a:pPr>
            <a:r>
              <a:rPr lang="en-US" sz="1600" b="1" i="0" dirty="0">
                <a:effectLst/>
              </a:rPr>
              <a:t>FROM</a:t>
            </a:r>
            <a:r>
              <a:rPr lang="en-US" sz="1600" b="0" i="0" dirty="0">
                <a:effectLst/>
              </a:rPr>
              <a:t> STUDENTS   </a:t>
            </a:r>
          </a:p>
          <a:p>
            <a:pPr marL="0" indent="0" algn="just">
              <a:buNone/>
            </a:pPr>
            <a:r>
              <a:rPr lang="en-US" sz="1600" b="1" i="0" dirty="0">
                <a:effectLst/>
              </a:rPr>
              <a:t>INNER</a:t>
            </a:r>
            <a:r>
              <a:rPr lang="en-US" sz="1600" b="0" i="0" dirty="0">
                <a:effectLst/>
              </a:rPr>
              <a:t> JOIN TECHNOLOGY</a:t>
            </a:r>
          </a:p>
          <a:p>
            <a:pPr marL="0" indent="0" algn="just">
              <a:buNone/>
            </a:pPr>
            <a:r>
              <a:rPr lang="en-US" sz="1600" b="0" i="0" dirty="0">
                <a:effectLst/>
              </a:rPr>
              <a:t>USING (STUDENT_ID) </a:t>
            </a:r>
            <a:r>
              <a:rPr lang="en-US" sz="1600" b="1" i="0" dirty="0">
                <a:effectLst/>
              </a:rPr>
              <a:t>WHERE</a:t>
            </a:r>
            <a:r>
              <a:rPr lang="en-US" sz="1600" b="0" i="0" dirty="0">
                <a:effectLst/>
              </a:rPr>
              <a:t> TECHNOLOGY = "JAVA";  </a:t>
            </a:r>
          </a:p>
        </p:txBody>
      </p:sp>
      <p:pic>
        <p:nvPicPr>
          <p:cNvPr id="5" name="Picture 4">
            <a:extLst>
              <a:ext uri="{FF2B5EF4-FFF2-40B4-BE49-F238E27FC236}">
                <a16:creationId xmlns:a16="http://schemas.microsoft.com/office/drawing/2014/main" id="{024A63F9-2159-4947-9D03-102E65CBC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5038" y="3888418"/>
            <a:ext cx="5647199" cy="195801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3A2B4D14-547B-44A6-B7A3-3D26C7871F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897118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87D50-06B1-49A4-8E3A-30C04F6B70B1}"/>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LEFT JOIN</a:t>
            </a:r>
          </a:p>
        </p:txBody>
      </p:sp>
      <p:sp>
        <p:nvSpPr>
          <p:cNvPr id="3" name="Content Placeholder 2">
            <a:extLst>
              <a:ext uri="{FF2B5EF4-FFF2-40B4-BE49-F238E27FC236}">
                <a16:creationId xmlns:a16="http://schemas.microsoft.com/office/drawing/2014/main" id="{2756DF3D-40A5-40DF-995E-9FE0705B3290}"/>
              </a:ext>
            </a:extLst>
          </p:cNvPr>
          <p:cNvSpPr>
            <a:spLocks noGrp="1"/>
          </p:cNvSpPr>
          <p:nvPr>
            <p:ph sz="quarter" idx="13"/>
          </p:nvPr>
        </p:nvSpPr>
        <p:spPr>
          <a:xfrm>
            <a:off x="838200" y="1930400"/>
            <a:ext cx="9044887" cy="2082307"/>
          </a:xfrm>
        </p:spPr>
        <p:txBody>
          <a:bodyPr>
            <a:normAutofit/>
          </a:bodyPr>
          <a:lstStyle/>
          <a:p>
            <a:r>
              <a:rPr lang="en-US" sz="1800" b="0" i="0" dirty="0">
                <a:solidFill>
                  <a:srgbClr val="333333"/>
                </a:solidFill>
                <a:effectLst/>
              </a:rPr>
              <a:t>The Left Join in MySQL is used to query records from multiple tables. This clause is similar to the Inner Join clause that can be used with a SELECT statement immediately after the FROM keyword. When we use the Left Join clause, it will return all the records from the first (left-side) table, even no matching records found from the second (right side) table. If it will not find any matches record from the right side table, then returns null.</a:t>
            </a:r>
          </a:p>
          <a:p>
            <a:r>
              <a:rPr lang="en-US" sz="1800" b="0" i="0" dirty="0">
                <a:solidFill>
                  <a:srgbClr val="333333"/>
                </a:solidFill>
                <a:effectLst/>
              </a:rPr>
              <a:t>We can understand it with the following visual representation where Left Joins returns all records from the left-hand table and only the matching records from the right side table</a:t>
            </a:r>
            <a:r>
              <a:rPr lang="en-US" sz="2000" b="0" i="0" dirty="0">
                <a:solidFill>
                  <a:srgbClr val="333333"/>
                </a:solidFill>
                <a:effectLst/>
              </a:rPr>
              <a:t>:</a:t>
            </a:r>
            <a:endParaRPr lang="en-IN" sz="2000" dirty="0"/>
          </a:p>
        </p:txBody>
      </p:sp>
      <p:pic>
        <p:nvPicPr>
          <p:cNvPr id="5" name="Picture 4">
            <a:extLst>
              <a:ext uri="{FF2B5EF4-FFF2-40B4-BE49-F238E27FC236}">
                <a16:creationId xmlns:a16="http://schemas.microsoft.com/office/drawing/2014/main" id="{9DA404C8-84E1-460E-ABEC-B44C447F1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081" y="4012707"/>
            <a:ext cx="3071674" cy="1867609"/>
          </a:xfrm>
          <a:prstGeom prst="rect">
            <a:avLst/>
          </a:prstGeom>
          <a:ln>
            <a:noFill/>
          </a:ln>
          <a:effectLst>
            <a:softEdge rad="112500"/>
          </a:effectLst>
        </p:spPr>
      </p:pic>
      <p:pic>
        <p:nvPicPr>
          <p:cNvPr id="6" name="Picture 5">
            <a:extLst>
              <a:ext uri="{FF2B5EF4-FFF2-40B4-BE49-F238E27FC236}">
                <a16:creationId xmlns:a16="http://schemas.microsoft.com/office/drawing/2014/main" id="{86F111B9-78E9-49AC-99BE-0E43C5FD1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91626294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E00B53-AF12-46A8-914C-4EB923DA5120}"/>
              </a:ext>
            </a:extLst>
          </p:cNvPr>
          <p:cNvSpPr>
            <a:spLocks noGrp="1"/>
          </p:cNvSpPr>
          <p:nvPr>
            <p:ph sz="quarter" idx="13"/>
          </p:nvPr>
        </p:nvSpPr>
        <p:spPr>
          <a:xfrm>
            <a:off x="838200" y="2010299"/>
            <a:ext cx="9044887" cy="3174260"/>
          </a:xfrm>
        </p:spPr>
        <p:txBody>
          <a:bodyPr>
            <a:noAutofit/>
          </a:bodyPr>
          <a:lstStyle/>
          <a:p>
            <a:pPr algn="just"/>
            <a:r>
              <a:rPr lang="en-US" sz="2400" b="1" i="0" dirty="0">
                <a:effectLst/>
              </a:rPr>
              <a:t>LEFT JOIN Syntax</a:t>
            </a:r>
          </a:p>
          <a:p>
            <a:pPr algn="just"/>
            <a:r>
              <a:rPr lang="en-US" sz="2400" b="0" i="0" dirty="0">
                <a:effectLst/>
              </a:rPr>
              <a:t>The following syntax explains the Left Join clause to join the two or more tables:</a:t>
            </a:r>
          </a:p>
          <a:p>
            <a:pPr marL="0" indent="0" algn="just">
              <a:buNone/>
            </a:pPr>
            <a:r>
              <a:rPr lang="en-US" sz="2400" b="1" i="0" dirty="0">
                <a:effectLst/>
              </a:rPr>
              <a:t>SELECT</a:t>
            </a:r>
            <a:r>
              <a:rPr lang="en-US" sz="2400" b="0" i="0" dirty="0">
                <a:effectLst/>
              </a:rPr>
              <a:t> columns    </a:t>
            </a:r>
          </a:p>
          <a:p>
            <a:pPr marL="0" indent="0" algn="just">
              <a:buNone/>
            </a:pPr>
            <a:r>
              <a:rPr lang="en-US" sz="2400" b="1" i="0" dirty="0">
                <a:effectLst/>
              </a:rPr>
              <a:t>FROM</a:t>
            </a:r>
            <a:r>
              <a:rPr lang="en-US" sz="2400" b="0" i="0" dirty="0">
                <a:effectLst/>
              </a:rPr>
              <a:t> table1    </a:t>
            </a:r>
          </a:p>
          <a:p>
            <a:pPr marL="0" indent="0" algn="just">
              <a:buNone/>
            </a:pPr>
            <a:r>
              <a:rPr lang="en-US" sz="2400" b="0" i="0" dirty="0">
                <a:effectLst/>
              </a:rPr>
              <a:t>LEFT [OUTER] JOIN table2    </a:t>
            </a:r>
          </a:p>
          <a:p>
            <a:pPr marL="0" indent="0" algn="just">
              <a:buNone/>
            </a:pPr>
            <a:r>
              <a:rPr lang="en-US" sz="2400" b="1" i="0" dirty="0">
                <a:effectLst/>
              </a:rPr>
              <a:t>ON</a:t>
            </a:r>
            <a:r>
              <a:rPr lang="en-US" sz="2400" b="0" i="0" dirty="0">
                <a:effectLst/>
              </a:rPr>
              <a:t> Join_Condition;  </a:t>
            </a:r>
          </a:p>
        </p:txBody>
      </p:sp>
      <p:sp>
        <p:nvSpPr>
          <p:cNvPr id="4" name="Title 1">
            <a:extLst>
              <a:ext uri="{FF2B5EF4-FFF2-40B4-BE49-F238E27FC236}">
                <a16:creationId xmlns:a16="http://schemas.microsoft.com/office/drawing/2014/main" id="{4CAA50BC-8BA7-45EC-80EC-E29C67476D59}"/>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LEFT JOIN</a:t>
            </a:r>
          </a:p>
        </p:txBody>
      </p:sp>
      <p:pic>
        <p:nvPicPr>
          <p:cNvPr id="5" name="Picture 4">
            <a:extLst>
              <a:ext uri="{FF2B5EF4-FFF2-40B4-BE49-F238E27FC236}">
                <a16:creationId xmlns:a16="http://schemas.microsoft.com/office/drawing/2014/main" id="{3BEFDCF5-BEFB-4399-A62E-718FD1767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9434046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80114-9B3A-4069-9A5D-7F746266DC8B}"/>
              </a:ext>
            </a:extLst>
          </p:cNvPr>
          <p:cNvSpPr>
            <a:spLocks noGrp="1"/>
          </p:cNvSpPr>
          <p:nvPr>
            <p:ph sz="quarter" idx="13"/>
          </p:nvPr>
        </p:nvSpPr>
        <p:spPr>
          <a:xfrm>
            <a:off x="838200" y="1930401"/>
            <a:ext cx="9044887" cy="1498599"/>
          </a:xfrm>
        </p:spPr>
        <p:txBody>
          <a:bodyPr/>
          <a:lstStyle/>
          <a:p>
            <a:pPr algn="just"/>
            <a:r>
              <a:rPr lang="en-US" sz="2000" b="0" i="0" dirty="0">
                <a:effectLst/>
              </a:rPr>
              <a:t>LEFT JOIN Example</a:t>
            </a:r>
          </a:p>
          <a:p>
            <a:pPr algn="just"/>
            <a:r>
              <a:rPr lang="en-US" sz="2000" b="0" i="0" dirty="0">
                <a:effectLst/>
              </a:rPr>
              <a:t>LEFT JOIN clause for joining two tables</a:t>
            </a:r>
          </a:p>
          <a:p>
            <a:pPr algn="just"/>
            <a:r>
              <a:rPr lang="en-US" sz="2000" b="0" i="0" dirty="0">
                <a:effectLst/>
              </a:rPr>
              <a:t>we are going to create two tables "</a:t>
            </a:r>
            <a:r>
              <a:rPr lang="en-US" sz="2000" b="1" i="0" dirty="0">
                <a:effectLst/>
              </a:rPr>
              <a:t>customers"</a:t>
            </a:r>
            <a:r>
              <a:rPr lang="en-US" sz="2000" b="0" i="0" dirty="0">
                <a:effectLst/>
              </a:rPr>
              <a:t> and "</a:t>
            </a:r>
            <a:r>
              <a:rPr lang="en-US" sz="2000" b="1" i="0" dirty="0">
                <a:effectLst/>
              </a:rPr>
              <a:t>orders"</a:t>
            </a:r>
            <a:r>
              <a:rPr lang="en-US" sz="2000" b="0" i="0" dirty="0">
                <a:effectLst/>
              </a:rPr>
              <a:t> that contains the following data:</a:t>
            </a:r>
          </a:p>
        </p:txBody>
      </p:sp>
      <p:sp>
        <p:nvSpPr>
          <p:cNvPr id="4" name="Title 1">
            <a:extLst>
              <a:ext uri="{FF2B5EF4-FFF2-40B4-BE49-F238E27FC236}">
                <a16:creationId xmlns:a16="http://schemas.microsoft.com/office/drawing/2014/main" id="{0EEE24A7-943F-4559-BDC6-D68654DB0CE6}"/>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LEFT JOIN</a:t>
            </a:r>
          </a:p>
        </p:txBody>
      </p:sp>
      <p:pic>
        <p:nvPicPr>
          <p:cNvPr id="7" name="Picture 6">
            <a:extLst>
              <a:ext uri="{FF2B5EF4-FFF2-40B4-BE49-F238E27FC236}">
                <a16:creationId xmlns:a16="http://schemas.microsoft.com/office/drawing/2014/main" id="{3FC60728-CDFD-44E2-8CB8-20A48B4DC12B}"/>
              </a:ext>
            </a:extLst>
          </p:cNvPr>
          <p:cNvPicPr>
            <a:picLocks noChangeAspect="1"/>
          </p:cNvPicPr>
          <p:nvPr/>
        </p:nvPicPr>
        <p:blipFill rotWithShape="1">
          <a:blip r:embed="rId2">
            <a:extLst>
              <a:ext uri="{28A0092B-C50C-407E-A947-70E740481C1C}">
                <a14:useLocalDpi xmlns:a14="http://schemas.microsoft.com/office/drawing/2010/main" val="0"/>
              </a:ext>
            </a:extLst>
          </a:blip>
          <a:srcRect r="6672"/>
          <a:stretch/>
        </p:blipFill>
        <p:spPr>
          <a:xfrm>
            <a:off x="838200" y="3515556"/>
            <a:ext cx="4914530" cy="24613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a:extLst>
              <a:ext uri="{FF2B5EF4-FFF2-40B4-BE49-F238E27FC236}">
                <a16:creationId xmlns:a16="http://schemas.microsoft.com/office/drawing/2014/main" id="{66418BC2-DBFD-465E-920C-FE10BF4DD4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4874" y="3429000"/>
            <a:ext cx="4041914" cy="25478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DF01181A-07DF-41C5-8E9F-FCF1F62AE3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90950299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664603D-CAC1-4E26-B83E-5836837BD3DE}"/>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81067" y="2256359"/>
            <a:ext cx="7487220" cy="333657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Title 1">
            <a:extLst>
              <a:ext uri="{FF2B5EF4-FFF2-40B4-BE49-F238E27FC236}">
                <a16:creationId xmlns:a16="http://schemas.microsoft.com/office/drawing/2014/main" id="{11067E07-8411-4586-9F1C-40B7A2141F76}"/>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LEFT JOIN</a:t>
            </a:r>
          </a:p>
        </p:txBody>
      </p:sp>
      <p:sp>
        <p:nvSpPr>
          <p:cNvPr id="7" name="TextBox 6">
            <a:extLst>
              <a:ext uri="{FF2B5EF4-FFF2-40B4-BE49-F238E27FC236}">
                <a16:creationId xmlns:a16="http://schemas.microsoft.com/office/drawing/2014/main" id="{4B082C50-369E-4327-A73D-11E19E4DBB9B}"/>
              </a:ext>
            </a:extLst>
          </p:cNvPr>
          <p:cNvSpPr txBox="1"/>
          <p:nvPr/>
        </p:nvSpPr>
        <p:spPr>
          <a:xfrm>
            <a:off x="1781067" y="1887027"/>
            <a:ext cx="6094520" cy="369332"/>
          </a:xfrm>
          <a:prstGeom prst="rect">
            <a:avLst/>
          </a:prstGeom>
          <a:noFill/>
        </p:spPr>
        <p:txBody>
          <a:bodyPr wrap="square">
            <a:spAutoFit/>
          </a:bodyPr>
          <a:lstStyle/>
          <a:p>
            <a:pPr algn="just"/>
            <a:r>
              <a:rPr lang="en-US" b="1" dirty="0"/>
              <a:t>LEFT</a:t>
            </a:r>
            <a:r>
              <a:rPr lang="en-US" sz="1800" b="1" i="0" dirty="0">
                <a:effectLst/>
              </a:rPr>
              <a:t> JOIN clause for joining two tables</a:t>
            </a:r>
          </a:p>
        </p:txBody>
      </p:sp>
      <p:pic>
        <p:nvPicPr>
          <p:cNvPr id="6" name="Picture 5">
            <a:extLst>
              <a:ext uri="{FF2B5EF4-FFF2-40B4-BE49-F238E27FC236}">
                <a16:creationId xmlns:a16="http://schemas.microsoft.com/office/drawing/2014/main" id="{54A89341-32FB-4FC0-B455-D2CA99815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87155164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A62EA-04BD-4B12-8BE8-4DEBEE703C6F}"/>
              </a:ext>
            </a:extLst>
          </p:cNvPr>
          <p:cNvSpPr>
            <a:spLocks noGrp="1"/>
          </p:cNvSpPr>
          <p:nvPr>
            <p:ph type="title"/>
          </p:nvPr>
        </p:nvSpPr>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LEFT JOIN WITH GROUP BY CLAUSE</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74AE5DC3-3E0D-4AC5-976C-8D5FC614B60F}"/>
              </a:ext>
            </a:extLst>
          </p:cNvPr>
          <p:cNvSpPr>
            <a:spLocks noGrp="1"/>
          </p:cNvSpPr>
          <p:nvPr>
            <p:ph sz="quarter" idx="13"/>
          </p:nvPr>
        </p:nvSpPr>
        <p:spPr>
          <a:xfrm>
            <a:off x="838200" y="1930401"/>
            <a:ext cx="9044887" cy="1041204"/>
          </a:xfrm>
        </p:spPr>
        <p:txBody>
          <a:bodyPr>
            <a:normAutofit/>
          </a:bodyPr>
          <a:lstStyle/>
          <a:p>
            <a:pPr marL="0" indent="0" algn="just">
              <a:buNone/>
            </a:pPr>
            <a:r>
              <a:rPr lang="en-US" sz="1800" b="0" i="0" dirty="0">
                <a:effectLst/>
              </a:rPr>
              <a:t>The Left Join can also be used with the GROUP BY clause. The following statement returns customer id, customer name, qualification, price, and date using the Left Join clause with the GROUP BY clause.</a:t>
            </a:r>
          </a:p>
        </p:txBody>
      </p:sp>
      <p:pic>
        <p:nvPicPr>
          <p:cNvPr id="5" name="Picture 4">
            <a:extLst>
              <a:ext uri="{FF2B5EF4-FFF2-40B4-BE49-F238E27FC236}">
                <a16:creationId xmlns:a16="http://schemas.microsoft.com/office/drawing/2014/main" id="{74B9C950-D017-4BFB-944D-A1C73CB8C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152" y="2971605"/>
            <a:ext cx="6263054" cy="27900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ABFA4745-CE33-481F-893F-B618EBA704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24414427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676F-800C-4071-8D3F-C276E0423F59}"/>
              </a:ext>
            </a:extLst>
          </p:cNvPr>
          <p:cNvSpPr>
            <a:spLocks noGrp="1"/>
          </p:cNvSpPr>
          <p:nvPr>
            <p:ph type="title"/>
          </p:nvPr>
        </p:nvSpPr>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LEFT JOIN WITH WHERE CLAUSE</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B5C721F0-7E86-466F-816E-47EA93A89338}"/>
              </a:ext>
            </a:extLst>
          </p:cNvPr>
          <p:cNvSpPr>
            <a:spLocks noGrp="1"/>
          </p:cNvSpPr>
          <p:nvPr>
            <p:ph sz="quarter" idx="13"/>
          </p:nvPr>
        </p:nvSpPr>
        <p:spPr>
          <a:xfrm>
            <a:off x="838200" y="1930400"/>
            <a:ext cx="9044887" cy="883821"/>
          </a:xfrm>
        </p:spPr>
        <p:txBody>
          <a:bodyPr>
            <a:normAutofit/>
          </a:bodyPr>
          <a:lstStyle/>
          <a:p>
            <a:r>
              <a:rPr lang="en-US" sz="2000" b="0" i="0" dirty="0">
                <a:solidFill>
                  <a:srgbClr val="333333"/>
                </a:solidFill>
                <a:effectLst/>
              </a:rPr>
              <a:t>The WHERE clause is used to return the </a:t>
            </a:r>
            <a:r>
              <a:rPr lang="en-US" sz="2000" b="1" i="0" dirty="0">
                <a:solidFill>
                  <a:srgbClr val="333333"/>
                </a:solidFill>
                <a:effectLst/>
              </a:rPr>
              <a:t>filter</a:t>
            </a:r>
            <a:r>
              <a:rPr lang="en-US" sz="2000" b="0" i="0" dirty="0">
                <a:solidFill>
                  <a:srgbClr val="333333"/>
                </a:solidFill>
                <a:effectLst/>
              </a:rPr>
              <a:t> result from the table. The following example illustrates this with the Left Join clause:</a:t>
            </a:r>
            <a:endParaRPr lang="en-IN" sz="2000" dirty="0"/>
          </a:p>
        </p:txBody>
      </p:sp>
      <p:pic>
        <p:nvPicPr>
          <p:cNvPr id="5" name="Picture 4">
            <a:extLst>
              <a:ext uri="{FF2B5EF4-FFF2-40B4-BE49-F238E27FC236}">
                <a16:creationId xmlns:a16="http://schemas.microsoft.com/office/drawing/2014/main" id="{D781F364-D564-46F0-BF31-4716AF2D5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6752" y="2814221"/>
            <a:ext cx="6584891" cy="26731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229F0E15-8EF1-422C-B936-CE40600CF0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50161790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9F461-1A07-4144-A363-E384E38A7956}"/>
              </a:ext>
            </a:extLst>
          </p:cNvPr>
          <p:cNvSpPr>
            <a:spLocks noGrp="1"/>
          </p:cNvSpPr>
          <p:nvPr>
            <p:ph type="title"/>
          </p:nvPr>
        </p:nvSpPr>
        <p:spPr>
          <a:xfrm>
            <a:off x="812324" y="365126"/>
            <a:ext cx="9044887" cy="1055302"/>
          </a:xfrm>
        </p:spPr>
        <p:txBody>
          <a:bodyPr/>
          <a:lstStyle/>
          <a:p>
            <a:pPr algn="ctr"/>
            <a:r>
              <a:rPr lang="en-IN" sz="4000">
                <a:solidFill>
                  <a:schemeClr val="tx1">
                    <a:lumMod val="75000"/>
                    <a:lumOff val="25000"/>
                  </a:schemeClr>
                </a:solidFill>
                <a:latin typeface="Adobe Fangsong Std R" panose="02020400000000000000" pitchFamily="18" charset="-128"/>
                <a:ea typeface="Adobe Fangsong Std R" panose="02020400000000000000" pitchFamily="18" charset="-128"/>
              </a:rPr>
              <a:t>RIGHT JOIN</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8B4EDA4B-7E3C-4292-8941-CE9C6842735B}"/>
              </a:ext>
            </a:extLst>
          </p:cNvPr>
          <p:cNvSpPr>
            <a:spLocks noGrp="1"/>
          </p:cNvSpPr>
          <p:nvPr>
            <p:ph sz="quarter" idx="13"/>
          </p:nvPr>
        </p:nvSpPr>
        <p:spPr>
          <a:xfrm>
            <a:off x="812323" y="1613709"/>
            <a:ext cx="9044887" cy="2694866"/>
          </a:xfrm>
        </p:spPr>
        <p:txBody>
          <a:bodyPr>
            <a:normAutofit/>
          </a:bodyPr>
          <a:lstStyle/>
          <a:p>
            <a:pPr algn="just"/>
            <a:r>
              <a:rPr lang="en-US" sz="2000" b="0" i="0" dirty="0">
                <a:solidFill>
                  <a:srgbClr val="333333"/>
                </a:solidFill>
                <a:effectLst/>
              </a:rPr>
              <a:t>The Right Join is used to joins two or more tables and returns all rows from the right-hand table, and only those results from the other table that fulfilled the join condition. If it finds unmatched records from the left side table, it returns Null value. It is similar to the Left Join, except it gives the reverse result of the join tables. It is also known as Right Outer Join. So, Outer is the optional clause used with the Right Join.</a:t>
            </a:r>
          </a:p>
          <a:p>
            <a:pPr algn="just"/>
            <a:r>
              <a:rPr lang="en-US" sz="2000" b="0" i="0" dirty="0">
                <a:solidFill>
                  <a:srgbClr val="333333"/>
                </a:solidFill>
                <a:effectLst/>
              </a:rPr>
              <a:t>We can understand it with the following visual representation where Right Outer Join returns all records from the left-hand table and only the matching records from the other table:</a:t>
            </a:r>
          </a:p>
        </p:txBody>
      </p:sp>
      <p:pic>
        <p:nvPicPr>
          <p:cNvPr id="5" name="Picture 4">
            <a:extLst>
              <a:ext uri="{FF2B5EF4-FFF2-40B4-BE49-F238E27FC236}">
                <a16:creationId xmlns:a16="http://schemas.microsoft.com/office/drawing/2014/main" id="{962E22C2-5820-4002-BA55-173765B8A9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5395" y="4308575"/>
            <a:ext cx="3176717" cy="1825895"/>
          </a:xfrm>
          <a:prstGeom prst="rect">
            <a:avLst/>
          </a:prstGeom>
          <a:ln>
            <a:noFill/>
          </a:ln>
          <a:effectLst>
            <a:softEdge rad="112500"/>
          </a:effectLst>
        </p:spPr>
      </p:pic>
      <p:pic>
        <p:nvPicPr>
          <p:cNvPr id="6" name="Picture 5">
            <a:extLst>
              <a:ext uri="{FF2B5EF4-FFF2-40B4-BE49-F238E27FC236}">
                <a16:creationId xmlns:a16="http://schemas.microsoft.com/office/drawing/2014/main" id="{A0CF6C28-AAD7-4AF6-B2F7-48CD7B6114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841460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EEE9-6207-455C-A647-97BE0CAB7147}"/>
              </a:ext>
            </a:extLst>
          </p:cNvPr>
          <p:cNvSpPr>
            <a:spLocks noGrp="1"/>
          </p:cNvSpPr>
          <p:nvPr>
            <p:ph type="title"/>
          </p:nvPr>
        </p:nvSpPr>
        <p:spPr>
          <a:xfrm>
            <a:off x="812325" y="365125"/>
            <a:ext cx="8429330" cy="1325563"/>
          </a:xfrm>
        </p:spPr>
        <p:txBody>
          <a:bodyPr>
            <a:normAutofit/>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COMPONENT OF DBMS(Cont..)</a:t>
            </a:r>
            <a:endParaRPr lang="en-IN" sz="4000" dirty="0"/>
          </a:p>
        </p:txBody>
      </p:sp>
      <p:sp>
        <p:nvSpPr>
          <p:cNvPr id="3" name="Content Placeholder 2">
            <a:extLst>
              <a:ext uri="{FF2B5EF4-FFF2-40B4-BE49-F238E27FC236}">
                <a16:creationId xmlns:a16="http://schemas.microsoft.com/office/drawing/2014/main" id="{DD3EFEC3-0669-4524-BBC8-5237DD3C4075}"/>
              </a:ext>
            </a:extLst>
          </p:cNvPr>
          <p:cNvSpPr>
            <a:spLocks noGrp="1"/>
          </p:cNvSpPr>
          <p:nvPr>
            <p:ph sz="quarter" idx="13"/>
          </p:nvPr>
        </p:nvSpPr>
        <p:spPr>
          <a:xfrm>
            <a:off x="838200" y="1930400"/>
            <a:ext cx="9044887" cy="2401903"/>
          </a:xfrm>
        </p:spPr>
        <p:txBody>
          <a:bodyPr>
            <a:normAutofit/>
          </a:bodyPr>
          <a:lstStyle/>
          <a:p>
            <a:r>
              <a:rPr lang="en-US" sz="2000" b="1" dirty="0"/>
              <a:t>Users:</a:t>
            </a:r>
            <a:r>
              <a:rPr lang="en-US" sz="2000" dirty="0"/>
              <a:t> Users may be of any kind such as DB administrator, System developer, or database users.</a:t>
            </a:r>
          </a:p>
          <a:p>
            <a:r>
              <a:rPr lang="en-US" sz="2000" b="1" dirty="0"/>
              <a:t>Database application:</a:t>
            </a:r>
            <a:r>
              <a:rPr lang="en-US" sz="2000" dirty="0"/>
              <a:t> Database application may be Departmental, Personal, organization's and / or Internal.</a:t>
            </a:r>
          </a:p>
          <a:p>
            <a:r>
              <a:rPr lang="en-US" sz="2000" b="1" dirty="0"/>
              <a:t>DBMS: </a:t>
            </a:r>
            <a:r>
              <a:rPr lang="en-US" sz="2000" dirty="0"/>
              <a:t>Software that allows users to create and manipulate database access,</a:t>
            </a:r>
          </a:p>
          <a:p>
            <a:r>
              <a:rPr lang="en-US" sz="2000" b="1" dirty="0"/>
              <a:t>Database:</a:t>
            </a:r>
            <a:r>
              <a:rPr lang="en-US" sz="2000" dirty="0"/>
              <a:t> Collection of logical data as a single unit.</a:t>
            </a:r>
            <a:endParaRPr lang="en-IN" sz="2000" dirty="0"/>
          </a:p>
        </p:txBody>
      </p:sp>
      <p:pic>
        <p:nvPicPr>
          <p:cNvPr id="4" name="Picture 3">
            <a:extLst>
              <a:ext uri="{FF2B5EF4-FFF2-40B4-BE49-F238E27FC236}">
                <a16:creationId xmlns:a16="http://schemas.microsoft.com/office/drawing/2014/main" id="{613553B8-7BDE-4D59-9F37-357B5B780E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6926469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64C4B-4F2F-4124-A288-25EAB7BCCADA}"/>
              </a:ext>
            </a:extLst>
          </p:cNvPr>
          <p:cNvSpPr>
            <a:spLocks noGrp="1"/>
          </p:cNvSpPr>
          <p:nvPr>
            <p:ph sz="quarter" idx="13"/>
          </p:nvPr>
        </p:nvSpPr>
        <p:spPr>
          <a:xfrm>
            <a:off x="838200" y="1930400"/>
            <a:ext cx="9044887" cy="2792520"/>
          </a:xfrm>
        </p:spPr>
        <p:txBody>
          <a:bodyPr>
            <a:normAutofit/>
          </a:bodyPr>
          <a:lstStyle/>
          <a:p>
            <a:pPr algn="just"/>
            <a:r>
              <a:rPr lang="en-US" sz="2400" b="1" i="0" dirty="0">
                <a:effectLst/>
              </a:rPr>
              <a:t>RIGHT JOIN Syntax</a:t>
            </a:r>
          </a:p>
          <a:p>
            <a:pPr marL="0" indent="0" algn="just">
              <a:buNone/>
            </a:pPr>
            <a:r>
              <a:rPr lang="en-US" sz="2400" b="1" i="0" dirty="0">
                <a:effectLst/>
              </a:rPr>
              <a:t>SELECT</a:t>
            </a:r>
            <a:r>
              <a:rPr lang="en-US" sz="2400" b="0" i="0" dirty="0">
                <a:effectLst/>
              </a:rPr>
              <a:t> column_list  </a:t>
            </a:r>
          </a:p>
          <a:p>
            <a:pPr marL="0" indent="0" algn="just">
              <a:buNone/>
            </a:pPr>
            <a:r>
              <a:rPr lang="en-US" sz="2400" b="1" i="0" dirty="0">
                <a:effectLst/>
              </a:rPr>
              <a:t>FROM</a:t>
            </a:r>
            <a:r>
              <a:rPr lang="en-US" sz="2400" b="0" i="0" dirty="0">
                <a:effectLst/>
              </a:rPr>
              <a:t> Table1  </a:t>
            </a:r>
          </a:p>
          <a:p>
            <a:pPr marL="0" indent="0" algn="just">
              <a:buNone/>
            </a:pPr>
            <a:r>
              <a:rPr lang="en-US" sz="2400" b="0" i="0" dirty="0">
                <a:effectLst/>
              </a:rPr>
              <a:t>RIGHT [OUTER] JOIN Table2   </a:t>
            </a:r>
          </a:p>
          <a:p>
            <a:pPr marL="0" indent="0" algn="just">
              <a:buNone/>
            </a:pPr>
            <a:r>
              <a:rPr lang="en-US" sz="2400" b="1" i="0" dirty="0">
                <a:effectLst/>
              </a:rPr>
              <a:t>ON</a:t>
            </a:r>
            <a:r>
              <a:rPr lang="en-US" sz="2400" b="0" i="0" dirty="0">
                <a:effectLst/>
              </a:rPr>
              <a:t> join_condition;  </a:t>
            </a:r>
          </a:p>
        </p:txBody>
      </p:sp>
      <p:sp>
        <p:nvSpPr>
          <p:cNvPr id="4" name="Title 1">
            <a:extLst>
              <a:ext uri="{FF2B5EF4-FFF2-40B4-BE49-F238E27FC236}">
                <a16:creationId xmlns:a16="http://schemas.microsoft.com/office/drawing/2014/main" id="{C4B6C600-8585-4C7B-B279-F3BD11562C5D}"/>
              </a:ext>
            </a:extLst>
          </p:cNvPr>
          <p:cNvSpPr>
            <a:spLocks noGrp="1"/>
          </p:cNvSpPr>
          <p:nvPr>
            <p:ph type="title"/>
          </p:nvPr>
        </p:nvSpPr>
        <p:spPr>
          <a:xfrm>
            <a:off x="812800" y="365125"/>
            <a:ext cx="9043988" cy="1325563"/>
          </a:xfrm>
        </p:spPr>
        <p:txBody>
          <a:bodyPr/>
          <a:lstStyle/>
          <a:p>
            <a:pPr algn="ctr"/>
            <a:r>
              <a:rPr lang="en-IN" sz="4000">
                <a:solidFill>
                  <a:schemeClr val="tx1">
                    <a:lumMod val="75000"/>
                    <a:lumOff val="25000"/>
                  </a:schemeClr>
                </a:solidFill>
                <a:latin typeface="Adobe Fangsong Std R" panose="02020400000000000000" pitchFamily="18" charset="-128"/>
                <a:ea typeface="Adobe Fangsong Std R" panose="02020400000000000000" pitchFamily="18" charset="-128"/>
              </a:rPr>
              <a:t>RIGHT JOIN</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5" name="Picture 4">
            <a:extLst>
              <a:ext uri="{FF2B5EF4-FFF2-40B4-BE49-F238E27FC236}">
                <a16:creationId xmlns:a16="http://schemas.microsoft.com/office/drawing/2014/main" id="{5761ACFE-65CF-428D-9990-07F62134E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60799479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4B0F22-6465-410B-B1F4-ED2310941D12}"/>
              </a:ext>
            </a:extLst>
          </p:cNvPr>
          <p:cNvSpPr>
            <a:spLocks noGrp="1"/>
          </p:cNvSpPr>
          <p:nvPr>
            <p:ph sz="quarter" idx="13"/>
          </p:nvPr>
        </p:nvSpPr>
        <p:spPr>
          <a:xfrm>
            <a:off x="838200" y="1930401"/>
            <a:ext cx="9044887" cy="1398726"/>
          </a:xfrm>
        </p:spPr>
        <p:txBody>
          <a:bodyPr/>
          <a:lstStyle/>
          <a:p>
            <a:pPr algn="just"/>
            <a:r>
              <a:rPr lang="en-US" sz="2000" b="1" i="0" dirty="0">
                <a:effectLst/>
              </a:rPr>
              <a:t>RIGHT JOIN clause for joining two tables</a:t>
            </a:r>
          </a:p>
          <a:p>
            <a:pPr algn="just"/>
            <a:r>
              <a:rPr lang="en-US" sz="2000" b="0" i="0" dirty="0">
                <a:solidFill>
                  <a:srgbClr val="333333"/>
                </a:solidFill>
                <a:effectLst/>
              </a:rPr>
              <a:t>Here, we are going to create two tables "</a:t>
            </a:r>
            <a:r>
              <a:rPr lang="en-US" sz="2000" b="1" i="0" dirty="0">
                <a:solidFill>
                  <a:srgbClr val="333333"/>
                </a:solidFill>
                <a:effectLst/>
              </a:rPr>
              <a:t>customers"</a:t>
            </a:r>
            <a:r>
              <a:rPr lang="en-US" sz="2000" b="0" i="0" dirty="0">
                <a:solidFill>
                  <a:srgbClr val="333333"/>
                </a:solidFill>
                <a:effectLst/>
              </a:rPr>
              <a:t> and "</a:t>
            </a:r>
            <a:r>
              <a:rPr lang="en-US" sz="2000" b="1" i="0" dirty="0">
                <a:solidFill>
                  <a:srgbClr val="333333"/>
                </a:solidFill>
                <a:effectLst/>
              </a:rPr>
              <a:t>orders"</a:t>
            </a:r>
            <a:r>
              <a:rPr lang="en-US" sz="2000" b="0" i="0" dirty="0">
                <a:solidFill>
                  <a:srgbClr val="333333"/>
                </a:solidFill>
                <a:effectLst/>
              </a:rPr>
              <a:t> that contains the following data:</a:t>
            </a:r>
          </a:p>
        </p:txBody>
      </p:sp>
      <p:sp>
        <p:nvSpPr>
          <p:cNvPr id="4" name="Title 1">
            <a:extLst>
              <a:ext uri="{FF2B5EF4-FFF2-40B4-BE49-F238E27FC236}">
                <a16:creationId xmlns:a16="http://schemas.microsoft.com/office/drawing/2014/main" id="{40031670-2017-40CF-9A8E-BFAD9521F243}"/>
              </a:ext>
            </a:extLst>
          </p:cNvPr>
          <p:cNvSpPr>
            <a:spLocks noGrp="1"/>
          </p:cNvSpPr>
          <p:nvPr>
            <p:ph type="title"/>
          </p:nvPr>
        </p:nvSpPr>
        <p:spPr>
          <a:xfrm>
            <a:off x="812800" y="365125"/>
            <a:ext cx="9043988" cy="1325563"/>
          </a:xfrm>
        </p:spPr>
        <p:txBody>
          <a:bodyPr/>
          <a:lstStyle/>
          <a:p>
            <a:pPr algn="ctr"/>
            <a:r>
              <a:rPr lang="en-IN" sz="4000">
                <a:solidFill>
                  <a:schemeClr val="tx1">
                    <a:lumMod val="75000"/>
                    <a:lumOff val="25000"/>
                  </a:schemeClr>
                </a:solidFill>
                <a:latin typeface="Adobe Fangsong Std R" panose="02020400000000000000" pitchFamily="18" charset="-128"/>
                <a:ea typeface="Adobe Fangsong Std R" panose="02020400000000000000" pitchFamily="18" charset="-128"/>
              </a:rPr>
              <a:t>RIGHT JOIN</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8" name="Picture 7">
            <a:extLst>
              <a:ext uri="{FF2B5EF4-FFF2-40B4-BE49-F238E27FC236}">
                <a16:creationId xmlns:a16="http://schemas.microsoft.com/office/drawing/2014/main" id="{660AC03D-25AD-4E91-9A44-6AC67DE9F1BA}"/>
              </a:ext>
            </a:extLst>
          </p:cNvPr>
          <p:cNvPicPr>
            <a:picLocks noChangeAspect="1"/>
          </p:cNvPicPr>
          <p:nvPr/>
        </p:nvPicPr>
        <p:blipFill rotWithShape="1">
          <a:blip r:embed="rId2">
            <a:extLst>
              <a:ext uri="{28A0092B-C50C-407E-A947-70E740481C1C}">
                <a14:useLocalDpi xmlns:a14="http://schemas.microsoft.com/office/drawing/2010/main" val="0"/>
              </a:ext>
            </a:extLst>
          </a:blip>
          <a:srcRect r="6672"/>
          <a:stretch/>
        </p:blipFill>
        <p:spPr>
          <a:xfrm>
            <a:off x="838200" y="3415683"/>
            <a:ext cx="4914530" cy="24613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2" name="Picture 11">
            <a:extLst>
              <a:ext uri="{FF2B5EF4-FFF2-40B4-BE49-F238E27FC236}">
                <a16:creationId xmlns:a16="http://schemas.microsoft.com/office/drawing/2014/main" id="{08A9F034-416F-4F65-A410-1B610D2BEA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4874" y="3329127"/>
            <a:ext cx="4041914" cy="25478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4BCEEFEE-94A8-43C6-BF50-7422C962F8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61665471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593B53D-B7B5-4370-AAA2-AE31254B7C8B}"/>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06858" y="2246049"/>
            <a:ext cx="7767961" cy="34331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Title 1">
            <a:extLst>
              <a:ext uri="{FF2B5EF4-FFF2-40B4-BE49-F238E27FC236}">
                <a16:creationId xmlns:a16="http://schemas.microsoft.com/office/drawing/2014/main" id="{E1D52212-CAA1-49BD-9240-6506C3F4C336}"/>
              </a:ext>
            </a:extLst>
          </p:cNvPr>
          <p:cNvSpPr>
            <a:spLocks noGrp="1"/>
          </p:cNvSpPr>
          <p:nvPr>
            <p:ph type="title"/>
          </p:nvPr>
        </p:nvSpPr>
        <p:spPr>
          <a:xfrm>
            <a:off x="812800" y="365125"/>
            <a:ext cx="9043988" cy="1325563"/>
          </a:xfrm>
        </p:spPr>
        <p:txBody>
          <a:bodyPr/>
          <a:lstStyle/>
          <a:p>
            <a:pPr algn="ctr"/>
            <a:r>
              <a:rPr lang="en-IN" sz="4000">
                <a:solidFill>
                  <a:schemeClr val="tx1">
                    <a:lumMod val="75000"/>
                    <a:lumOff val="25000"/>
                  </a:schemeClr>
                </a:solidFill>
                <a:latin typeface="Adobe Fangsong Std R" panose="02020400000000000000" pitchFamily="18" charset="-128"/>
                <a:ea typeface="Adobe Fangsong Std R" panose="02020400000000000000" pitchFamily="18" charset="-128"/>
              </a:rPr>
              <a:t>RIGHT JOIN</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8" name="TextBox 7">
            <a:extLst>
              <a:ext uri="{FF2B5EF4-FFF2-40B4-BE49-F238E27FC236}">
                <a16:creationId xmlns:a16="http://schemas.microsoft.com/office/drawing/2014/main" id="{18422E1D-71FB-4809-9640-C69A34AC9A61}"/>
              </a:ext>
            </a:extLst>
          </p:cNvPr>
          <p:cNvSpPr txBox="1"/>
          <p:nvPr/>
        </p:nvSpPr>
        <p:spPr>
          <a:xfrm>
            <a:off x="1606858" y="1783702"/>
            <a:ext cx="6094520" cy="369332"/>
          </a:xfrm>
          <a:prstGeom prst="rect">
            <a:avLst/>
          </a:prstGeom>
          <a:noFill/>
        </p:spPr>
        <p:txBody>
          <a:bodyPr wrap="square">
            <a:spAutoFit/>
          </a:bodyPr>
          <a:lstStyle/>
          <a:p>
            <a:pPr algn="just"/>
            <a:r>
              <a:rPr lang="en-US" sz="1800" b="1" i="0" dirty="0">
                <a:effectLst/>
              </a:rPr>
              <a:t>RIGHT JOIN clause for joining two tables</a:t>
            </a:r>
          </a:p>
        </p:txBody>
      </p:sp>
      <p:pic>
        <p:nvPicPr>
          <p:cNvPr id="5" name="Picture 4">
            <a:extLst>
              <a:ext uri="{FF2B5EF4-FFF2-40B4-BE49-F238E27FC236}">
                <a16:creationId xmlns:a16="http://schemas.microsoft.com/office/drawing/2014/main" id="{161F8997-34C9-4E73-9E07-70167B28AC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28539212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99046-9357-4A49-8A0D-C5ABA2E9C410}"/>
              </a:ext>
            </a:extLst>
          </p:cNvPr>
          <p:cNvSpPr>
            <a:spLocks noGrp="1"/>
          </p:cNvSpPr>
          <p:nvPr>
            <p:ph type="title"/>
          </p:nvPr>
        </p:nvSpPr>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RIGHT JOIN WITH WHERE CLAUSE</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563332A5-B010-4C06-8F8D-454AA2576D18}"/>
              </a:ext>
            </a:extLst>
          </p:cNvPr>
          <p:cNvSpPr>
            <a:spLocks noGrp="1"/>
          </p:cNvSpPr>
          <p:nvPr>
            <p:ph sz="quarter" idx="13"/>
          </p:nvPr>
        </p:nvSpPr>
        <p:spPr>
          <a:xfrm>
            <a:off x="838200" y="1930400"/>
            <a:ext cx="9044887" cy="848311"/>
          </a:xfrm>
        </p:spPr>
        <p:txBody>
          <a:bodyPr>
            <a:normAutofit/>
          </a:bodyPr>
          <a:lstStyle/>
          <a:p>
            <a:pPr algn="just"/>
            <a:r>
              <a:rPr lang="en-US" sz="2000" dirty="0"/>
              <a:t>MySQL </a:t>
            </a:r>
            <a:r>
              <a:rPr lang="en-US" sz="2000" b="0" i="0" dirty="0">
                <a:effectLst/>
              </a:rPr>
              <a:t> uses the </a:t>
            </a:r>
            <a:r>
              <a:rPr lang="en-US" sz="2000" dirty="0"/>
              <a:t>WHERE clause</a:t>
            </a:r>
            <a:r>
              <a:rPr lang="en-US" sz="2000" b="0" i="0" dirty="0">
                <a:effectLst/>
              </a:rPr>
              <a:t> to provide the </a:t>
            </a:r>
            <a:r>
              <a:rPr lang="en-US" sz="2000" b="1" i="0" dirty="0">
                <a:effectLst/>
              </a:rPr>
              <a:t>filter</a:t>
            </a:r>
            <a:r>
              <a:rPr lang="en-US" sz="2000" b="0" i="0" dirty="0">
                <a:effectLst/>
              </a:rPr>
              <a:t> result from the table. The following example illustrates this with the Right Join clause:</a:t>
            </a:r>
          </a:p>
        </p:txBody>
      </p:sp>
      <p:pic>
        <p:nvPicPr>
          <p:cNvPr id="5" name="Picture 4">
            <a:extLst>
              <a:ext uri="{FF2B5EF4-FFF2-40B4-BE49-F238E27FC236}">
                <a16:creationId xmlns:a16="http://schemas.microsoft.com/office/drawing/2014/main" id="{BF22CB66-1603-4822-B341-0336B3DEC1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427" y="2778711"/>
            <a:ext cx="7922356" cy="30006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AE1F43F6-3B55-475C-B72B-3F14A026AD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93903201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97B5-5282-4042-A163-CE2649E7692B}"/>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 CROSS JOIN</a:t>
            </a:r>
          </a:p>
        </p:txBody>
      </p:sp>
      <p:sp>
        <p:nvSpPr>
          <p:cNvPr id="3" name="Content Placeholder 2">
            <a:extLst>
              <a:ext uri="{FF2B5EF4-FFF2-40B4-BE49-F238E27FC236}">
                <a16:creationId xmlns:a16="http://schemas.microsoft.com/office/drawing/2014/main" id="{94E0FFE1-FD37-4635-9216-F91D6C7F2C7D}"/>
              </a:ext>
            </a:extLst>
          </p:cNvPr>
          <p:cNvSpPr>
            <a:spLocks noGrp="1"/>
          </p:cNvSpPr>
          <p:nvPr>
            <p:ph sz="quarter" idx="13"/>
          </p:nvPr>
        </p:nvSpPr>
        <p:spPr>
          <a:xfrm>
            <a:off x="838200" y="1930400"/>
            <a:ext cx="9044887" cy="2144450"/>
          </a:xfrm>
        </p:spPr>
        <p:txBody>
          <a:bodyPr>
            <a:normAutofit lnSpcReduction="10000"/>
          </a:bodyPr>
          <a:lstStyle/>
          <a:p>
            <a:pPr algn="just"/>
            <a:r>
              <a:rPr lang="en-US" sz="1800" b="0" i="0" dirty="0">
                <a:solidFill>
                  <a:srgbClr val="333333"/>
                </a:solidFill>
                <a:effectLst/>
              </a:rPr>
              <a:t>CROSS JOIN is used to combine all possibilities of the two or more tables and returns the result that contains every row from all contributing tables. The CROSS JOIN is also known as CARTESIAN JOIN, which provides the Cartesian product of all associated tables. The Cartesian product can be explained as all rows present in the first table multiplied by all rows present in the second table. It is similar to the Inner Join, where the join condition is not available with this clause.</a:t>
            </a:r>
          </a:p>
          <a:p>
            <a:pPr algn="just"/>
            <a:r>
              <a:rPr lang="en-US" sz="1800" b="0" i="0" dirty="0">
                <a:solidFill>
                  <a:srgbClr val="333333"/>
                </a:solidFill>
                <a:effectLst/>
              </a:rPr>
              <a:t>We can understand it with the following visual representation where CROSS JOIN returns all the records from table1 and table2, and each row is the combination of rows of both tables.</a:t>
            </a:r>
          </a:p>
        </p:txBody>
      </p:sp>
      <p:pic>
        <p:nvPicPr>
          <p:cNvPr id="5" name="Picture 4">
            <a:extLst>
              <a:ext uri="{FF2B5EF4-FFF2-40B4-BE49-F238E27FC236}">
                <a16:creationId xmlns:a16="http://schemas.microsoft.com/office/drawing/2014/main" id="{189D38CF-ED76-458D-B6E2-10D3B72628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5332" y="4074850"/>
            <a:ext cx="3707331" cy="2000250"/>
          </a:xfrm>
          <a:prstGeom prst="rect">
            <a:avLst/>
          </a:prstGeom>
          <a:ln>
            <a:noFill/>
          </a:ln>
          <a:effectLst>
            <a:softEdge rad="112500"/>
          </a:effectLst>
        </p:spPr>
      </p:pic>
      <p:pic>
        <p:nvPicPr>
          <p:cNvPr id="6" name="Picture 5">
            <a:extLst>
              <a:ext uri="{FF2B5EF4-FFF2-40B4-BE49-F238E27FC236}">
                <a16:creationId xmlns:a16="http://schemas.microsoft.com/office/drawing/2014/main" id="{90B39848-25CE-4AC7-8CD9-D1B7F02F6A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08373277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A0F207-A968-4BCA-BD21-4F1A7F5103EC}"/>
              </a:ext>
            </a:extLst>
          </p:cNvPr>
          <p:cNvSpPr>
            <a:spLocks noGrp="1"/>
          </p:cNvSpPr>
          <p:nvPr>
            <p:ph sz="quarter" idx="13"/>
          </p:nvPr>
        </p:nvSpPr>
        <p:spPr>
          <a:xfrm>
            <a:off x="838200" y="1930400"/>
            <a:ext cx="9044887" cy="2410781"/>
          </a:xfrm>
        </p:spPr>
        <p:txBody>
          <a:bodyPr/>
          <a:lstStyle/>
          <a:p>
            <a:pPr algn="just"/>
            <a:r>
              <a:rPr lang="en-US" sz="2000" b="0" i="0" dirty="0">
                <a:effectLst/>
              </a:rPr>
              <a:t>CROSS JOIN Syntax</a:t>
            </a:r>
          </a:p>
          <a:p>
            <a:pPr algn="just"/>
            <a:r>
              <a:rPr lang="en-US" sz="2000" b="0" i="0" dirty="0">
                <a:effectLst/>
              </a:rPr>
              <a:t>The CROSS JOIN keyword is always used with the SELECT statement and must be written after the FROM clause. </a:t>
            </a:r>
          </a:p>
          <a:p>
            <a:pPr algn="just">
              <a:buFont typeface="+mj-lt"/>
              <a:buAutoNum type="arabicPeriod"/>
            </a:pPr>
            <a:r>
              <a:rPr lang="en-US" sz="2000" b="1" i="0" dirty="0">
                <a:effectLst/>
              </a:rPr>
              <a:t>SELECT</a:t>
            </a:r>
            <a:r>
              <a:rPr lang="en-US" sz="2000" b="0" i="0" dirty="0">
                <a:effectLst/>
              </a:rPr>
              <a:t> </a:t>
            </a:r>
            <a:r>
              <a:rPr lang="en-US" sz="2000" b="1" i="0" dirty="0">
                <a:effectLst/>
              </a:rPr>
              <a:t>column</a:t>
            </a:r>
            <a:r>
              <a:rPr lang="en-US" sz="2000" b="0" i="0" dirty="0">
                <a:effectLst/>
              </a:rPr>
              <a:t>-lists  </a:t>
            </a:r>
          </a:p>
          <a:p>
            <a:pPr algn="just">
              <a:buFont typeface="+mj-lt"/>
              <a:buAutoNum type="arabicPeriod"/>
            </a:pPr>
            <a:r>
              <a:rPr lang="en-US" sz="2000" b="1" i="0" dirty="0">
                <a:effectLst/>
              </a:rPr>
              <a:t>FROM</a:t>
            </a:r>
            <a:r>
              <a:rPr lang="en-US" sz="2000" b="0" i="0" dirty="0">
                <a:effectLst/>
              </a:rPr>
              <a:t> table1  </a:t>
            </a:r>
          </a:p>
          <a:p>
            <a:pPr algn="just">
              <a:buFont typeface="+mj-lt"/>
              <a:buAutoNum type="arabicPeriod"/>
            </a:pPr>
            <a:r>
              <a:rPr lang="en-US" sz="2000" b="0" i="0" dirty="0">
                <a:effectLst/>
              </a:rPr>
              <a:t>CROSS JOIN table2;  </a:t>
            </a:r>
          </a:p>
        </p:txBody>
      </p:sp>
      <p:sp>
        <p:nvSpPr>
          <p:cNvPr id="4" name="Title 1">
            <a:extLst>
              <a:ext uri="{FF2B5EF4-FFF2-40B4-BE49-F238E27FC236}">
                <a16:creationId xmlns:a16="http://schemas.microsoft.com/office/drawing/2014/main" id="{4C0293FA-0C9C-462A-8F56-BB7DCCE9AC5F}"/>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 CROSS JOIN</a:t>
            </a:r>
          </a:p>
        </p:txBody>
      </p:sp>
      <p:pic>
        <p:nvPicPr>
          <p:cNvPr id="5" name="Picture 4">
            <a:extLst>
              <a:ext uri="{FF2B5EF4-FFF2-40B4-BE49-F238E27FC236}">
                <a16:creationId xmlns:a16="http://schemas.microsoft.com/office/drawing/2014/main" id="{86E9A739-038F-4B29-A8B2-A4C299A055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14824713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0F35B7-DEA2-4883-847C-A4306A0D72A5}"/>
              </a:ext>
            </a:extLst>
          </p:cNvPr>
          <p:cNvSpPr>
            <a:spLocks noGrp="1"/>
          </p:cNvSpPr>
          <p:nvPr>
            <p:ph sz="quarter" idx="13"/>
          </p:nvPr>
        </p:nvSpPr>
        <p:spPr>
          <a:xfrm>
            <a:off x="838200" y="1930400"/>
            <a:ext cx="9044887" cy="1498600"/>
          </a:xfrm>
        </p:spPr>
        <p:txBody>
          <a:bodyPr>
            <a:normAutofit/>
          </a:bodyPr>
          <a:lstStyle/>
          <a:p>
            <a:pPr algn="just"/>
            <a:r>
              <a:rPr lang="en-US" sz="2000" b="1" i="0" dirty="0">
                <a:effectLst/>
              </a:rPr>
              <a:t>CROSS JOIN clause for joining two tables</a:t>
            </a:r>
          </a:p>
          <a:p>
            <a:pPr algn="just"/>
            <a:r>
              <a:rPr lang="en-US" sz="2000" i="0" dirty="0">
                <a:effectLst/>
              </a:rPr>
              <a:t>Here, we are going to create two tables "customers" and "contacts" that contains the following data:</a:t>
            </a:r>
          </a:p>
        </p:txBody>
      </p:sp>
      <p:sp>
        <p:nvSpPr>
          <p:cNvPr id="4" name="Title 1">
            <a:extLst>
              <a:ext uri="{FF2B5EF4-FFF2-40B4-BE49-F238E27FC236}">
                <a16:creationId xmlns:a16="http://schemas.microsoft.com/office/drawing/2014/main" id="{6286F419-2322-4A16-A847-B8310EFBFD1C}"/>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 CROSS JOIN</a:t>
            </a:r>
          </a:p>
        </p:txBody>
      </p:sp>
      <p:pic>
        <p:nvPicPr>
          <p:cNvPr id="5" name="Picture 4">
            <a:extLst>
              <a:ext uri="{FF2B5EF4-FFF2-40B4-BE49-F238E27FC236}">
                <a16:creationId xmlns:a16="http://schemas.microsoft.com/office/drawing/2014/main" id="{A50B4B59-00EC-42BC-A568-9175594D2BCB}"/>
              </a:ext>
            </a:extLst>
          </p:cNvPr>
          <p:cNvPicPr>
            <a:picLocks noChangeAspect="1"/>
          </p:cNvPicPr>
          <p:nvPr/>
        </p:nvPicPr>
        <p:blipFill rotWithShape="1">
          <a:blip r:embed="rId2">
            <a:extLst>
              <a:ext uri="{28A0092B-C50C-407E-A947-70E740481C1C}">
                <a14:useLocalDpi xmlns:a14="http://schemas.microsoft.com/office/drawing/2010/main" val="0"/>
              </a:ext>
            </a:extLst>
          </a:blip>
          <a:srcRect r="6672"/>
          <a:stretch/>
        </p:blipFill>
        <p:spPr>
          <a:xfrm>
            <a:off x="838200" y="3415683"/>
            <a:ext cx="4914530" cy="24613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9800B46E-734E-486F-8D41-D736FAC6F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629" y="3415682"/>
            <a:ext cx="4024159" cy="24613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FF1687A4-C69B-4D6A-A7F8-26A2D5A594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14935251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253832-1BF4-40BD-B874-4DFCEB490B75}"/>
              </a:ext>
            </a:extLst>
          </p:cNvPr>
          <p:cNvSpPr>
            <a:spLocks noGrp="1"/>
          </p:cNvSpPr>
          <p:nvPr>
            <p:ph sz="quarter" idx="13"/>
          </p:nvPr>
        </p:nvSpPr>
        <p:spPr>
          <a:xfrm>
            <a:off x="812800" y="1343213"/>
            <a:ext cx="9044887" cy="315650"/>
          </a:xfrm>
        </p:spPr>
        <p:txBody>
          <a:bodyPr>
            <a:normAutofit fontScale="92500" lnSpcReduction="20000"/>
          </a:bodyPr>
          <a:lstStyle/>
          <a:p>
            <a:r>
              <a:rPr lang="en-US" sz="2000" b="1" i="0" dirty="0">
                <a:effectLst/>
              </a:rPr>
              <a:t>CROSS JOIN clause for joining two tables</a:t>
            </a:r>
          </a:p>
        </p:txBody>
      </p:sp>
      <p:sp>
        <p:nvSpPr>
          <p:cNvPr id="4" name="Title 1">
            <a:extLst>
              <a:ext uri="{FF2B5EF4-FFF2-40B4-BE49-F238E27FC236}">
                <a16:creationId xmlns:a16="http://schemas.microsoft.com/office/drawing/2014/main" id="{139413D4-51CF-4C94-921E-AD501D14A1EF}"/>
              </a:ext>
            </a:extLst>
          </p:cNvPr>
          <p:cNvSpPr>
            <a:spLocks noGrp="1"/>
          </p:cNvSpPr>
          <p:nvPr>
            <p:ph type="title"/>
          </p:nvPr>
        </p:nvSpPr>
        <p:spPr>
          <a:xfrm>
            <a:off x="812800" y="365126"/>
            <a:ext cx="9043988" cy="682440"/>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 CROSS JOIN</a:t>
            </a:r>
          </a:p>
        </p:txBody>
      </p:sp>
      <p:pic>
        <p:nvPicPr>
          <p:cNvPr id="6" name="Picture 5">
            <a:extLst>
              <a:ext uri="{FF2B5EF4-FFF2-40B4-BE49-F238E27FC236}">
                <a16:creationId xmlns:a16="http://schemas.microsoft.com/office/drawing/2014/main" id="{1DB1C333-CF32-489A-9DC5-67BF4D2627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1676617"/>
            <a:ext cx="9043988" cy="48162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444562A3-66C7-4971-BA8B-AEE60FB88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6716776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BB88D-773E-451B-9022-014AB67B07B5}"/>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SELF JOIN</a:t>
            </a:r>
          </a:p>
        </p:txBody>
      </p:sp>
      <p:sp>
        <p:nvSpPr>
          <p:cNvPr id="3" name="Content Placeholder 2">
            <a:extLst>
              <a:ext uri="{FF2B5EF4-FFF2-40B4-BE49-F238E27FC236}">
                <a16:creationId xmlns:a16="http://schemas.microsoft.com/office/drawing/2014/main" id="{B9A43A22-AE40-499D-991C-44FF0A7C5964}"/>
              </a:ext>
            </a:extLst>
          </p:cNvPr>
          <p:cNvSpPr>
            <a:spLocks noGrp="1"/>
          </p:cNvSpPr>
          <p:nvPr>
            <p:ph sz="quarter" idx="13"/>
          </p:nvPr>
        </p:nvSpPr>
        <p:spPr>
          <a:xfrm>
            <a:off x="971365" y="1965586"/>
            <a:ext cx="9044887" cy="2508435"/>
          </a:xfrm>
        </p:spPr>
        <p:txBody>
          <a:bodyPr>
            <a:normAutofit/>
          </a:bodyPr>
          <a:lstStyle/>
          <a:p>
            <a:r>
              <a:rPr lang="en-US" sz="2000" b="0" i="0" dirty="0">
                <a:solidFill>
                  <a:srgbClr val="333333"/>
                </a:solidFill>
                <a:effectLst/>
              </a:rPr>
              <a:t>A SELF JOIN is a join that is used to join a table with </a:t>
            </a:r>
            <a:r>
              <a:rPr lang="en-US" sz="2000" b="1" i="0" dirty="0">
                <a:solidFill>
                  <a:srgbClr val="333333"/>
                </a:solidFill>
                <a:effectLst/>
              </a:rPr>
              <a:t>itself</a:t>
            </a:r>
            <a:r>
              <a:rPr lang="en-US" sz="2000" b="0" i="0" dirty="0">
                <a:solidFill>
                  <a:srgbClr val="333333"/>
                </a:solidFill>
                <a:effectLst/>
              </a:rPr>
              <a:t>. </a:t>
            </a:r>
          </a:p>
          <a:p>
            <a:r>
              <a:rPr lang="en-US" sz="2000" b="0" i="0" dirty="0">
                <a:solidFill>
                  <a:srgbClr val="333333"/>
                </a:solidFill>
                <a:effectLst/>
              </a:rPr>
              <a:t> There is a need to combine data with other data in the same table itself. </a:t>
            </a:r>
          </a:p>
          <a:p>
            <a:pPr algn="just"/>
            <a:r>
              <a:rPr lang="en-US" sz="2000" b="0" i="0" dirty="0">
                <a:effectLst/>
              </a:rPr>
              <a:t>SELF JOIN Syntax</a:t>
            </a:r>
          </a:p>
          <a:p>
            <a:pPr marL="0" indent="0" algn="just">
              <a:buNone/>
            </a:pPr>
            <a:r>
              <a:rPr lang="en-US" sz="2000" b="1" i="0" dirty="0">
                <a:effectLst/>
              </a:rPr>
              <a:t>SELECT</a:t>
            </a:r>
            <a:r>
              <a:rPr lang="en-US" sz="2000" b="0" i="0" dirty="0">
                <a:effectLst/>
              </a:rPr>
              <a:t> s1.col_name, s2.col_name...  </a:t>
            </a:r>
          </a:p>
          <a:p>
            <a:pPr marL="0" indent="0" algn="just">
              <a:buNone/>
            </a:pPr>
            <a:r>
              <a:rPr lang="en-US" sz="2000" b="1" i="0" dirty="0">
                <a:effectLst/>
              </a:rPr>
              <a:t>FROM</a:t>
            </a:r>
            <a:r>
              <a:rPr lang="en-US" sz="2000" b="0" i="0" dirty="0">
                <a:effectLst/>
              </a:rPr>
              <a:t> table1 s1, table1 s2  </a:t>
            </a:r>
          </a:p>
          <a:p>
            <a:pPr marL="0" indent="0" algn="just">
              <a:buNone/>
            </a:pPr>
            <a:r>
              <a:rPr lang="en-US" sz="2000" b="1" i="0" dirty="0">
                <a:effectLst/>
              </a:rPr>
              <a:t>WHERE</a:t>
            </a:r>
            <a:r>
              <a:rPr lang="en-US" sz="2000" b="0" i="0" dirty="0">
                <a:effectLst/>
              </a:rPr>
              <a:t> s1.common_col_name = s2.common_col_name;  </a:t>
            </a:r>
          </a:p>
        </p:txBody>
      </p:sp>
      <p:pic>
        <p:nvPicPr>
          <p:cNvPr id="4" name="Picture 3">
            <a:extLst>
              <a:ext uri="{FF2B5EF4-FFF2-40B4-BE49-F238E27FC236}">
                <a16:creationId xmlns:a16="http://schemas.microsoft.com/office/drawing/2014/main" id="{7D1A2FF3-6A5C-4CB9-9308-D1E95B74BC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8054550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4915D-DDFE-43FA-ADFF-3B5EC7A8610A}"/>
              </a:ext>
            </a:extLst>
          </p:cNvPr>
          <p:cNvSpPr>
            <a:spLocks noGrp="1"/>
          </p:cNvSpPr>
          <p:nvPr>
            <p:ph sz="quarter" idx="13"/>
          </p:nvPr>
        </p:nvSpPr>
        <p:spPr>
          <a:xfrm>
            <a:off x="838200" y="1930400"/>
            <a:ext cx="9044887" cy="963720"/>
          </a:xfrm>
        </p:spPr>
        <p:txBody>
          <a:bodyPr>
            <a:normAutofit/>
          </a:bodyPr>
          <a:lstStyle/>
          <a:p>
            <a:r>
              <a:rPr lang="en-IN" sz="2000" b="1" i="0" dirty="0">
                <a:effectLst/>
              </a:rPr>
              <a:t>Example</a:t>
            </a:r>
            <a:endParaRPr lang="en-US" sz="2000" b="1" i="0" dirty="0">
              <a:effectLst/>
            </a:endParaRPr>
          </a:p>
          <a:p>
            <a:r>
              <a:rPr lang="en-US" sz="2000" b="0" i="0" dirty="0">
                <a:solidFill>
                  <a:srgbClr val="333333"/>
                </a:solidFill>
                <a:effectLst/>
              </a:rPr>
              <a:t>create a table </a:t>
            </a:r>
            <a:r>
              <a:rPr lang="en-US" sz="2000" b="1" i="0" dirty="0">
                <a:solidFill>
                  <a:srgbClr val="333333"/>
                </a:solidFill>
                <a:effectLst/>
              </a:rPr>
              <a:t>"student"</a:t>
            </a:r>
            <a:r>
              <a:rPr lang="en-US" sz="2000" b="0" i="0" dirty="0">
                <a:solidFill>
                  <a:srgbClr val="333333"/>
                </a:solidFill>
                <a:effectLst/>
              </a:rPr>
              <a:t> in a database that contains the following data:</a:t>
            </a:r>
            <a:endParaRPr lang="en-IN" sz="2000" dirty="0"/>
          </a:p>
        </p:txBody>
      </p:sp>
      <p:pic>
        <p:nvPicPr>
          <p:cNvPr id="5" name="Picture 4">
            <a:extLst>
              <a:ext uri="{FF2B5EF4-FFF2-40B4-BE49-F238E27FC236}">
                <a16:creationId xmlns:a16="http://schemas.microsoft.com/office/drawing/2014/main" id="{7682CDC0-C014-4DB3-822D-1B22255226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262" y="3018422"/>
            <a:ext cx="5170943" cy="247685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a16="http://schemas.microsoft.com/office/drawing/2014/main" id="{53368CFE-8567-42DC-8A9F-7913B04FE2F1}"/>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SELF JOIN</a:t>
            </a:r>
          </a:p>
        </p:txBody>
      </p:sp>
      <p:pic>
        <p:nvPicPr>
          <p:cNvPr id="7" name="Picture 6">
            <a:extLst>
              <a:ext uri="{FF2B5EF4-FFF2-40B4-BE49-F238E27FC236}">
                <a16:creationId xmlns:a16="http://schemas.microsoft.com/office/drawing/2014/main" id="{6FD02B35-1E0C-44FD-AF18-F5F3EAA8E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812118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2D3D-819C-4CEF-8C71-084180A4E625}"/>
              </a:ext>
            </a:extLst>
          </p:cNvPr>
          <p:cNvSpPr>
            <a:spLocks noGrp="1"/>
          </p:cNvSpPr>
          <p:nvPr>
            <p:ph type="title"/>
          </p:nvPr>
        </p:nvSpPr>
        <p:spPr>
          <a:xfrm>
            <a:off x="554113" y="987932"/>
            <a:ext cx="8802951" cy="867501"/>
          </a:xfrm>
        </p:spPr>
        <p:txBody>
          <a:bodyPr>
            <a:normAutofit/>
          </a:bodyPr>
          <a:lstStyle/>
          <a:p>
            <a:r>
              <a:rPr lang="en-US"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A RELATIONAL DATABASE?</a:t>
            </a:r>
            <a:endParaRPr lang="en-IN" sz="3600" dirty="0"/>
          </a:p>
        </p:txBody>
      </p:sp>
      <p:pic>
        <p:nvPicPr>
          <p:cNvPr id="7" name="Content Placeholder 8">
            <a:extLst>
              <a:ext uri="{FF2B5EF4-FFF2-40B4-BE49-F238E27FC236}">
                <a16:creationId xmlns:a16="http://schemas.microsoft.com/office/drawing/2014/main" id="{26B0820C-8682-420E-A07E-298312BC859E}"/>
              </a:ext>
            </a:extLst>
          </p:cNvPr>
          <p:cNvPicPr>
            <a:picLocks noChangeAspect="1"/>
          </p:cNvPicPr>
          <p:nvPr/>
        </p:nvPicPr>
        <p:blipFill rotWithShape="1">
          <a:blip r:embed="rId2">
            <a:extLst>
              <a:ext uri="{28A0092B-C50C-407E-A947-70E740481C1C}">
                <a14:useLocalDpi xmlns:a14="http://schemas.microsoft.com/office/drawing/2010/main" val="0"/>
              </a:ext>
            </a:extLst>
          </a:blip>
          <a:srcRect l="3441" t="4347" r="1720" b="8896"/>
          <a:stretch/>
        </p:blipFill>
        <p:spPr>
          <a:xfrm>
            <a:off x="554113" y="1988599"/>
            <a:ext cx="7045172" cy="3630967"/>
          </a:xfrm>
          <a:prstGeom prst="rect">
            <a:avLst/>
          </a:prstGeom>
          <a:ln>
            <a:noFill/>
          </a:ln>
          <a:effectLst>
            <a:softEdge rad="112500"/>
          </a:effectLst>
        </p:spPr>
      </p:pic>
      <p:pic>
        <p:nvPicPr>
          <p:cNvPr id="4" name="Picture 3">
            <a:extLst>
              <a:ext uri="{FF2B5EF4-FFF2-40B4-BE49-F238E27FC236}">
                <a16:creationId xmlns:a16="http://schemas.microsoft.com/office/drawing/2014/main" id="{A4BF0FB4-512A-42F2-805A-B209CC366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14670167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27647F-24D1-4CB1-8793-54381199B02F}"/>
              </a:ext>
            </a:extLst>
          </p:cNvPr>
          <p:cNvSpPr>
            <a:spLocks noGrp="1"/>
          </p:cNvSpPr>
          <p:nvPr>
            <p:ph sz="quarter" idx="13"/>
          </p:nvPr>
        </p:nvSpPr>
        <p:spPr>
          <a:xfrm>
            <a:off x="838200" y="1930400"/>
            <a:ext cx="9044887" cy="921566"/>
          </a:xfrm>
        </p:spPr>
        <p:txBody>
          <a:bodyPr>
            <a:normAutofit fontScale="92500" lnSpcReduction="10000"/>
          </a:bodyPr>
          <a:lstStyle/>
          <a:p>
            <a:r>
              <a:rPr lang="en-IN" sz="2000" b="1" i="0" dirty="0">
                <a:effectLst/>
              </a:rPr>
              <a:t>Example</a:t>
            </a:r>
            <a:endParaRPr lang="en-US" sz="2000" b="0" i="0" dirty="0">
              <a:solidFill>
                <a:srgbClr val="333333"/>
              </a:solidFill>
              <a:effectLst/>
            </a:endParaRPr>
          </a:p>
          <a:p>
            <a:r>
              <a:rPr lang="en-US" sz="2000" b="0" i="0" dirty="0">
                <a:solidFill>
                  <a:srgbClr val="333333"/>
                </a:solidFill>
                <a:effectLst/>
              </a:rPr>
              <a:t>we are going to get all the result (student_id and name) from the table where </a:t>
            </a:r>
            <a:r>
              <a:rPr lang="en-US" sz="2000" b="1" i="0" dirty="0">
                <a:solidFill>
                  <a:srgbClr val="333333"/>
                </a:solidFill>
                <a:effectLst/>
              </a:rPr>
              <a:t>student_id</a:t>
            </a:r>
            <a:r>
              <a:rPr lang="en-US" sz="2000" b="0" i="0" dirty="0">
                <a:solidFill>
                  <a:srgbClr val="333333"/>
                </a:solidFill>
                <a:effectLst/>
              </a:rPr>
              <a:t> is equal, and </a:t>
            </a:r>
            <a:r>
              <a:rPr lang="en-US" sz="2000" b="1" i="0" dirty="0">
                <a:solidFill>
                  <a:srgbClr val="333333"/>
                </a:solidFill>
                <a:effectLst/>
              </a:rPr>
              <a:t>course_id</a:t>
            </a:r>
            <a:r>
              <a:rPr lang="en-US" sz="2000" b="0" i="0" dirty="0">
                <a:solidFill>
                  <a:srgbClr val="333333"/>
                </a:solidFill>
                <a:effectLst/>
              </a:rPr>
              <a:t> is not equal. </a:t>
            </a:r>
            <a:endParaRPr lang="en-IN" sz="2000" dirty="0"/>
          </a:p>
        </p:txBody>
      </p:sp>
      <p:sp>
        <p:nvSpPr>
          <p:cNvPr id="4" name="Title 1">
            <a:extLst>
              <a:ext uri="{FF2B5EF4-FFF2-40B4-BE49-F238E27FC236}">
                <a16:creationId xmlns:a16="http://schemas.microsoft.com/office/drawing/2014/main" id="{4E2E0E5A-F2D9-4077-8EB5-5D3D930268F9}"/>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SELF JOIN</a:t>
            </a:r>
          </a:p>
        </p:txBody>
      </p:sp>
      <p:pic>
        <p:nvPicPr>
          <p:cNvPr id="6" name="Picture 5">
            <a:extLst>
              <a:ext uri="{FF2B5EF4-FFF2-40B4-BE49-F238E27FC236}">
                <a16:creationId xmlns:a16="http://schemas.microsoft.com/office/drawing/2014/main" id="{54833BF7-A340-4B80-A5D6-3A946C2E8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901" y="2949621"/>
            <a:ext cx="5299969" cy="26965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CADABA91-4041-479D-B5A4-32A8690A4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02928142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F555-F50A-4C58-B4C6-F35EBBC7644F}"/>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UNION OPERATOR</a:t>
            </a:r>
          </a:p>
        </p:txBody>
      </p:sp>
      <p:sp>
        <p:nvSpPr>
          <p:cNvPr id="6" name="TextBox 5">
            <a:extLst>
              <a:ext uri="{FF2B5EF4-FFF2-40B4-BE49-F238E27FC236}">
                <a16:creationId xmlns:a16="http://schemas.microsoft.com/office/drawing/2014/main" id="{B8D2CCC9-83D3-4006-97D7-08EE0F6D579E}"/>
              </a:ext>
            </a:extLst>
          </p:cNvPr>
          <p:cNvSpPr txBox="1"/>
          <p:nvPr/>
        </p:nvSpPr>
        <p:spPr>
          <a:xfrm>
            <a:off x="1287409" y="1915843"/>
            <a:ext cx="8905082" cy="3170099"/>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0" i="0" u="none" strike="noStrike" cap="none" normalizeH="0" baseline="0" dirty="0">
                <a:ln>
                  <a:noFill/>
                </a:ln>
                <a:effectLst/>
              </a:rPr>
              <a:t>The UNION operator is used to combine the result-set of two or more SELECT statements.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effectLst/>
              </a:rPr>
              <a:t>Every SELECT statement within UNION must have the same </a:t>
            </a:r>
            <a:r>
              <a:rPr kumimoji="0" lang="en-US" altLang="en-US" sz="2000" b="0" i="0" u="none" strike="noStrike" cap="none" normalizeH="0" baseline="0" dirty="0" err="1">
                <a:ln>
                  <a:noFill/>
                </a:ln>
                <a:effectLst/>
              </a:rPr>
              <a:t>zz</a:t>
            </a:r>
            <a:r>
              <a:rPr kumimoji="0" lang="en-US" altLang="en-US" sz="2000" b="0" i="0" u="none" strike="noStrike" cap="none" normalizeH="0" baseline="0" dirty="0">
                <a:ln>
                  <a:noFill/>
                </a:ln>
                <a:effectLst/>
              </a:rPr>
              <a:t> of columns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effectLst/>
              </a:rPr>
              <a:t>The columns must also have similar data types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effectLst/>
              </a:rPr>
              <a:t>The columns in every SELECT statement must also be in the same order</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effectLst/>
            </a:endParaRPr>
          </a:p>
          <a:p>
            <a:pPr algn="l"/>
            <a:r>
              <a:rPr lang="en-US" sz="2000" b="1" i="0" dirty="0">
                <a:effectLst/>
              </a:rPr>
              <a:t>UNION Syntax</a:t>
            </a:r>
          </a:p>
          <a:p>
            <a:pPr algn="l"/>
            <a:r>
              <a:rPr lang="en-US" sz="2000" b="0" i="0" dirty="0">
                <a:effectLst/>
              </a:rPr>
              <a:t>SELECT </a:t>
            </a:r>
            <a:r>
              <a:rPr lang="en-US" sz="2000" b="0" i="1" dirty="0">
                <a:effectLst/>
              </a:rPr>
              <a:t>column_name(s)</a:t>
            </a:r>
            <a:r>
              <a:rPr lang="en-US" sz="2000" b="0" i="0" dirty="0">
                <a:effectLst/>
              </a:rPr>
              <a:t> FROM </a:t>
            </a:r>
            <a:r>
              <a:rPr lang="en-US" sz="2000" b="0" i="1" dirty="0">
                <a:effectLst/>
              </a:rPr>
              <a:t>table1</a:t>
            </a:r>
            <a:br>
              <a:rPr lang="en-US" sz="2000" b="0" i="0" dirty="0">
                <a:effectLst/>
              </a:rPr>
            </a:br>
            <a:r>
              <a:rPr lang="en-US" sz="2000" b="0" i="0" dirty="0">
                <a:effectLst/>
              </a:rPr>
              <a:t>UNION</a:t>
            </a:r>
            <a:br>
              <a:rPr lang="en-US" sz="2000" b="0" i="0" dirty="0">
                <a:effectLst/>
              </a:rPr>
            </a:br>
            <a:r>
              <a:rPr lang="en-US" sz="2000" b="0" i="0" dirty="0">
                <a:effectLst/>
              </a:rPr>
              <a:t>SELECT </a:t>
            </a:r>
            <a:r>
              <a:rPr lang="en-US" sz="2000" b="0" i="1" dirty="0">
                <a:effectLst/>
              </a:rPr>
              <a:t>column_name(s)</a:t>
            </a:r>
            <a:r>
              <a:rPr lang="en-US" sz="2000" b="0" i="0" dirty="0">
                <a:effectLst/>
              </a:rPr>
              <a:t> FROM </a:t>
            </a:r>
            <a:r>
              <a:rPr lang="en-US" sz="2000" b="0" i="1" dirty="0">
                <a:effectLst/>
              </a:rPr>
              <a:t>table2</a:t>
            </a:r>
            <a:r>
              <a:rPr lang="en-US" sz="2000" b="0" i="0" dirty="0">
                <a:effectLst/>
              </a:rPr>
              <a:t>;</a:t>
            </a:r>
          </a:p>
        </p:txBody>
      </p:sp>
      <p:pic>
        <p:nvPicPr>
          <p:cNvPr id="9" name="Picture 8">
            <a:extLst>
              <a:ext uri="{FF2B5EF4-FFF2-40B4-BE49-F238E27FC236}">
                <a16:creationId xmlns:a16="http://schemas.microsoft.com/office/drawing/2014/main" id="{385B751A-9BE1-4D78-AB81-69828246B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79776168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21A9130-E87A-4972-A4F6-36B25506EC17}"/>
              </a:ext>
            </a:extLst>
          </p:cNvPr>
          <p:cNvSpPr txBox="1"/>
          <p:nvPr/>
        </p:nvSpPr>
        <p:spPr>
          <a:xfrm>
            <a:off x="812324" y="2446334"/>
            <a:ext cx="8329456" cy="196977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cs typeface="Segoe UI" panose="020B0502040204020203" pitchFamily="34" charset="0"/>
              </a:rPr>
              <a:t>UNION ALL 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rPr>
              <a:t>The UNION operator selects only distinct values by default. To allow duplicate values, use UNION ALL: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SELECT </a:t>
            </a:r>
            <a:r>
              <a:rPr kumimoji="0" lang="en-US" altLang="en-US" sz="2000" b="0" i="1" u="none" strike="noStrike" cap="none" normalizeH="0" baseline="0" dirty="0">
                <a:ln>
                  <a:noFill/>
                </a:ln>
                <a:effectLst/>
              </a:rPr>
              <a:t>column_name(s)</a:t>
            </a:r>
            <a:r>
              <a:rPr kumimoji="0" lang="en-US" altLang="en-US" sz="2000" b="0" i="0" u="none" strike="noStrike" cap="none" normalizeH="0" baseline="0" dirty="0">
                <a:ln>
                  <a:noFill/>
                </a:ln>
                <a:effectLst/>
              </a:rPr>
              <a:t> FROM </a:t>
            </a:r>
            <a:r>
              <a:rPr kumimoji="0" lang="en-US" altLang="en-US" sz="2000" b="0" i="1" u="none" strike="noStrike" cap="none" normalizeH="0" baseline="0" dirty="0">
                <a:ln>
                  <a:noFill/>
                </a:ln>
                <a:effectLst/>
              </a:rPr>
              <a:t>table1</a:t>
            </a:r>
            <a:br>
              <a:rPr kumimoji="0" lang="en-US" altLang="en-US" sz="2000" b="0" i="0" u="none" strike="noStrike" cap="none" normalizeH="0" baseline="0" dirty="0">
                <a:ln>
                  <a:noFill/>
                </a:ln>
                <a:effectLst/>
              </a:rPr>
            </a:br>
            <a:r>
              <a:rPr kumimoji="0" lang="en-US" altLang="en-US" sz="2000" b="0" i="0" u="none" strike="noStrike" cap="none" normalizeH="0" baseline="0" dirty="0">
                <a:ln>
                  <a:noFill/>
                </a:ln>
                <a:effectLst/>
              </a:rPr>
              <a:t>UNION ALL</a:t>
            </a:r>
            <a:br>
              <a:rPr kumimoji="0" lang="en-US" altLang="en-US" sz="2000" b="0" i="0" u="none" strike="noStrike" cap="none" normalizeH="0" baseline="0" dirty="0">
                <a:ln>
                  <a:noFill/>
                </a:ln>
                <a:effectLst/>
              </a:rPr>
            </a:br>
            <a:r>
              <a:rPr kumimoji="0" lang="en-US" altLang="en-US" sz="2000" b="0" i="0" u="none" strike="noStrike" cap="none" normalizeH="0" baseline="0" dirty="0">
                <a:ln>
                  <a:noFill/>
                </a:ln>
                <a:effectLst/>
              </a:rPr>
              <a:t>SELECT </a:t>
            </a:r>
            <a:r>
              <a:rPr kumimoji="0" lang="en-US" altLang="en-US" sz="2000" b="0" i="1" u="none" strike="noStrike" cap="none" normalizeH="0" baseline="0" dirty="0">
                <a:ln>
                  <a:noFill/>
                </a:ln>
                <a:effectLst/>
              </a:rPr>
              <a:t>column_name(s)</a:t>
            </a:r>
            <a:r>
              <a:rPr kumimoji="0" lang="en-US" altLang="en-US" sz="2000" b="0" i="0" u="none" strike="noStrike" cap="none" normalizeH="0" baseline="0" dirty="0">
                <a:ln>
                  <a:noFill/>
                </a:ln>
                <a:effectLst/>
              </a:rPr>
              <a:t> FROM </a:t>
            </a:r>
            <a:r>
              <a:rPr kumimoji="0" lang="en-US" altLang="en-US" sz="2000" b="0" i="1" u="none" strike="noStrike" cap="none" normalizeH="0" baseline="0" dirty="0">
                <a:ln>
                  <a:noFill/>
                </a:ln>
                <a:effectLst/>
              </a:rPr>
              <a:t>table2</a:t>
            </a:r>
            <a:r>
              <a:rPr kumimoji="0" lang="en-US" altLang="en-US" sz="2000" b="0" i="0" u="none" strike="noStrike" cap="none" normalizeH="0" baseline="0" dirty="0">
                <a:ln>
                  <a:noFill/>
                </a:ln>
                <a:effectLst/>
              </a:rPr>
              <a:t>;</a:t>
            </a:r>
          </a:p>
        </p:txBody>
      </p:sp>
      <p:sp>
        <p:nvSpPr>
          <p:cNvPr id="7" name="Title 1">
            <a:extLst>
              <a:ext uri="{FF2B5EF4-FFF2-40B4-BE49-F238E27FC236}">
                <a16:creationId xmlns:a16="http://schemas.microsoft.com/office/drawing/2014/main" id="{50005498-6168-467E-9C5A-C28668D06587}"/>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UNION OPERATOR</a:t>
            </a:r>
          </a:p>
        </p:txBody>
      </p:sp>
      <p:pic>
        <p:nvPicPr>
          <p:cNvPr id="8" name="Picture 7">
            <a:extLst>
              <a:ext uri="{FF2B5EF4-FFF2-40B4-BE49-F238E27FC236}">
                <a16:creationId xmlns:a16="http://schemas.microsoft.com/office/drawing/2014/main" id="{F6DE806A-A551-42F9-B39E-C0862693AE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43947034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DCA14E-CB19-48A0-9580-F4EC967BE12F}"/>
              </a:ext>
            </a:extLst>
          </p:cNvPr>
          <p:cNvSpPr>
            <a:spLocks noGrp="1"/>
          </p:cNvSpPr>
          <p:nvPr>
            <p:ph sz="quarter" idx="13"/>
          </p:nvPr>
        </p:nvSpPr>
        <p:spPr>
          <a:xfrm>
            <a:off x="838200" y="1930400"/>
            <a:ext cx="9044887" cy="1043619"/>
          </a:xfrm>
        </p:spPr>
        <p:txBody>
          <a:bodyPr>
            <a:normAutofit/>
          </a:bodyPr>
          <a:lstStyle/>
          <a:p>
            <a:pPr algn="l"/>
            <a:r>
              <a:rPr lang="en-US" sz="2000" b="0" i="0" dirty="0">
                <a:effectLst/>
              </a:rPr>
              <a:t>UNION Example</a:t>
            </a:r>
          </a:p>
          <a:p>
            <a:pPr algn="l"/>
            <a:r>
              <a:rPr lang="en-US" sz="2000" b="0" i="0" dirty="0">
                <a:effectLst/>
              </a:rPr>
              <a:t>The following SQL statement returns the cities (only distinct values) from both the "Customers" and the "Suppliers" table:</a:t>
            </a:r>
          </a:p>
        </p:txBody>
      </p:sp>
      <p:pic>
        <p:nvPicPr>
          <p:cNvPr id="5" name="Picture 4">
            <a:extLst>
              <a:ext uri="{FF2B5EF4-FFF2-40B4-BE49-F238E27FC236}">
                <a16:creationId xmlns:a16="http://schemas.microsoft.com/office/drawing/2014/main" id="{3FC7AEC7-6E5B-4670-9445-210260D2B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070492"/>
            <a:ext cx="9019011" cy="342238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a16="http://schemas.microsoft.com/office/drawing/2014/main" id="{609856A3-4699-4BB1-A367-DA55E0BACFB5}"/>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UNION OPERATOR</a:t>
            </a:r>
          </a:p>
        </p:txBody>
      </p:sp>
      <p:pic>
        <p:nvPicPr>
          <p:cNvPr id="7" name="Picture 6">
            <a:extLst>
              <a:ext uri="{FF2B5EF4-FFF2-40B4-BE49-F238E27FC236}">
                <a16:creationId xmlns:a16="http://schemas.microsoft.com/office/drawing/2014/main" id="{E914259A-73DF-4943-AD7C-199968B8B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48183564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D7587A-B34F-4365-8C5B-EFCFC9133B7B}"/>
              </a:ext>
            </a:extLst>
          </p:cNvPr>
          <p:cNvSpPr>
            <a:spLocks noGrp="1"/>
          </p:cNvSpPr>
          <p:nvPr>
            <p:ph sz="quarter" idx="13"/>
          </p:nvPr>
        </p:nvSpPr>
        <p:spPr>
          <a:xfrm>
            <a:off x="838200" y="1930400"/>
            <a:ext cx="9044887" cy="404427"/>
          </a:xfrm>
        </p:spPr>
        <p:txBody>
          <a:bodyPr>
            <a:normAutofit fontScale="92500" lnSpcReduction="20000"/>
          </a:bodyPr>
          <a:lstStyle/>
          <a:p>
            <a:r>
              <a:rPr lang="en-US" sz="2800" b="0" i="0" dirty="0">
                <a:effectLst/>
              </a:rPr>
              <a:t>Example</a:t>
            </a:r>
            <a:endParaRPr lang="en-IN" dirty="0"/>
          </a:p>
        </p:txBody>
      </p:sp>
      <p:sp>
        <p:nvSpPr>
          <p:cNvPr id="4" name="Title 1">
            <a:extLst>
              <a:ext uri="{FF2B5EF4-FFF2-40B4-BE49-F238E27FC236}">
                <a16:creationId xmlns:a16="http://schemas.microsoft.com/office/drawing/2014/main" id="{8CA6744B-F3AF-4CAF-A963-9834CA3C911F}"/>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UNION OPERATOR</a:t>
            </a:r>
          </a:p>
        </p:txBody>
      </p:sp>
      <p:pic>
        <p:nvPicPr>
          <p:cNvPr id="6" name="Picture 5">
            <a:extLst>
              <a:ext uri="{FF2B5EF4-FFF2-40B4-BE49-F238E27FC236}">
                <a16:creationId xmlns:a16="http://schemas.microsoft.com/office/drawing/2014/main" id="{375527F8-289E-48AD-B57B-BFA4D4581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726" y="2536886"/>
            <a:ext cx="4455192" cy="230144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extBox 8">
            <a:extLst>
              <a:ext uri="{FF2B5EF4-FFF2-40B4-BE49-F238E27FC236}">
                <a16:creationId xmlns:a16="http://schemas.microsoft.com/office/drawing/2014/main" id="{BEB20FB2-138D-4A16-94E8-E13E3ABC27A3}"/>
              </a:ext>
            </a:extLst>
          </p:cNvPr>
          <p:cNvSpPr txBox="1"/>
          <p:nvPr/>
        </p:nvSpPr>
        <p:spPr>
          <a:xfrm>
            <a:off x="839099" y="4946317"/>
            <a:ext cx="9043988" cy="10156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Verdana" panose="020B0604030504040204" pitchFamily="34" charset="0"/>
              </a:rPr>
              <a:t>Note:</a:t>
            </a:r>
            <a:r>
              <a:rPr kumimoji="0" lang="en-US" altLang="en-US" sz="2000" b="0" i="0" u="none" strike="noStrike" cap="none" normalizeH="0" baseline="0" dirty="0">
                <a:ln>
                  <a:noFill/>
                </a:ln>
                <a:effectLst/>
              </a:rPr>
              <a:t> If some customers or suppliers have the same city, each city will only be listed once, because UNION selects only distinct values. Use UNION ALL to also select duplicate values! </a:t>
            </a:r>
          </a:p>
        </p:txBody>
      </p:sp>
      <p:pic>
        <p:nvPicPr>
          <p:cNvPr id="10" name="Picture 9">
            <a:extLst>
              <a:ext uri="{FF2B5EF4-FFF2-40B4-BE49-F238E27FC236}">
                <a16:creationId xmlns:a16="http://schemas.microsoft.com/office/drawing/2014/main" id="{CD7DA417-334C-483B-951E-343B502FA4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99335554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661BC-9AE9-4D8C-A2CC-6083E9823FA6}"/>
              </a:ext>
            </a:extLst>
          </p:cNvPr>
          <p:cNvSpPr>
            <a:spLocks noGrp="1"/>
          </p:cNvSpPr>
          <p:nvPr>
            <p:ph sz="quarter" idx="13"/>
          </p:nvPr>
        </p:nvSpPr>
        <p:spPr>
          <a:xfrm>
            <a:off x="838200" y="1930400"/>
            <a:ext cx="9044887" cy="1150151"/>
          </a:xfrm>
        </p:spPr>
        <p:txBody>
          <a:bodyPr>
            <a:normAutofit/>
          </a:bodyPr>
          <a:lstStyle/>
          <a:p>
            <a:pPr algn="l"/>
            <a:r>
              <a:rPr lang="en-US" sz="2000" b="0" i="0" dirty="0">
                <a:effectLst/>
              </a:rPr>
              <a:t>UNION ALL Example</a:t>
            </a:r>
          </a:p>
          <a:p>
            <a:pPr algn="l"/>
            <a:r>
              <a:rPr lang="en-US" sz="2000" b="0" i="0" dirty="0">
                <a:effectLst/>
              </a:rPr>
              <a:t>The following SQL statement returns the cities (duplicate values also) from both the "Customers" and the "Suppliers" table:</a:t>
            </a:r>
          </a:p>
        </p:txBody>
      </p:sp>
      <p:sp>
        <p:nvSpPr>
          <p:cNvPr id="4" name="Title 1">
            <a:extLst>
              <a:ext uri="{FF2B5EF4-FFF2-40B4-BE49-F238E27FC236}">
                <a16:creationId xmlns:a16="http://schemas.microsoft.com/office/drawing/2014/main" id="{8DF1B625-B314-467B-AEA5-FA19169F3C36}"/>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UNION OPERATOR</a:t>
            </a:r>
          </a:p>
        </p:txBody>
      </p:sp>
      <p:pic>
        <p:nvPicPr>
          <p:cNvPr id="6" name="Picture 5">
            <a:extLst>
              <a:ext uri="{FF2B5EF4-FFF2-40B4-BE49-F238E27FC236}">
                <a16:creationId xmlns:a16="http://schemas.microsoft.com/office/drawing/2014/main" id="{11D69C64-C184-4BC8-A3ED-44BD618876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513" y="3087621"/>
            <a:ext cx="5299969" cy="26369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4F94A6BA-5F44-4B54-845C-0720665697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9958996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9D5C45-76FC-4D80-813B-722051314804}"/>
              </a:ext>
            </a:extLst>
          </p:cNvPr>
          <p:cNvSpPr>
            <a:spLocks noGrp="1"/>
          </p:cNvSpPr>
          <p:nvPr>
            <p:ph sz="quarter" idx="13"/>
          </p:nvPr>
        </p:nvSpPr>
        <p:spPr>
          <a:xfrm>
            <a:off x="838200" y="1930400"/>
            <a:ext cx="9044887" cy="1398726"/>
          </a:xfrm>
        </p:spPr>
        <p:txBody>
          <a:bodyPr>
            <a:normAutofit/>
          </a:bodyPr>
          <a:lstStyle/>
          <a:p>
            <a:pPr algn="l"/>
            <a:r>
              <a:rPr lang="en-US" sz="2000" b="0" i="0" dirty="0">
                <a:effectLst/>
              </a:rPr>
              <a:t>UNION With WHERE</a:t>
            </a:r>
          </a:p>
          <a:p>
            <a:pPr algn="l"/>
            <a:r>
              <a:rPr lang="en-US" sz="2000" b="0" i="0" dirty="0">
                <a:effectLst/>
              </a:rPr>
              <a:t>The following SQL statement returns the German cities (only distinct values) from both the "Customers" and the "Suppliers" table:</a:t>
            </a:r>
          </a:p>
        </p:txBody>
      </p:sp>
      <p:pic>
        <p:nvPicPr>
          <p:cNvPr id="5" name="Picture 4">
            <a:extLst>
              <a:ext uri="{FF2B5EF4-FFF2-40B4-BE49-F238E27FC236}">
                <a16:creationId xmlns:a16="http://schemas.microsoft.com/office/drawing/2014/main" id="{B233ECEE-F7A7-4AF8-8255-82588ADAD0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092" y="3429000"/>
            <a:ext cx="4511441" cy="220832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a16="http://schemas.microsoft.com/office/drawing/2014/main" id="{E51BC12B-7D8B-4DB0-A2C3-D3583336F33D}"/>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UNION OPERATOR</a:t>
            </a:r>
          </a:p>
        </p:txBody>
      </p:sp>
      <p:pic>
        <p:nvPicPr>
          <p:cNvPr id="7" name="Picture 6">
            <a:extLst>
              <a:ext uri="{FF2B5EF4-FFF2-40B4-BE49-F238E27FC236}">
                <a16:creationId xmlns:a16="http://schemas.microsoft.com/office/drawing/2014/main" id="{E0C58F56-9090-4E6C-9F6A-92295A3298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58809417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3ECBA-FA84-4D0C-908C-938A743F4557}"/>
              </a:ext>
            </a:extLst>
          </p:cNvPr>
          <p:cNvSpPr>
            <a:spLocks noGrp="1"/>
          </p:cNvSpPr>
          <p:nvPr>
            <p:ph sz="quarter" idx="13"/>
          </p:nvPr>
        </p:nvSpPr>
        <p:spPr>
          <a:xfrm>
            <a:off x="838200" y="1930400"/>
            <a:ext cx="9044887" cy="1325563"/>
          </a:xfrm>
        </p:spPr>
        <p:txBody>
          <a:bodyPr>
            <a:normAutofit/>
          </a:bodyPr>
          <a:lstStyle/>
          <a:p>
            <a:pPr algn="l"/>
            <a:r>
              <a:rPr lang="en-US" sz="2000" b="0" i="0" dirty="0">
                <a:solidFill>
                  <a:srgbClr val="000000"/>
                </a:solidFill>
                <a:effectLst/>
              </a:rPr>
              <a:t>UNION ALL With WHERE</a:t>
            </a:r>
          </a:p>
          <a:p>
            <a:pPr algn="l"/>
            <a:r>
              <a:rPr lang="en-US" sz="2000" b="0" i="0" dirty="0">
                <a:solidFill>
                  <a:srgbClr val="000000"/>
                </a:solidFill>
                <a:effectLst/>
              </a:rPr>
              <a:t>The following SQL statement returns the German cities (duplicate values also) from both the "Customers" and the "Suppliers" table:</a:t>
            </a:r>
          </a:p>
        </p:txBody>
      </p:sp>
      <p:pic>
        <p:nvPicPr>
          <p:cNvPr id="5" name="Picture 4">
            <a:extLst>
              <a:ext uri="{FF2B5EF4-FFF2-40B4-BE49-F238E27FC236}">
                <a16:creationId xmlns:a16="http://schemas.microsoft.com/office/drawing/2014/main" id="{9F499A0C-9CCA-4BB3-881B-690F0E4B8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3751" y="3253666"/>
            <a:ext cx="4672249" cy="255232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a16="http://schemas.microsoft.com/office/drawing/2014/main" id="{27771631-079C-4939-82E2-A8FC3BD80865}"/>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UNION OPERATOR</a:t>
            </a:r>
          </a:p>
        </p:txBody>
      </p:sp>
      <p:pic>
        <p:nvPicPr>
          <p:cNvPr id="7" name="Picture 6">
            <a:extLst>
              <a:ext uri="{FF2B5EF4-FFF2-40B4-BE49-F238E27FC236}">
                <a16:creationId xmlns:a16="http://schemas.microsoft.com/office/drawing/2014/main" id="{D7FAEE80-30D8-448C-AF6D-F15E3D810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60609985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53D91B-338A-487B-B3DD-DB1028FD1713}"/>
              </a:ext>
            </a:extLst>
          </p:cNvPr>
          <p:cNvSpPr>
            <a:spLocks noGrp="1"/>
          </p:cNvSpPr>
          <p:nvPr>
            <p:ph sz="quarter" idx="13"/>
          </p:nvPr>
        </p:nvSpPr>
        <p:spPr>
          <a:xfrm>
            <a:off x="838200" y="1930401"/>
            <a:ext cx="9044887" cy="1016986"/>
          </a:xfrm>
        </p:spPr>
        <p:txBody>
          <a:bodyPr>
            <a:normAutofit/>
          </a:bodyPr>
          <a:lstStyle/>
          <a:p>
            <a:pPr algn="l"/>
            <a:r>
              <a:rPr lang="en-US" sz="2000" b="0" i="0" dirty="0">
                <a:effectLst/>
              </a:rPr>
              <a:t>UNION Example</a:t>
            </a:r>
          </a:p>
          <a:p>
            <a:pPr algn="l"/>
            <a:r>
              <a:rPr lang="en-US" sz="2000" b="0" i="0" dirty="0">
                <a:effectLst/>
              </a:rPr>
              <a:t>The following SQL statement lists all customers and suppliers:</a:t>
            </a:r>
          </a:p>
        </p:txBody>
      </p:sp>
      <p:sp>
        <p:nvSpPr>
          <p:cNvPr id="4" name="Title 1">
            <a:extLst>
              <a:ext uri="{FF2B5EF4-FFF2-40B4-BE49-F238E27FC236}">
                <a16:creationId xmlns:a16="http://schemas.microsoft.com/office/drawing/2014/main" id="{A744F424-5F59-49D5-9E09-D4433718B564}"/>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UNION OPERATOR</a:t>
            </a:r>
          </a:p>
        </p:txBody>
      </p:sp>
      <p:pic>
        <p:nvPicPr>
          <p:cNvPr id="6" name="Picture 5">
            <a:extLst>
              <a:ext uri="{FF2B5EF4-FFF2-40B4-BE49-F238E27FC236}">
                <a16:creationId xmlns:a16="http://schemas.microsoft.com/office/drawing/2014/main" id="{8BA05D00-FEF2-4F29-8609-6BD61A75B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297" y="2947387"/>
            <a:ext cx="6230686" cy="292075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96D6617B-ED62-4C28-A493-C6A3190A70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90372044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9787-8359-4D45-858A-BEF37A4E51C3}"/>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AGGREGATE FUNCTIONS</a:t>
            </a:r>
          </a:p>
        </p:txBody>
      </p:sp>
      <p:sp>
        <p:nvSpPr>
          <p:cNvPr id="3" name="Content Placeholder 2">
            <a:extLst>
              <a:ext uri="{FF2B5EF4-FFF2-40B4-BE49-F238E27FC236}">
                <a16:creationId xmlns:a16="http://schemas.microsoft.com/office/drawing/2014/main" id="{1F6C9143-E518-4E61-8182-397E26D09476}"/>
              </a:ext>
            </a:extLst>
          </p:cNvPr>
          <p:cNvSpPr>
            <a:spLocks noGrp="1"/>
          </p:cNvSpPr>
          <p:nvPr>
            <p:ph sz="quarter" idx="13"/>
          </p:nvPr>
        </p:nvSpPr>
        <p:spPr>
          <a:xfrm>
            <a:off x="812324" y="2054687"/>
            <a:ext cx="9044887" cy="2535068"/>
          </a:xfrm>
        </p:spPr>
        <p:txBody>
          <a:bodyPr>
            <a:normAutofit lnSpcReduction="10000"/>
          </a:bodyPr>
          <a:lstStyle/>
          <a:p>
            <a:r>
              <a:rPr lang="en-US" sz="2000" i="0" dirty="0">
                <a:effectLst/>
              </a:rPr>
              <a:t>MySQL's aggregate function is used to perform calculations on multiple values and return the result in a single value like the average of all values, the sum of all values, and maximum &amp; minimum value among certain groups of values. We mostly use the aggregate functions with </a:t>
            </a:r>
            <a:r>
              <a:rPr lang="en-US" sz="2000" i="0" u="none" strike="noStrike" dirty="0">
                <a:effectLst/>
                <a:hlinkClick r:id="rId2">
                  <a:extLst>
                    <a:ext uri="{A12FA001-AC4F-418D-AE19-62706E023703}">
                      <ahyp:hlinkClr xmlns:ahyp="http://schemas.microsoft.com/office/drawing/2018/hyperlinkcolor" val="tx"/>
                    </a:ext>
                  </a:extLst>
                </a:hlinkClick>
              </a:rPr>
              <a:t>SELECT statements</a:t>
            </a:r>
            <a:r>
              <a:rPr lang="en-US" sz="2000" i="0" dirty="0">
                <a:effectLst/>
              </a:rPr>
              <a:t> in the data query languages.</a:t>
            </a:r>
          </a:p>
          <a:p>
            <a:pPr algn="just"/>
            <a:r>
              <a:rPr lang="en-US" sz="2000" b="0" i="0" dirty="0">
                <a:effectLst/>
              </a:rPr>
              <a:t>Syntax:</a:t>
            </a:r>
          </a:p>
          <a:p>
            <a:pPr algn="just"/>
            <a:r>
              <a:rPr lang="en-US" sz="2000" b="0" i="0" dirty="0">
                <a:effectLst/>
              </a:rPr>
              <a:t>The following are the syntax to use aggregate functions in MySQL:</a:t>
            </a:r>
          </a:p>
          <a:p>
            <a:pPr marL="0" indent="0" algn="just">
              <a:buNone/>
            </a:pPr>
            <a:r>
              <a:rPr lang="en-US" sz="2000" b="0" i="0" dirty="0">
                <a:effectLst/>
              </a:rPr>
              <a:t>            function_name (</a:t>
            </a:r>
            <a:r>
              <a:rPr lang="en-US" sz="2000" b="1" i="0" dirty="0">
                <a:effectLst/>
              </a:rPr>
              <a:t>DISTINCT</a:t>
            </a:r>
            <a:r>
              <a:rPr lang="en-US" sz="2000" b="0" i="0" dirty="0">
                <a:effectLst/>
              </a:rPr>
              <a:t> | ALL expression)  </a:t>
            </a:r>
          </a:p>
        </p:txBody>
      </p:sp>
      <p:pic>
        <p:nvPicPr>
          <p:cNvPr id="4" name="Picture 3">
            <a:extLst>
              <a:ext uri="{FF2B5EF4-FFF2-40B4-BE49-F238E27FC236}">
                <a16:creationId xmlns:a16="http://schemas.microsoft.com/office/drawing/2014/main" id="{ABB535BC-2861-4378-87CD-C1E43B5F7C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876487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2C16-14E7-4F5B-A253-72DAC09FEEFD}"/>
              </a:ext>
            </a:extLst>
          </p:cNvPr>
          <p:cNvSpPr>
            <a:spLocks noGrp="1"/>
          </p:cNvSpPr>
          <p:nvPr>
            <p:ph type="title"/>
          </p:nvPr>
        </p:nvSpPr>
        <p:spPr>
          <a:xfrm>
            <a:off x="545994" y="790113"/>
            <a:ext cx="9645571" cy="927208"/>
          </a:xfrm>
        </p:spPr>
        <p:txBody>
          <a:bodyPr>
            <a:normAutofit fontScale="90000"/>
          </a:bodyPr>
          <a:lstStyle/>
          <a:p>
            <a:pPr algn="ctr"/>
            <a:r>
              <a:rPr lang="en-US" sz="3400" dirty="0">
                <a:solidFill>
                  <a:schemeClr val="tx1">
                    <a:lumMod val="75000"/>
                    <a:lumOff val="25000"/>
                  </a:schemeClr>
                </a:solidFill>
                <a:latin typeface="Adobe Fangsong Std R" panose="02020400000000000000" pitchFamily="18" charset="-128"/>
                <a:ea typeface="Adobe Fangsong Std R" panose="02020400000000000000" pitchFamily="18" charset="-128"/>
              </a:rPr>
              <a:t>INTRODUCTION TO RELATIONAL DATABASE</a:t>
            </a:r>
            <a:endParaRPr lang="en-IN" sz="34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8A7EB7CE-339B-4EBE-8979-9FB95EB2C225}"/>
              </a:ext>
            </a:extLst>
          </p:cNvPr>
          <p:cNvSpPr>
            <a:spLocks noGrp="1"/>
          </p:cNvSpPr>
          <p:nvPr>
            <p:ph sz="quarter" idx="13"/>
          </p:nvPr>
        </p:nvSpPr>
        <p:spPr>
          <a:xfrm>
            <a:off x="838200" y="1930400"/>
            <a:ext cx="9044887" cy="2961196"/>
          </a:xfrm>
        </p:spPr>
        <p:txBody>
          <a:bodyPr>
            <a:normAutofit/>
          </a:bodyPr>
          <a:lstStyle/>
          <a:p>
            <a:r>
              <a:rPr lang="en-US" sz="2000" dirty="0"/>
              <a:t>A relational database is a type of database that stores and provides access to data points that are related to one another. </a:t>
            </a:r>
          </a:p>
          <a:p>
            <a:r>
              <a:rPr lang="en-US" sz="2000" dirty="0"/>
              <a:t>Relational databases are based on the relational model, an intuitive, straightforward way of representing data in tables. </a:t>
            </a:r>
          </a:p>
          <a:p>
            <a:r>
              <a:rPr lang="en-US" sz="2000" dirty="0"/>
              <a:t>In a relational database, each row in the table is a record with a unique ID called the key. </a:t>
            </a:r>
          </a:p>
          <a:p>
            <a:r>
              <a:rPr lang="en-US" sz="2000" dirty="0"/>
              <a:t>The columns of the table hold attributes of the data, and each record usually has a value for each attribute, making it easy to establish the relationships among data points.</a:t>
            </a:r>
            <a:endParaRPr lang="en-IN" sz="2000" dirty="0"/>
          </a:p>
        </p:txBody>
      </p:sp>
      <p:pic>
        <p:nvPicPr>
          <p:cNvPr id="4" name="Picture 3">
            <a:extLst>
              <a:ext uri="{FF2B5EF4-FFF2-40B4-BE49-F238E27FC236}">
                <a16:creationId xmlns:a16="http://schemas.microsoft.com/office/drawing/2014/main" id="{8852B62B-D591-46D6-8813-053AD3626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14284271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600A9E5-4EC2-496B-848A-95CE1FEE2FA2}"/>
              </a:ext>
            </a:extLst>
          </p:cNvPr>
          <p:cNvGraphicFramePr>
            <a:graphicFrameLocks noGrp="1"/>
          </p:cNvGraphicFramePr>
          <p:nvPr>
            <p:ph sz="quarter" idx="13"/>
            <p:extLst>
              <p:ext uri="{D42A27DB-BD31-4B8C-83A1-F6EECF244321}">
                <p14:modId xmlns:p14="http://schemas.microsoft.com/office/powerpoint/2010/main" val="304792903"/>
              </p:ext>
            </p:extLst>
          </p:nvPr>
        </p:nvGraphicFramePr>
        <p:xfrm>
          <a:off x="832325" y="2190587"/>
          <a:ext cx="9044886" cy="3961635"/>
        </p:xfrm>
        <a:graphic>
          <a:graphicData uri="http://schemas.openxmlformats.org/drawingml/2006/table">
            <a:tbl>
              <a:tblPr/>
              <a:tblGrid>
                <a:gridCol w="4522443">
                  <a:extLst>
                    <a:ext uri="{9D8B030D-6E8A-4147-A177-3AD203B41FA5}">
                      <a16:colId xmlns:a16="http://schemas.microsoft.com/office/drawing/2014/main" val="4189680828"/>
                    </a:ext>
                  </a:extLst>
                </a:gridCol>
                <a:gridCol w="4522443">
                  <a:extLst>
                    <a:ext uri="{9D8B030D-6E8A-4147-A177-3AD203B41FA5}">
                      <a16:colId xmlns:a16="http://schemas.microsoft.com/office/drawing/2014/main" val="2363216623"/>
                    </a:ext>
                  </a:extLst>
                </a:gridCol>
              </a:tblGrid>
              <a:tr h="414507">
                <a:tc>
                  <a:txBody>
                    <a:bodyPr/>
                    <a:lstStyle/>
                    <a:p>
                      <a:pPr algn="l" fontAlgn="t"/>
                      <a:r>
                        <a:rPr lang="en-IN" sz="1800" dirty="0">
                          <a:solidFill>
                            <a:schemeClr val="tx1"/>
                          </a:solidFill>
                          <a:effectLst/>
                          <a:latin typeface="+mn-lt"/>
                        </a:rPr>
                        <a:t>Aggregate Function</a:t>
                      </a:r>
                    </a:p>
                  </a:txBody>
                  <a:tcPr marL="61366" marR="61366" marT="61366" marB="61366">
                    <a:lnL w="7620" cap="flat" cmpd="sng" algn="ctr">
                      <a:solidFill>
                        <a:srgbClr val="E0691A"/>
                      </a:solidFill>
                      <a:prstDash val="solid"/>
                      <a:round/>
                      <a:headEnd type="none" w="med" len="med"/>
                      <a:tailEnd type="none" w="med" len="med"/>
                    </a:lnL>
                    <a:lnR w="7620" cap="flat" cmpd="sng" algn="ctr">
                      <a:solidFill>
                        <a:srgbClr val="E0691A"/>
                      </a:solidFill>
                      <a:prstDash val="solid"/>
                      <a:round/>
                      <a:headEnd type="none" w="med" len="med"/>
                      <a:tailEnd type="none" w="med" len="med"/>
                    </a:lnR>
                    <a:lnT w="7620" cap="flat" cmpd="sng" algn="ctr">
                      <a:solidFill>
                        <a:srgbClr val="E0691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dirty="0">
                          <a:solidFill>
                            <a:schemeClr val="tx1"/>
                          </a:solidFill>
                          <a:effectLst/>
                          <a:latin typeface="+mn-lt"/>
                        </a:rPr>
                        <a:t>Descriptions</a:t>
                      </a:r>
                    </a:p>
                  </a:txBody>
                  <a:tcPr marL="61366" marR="61366" marT="61366" marB="61366">
                    <a:lnL w="7620" cap="flat" cmpd="sng" algn="ctr">
                      <a:solidFill>
                        <a:srgbClr val="E0691A"/>
                      </a:solidFill>
                      <a:prstDash val="solid"/>
                      <a:round/>
                      <a:headEnd type="none" w="med" len="med"/>
                      <a:tailEnd type="none" w="med" len="med"/>
                    </a:lnL>
                    <a:lnR w="7620" cap="flat" cmpd="sng" algn="ctr">
                      <a:solidFill>
                        <a:srgbClr val="E0691A"/>
                      </a:solidFill>
                      <a:prstDash val="solid"/>
                      <a:round/>
                      <a:headEnd type="none" w="med" len="med"/>
                      <a:tailEnd type="none" w="med" len="med"/>
                    </a:lnR>
                    <a:lnT w="7620" cap="flat" cmpd="sng" algn="ctr">
                      <a:solidFill>
                        <a:srgbClr val="E0691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186844986"/>
                  </a:ext>
                </a:extLst>
              </a:tr>
              <a:tr h="658176">
                <a:tc>
                  <a:txBody>
                    <a:bodyPr/>
                    <a:lstStyle/>
                    <a:p>
                      <a:pPr algn="just" fontAlgn="t"/>
                      <a:r>
                        <a:rPr lang="en-IN" sz="1800" u="none" strike="noStrike" dirty="0">
                          <a:solidFill>
                            <a:schemeClr val="tx1"/>
                          </a:solidFill>
                          <a:effectLst/>
                          <a:latin typeface="+mn-lt"/>
                          <a:hlinkClick r:id="rId2">
                            <a:extLst>
                              <a:ext uri="{A12FA001-AC4F-418D-AE19-62706E023703}">
                                <ahyp:hlinkClr xmlns:ahyp="http://schemas.microsoft.com/office/drawing/2018/hyperlinkcolor" val="tx"/>
                              </a:ext>
                            </a:extLst>
                          </a:hlinkClick>
                        </a:rPr>
                        <a:t>count()</a:t>
                      </a:r>
                      <a:endParaRPr lang="en-IN" sz="1800" dirty="0">
                        <a:solidFill>
                          <a:schemeClr val="tx1"/>
                        </a:solidFill>
                        <a:effectLst/>
                        <a:latin typeface="+mn-lt"/>
                      </a:endParaRPr>
                    </a:p>
                  </a:txBody>
                  <a:tcPr marL="40910" marR="40910" marT="40910" marB="409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chemeClr val="tx1"/>
                          </a:solidFill>
                          <a:effectLst/>
                          <a:latin typeface="+mn-lt"/>
                        </a:rPr>
                        <a:t>It returns the number of rows, including rows with NULL values in a group.</a:t>
                      </a:r>
                    </a:p>
                  </a:txBody>
                  <a:tcPr marL="40910" marR="40910" marT="40910" marB="409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79536178"/>
                  </a:ext>
                </a:extLst>
              </a:tr>
              <a:tr h="658176">
                <a:tc>
                  <a:txBody>
                    <a:bodyPr/>
                    <a:lstStyle/>
                    <a:p>
                      <a:pPr algn="just" fontAlgn="t"/>
                      <a:r>
                        <a:rPr lang="en-IN" sz="1800" u="none" strike="noStrike" dirty="0">
                          <a:solidFill>
                            <a:schemeClr val="tx1"/>
                          </a:solidFill>
                          <a:effectLst/>
                          <a:latin typeface="+mn-lt"/>
                          <a:hlinkClick r:id="rId3">
                            <a:extLst>
                              <a:ext uri="{A12FA001-AC4F-418D-AE19-62706E023703}">
                                <ahyp:hlinkClr xmlns:ahyp="http://schemas.microsoft.com/office/drawing/2018/hyperlinkcolor" val="tx"/>
                              </a:ext>
                            </a:extLst>
                          </a:hlinkClick>
                        </a:rPr>
                        <a:t>sum()</a:t>
                      </a:r>
                      <a:endParaRPr lang="en-IN" sz="1800" dirty="0">
                        <a:solidFill>
                          <a:schemeClr val="tx1"/>
                        </a:solidFill>
                        <a:effectLst/>
                        <a:latin typeface="+mn-lt"/>
                      </a:endParaRPr>
                    </a:p>
                  </a:txBody>
                  <a:tcPr marL="40910" marR="40910" marT="40910" marB="409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chemeClr val="tx1"/>
                          </a:solidFill>
                          <a:effectLst/>
                          <a:latin typeface="+mn-lt"/>
                        </a:rPr>
                        <a:t>It returns the total summed values (Non-NULL) in a set.</a:t>
                      </a:r>
                    </a:p>
                  </a:txBody>
                  <a:tcPr marL="40910" marR="40910" marT="40910" marB="409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65968037"/>
                  </a:ext>
                </a:extLst>
              </a:tr>
              <a:tr h="371796">
                <a:tc>
                  <a:txBody>
                    <a:bodyPr/>
                    <a:lstStyle/>
                    <a:p>
                      <a:pPr algn="just" fontAlgn="t"/>
                      <a:r>
                        <a:rPr lang="en-IN" sz="1800" u="none" strike="noStrike" dirty="0">
                          <a:solidFill>
                            <a:schemeClr val="tx1"/>
                          </a:solidFill>
                          <a:effectLst/>
                          <a:latin typeface="+mn-lt"/>
                          <a:hlinkClick r:id="rId4">
                            <a:extLst>
                              <a:ext uri="{A12FA001-AC4F-418D-AE19-62706E023703}">
                                <ahyp:hlinkClr xmlns:ahyp="http://schemas.microsoft.com/office/drawing/2018/hyperlinkcolor" val="tx"/>
                              </a:ext>
                            </a:extLst>
                          </a:hlinkClick>
                        </a:rPr>
                        <a:t>average()</a:t>
                      </a:r>
                      <a:endParaRPr lang="en-IN" sz="1800" dirty="0">
                        <a:solidFill>
                          <a:schemeClr val="tx1"/>
                        </a:solidFill>
                        <a:effectLst/>
                        <a:latin typeface="+mn-lt"/>
                      </a:endParaRPr>
                    </a:p>
                  </a:txBody>
                  <a:tcPr marL="40910" marR="40910" marT="40910" marB="409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a:solidFill>
                            <a:schemeClr val="tx1"/>
                          </a:solidFill>
                          <a:effectLst/>
                          <a:latin typeface="+mn-lt"/>
                        </a:rPr>
                        <a:t>It returns the average value of an expression.</a:t>
                      </a:r>
                    </a:p>
                  </a:txBody>
                  <a:tcPr marL="40910" marR="40910" marT="40910" marB="409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51823782"/>
                  </a:ext>
                </a:extLst>
              </a:tr>
              <a:tr h="371796">
                <a:tc>
                  <a:txBody>
                    <a:bodyPr/>
                    <a:lstStyle/>
                    <a:p>
                      <a:pPr algn="just" fontAlgn="t"/>
                      <a:r>
                        <a:rPr lang="en-IN" sz="1800" u="none" strike="noStrike" dirty="0">
                          <a:solidFill>
                            <a:schemeClr val="tx1"/>
                          </a:solidFill>
                          <a:effectLst/>
                          <a:latin typeface="+mn-lt"/>
                          <a:hlinkClick r:id="rId5">
                            <a:extLst>
                              <a:ext uri="{A12FA001-AC4F-418D-AE19-62706E023703}">
                                <ahyp:hlinkClr xmlns:ahyp="http://schemas.microsoft.com/office/drawing/2018/hyperlinkcolor" val="tx"/>
                              </a:ext>
                            </a:extLst>
                          </a:hlinkClick>
                        </a:rPr>
                        <a:t>min()</a:t>
                      </a:r>
                      <a:endParaRPr lang="en-IN" sz="1800" dirty="0">
                        <a:solidFill>
                          <a:schemeClr val="tx1"/>
                        </a:solidFill>
                        <a:effectLst/>
                        <a:latin typeface="+mn-lt"/>
                      </a:endParaRPr>
                    </a:p>
                  </a:txBody>
                  <a:tcPr marL="40910" marR="40910" marT="40910" marB="409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a:solidFill>
                            <a:schemeClr val="tx1"/>
                          </a:solidFill>
                          <a:effectLst/>
                          <a:latin typeface="+mn-lt"/>
                        </a:rPr>
                        <a:t>It returns the minimum (lowest) value in a set.</a:t>
                      </a:r>
                    </a:p>
                  </a:txBody>
                  <a:tcPr marL="40910" marR="40910" marT="40910" marB="409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86045210"/>
                  </a:ext>
                </a:extLst>
              </a:tr>
              <a:tr h="371796">
                <a:tc>
                  <a:txBody>
                    <a:bodyPr/>
                    <a:lstStyle/>
                    <a:p>
                      <a:pPr algn="just" fontAlgn="t"/>
                      <a:r>
                        <a:rPr lang="en-IN" sz="1800" u="none" strike="noStrike" dirty="0">
                          <a:solidFill>
                            <a:schemeClr val="tx1"/>
                          </a:solidFill>
                          <a:effectLst/>
                          <a:latin typeface="+mn-lt"/>
                          <a:hlinkClick r:id="rId6">
                            <a:extLst>
                              <a:ext uri="{A12FA001-AC4F-418D-AE19-62706E023703}">
                                <ahyp:hlinkClr xmlns:ahyp="http://schemas.microsoft.com/office/drawing/2018/hyperlinkcolor" val="tx"/>
                              </a:ext>
                            </a:extLst>
                          </a:hlinkClick>
                        </a:rPr>
                        <a:t>max()</a:t>
                      </a:r>
                      <a:endParaRPr lang="en-IN" sz="1800" dirty="0">
                        <a:solidFill>
                          <a:schemeClr val="tx1"/>
                        </a:solidFill>
                        <a:effectLst/>
                        <a:latin typeface="+mn-lt"/>
                      </a:endParaRPr>
                    </a:p>
                  </a:txBody>
                  <a:tcPr marL="40910" marR="40910" marT="40910" marB="409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chemeClr val="tx1"/>
                          </a:solidFill>
                          <a:effectLst/>
                          <a:latin typeface="+mn-lt"/>
                        </a:rPr>
                        <a:t>It returns the maximum (highest) value in a set.</a:t>
                      </a:r>
                    </a:p>
                  </a:txBody>
                  <a:tcPr marL="40910" marR="40910" marT="40910" marB="409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65876055"/>
                  </a:ext>
                </a:extLst>
              </a:tr>
              <a:tr h="371796">
                <a:tc>
                  <a:txBody>
                    <a:bodyPr/>
                    <a:lstStyle/>
                    <a:p>
                      <a:pPr algn="just" fontAlgn="t"/>
                      <a:r>
                        <a:rPr lang="en-IN" sz="1800" u="none" strike="noStrike">
                          <a:solidFill>
                            <a:schemeClr val="tx1"/>
                          </a:solidFill>
                          <a:effectLst/>
                          <a:latin typeface="+mn-lt"/>
                          <a:hlinkClick r:id="rId7">
                            <a:extLst>
                              <a:ext uri="{A12FA001-AC4F-418D-AE19-62706E023703}">
                                <ahyp:hlinkClr xmlns:ahyp="http://schemas.microsoft.com/office/drawing/2018/hyperlinkcolor" val="tx"/>
                              </a:ext>
                            </a:extLst>
                          </a:hlinkClick>
                        </a:rPr>
                        <a:t>groutp_concat()</a:t>
                      </a:r>
                      <a:endParaRPr lang="en-IN" sz="1800">
                        <a:solidFill>
                          <a:schemeClr val="tx1"/>
                        </a:solidFill>
                        <a:effectLst/>
                        <a:latin typeface="+mn-lt"/>
                      </a:endParaRPr>
                    </a:p>
                  </a:txBody>
                  <a:tcPr marL="40910" marR="40910" marT="40910" marB="409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chemeClr val="tx1"/>
                          </a:solidFill>
                          <a:effectLst/>
                          <a:latin typeface="+mn-lt"/>
                        </a:rPr>
                        <a:t>It returns a concatenated string.</a:t>
                      </a:r>
                    </a:p>
                  </a:txBody>
                  <a:tcPr marL="40910" marR="40910" marT="40910" marB="409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84228488"/>
                  </a:ext>
                </a:extLst>
              </a:tr>
              <a:tr h="371796">
                <a:tc>
                  <a:txBody>
                    <a:bodyPr/>
                    <a:lstStyle/>
                    <a:p>
                      <a:pPr algn="just" fontAlgn="t"/>
                      <a:r>
                        <a:rPr lang="en-IN" sz="1800" u="none" strike="noStrike">
                          <a:solidFill>
                            <a:schemeClr val="tx1"/>
                          </a:solidFill>
                          <a:effectLst/>
                          <a:latin typeface="+mn-lt"/>
                          <a:hlinkClick r:id="rId8">
                            <a:extLst>
                              <a:ext uri="{A12FA001-AC4F-418D-AE19-62706E023703}">
                                <ahyp:hlinkClr xmlns:ahyp="http://schemas.microsoft.com/office/drawing/2018/hyperlinkcolor" val="tx"/>
                              </a:ext>
                            </a:extLst>
                          </a:hlinkClick>
                        </a:rPr>
                        <a:t>first()</a:t>
                      </a:r>
                      <a:endParaRPr lang="en-IN" sz="1800">
                        <a:solidFill>
                          <a:schemeClr val="tx1"/>
                        </a:solidFill>
                        <a:effectLst/>
                        <a:latin typeface="+mn-lt"/>
                      </a:endParaRPr>
                    </a:p>
                  </a:txBody>
                  <a:tcPr marL="40910" marR="40910" marT="40910" marB="409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800" dirty="0">
                          <a:solidFill>
                            <a:schemeClr val="tx1"/>
                          </a:solidFill>
                          <a:effectLst/>
                          <a:latin typeface="+mn-lt"/>
                        </a:rPr>
                        <a:t>It returns the first value of an expression.</a:t>
                      </a:r>
                    </a:p>
                  </a:txBody>
                  <a:tcPr marL="40910" marR="40910" marT="40910" marB="409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78805210"/>
                  </a:ext>
                </a:extLst>
              </a:tr>
              <a:tr h="371796">
                <a:tc>
                  <a:txBody>
                    <a:bodyPr/>
                    <a:lstStyle/>
                    <a:p>
                      <a:pPr algn="just" fontAlgn="t"/>
                      <a:r>
                        <a:rPr lang="en-IN" sz="1800" u="none" strike="noStrike">
                          <a:solidFill>
                            <a:schemeClr val="tx1"/>
                          </a:solidFill>
                          <a:effectLst/>
                          <a:latin typeface="+mn-lt"/>
                          <a:hlinkClick r:id="rId9">
                            <a:extLst>
                              <a:ext uri="{A12FA001-AC4F-418D-AE19-62706E023703}">
                                <ahyp:hlinkClr xmlns:ahyp="http://schemas.microsoft.com/office/drawing/2018/hyperlinkcolor" val="tx"/>
                              </a:ext>
                            </a:extLst>
                          </a:hlinkClick>
                        </a:rPr>
                        <a:t>last()</a:t>
                      </a:r>
                      <a:endParaRPr lang="en-IN" sz="1800">
                        <a:solidFill>
                          <a:schemeClr val="tx1"/>
                        </a:solidFill>
                        <a:effectLst/>
                        <a:latin typeface="+mn-lt"/>
                      </a:endParaRPr>
                    </a:p>
                  </a:txBody>
                  <a:tcPr marL="40910" marR="40910" marT="40910" marB="409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800" dirty="0">
                          <a:solidFill>
                            <a:schemeClr val="tx1"/>
                          </a:solidFill>
                          <a:effectLst/>
                          <a:latin typeface="+mn-lt"/>
                        </a:rPr>
                        <a:t>It returns the last value of an expression.</a:t>
                      </a:r>
                    </a:p>
                  </a:txBody>
                  <a:tcPr marL="40910" marR="40910" marT="40910" marB="409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78643930"/>
                  </a:ext>
                </a:extLst>
              </a:tr>
            </a:tbl>
          </a:graphicData>
        </a:graphic>
      </p:graphicFrame>
      <p:sp>
        <p:nvSpPr>
          <p:cNvPr id="7" name="TextBox 6">
            <a:extLst>
              <a:ext uri="{FF2B5EF4-FFF2-40B4-BE49-F238E27FC236}">
                <a16:creationId xmlns:a16="http://schemas.microsoft.com/office/drawing/2014/main" id="{F1915104-8C45-417F-AE0C-F1EE7D14CBBF}"/>
              </a:ext>
            </a:extLst>
          </p:cNvPr>
          <p:cNvSpPr txBox="1"/>
          <p:nvPr/>
        </p:nvSpPr>
        <p:spPr>
          <a:xfrm>
            <a:off x="832325" y="1371371"/>
            <a:ext cx="9044885" cy="64633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Inter-Regular"/>
              </a:rPr>
              <a:t>There are various aggregate functions available in </a:t>
            </a:r>
            <a:r>
              <a:rPr kumimoji="0" lang="en-US" altLang="en-US" sz="1800" b="0" i="0" u="none" strike="noStrike" cap="none" normalizeH="0" baseline="0" dirty="0">
                <a:ln>
                  <a:noFill/>
                </a:ln>
                <a:effectLst/>
                <a:latin typeface="Inter-Regular"/>
                <a:hlinkClick r:id="rId10">
                  <a:extLst>
                    <a:ext uri="{A12FA001-AC4F-418D-AE19-62706E023703}">
                      <ahyp:hlinkClr xmlns:ahyp="http://schemas.microsoft.com/office/drawing/2018/hyperlinkcolor" val="tx"/>
                    </a:ext>
                  </a:extLst>
                </a:hlinkClick>
              </a:rPr>
              <a:t>MySQL</a:t>
            </a:r>
            <a:r>
              <a:rPr kumimoji="0" lang="en-US" altLang="en-US" sz="1800" b="0" i="0" u="none" strike="noStrike" cap="none" normalizeH="0" baseline="0" dirty="0">
                <a:ln>
                  <a:noFill/>
                </a:ln>
                <a:solidFill>
                  <a:srgbClr val="333333"/>
                </a:solidFill>
                <a:effectLst/>
                <a:latin typeface="Inter-Regular"/>
              </a:rPr>
              <a:t>. Some of the most commonly used aggregate functions are summarised in the below table: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8" name="Title 1">
            <a:extLst>
              <a:ext uri="{FF2B5EF4-FFF2-40B4-BE49-F238E27FC236}">
                <a16:creationId xmlns:a16="http://schemas.microsoft.com/office/drawing/2014/main" id="{4FE62873-AB4B-49FE-B298-76B454282740}"/>
              </a:ext>
            </a:extLst>
          </p:cNvPr>
          <p:cNvSpPr>
            <a:spLocks noGrp="1"/>
          </p:cNvSpPr>
          <p:nvPr>
            <p:ph type="title"/>
          </p:nvPr>
        </p:nvSpPr>
        <p:spPr>
          <a:xfrm>
            <a:off x="812800" y="365126"/>
            <a:ext cx="9043988" cy="833360"/>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AGGREGATE FUNCTIONS</a:t>
            </a:r>
          </a:p>
        </p:txBody>
      </p:sp>
      <p:pic>
        <p:nvPicPr>
          <p:cNvPr id="5" name="Picture 4">
            <a:extLst>
              <a:ext uri="{FF2B5EF4-FFF2-40B4-BE49-F238E27FC236}">
                <a16:creationId xmlns:a16="http://schemas.microsoft.com/office/drawing/2014/main" id="{7A777477-E31E-4703-972E-F31D926183D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0919309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62978-DC0E-4D73-9BD7-2EA41BD463E2}"/>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COUNT() FUNCTION</a:t>
            </a:r>
          </a:p>
        </p:txBody>
      </p:sp>
      <p:sp>
        <p:nvSpPr>
          <p:cNvPr id="3" name="Content Placeholder 2">
            <a:extLst>
              <a:ext uri="{FF2B5EF4-FFF2-40B4-BE49-F238E27FC236}">
                <a16:creationId xmlns:a16="http://schemas.microsoft.com/office/drawing/2014/main" id="{2A473775-6EB2-4470-B8D3-02BEDC794C1D}"/>
              </a:ext>
            </a:extLst>
          </p:cNvPr>
          <p:cNvSpPr>
            <a:spLocks noGrp="1"/>
          </p:cNvSpPr>
          <p:nvPr>
            <p:ph sz="quarter" idx="13"/>
          </p:nvPr>
        </p:nvSpPr>
        <p:spPr>
          <a:xfrm>
            <a:off x="838200" y="1930400"/>
            <a:ext cx="9044887" cy="2845786"/>
          </a:xfrm>
        </p:spPr>
        <p:txBody>
          <a:bodyPr/>
          <a:lstStyle/>
          <a:p>
            <a:pPr algn="just"/>
            <a:r>
              <a:rPr lang="en-US" sz="2000" b="0" i="0" dirty="0">
                <a:solidFill>
                  <a:srgbClr val="333333"/>
                </a:solidFill>
                <a:effectLst/>
              </a:rPr>
              <a:t>MySQL count() function </a:t>
            </a:r>
            <a:r>
              <a:rPr lang="en-US" sz="2000" b="1" i="0" dirty="0">
                <a:solidFill>
                  <a:srgbClr val="333333"/>
                </a:solidFill>
                <a:effectLst/>
              </a:rPr>
              <a:t>returns the total number of values</a:t>
            </a:r>
            <a:r>
              <a:rPr lang="en-US" sz="2000" b="0" i="0" dirty="0">
                <a:solidFill>
                  <a:srgbClr val="333333"/>
                </a:solidFill>
                <a:effectLst/>
              </a:rPr>
              <a:t> in the expression. This function produces all rows or only some rows of the table based on a specified condition, and its return type is </a:t>
            </a:r>
            <a:r>
              <a:rPr lang="en-US" sz="2000" b="1" i="0" dirty="0">
                <a:solidFill>
                  <a:srgbClr val="333333"/>
                </a:solidFill>
                <a:effectLst/>
              </a:rPr>
              <a:t>BIGINT</a:t>
            </a:r>
            <a:r>
              <a:rPr lang="en-US" sz="2000" b="0" i="0" dirty="0">
                <a:solidFill>
                  <a:srgbClr val="333333"/>
                </a:solidFill>
                <a:effectLst/>
              </a:rPr>
              <a:t>. It returns zero if it does not find any matching rows. It can work with both numeric and non-numeric data types.</a:t>
            </a:r>
          </a:p>
          <a:p>
            <a:pPr algn="just"/>
            <a:r>
              <a:rPr lang="en-US" sz="2000" b="0" i="0" dirty="0">
                <a:solidFill>
                  <a:srgbClr val="333333"/>
                </a:solidFill>
                <a:effectLst/>
              </a:rPr>
              <a:t>Suppose we want to get the total number of employees in the employee table, we need to use the count() function as shown in the following query:</a:t>
            </a:r>
          </a:p>
          <a:p>
            <a:pPr marL="0" indent="0" algn="just">
              <a:buNone/>
            </a:pPr>
            <a:r>
              <a:rPr lang="en-US" sz="2000" b="0" i="0" dirty="0">
                <a:solidFill>
                  <a:srgbClr val="000000"/>
                </a:solidFill>
                <a:effectLst/>
              </a:rPr>
              <a:t>           mysql&gt; </a:t>
            </a:r>
            <a:r>
              <a:rPr lang="en-US" sz="2000" b="1" i="0" dirty="0">
                <a:solidFill>
                  <a:srgbClr val="006699"/>
                </a:solidFill>
                <a:effectLst/>
              </a:rPr>
              <a:t>SELECT</a:t>
            </a:r>
            <a:r>
              <a:rPr lang="en-US" sz="2000" b="0" i="0" dirty="0">
                <a:solidFill>
                  <a:srgbClr val="000000"/>
                </a:solidFill>
                <a:effectLst/>
              </a:rPr>
              <a:t> </a:t>
            </a:r>
            <a:r>
              <a:rPr lang="en-US" sz="2000" b="0" i="0" dirty="0">
                <a:solidFill>
                  <a:srgbClr val="FF1493"/>
                </a:solidFill>
                <a:effectLst/>
              </a:rPr>
              <a:t>COUNT</a:t>
            </a:r>
            <a:r>
              <a:rPr lang="en-US" sz="2000" b="0" i="0" dirty="0">
                <a:solidFill>
                  <a:srgbClr val="000000"/>
                </a:solidFill>
                <a:effectLst/>
              </a:rPr>
              <a:t>(</a:t>
            </a:r>
            <a:r>
              <a:rPr lang="en-US" sz="2000" b="1" i="0" dirty="0">
                <a:solidFill>
                  <a:srgbClr val="006699"/>
                </a:solidFill>
                <a:effectLst/>
              </a:rPr>
              <a:t>name</a:t>
            </a:r>
            <a:r>
              <a:rPr lang="en-US" sz="2000" b="0" i="0" dirty="0">
                <a:solidFill>
                  <a:srgbClr val="000000"/>
                </a:solidFill>
                <a:effectLst/>
              </a:rPr>
              <a:t>) </a:t>
            </a:r>
            <a:r>
              <a:rPr lang="en-US" sz="2000" b="1" i="0" dirty="0">
                <a:solidFill>
                  <a:srgbClr val="006699"/>
                </a:solidFill>
                <a:effectLst/>
              </a:rPr>
              <a:t>FROM</a:t>
            </a:r>
            <a:r>
              <a:rPr lang="en-US" sz="2000" b="0" i="0" dirty="0">
                <a:solidFill>
                  <a:srgbClr val="000000"/>
                </a:solidFill>
                <a:effectLst/>
              </a:rPr>
              <a:t> employee;     </a:t>
            </a:r>
          </a:p>
        </p:txBody>
      </p:sp>
      <p:pic>
        <p:nvPicPr>
          <p:cNvPr id="4" name="Picture 3">
            <a:extLst>
              <a:ext uri="{FF2B5EF4-FFF2-40B4-BE49-F238E27FC236}">
                <a16:creationId xmlns:a16="http://schemas.microsoft.com/office/drawing/2014/main" id="{AE1D0DC3-1AD0-424B-8F8A-71BA7B56F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70821607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0AAC80-9490-415B-B53B-0857DF51C48B}"/>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16936" y="2473583"/>
            <a:ext cx="6777706" cy="34874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a16="http://schemas.microsoft.com/office/drawing/2014/main" id="{51589363-6198-4C37-84A8-3A50575C871A}"/>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COUNT() FUNCTION</a:t>
            </a:r>
          </a:p>
        </p:txBody>
      </p:sp>
      <p:sp>
        <p:nvSpPr>
          <p:cNvPr id="8" name="TextBox 7">
            <a:extLst>
              <a:ext uri="{FF2B5EF4-FFF2-40B4-BE49-F238E27FC236}">
                <a16:creationId xmlns:a16="http://schemas.microsoft.com/office/drawing/2014/main" id="{BD1205B5-A588-4931-A99C-2BBC26861703}"/>
              </a:ext>
            </a:extLst>
          </p:cNvPr>
          <p:cNvSpPr txBox="1"/>
          <p:nvPr/>
        </p:nvSpPr>
        <p:spPr>
          <a:xfrm>
            <a:off x="1475912" y="1897469"/>
            <a:ext cx="6094520" cy="369332"/>
          </a:xfrm>
          <a:prstGeom prst="rect">
            <a:avLst/>
          </a:prstGeom>
          <a:noFill/>
        </p:spPr>
        <p:txBody>
          <a:bodyPr wrap="square">
            <a:spAutoFit/>
          </a:bodyPr>
          <a:lstStyle/>
          <a:p>
            <a:r>
              <a:rPr lang="en-IN" b="1" i="0" dirty="0">
                <a:solidFill>
                  <a:srgbClr val="333333"/>
                </a:solidFill>
                <a:effectLst/>
                <a:latin typeface="Inter-Bold"/>
              </a:rPr>
              <a:t>Example</a:t>
            </a:r>
            <a:endParaRPr lang="en-IN" dirty="0"/>
          </a:p>
        </p:txBody>
      </p:sp>
      <p:pic>
        <p:nvPicPr>
          <p:cNvPr id="7" name="Picture 6">
            <a:extLst>
              <a:ext uri="{FF2B5EF4-FFF2-40B4-BE49-F238E27FC236}">
                <a16:creationId xmlns:a16="http://schemas.microsoft.com/office/drawing/2014/main" id="{B74DE18E-C94E-47BA-BE4D-07E6A155C4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97501197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DE9B-3C63-4FF3-A168-48DE817B78D6}"/>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SUM() FUNCTION</a:t>
            </a:r>
          </a:p>
        </p:txBody>
      </p:sp>
      <p:sp>
        <p:nvSpPr>
          <p:cNvPr id="3" name="Content Placeholder 2">
            <a:extLst>
              <a:ext uri="{FF2B5EF4-FFF2-40B4-BE49-F238E27FC236}">
                <a16:creationId xmlns:a16="http://schemas.microsoft.com/office/drawing/2014/main" id="{E5C771D6-B683-40AD-9DC4-D99265136BD1}"/>
              </a:ext>
            </a:extLst>
          </p:cNvPr>
          <p:cNvSpPr>
            <a:spLocks noGrp="1"/>
          </p:cNvSpPr>
          <p:nvPr>
            <p:ph sz="quarter" idx="13"/>
          </p:nvPr>
        </p:nvSpPr>
        <p:spPr>
          <a:xfrm>
            <a:off x="838200" y="1930400"/>
            <a:ext cx="9044887" cy="2055674"/>
          </a:xfrm>
        </p:spPr>
        <p:txBody>
          <a:bodyPr>
            <a:normAutofit/>
          </a:bodyPr>
          <a:lstStyle/>
          <a:p>
            <a:pPr algn="just"/>
            <a:r>
              <a:rPr lang="en-US" sz="2000" b="0" i="0" dirty="0">
                <a:effectLst/>
              </a:rPr>
              <a:t>The MySQL sum() function </a:t>
            </a:r>
            <a:r>
              <a:rPr lang="en-US" sz="2000" b="1" i="0" dirty="0">
                <a:effectLst/>
              </a:rPr>
              <a:t>returns the total summed (non-NULL) value</a:t>
            </a:r>
            <a:r>
              <a:rPr lang="en-US" sz="2000" b="0" i="0" dirty="0">
                <a:effectLst/>
              </a:rPr>
              <a:t> of an expression. It returns NULL if the result set does not have any rows. It works with numeric data type only.</a:t>
            </a:r>
          </a:p>
          <a:p>
            <a:pPr algn="just"/>
            <a:r>
              <a:rPr lang="en-US" sz="2000" b="0" i="0" dirty="0">
                <a:effectLst/>
              </a:rPr>
              <a:t>Suppose we want to calculate the total number of working hours of all employees in the table, we need to use the sum() function as shown in the following query:</a:t>
            </a:r>
          </a:p>
          <a:p>
            <a:pPr marL="0" indent="0" algn="just">
              <a:buNone/>
            </a:pPr>
            <a:r>
              <a:rPr lang="en-US" sz="2000" b="0" i="0" dirty="0">
                <a:effectLst/>
              </a:rPr>
              <a:t>        mysql&gt; </a:t>
            </a:r>
            <a:r>
              <a:rPr lang="en-US" sz="2000" b="1" i="0" dirty="0">
                <a:effectLst/>
              </a:rPr>
              <a:t>SELECT</a:t>
            </a:r>
            <a:r>
              <a:rPr lang="en-US" sz="2000" b="0" i="0" dirty="0">
                <a:effectLst/>
              </a:rPr>
              <a:t> SUM(working_hours) </a:t>
            </a:r>
            <a:r>
              <a:rPr lang="en-US" sz="2000" b="1" i="0" dirty="0">
                <a:effectLst/>
              </a:rPr>
              <a:t>AS</a:t>
            </a:r>
            <a:r>
              <a:rPr lang="en-US" sz="2000" b="0" i="0" dirty="0">
                <a:effectLst/>
              </a:rPr>
              <a:t> "Total working hours" </a:t>
            </a:r>
            <a:r>
              <a:rPr lang="en-US" sz="2000" b="1" i="0" dirty="0">
                <a:effectLst/>
              </a:rPr>
              <a:t>FROM</a:t>
            </a:r>
            <a:r>
              <a:rPr lang="en-US" sz="2000" b="0" i="0" dirty="0">
                <a:effectLst/>
              </a:rPr>
              <a:t> employee;  </a:t>
            </a:r>
          </a:p>
        </p:txBody>
      </p:sp>
      <p:pic>
        <p:nvPicPr>
          <p:cNvPr id="5" name="Picture 4">
            <a:extLst>
              <a:ext uri="{FF2B5EF4-FFF2-40B4-BE49-F238E27FC236}">
                <a16:creationId xmlns:a16="http://schemas.microsoft.com/office/drawing/2014/main" id="{CEDF3E73-8D8A-44D2-B102-71FC5DFF1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8636" y="3986074"/>
            <a:ext cx="5769716" cy="16144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EA3F347F-D570-42DF-A0A7-074623C390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746376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DBBB-9E87-4D0A-91E7-BA2B79760D22}"/>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AVG() FUNCTION</a:t>
            </a:r>
          </a:p>
        </p:txBody>
      </p:sp>
      <p:sp>
        <p:nvSpPr>
          <p:cNvPr id="3" name="Content Placeholder 2">
            <a:extLst>
              <a:ext uri="{FF2B5EF4-FFF2-40B4-BE49-F238E27FC236}">
                <a16:creationId xmlns:a16="http://schemas.microsoft.com/office/drawing/2014/main" id="{B79E51B8-0135-4B0D-A77E-79B12069DD13}"/>
              </a:ext>
            </a:extLst>
          </p:cNvPr>
          <p:cNvSpPr>
            <a:spLocks noGrp="1"/>
          </p:cNvSpPr>
          <p:nvPr>
            <p:ph sz="quarter" idx="13"/>
          </p:nvPr>
        </p:nvSpPr>
        <p:spPr>
          <a:xfrm>
            <a:off x="838200" y="1930400"/>
            <a:ext cx="9044887" cy="1851487"/>
          </a:xfrm>
        </p:spPr>
        <p:txBody>
          <a:bodyPr>
            <a:normAutofit/>
          </a:bodyPr>
          <a:lstStyle/>
          <a:p>
            <a:pPr algn="just"/>
            <a:r>
              <a:rPr lang="en-US" sz="2000" b="0" i="0" dirty="0">
                <a:effectLst/>
              </a:rPr>
              <a:t>MySQL AVG() function </a:t>
            </a:r>
            <a:r>
              <a:rPr lang="en-US" sz="2000" b="1" i="0" dirty="0">
                <a:effectLst/>
              </a:rPr>
              <a:t>calculates the average of the values</a:t>
            </a:r>
            <a:r>
              <a:rPr lang="en-US" sz="2000" b="0" i="0" dirty="0">
                <a:effectLst/>
              </a:rPr>
              <a:t> specified in the column. Similar to the SUM() function, it also works with numeric data type only.</a:t>
            </a:r>
          </a:p>
          <a:p>
            <a:pPr algn="just"/>
            <a:r>
              <a:rPr lang="en-US" sz="2000" b="0" i="0" dirty="0">
                <a:effectLst/>
              </a:rPr>
              <a:t>Suppose we want to get the average working hours of all employees in the table, we need to use the AVG() function as shown in the following query:</a:t>
            </a:r>
          </a:p>
          <a:p>
            <a:pPr marL="0" indent="0" algn="just">
              <a:buNone/>
            </a:pPr>
            <a:r>
              <a:rPr lang="en-US" sz="2000" b="0" i="0" dirty="0">
                <a:effectLst/>
              </a:rPr>
              <a:t>    mysql&gt; </a:t>
            </a:r>
            <a:r>
              <a:rPr lang="en-US" sz="2000" b="1" i="0" dirty="0">
                <a:effectLst/>
              </a:rPr>
              <a:t>SELECT</a:t>
            </a:r>
            <a:r>
              <a:rPr lang="en-US" sz="2000" b="0" i="0" dirty="0">
                <a:effectLst/>
              </a:rPr>
              <a:t> AVG(working_hours) </a:t>
            </a:r>
            <a:r>
              <a:rPr lang="en-US" sz="2000" b="1" i="0" dirty="0">
                <a:effectLst/>
              </a:rPr>
              <a:t>AS</a:t>
            </a:r>
            <a:r>
              <a:rPr lang="en-US" sz="2000" b="0" i="0" dirty="0">
                <a:effectLst/>
              </a:rPr>
              <a:t> "Average working hours" </a:t>
            </a:r>
            <a:r>
              <a:rPr lang="en-US" sz="2000" b="1" i="0" dirty="0">
                <a:effectLst/>
              </a:rPr>
              <a:t>FROM</a:t>
            </a:r>
            <a:r>
              <a:rPr lang="en-US" sz="2000" b="0" i="0" dirty="0">
                <a:effectLst/>
              </a:rPr>
              <a:t> employee;  </a:t>
            </a:r>
          </a:p>
        </p:txBody>
      </p:sp>
      <p:pic>
        <p:nvPicPr>
          <p:cNvPr id="5" name="Picture 4">
            <a:extLst>
              <a:ext uri="{FF2B5EF4-FFF2-40B4-BE49-F238E27FC236}">
                <a16:creationId xmlns:a16="http://schemas.microsoft.com/office/drawing/2014/main" id="{D1F2DCE4-DFED-4AEA-A6BE-C15FCB56B9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2945" y="3781887"/>
            <a:ext cx="5479255" cy="158910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C4FA3284-B934-4BFC-8A1D-493EABEC0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78392614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B3A64-3D4B-4239-B4C2-09AA2CDF197E}"/>
              </a:ext>
            </a:extLst>
          </p:cNvPr>
          <p:cNvSpPr>
            <a:spLocks noGrp="1"/>
          </p:cNvSpPr>
          <p:nvPr>
            <p:ph type="title"/>
          </p:nvPr>
        </p:nvSpPr>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MIN() FUNCTION</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95577937-8681-4E15-96AD-481752CC67DF}"/>
              </a:ext>
            </a:extLst>
          </p:cNvPr>
          <p:cNvSpPr>
            <a:spLocks noGrp="1"/>
          </p:cNvSpPr>
          <p:nvPr>
            <p:ph sz="quarter" idx="13"/>
          </p:nvPr>
        </p:nvSpPr>
        <p:spPr>
          <a:xfrm>
            <a:off x="838200" y="1930400"/>
            <a:ext cx="9044887" cy="2055674"/>
          </a:xfrm>
        </p:spPr>
        <p:txBody>
          <a:bodyPr/>
          <a:lstStyle/>
          <a:p>
            <a:pPr algn="just"/>
            <a:r>
              <a:rPr lang="en-US" sz="2000" b="0" i="0" dirty="0">
                <a:effectLst/>
              </a:rPr>
              <a:t>MySQL MIN() function </a:t>
            </a:r>
            <a:r>
              <a:rPr lang="en-US" sz="2000" b="1" i="0" dirty="0">
                <a:effectLst/>
              </a:rPr>
              <a:t>returns the minimum (lowest) value</a:t>
            </a:r>
            <a:r>
              <a:rPr lang="en-US" sz="2000" b="0" i="0" dirty="0">
                <a:effectLst/>
              </a:rPr>
              <a:t> of the specified column. It also works with numeric data type only.</a:t>
            </a:r>
          </a:p>
          <a:p>
            <a:pPr algn="just"/>
            <a:r>
              <a:rPr lang="en-US" sz="2000" b="0" i="0" dirty="0">
                <a:effectLst/>
              </a:rPr>
              <a:t>Suppose we want to get minimum working hours of an employee available in the table, we need to use the MIN() function as shown in the following query:</a:t>
            </a:r>
          </a:p>
          <a:p>
            <a:pPr marL="0" indent="0" algn="just">
              <a:buNone/>
            </a:pPr>
            <a:r>
              <a:rPr lang="en-US" sz="2000" b="0" i="0" dirty="0">
                <a:effectLst/>
              </a:rPr>
              <a:t>mysql&gt; </a:t>
            </a:r>
            <a:r>
              <a:rPr lang="en-US" sz="2000" b="1" i="0" dirty="0">
                <a:effectLst/>
              </a:rPr>
              <a:t>SELECT</a:t>
            </a:r>
            <a:r>
              <a:rPr lang="en-US" sz="2000" b="0" i="0" dirty="0">
                <a:effectLst/>
              </a:rPr>
              <a:t> </a:t>
            </a:r>
            <a:r>
              <a:rPr lang="en-US" sz="2000" b="1" i="0" dirty="0">
                <a:effectLst/>
              </a:rPr>
              <a:t>MIN</a:t>
            </a:r>
            <a:r>
              <a:rPr lang="en-US" sz="2000" b="0" i="0" dirty="0">
                <a:effectLst/>
              </a:rPr>
              <a:t>(working_hours) </a:t>
            </a:r>
            <a:r>
              <a:rPr lang="en-US" sz="2000" b="1" i="0" dirty="0">
                <a:effectLst/>
              </a:rPr>
              <a:t>AS</a:t>
            </a:r>
            <a:r>
              <a:rPr lang="en-US" sz="2000" b="0" i="0" dirty="0">
                <a:effectLst/>
              </a:rPr>
              <a:t> </a:t>
            </a:r>
            <a:r>
              <a:rPr lang="en-US" sz="2000" b="0" i="0" dirty="0" err="1">
                <a:effectLst/>
              </a:rPr>
              <a:t>Minimum_working_hours</a:t>
            </a:r>
            <a:r>
              <a:rPr lang="en-US" sz="2000" b="0" i="0" dirty="0">
                <a:effectLst/>
              </a:rPr>
              <a:t> </a:t>
            </a:r>
            <a:r>
              <a:rPr lang="en-US" sz="2000" b="1" i="0" dirty="0">
                <a:effectLst/>
              </a:rPr>
              <a:t>FROM</a:t>
            </a:r>
            <a:r>
              <a:rPr lang="en-US" sz="2000" b="0" i="0" dirty="0">
                <a:effectLst/>
              </a:rPr>
              <a:t> employee;    </a:t>
            </a:r>
          </a:p>
        </p:txBody>
      </p:sp>
      <p:pic>
        <p:nvPicPr>
          <p:cNvPr id="7" name="Picture 6">
            <a:extLst>
              <a:ext uri="{FF2B5EF4-FFF2-40B4-BE49-F238E27FC236}">
                <a16:creationId xmlns:a16="http://schemas.microsoft.com/office/drawing/2014/main" id="{458FE3CF-017F-4F3E-845B-7D484CAB5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1062" y="3757825"/>
            <a:ext cx="5927000" cy="15954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00A26EFF-8EE8-48D3-9B1F-6814DFA408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34555315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B81A7-A437-4790-8684-DC632E8C62EF}"/>
              </a:ext>
            </a:extLst>
          </p:cNvPr>
          <p:cNvSpPr>
            <a:spLocks noGrp="1"/>
          </p:cNvSpPr>
          <p:nvPr>
            <p:ph type="title"/>
          </p:nvPr>
        </p:nvSpPr>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MAX() FUNCTION</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FE3351AD-36D5-4ACA-BD57-0F9C336C798F}"/>
              </a:ext>
            </a:extLst>
          </p:cNvPr>
          <p:cNvSpPr>
            <a:spLocks noGrp="1"/>
          </p:cNvSpPr>
          <p:nvPr>
            <p:ph sz="quarter" idx="13"/>
          </p:nvPr>
        </p:nvSpPr>
        <p:spPr>
          <a:xfrm>
            <a:off x="838200" y="1930400"/>
            <a:ext cx="9044887" cy="1966897"/>
          </a:xfrm>
        </p:spPr>
        <p:txBody>
          <a:bodyPr>
            <a:normAutofit lnSpcReduction="10000"/>
          </a:bodyPr>
          <a:lstStyle/>
          <a:p>
            <a:pPr algn="just"/>
            <a:r>
              <a:rPr lang="en-US" sz="2000" b="0" i="0" dirty="0">
                <a:effectLst/>
              </a:rPr>
              <a:t>MySQL MAX() function </a:t>
            </a:r>
            <a:r>
              <a:rPr lang="en-US" sz="2000" b="1" i="0" dirty="0">
                <a:effectLst/>
              </a:rPr>
              <a:t>returns the maximum (highest) value</a:t>
            </a:r>
            <a:r>
              <a:rPr lang="en-US" sz="2000" b="0" i="0" dirty="0">
                <a:effectLst/>
              </a:rPr>
              <a:t> of the specified column. It also works with numeric data type only.</a:t>
            </a:r>
          </a:p>
          <a:p>
            <a:pPr algn="just"/>
            <a:r>
              <a:rPr lang="en-US" sz="2000" b="0" i="0" dirty="0">
                <a:effectLst/>
              </a:rPr>
              <a:t>Suppose we want to get maximum working hours of an employee available in the table, we need to use the MAX() function as shown in the following query:</a:t>
            </a:r>
          </a:p>
          <a:p>
            <a:pPr marL="0" indent="0" algn="just">
              <a:buNone/>
            </a:pPr>
            <a:r>
              <a:rPr lang="en-US" sz="2000" b="0" i="0" dirty="0">
                <a:effectLst/>
              </a:rPr>
              <a:t>mysql&gt; </a:t>
            </a:r>
            <a:r>
              <a:rPr lang="en-US" sz="2000" b="1" i="0" dirty="0">
                <a:effectLst/>
              </a:rPr>
              <a:t>SELECT</a:t>
            </a:r>
            <a:r>
              <a:rPr lang="en-US" sz="2000" b="0" i="0" dirty="0">
                <a:effectLst/>
              </a:rPr>
              <a:t> </a:t>
            </a:r>
            <a:r>
              <a:rPr lang="en-US" sz="2000" b="1" i="0" dirty="0">
                <a:effectLst/>
              </a:rPr>
              <a:t>MAX</a:t>
            </a:r>
            <a:r>
              <a:rPr lang="en-US" sz="2000" b="0" i="0" dirty="0">
                <a:effectLst/>
              </a:rPr>
              <a:t>(working_hours) </a:t>
            </a:r>
            <a:r>
              <a:rPr lang="en-US" sz="2000" b="1" i="0" dirty="0">
                <a:effectLst/>
              </a:rPr>
              <a:t>AS</a:t>
            </a:r>
            <a:r>
              <a:rPr lang="en-US" sz="2000" b="0" i="0" dirty="0">
                <a:effectLst/>
              </a:rPr>
              <a:t> </a:t>
            </a:r>
            <a:r>
              <a:rPr lang="en-US" sz="2000" b="0" i="0" dirty="0" err="1">
                <a:effectLst/>
              </a:rPr>
              <a:t>Maximum_working_hours</a:t>
            </a:r>
            <a:r>
              <a:rPr lang="en-US" sz="2000" b="0" i="0" dirty="0">
                <a:effectLst/>
              </a:rPr>
              <a:t> </a:t>
            </a:r>
            <a:r>
              <a:rPr lang="en-US" sz="2000" b="1" i="0" dirty="0">
                <a:effectLst/>
              </a:rPr>
              <a:t>FROM</a:t>
            </a:r>
            <a:r>
              <a:rPr lang="en-US" sz="2000" b="0" i="0" dirty="0">
                <a:effectLst/>
              </a:rPr>
              <a:t> employee;    </a:t>
            </a:r>
          </a:p>
        </p:txBody>
      </p:sp>
      <p:pic>
        <p:nvPicPr>
          <p:cNvPr id="5" name="Picture 4">
            <a:extLst>
              <a:ext uri="{FF2B5EF4-FFF2-40B4-BE49-F238E27FC236}">
                <a16:creationId xmlns:a16="http://schemas.microsoft.com/office/drawing/2014/main" id="{CAA5CAC7-68F6-46FB-B8F3-00006E015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7135" y="3653887"/>
            <a:ext cx="5408165" cy="169047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1F1C43A5-B6DB-44B2-BE0E-E606DF51D3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87970175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288ED-FE36-4D67-AF3E-0795A1CD1EFB}"/>
              </a:ext>
            </a:extLst>
          </p:cNvPr>
          <p:cNvSpPr>
            <a:spLocks noGrp="1"/>
          </p:cNvSpPr>
          <p:nvPr>
            <p:ph type="title"/>
          </p:nvPr>
        </p:nvSpPr>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FIRST() FUNCTION</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2D33C7BA-427D-4462-8A55-4E90B3891B7C}"/>
              </a:ext>
            </a:extLst>
          </p:cNvPr>
          <p:cNvSpPr>
            <a:spLocks noGrp="1"/>
          </p:cNvSpPr>
          <p:nvPr>
            <p:ph sz="quarter" idx="13"/>
          </p:nvPr>
        </p:nvSpPr>
        <p:spPr>
          <a:xfrm>
            <a:off x="838200" y="1930400"/>
            <a:ext cx="9044887" cy="1886998"/>
          </a:xfrm>
        </p:spPr>
        <p:txBody>
          <a:bodyPr>
            <a:normAutofit lnSpcReduction="10000"/>
          </a:bodyPr>
          <a:lstStyle/>
          <a:p>
            <a:pPr algn="just"/>
            <a:r>
              <a:rPr lang="en-US" sz="2000" b="0" i="0" dirty="0">
                <a:solidFill>
                  <a:srgbClr val="333333"/>
                </a:solidFill>
                <a:effectLst/>
              </a:rPr>
              <a:t>This function </a:t>
            </a:r>
            <a:r>
              <a:rPr lang="en-US" sz="2000" b="1" i="0" dirty="0">
                <a:solidFill>
                  <a:srgbClr val="333333"/>
                </a:solidFill>
                <a:effectLst/>
              </a:rPr>
              <a:t>returns the first value</a:t>
            </a:r>
            <a:r>
              <a:rPr lang="en-US" sz="2000" b="0" i="0" dirty="0">
                <a:solidFill>
                  <a:srgbClr val="333333"/>
                </a:solidFill>
                <a:effectLst/>
              </a:rPr>
              <a:t> of the specified column. To get the first value of the column, we must have to use the </a:t>
            </a:r>
            <a:r>
              <a:rPr lang="en-US" sz="2000" b="1" i="0" dirty="0">
                <a:solidFill>
                  <a:srgbClr val="333333"/>
                </a:solidFill>
                <a:effectLst/>
              </a:rPr>
              <a:t>LIMIT</a:t>
            </a:r>
            <a:r>
              <a:rPr lang="en-US" sz="2000" b="0" i="0" dirty="0">
                <a:solidFill>
                  <a:srgbClr val="333333"/>
                </a:solidFill>
                <a:effectLst/>
              </a:rPr>
              <a:t> clause. It is because FIRST() function only supports in MS Access.</a:t>
            </a:r>
          </a:p>
          <a:p>
            <a:pPr algn="just"/>
            <a:r>
              <a:rPr lang="en-US" sz="2000" b="0" i="0" dirty="0">
                <a:solidFill>
                  <a:srgbClr val="333333"/>
                </a:solidFill>
                <a:effectLst/>
              </a:rPr>
              <a:t>Suppose we want to get the first working date of an employee available in the table, we need to use the following query:</a:t>
            </a:r>
          </a:p>
          <a:p>
            <a:pPr marL="0" indent="0">
              <a:buNone/>
            </a:pPr>
            <a:r>
              <a:rPr lang="en-US" sz="2000" b="0" i="0" dirty="0">
                <a:effectLst/>
              </a:rPr>
              <a:t>    mysql&gt; </a:t>
            </a:r>
            <a:r>
              <a:rPr lang="en-US" sz="2000" b="1" i="0" dirty="0">
                <a:effectLst/>
              </a:rPr>
              <a:t>SELECT</a:t>
            </a:r>
            <a:r>
              <a:rPr lang="en-US" sz="2000" b="0" i="0" dirty="0">
                <a:effectLst/>
              </a:rPr>
              <a:t> working_date </a:t>
            </a:r>
            <a:r>
              <a:rPr lang="en-US" sz="2000" b="1" i="0" dirty="0">
                <a:effectLst/>
              </a:rPr>
              <a:t>FROM</a:t>
            </a:r>
            <a:r>
              <a:rPr lang="en-US" sz="2000" b="0" i="0" dirty="0">
                <a:effectLst/>
              </a:rPr>
              <a:t> employee LIMIT 1;    </a:t>
            </a:r>
          </a:p>
        </p:txBody>
      </p:sp>
      <p:pic>
        <p:nvPicPr>
          <p:cNvPr id="5" name="Picture 4">
            <a:extLst>
              <a:ext uri="{FF2B5EF4-FFF2-40B4-BE49-F238E27FC236}">
                <a16:creationId xmlns:a16="http://schemas.microsoft.com/office/drawing/2014/main" id="{FB1C99C6-7542-4A57-AAA2-3C6CDC16D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210" y="3817398"/>
            <a:ext cx="4403037" cy="169813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4F4D017D-8E8E-4604-818E-31F485DAD4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63487613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2A71-17AE-4877-8B25-411A861344AA}"/>
              </a:ext>
            </a:extLst>
          </p:cNvPr>
          <p:cNvSpPr>
            <a:spLocks noGrp="1"/>
          </p:cNvSpPr>
          <p:nvPr>
            <p:ph type="title"/>
          </p:nvPr>
        </p:nvSpPr>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LAST() FUNCTION</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FD03B18E-0809-4184-9377-5A9DEA3233D5}"/>
              </a:ext>
            </a:extLst>
          </p:cNvPr>
          <p:cNvSpPr>
            <a:spLocks noGrp="1"/>
          </p:cNvSpPr>
          <p:nvPr>
            <p:ph sz="quarter" idx="13"/>
          </p:nvPr>
        </p:nvSpPr>
        <p:spPr>
          <a:xfrm>
            <a:off x="838200" y="1930401"/>
            <a:ext cx="9044887" cy="2046796"/>
          </a:xfrm>
        </p:spPr>
        <p:txBody>
          <a:bodyPr>
            <a:normAutofit/>
          </a:bodyPr>
          <a:lstStyle/>
          <a:p>
            <a:pPr algn="just"/>
            <a:r>
              <a:rPr lang="en-US" sz="2000" b="0" i="0" dirty="0">
                <a:effectLst/>
              </a:rPr>
              <a:t>This function </a:t>
            </a:r>
            <a:r>
              <a:rPr lang="en-US" sz="2000" b="1" i="0" dirty="0">
                <a:effectLst/>
              </a:rPr>
              <a:t>returns the last value</a:t>
            </a:r>
            <a:r>
              <a:rPr lang="en-US" sz="2000" b="0" i="0" dirty="0">
                <a:effectLst/>
              </a:rPr>
              <a:t> of the specified column. To get the last value of the column, we must have to use the </a:t>
            </a:r>
            <a:r>
              <a:rPr lang="en-US" sz="2000" b="1" i="0" u="none" strike="noStrike" dirty="0">
                <a:effectLst/>
                <a:hlinkClick r:id="rId2">
                  <a:extLst>
                    <a:ext uri="{A12FA001-AC4F-418D-AE19-62706E023703}">
                      <ahyp:hlinkClr xmlns:ahyp="http://schemas.microsoft.com/office/drawing/2018/hyperlinkcolor" val="tx"/>
                    </a:ext>
                  </a:extLst>
                </a:hlinkClick>
              </a:rPr>
              <a:t>ORDER BY</a:t>
            </a:r>
            <a:r>
              <a:rPr lang="en-US" sz="2000" b="0" i="0" dirty="0">
                <a:effectLst/>
              </a:rPr>
              <a:t> and </a:t>
            </a:r>
            <a:r>
              <a:rPr lang="en-US" sz="2000" b="1" i="0" dirty="0">
                <a:effectLst/>
              </a:rPr>
              <a:t>LIMIT</a:t>
            </a:r>
            <a:r>
              <a:rPr lang="en-US" sz="2000" b="0" i="0" dirty="0">
                <a:effectLst/>
              </a:rPr>
              <a:t> clause. It is because the LAST() function only supports in MS Access.</a:t>
            </a:r>
          </a:p>
          <a:p>
            <a:pPr algn="just"/>
            <a:r>
              <a:rPr lang="en-US" sz="2000" b="0" i="0" dirty="0">
                <a:effectLst/>
              </a:rPr>
              <a:t>Suppose we want to get the last working hour of an employee available in the table, we need to use the following query:</a:t>
            </a:r>
          </a:p>
          <a:p>
            <a:pPr algn="just">
              <a:buFont typeface="+mj-lt"/>
              <a:buAutoNum type="arabicPeriod"/>
            </a:pPr>
            <a:r>
              <a:rPr lang="en-US" sz="2000" b="0" i="0" dirty="0">
                <a:effectLst/>
              </a:rPr>
              <a:t>mysql&gt; </a:t>
            </a:r>
            <a:r>
              <a:rPr lang="en-US" sz="2000" b="1" i="0" dirty="0">
                <a:effectLst/>
              </a:rPr>
              <a:t>SELECT</a:t>
            </a:r>
            <a:r>
              <a:rPr lang="en-US" sz="2000" b="0" i="0" dirty="0">
                <a:effectLst/>
              </a:rPr>
              <a:t> working_hours </a:t>
            </a:r>
            <a:r>
              <a:rPr lang="en-US" sz="2000" b="1" i="0" dirty="0">
                <a:effectLst/>
              </a:rPr>
              <a:t>FROM</a:t>
            </a:r>
            <a:r>
              <a:rPr lang="en-US" sz="2000" b="0" i="0" dirty="0">
                <a:effectLst/>
              </a:rPr>
              <a:t> employee </a:t>
            </a:r>
            <a:r>
              <a:rPr lang="en-US" sz="2000" b="1" i="0" dirty="0">
                <a:effectLst/>
              </a:rPr>
              <a:t>ORDER</a:t>
            </a:r>
            <a:r>
              <a:rPr lang="en-US" sz="2000" b="0" i="0" dirty="0">
                <a:effectLst/>
              </a:rPr>
              <a:t> </a:t>
            </a:r>
            <a:r>
              <a:rPr lang="en-US" sz="2000" b="1" i="0" dirty="0">
                <a:effectLst/>
              </a:rPr>
              <a:t>BY</a:t>
            </a:r>
            <a:r>
              <a:rPr lang="en-US" sz="2000" b="0" i="0" dirty="0">
                <a:effectLst/>
              </a:rPr>
              <a:t> </a:t>
            </a:r>
            <a:r>
              <a:rPr lang="en-US" sz="2000" b="1" i="0" dirty="0">
                <a:effectLst/>
              </a:rPr>
              <a:t>name</a:t>
            </a:r>
            <a:r>
              <a:rPr lang="en-US" sz="2000" b="0" i="0" dirty="0">
                <a:effectLst/>
              </a:rPr>
              <a:t> </a:t>
            </a:r>
            <a:r>
              <a:rPr lang="en-US" sz="2000" b="1" i="0" dirty="0">
                <a:effectLst/>
              </a:rPr>
              <a:t>DESC</a:t>
            </a:r>
            <a:r>
              <a:rPr lang="en-US" sz="2000" b="0" i="0" dirty="0">
                <a:effectLst/>
              </a:rPr>
              <a:t> LIMIT 1;    </a:t>
            </a:r>
          </a:p>
        </p:txBody>
      </p:sp>
      <p:pic>
        <p:nvPicPr>
          <p:cNvPr id="5" name="Picture 4">
            <a:extLst>
              <a:ext uri="{FF2B5EF4-FFF2-40B4-BE49-F238E27FC236}">
                <a16:creationId xmlns:a16="http://schemas.microsoft.com/office/drawing/2014/main" id="{6158C0D4-C45F-4684-A002-FD68DF0CF3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0120" y="3977196"/>
            <a:ext cx="5235394" cy="16778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276B7B03-6561-4FD4-9FA5-FA98412599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1512657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458A-B31D-41EB-B035-352F7F56B8E4}"/>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SUBQUERY</a:t>
            </a:r>
          </a:p>
        </p:txBody>
      </p:sp>
      <p:sp>
        <p:nvSpPr>
          <p:cNvPr id="3" name="Content Placeholder 2">
            <a:extLst>
              <a:ext uri="{FF2B5EF4-FFF2-40B4-BE49-F238E27FC236}">
                <a16:creationId xmlns:a16="http://schemas.microsoft.com/office/drawing/2014/main" id="{495317E9-585E-4E2B-B7C8-F4E814B765B8}"/>
              </a:ext>
            </a:extLst>
          </p:cNvPr>
          <p:cNvSpPr>
            <a:spLocks noGrp="1"/>
          </p:cNvSpPr>
          <p:nvPr>
            <p:ph sz="quarter" idx="13"/>
          </p:nvPr>
        </p:nvSpPr>
        <p:spPr>
          <a:xfrm>
            <a:off x="838200" y="1930400"/>
            <a:ext cx="9044887" cy="2144450"/>
          </a:xfrm>
        </p:spPr>
        <p:txBody>
          <a:bodyPr>
            <a:normAutofit/>
          </a:bodyPr>
          <a:lstStyle/>
          <a:p>
            <a:r>
              <a:rPr lang="en-US" sz="2000" b="0" i="0" dirty="0">
                <a:effectLst/>
              </a:rPr>
              <a:t>A subquery in MySQL is a query, which is nested into another SQL query and embedded with SELECT, INSERT, UPDATE or DELETE statement along with the various operators. We can also nest the subquery with another subquery. A subquery is known as the </a:t>
            </a:r>
            <a:r>
              <a:rPr lang="en-US" sz="2000" b="1" i="0" dirty="0">
                <a:effectLst/>
              </a:rPr>
              <a:t>inner query</a:t>
            </a:r>
            <a:r>
              <a:rPr lang="en-US" sz="2000" b="0" i="0" dirty="0">
                <a:effectLst/>
              </a:rPr>
              <a:t>, and the query that contains subquery is known as the </a:t>
            </a:r>
            <a:r>
              <a:rPr lang="en-US" sz="2000" b="1" i="0" dirty="0">
                <a:effectLst/>
              </a:rPr>
              <a:t>outer query</a:t>
            </a:r>
            <a:r>
              <a:rPr lang="en-US" sz="2000" b="0" i="0" dirty="0">
                <a:effectLst/>
              </a:rPr>
              <a:t>. The inner query executed first gives the result to the outer query, and then the main/outer query will be performed. </a:t>
            </a:r>
            <a:r>
              <a:rPr lang="en-US" sz="2000" dirty="0"/>
              <a:t>MySQL </a:t>
            </a:r>
            <a:r>
              <a:rPr lang="en-US" sz="2000" b="0" i="0" dirty="0">
                <a:effectLst/>
              </a:rPr>
              <a:t>allows us to use subquery anywhere, but it must be closed within parenthesis. </a:t>
            </a:r>
            <a:endParaRPr lang="en-IN" sz="2000" dirty="0"/>
          </a:p>
        </p:txBody>
      </p:sp>
      <p:pic>
        <p:nvPicPr>
          <p:cNvPr id="4" name="Picture 3">
            <a:extLst>
              <a:ext uri="{FF2B5EF4-FFF2-40B4-BE49-F238E27FC236}">
                <a16:creationId xmlns:a16="http://schemas.microsoft.com/office/drawing/2014/main" id="{30153C07-EE80-400D-9CB2-9F64C4D4F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398701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987FA-7B77-4793-B527-1B309FD18B74}"/>
              </a:ext>
            </a:extLst>
          </p:cNvPr>
          <p:cNvSpPr>
            <a:spLocks noGrp="1"/>
          </p:cNvSpPr>
          <p:nvPr>
            <p:ph type="title"/>
          </p:nvPr>
        </p:nvSpPr>
        <p:spPr/>
        <p:txBody>
          <a:bodyPr>
            <a:normAutofit/>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A TABLE?</a:t>
            </a:r>
          </a:p>
        </p:txBody>
      </p:sp>
      <p:sp>
        <p:nvSpPr>
          <p:cNvPr id="3" name="Content Placeholder 2">
            <a:extLst>
              <a:ext uri="{FF2B5EF4-FFF2-40B4-BE49-F238E27FC236}">
                <a16:creationId xmlns:a16="http://schemas.microsoft.com/office/drawing/2014/main" id="{A302F786-67CA-40F8-B6DB-3105FD475F61}"/>
              </a:ext>
            </a:extLst>
          </p:cNvPr>
          <p:cNvSpPr>
            <a:spLocks noGrp="1"/>
          </p:cNvSpPr>
          <p:nvPr>
            <p:ph sz="quarter" idx="13"/>
          </p:nvPr>
        </p:nvSpPr>
        <p:spPr>
          <a:xfrm>
            <a:off x="812324" y="1808332"/>
            <a:ext cx="9044887" cy="1620668"/>
          </a:xfrm>
        </p:spPr>
        <p:txBody>
          <a:bodyPr>
            <a:normAutofit/>
          </a:bodyPr>
          <a:lstStyle/>
          <a:p>
            <a:pPr algn="just"/>
            <a:r>
              <a:rPr lang="en-US" sz="2000" b="0" i="0" dirty="0">
                <a:solidFill>
                  <a:srgbClr val="000000"/>
                </a:solidFill>
                <a:effectLst/>
              </a:rPr>
              <a:t>The data in an RDBMS is stored in database objects which are called as </a:t>
            </a:r>
            <a:r>
              <a:rPr lang="en-US" sz="2000" b="1" i="0" dirty="0">
                <a:solidFill>
                  <a:srgbClr val="000000"/>
                </a:solidFill>
                <a:effectLst/>
              </a:rPr>
              <a:t>tables</a:t>
            </a:r>
            <a:r>
              <a:rPr lang="en-US" sz="2000" b="0" i="0" dirty="0">
                <a:solidFill>
                  <a:srgbClr val="000000"/>
                </a:solidFill>
                <a:effectLst/>
              </a:rPr>
              <a:t>. This table is basically a collection of related data entries and it consists of numerous columns and rows.</a:t>
            </a:r>
          </a:p>
          <a:p>
            <a:pPr algn="just"/>
            <a:r>
              <a:rPr lang="en-US" sz="2000" dirty="0">
                <a:solidFill>
                  <a:srgbClr val="000000"/>
                </a:solidFill>
              </a:rPr>
              <a:t>A</a:t>
            </a:r>
            <a:r>
              <a:rPr lang="en-US" sz="2000" b="0" i="0" dirty="0">
                <a:solidFill>
                  <a:srgbClr val="000000"/>
                </a:solidFill>
                <a:effectLst/>
              </a:rPr>
              <a:t> table is the most common and simplest form of data storage in a relational database. </a:t>
            </a:r>
          </a:p>
        </p:txBody>
      </p:sp>
      <p:pic>
        <p:nvPicPr>
          <p:cNvPr id="5" name="Picture 4">
            <a:extLst>
              <a:ext uri="{FF2B5EF4-FFF2-40B4-BE49-F238E27FC236}">
                <a16:creationId xmlns:a16="http://schemas.microsoft.com/office/drawing/2014/main" id="{673C2EE1-3F86-4829-85F6-B3EE13991670}"/>
              </a:ext>
            </a:extLst>
          </p:cNvPr>
          <p:cNvPicPr>
            <a:picLocks noChangeAspect="1"/>
          </p:cNvPicPr>
          <p:nvPr/>
        </p:nvPicPr>
        <p:blipFill>
          <a:blip r:embed="rId2">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263807" y="3546644"/>
            <a:ext cx="5468644" cy="2946231"/>
          </a:xfrm>
          <a:prstGeom prst="rect">
            <a:avLst/>
          </a:prstGeom>
          <a:ln>
            <a:noFill/>
          </a:ln>
          <a:effectLst>
            <a:softEdge rad="112500"/>
          </a:effectLst>
        </p:spPr>
      </p:pic>
      <p:pic>
        <p:nvPicPr>
          <p:cNvPr id="6" name="Picture 5">
            <a:extLst>
              <a:ext uri="{FF2B5EF4-FFF2-40B4-BE49-F238E27FC236}">
                <a16:creationId xmlns:a16="http://schemas.microsoft.com/office/drawing/2014/main" id="{57BEB6AE-1BCB-44B9-826B-06FED2AC3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98942182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428447-7CDF-437D-BCFD-C7844A076C2B}"/>
              </a:ext>
            </a:extLst>
          </p:cNvPr>
          <p:cNvSpPr>
            <a:spLocks noGrp="1"/>
          </p:cNvSpPr>
          <p:nvPr>
            <p:ph sz="quarter" idx="13"/>
          </p:nvPr>
        </p:nvSpPr>
        <p:spPr>
          <a:xfrm>
            <a:off x="838200" y="1930400"/>
            <a:ext cx="9044887" cy="3307425"/>
          </a:xfrm>
        </p:spPr>
        <p:txBody>
          <a:bodyPr>
            <a:normAutofit lnSpcReduction="10000"/>
          </a:bodyPr>
          <a:lstStyle/>
          <a:p>
            <a:pPr algn="just"/>
            <a:r>
              <a:rPr lang="en-US" sz="1800" b="1" i="0" dirty="0">
                <a:solidFill>
                  <a:srgbClr val="333333"/>
                </a:solidFill>
                <a:effectLst/>
              </a:rPr>
              <a:t>The following are the rules to use subqueries:</a:t>
            </a:r>
            <a:endParaRPr lang="en-US" sz="1800" b="0" i="0" dirty="0">
              <a:solidFill>
                <a:srgbClr val="333333"/>
              </a:solidFill>
              <a:effectLst/>
            </a:endParaRPr>
          </a:p>
          <a:p>
            <a:pPr algn="just">
              <a:buFont typeface="Arial" panose="020B0604020202020204" pitchFamily="34" charset="0"/>
              <a:buChar char="•"/>
            </a:pPr>
            <a:r>
              <a:rPr lang="en-US" sz="1800" b="0" i="0" dirty="0">
                <a:solidFill>
                  <a:srgbClr val="000000"/>
                </a:solidFill>
                <a:effectLst/>
              </a:rPr>
              <a:t>Subqueries should always use in </a:t>
            </a:r>
            <a:r>
              <a:rPr lang="en-US" sz="1800" b="1" i="0" dirty="0">
                <a:solidFill>
                  <a:srgbClr val="000000"/>
                </a:solidFill>
                <a:effectLst/>
              </a:rPr>
              <a:t>parentheses.</a:t>
            </a:r>
            <a:endParaRPr lang="en-US" sz="1800" b="0" i="0" dirty="0">
              <a:solidFill>
                <a:srgbClr val="000000"/>
              </a:solidFill>
              <a:effectLst/>
            </a:endParaRPr>
          </a:p>
          <a:p>
            <a:pPr algn="just">
              <a:buFont typeface="Arial" panose="020B0604020202020204" pitchFamily="34" charset="0"/>
              <a:buChar char="•"/>
            </a:pPr>
            <a:r>
              <a:rPr lang="en-US" sz="1800" b="0" i="0" dirty="0">
                <a:solidFill>
                  <a:srgbClr val="000000"/>
                </a:solidFill>
                <a:effectLst/>
              </a:rPr>
              <a:t>If the main query does not have multiple columns for subquery, then a subquery can have only one column in the SELECT command.</a:t>
            </a:r>
          </a:p>
          <a:p>
            <a:pPr algn="just">
              <a:buFont typeface="Arial" panose="020B0604020202020204" pitchFamily="34" charset="0"/>
              <a:buChar char="•"/>
            </a:pPr>
            <a:r>
              <a:rPr lang="en-US" sz="1800" b="0" i="0" dirty="0">
                <a:solidFill>
                  <a:srgbClr val="000000"/>
                </a:solidFill>
                <a:effectLst/>
              </a:rPr>
              <a:t>We can use various comparison operators with the subquery, such as &gt;, &lt;, =, IN, ANY, SOME, and ALL. A multiple-row operator is very useful when the subquery returns more than one row.</a:t>
            </a:r>
          </a:p>
          <a:p>
            <a:pPr algn="just">
              <a:buFont typeface="Arial" panose="020B0604020202020204" pitchFamily="34" charset="0"/>
              <a:buChar char="•"/>
            </a:pPr>
            <a:r>
              <a:rPr lang="en-US" sz="1800" b="0" i="0" dirty="0">
                <a:solidFill>
                  <a:srgbClr val="000000"/>
                </a:solidFill>
                <a:effectLst/>
              </a:rPr>
              <a:t>We cannot use the </a:t>
            </a:r>
            <a:r>
              <a:rPr lang="en-US" sz="1800" b="1" i="0" dirty="0">
                <a:solidFill>
                  <a:srgbClr val="000000"/>
                </a:solidFill>
                <a:effectLst/>
              </a:rPr>
              <a:t>ORDER BY</a:t>
            </a:r>
            <a:r>
              <a:rPr lang="en-US" sz="1800" b="0" i="0" dirty="0">
                <a:solidFill>
                  <a:srgbClr val="000000"/>
                </a:solidFill>
                <a:effectLst/>
              </a:rPr>
              <a:t> clause in a subquery, although it can be used inside the main </a:t>
            </a:r>
            <a:r>
              <a:rPr lang="en-US" sz="1800" b="0" i="0">
                <a:solidFill>
                  <a:srgbClr val="000000"/>
                </a:solidFill>
                <a:effectLst/>
              </a:rPr>
              <a:t>query.</a:t>
            </a:r>
          </a:p>
          <a:p>
            <a:pPr algn="just">
              <a:buFont typeface="Arial" panose="020B0604020202020204" pitchFamily="34" charset="0"/>
              <a:buChar char="•"/>
            </a:pPr>
            <a:r>
              <a:rPr lang="en-US" sz="1800" b="0" i="0">
                <a:solidFill>
                  <a:srgbClr val="000000"/>
                </a:solidFill>
                <a:effectLst/>
              </a:rPr>
              <a:t>***</a:t>
            </a:r>
            <a:r>
              <a:rPr lang="en-US" sz="1800" b="0" i="0" dirty="0">
                <a:solidFill>
                  <a:srgbClr val="000000"/>
                </a:solidFill>
                <a:effectLst/>
              </a:rPr>
              <a:t>If we use a subquery in a </a:t>
            </a:r>
            <a:r>
              <a:rPr lang="en-US" sz="1800" b="1" i="0" dirty="0">
                <a:solidFill>
                  <a:srgbClr val="000000"/>
                </a:solidFill>
                <a:effectLst/>
              </a:rPr>
              <a:t>set function</a:t>
            </a:r>
            <a:r>
              <a:rPr lang="en-US" sz="1800" b="0" i="0" dirty="0">
                <a:solidFill>
                  <a:srgbClr val="000000"/>
                </a:solidFill>
                <a:effectLst/>
              </a:rPr>
              <a:t>, it cannot be immediately enclosed in a set function.</a:t>
            </a:r>
          </a:p>
        </p:txBody>
      </p:sp>
      <p:sp>
        <p:nvSpPr>
          <p:cNvPr id="4" name="Title 1">
            <a:extLst>
              <a:ext uri="{FF2B5EF4-FFF2-40B4-BE49-F238E27FC236}">
                <a16:creationId xmlns:a16="http://schemas.microsoft.com/office/drawing/2014/main" id="{B55A4A25-E1EE-4EA7-99D2-53622B82A8C8}"/>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SUBQUERY</a:t>
            </a:r>
          </a:p>
        </p:txBody>
      </p:sp>
      <p:pic>
        <p:nvPicPr>
          <p:cNvPr id="5" name="Picture 4">
            <a:extLst>
              <a:ext uri="{FF2B5EF4-FFF2-40B4-BE49-F238E27FC236}">
                <a16:creationId xmlns:a16="http://schemas.microsoft.com/office/drawing/2014/main" id="{3E27410D-44F5-42E6-B923-F568CA6A9E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09200638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7645-8E9B-4123-973F-9B3FF057CC67}"/>
              </a:ext>
            </a:extLst>
          </p:cNvPr>
          <p:cNvSpPr>
            <a:spLocks noGrp="1"/>
          </p:cNvSpPr>
          <p:nvPr>
            <p:ph type="title"/>
          </p:nvPr>
        </p:nvSpPr>
        <p:spPr/>
        <p:txBody>
          <a:bodyPr/>
          <a:lstStyle/>
          <a:p>
            <a:pPr algn="ctr"/>
            <a:r>
              <a:rPr lang="en-IN" sz="4400" dirty="0">
                <a:solidFill>
                  <a:schemeClr val="tx1">
                    <a:lumMod val="75000"/>
                    <a:lumOff val="25000"/>
                  </a:schemeClr>
                </a:solidFill>
                <a:latin typeface="Adobe Fangsong Std R" panose="02020400000000000000" pitchFamily="18" charset="-128"/>
                <a:ea typeface="Adobe Fangsong Std R" panose="02020400000000000000" pitchFamily="18" charset="-128"/>
              </a:rPr>
              <a:t>SUBQUERY</a:t>
            </a:r>
            <a:endParaRPr lang="en-IN" dirty="0"/>
          </a:p>
        </p:txBody>
      </p:sp>
      <p:sp>
        <p:nvSpPr>
          <p:cNvPr id="3" name="Content Placeholder 2">
            <a:extLst>
              <a:ext uri="{FF2B5EF4-FFF2-40B4-BE49-F238E27FC236}">
                <a16:creationId xmlns:a16="http://schemas.microsoft.com/office/drawing/2014/main" id="{41E08015-6A3E-437F-B16D-9DF260D71B34}"/>
              </a:ext>
            </a:extLst>
          </p:cNvPr>
          <p:cNvSpPr>
            <a:spLocks noGrp="1"/>
          </p:cNvSpPr>
          <p:nvPr>
            <p:ph sz="quarter" idx="13"/>
          </p:nvPr>
        </p:nvSpPr>
        <p:spPr>
          <a:xfrm>
            <a:off x="838200" y="1930400"/>
            <a:ext cx="9044887" cy="2304249"/>
          </a:xfrm>
        </p:spPr>
        <p:txBody>
          <a:bodyPr>
            <a:normAutofit/>
          </a:bodyPr>
          <a:lstStyle/>
          <a:p>
            <a:pPr algn="just"/>
            <a:r>
              <a:rPr lang="en-US" sz="2000" b="1" i="0" dirty="0">
                <a:solidFill>
                  <a:srgbClr val="333333"/>
                </a:solidFill>
                <a:effectLst/>
              </a:rPr>
              <a:t>The following are the advantages of using subqueries:</a:t>
            </a:r>
            <a:endParaRPr lang="en-US" sz="2000" b="0" i="0" dirty="0">
              <a:solidFill>
                <a:srgbClr val="333333"/>
              </a:solidFill>
              <a:effectLst/>
            </a:endParaRPr>
          </a:p>
          <a:p>
            <a:pPr algn="just">
              <a:buFont typeface="Arial" panose="020B0604020202020204" pitchFamily="34" charset="0"/>
              <a:buChar char="•"/>
            </a:pPr>
            <a:r>
              <a:rPr lang="en-US" sz="2000" b="0" i="0" dirty="0">
                <a:solidFill>
                  <a:srgbClr val="000000"/>
                </a:solidFill>
                <a:effectLst/>
              </a:rPr>
              <a:t>The subqueries make the queries in a structured form that allows us to isolate each part of a statement.</a:t>
            </a:r>
          </a:p>
          <a:p>
            <a:pPr algn="just">
              <a:buFont typeface="Arial" panose="020B0604020202020204" pitchFamily="34" charset="0"/>
              <a:buChar char="•"/>
            </a:pPr>
            <a:r>
              <a:rPr lang="en-US" sz="2000" b="0" i="0" dirty="0">
                <a:solidFill>
                  <a:srgbClr val="000000"/>
                </a:solidFill>
                <a:effectLst/>
              </a:rPr>
              <a:t>The subqueries provide alternative ways to query the data from the table; otherwise, we need to use complex joins and unions.</a:t>
            </a:r>
          </a:p>
          <a:p>
            <a:pPr algn="just">
              <a:buFont typeface="Arial" panose="020B0604020202020204" pitchFamily="34" charset="0"/>
              <a:buChar char="•"/>
            </a:pPr>
            <a:r>
              <a:rPr lang="en-US" sz="2000" b="0" i="0" dirty="0">
                <a:solidFill>
                  <a:srgbClr val="000000"/>
                </a:solidFill>
                <a:effectLst/>
              </a:rPr>
              <a:t>The subqueries are more readable than complex join or union statements.</a:t>
            </a:r>
          </a:p>
        </p:txBody>
      </p:sp>
      <p:pic>
        <p:nvPicPr>
          <p:cNvPr id="4" name="Picture 3">
            <a:extLst>
              <a:ext uri="{FF2B5EF4-FFF2-40B4-BE49-F238E27FC236}">
                <a16:creationId xmlns:a16="http://schemas.microsoft.com/office/drawing/2014/main" id="{68AE16FD-57F7-42C6-AB51-EEA89132A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5713475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3804F1-87F1-4845-8E61-223A621AF2BE}"/>
              </a:ext>
            </a:extLst>
          </p:cNvPr>
          <p:cNvSpPr>
            <a:spLocks noGrp="1"/>
          </p:cNvSpPr>
          <p:nvPr>
            <p:ph sz="quarter" idx="13"/>
          </p:nvPr>
        </p:nvSpPr>
        <p:spPr>
          <a:xfrm>
            <a:off x="838200" y="1930400"/>
            <a:ext cx="9044887" cy="1744955"/>
          </a:xfrm>
        </p:spPr>
        <p:txBody>
          <a:bodyPr>
            <a:normAutofit/>
          </a:bodyPr>
          <a:lstStyle/>
          <a:p>
            <a:pPr algn="just"/>
            <a:r>
              <a:rPr lang="en-US" sz="2000" b="1" i="0" dirty="0">
                <a:effectLst/>
              </a:rPr>
              <a:t>SUBQUERY SYNTAX</a:t>
            </a:r>
          </a:p>
          <a:p>
            <a:pPr algn="just">
              <a:buFont typeface="+mj-lt"/>
              <a:buAutoNum type="arabicPeriod"/>
            </a:pPr>
            <a:r>
              <a:rPr lang="en-US" sz="2000" b="1" i="0" dirty="0">
                <a:effectLst/>
              </a:rPr>
              <a:t>SELECT</a:t>
            </a:r>
            <a:r>
              <a:rPr lang="en-US" sz="2000" b="0" i="0" dirty="0">
                <a:effectLst/>
              </a:rPr>
              <a:t> </a:t>
            </a:r>
            <a:r>
              <a:rPr lang="en-US" sz="2000" b="0" i="0" dirty="0" err="1">
                <a:effectLst/>
              </a:rPr>
              <a:t>column_list</a:t>
            </a:r>
            <a:r>
              <a:rPr lang="en-US" sz="2000" b="0" i="0" dirty="0">
                <a:effectLst/>
              </a:rPr>
              <a:t> (s) </a:t>
            </a:r>
            <a:r>
              <a:rPr lang="en-US" sz="2000" b="1" i="0" dirty="0">
                <a:effectLst/>
              </a:rPr>
              <a:t>FROM</a:t>
            </a:r>
            <a:r>
              <a:rPr lang="en-US" sz="2000" b="0" i="0" dirty="0">
                <a:effectLst/>
              </a:rPr>
              <a:t>  </a:t>
            </a:r>
            <a:r>
              <a:rPr lang="en-US" sz="2000" b="0" i="0" dirty="0" err="1">
                <a:effectLst/>
              </a:rPr>
              <a:t>table_name</a:t>
            </a:r>
            <a:r>
              <a:rPr lang="en-US" sz="2000" b="0" i="0" dirty="0">
                <a:effectLst/>
              </a:rPr>
              <a:t>  </a:t>
            </a:r>
          </a:p>
          <a:p>
            <a:pPr algn="just">
              <a:buFont typeface="+mj-lt"/>
              <a:buAutoNum type="arabicPeriod"/>
            </a:pPr>
            <a:r>
              <a:rPr lang="en-US" sz="2000" b="1" i="0" dirty="0">
                <a:effectLst/>
              </a:rPr>
              <a:t>WHERE</a:t>
            </a:r>
            <a:r>
              <a:rPr lang="en-US" sz="2000" b="0" i="0" dirty="0">
                <a:effectLst/>
              </a:rPr>
              <a:t>  column_name OPERATOR  </a:t>
            </a:r>
          </a:p>
          <a:p>
            <a:pPr algn="just">
              <a:buFont typeface="+mj-lt"/>
              <a:buAutoNum type="arabicPeriod"/>
            </a:pPr>
            <a:r>
              <a:rPr lang="en-US" sz="2000" b="0" i="0" dirty="0">
                <a:effectLst/>
              </a:rPr>
              <a:t>   (</a:t>
            </a:r>
            <a:r>
              <a:rPr lang="en-US" sz="2000" b="1" i="0" dirty="0">
                <a:effectLst/>
              </a:rPr>
              <a:t>SELECT</a:t>
            </a:r>
            <a:r>
              <a:rPr lang="en-US" sz="2000" b="0" i="0" dirty="0">
                <a:effectLst/>
              </a:rPr>
              <a:t> </a:t>
            </a:r>
            <a:r>
              <a:rPr lang="en-US" sz="2000" b="0" i="0" dirty="0" err="1">
                <a:effectLst/>
              </a:rPr>
              <a:t>column_list</a:t>
            </a:r>
            <a:r>
              <a:rPr lang="en-US" sz="2000" b="0" i="0" dirty="0">
                <a:effectLst/>
              </a:rPr>
              <a:t> (s)  </a:t>
            </a:r>
            <a:r>
              <a:rPr lang="en-US" sz="2000" b="1" i="0" dirty="0">
                <a:effectLst/>
              </a:rPr>
              <a:t>FROM</a:t>
            </a:r>
            <a:r>
              <a:rPr lang="en-US" sz="2000" b="0" i="0" dirty="0">
                <a:effectLst/>
              </a:rPr>
              <a:t> </a:t>
            </a:r>
            <a:r>
              <a:rPr lang="en-US" sz="2000" b="0" i="0" dirty="0" err="1">
                <a:effectLst/>
              </a:rPr>
              <a:t>table_name</a:t>
            </a:r>
            <a:r>
              <a:rPr lang="en-US" sz="2000" b="0" i="0" dirty="0">
                <a:effectLst/>
              </a:rPr>
              <a:t> [</a:t>
            </a:r>
            <a:r>
              <a:rPr lang="en-US" sz="2000" b="1" i="0" dirty="0">
                <a:effectLst/>
              </a:rPr>
              <a:t>WHERE</a:t>
            </a:r>
            <a:r>
              <a:rPr lang="en-US" sz="2000" b="0" i="0" dirty="0">
                <a:effectLst/>
              </a:rPr>
              <a:t>])  </a:t>
            </a:r>
          </a:p>
        </p:txBody>
      </p:sp>
      <p:sp>
        <p:nvSpPr>
          <p:cNvPr id="4" name="Title 1">
            <a:extLst>
              <a:ext uri="{FF2B5EF4-FFF2-40B4-BE49-F238E27FC236}">
                <a16:creationId xmlns:a16="http://schemas.microsoft.com/office/drawing/2014/main" id="{7799206A-7B9A-4A7A-A374-85E4615D3FB6}"/>
              </a:ext>
            </a:extLst>
          </p:cNvPr>
          <p:cNvSpPr>
            <a:spLocks noGrp="1"/>
          </p:cNvSpPr>
          <p:nvPr>
            <p:ph type="title"/>
          </p:nvPr>
        </p:nvSpPr>
        <p:spPr>
          <a:xfrm>
            <a:off x="812800" y="365125"/>
            <a:ext cx="9043988" cy="1325563"/>
          </a:xfrm>
        </p:spPr>
        <p:txBody>
          <a:bodyPr/>
          <a:lstStyle/>
          <a:p>
            <a:pPr algn="ctr"/>
            <a:r>
              <a:rPr lang="en-IN" sz="4400" dirty="0">
                <a:solidFill>
                  <a:schemeClr val="tx1">
                    <a:lumMod val="75000"/>
                    <a:lumOff val="25000"/>
                  </a:schemeClr>
                </a:solidFill>
                <a:latin typeface="Adobe Fangsong Std R" panose="02020400000000000000" pitchFamily="18" charset="-128"/>
                <a:ea typeface="Adobe Fangsong Std R" panose="02020400000000000000" pitchFamily="18" charset="-128"/>
              </a:rPr>
              <a:t>SUBQUERY</a:t>
            </a:r>
            <a:endParaRPr lang="en-IN" dirty="0"/>
          </a:p>
        </p:txBody>
      </p:sp>
      <p:pic>
        <p:nvPicPr>
          <p:cNvPr id="5" name="Picture 4">
            <a:extLst>
              <a:ext uri="{FF2B5EF4-FFF2-40B4-BE49-F238E27FC236}">
                <a16:creationId xmlns:a16="http://schemas.microsoft.com/office/drawing/2014/main" id="{0FA9260B-99C1-45F3-9497-38968DF41D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34001378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31A7AC-8288-4D0F-854A-673F2A2E9562}"/>
              </a:ext>
            </a:extLst>
          </p:cNvPr>
          <p:cNvSpPr>
            <a:spLocks noGrp="1"/>
          </p:cNvSpPr>
          <p:nvPr>
            <p:ph sz="quarter" idx="13"/>
          </p:nvPr>
        </p:nvSpPr>
        <p:spPr>
          <a:xfrm>
            <a:off x="838200" y="1930400"/>
            <a:ext cx="9044887" cy="1016986"/>
          </a:xfrm>
        </p:spPr>
        <p:txBody>
          <a:bodyPr>
            <a:normAutofit/>
          </a:bodyPr>
          <a:lstStyle/>
          <a:p>
            <a:pPr algn="just"/>
            <a:r>
              <a:rPr lang="en-US" sz="1800" b="0" i="0" dirty="0">
                <a:effectLst/>
              </a:rPr>
              <a:t> Subquery Example</a:t>
            </a:r>
          </a:p>
          <a:p>
            <a:pPr algn="just"/>
            <a:r>
              <a:rPr lang="en-US" sz="1800" b="0" i="0" dirty="0">
                <a:effectLst/>
              </a:rPr>
              <a:t>Suppose we have a table named </a:t>
            </a:r>
            <a:r>
              <a:rPr lang="en-US" sz="1800" b="1" i="0" dirty="0">
                <a:effectLst/>
              </a:rPr>
              <a:t>“customer"</a:t>
            </a:r>
            <a:r>
              <a:rPr lang="en-US" sz="1800" b="0" i="0" dirty="0">
                <a:effectLst/>
              </a:rPr>
              <a:t> that contains the following data:</a:t>
            </a:r>
          </a:p>
        </p:txBody>
      </p:sp>
      <p:pic>
        <p:nvPicPr>
          <p:cNvPr id="5" name="Picture 4">
            <a:extLst>
              <a:ext uri="{FF2B5EF4-FFF2-40B4-BE49-F238E27FC236}">
                <a16:creationId xmlns:a16="http://schemas.microsoft.com/office/drawing/2014/main" id="{AAD8208A-776E-4F71-92AF-14F3A1792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6204" y="2947401"/>
            <a:ext cx="6403800" cy="26544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a16="http://schemas.microsoft.com/office/drawing/2014/main" id="{CAB08EF1-3FC0-4616-AEDF-459F6BCD415A}"/>
              </a:ext>
            </a:extLst>
          </p:cNvPr>
          <p:cNvSpPr>
            <a:spLocks noGrp="1"/>
          </p:cNvSpPr>
          <p:nvPr>
            <p:ph type="title"/>
          </p:nvPr>
        </p:nvSpPr>
        <p:spPr>
          <a:xfrm>
            <a:off x="812800" y="365125"/>
            <a:ext cx="9043988" cy="1325563"/>
          </a:xfrm>
        </p:spPr>
        <p:txBody>
          <a:bodyPr/>
          <a:lstStyle/>
          <a:p>
            <a:pPr algn="ctr"/>
            <a:r>
              <a:rPr lang="en-IN" sz="4400" dirty="0">
                <a:solidFill>
                  <a:schemeClr val="tx1">
                    <a:lumMod val="75000"/>
                    <a:lumOff val="25000"/>
                  </a:schemeClr>
                </a:solidFill>
                <a:latin typeface="Adobe Fangsong Std R" panose="02020400000000000000" pitchFamily="18" charset="-128"/>
                <a:ea typeface="Adobe Fangsong Std R" panose="02020400000000000000" pitchFamily="18" charset="-128"/>
              </a:rPr>
              <a:t>SUBQUERY</a:t>
            </a:r>
            <a:endParaRPr lang="en-IN" dirty="0"/>
          </a:p>
        </p:txBody>
      </p:sp>
      <p:pic>
        <p:nvPicPr>
          <p:cNvPr id="7" name="Picture 6">
            <a:extLst>
              <a:ext uri="{FF2B5EF4-FFF2-40B4-BE49-F238E27FC236}">
                <a16:creationId xmlns:a16="http://schemas.microsoft.com/office/drawing/2014/main" id="{75FE8206-DE78-49CF-9CC3-95DF665B3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1537855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E1EBD5-B0D2-4686-8D37-5C20B07C6C9B}"/>
              </a:ext>
            </a:extLst>
          </p:cNvPr>
          <p:cNvSpPr>
            <a:spLocks noGrp="1"/>
          </p:cNvSpPr>
          <p:nvPr>
            <p:ph sz="quarter" idx="13"/>
          </p:nvPr>
        </p:nvSpPr>
        <p:spPr>
          <a:xfrm>
            <a:off x="838200" y="1930401"/>
            <a:ext cx="9044887" cy="972598"/>
          </a:xfrm>
        </p:spPr>
        <p:txBody>
          <a:bodyPr>
            <a:normAutofit/>
          </a:bodyPr>
          <a:lstStyle/>
          <a:p>
            <a:r>
              <a:rPr lang="en-US" sz="2000" b="0" i="0" dirty="0">
                <a:effectLst/>
              </a:rPr>
              <a:t>Following is a simple SQL statement that returns the </a:t>
            </a:r>
            <a:r>
              <a:rPr lang="en-US" sz="2000" b="1" i="0" dirty="0">
                <a:effectLst/>
              </a:rPr>
              <a:t>employee detail whose id matches in a subquery</a:t>
            </a:r>
            <a:r>
              <a:rPr lang="en-US" sz="2000" b="0" i="0" dirty="0">
                <a:effectLst/>
              </a:rPr>
              <a:t>:</a:t>
            </a:r>
            <a:endParaRPr lang="en-IN" sz="2000" dirty="0"/>
          </a:p>
        </p:txBody>
      </p:sp>
      <p:pic>
        <p:nvPicPr>
          <p:cNvPr id="5" name="Picture 4">
            <a:extLst>
              <a:ext uri="{FF2B5EF4-FFF2-40B4-BE49-F238E27FC236}">
                <a16:creationId xmlns:a16="http://schemas.microsoft.com/office/drawing/2014/main" id="{880E5509-0BB8-413A-93C0-7DF1FDF20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2152" y="2903351"/>
            <a:ext cx="6519996" cy="265407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a16="http://schemas.microsoft.com/office/drawing/2014/main" id="{1F58BE7A-88E4-4567-B466-A1855256977E}"/>
              </a:ext>
            </a:extLst>
          </p:cNvPr>
          <p:cNvSpPr>
            <a:spLocks noGrp="1"/>
          </p:cNvSpPr>
          <p:nvPr>
            <p:ph type="title"/>
          </p:nvPr>
        </p:nvSpPr>
        <p:spPr>
          <a:xfrm>
            <a:off x="812800" y="365125"/>
            <a:ext cx="9043988" cy="1325563"/>
          </a:xfrm>
        </p:spPr>
        <p:txBody>
          <a:bodyPr/>
          <a:lstStyle/>
          <a:p>
            <a:pPr algn="ctr"/>
            <a:r>
              <a:rPr lang="en-IN" sz="4400" dirty="0">
                <a:solidFill>
                  <a:schemeClr val="tx1">
                    <a:lumMod val="75000"/>
                    <a:lumOff val="25000"/>
                  </a:schemeClr>
                </a:solidFill>
                <a:latin typeface="Adobe Fangsong Std R" panose="02020400000000000000" pitchFamily="18" charset="-128"/>
                <a:ea typeface="Adobe Fangsong Std R" panose="02020400000000000000" pitchFamily="18" charset="-128"/>
              </a:rPr>
              <a:t>SUBQUERY</a:t>
            </a:r>
            <a:endParaRPr lang="en-IN" dirty="0"/>
          </a:p>
        </p:txBody>
      </p:sp>
      <p:pic>
        <p:nvPicPr>
          <p:cNvPr id="7" name="Picture 6">
            <a:extLst>
              <a:ext uri="{FF2B5EF4-FFF2-40B4-BE49-F238E27FC236}">
                <a16:creationId xmlns:a16="http://schemas.microsoft.com/office/drawing/2014/main" id="{E4BD3294-ABDB-4471-9777-76DEC258A6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83819466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5473-B548-4AF7-AAA8-734498DB5717}"/>
              </a:ext>
            </a:extLst>
          </p:cNvPr>
          <p:cNvSpPr>
            <a:spLocks noGrp="1"/>
          </p:cNvSpPr>
          <p:nvPr>
            <p:ph type="title"/>
          </p:nvPr>
        </p:nvSpPr>
        <p:spPr/>
        <p:txBody>
          <a:bodyPr>
            <a:normAutofit/>
          </a:bodyPr>
          <a:lstStyle/>
          <a:p>
            <a:pPr algn="ctr"/>
            <a:r>
              <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SUBQUERY WITH COMPARISON OPERATOR</a:t>
            </a:r>
          </a:p>
        </p:txBody>
      </p:sp>
      <p:sp>
        <p:nvSpPr>
          <p:cNvPr id="3" name="Content Placeholder 2">
            <a:extLst>
              <a:ext uri="{FF2B5EF4-FFF2-40B4-BE49-F238E27FC236}">
                <a16:creationId xmlns:a16="http://schemas.microsoft.com/office/drawing/2014/main" id="{7836865F-2724-4DEA-8EEA-1F84802FCFCD}"/>
              </a:ext>
            </a:extLst>
          </p:cNvPr>
          <p:cNvSpPr>
            <a:spLocks noGrp="1"/>
          </p:cNvSpPr>
          <p:nvPr>
            <p:ph sz="quarter" idx="13"/>
          </p:nvPr>
        </p:nvSpPr>
        <p:spPr>
          <a:xfrm>
            <a:off x="838200" y="1930400"/>
            <a:ext cx="9044887" cy="1602913"/>
          </a:xfrm>
        </p:spPr>
        <p:txBody>
          <a:bodyPr>
            <a:normAutofit/>
          </a:bodyPr>
          <a:lstStyle/>
          <a:p>
            <a:r>
              <a:rPr lang="en-US" sz="2000" b="0" i="0" dirty="0">
                <a:solidFill>
                  <a:srgbClr val="333333"/>
                </a:solidFill>
                <a:effectLst/>
              </a:rPr>
              <a:t>A comparison operator is an operator used to compare values and returns the result, either true or false. The following comparison operators are used in MySQL &lt;, &gt;, =, &lt;&gt;, &lt;=&gt;, etc.</a:t>
            </a:r>
          </a:p>
          <a:p>
            <a:r>
              <a:rPr lang="en-US" sz="2000" b="0" i="0" dirty="0">
                <a:solidFill>
                  <a:srgbClr val="333333"/>
                </a:solidFill>
                <a:effectLst/>
              </a:rPr>
              <a:t>Following is a simple </a:t>
            </a:r>
            <a:r>
              <a:rPr lang="en-US" sz="2000" b="0" i="0" u="none" strike="noStrike" dirty="0">
                <a:solidFill>
                  <a:srgbClr val="008000"/>
                </a:solidFill>
                <a:effectLst/>
                <a:hlinkClick r:id="rId2"/>
              </a:rPr>
              <a:t>SQL</a:t>
            </a:r>
            <a:r>
              <a:rPr lang="en-US" sz="2000" b="0" i="0" dirty="0">
                <a:solidFill>
                  <a:srgbClr val="333333"/>
                </a:solidFill>
                <a:effectLst/>
              </a:rPr>
              <a:t> statement that returns the </a:t>
            </a:r>
            <a:r>
              <a:rPr lang="en-US" sz="2000" b="1" dirty="0">
                <a:solidFill>
                  <a:srgbClr val="333333"/>
                </a:solidFill>
              </a:rPr>
              <a:t>customer</a:t>
            </a:r>
            <a:r>
              <a:rPr lang="en-US" sz="2000" b="1" i="0" dirty="0">
                <a:solidFill>
                  <a:srgbClr val="333333"/>
                </a:solidFill>
                <a:effectLst/>
              </a:rPr>
              <a:t> detail whose income is more than 20000</a:t>
            </a:r>
            <a:r>
              <a:rPr lang="en-US" sz="2000" b="0" i="0" dirty="0">
                <a:solidFill>
                  <a:srgbClr val="333333"/>
                </a:solidFill>
                <a:effectLst/>
              </a:rPr>
              <a:t> with the help of subquery:</a:t>
            </a:r>
            <a:endParaRPr lang="en-IN" sz="2000" dirty="0"/>
          </a:p>
        </p:txBody>
      </p:sp>
      <p:pic>
        <p:nvPicPr>
          <p:cNvPr id="5" name="Picture 4">
            <a:extLst>
              <a:ext uri="{FF2B5EF4-FFF2-40B4-BE49-F238E27FC236}">
                <a16:creationId xmlns:a16="http://schemas.microsoft.com/office/drawing/2014/main" id="{25064E52-574D-44DB-9E68-DFE17101DB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058" y="3533312"/>
            <a:ext cx="6418924" cy="264554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C24B29EC-367A-4E8C-9443-979CE02CA6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45513042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ECCAF4-8FD9-436E-808F-F91F4D3AA572}"/>
              </a:ext>
            </a:extLst>
          </p:cNvPr>
          <p:cNvSpPr>
            <a:spLocks noGrp="1"/>
          </p:cNvSpPr>
          <p:nvPr>
            <p:ph sz="quarter" idx="13"/>
          </p:nvPr>
        </p:nvSpPr>
        <p:spPr>
          <a:xfrm>
            <a:off x="838200" y="1930400"/>
            <a:ext cx="9044887" cy="706268"/>
          </a:xfrm>
        </p:spPr>
        <p:txBody>
          <a:bodyPr>
            <a:normAutofit/>
          </a:bodyPr>
          <a:lstStyle/>
          <a:p>
            <a:r>
              <a:rPr lang="en-US" sz="2000" b="0" i="0" dirty="0">
                <a:solidFill>
                  <a:srgbClr val="333333"/>
                </a:solidFill>
                <a:effectLst/>
              </a:rPr>
              <a:t>find employee details with </a:t>
            </a:r>
            <a:r>
              <a:rPr lang="en-US" sz="2000" b="1" i="0" dirty="0">
                <a:solidFill>
                  <a:srgbClr val="333333"/>
                </a:solidFill>
                <a:effectLst/>
              </a:rPr>
              <a:t>maximum income</a:t>
            </a:r>
            <a:r>
              <a:rPr lang="en-US" sz="2000" b="0" i="0" dirty="0">
                <a:solidFill>
                  <a:srgbClr val="333333"/>
                </a:solidFill>
                <a:effectLst/>
              </a:rPr>
              <a:t> using a subquery.</a:t>
            </a:r>
            <a:endParaRPr lang="en-IN" sz="2000" dirty="0"/>
          </a:p>
        </p:txBody>
      </p:sp>
      <p:pic>
        <p:nvPicPr>
          <p:cNvPr id="5" name="Picture 4">
            <a:extLst>
              <a:ext uri="{FF2B5EF4-FFF2-40B4-BE49-F238E27FC236}">
                <a16:creationId xmlns:a16="http://schemas.microsoft.com/office/drawing/2014/main" id="{EA7A5D11-941C-46E4-AEF6-BD02ACFBA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8543" y="2636667"/>
            <a:ext cx="5885636" cy="22815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a16="http://schemas.microsoft.com/office/drawing/2014/main" id="{DC043714-AFC9-4EF9-934A-E6E5A5C7660A}"/>
              </a:ext>
            </a:extLst>
          </p:cNvPr>
          <p:cNvSpPr>
            <a:spLocks noGrp="1"/>
          </p:cNvSpPr>
          <p:nvPr>
            <p:ph type="title"/>
          </p:nvPr>
        </p:nvSpPr>
        <p:spPr>
          <a:xfrm>
            <a:off x="812800" y="365125"/>
            <a:ext cx="9043988" cy="1325563"/>
          </a:xfrm>
        </p:spPr>
        <p:txBody>
          <a:bodyPr>
            <a:normAutofit/>
          </a:bodyPr>
          <a:lstStyle/>
          <a:p>
            <a:pPr algn="ctr"/>
            <a:r>
              <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SUBQUERY WITH COMPARISON OPERATOR</a:t>
            </a:r>
          </a:p>
        </p:txBody>
      </p:sp>
      <p:pic>
        <p:nvPicPr>
          <p:cNvPr id="7" name="Picture 6">
            <a:extLst>
              <a:ext uri="{FF2B5EF4-FFF2-40B4-BE49-F238E27FC236}">
                <a16:creationId xmlns:a16="http://schemas.microsoft.com/office/drawing/2014/main" id="{24DBB7A5-FBD2-4756-9C02-5EA49CF37F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27856015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663E-FDAD-4E54-9457-3100CC049636}"/>
              </a:ext>
            </a:extLst>
          </p:cNvPr>
          <p:cNvSpPr>
            <a:spLocks noGrp="1"/>
          </p:cNvSpPr>
          <p:nvPr>
            <p:ph type="title"/>
          </p:nvPr>
        </p:nvSpPr>
        <p:spPr>
          <a:xfrm>
            <a:off x="751633" y="391758"/>
            <a:ext cx="9218019" cy="824483"/>
          </a:xfrm>
        </p:spPr>
        <p:txBody>
          <a:bodyPr>
            <a:normAutofit fontScale="90000"/>
          </a:bodyPr>
          <a:lstStyle/>
          <a:p>
            <a:pPr algn="ctr"/>
            <a:r>
              <a:rPr lang="en-US" sz="3400" dirty="0">
                <a:solidFill>
                  <a:schemeClr val="tx1">
                    <a:lumMod val="75000"/>
                    <a:lumOff val="25000"/>
                  </a:schemeClr>
                </a:solidFill>
                <a:latin typeface="Adobe Fangsong Std R" panose="02020400000000000000" pitchFamily="18" charset="-128"/>
                <a:ea typeface="Adobe Fangsong Std R" panose="02020400000000000000" pitchFamily="18" charset="-128"/>
              </a:rPr>
              <a:t>SUBQUERY WITH IN OR NOT-IN OPERATOR</a:t>
            </a:r>
            <a:endParaRPr lang="en-IN" sz="34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138F0E29-235C-4ABC-B065-F7279FB1E0C4}"/>
              </a:ext>
            </a:extLst>
          </p:cNvPr>
          <p:cNvSpPr>
            <a:spLocks noGrp="1"/>
          </p:cNvSpPr>
          <p:nvPr>
            <p:ph sz="quarter" idx="13"/>
          </p:nvPr>
        </p:nvSpPr>
        <p:spPr>
          <a:xfrm>
            <a:off x="751633" y="1480429"/>
            <a:ext cx="9044887" cy="1061375"/>
          </a:xfrm>
        </p:spPr>
        <p:txBody>
          <a:bodyPr>
            <a:normAutofit fontScale="92500" lnSpcReduction="20000"/>
          </a:bodyPr>
          <a:lstStyle/>
          <a:p>
            <a:r>
              <a:rPr lang="en-US" sz="2000" b="0" i="0" dirty="0">
                <a:effectLst/>
              </a:rPr>
              <a:t>If the subquery produces more than one value, we need to use the IN or NOT IN operator with the </a:t>
            </a:r>
            <a:r>
              <a:rPr lang="en-US" sz="2000" dirty="0"/>
              <a:t>WHERE clause</a:t>
            </a:r>
            <a:r>
              <a:rPr lang="en-US" sz="2000" b="0" i="0" dirty="0">
                <a:effectLst/>
              </a:rPr>
              <a:t>.</a:t>
            </a:r>
          </a:p>
          <a:p>
            <a:r>
              <a:rPr lang="en-US" sz="2000" b="0" i="0" dirty="0">
                <a:solidFill>
                  <a:srgbClr val="333333"/>
                </a:solidFill>
                <a:effectLst/>
              </a:rPr>
              <a:t>Suppose we have a table named </a:t>
            </a:r>
            <a:r>
              <a:rPr lang="en-US" sz="2000" b="1" i="0" dirty="0">
                <a:solidFill>
                  <a:srgbClr val="333333"/>
                </a:solidFill>
                <a:effectLst/>
              </a:rPr>
              <a:t>"Student1"</a:t>
            </a:r>
            <a:r>
              <a:rPr lang="en-US" sz="2000" b="0" i="0" dirty="0">
                <a:solidFill>
                  <a:srgbClr val="333333"/>
                </a:solidFill>
                <a:effectLst/>
              </a:rPr>
              <a:t> and </a:t>
            </a:r>
            <a:r>
              <a:rPr lang="en-US" sz="2000" b="1" i="0" dirty="0">
                <a:solidFill>
                  <a:srgbClr val="333333"/>
                </a:solidFill>
                <a:effectLst/>
              </a:rPr>
              <a:t>"Student2"</a:t>
            </a:r>
            <a:r>
              <a:rPr lang="en-US" sz="2000" b="0" i="0" dirty="0">
                <a:solidFill>
                  <a:srgbClr val="333333"/>
                </a:solidFill>
                <a:effectLst/>
              </a:rPr>
              <a:t> that contains the following data:</a:t>
            </a:r>
            <a:endParaRPr lang="en-IN" sz="2000" dirty="0"/>
          </a:p>
        </p:txBody>
      </p:sp>
      <p:pic>
        <p:nvPicPr>
          <p:cNvPr id="5" name="Picture 4">
            <a:extLst>
              <a:ext uri="{FF2B5EF4-FFF2-40B4-BE49-F238E27FC236}">
                <a16:creationId xmlns:a16="http://schemas.microsoft.com/office/drawing/2014/main" id="{4195100C-0A8D-4BB4-88A4-42C7B595B4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936" y="2541804"/>
            <a:ext cx="5732837" cy="39244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D45BBE64-1F55-4BDB-856A-FAE4469FE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33015620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5F3AAF-57B1-4F55-8F81-EDA481B155AD}"/>
              </a:ext>
            </a:extLst>
          </p:cNvPr>
          <p:cNvSpPr>
            <a:spLocks noGrp="1"/>
          </p:cNvSpPr>
          <p:nvPr>
            <p:ph sz="quarter" idx="13"/>
          </p:nvPr>
        </p:nvSpPr>
        <p:spPr>
          <a:xfrm>
            <a:off x="838200" y="1930400"/>
            <a:ext cx="9044887" cy="901577"/>
          </a:xfrm>
        </p:spPr>
        <p:txBody>
          <a:bodyPr>
            <a:normAutofit/>
          </a:bodyPr>
          <a:lstStyle/>
          <a:p>
            <a:r>
              <a:rPr lang="en-US" sz="2000" i="0" dirty="0">
                <a:solidFill>
                  <a:srgbClr val="333333"/>
                </a:solidFill>
                <a:effectLst/>
              </a:rPr>
              <a:t>The following subquery with NOT IN operator returns the student1 detail who does not belong to Los Angeles City from both tables as follows:</a:t>
            </a:r>
            <a:endParaRPr lang="en-IN" sz="2000" dirty="0"/>
          </a:p>
        </p:txBody>
      </p:sp>
      <p:pic>
        <p:nvPicPr>
          <p:cNvPr id="5" name="Picture 4">
            <a:extLst>
              <a:ext uri="{FF2B5EF4-FFF2-40B4-BE49-F238E27FC236}">
                <a16:creationId xmlns:a16="http://schemas.microsoft.com/office/drawing/2014/main" id="{114B6C01-3AFB-4D02-82CB-0DAB804A2C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555" y="2831977"/>
            <a:ext cx="5790729" cy="23619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a16="http://schemas.microsoft.com/office/drawing/2014/main" id="{62C911D9-6D74-4AC0-99E1-0AD68905AC7C}"/>
              </a:ext>
            </a:extLst>
          </p:cNvPr>
          <p:cNvSpPr>
            <a:spLocks noGrp="1"/>
          </p:cNvSpPr>
          <p:nvPr>
            <p:ph type="title"/>
          </p:nvPr>
        </p:nvSpPr>
        <p:spPr>
          <a:xfrm>
            <a:off x="733404" y="480535"/>
            <a:ext cx="9254478" cy="1325563"/>
          </a:xfrm>
        </p:spPr>
        <p:txBody>
          <a:bodyPr>
            <a:normAutofit/>
          </a:bodyPr>
          <a:lstStyle/>
          <a:p>
            <a:pPr algn="ctr"/>
            <a:r>
              <a:rPr lang="en-US" sz="3400" dirty="0">
                <a:solidFill>
                  <a:schemeClr val="tx1">
                    <a:lumMod val="75000"/>
                    <a:lumOff val="25000"/>
                  </a:schemeClr>
                </a:solidFill>
                <a:latin typeface="Adobe Fangsong Std R" panose="02020400000000000000" pitchFamily="18" charset="-128"/>
                <a:ea typeface="Adobe Fangsong Std R" panose="02020400000000000000" pitchFamily="18" charset="-128"/>
              </a:rPr>
              <a:t>SUBQUERY WITH IN OR NOT-IN OPERATOR</a:t>
            </a:r>
            <a:endParaRPr lang="en-IN" sz="34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7" name="Picture 6">
            <a:extLst>
              <a:ext uri="{FF2B5EF4-FFF2-40B4-BE49-F238E27FC236}">
                <a16:creationId xmlns:a16="http://schemas.microsoft.com/office/drawing/2014/main" id="{749D55DA-4BE7-46BC-A7B1-0877D3CA21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85490108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8881F-4BF6-4621-A3EE-05050C59FD07}"/>
              </a:ext>
            </a:extLst>
          </p:cNvPr>
          <p:cNvSpPr>
            <a:spLocks noGrp="1"/>
          </p:cNvSpPr>
          <p:nvPr>
            <p:ph type="title"/>
          </p:nvPr>
        </p:nvSpPr>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SUBQUERY IN THE FROM CLAUSE</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0872926A-8A46-47D7-8ECE-F7C2A3A0486F}"/>
              </a:ext>
            </a:extLst>
          </p:cNvPr>
          <p:cNvSpPr>
            <a:spLocks noGrp="1"/>
          </p:cNvSpPr>
          <p:nvPr>
            <p:ph sz="quarter" idx="13"/>
          </p:nvPr>
        </p:nvSpPr>
        <p:spPr>
          <a:xfrm>
            <a:off x="838200" y="1930400"/>
            <a:ext cx="9044887" cy="1594035"/>
          </a:xfrm>
        </p:spPr>
        <p:txBody>
          <a:bodyPr>
            <a:normAutofit/>
          </a:bodyPr>
          <a:lstStyle/>
          <a:p>
            <a:r>
              <a:rPr lang="en-US" sz="2000" b="0" i="0" dirty="0">
                <a:solidFill>
                  <a:srgbClr val="333333"/>
                </a:solidFill>
                <a:effectLst/>
              </a:rPr>
              <a:t>If we use a subquery in the FROM clause, MySQL will return the output from a subquery is used as a temporary table. We called this table as a derived table, inline views, or materialized subquery.</a:t>
            </a:r>
          </a:p>
          <a:p>
            <a:r>
              <a:rPr lang="en-US" sz="2000" b="0" i="0" dirty="0">
                <a:solidFill>
                  <a:srgbClr val="333333"/>
                </a:solidFill>
                <a:effectLst/>
              </a:rPr>
              <a:t>The following subquery returns the maximum, minimum, and average number of items in the order table:</a:t>
            </a:r>
            <a:endParaRPr lang="en-IN" sz="2000" dirty="0"/>
          </a:p>
        </p:txBody>
      </p:sp>
      <p:pic>
        <p:nvPicPr>
          <p:cNvPr id="5" name="Picture 4">
            <a:extLst>
              <a:ext uri="{FF2B5EF4-FFF2-40B4-BE49-F238E27FC236}">
                <a16:creationId xmlns:a16="http://schemas.microsoft.com/office/drawing/2014/main" id="{4BADAAEA-8D2A-40B2-85D5-7F59FE125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5536" y="3524435"/>
            <a:ext cx="5326499" cy="226380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734560C5-85BB-4F64-8304-72BA4542A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498514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0CD9-FFB3-4946-86E4-2DF46BD0CE94}"/>
              </a:ext>
            </a:extLst>
          </p:cNvPr>
          <p:cNvSpPr>
            <a:spLocks noGrp="1"/>
          </p:cNvSpPr>
          <p:nvPr>
            <p:ph type="title"/>
          </p:nvPr>
        </p:nvSpPr>
        <p:spPr>
          <a:xfrm>
            <a:off x="812324" y="365125"/>
            <a:ext cx="9044887" cy="1135201"/>
          </a:xfrm>
        </p:spPr>
        <p:txBody>
          <a:bodyPr>
            <a:normAutofit/>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A FIELD?</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E6AD7AF6-50FE-4A0A-8400-5081991F98B9}"/>
              </a:ext>
            </a:extLst>
          </p:cNvPr>
          <p:cNvSpPr>
            <a:spLocks noGrp="1"/>
          </p:cNvSpPr>
          <p:nvPr>
            <p:ph sz="quarter" idx="13"/>
          </p:nvPr>
        </p:nvSpPr>
        <p:spPr>
          <a:xfrm>
            <a:off x="891465" y="1686957"/>
            <a:ext cx="9044887" cy="1498600"/>
          </a:xfrm>
        </p:spPr>
        <p:txBody>
          <a:bodyPr/>
          <a:lstStyle/>
          <a:p>
            <a:pPr algn="just"/>
            <a:r>
              <a:rPr lang="en-US" sz="2000" b="0" i="0" dirty="0">
                <a:solidFill>
                  <a:srgbClr val="000000"/>
                </a:solidFill>
                <a:effectLst/>
              </a:rPr>
              <a:t>Every table is broken up into smaller entities called fields. </a:t>
            </a:r>
          </a:p>
          <a:p>
            <a:pPr algn="just"/>
            <a:r>
              <a:rPr lang="en-US" sz="2000" b="0" i="0" dirty="0">
                <a:solidFill>
                  <a:srgbClr val="000000"/>
                </a:solidFill>
                <a:effectLst/>
              </a:rPr>
              <a:t>A field is a column in a table that is designed to maintain specific information about every record in the table.</a:t>
            </a:r>
          </a:p>
        </p:txBody>
      </p:sp>
      <p:pic>
        <p:nvPicPr>
          <p:cNvPr id="5" name="Picture 4">
            <a:extLst>
              <a:ext uri="{FF2B5EF4-FFF2-40B4-BE49-F238E27FC236}">
                <a16:creationId xmlns:a16="http://schemas.microsoft.com/office/drawing/2014/main" id="{FB973ABD-EECF-4597-9FC5-C4F5747B4C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657" y="3185557"/>
            <a:ext cx="5922219" cy="3307318"/>
          </a:xfrm>
          <a:prstGeom prst="rect">
            <a:avLst/>
          </a:prstGeom>
          <a:ln>
            <a:noFill/>
          </a:ln>
          <a:effectLst>
            <a:softEdge rad="112500"/>
          </a:effectLst>
        </p:spPr>
      </p:pic>
      <p:pic>
        <p:nvPicPr>
          <p:cNvPr id="6" name="Picture 5">
            <a:extLst>
              <a:ext uri="{FF2B5EF4-FFF2-40B4-BE49-F238E27FC236}">
                <a16:creationId xmlns:a16="http://schemas.microsoft.com/office/drawing/2014/main" id="{D6626D53-EB68-479A-938A-C54403A0B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16784921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735E-8102-4A47-AD9A-1ACAA30929B1}"/>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CORRELATED SUBQUERIES</a:t>
            </a:r>
          </a:p>
        </p:txBody>
      </p:sp>
      <p:sp>
        <p:nvSpPr>
          <p:cNvPr id="3" name="Content Placeholder 2">
            <a:extLst>
              <a:ext uri="{FF2B5EF4-FFF2-40B4-BE49-F238E27FC236}">
                <a16:creationId xmlns:a16="http://schemas.microsoft.com/office/drawing/2014/main" id="{1CB6F6D6-0A8A-46FF-B41C-D505A665D2F2}"/>
              </a:ext>
            </a:extLst>
          </p:cNvPr>
          <p:cNvSpPr>
            <a:spLocks noGrp="1"/>
          </p:cNvSpPr>
          <p:nvPr>
            <p:ph sz="quarter" idx="13"/>
          </p:nvPr>
        </p:nvSpPr>
        <p:spPr>
          <a:xfrm>
            <a:off x="838200" y="1930400"/>
            <a:ext cx="9044887" cy="1833732"/>
          </a:xfrm>
        </p:spPr>
        <p:txBody>
          <a:bodyPr>
            <a:normAutofit fontScale="92500" lnSpcReduction="10000"/>
          </a:bodyPr>
          <a:lstStyle/>
          <a:p>
            <a:r>
              <a:rPr lang="en-US" sz="2000" b="0" i="0" dirty="0">
                <a:solidFill>
                  <a:srgbClr val="333333"/>
                </a:solidFill>
                <a:effectLst/>
              </a:rPr>
              <a:t>A correlated subquery in MySQL is a subquery that depends on the outer query. It uses the data from the outer query or contains a reference to a parent query that also appears in the outer query. MySQL evaluates it once from each row in the outer query.</a:t>
            </a:r>
          </a:p>
          <a:p>
            <a:r>
              <a:rPr lang="en-US" sz="2000" dirty="0">
                <a:solidFill>
                  <a:srgbClr val="333333"/>
                </a:solidFill>
              </a:rPr>
              <a:t>EXAMPLE</a:t>
            </a:r>
          </a:p>
          <a:p>
            <a:r>
              <a:rPr lang="en-US" sz="2200" i="0" dirty="0">
                <a:solidFill>
                  <a:srgbClr val="333333"/>
                </a:solidFill>
                <a:effectLst/>
              </a:rPr>
              <a:t>We select an </a:t>
            </a:r>
            <a:r>
              <a:rPr lang="en-US" sz="2200" dirty="0">
                <a:solidFill>
                  <a:srgbClr val="333333"/>
                </a:solidFill>
              </a:rPr>
              <a:t>customer</a:t>
            </a:r>
            <a:r>
              <a:rPr lang="en-US" sz="2200" i="0" dirty="0">
                <a:solidFill>
                  <a:srgbClr val="333333"/>
                </a:solidFill>
                <a:effectLst/>
              </a:rPr>
              <a:t> name and city whose income is higher than the average income of all employees in each city.</a:t>
            </a:r>
            <a:endParaRPr lang="en-IN" sz="2200" dirty="0"/>
          </a:p>
        </p:txBody>
      </p:sp>
      <p:pic>
        <p:nvPicPr>
          <p:cNvPr id="5" name="Picture 4">
            <a:extLst>
              <a:ext uri="{FF2B5EF4-FFF2-40B4-BE49-F238E27FC236}">
                <a16:creationId xmlns:a16="http://schemas.microsoft.com/office/drawing/2014/main" id="{E955E7E3-FE86-4B8F-AD9D-57177C75A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838" y="3764132"/>
            <a:ext cx="6323000" cy="220164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0D70F211-3167-40D9-9E23-8211554C0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21204524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E3AA5-ADDD-4607-9796-EFF2103F5F51}"/>
              </a:ext>
            </a:extLst>
          </p:cNvPr>
          <p:cNvSpPr>
            <a:spLocks noGrp="1"/>
          </p:cNvSpPr>
          <p:nvPr>
            <p:ph type="title"/>
          </p:nvPr>
        </p:nvSpPr>
        <p:spPr>
          <a:xfrm>
            <a:off x="564490" y="436146"/>
            <a:ext cx="9592305" cy="1325563"/>
          </a:xfrm>
        </p:spPr>
        <p:txBody>
          <a:bodyPr>
            <a:normAutofit/>
          </a:bodyPr>
          <a:lstStyle/>
          <a:p>
            <a:pPr algn="ctr"/>
            <a:r>
              <a:rPr lang="en-US"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SUBQUERIES WITH EXISTS OR NOT EXISTS</a:t>
            </a:r>
            <a:endPar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B6921FBD-E655-4A32-99CF-8E35522E75BF}"/>
              </a:ext>
            </a:extLst>
          </p:cNvPr>
          <p:cNvSpPr>
            <a:spLocks noGrp="1"/>
          </p:cNvSpPr>
          <p:nvPr>
            <p:ph sz="quarter" idx="13"/>
          </p:nvPr>
        </p:nvSpPr>
        <p:spPr>
          <a:xfrm>
            <a:off x="838200" y="1930400"/>
            <a:ext cx="9044887" cy="2313126"/>
          </a:xfrm>
        </p:spPr>
        <p:txBody>
          <a:bodyPr>
            <a:normAutofit/>
          </a:bodyPr>
          <a:lstStyle/>
          <a:p>
            <a:r>
              <a:rPr lang="en-US" sz="2000" b="0" i="0" dirty="0">
                <a:effectLst/>
              </a:rPr>
              <a:t>The </a:t>
            </a:r>
            <a:r>
              <a:rPr lang="en-US" sz="2000" dirty="0"/>
              <a:t>EXISTS operator </a:t>
            </a:r>
            <a:r>
              <a:rPr lang="en-US" sz="2000" b="0" i="0" dirty="0">
                <a:effectLst/>
              </a:rPr>
              <a:t>is a Boolean operator that returns either true or false result. It is used with a subquery and checks the existence of data in a subquery. If a subquery returns any record at all, this operator returns true. Otherwise, it will return false. The NOT EXISTS operator used for negation that gives true value when the subquery does not return any row. Otherwise, it returns false. Both EXISTS and NOT EXISTS used with correlated subqueries.</a:t>
            </a:r>
          </a:p>
        </p:txBody>
      </p:sp>
      <p:pic>
        <p:nvPicPr>
          <p:cNvPr id="8" name="Picture 7">
            <a:extLst>
              <a:ext uri="{FF2B5EF4-FFF2-40B4-BE49-F238E27FC236}">
                <a16:creationId xmlns:a16="http://schemas.microsoft.com/office/drawing/2014/main" id="{6CBF71AC-92BF-453A-919A-9836E9770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49096515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70739F-9077-43C8-81BF-B1751B02F994}"/>
              </a:ext>
            </a:extLst>
          </p:cNvPr>
          <p:cNvSpPr>
            <a:spLocks noGrp="1"/>
          </p:cNvSpPr>
          <p:nvPr>
            <p:ph sz="quarter" idx="13"/>
          </p:nvPr>
        </p:nvSpPr>
        <p:spPr>
          <a:xfrm>
            <a:off x="838200" y="1930400"/>
            <a:ext cx="9044887" cy="892699"/>
          </a:xfrm>
        </p:spPr>
        <p:txBody>
          <a:bodyPr>
            <a:normAutofit/>
          </a:bodyPr>
          <a:lstStyle/>
          <a:p>
            <a:r>
              <a:rPr lang="en-US" sz="2000" i="0" dirty="0">
                <a:solidFill>
                  <a:srgbClr val="333333"/>
                </a:solidFill>
                <a:effectLst/>
              </a:rPr>
              <a:t>Suppose we have a table customer and order that contains the data as follows:</a:t>
            </a:r>
            <a:endParaRPr lang="en-IN" sz="2000" dirty="0"/>
          </a:p>
        </p:txBody>
      </p:sp>
      <p:pic>
        <p:nvPicPr>
          <p:cNvPr id="6" name="Picture 5">
            <a:extLst>
              <a:ext uri="{FF2B5EF4-FFF2-40B4-BE49-F238E27FC236}">
                <a16:creationId xmlns:a16="http://schemas.microsoft.com/office/drawing/2014/main" id="{95755E10-6B53-4FBE-82BA-27E94453036F}"/>
              </a:ext>
            </a:extLst>
          </p:cNvPr>
          <p:cNvPicPr>
            <a:picLocks noChangeAspect="1"/>
          </p:cNvPicPr>
          <p:nvPr/>
        </p:nvPicPr>
        <p:blipFill rotWithShape="1">
          <a:blip r:embed="rId2">
            <a:extLst>
              <a:ext uri="{28A0092B-C50C-407E-A947-70E740481C1C}">
                <a14:useLocalDpi xmlns:a14="http://schemas.microsoft.com/office/drawing/2010/main" val="0"/>
              </a:ext>
            </a:extLst>
          </a:blip>
          <a:srcRect r="6672"/>
          <a:stretch/>
        </p:blipFill>
        <p:spPr>
          <a:xfrm>
            <a:off x="838200" y="2804235"/>
            <a:ext cx="4914530" cy="24613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AF613F57-A434-4A0E-951B-A26E989E2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5297" y="2804235"/>
            <a:ext cx="4041914" cy="24613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itle 1">
            <a:extLst>
              <a:ext uri="{FF2B5EF4-FFF2-40B4-BE49-F238E27FC236}">
                <a16:creationId xmlns:a16="http://schemas.microsoft.com/office/drawing/2014/main" id="{AB50593E-AB6D-41B5-989E-6EBB9750DB9C}"/>
              </a:ext>
            </a:extLst>
          </p:cNvPr>
          <p:cNvSpPr>
            <a:spLocks noGrp="1"/>
          </p:cNvSpPr>
          <p:nvPr>
            <p:ph type="title"/>
          </p:nvPr>
        </p:nvSpPr>
        <p:spPr>
          <a:xfrm>
            <a:off x="431563" y="577049"/>
            <a:ext cx="9858160" cy="1127487"/>
          </a:xfrm>
        </p:spPr>
        <p:txBody>
          <a:bodyPr>
            <a:normAutofit/>
          </a:bodyPr>
          <a:lstStyle/>
          <a:p>
            <a:pPr algn="ctr"/>
            <a:r>
              <a:rPr lang="en-US"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SUBQUERIES WITH EXISTS OR NOT EXISTS</a:t>
            </a:r>
            <a:endPar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9" name="Picture 8">
            <a:extLst>
              <a:ext uri="{FF2B5EF4-FFF2-40B4-BE49-F238E27FC236}">
                <a16:creationId xmlns:a16="http://schemas.microsoft.com/office/drawing/2014/main" id="{43DAEC2E-7C27-45ED-96BD-D96E6CA43C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42576313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064E6E-CBA2-41B9-AC8D-8E7CF871766C}"/>
              </a:ext>
            </a:extLst>
          </p:cNvPr>
          <p:cNvSpPr>
            <a:spLocks noGrp="1"/>
          </p:cNvSpPr>
          <p:nvPr>
            <p:ph sz="quarter" idx="13"/>
          </p:nvPr>
        </p:nvSpPr>
        <p:spPr>
          <a:xfrm>
            <a:off x="838200" y="1930400"/>
            <a:ext cx="9044887" cy="803922"/>
          </a:xfrm>
        </p:spPr>
        <p:txBody>
          <a:bodyPr>
            <a:normAutofit/>
          </a:bodyPr>
          <a:lstStyle/>
          <a:p>
            <a:r>
              <a:rPr lang="en-US" sz="2000" b="0" i="0" dirty="0">
                <a:solidFill>
                  <a:srgbClr val="333333"/>
                </a:solidFill>
                <a:effectLst/>
              </a:rPr>
              <a:t>The below SQL statements uses EXISTS operator to find the name, occupation, and Qualification of the customer who has placed at least one order.</a:t>
            </a:r>
            <a:endParaRPr lang="en-IN" sz="2000" dirty="0"/>
          </a:p>
        </p:txBody>
      </p:sp>
      <p:pic>
        <p:nvPicPr>
          <p:cNvPr id="5" name="Picture 4">
            <a:extLst>
              <a:ext uri="{FF2B5EF4-FFF2-40B4-BE49-F238E27FC236}">
                <a16:creationId xmlns:a16="http://schemas.microsoft.com/office/drawing/2014/main" id="{6D5C2932-D8C9-4897-AC97-E455AAE04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337" y="2734322"/>
            <a:ext cx="5832763" cy="289412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a16="http://schemas.microsoft.com/office/drawing/2014/main" id="{9A8F3EDE-F498-472C-AD81-DE8F276C6190}"/>
              </a:ext>
            </a:extLst>
          </p:cNvPr>
          <p:cNvSpPr>
            <a:spLocks noGrp="1"/>
          </p:cNvSpPr>
          <p:nvPr>
            <p:ph type="title"/>
          </p:nvPr>
        </p:nvSpPr>
        <p:spPr>
          <a:xfrm>
            <a:off x="475951" y="436147"/>
            <a:ext cx="9769383" cy="1325563"/>
          </a:xfrm>
        </p:spPr>
        <p:txBody>
          <a:bodyPr>
            <a:normAutofit/>
          </a:bodyPr>
          <a:lstStyle/>
          <a:p>
            <a:pPr algn="ctr"/>
            <a:r>
              <a:rPr lang="en-US"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SUBQUERIES WITH EXISTS OR NOT EXISTS</a:t>
            </a:r>
            <a:endPar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7" name="Picture 6">
            <a:extLst>
              <a:ext uri="{FF2B5EF4-FFF2-40B4-BE49-F238E27FC236}">
                <a16:creationId xmlns:a16="http://schemas.microsoft.com/office/drawing/2014/main" id="{FB7198C1-B8B1-48BD-BFC7-405ABB40AA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72753605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CCCF75-9E66-4CF9-B14E-71287D8518A9}"/>
              </a:ext>
            </a:extLst>
          </p:cNvPr>
          <p:cNvSpPr>
            <a:spLocks noGrp="1"/>
          </p:cNvSpPr>
          <p:nvPr>
            <p:ph sz="quarter" idx="13"/>
          </p:nvPr>
        </p:nvSpPr>
        <p:spPr>
          <a:xfrm>
            <a:off x="838200" y="1930400"/>
            <a:ext cx="9044887" cy="741779"/>
          </a:xfrm>
        </p:spPr>
        <p:txBody>
          <a:bodyPr>
            <a:normAutofit/>
          </a:bodyPr>
          <a:lstStyle/>
          <a:p>
            <a:r>
              <a:rPr lang="en-US" sz="2000" b="0" i="0" dirty="0">
                <a:solidFill>
                  <a:srgbClr val="333333"/>
                </a:solidFill>
                <a:effectLst/>
              </a:rPr>
              <a:t>This statement uses NOT EXISTS operator that returns the customer details who have not placed an order.</a:t>
            </a:r>
            <a:endParaRPr lang="en-IN" sz="2000" dirty="0"/>
          </a:p>
        </p:txBody>
      </p:sp>
      <p:sp>
        <p:nvSpPr>
          <p:cNvPr id="4" name="Title 1">
            <a:extLst>
              <a:ext uri="{FF2B5EF4-FFF2-40B4-BE49-F238E27FC236}">
                <a16:creationId xmlns:a16="http://schemas.microsoft.com/office/drawing/2014/main" id="{FBE0577A-8B3A-43DA-8DE5-A8959C581917}"/>
              </a:ext>
            </a:extLst>
          </p:cNvPr>
          <p:cNvSpPr>
            <a:spLocks noGrp="1"/>
          </p:cNvSpPr>
          <p:nvPr>
            <p:ph type="title"/>
          </p:nvPr>
        </p:nvSpPr>
        <p:spPr>
          <a:xfrm>
            <a:off x="467074" y="374003"/>
            <a:ext cx="9787138" cy="1325563"/>
          </a:xfrm>
        </p:spPr>
        <p:txBody>
          <a:bodyPr>
            <a:normAutofit/>
          </a:bodyPr>
          <a:lstStyle/>
          <a:p>
            <a:pPr algn="ctr"/>
            <a:r>
              <a:rPr lang="en-US"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SUBQUERIES WITH EXISTS OR NOT EXISTS</a:t>
            </a:r>
            <a:endPar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8" name="Picture 7">
            <a:extLst>
              <a:ext uri="{FF2B5EF4-FFF2-40B4-BE49-F238E27FC236}">
                <a16:creationId xmlns:a16="http://schemas.microsoft.com/office/drawing/2014/main" id="{47A8F4AC-9302-441C-82D5-62AB9C3320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378" y="2672179"/>
            <a:ext cx="6279238" cy="231611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D73F5194-DFAF-4E46-80FD-B0D39289A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98927252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5BA4-476E-42BF-B2F9-08F7620B4C3B}"/>
              </a:ext>
            </a:extLst>
          </p:cNvPr>
          <p:cNvSpPr>
            <a:spLocks noGrp="1"/>
          </p:cNvSpPr>
          <p:nvPr>
            <p:ph type="title"/>
          </p:nvPr>
        </p:nvSpPr>
        <p:spPr>
          <a:xfrm>
            <a:off x="746482" y="498290"/>
            <a:ext cx="9228321" cy="1325563"/>
          </a:xfrm>
        </p:spPr>
        <p:txBody>
          <a:bodyPr>
            <a:normAutofit/>
          </a:bodyPr>
          <a:lstStyle/>
          <a:p>
            <a:pPr algn="ctr"/>
            <a:r>
              <a:rPr lang="en-US"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SUBQUERIES WITH ALL, ANY, AND SOME</a:t>
            </a:r>
            <a:endPar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B514AF7E-FBD2-491F-AC16-0C40ED0DF78B}"/>
              </a:ext>
            </a:extLst>
          </p:cNvPr>
          <p:cNvSpPr>
            <a:spLocks noGrp="1"/>
          </p:cNvSpPr>
          <p:nvPr>
            <p:ph sz="quarter" idx="13"/>
          </p:nvPr>
        </p:nvSpPr>
        <p:spPr>
          <a:xfrm>
            <a:off x="838200" y="1930400"/>
            <a:ext cx="9044887" cy="3715798"/>
          </a:xfrm>
        </p:spPr>
        <p:txBody>
          <a:bodyPr>
            <a:normAutofit/>
          </a:bodyPr>
          <a:lstStyle/>
          <a:p>
            <a:pPr algn="just"/>
            <a:r>
              <a:rPr lang="en-US" sz="2000" b="0" i="0" dirty="0">
                <a:solidFill>
                  <a:srgbClr val="333333"/>
                </a:solidFill>
                <a:effectLst/>
              </a:rPr>
              <a:t>We can use a subquery which is followed by the keyword ALL, ANY, or SOME after a comparison operator. The following are the syntax to use subqueries with ALL, ANY, or SOME:</a:t>
            </a:r>
          </a:p>
          <a:p>
            <a:pPr algn="just">
              <a:buFont typeface="+mj-lt"/>
              <a:buAutoNum type="arabicPeriod"/>
            </a:pPr>
            <a:r>
              <a:rPr lang="en-US" sz="2000" b="0" i="0" dirty="0">
                <a:solidFill>
                  <a:srgbClr val="000000"/>
                </a:solidFill>
                <a:effectLst/>
              </a:rPr>
              <a:t>operand comparison_operator</a:t>
            </a:r>
            <a:r>
              <a:rPr lang="en-US" sz="2000" b="0" i="0" dirty="0">
                <a:effectLst/>
              </a:rPr>
              <a:t> ANY (subquery)  </a:t>
            </a:r>
          </a:p>
          <a:p>
            <a:pPr algn="just">
              <a:buFont typeface="+mj-lt"/>
              <a:buAutoNum type="arabicPeriod"/>
            </a:pPr>
            <a:r>
              <a:rPr lang="en-US" sz="2000" b="0" i="0" dirty="0">
                <a:effectLst/>
              </a:rPr>
              <a:t>operand comparison_operator ALL (subquery)  </a:t>
            </a:r>
          </a:p>
          <a:p>
            <a:pPr algn="just">
              <a:buFont typeface="+mj-lt"/>
              <a:buAutoNum type="arabicPeriod"/>
            </a:pPr>
            <a:r>
              <a:rPr lang="en-US" sz="2000" b="0" i="0" dirty="0">
                <a:effectLst/>
              </a:rPr>
              <a:t>operand comparison_operator SOME (subquery</a:t>
            </a:r>
            <a:r>
              <a:rPr lang="en-US" sz="2000" b="0" i="0" dirty="0">
                <a:solidFill>
                  <a:srgbClr val="000000"/>
                </a:solidFill>
                <a:effectLst/>
              </a:rPr>
              <a:t>)  </a:t>
            </a:r>
          </a:p>
          <a:p>
            <a:pPr algn="just"/>
            <a:r>
              <a:rPr lang="en-US" sz="2000" b="0" i="0" dirty="0">
                <a:solidFill>
                  <a:srgbClr val="333333"/>
                </a:solidFill>
                <a:effectLst/>
              </a:rPr>
              <a:t>The ALL keyword compares values with the value returned by a subquery. Therefore, it returns TRUE if the comparison is TRUE for ALL of the values returned by a subquery. The ANY keyword returns TRUE if the comparison is TRUE for ANY of the values returned by a subquery. The ANY and SOME keywords are the same because they are the alias of each other.</a:t>
            </a:r>
            <a:endParaRPr lang="en-US" sz="2000" b="0" i="0" dirty="0">
              <a:solidFill>
                <a:srgbClr val="000000"/>
              </a:solidFill>
              <a:effectLst/>
            </a:endParaRPr>
          </a:p>
        </p:txBody>
      </p:sp>
      <p:pic>
        <p:nvPicPr>
          <p:cNvPr id="4" name="Picture 3">
            <a:extLst>
              <a:ext uri="{FF2B5EF4-FFF2-40B4-BE49-F238E27FC236}">
                <a16:creationId xmlns:a16="http://schemas.microsoft.com/office/drawing/2014/main" id="{73356A6A-11D6-4BB6-B6BD-3A08D644F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47244292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73B35C-145A-4E49-8159-E5A842025CD3}"/>
              </a:ext>
            </a:extLst>
          </p:cNvPr>
          <p:cNvSpPr>
            <a:spLocks noGrp="1"/>
          </p:cNvSpPr>
          <p:nvPr>
            <p:ph sz="quarter" idx="13"/>
          </p:nvPr>
        </p:nvSpPr>
        <p:spPr>
          <a:xfrm>
            <a:off x="838200" y="1930400"/>
            <a:ext cx="9044887" cy="431060"/>
          </a:xfrm>
        </p:spPr>
        <p:txBody>
          <a:bodyPr>
            <a:normAutofit/>
          </a:bodyPr>
          <a:lstStyle/>
          <a:p>
            <a:r>
              <a:rPr lang="en-US" sz="2000" dirty="0"/>
              <a:t>ANY OPRATOR</a:t>
            </a:r>
            <a:endParaRPr lang="en-IN" sz="2000" dirty="0"/>
          </a:p>
        </p:txBody>
      </p:sp>
      <p:pic>
        <p:nvPicPr>
          <p:cNvPr id="5" name="Picture 4">
            <a:extLst>
              <a:ext uri="{FF2B5EF4-FFF2-40B4-BE49-F238E27FC236}">
                <a16:creationId xmlns:a16="http://schemas.microsoft.com/office/drawing/2014/main" id="{399B878B-C2E9-4E20-B560-FAE4C64AB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0212" y="2361460"/>
            <a:ext cx="5567536" cy="31959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a16="http://schemas.microsoft.com/office/drawing/2014/main" id="{71BF1216-EF08-422D-94A0-FDE40D0A4C92}"/>
              </a:ext>
            </a:extLst>
          </p:cNvPr>
          <p:cNvSpPr>
            <a:spLocks noGrp="1"/>
          </p:cNvSpPr>
          <p:nvPr>
            <p:ph type="title"/>
          </p:nvPr>
        </p:nvSpPr>
        <p:spPr>
          <a:xfrm>
            <a:off x="709880" y="389307"/>
            <a:ext cx="9173207" cy="1325563"/>
          </a:xfrm>
        </p:spPr>
        <p:txBody>
          <a:bodyPr>
            <a:normAutofit/>
          </a:bodyPr>
          <a:lstStyle/>
          <a:p>
            <a:pPr algn="ctr"/>
            <a:r>
              <a:rPr lang="en-US"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SUBQUERIES WITH ALL, ANY, AND SOME</a:t>
            </a:r>
            <a:endPar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7" name="Picture 6">
            <a:extLst>
              <a:ext uri="{FF2B5EF4-FFF2-40B4-BE49-F238E27FC236}">
                <a16:creationId xmlns:a16="http://schemas.microsoft.com/office/drawing/2014/main" id="{4F3F9179-5FB2-4EE3-B7E6-8539D4FF8B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56638818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3A795-386D-4A8B-9684-D792F8FA01A6}"/>
              </a:ext>
            </a:extLst>
          </p:cNvPr>
          <p:cNvSpPr>
            <a:spLocks noGrp="1"/>
          </p:cNvSpPr>
          <p:nvPr>
            <p:ph sz="quarter" idx="13"/>
          </p:nvPr>
        </p:nvSpPr>
        <p:spPr>
          <a:xfrm>
            <a:off x="838200" y="1930400"/>
            <a:ext cx="9044887" cy="626369"/>
          </a:xfrm>
        </p:spPr>
        <p:txBody>
          <a:bodyPr/>
          <a:lstStyle/>
          <a:p>
            <a:r>
              <a:rPr lang="en-US" dirty="0"/>
              <a:t>ALL OPRATOR</a:t>
            </a:r>
            <a:endParaRPr lang="en-IN" dirty="0"/>
          </a:p>
        </p:txBody>
      </p:sp>
      <p:sp>
        <p:nvSpPr>
          <p:cNvPr id="4" name="Title 1">
            <a:extLst>
              <a:ext uri="{FF2B5EF4-FFF2-40B4-BE49-F238E27FC236}">
                <a16:creationId xmlns:a16="http://schemas.microsoft.com/office/drawing/2014/main" id="{6ED7FBCC-B008-4C06-9DC9-30D35FDD744B}"/>
              </a:ext>
            </a:extLst>
          </p:cNvPr>
          <p:cNvSpPr>
            <a:spLocks noGrp="1"/>
          </p:cNvSpPr>
          <p:nvPr>
            <p:ph type="title"/>
          </p:nvPr>
        </p:nvSpPr>
        <p:spPr>
          <a:xfrm>
            <a:off x="683581" y="365125"/>
            <a:ext cx="9173207" cy="1325563"/>
          </a:xfrm>
        </p:spPr>
        <p:txBody>
          <a:bodyPr>
            <a:normAutofit/>
          </a:bodyPr>
          <a:lstStyle/>
          <a:p>
            <a:pPr algn="ctr"/>
            <a:r>
              <a:rPr lang="en-US"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SUBQUERIES WITH ALL, ANY, AND SOME</a:t>
            </a:r>
            <a:endPar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6" name="Picture 5">
            <a:extLst>
              <a:ext uri="{FF2B5EF4-FFF2-40B4-BE49-F238E27FC236}">
                <a16:creationId xmlns:a16="http://schemas.microsoft.com/office/drawing/2014/main" id="{AE2C25AE-CAA2-40FE-9824-5630AF656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4828" y="2556769"/>
            <a:ext cx="4885052" cy="183767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2406CCCF-5EE5-4ACE-8764-296C4C8986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65141779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77272-3EE0-42DA-9A77-DD4B9689213F}"/>
              </a:ext>
            </a:extLst>
          </p:cNvPr>
          <p:cNvSpPr>
            <a:spLocks noGrp="1"/>
          </p:cNvSpPr>
          <p:nvPr>
            <p:ph type="title"/>
          </p:nvPr>
        </p:nvSpPr>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ETL?</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5" name="Content Placeholder 4">
            <a:extLst>
              <a:ext uri="{FF2B5EF4-FFF2-40B4-BE49-F238E27FC236}">
                <a16:creationId xmlns:a16="http://schemas.microsoft.com/office/drawing/2014/main" id="{3C906BF3-2475-4EE7-8400-EB172CCDFEF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72420" y="1930400"/>
            <a:ext cx="6577135" cy="4275138"/>
          </a:xfrm>
        </p:spPr>
      </p:pic>
      <p:pic>
        <p:nvPicPr>
          <p:cNvPr id="6" name="Picture 5">
            <a:extLst>
              <a:ext uri="{FF2B5EF4-FFF2-40B4-BE49-F238E27FC236}">
                <a16:creationId xmlns:a16="http://schemas.microsoft.com/office/drawing/2014/main" id="{374889B9-A229-4A74-A9BC-E5CD4FB3C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50487233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602A5-AACE-49DC-8F51-AB21B80A555C}"/>
              </a:ext>
            </a:extLst>
          </p:cNvPr>
          <p:cNvSpPr>
            <a:spLocks noGrp="1"/>
          </p:cNvSpPr>
          <p:nvPr>
            <p:ph type="title"/>
          </p:nvPr>
        </p:nvSpPr>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INTRODUCTION TO ETL</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FFC5206F-0194-498E-B5ED-BAD1AB275AC8}"/>
              </a:ext>
            </a:extLst>
          </p:cNvPr>
          <p:cNvSpPr>
            <a:spLocks noGrp="1"/>
          </p:cNvSpPr>
          <p:nvPr>
            <p:ph sz="quarter" idx="13"/>
          </p:nvPr>
        </p:nvSpPr>
        <p:spPr>
          <a:xfrm>
            <a:off x="838200" y="1930400"/>
            <a:ext cx="9044887" cy="2304249"/>
          </a:xfrm>
        </p:spPr>
        <p:txBody>
          <a:bodyPr>
            <a:normAutofit/>
          </a:bodyPr>
          <a:lstStyle/>
          <a:p>
            <a:r>
              <a:rPr lang="en-US" sz="2000" b="0" i="0" dirty="0">
                <a:effectLst/>
              </a:rPr>
              <a:t>ETL is a type of data integration that refers to the three steps (extract, transform, load) used to blend data from multiple sources. It's often used to build a </a:t>
            </a:r>
            <a:r>
              <a:rPr lang="en-US" sz="2000" dirty="0"/>
              <a:t>data warehouse </a:t>
            </a:r>
            <a:r>
              <a:rPr lang="en-US" sz="2000" b="0" i="0" dirty="0">
                <a:effectLst/>
              </a:rPr>
              <a:t>. During this process, data is taken (extracted) from a source system, converted (transformed) into a format that can be analyzed, and stored (loaded) into a data warehouse or other system. Extract, load, transform (ELT) is an alternate but related approach designed to push processing down to the database for improved performance.</a:t>
            </a:r>
            <a:endParaRPr lang="en-IN" sz="2000" dirty="0"/>
          </a:p>
        </p:txBody>
      </p:sp>
      <p:pic>
        <p:nvPicPr>
          <p:cNvPr id="4" name="Picture 3">
            <a:extLst>
              <a:ext uri="{FF2B5EF4-FFF2-40B4-BE49-F238E27FC236}">
                <a16:creationId xmlns:a16="http://schemas.microsoft.com/office/drawing/2014/main" id="{3473860D-3106-44C2-8A45-94398778B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590951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A0F2D-3BC5-49B4-864F-08DAF87110A1}"/>
              </a:ext>
            </a:extLst>
          </p:cNvPr>
          <p:cNvSpPr>
            <a:spLocks noGrp="1"/>
          </p:cNvSpPr>
          <p:nvPr>
            <p:ph type="title"/>
          </p:nvPr>
        </p:nvSpPr>
        <p:spPr>
          <a:xfrm>
            <a:off x="812321" y="1008494"/>
            <a:ext cx="9044887" cy="697390"/>
          </a:xfrm>
        </p:spPr>
        <p:txBody>
          <a:bodyPr>
            <a:normAutofit/>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A RECORD OR A ROW?</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5ABB9709-2553-4CAB-BECC-609EBCEBA5A9}"/>
              </a:ext>
            </a:extLst>
          </p:cNvPr>
          <p:cNvSpPr>
            <a:spLocks noGrp="1"/>
          </p:cNvSpPr>
          <p:nvPr>
            <p:ph sz="quarter" idx="13"/>
          </p:nvPr>
        </p:nvSpPr>
        <p:spPr>
          <a:xfrm>
            <a:off x="812321" y="2331856"/>
            <a:ext cx="9044887" cy="697390"/>
          </a:xfrm>
        </p:spPr>
        <p:txBody>
          <a:bodyPr>
            <a:noAutofit/>
          </a:bodyPr>
          <a:lstStyle/>
          <a:p>
            <a:pPr algn="just"/>
            <a:r>
              <a:rPr lang="en-US" sz="2400" b="0" i="0" dirty="0">
                <a:solidFill>
                  <a:srgbClr val="000000"/>
                </a:solidFill>
                <a:effectLst/>
              </a:rPr>
              <a:t>A record is also called as a row of data is each individual entry that exists in a table. </a:t>
            </a:r>
            <a:endParaRPr lang="en-IN" sz="2400" dirty="0"/>
          </a:p>
        </p:txBody>
      </p:sp>
      <p:pic>
        <p:nvPicPr>
          <p:cNvPr id="5" name="Picture 4">
            <a:extLst>
              <a:ext uri="{FF2B5EF4-FFF2-40B4-BE49-F238E27FC236}">
                <a16:creationId xmlns:a16="http://schemas.microsoft.com/office/drawing/2014/main" id="{0F63F5AB-D5C2-4CB8-A7DB-C4C133E4C30C}"/>
              </a:ext>
            </a:extLst>
          </p:cNvPr>
          <p:cNvPicPr>
            <a:picLocks noChangeAspect="1"/>
          </p:cNvPicPr>
          <p:nvPr/>
        </p:nvPicPr>
        <p:blipFill>
          <a:blip r:embed="rId2">
            <a:duotone>
              <a:prstClr val="black"/>
              <a:schemeClr val="tx1">
                <a:tint val="45000"/>
                <a:satMod val="400000"/>
              </a:schemeClr>
            </a:duotone>
            <a:extLst>
              <a:ext uri="{28A0092B-C50C-407E-A947-70E740481C1C}">
                <a14:useLocalDpi xmlns:a14="http://schemas.microsoft.com/office/drawing/2010/main" val="0"/>
              </a:ext>
            </a:extLst>
          </a:blip>
          <a:stretch>
            <a:fillRect/>
          </a:stretch>
        </p:blipFill>
        <p:spPr>
          <a:xfrm>
            <a:off x="2754634" y="3428150"/>
            <a:ext cx="4687410" cy="801210"/>
          </a:xfrm>
          <a:prstGeom prst="rect">
            <a:avLst/>
          </a:prstGeom>
          <a:ln>
            <a:noFill/>
          </a:ln>
          <a:effectLst>
            <a:softEdge rad="112500"/>
          </a:effectLst>
        </p:spPr>
      </p:pic>
      <p:pic>
        <p:nvPicPr>
          <p:cNvPr id="6" name="Picture 5">
            <a:extLst>
              <a:ext uri="{FF2B5EF4-FFF2-40B4-BE49-F238E27FC236}">
                <a16:creationId xmlns:a16="http://schemas.microsoft.com/office/drawing/2014/main" id="{36AC4101-628D-43DA-8C6C-A03E381F8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37163749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27476-4806-4492-B451-055755F9FAB1}"/>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WHY ETL IS IMPORTANT</a:t>
            </a:r>
          </a:p>
        </p:txBody>
      </p:sp>
      <p:sp>
        <p:nvSpPr>
          <p:cNvPr id="3" name="Content Placeholder 2">
            <a:extLst>
              <a:ext uri="{FF2B5EF4-FFF2-40B4-BE49-F238E27FC236}">
                <a16:creationId xmlns:a16="http://schemas.microsoft.com/office/drawing/2014/main" id="{74633F52-B6FA-4467-8CF9-26ED49170A38}"/>
              </a:ext>
            </a:extLst>
          </p:cNvPr>
          <p:cNvSpPr>
            <a:spLocks noGrp="1"/>
          </p:cNvSpPr>
          <p:nvPr>
            <p:ph sz="quarter" idx="13"/>
          </p:nvPr>
        </p:nvSpPr>
        <p:spPr>
          <a:xfrm>
            <a:off x="838200" y="1930400"/>
            <a:ext cx="9044887" cy="3680287"/>
          </a:xfrm>
        </p:spPr>
        <p:txBody>
          <a:bodyPr>
            <a:normAutofit/>
          </a:bodyPr>
          <a:lstStyle/>
          <a:p>
            <a:pPr algn="l">
              <a:buFont typeface="Arial" panose="020B0604020202020204" pitchFamily="34" charset="0"/>
              <a:buChar char="•"/>
            </a:pPr>
            <a:r>
              <a:rPr lang="en-US" sz="2000" b="0" i="0" dirty="0">
                <a:solidFill>
                  <a:srgbClr val="000000"/>
                </a:solidFill>
                <a:effectLst/>
              </a:rPr>
              <a:t>When used with an enterprise data warehouse (data at rest), ETL provides deep historical context for the business.</a:t>
            </a:r>
          </a:p>
          <a:p>
            <a:pPr algn="l">
              <a:buFont typeface="Arial" panose="020B0604020202020204" pitchFamily="34" charset="0"/>
              <a:buChar char="•"/>
            </a:pPr>
            <a:r>
              <a:rPr lang="en-US" sz="2000" b="0" i="0" dirty="0">
                <a:solidFill>
                  <a:srgbClr val="000000"/>
                </a:solidFill>
                <a:effectLst/>
              </a:rPr>
              <a:t>By providing a consolidated view, ETL makes it easier for business users to analyze and report on data relevant to their initiatives.</a:t>
            </a:r>
          </a:p>
          <a:p>
            <a:pPr algn="l">
              <a:buFont typeface="Arial" panose="020B0604020202020204" pitchFamily="34" charset="0"/>
              <a:buChar char="•"/>
            </a:pPr>
            <a:r>
              <a:rPr lang="en-US" sz="2000" b="0" i="0" dirty="0">
                <a:solidFill>
                  <a:srgbClr val="000000"/>
                </a:solidFill>
                <a:effectLst/>
              </a:rPr>
              <a:t>ETL can improve data professionals’ productivity because it codifies and reuses processes that move data without requiring technical skills to write code or scripts.</a:t>
            </a:r>
          </a:p>
          <a:p>
            <a:pPr algn="l">
              <a:buFont typeface="Arial" panose="020B0604020202020204" pitchFamily="34" charset="0"/>
              <a:buChar char="•"/>
            </a:pPr>
            <a:r>
              <a:rPr lang="en-US" sz="2000" b="0" i="0" dirty="0">
                <a:solidFill>
                  <a:srgbClr val="000000"/>
                </a:solidFill>
                <a:effectLst/>
              </a:rPr>
              <a:t>ETL has evolved over time to support emerging integration requirements for things like streaming data.</a:t>
            </a:r>
          </a:p>
          <a:p>
            <a:pPr algn="l">
              <a:buFont typeface="Arial" panose="020B0604020202020204" pitchFamily="34" charset="0"/>
              <a:buChar char="•"/>
            </a:pPr>
            <a:r>
              <a:rPr lang="en-US" sz="2000" b="0" i="0" dirty="0">
                <a:solidFill>
                  <a:srgbClr val="000000"/>
                </a:solidFill>
                <a:effectLst/>
              </a:rPr>
              <a:t>Organizations need both ETL and ELT to bring data together, maintain accuracy and provide the auditing typically required for data warehousing, reporting and </a:t>
            </a:r>
            <a:r>
              <a:rPr lang="en-US" sz="2000" dirty="0"/>
              <a:t>analytics</a:t>
            </a:r>
            <a:r>
              <a:rPr lang="en-US" sz="2000" b="0" i="0" dirty="0">
                <a:effectLst/>
              </a:rPr>
              <a:t>. </a:t>
            </a:r>
          </a:p>
        </p:txBody>
      </p:sp>
      <p:pic>
        <p:nvPicPr>
          <p:cNvPr id="4" name="Picture 3">
            <a:extLst>
              <a:ext uri="{FF2B5EF4-FFF2-40B4-BE49-F238E27FC236}">
                <a16:creationId xmlns:a16="http://schemas.microsoft.com/office/drawing/2014/main" id="{4051DEA2-33B2-4364-B8D2-1108250C8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26768720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20533-F28E-4234-8A14-DAA9FB5CDA11}"/>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HOW ETL WORKS</a:t>
            </a:r>
          </a:p>
        </p:txBody>
      </p:sp>
      <p:sp>
        <p:nvSpPr>
          <p:cNvPr id="3" name="Content Placeholder 2">
            <a:extLst>
              <a:ext uri="{FF2B5EF4-FFF2-40B4-BE49-F238E27FC236}">
                <a16:creationId xmlns:a16="http://schemas.microsoft.com/office/drawing/2014/main" id="{9DD796D9-C46D-4E7D-AD01-67C9300563E4}"/>
              </a:ext>
            </a:extLst>
          </p:cNvPr>
          <p:cNvSpPr>
            <a:spLocks noGrp="1"/>
          </p:cNvSpPr>
          <p:nvPr>
            <p:ph sz="quarter" idx="13"/>
          </p:nvPr>
        </p:nvSpPr>
        <p:spPr>
          <a:xfrm>
            <a:off x="838200" y="1930400"/>
            <a:ext cx="9044887" cy="3662532"/>
          </a:xfrm>
        </p:spPr>
        <p:txBody>
          <a:bodyPr>
            <a:normAutofit lnSpcReduction="10000"/>
          </a:bodyPr>
          <a:lstStyle/>
          <a:p>
            <a:pPr marL="457200" indent="-457200" algn="l" fontAlgn="base">
              <a:buFont typeface="+mj-lt"/>
              <a:buAutoNum type="arabicPeriod"/>
            </a:pPr>
            <a:r>
              <a:rPr lang="en-US" b="1" i="0" dirty="0">
                <a:effectLst/>
              </a:rPr>
              <a:t>Extract</a:t>
            </a:r>
          </a:p>
          <a:p>
            <a:pPr algn="l" fontAlgn="base"/>
            <a:r>
              <a:rPr lang="en-US" sz="2000" b="0" i="0" dirty="0">
                <a:effectLst/>
              </a:rPr>
              <a:t>During data extraction, raw data is copied or exported from source locations to a staging area. Data management teams can extract data from a variety of data sources, which can be structured or unstructured. Those sources include but are not limited to:</a:t>
            </a:r>
          </a:p>
          <a:p>
            <a:pPr algn="l" fontAlgn="base">
              <a:buFont typeface="Arial" panose="020B0604020202020204" pitchFamily="34" charset="0"/>
              <a:buChar char="•"/>
            </a:pPr>
            <a:r>
              <a:rPr lang="en-US" sz="2000" b="0" i="0" dirty="0">
                <a:effectLst/>
              </a:rPr>
              <a:t>SQL or </a:t>
            </a:r>
            <a:r>
              <a:rPr lang="en-US" sz="2000" b="0" i="0" u="none" strike="noStrike" dirty="0">
                <a:effectLst/>
                <a:hlinkClick r:id="rId2" tooltip="nosql-databases">
                  <a:extLst>
                    <a:ext uri="{A12FA001-AC4F-418D-AE19-62706E023703}">
                      <ahyp:hlinkClr xmlns:ahyp="http://schemas.microsoft.com/office/drawing/2018/hyperlinkcolor" val="tx"/>
                    </a:ext>
                  </a:extLst>
                </a:hlinkClick>
              </a:rPr>
              <a:t>NoSQL</a:t>
            </a:r>
            <a:r>
              <a:rPr lang="en-US" sz="2000" b="0" i="0" dirty="0">
                <a:effectLst/>
              </a:rPr>
              <a:t> servers</a:t>
            </a:r>
          </a:p>
          <a:p>
            <a:pPr algn="l" fontAlgn="base">
              <a:buFont typeface="Arial" panose="020B0604020202020204" pitchFamily="34" charset="0"/>
              <a:buChar char="•"/>
            </a:pPr>
            <a:r>
              <a:rPr lang="en-US" sz="2000" b="0" i="0" dirty="0">
                <a:effectLst/>
              </a:rPr>
              <a:t>CRM and ERP systems</a:t>
            </a:r>
          </a:p>
          <a:p>
            <a:pPr algn="l" fontAlgn="base">
              <a:buFont typeface="Arial" panose="020B0604020202020204" pitchFamily="34" charset="0"/>
              <a:buChar char="•"/>
            </a:pPr>
            <a:r>
              <a:rPr lang="en-US" sz="2000" b="0" i="0" dirty="0">
                <a:effectLst/>
              </a:rPr>
              <a:t>Flat files</a:t>
            </a:r>
          </a:p>
          <a:p>
            <a:pPr algn="l" fontAlgn="base">
              <a:buFont typeface="Arial" panose="020B0604020202020204" pitchFamily="34" charset="0"/>
              <a:buChar char="•"/>
            </a:pPr>
            <a:r>
              <a:rPr lang="en-US" sz="2000" b="0" i="0" dirty="0">
                <a:effectLst/>
              </a:rPr>
              <a:t>Email</a:t>
            </a:r>
          </a:p>
          <a:p>
            <a:pPr algn="l" fontAlgn="base">
              <a:buFont typeface="Arial" panose="020B0604020202020204" pitchFamily="34" charset="0"/>
              <a:buChar char="•"/>
            </a:pPr>
            <a:r>
              <a:rPr lang="en-US" sz="2000" b="0" i="0" dirty="0">
                <a:effectLst/>
              </a:rPr>
              <a:t>Web pages</a:t>
            </a:r>
          </a:p>
        </p:txBody>
      </p:sp>
      <p:pic>
        <p:nvPicPr>
          <p:cNvPr id="4" name="Picture 3">
            <a:extLst>
              <a:ext uri="{FF2B5EF4-FFF2-40B4-BE49-F238E27FC236}">
                <a16:creationId xmlns:a16="http://schemas.microsoft.com/office/drawing/2014/main" id="{C9171D59-7685-48D2-BDB8-5E4FAE4504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69570890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FF04DC-FD48-456A-9D2B-462FAB5564A4}"/>
              </a:ext>
            </a:extLst>
          </p:cNvPr>
          <p:cNvSpPr>
            <a:spLocks noGrp="1"/>
          </p:cNvSpPr>
          <p:nvPr>
            <p:ph sz="quarter" idx="13"/>
          </p:nvPr>
        </p:nvSpPr>
        <p:spPr>
          <a:xfrm>
            <a:off x="838200" y="1930400"/>
            <a:ext cx="9044887" cy="3760186"/>
          </a:xfrm>
        </p:spPr>
        <p:txBody>
          <a:bodyPr>
            <a:noAutofit/>
          </a:bodyPr>
          <a:lstStyle/>
          <a:p>
            <a:pPr marL="0" indent="0" algn="l" fontAlgn="base">
              <a:buNone/>
            </a:pPr>
            <a:r>
              <a:rPr lang="en-US" b="1" dirty="0"/>
              <a:t>2.  </a:t>
            </a:r>
            <a:r>
              <a:rPr lang="en-US" b="1" i="0" dirty="0">
                <a:effectLst/>
              </a:rPr>
              <a:t>Transform</a:t>
            </a:r>
          </a:p>
          <a:p>
            <a:pPr algn="l" fontAlgn="base"/>
            <a:r>
              <a:rPr lang="en-US" sz="1800" b="0" i="0" dirty="0">
                <a:effectLst/>
              </a:rPr>
              <a:t>In the staging area, the raw data undergoes data processing. Here, the data is transformed and consolidated for its intended analytical use case. This phase can involve the following tasks:</a:t>
            </a:r>
          </a:p>
          <a:p>
            <a:pPr marL="400050" indent="-400050" algn="l" fontAlgn="base">
              <a:buFont typeface="+mj-lt"/>
              <a:buAutoNum type="romanUcPeriod"/>
            </a:pPr>
            <a:r>
              <a:rPr lang="en-US" sz="1800" b="0" i="0" dirty="0">
                <a:effectLst/>
              </a:rPr>
              <a:t>Filtering, cleansing, de-duplicating, validating, and authenticating the data.</a:t>
            </a:r>
          </a:p>
          <a:p>
            <a:pPr marL="400050" indent="-400050" algn="l" fontAlgn="base">
              <a:buFont typeface="+mj-lt"/>
              <a:buAutoNum type="romanUcPeriod"/>
            </a:pPr>
            <a:r>
              <a:rPr lang="en-US" sz="1800" b="0" i="0" dirty="0">
                <a:effectLst/>
              </a:rPr>
              <a:t>Performing calculations, translations, or summarizations based on the raw data. This can  include changing row and column headers for consistency, converting currencies or other units of measurement, editing text strings, and more.</a:t>
            </a:r>
          </a:p>
          <a:p>
            <a:pPr marL="400050" indent="-400050" algn="l" fontAlgn="base">
              <a:buFont typeface="+mj-lt"/>
              <a:buAutoNum type="romanUcPeriod"/>
            </a:pPr>
            <a:r>
              <a:rPr lang="en-US" sz="1800" b="0" i="0" dirty="0">
                <a:effectLst/>
              </a:rPr>
              <a:t>Conducting audits to ensure data quality and compliance</a:t>
            </a:r>
          </a:p>
          <a:p>
            <a:pPr marL="400050" indent="-400050" algn="l" fontAlgn="base">
              <a:buFont typeface="+mj-lt"/>
              <a:buAutoNum type="romanUcPeriod"/>
            </a:pPr>
            <a:r>
              <a:rPr lang="en-US" sz="1800" b="0" i="0" dirty="0">
                <a:effectLst/>
              </a:rPr>
              <a:t>Removing, encrypting, or protecting data governed by industry or governmental regulators</a:t>
            </a:r>
          </a:p>
          <a:p>
            <a:pPr marL="400050" indent="-400050" algn="l" fontAlgn="base">
              <a:buFont typeface="+mj-lt"/>
              <a:buAutoNum type="romanUcPeriod"/>
            </a:pPr>
            <a:r>
              <a:rPr lang="en-US" sz="1800" b="0" i="0" dirty="0">
                <a:effectLst/>
              </a:rPr>
              <a:t>Formatting the data into tables or joined tables to match the schema of the target data warehouse.</a:t>
            </a:r>
          </a:p>
        </p:txBody>
      </p:sp>
      <p:sp>
        <p:nvSpPr>
          <p:cNvPr id="4" name="Title 1">
            <a:extLst>
              <a:ext uri="{FF2B5EF4-FFF2-40B4-BE49-F238E27FC236}">
                <a16:creationId xmlns:a16="http://schemas.microsoft.com/office/drawing/2014/main" id="{005C7E51-681F-4C81-8AC2-24A736789057}"/>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HOW ETL WORKS</a:t>
            </a:r>
          </a:p>
        </p:txBody>
      </p:sp>
      <p:pic>
        <p:nvPicPr>
          <p:cNvPr id="5" name="Picture 4">
            <a:extLst>
              <a:ext uri="{FF2B5EF4-FFF2-40B4-BE49-F238E27FC236}">
                <a16:creationId xmlns:a16="http://schemas.microsoft.com/office/drawing/2014/main" id="{845D995A-FAF4-4FF9-A5F4-19DE1B54A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22647224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2FD9FD-20C5-4E41-A2E8-3BAFEF8DC3CD}"/>
              </a:ext>
            </a:extLst>
          </p:cNvPr>
          <p:cNvSpPr>
            <a:spLocks noGrp="1"/>
          </p:cNvSpPr>
          <p:nvPr>
            <p:ph sz="quarter" idx="13"/>
          </p:nvPr>
        </p:nvSpPr>
        <p:spPr>
          <a:xfrm>
            <a:off x="838200" y="1930400"/>
            <a:ext cx="9044887" cy="2357515"/>
          </a:xfrm>
        </p:spPr>
        <p:txBody>
          <a:bodyPr>
            <a:normAutofit lnSpcReduction="10000"/>
          </a:bodyPr>
          <a:lstStyle/>
          <a:p>
            <a:pPr marL="0" indent="0" algn="l" fontAlgn="base">
              <a:buNone/>
            </a:pPr>
            <a:r>
              <a:rPr lang="en-US" b="1" i="0" dirty="0">
                <a:effectLst/>
              </a:rPr>
              <a:t>3.  Load</a:t>
            </a:r>
          </a:p>
          <a:p>
            <a:pPr algn="l" fontAlgn="base"/>
            <a:r>
              <a:rPr lang="en-US" sz="2000" b="0" i="0" dirty="0">
                <a:effectLst/>
              </a:rPr>
              <a:t>In this last step, the transformed data is moved from the staging area into a target data warehouse. Typically, this involves an initial loading of all data, followed by periodic loading of incremental data changes and, less often, full refreshes to erase and replace data in the warehouse. For most organizations that use ETL, the process is automated, well-defined, continuous and batch-driven. Typically, ETL takes place during off-hours when traffic on the source systems and the data warehouse is at its lowest.</a:t>
            </a:r>
          </a:p>
        </p:txBody>
      </p:sp>
      <p:sp>
        <p:nvSpPr>
          <p:cNvPr id="4" name="Title 1">
            <a:extLst>
              <a:ext uri="{FF2B5EF4-FFF2-40B4-BE49-F238E27FC236}">
                <a16:creationId xmlns:a16="http://schemas.microsoft.com/office/drawing/2014/main" id="{49E3FC15-88E6-4C03-9015-599042A4EBCB}"/>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HOW ETL WORKS</a:t>
            </a:r>
          </a:p>
        </p:txBody>
      </p:sp>
      <p:pic>
        <p:nvPicPr>
          <p:cNvPr id="5" name="Picture 4">
            <a:extLst>
              <a:ext uri="{FF2B5EF4-FFF2-40B4-BE49-F238E27FC236}">
                <a16:creationId xmlns:a16="http://schemas.microsoft.com/office/drawing/2014/main" id="{11AB77A2-4D4B-43C0-983D-B7C094FCC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11341980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705F-F48C-4980-A9C2-A1859D026FBD}"/>
              </a:ext>
            </a:extLst>
          </p:cNvPr>
          <p:cNvSpPr>
            <a:spLocks noGrp="1"/>
          </p:cNvSpPr>
          <p:nvPr>
            <p:ph type="title"/>
          </p:nvPr>
        </p:nvSpPr>
        <p:spPr/>
        <p:txBody>
          <a:bodyPr>
            <a:normAutofit/>
          </a:bodyPr>
          <a:lstStyle/>
          <a:p>
            <a:pPr algn="ctr"/>
            <a:r>
              <a:rPr lang="en-IN" sz="6000" spc="-5" dirty="0">
                <a:solidFill>
                  <a:schemeClr val="tx1">
                    <a:lumMod val="75000"/>
                    <a:lumOff val="25000"/>
                  </a:schemeClr>
                </a:solidFill>
                <a:latin typeface="Adobe Fangsong Std R" panose="02020400000000000000" pitchFamily="18" charset="-128"/>
                <a:ea typeface="Adobe Fangsong Std R" panose="02020400000000000000" pitchFamily="18" charset="-128"/>
              </a:rPr>
              <a:t>THANK YOU !!!</a:t>
            </a:r>
          </a:p>
        </p:txBody>
      </p:sp>
      <p:sp>
        <p:nvSpPr>
          <p:cNvPr id="3" name="Content Placeholder 2">
            <a:extLst>
              <a:ext uri="{FF2B5EF4-FFF2-40B4-BE49-F238E27FC236}">
                <a16:creationId xmlns:a16="http://schemas.microsoft.com/office/drawing/2014/main" id="{4FE4CF73-36A4-4BBE-BDCE-6B7364EB66C1}"/>
              </a:ext>
            </a:extLst>
          </p:cNvPr>
          <p:cNvSpPr>
            <a:spLocks noGrp="1"/>
          </p:cNvSpPr>
          <p:nvPr>
            <p:ph sz="quarter" idx="13"/>
          </p:nvPr>
        </p:nvSpPr>
        <p:spPr>
          <a:xfrm>
            <a:off x="1996751" y="1930400"/>
            <a:ext cx="4767943" cy="4275138"/>
          </a:xfrm>
        </p:spPr>
        <p:txBody>
          <a:bodyPr>
            <a:normAutofit fontScale="85000" lnSpcReduction="20000"/>
          </a:bodyPr>
          <a:lstStyle/>
          <a:p>
            <a:pPr marL="0" indent="0">
              <a:lnSpc>
                <a:spcPct val="120000"/>
              </a:lnSpc>
              <a:spcBef>
                <a:spcPts val="309"/>
              </a:spcBef>
              <a:buNone/>
            </a:pPr>
            <a:r>
              <a:rPr lang="en-IN" sz="2400" b="1" spc="-5" dirty="0">
                <a:latin typeface="Adobe Caslon Pro Bold" panose="0205070206050A020403" pitchFamily="18" charset="0"/>
                <a:cs typeface="Arial"/>
              </a:rPr>
              <a:t>(USA)</a:t>
            </a:r>
          </a:p>
          <a:p>
            <a:pPr marL="0" marR="5080" indent="0">
              <a:lnSpc>
                <a:spcPct val="120000"/>
              </a:lnSpc>
              <a:spcBef>
                <a:spcPts val="209"/>
              </a:spcBef>
              <a:buNone/>
            </a:pPr>
            <a:r>
              <a:rPr lang="en-IN" sz="2400" b="1" spc="-5" dirty="0">
                <a:latin typeface="Adobe Caslon Pro Bold" panose="0205070206050A020403" pitchFamily="18" charset="0"/>
                <a:cs typeface="Arial"/>
              </a:rPr>
              <a:t>2-Industrial Park Drive, E-Waldorf, MD,  20602,</a:t>
            </a:r>
          </a:p>
          <a:p>
            <a:pPr marL="0" indent="0">
              <a:lnSpc>
                <a:spcPct val="120000"/>
              </a:lnSpc>
              <a:spcBef>
                <a:spcPts val="209"/>
              </a:spcBef>
              <a:buNone/>
            </a:pPr>
            <a:r>
              <a:rPr lang="en-IN" sz="2400" b="1" spc="-5" dirty="0">
                <a:latin typeface="Adobe Caslon Pro Bold" panose="0205070206050A020403" pitchFamily="18" charset="0"/>
                <a:cs typeface="Arial"/>
              </a:rPr>
              <a:t>United States</a:t>
            </a:r>
          </a:p>
          <a:p>
            <a:pPr marL="0" indent="0">
              <a:lnSpc>
                <a:spcPct val="120000"/>
              </a:lnSpc>
              <a:spcBef>
                <a:spcPts val="35"/>
              </a:spcBef>
              <a:buNone/>
            </a:pPr>
            <a:endParaRPr lang="en-IN" sz="2400" b="1" spc="-5" dirty="0">
              <a:latin typeface="Adobe Caslon Pro Bold" panose="0205070206050A020403" pitchFamily="18" charset="0"/>
              <a:cs typeface="Arial"/>
            </a:endParaRPr>
          </a:p>
          <a:p>
            <a:pPr marL="0" indent="0">
              <a:lnSpc>
                <a:spcPct val="120000"/>
              </a:lnSpc>
              <a:buNone/>
            </a:pPr>
            <a:r>
              <a:rPr lang="en-IN" sz="2400" b="1" spc="-5" dirty="0">
                <a:latin typeface="Adobe Caslon Pro Bold" panose="0205070206050A020403" pitchFamily="18" charset="0"/>
                <a:cs typeface="Arial"/>
              </a:rPr>
              <a:t>(USA)</a:t>
            </a:r>
          </a:p>
          <a:p>
            <a:pPr marL="0" indent="0">
              <a:lnSpc>
                <a:spcPct val="120000"/>
              </a:lnSpc>
              <a:buNone/>
            </a:pPr>
            <a:r>
              <a:rPr lang="en-IN" sz="2400" b="1" spc="-5" dirty="0">
                <a:latin typeface="Adobe Caslon Pro Bold" panose="0205070206050A020403" pitchFamily="18" charset="0"/>
                <a:cs typeface="Arial"/>
              </a:rPr>
              <a:t>+1-844-889-4054</a:t>
            </a:r>
          </a:p>
          <a:p>
            <a:pPr marL="0" indent="0">
              <a:lnSpc>
                <a:spcPct val="120000"/>
              </a:lnSpc>
              <a:spcBef>
                <a:spcPts val="1650"/>
              </a:spcBef>
              <a:buNone/>
            </a:pPr>
            <a:r>
              <a:rPr lang="en-IN" sz="2400" b="1" spc="-5" dirty="0">
                <a:latin typeface="Adobe Caslon Pro Bold" panose="0205070206050A020403" pitchFamily="18" charset="0"/>
                <a:cs typeface="Arial"/>
              </a:rPr>
              <a:t>(Singapore)</a:t>
            </a:r>
          </a:p>
          <a:p>
            <a:pPr marL="0" indent="0">
              <a:lnSpc>
                <a:spcPct val="120000"/>
              </a:lnSpc>
              <a:spcBef>
                <a:spcPts val="210"/>
              </a:spcBef>
              <a:buNone/>
            </a:pPr>
            <a:r>
              <a:rPr lang="en-IN" sz="2400" b="1" spc="-5" dirty="0">
                <a:latin typeface="Adobe Caslon Pro Bold" panose="0205070206050A020403" pitchFamily="18" charset="0"/>
                <a:cs typeface="Arial"/>
              </a:rPr>
              <a:t>3 Temasek Avenue, Singapore 039190</a:t>
            </a:r>
          </a:p>
          <a:p>
            <a:pPr marL="0" marR="1608455" indent="0">
              <a:lnSpc>
                <a:spcPct val="120000"/>
              </a:lnSpc>
              <a:buNone/>
            </a:pPr>
            <a:r>
              <a:rPr lang="en-IN" sz="2400" b="1" spc="-5" dirty="0">
                <a:latin typeface="Adobe Caslon Pro Bold" panose="0205070206050A020403" pitchFamily="18" charset="0"/>
                <a:cs typeface="Arial"/>
                <a:hlinkClick r:id="rId2">
                  <a:extLst>
                    <a:ext uri="{A12FA001-AC4F-418D-AE19-62706E023703}">
                      <ahyp:hlinkClr xmlns:ahyp="http://schemas.microsoft.com/office/drawing/2018/hyperlinkcolor" val="tx"/>
                    </a:ext>
                  </a:extLst>
                </a:hlinkClick>
              </a:rPr>
              <a:t>info@careerera.com </a:t>
            </a:r>
            <a:r>
              <a:rPr lang="en-IN" sz="2400" b="1" spc="-5" dirty="0">
                <a:latin typeface="Adobe Caslon Pro Bold" panose="0205070206050A020403" pitchFamily="18" charset="0"/>
                <a:cs typeface="Arial"/>
              </a:rPr>
              <a:t> www.careerera.com</a:t>
            </a:r>
          </a:p>
        </p:txBody>
      </p:sp>
      <p:sp>
        <p:nvSpPr>
          <p:cNvPr id="4" name="object 3">
            <a:extLst>
              <a:ext uri="{FF2B5EF4-FFF2-40B4-BE49-F238E27FC236}">
                <a16:creationId xmlns:a16="http://schemas.microsoft.com/office/drawing/2014/main" id="{FA98B58C-91CF-4A65-8E0D-A501FC7061B5}"/>
              </a:ext>
            </a:extLst>
          </p:cNvPr>
          <p:cNvSpPr txBox="1"/>
          <p:nvPr/>
        </p:nvSpPr>
        <p:spPr>
          <a:xfrm>
            <a:off x="7291293" y="1930400"/>
            <a:ext cx="2565918" cy="2816156"/>
          </a:xfrm>
          <a:prstGeom prst="rect">
            <a:avLst/>
          </a:prstGeom>
        </p:spPr>
        <p:txBody>
          <a:bodyPr vert="horz" wrap="square" lIns="0" tIns="1270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lang="en-US" sz="2400" b="1" spc="-5" dirty="0">
                <a:latin typeface="Adobe Caslon Pro Bold" panose="0205070206050A020403" pitchFamily="18" charset="0"/>
                <a:cs typeface="Arial"/>
              </a:rPr>
              <a:t>(</a:t>
            </a:r>
            <a:r>
              <a:rPr sz="2400" b="1" spc="-5" dirty="0">
                <a:latin typeface="Adobe Caslon Pro Bold" panose="0205070206050A020403" pitchFamily="18" charset="0"/>
                <a:cs typeface="Arial"/>
              </a:rPr>
              <a:t>INDIA)</a:t>
            </a:r>
          </a:p>
          <a:p>
            <a:pPr marL="12700" marR="5080">
              <a:spcBef>
                <a:spcPts val="1680"/>
              </a:spcBef>
            </a:pPr>
            <a:r>
              <a:rPr sz="2400" b="1" spc="-5" dirty="0">
                <a:latin typeface="Adobe Caslon Pro Bold" panose="0205070206050A020403" pitchFamily="18" charset="0"/>
                <a:cs typeface="Arial"/>
              </a:rPr>
              <a:t>B-44, Sector-59, Noida  Uttar Pradesh 201301</a:t>
            </a:r>
          </a:p>
          <a:p>
            <a:pPr>
              <a:spcBef>
                <a:spcPts val="20"/>
              </a:spcBef>
            </a:pPr>
            <a:endParaRPr sz="2400" b="1" spc="-5" dirty="0">
              <a:latin typeface="Adobe Caslon Pro Bold" panose="0205070206050A020403" pitchFamily="18" charset="0"/>
              <a:cs typeface="Arial"/>
            </a:endParaRPr>
          </a:p>
          <a:p>
            <a:pPr marL="12700"/>
            <a:r>
              <a:rPr sz="2400" b="1" spc="-5" dirty="0">
                <a:latin typeface="Adobe Caslon Pro Bold" panose="0205070206050A020403" pitchFamily="18" charset="0"/>
                <a:cs typeface="Arial"/>
              </a:rPr>
              <a:t>(INDIA)</a:t>
            </a:r>
          </a:p>
          <a:p>
            <a:pPr marL="12700"/>
            <a:r>
              <a:rPr sz="2400" b="1" spc="-5" dirty="0">
                <a:latin typeface="Adobe Caslon Pro Bold" panose="0205070206050A020403" pitchFamily="18" charset="0"/>
                <a:cs typeface="Arial"/>
              </a:rPr>
              <a:t>+91-92-5000-4000</a:t>
            </a:r>
          </a:p>
        </p:txBody>
      </p:sp>
      <p:pic>
        <p:nvPicPr>
          <p:cNvPr id="6" name="Picture 5">
            <a:extLst>
              <a:ext uri="{FF2B5EF4-FFF2-40B4-BE49-F238E27FC236}">
                <a16:creationId xmlns:a16="http://schemas.microsoft.com/office/drawing/2014/main" id="{3101F597-3B0F-4FF6-B040-1BA87A6B6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698" y="1690688"/>
            <a:ext cx="1120874" cy="4514850"/>
          </a:xfrm>
          <a:prstGeom prst="rect">
            <a:avLst/>
          </a:prstGeom>
        </p:spPr>
      </p:pic>
      <p:pic>
        <p:nvPicPr>
          <p:cNvPr id="7" name="Picture 6">
            <a:extLst>
              <a:ext uri="{FF2B5EF4-FFF2-40B4-BE49-F238E27FC236}">
                <a16:creationId xmlns:a16="http://schemas.microsoft.com/office/drawing/2014/main" id="{A98F39A8-B7B2-4ADF-9790-4B7F910276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2461836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125C-690C-489C-B054-B17DDDF05EB8}"/>
              </a:ext>
            </a:extLst>
          </p:cNvPr>
          <p:cNvSpPr>
            <a:spLocks noGrp="1"/>
          </p:cNvSpPr>
          <p:nvPr>
            <p:ph type="title"/>
          </p:nvPr>
        </p:nvSpPr>
        <p:spPr>
          <a:xfrm>
            <a:off x="565212" y="4057095"/>
            <a:ext cx="11446276" cy="781235"/>
          </a:xfrm>
        </p:spPr>
        <p:txBody>
          <a:bodyPr>
            <a:normAutofit fontScale="90000"/>
          </a:bodyPr>
          <a:lstStyle/>
          <a:p>
            <a:r>
              <a:rPr lang="en-US" sz="3600" b="1" dirty="0">
                <a:solidFill>
                  <a:schemeClr val="tx1">
                    <a:lumMod val="75000"/>
                    <a:lumOff val="25000"/>
                  </a:schemeClr>
                </a:solidFill>
                <a:latin typeface="Adobe Fangsong Std R" panose="02020400000000000000" pitchFamily="18" charset="-128"/>
                <a:ea typeface="Adobe Fangsong Std R" panose="02020400000000000000" pitchFamily="18" charset="-128"/>
              </a:rPr>
              <a:t>DATABASE MANAGEMENT SYSTEM USING MY SQL</a:t>
            </a:r>
            <a:endParaRPr lang="en-IN" sz="3600" b="1"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Tree>
    <p:extLst>
      <p:ext uri="{BB962C8B-B14F-4D97-AF65-F5344CB8AC3E}">
        <p14:creationId xmlns:p14="http://schemas.microsoft.com/office/powerpoint/2010/main" val="2771025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41C980-0F65-4931-A8D7-E448E7E692FE}"/>
              </a:ext>
            </a:extLst>
          </p:cNvPr>
          <p:cNvSpPr>
            <a:spLocks noGrp="1"/>
          </p:cNvSpPr>
          <p:nvPr>
            <p:ph sz="quarter" idx="13"/>
          </p:nvPr>
        </p:nvSpPr>
        <p:spPr>
          <a:xfrm>
            <a:off x="811604" y="1690688"/>
            <a:ext cx="9044887" cy="1114641"/>
          </a:xfrm>
        </p:spPr>
        <p:txBody>
          <a:bodyPr>
            <a:normAutofit/>
          </a:bodyPr>
          <a:lstStyle/>
          <a:p>
            <a:r>
              <a:rPr lang="en-US" sz="2400" b="0" i="0" dirty="0">
                <a:solidFill>
                  <a:srgbClr val="000000"/>
                </a:solidFill>
                <a:effectLst/>
              </a:rPr>
              <a:t>A column is a vertical entity in a table that contains all information associated with a specific field in a table.</a:t>
            </a:r>
          </a:p>
        </p:txBody>
      </p:sp>
      <p:sp>
        <p:nvSpPr>
          <p:cNvPr id="4" name="Title 1">
            <a:extLst>
              <a:ext uri="{FF2B5EF4-FFF2-40B4-BE49-F238E27FC236}">
                <a16:creationId xmlns:a16="http://schemas.microsoft.com/office/drawing/2014/main" id="{1C67C6CC-217F-49B8-A979-4CB4D50D8930}"/>
              </a:ext>
            </a:extLst>
          </p:cNvPr>
          <p:cNvSpPr txBox="1">
            <a:spLocks noGrp="1"/>
          </p:cNvSpPr>
          <p:nvPr>
            <p:ph type="title"/>
          </p:nvPr>
        </p:nvSpPr>
        <p:spPr>
          <a:xfrm>
            <a:off x="812800" y="365125"/>
            <a:ext cx="9043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A COLUMN ?</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5" name="Picture 4">
            <a:extLst>
              <a:ext uri="{FF2B5EF4-FFF2-40B4-BE49-F238E27FC236}">
                <a16:creationId xmlns:a16="http://schemas.microsoft.com/office/drawing/2014/main" id="{D2DE8F50-4E21-4067-ABF2-2604A84CD040}"/>
              </a:ext>
            </a:extLst>
          </p:cNvPr>
          <p:cNvPicPr>
            <a:picLocks noChangeAspect="1"/>
          </p:cNvPicPr>
          <p:nvPr/>
        </p:nvPicPr>
        <p:blipFill>
          <a:blip r:embed="rId2">
            <a:duotone>
              <a:prstClr val="black"/>
              <a:schemeClr val="tx1">
                <a:tint val="45000"/>
                <a:satMod val="400000"/>
              </a:schemeClr>
            </a:duotone>
          </a:blip>
          <a:stretch>
            <a:fillRect/>
          </a:stretch>
        </p:blipFill>
        <p:spPr>
          <a:xfrm>
            <a:off x="4252404" y="2805329"/>
            <a:ext cx="1578793" cy="2752092"/>
          </a:xfrm>
          <a:prstGeom prst="rect">
            <a:avLst/>
          </a:prstGeom>
          <a:ln>
            <a:noFill/>
          </a:ln>
          <a:effectLst>
            <a:softEdge rad="112500"/>
          </a:effectLst>
        </p:spPr>
      </p:pic>
      <p:pic>
        <p:nvPicPr>
          <p:cNvPr id="6" name="Picture 5">
            <a:extLst>
              <a:ext uri="{FF2B5EF4-FFF2-40B4-BE49-F238E27FC236}">
                <a16:creationId xmlns:a16="http://schemas.microsoft.com/office/drawing/2014/main" id="{928A01EE-6AB9-49DB-9D08-B033890C6C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514902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0B838-3C3F-4A23-881A-12A8C197E43E}"/>
              </a:ext>
            </a:extLst>
          </p:cNvPr>
          <p:cNvSpPr>
            <a:spLocks noGrp="1"/>
          </p:cNvSpPr>
          <p:nvPr>
            <p:ph type="title"/>
          </p:nvPr>
        </p:nvSpPr>
        <p:spPr>
          <a:xfrm>
            <a:off x="812324" y="568171"/>
            <a:ext cx="9044887" cy="1122517"/>
          </a:xfrm>
        </p:spPr>
        <p:txBody>
          <a:bodyPr>
            <a:normAutofit/>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A NULL VALUE?</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9FCFB8A5-8733-4CE6-A771-22A080D32442}"/>
              </a:ext>
            </a:extLst>
          </p:cNvPr>
          <p:cNvSpPr>
            <a:spLocks noGrp="1"/>
          </p:cNvSpPr>
          <p:nvPr>
            <p:ph sz="quarter" idx="13"/>
          </p:nvPr>
        </p:nvSpPr>
        <p:spPr>
          <a:xfrm>
            <a:off x="812324" y="2063565"/>
            <a:ext cx="9044887" cy="1904753"/>
          </a:xfrm>
        </p:spPr>
        <p:txBody>
          <a:bodyPr>
            <a:normAutofit fontScale="92500" lnSpcReduction="10000"/>
          </a:bodyPr>
          <a:lstStyle/>
          <a:p>
            <a:r>
              <a:rPr lang="en-US" sz="2400" b="0" i="0" dirty="0">
                <a:solidFill>
                  <a:srgbClr val="000000"/>
                </a:solidFill>
                <a:effectLst/>
              </a:rPr>
              <a:t>A NULL value in a table is a value in a field that appears to be blank, which means a field with a NULL value is a field with no value.</a:t>
            </a:r>
          </a:p>
          <a:p>
            <a:r>
              <a:rPr lang="en-US" sz="2400" b="0" i="0" dirty="0">
                <a:solidFill>
                  <a:srgbClr val="000000"/>
                </a:solidFill>
                <a:effectLst/>
              </a:rPr>
              <a:t>It is very important to understand that a NULL value is different than a zero value or a field that contains spaces. A field with a NULL value is the one that has been left blank during a record creation.</a:t>
            </a:r>
            <a:br>
              <a:rPr lang="en-US" sz="2400" dirty="0"/>
            </a:br>
            <a:endParaRPr lang="en-IN" sz="2400" dirty="0"/>
          </a:p>
        </p:txBody>
      </p:sp>
      <p:pic>
        <p:nvPicPr>
          <p:cNvPr id="4" name="Picture 3">
            <a:extLst>
              <a:ext uri="{FF2B5EF4-FFF2-40B4-BE49-F238E27FC236}">
                <a16:creationId xmlns:a16="http://schemas.microsoft.com/office/drawing/2014/main" id="{85F79137-95FD-4E2E-8FDC-6CC5171C37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812287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4E21B-9C5B-487C-AEF4-B549A64B5067}"/>
              </a:ext>
            </a:extLst>
          </p:cNvPr>
          <p:cNvSpPr>
            <a:spLocks noGrp="1"/>
          </p:cNvSpPr>
          <p:nvPr>
            <p:ph type="title"/>
          </p:nvPr>
        </p:nvSpPr>
        <p:spPr/>
        <p:txBody>
          <a:bodyPr>
            <a:normAutofit/>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SQL?</a:t>
            </a:r>
          </a:p>
        </p:txBody>
      </p:sp>
      <p:sp>
        <p:nvSpPr>
          <p:cNvPr id="3" name="Content Placeholder 2">
            <a:extLst>
              <a:ext uri="{FF2B5EF4-FFF2-40B4-BE49-F238E27FC236}">
                <a16:creationId xmlns:a16="http://schemas.microsoft.com/office/drawing/2014/main" id="{D89034EE-948A-410D-9263-729737565162}"/>
              </a:ext>
            </a:extLst>
          </p:cNvPr>
          <p:cNvSpPr>
            <a:spLocks noGrp="1"/>
          </p:cNvSpPr>
          <p:nvPr>
            <p:ph sz="quarter" idx="13"/>
          </p:nvPr>
        </p:nvSpPr>
        <p:spPr>
          <a:xfrm>
            <a:off x="838200" y="1930400"/>
            <a:ext cx="9044887" cy="2588334"/>
          </a:xfrm>
        </p:spPr>
        <p:txBody>
          <a:bodyPr>
            <a:normAutofit/>
          </a:bodyPr>
          <a:lstStyle/>
          <a:p>
            <a:pPr algn="just"/>
            <a:r>
              <a:rPr lang="en-US" sz="2000" b="0" i="0" dirty="0">
                <a:solidFill>
                  <a:srgbClr val="000000"/>
                </a:solidFill>
                <a:effectLst/>
              </a:rPr>
              <a:t>SQL is a programming language for Relational Databases. It is designed over relational algebra and tuple relational calculus. SQL comes as a package with all major distributions of RDBMS.</a:t>
            </a:r>
          </a:p>
          <a:p>
            <a:pPr algn="just"/>
            <a:r>
              <a:rPr lang="en-US" sz="2000" b="0" i="0" dirty="0">
                <a:solidFill>
                  <a:srgbClr val="000000"/>
                </a:solidFill>
                <a:effectLst/>
              </a:rPr>
              <a:t>SQL comprises both data definition and data manipulation languages. Using the data definition properties of SQL, one can design and modify database schema, whereas data manipulation properties allows SQL to store and retrieve data from database.</a:t>
            </a:r>
          </a:p>
        </p:txBody>
      </p:sp>
      <p:pic>
        <p:nvPicPr>
          <p:cNvPr id="4" name="Picture 3">
            <a:extLst>
              <a:ext uri="{FF2B5EF4-FFF2-40B4-BE49-F238E27FC236}">
                <a16:creationId xmlns:a16="http://schemas.microsoft.com/office/drawing/2014/main" id="{09D1ADEE-7870-4C7A-9F03-BF97742551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794984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37F39-656A-437E-9757-8168E23BF630}"/>
              </a:ext>
            </a:extLst>
          </p:cNvPr>
          <p:cNvSpPr>
            <a:spLocks noGrp="1"/>
          </p:cNvSpPr>
          <p:nvPr>
            <p:ph type="title"/>
          </p:nvPr>
        </p:nvSpPr>
        <p:spPr/>
        <p:txBody>
          <a:bodyPr>
            <a:normAutofit/>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MYSQL FEATURES</a:t>
            </a:r>
          </a:p>
        </p:txBody>
      </p:sp>
      <p:sp>
        <p:nvSpPr>
          <p:cNvPr id="3" name="Content Placeholder 2">
            <a:extLst>
              <a:ext uri="{FF2B5EF4-FFF2-40B4-BE49-F238E27FC236}">
                <a16:creationId xmlns:a16="http://schemas.microsoft.com/office/drawing/2014/main" id="{9B2523A2-156D-4313-B110-35A2BF88F13E}"/>
              </a:ext>
            </a:extLst>
          </p:cNvPr>
          <p:cNvSpPr>
            <a:spLocks noGrp="1"/>
          </p:cNvSpPr>
          <p:nvPr>
            <p:ph sz="quarter" idx="13"/>
          </p:nvPr>
        </p:nvSpPr>
        <p:spPr>
          <a:xfrm>
            <a:off x="838200" y="1930400"/>
            <a:ext cx="9044887" cy="4008761"/>
          </a:xfrm>
        </p:spPr>
        <p:txBody>
          <a:bodyPr>
            <a:normAutofit lnSpcReduction="10000"/>
          </a:bodyPr>
          <a:lstStyle/>
          <a:p>
            <a:r>
              <a:rPr lang="en-US" sz="2200" b="0" i="0" dirty="0">
                <a:effectLst/>
              </a:rPr>
              <a:t>High Performance.</a:t>
            </a:r>
          </a:p>
          <a:p>
            <a:pPr algn="l">
              <a:buFont typeface="Arial" panose="020B0604020202020204" pitchFamily="34" charset="0"/>
              <a:buChar char="•"/>
            </a:pPr>
            <a:r>
              <a:rPr lang="en-US" sz="2200" b="0" i="0" dirty="0">
                <a:effectLst/>
              </a:rPr>
              <a:t>High Availability.</a:t>
            </a:r>
          </a:p>
          <a:p>
            <a:pPr algn="l">
              <a:buFont typeface="Arial" panose="020B0604020202020204" pitchFamily="34" charset="0"/>
              <a:buChar char="•"/>
            </a:pPr>
            <a:r>
              <a:rPr lang="en-US" sz="2200" b="0" i="0" dirty="0">
                <a:effectLst/>
              </a:rPr>
              <a:t>Scalability and Flexibility Run anything.</a:t>
            </a:r>
          </a:p>
          <a:p>
            <a:pPr algn="l">
              <a:buFont typeface="Arial" panose="020B0604020202020204" pitchFamily="34" charset="0"/>
              <a:buChar char="•"/>
            </a:pPr>
            <a:r>
              <a:rPr lang="en-US" sz="2200" b="0" i="0" dirty="0">
                <a:effectLst/>
              </a:rPr>
              <a:t>Robust Transactional Support.</a:t>
            </a:r>
          </a:p>
          <a:p>
            <a:pPr algn="l">
              <a:buFont typeface="Arial" panose="020B0604020202020204" pitchFamily="34" charset="0"/>
              <a:buChar char="•"/>
            </a:pPr>
            <a:r>
              <a:rPr lang="en-US" sz="2200" b="0" i="0" dirty="0">
                <a:effectLst/>
              </a:rPr>
              <a:t>Web and Data Warehouse Strengths.</a:t>
            </a:r>
          </a:p>
          <a:p>
            <a:pPr algn="l">
              <a:buFont typeface="Arial" panose="020B0604020202020204" pitchFamily="34" charset="0"/>
              <a:buChar char="•"/>
            </a:pPr>
            <a:r>
              <a:rPr lang="en-US" sz="2200" b="0" i="0" dirty="0">
                <a:effectLst/>
              </a:rPr>
              <a:t>Strong Data Protection.</a:t>
            </a:r>
          </a:p>
          <a:p>
            <a:pPr algn="l">
              <a:buFont typeface="Arial" panose="020B0604020202020204" pitchFamily="34" charset="0"/>
              <a:buChar char="•"/>
            </a:pPr>
            <a:r>
              <a:rPr lang="en-US" sz="2200" b="0" i="0" dirty="0">
                <a:effectLst/>
              </a:rPr>
              <a:t>Comprehensive Application Development.</a:t>
            </a:r>
          </a:p>
          <a:p>
            <a:pPr algn="l">
              <a:buFont typeface="Arial" panose="020B0604020202020204" pitchFamily="34" charset="0"/>
              <a:buChar char="•"/>
            </a:pPr>
            <a:r>
              <a:rPr lang="en-US" sz="2200" b="0" i="0" dirty="0">
                <a:effectLst/>
              </a:rPr>
              <a:t>Management Ease.</a:t>
            </a:r>
          </a:p>
          <a:p>
            <a:pPr algn="l">
              <a:buFont typeface="Arial" panose="020B0604020202020204" pitchFamily="34" charset="0"/>
              <a:buChar char="•"/>
            </a:pPr>
            <a:r>
              <a:rPr lang="en-US" sz="2200" b="0" i="0" dirty="0">
                <a:effectLst/>
              </a:rPr>
              <a:t>Open Source Freedom and 24 x 7 Support.</a:t>
            </a:r>
          </a:p>
          <a:p>
            <a:pPr algn="l">
              <a:buFont typeface="Arial" panose="020B0604020202020204" pitchFamily="34" charset="0"/>
              <a:buChar char="•"/>
            </a:pPr>
            <a:r>
              <a:rPr lang="en-US" sz="2200" b="0" i="0" dirty="0">
                <a:effectLst/>
              </a:rPr>
              <a:t>Lowest Total Cost of Ownership.</a:t>
            </a:r>
          </a:p>
        </p:txBody>
      </p:sp>
      <p:pic>
        <p:nvPicPr>
          <p:cNvPr id="4" name="Picture 3">
            <a:extLst>
              <a:ext uri="{FF2B5EF4-FFF2-40B4-BE49-F238E27FC236}">
                <a16:creationId xmlns:a16="http://schemas.microsoft.com/office/drawing/2014/main" id="{83EFE4B9-2401-4D4D-98A7-C8DAA36D7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513870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94075-E374-4990-B5C2-C999B4E1987B}"/>
              </a:ext>
            </a:extLst>
          </p:cNvPr>
          <p:cNvSpPr>
            <a:spLocks noGrp="1"/>
          </p:cNvSpPr>
          <p:nvPr>
            <p:ph type="title"/>
          </p:nvPr>
        </p:nvSpPr>
        <p:spPr>
          <a:xfrm>
            <a:off x="480152" y="400636"/>
            <a:ext cx="9760981"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SEMICOLON AFTER SQL STATEMENTS?</a:t>
            </a:r>
          </a:p>
        </p:txBody>
      </p:sp>
      <p:sp>
        <p:nvSpPr>
          <p:cNvPr id="3" name="Content Placeholder 2">
            <a:extLst>
              <a:ext uri="{FF2B5EF4-FFF2-40B4-BE49-F238E27FC236}">
                <a16:creationId xmlns:a16="http://schemas.microsoft.com/office/drawing/2014/main" id="{CFB15C26-23A1-4BE8-A52A-F04B312815EF}"/>
              </a:ext>
            </a:extLst>
          </p:cNvPr>
          <p:cNvSpPr>
            <a:spLocks noGrp="1"/>
          </p:cNvSpPr>
          <p:nvPr>
            <p:ph sz="quarter" idx="13"/>
          </p:nvPr>
        </p:nvSpPr>
        <p:spPr>
          <a:xfrm>
            <a:off x="838200" y="1930400"/>
            <a:ext cx="9044887" cy="2224350"/>
          </a:xfrm>
        </p:spPr>
        <p:txBody>
          <a:bodyPr>
            <a:normAutofit/>
          </a:bodyPr>
          <a:lstStyle/>
          <a:p>
            <a:pPr algn="l"/>
            <a:r>
              <a:rPr lang="en-US" sz="2000" b="0" i="0" dirty="0">
                <a:solidFill>
                  <a:srgbClr val="000000"/>
                </a:solidFill>
                <a:effectLst/>
              </a:rPr>
              <a:t>Some database systems require a semicolon at the end of each SQL statement.</a:t>
            </a:r>
          </a:p>
          <a:p>
            <a:pPr algn="l"/>
            <a:r>
              <a:rPr lang="en-US" sz="2000" b="0" i="0" dirty="0">
                <a:solidFill>
                  <a:srgbClr val="000000"/>
                </a:solidFill>
                <a:effectLst/>
              </a:rPr>
              <a:t>Semicolon is the standard way to separate each SQL statement in database systems that allow more than one SQL statement to be executed in the same call to the server.</a:t>
            </a:r>
          </a:p>
          <a:p>
            <a:pPr algn="l"/>
            <a:r>
              <a:rPr lang="en-US" sz="2000" b="0" i="0" dirty="0">
                <a:solidFill>
                  <a:srgbClr val="000000"/>
                </a:solidFill>
                <a:effectLst/>
              </a:rPr>
              <a:t>In this tutorial, we will use semicolon at the end of each SQL statement.</a:t>
            </a:r>
          </a:p>
        </p:txBody>
      </p:sp>
      <p:pic>
        <p:nvPicPr>
          <p:cNvPr id="4" name="Picture 3">
            <a:extLst>
              <a:ext uri="{FF2B5EF4-FFF2-40B4-BE49-F238E27FC236}">
                <a16:creationId xmlns:a16="http://schemas.microsoft.com/office/drawing/2014/main" id="{C75C494E-7FEF-4B2F-811F-C44148EB3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8320572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D218-8459-43CE-920A-CDB5C81801DE}"/>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ADVANTAGES OF SQL</a:t>
            </a:r>
          </a:p>
        </p:txBody>
      </p:sp>
      <p:sp>
        <p:nvSpPr>
          <p:cNvPr id="3" name="Content Placeholder 2">
            <a:extLst>
              <a:ext uri="{FF2B5EF4-FFF2-40B4-BE49-F238E27FC236}">
                <a16:creationId xmlns:a16="http://schemas.microsoft.com/office/drawing/2014/main" id="{B3E45186-9050-4C66-9F06-64AED12528EF}"/>
              </a:ext>
            </a:extLst>
          </p:cNvPr>
          <p:cNvSpPr>
            <a:spLocks noGrp="1"/>
          </p:cNvSpPr>
          <p:nvPr>
            <p:ph sz="quarter" idx="13"/>
          </p:nvPr>
        </p:nvSpPr>
        <p:spPr>
          <a:xfrm>
            <a:off x="838200" y="1744215"/>
            <a:ext cx="9044887" cy="3369569"/>
          </a:xfrm>
        </p:spPr>
        <p:txBody>
          <a:bodyPr>
            <a:normAutofit lnSpcReduction="10000"/>
          </a:bodyPr>
          <a:lstStyle/>
          <a:p>
            <a:pPr algn="just"/>
            <a:r>
              <a:rPr lang="en-US" sz="1800" b="1" i="0" dirty="0">
                <a:effectLst/>
              </a:rPr>
              <a:t>High speed:- </a:t>
            </a:r>
            <a:r>
              <a:rPr lang="en-US" sz="1800" b="0" i="0" dirty="0">
                <a:solidFill>
                  <a:srgbClr val="333333"/>
                </a:solidFill>
                <a:effectLst/>
              </a:rPr>
              <a:t>Using the SQL queries, the user can quickly and efficiently retrieve a large amount of records from a database.</a:t>
            </a:r>
          </a:p>
          <a:p>
            <a:pPr algn="just"/>
            <a:r>
              <a:rPr lang="en-US" sz="1800" b="1" i="0" dirty="0">
                <a:effectLst/>
              </a:rPr>
              <a:t>No coding needed:- </a:t>
            </a:r>
            <a:r>
              <a:rPr lang="en-US" sz="1800" b="0" i="0" dirty="0">
                <a:solidFill>
                  <a:srgbClr val="333333"/>
                </a:solidFill>
                <a:effectLst/>
              </a:rPr>
              <a:t>In the standard SQL, it is very easy to manage the database system. It doesn't require a substantial amount of code to manage the database system.</a:t>
            </a:r>
          </a:p>
          <a:p>
            <a:pPr algn="just"/>
            <a:r>
              <a:rPr lang="en-US" sz="1800" b="1" i="0" dirty="0">
                <a:effectLst/>
              </a:rPr>
              <a:t>Well defined standards:- </a:t>
            </a:r>
            <a:r>
              <a:rPr lang="en-US" sz="1800" b="0" i="0" dirty="0">
                <a:solidFill>
                  <a:srgbClr val="333333"/>
                </a:solidFill>
                <a:effectLst/>
              </a:rPr>
              <a:t>Long established are used by the SQL databases that are being used by ISO and ANSI.</a:t>
            </a:r>
          </a:p>
          <a:p>
            <a:pPr algn="just"/>
            <a:r>
              <a:rPr lang="en-US" sz="1800" b="1" i="0" dirty="0">
                <a:effectLst/>
              </a:rPr>
              <a:t>Portability:- </a:t>
            </a:r>
            <a:r>
              <a:rPr lang="en-US" sz="1800" b="0" i="0" dirty="0">
                <a:solidFill>
                  <a:srgbClr val="333333"/>
                </a:solidFill>
                <a:effectLst/>
              </a:rPr>
              <a:t>SQL can be used in laptop, PCs, server and even some mobile phones.</a:t>
            </a:r>
          </a:p>
          <a:p>
            <a:pPr algn="just"/>
            <a:r>
              <a:rPr lang="en-US" sz="1800" b="1" i="0" dirty="0">
                <a:effectLst/>
              </a:rPr>
              <a:t>Interactive language:- </a:t>
            </a:r>
            <a:r>
              <a:rPr lang="en-US" sz="1800" b="0" i="0" dirty="0">
                <a:solidFill>
                  <a:srgbClr val="333333"/>
                </a:solidFill>
                <a:effectLst/>
              </a:rPr>
              <a:t>SQL is a domain language used to communicate with the database. It is also used to receive answers to the complex questions in seconds.</a:t>
            </a:r>
          </a:p>
          <a:p>
            <a:pPr algn="just"/>
            <a:r>
              <a:rPr lang="en-US" sz="1800" b="1" i="0" dirty="0">
                <a:effectLst/>
              </a:rPr>
              <a:t>Multiple data view:- </a:t>
            </a:r>
            <a:r>
              <a:rPr lang="en-US" sz="1800" b="0" i="0" dirty="0">
                <a:solidFill>
                  <a:srgbClr val="333333"/>
                </a:solidFill>
                <a:effectLst/>
              </a:rPr>
              <a:t>Using the SQL language, the users can make different views of the database structure.</a:t>
            </a:r>
          </a:p>
        </p:txBody>
      </p:sp>
      <p:pic>
        <p:nvPicPr>
          <p:cNvPr id="4" name="Picture 3">
            <a:extLst>
              <a:ext uri="{FF2B5EF4-FFF2-40B4-BE49-F238E27FC236}">
                <a16:creationId xmlns:a16="http://schemas.microsoft.com/office/drawing/2014/main" id="{4E5DB4EF-3362-467F-B045-A4781B968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643519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3197-D494-49D7-8531-055A8126EB6D}"/>
              </a:ext>
            </a:extLst>
          </p:cNvPr>
          <p:cNvSpPr>
            <a:spLocks noGrp="1"/>
          </p:cNvSpPr>
          <p:nvPr>
            <p:ph type="title"/>
          </p:nvPr>
        </p:nvSpPr>
        <p:spPr>
          <a:xfrm>
            <a:off x="812324" y="365126"/>
            <a:ext cx="9044887" cy="1179590"/>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TYPES OF SQL STATEMENTS</a:t>
            </a:r>
          </a:p>
        </p:txBody>
      </p:sp>
      <p:graphicFrame>
        <p:nvGraphicFramePr>
          <p:cNvPr id="7" name="Diagram 6">
            <a:extLst>
              <a:ext uri="{FF2B5EF4-FFF2-40B4-BE49-F238E27FC236}">
                <a16:creationId xmlns:a16="http://schemas.microsoft.com/office/drawing/2014/main" id="{20ADB6FF-3292-4920-994A-F44DD61416EE}"/>
              </a:ext>
            </a:extLst>
          </p:cNvPr>
          <p:cNvGraphicFramePr/>
          <p:nvPr>
            <p:extLst>
              <p:ext uri="{D42A27DB-BD31-4B8C-83A1-F6EECF244321}">
                <p14:modId xmlns:p14="http://schemas.microsoft.com/office/powerpoint/2010/main" val="562459099"/>
              </p:ext>
            </p:extLst>
          </p:nvPr>
        </p:nvGraphicFramePr>
        <p:xfrm>
          <a:off x="1383931" y="1690688"/>
          <a:ext cx="8128000" cy="4393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8CA95121-C144-4A5F-A175-5A7906FF5B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084197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FC35-B11F-4BA3-9EA2-3E15CF40C18D}"/>
              </a:ext>
            </a:extLst>
          </p:cNvPr>
          <p:cNvSpPr>
            <a:spLocks noGrp="1"/>
          </p:cNvSpPr>
          <p:nvPr>
            <p:ph type="title"/>
          </p:nvPr>
        </p:nvSpPr>
        <p:spPr>
          <a:xfrm>
            <a:off x="301841" y="365125"/>
            <a:ext cx="10111665"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DATA DEFINITION LANGUAGE?</a:t>
            </a:r>
          </a:p>
        </p:txBody>
      </p:sp>
      <p:sp>
        <p:nvSpPr>
          <p:cNvPr id="8" name="Content Placeholder 7">
            <a:extLst>
              <a:ext uri="{FF2B5EF4-FFF2-40B4-BE49-F238E27FC236}">
                <a16:creationId xmlns:a16="http://schemas.microsoft.com/office/drawing/2014/main" id="{0A4A6F4A-21F2-4977-88E6-B55338C45126}"/>
              </a:ext>
            </a:extLst>
          </p:cNvPr>
          <p:cNvSpPr>
            <a:spLocks noGrp="1"/>
          </p:cNvSpPr>
          <p:nvPr>
            <p:ph sz="quarter" idx="13"/>
          </p:nvPr>
        </p:nvSpPr>
        <p:spPr>
          <a:xfrm>
            <a:off x="812323" y="1690687"/>
            <a:ext cx="9044887" cy="3600404"/>
          </a:xfrm>
        </p:spPr>
        <p:txBody>
          <a:bodyPr>
            <a:normAutofit/>
          </a:bodyPr>
          <a:lstStyle/>
          <a:p>
            <a:r>
              <a:rPr lang="en-US" sz="2000" b="0" i="0" dirty="0">
                <a:solidFill>
                  <a:srgbClr val="222222"/>
                </a:solidFill>
                <a:effectLst/>
              </a:rPr>
              <a:t>Data Definition Language helps you to define the database structure or schema. </a:t>
            </a:r>
          </a:p>
          <a:p>
            <a:r>
              <a:rPr lang="en-US" sz="2000" dirty="0">
                <a:solidFill>
                  <a:srgbClr val="222222"/>
                </a:solidFill>
              </a:rPr>
              <a:t>Here are some</a:t>
            </a:r>
            <a:r>
              <a:rPr lang="en-US" sz="2000" b="0" i="0" dirty="0">
                <a:solidFill>
                  <a:srgbClr val="222222"/>
                </a:solidFill>
                <a:effectLst/>
              </a:rPr>
              <a:t> important DDL commands in SQL are:</a:t>
            </a:r>
          </a:p>
          <a:p>
            <a:pPr marL="514350" indent="-514350">
              <a:buFont typeface="+mj-lt"/>
              <a:buAutoNum type="arabicPeriod"/>
            </a:pPr>
            <a:r>
              <a:rPr lang="en-IN" sz="2000" b="1" i="0" dirty="0">
                <a:solidFill>
                  <a:srgbClr val="222222"/>
                </a:solidFill>
                <a:effectLst/>
              </a:rPr>
              <a:t>CREATE</a:t>
            </a:r>
          </a:p>
          <a:p>
            <a:pPr marL="0" indent="0">
              <a:buNone/>
            </a:pPr>
            <a:r>
              <a:rPr lang="en-US" sz="2000" b="0" i="0" dirty="0">
                <a:solidFill>
                  <a:srgbClr val="222222"/>
                </a:solidFill>
                <a:effectLst/>
              </a:rPr>
              <a:t>            CREATE statements is used to define the database structure schema: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rPr>
              <a:t>          Syntax:</a:t>
            </a:r>
            <a:endParaRPr kumimoji="0" lang="en-US" altLang="en-US" sz="2000" b="0" i="0" u="none" strike="noStrike" cap="none" normalizeH="0" baseline="0" dirty="0">
              <a:ln>
                <a:noFill/>
              </a:ln>
              <a:solidFill>
                <a:srgbClr val="222222"/>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rPr>
              <a:t>            CREATE TABLE TABLE_NAME (COLUMN_NAME DATATYPES[,....]); </a:t>
            </a:r>
            <a:endParaRPr lang="en-US" sz="2000" b="0" i="0" dirty="0">
              <a:solidFill>
                <a:srgbClr val="222222"/>
              </a:solidFill>
              <a:effectLst/>
            </a:endParaRPr>
          </a:p>
          <a:p>
            <a:pPr marL="0" indent="0">
              <a:buNone/>
            </a:pPr>
            <a:r>
              <a:rPr lang="en-US" sz="2000" b="0" i="0" dirty="0">
                <a:solidFill>
                  <a:srgbClr val="222222"/>
                </a:solidFill>
                <a:effectLst/>
              </a:rPr>
              <a:t>For example :-</a:t>
            </a:r>
          </a:p>
          <a:p>
            <a:pPr marL="0" indent="0">
              <a:buNone/>
            </a:pPr>
            <a:endParaRPr lang="en-US" sz="2000" b="0" i="0" dirty="0">
              <a:solidFill>
                <a:srgbClr val="222222"/>
              </a:solidFill>
              <a:effectLst/>
            </a:endParaRPr>
          </a:p>
          <a:p>
            <a:pPr marL="0" indent="0">
              <a:buNone/>
            </a:pPr>
            <a:r>
              <a:rPr lang="en-US" sz="2000" dirty="0">
                <a:solidFill>
                  <a:srgbClr val="222222"/>
                </a:solidFill>
              </a:rPr>
              <a:t> </a:t>
            </a:r>
            <a:endParaRPr lang="en-IN" sz="2000" dirty="0"/>
          </a:p>
        </p:txBody>
      </p:sp>
      <p:sp>
        <p:nvSpPr>
          <p:cNvPr id="10" name="Rectangle 2">
            <a:extLst>
              <a:ext uri="{FF2B5EF4-FFF2-40B4-BE49-F238E27FC236}">
                <a16:creationId xmlns:a16="http://schemas.microsoft.com/office/drawing/2014/main" id="{13E4453A-12EA-46B5-AFB1-0A1DA8E41925}"/>
              </a:ext>
            </a:extLst>
          </p:cNvPr>
          <p:cNvSpPr>
            <a:spLocks noChangeArrowheads="1"/>
          </p:cNvSpPr>
          <p:nvPr/>
        </p:nvSpPr>
        <p:spPr bwMode="auto">
          <a:xfrm>
            <a:off x="0" y="43934"/>
            <a:ext cx="184731" cy="369332"/>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CD5C92E1-A10B-4335-B0C4-D5DE519B1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917" y="4463483"/>
            <a:ext cx="4394265" cy="82760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0E52FE33-C2C2-4678-9467-6F50812D3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248235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BD28C-C84D-46E9-A783-9448CEEA7439}"/>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DDL COMMANDS IN SQL (Cont..)</a:t>
            </a:r>
            <a:endParaRPr lang="en-IN" sz="4000" dirty="0"/>
          </a:p>
        </p:txBody>
      </p:sp>
      <p:sp>
        <p:nvSpPr>
          <p:cNvPr id="3" name="Content Placeholder 2">
            <a:extLst>
              <a:ext uri="{FF2B5EF4-FFF2-40B4-BE49-F238E27FC236}">
                <a16:creationId xmlns:a16="http://schemas.microsoft.com/office/drawing/2014/main" id="{F780CB8C-A673-4DED-9595-65121603C101}"/>
              </a:ext>
            </a:extLst>
          </p:cNvPr>
          <p:cNvSpPr>
            <a:spLocks noGrp="1"/>
          </p:cNvSpPr>
          <p:nvPr>
            <p:ph sz="quarter" idx="13"/>
          </p:nvPr>
        </p:nvSpPr>
        <p:spPr>
          <a:xfrm>
            <a:off x="838200" y="1930400"/>
            <a:ext cx="9044887" cy="244629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mn-lt"/>
              </a:rPr>
              <a:t>3</a:t>
            </a:r>
            <a:r>
              <a:rPr kumimoji="0" lang="en-US" altLang="en-US" sz="1800" b="1" i="0" u="none" strike="noStrike" cap="none" normalizeH="0" baseline="0" dirty="0">
                <a:ln>
                  <a:noFill/>
                </a:ln>
                <a:solidFill>
                  <a:srgbClr val="222222"/>
                </a:solidFill>
                <a:effectLst/>
                <a:latin typeface="+mn-lt"/>
              </a:rPr>
              <a:t>. ALTER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mn-lt"/>
              </a:rPr>
              <a:t>        Alters command allows you to alter the structure of the database.</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22222"/>
                </a:solidFill>
                <a:effectLst/>
                <a:latin typeface="+mn-lt"/>
              </a:rPr>
              <a:t>    Syntax:</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mn-lt"/>
              </a:rPr>
              <a:t>       To add a new column in the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mn-lt"/>
              </a:rPr>
              <a:t>            ALTER TABLE table_name ADD column_name COLUMN-definition;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rPr>
              <a:t>      To modify an existing column in the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rPr>
              <a:t>           ALTER TABLE MODIFY(COLUMN DEFINITION....); </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1800" dirty="0"/>
              <a:t>For example:-</a:t>
            </a:r>
          </a:p>
        </p:txBody>
      </p:sp>
      <p:pic>
        <p:nvPicPr>
          <p:cNvPr id="4" name="Picture 3">
            <a:extLst>
              <a:ext uri="{FF2B5EF4-FFF2-40B4-BE49-F238E27FC236}">
                <a16:creationId xmlns:a16="http://schemas.microsoft.com/office/drawing/2014/main" id="{A555F68C-313D-4DA0-BD52-9C27ABFEA9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121" y="4376691"/>
            <a:ext cx="7482675" cy="55929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B2845947-676A-462B-8097-43C62F280A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121" y="5002984"/>
            <a:ext cx="7482674" cy="7004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BC6E2EAC-CB3F-41A3-8B0D-0FA5403B28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2246778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18924-11ED-405D-8C33-142F7EF8D32F}"/>
              </a:ext>
            </a:extLst>
          </p:cNvPr>
          <p:cNvSpPr>
            <a:spLocks noGrp="1"/>
          </p:cNvSpPr>
          <p:nvPr>
            <p:ph type="title"/>
          </p:nvPr>
        </p:nvSpPr>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DDL COMMANDS IN SQL (Cont..)</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25E7DAA4-C375-4516-93CC-ADC091C36623}"/>
              </a:ext>
            </a:extLst>
          </p:cNvPr>
          <p:cNvSpPr>
            <a:spLocks noGrp="1"/>
          </p:cNvSpPr>
          <p:nvPr>
            <p:ph sz="quarter" idx="13"/>
          </p:nvPr>
        </p:nvSpPr>
        <p:spPr>
          <a:xfrm>
            <a:off x="812324" y="1690688"/>
            <a:ext cx="9044887" cy="2863542"/>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t>2. </a:t>
            </a:r>
            <a:r>
              <a:rPr kumimoji="0" lang="en-US" altLang="en-US" sz="2000" b="1" i="0" u="none" strike="noStrike" cap="none" normalizeH="0" baseline="0" dirty="0">
                <a:ln>
                  <a:noFill/>
                </a:ln>
                <a:solidFill>
                  <a:srgbClr val="222222"/>
                </a:solidFill>
                <a:effectLst/>
              </a:rPr>
              <a:t>DROP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rPr>
              <a:t>         Drops commands remove tables and databases from RDBMS.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rPr>
              <a:t>      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rPr>
              <a:t>          DROP TABLE ;</a:t>
            </a:r>
            <a:r>
              <a:rPr kumimoji="0" lang="en-US" altLang="en-US" sz="2000" b="0" i="0" u="none" strike="noStrike" cap="none" normalizeH="0" baseline="0" dirty="0">
                <a:ln>
                  <a:noFill/>
                </a:ln>
                <a:solidFill>
                  <a:schemeClr val="tx1"/>
                </a:solidFill>
                <a:effectLst/>
              </a:rPr>
              <a:t> </a:t>
            </a:r>
          </a:p>
          <a:p>
            <a:pPr marL="0" indent="0">
              <a:buNone/>
            </a:pPr>
            <a:r>
              <a:rPr lang="en-IN" sz="2000" dirty="0"/>
              <a:t>For example:-</a:t>
            </a:r>
          </a:p>
          <a:p>
            <a:pPr marL="0" indent="0">
              <a:buNone/>
            </a:pPr>
            <a:endParaRPr lang="en-IN" dirty="0"/>
          </a:p>
        </p:txBody>
      </p:sp>
      <p:pic>
        <p:nvPicPr>
          <p:cNvPr id="6" name="Picture 5">
            <a:extLst>
              <a:ext uri="{FF2B5EF4-FFF2-40B4-BE49-F238E27FC236}">
                <a16:creationId xmlns:a16="http://schemas.microsoft.com/office/drawing/2014/main" id="{175ACC4C-C0B0-4EAC-8DDA-2C9B448292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8720" y="3795208"/>
            <a:ext cx="4497280" cy="75902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A1CB518E-DADA-433A-93B6-8E04426BD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294024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EC28-87E9-482D-B093-586FBF4B40BE}"/>
              </a:ext>
            </a:extLst>
          </p:cNvPr>
          <p:cNvSpPr>
            <a:spLocks noGrp="1"/>
          </p:cNvSpPr>
          <p:nvPr>
            <p:ph type="title"/>
          </p:nvPr>
        </p:nvSpPr>
        <p:spPr>
          <a:xfrm>
            <a:off x="597012" y="338493"/>
            <a:ext cx="9044887" cy="673561"/>
          </a:xfrm>
        </p:spPr>
        <p:txBody>
          <a:bodyPr>
            <a:normAutofit fontScale="90000"/>
          </a:bodyPr>
          <a:lstStyle/>
          <a:p>
            <a:pPr algn="ctr"/>
            <a:r>
              <a:rPr lang="en-US" dirty="0">
                <a:solidFill>
                  <a:schemeClr val="tx1">
                    <a:lumMod val="75000"/>
                    <a:lumOff val="25000"/>
                  </a:schemeClr>
                </a:solidFill>
                <a:latin typeface="Adobe Fangsong Std R" panose="02020400000000000000" pitchFamily="18" charset="-128"/>
                <a:ea typeface="Adobe Fangsong Std R" panose="02020400000000000000" pitchFamily="18" charset="-128"/>
              </a:rPr>
              <a:t>TABLE OF CONTENT</a:t>
            </a:r>
            <a:endParaRPr lang="en-IN"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graphicFrame>
        <p:nvGraphicFramePr>
          <p:cNvPr id="9" name="Diagram 8">
            <a:extLst>
              <a:ext uri="{FF2B5EF4-FFF2-40B4-BE49-F238E27FC236}">
                <a16:creationId xmlns:a16="http://schemas.microsoft.com/office/drawing/2014/main" id="{D3FE11CC-5FB1-4771-B344-E769102254DC}"/>
              </a:ext>
            </a:extLst>
          </p:cNvPr>
          <p:cNvGraphicFramePr/>
          <p:nvPr>
            <p:extLst>
              <p:ext uri="{D42A27DB-BD31-4B8C-83A1-F6EECF244321}">
                <p14:modId xmlns:p14="http://schemas.microsoft.com/office/powerpoint/2010/main" val="3100249972"/>
              </p:ext>
            </p:extLst>
          </p:nvPr>
        </p:nvGraphicFramePr>
        <p:xfrm>
          <a:off x="1055455" y="1074206"/>
          <a:ext cx="8128000" cy="5655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F58FD248-6090-4A01-8835-94749759FA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148945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682C-6CFF-4C35-BEF0-00F8BACB065F}"/>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DDL COMMANDS IN SQL (Cont..)</a:t>
            </a:r>
            <a:endParaRPr lang="en-IN" sz="4000" dirty="0"/>
          </a:p>
        </p:txBody>
      </p:sp>
      <p:sp>
        <p:nvSpPr>
          <p:cNvPr id="6" name="Rectangle 2">
            <a:extLst>
              <a:ext uri="{FF2B5EF4-FFF2-40B4-BE49-F238E27FC236}">
                <a16:creationId xmlns:a16="http://schemas.microsoft.com/office/drawing/2014/main" id="{E61057FC-739D-4D23-B99A-722A245ED683}"/>
              </a:ext>
            </a:extLst>
          </p:cNvPr>
          <p:cNvSpPr>
            <a:spLocks noGrp="1" noChangeArrowheads="1"/>
          </p:cNvSpPr>
          <p:nvPr>
            <p:ph sz="quarter" idx="13"/>
          </p:nvPr>
        </p:nvSpPr>
        <p:spPr bwMode="auto">
          <a:xfrm>
            <a:off x="1036655" y="1888143"/>
            <a:ext cx="8820556" cy="224676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mn-lt"/>
              </a:rPr>
              <a:t>3.  TRUNCATE: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This command used to delete all the rows from the table and free the space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22222"/>
                </a:solidFill>
                <a:latin typeface="+mn-lt"/>
              </a:rPr>
              <a:t>             </a:t>
            </a:r>
            <a:r>
              <a:rPr kumimoji="0" lang="en-US" altLang="en-US" sz="2000" b="0" i="0" u="none" strike="noStrike" cap="none" normalizeH="0" baseline="0" dirty="0">
                <a:ln>
                  <a:noFill/>
                </a:ln>
                <a:solidFill>
                  <a:srgbClr val="222222"/>
                </a:solidFill>
                <a:effectLst/>
                <a:latin typeface="+mn-lt"/>
              </a:rPr>
              <a:t>containing the table.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mn-lt"/>
              </a:rPr>
              <a:t>      Syntax:</a:t>
            </a:r>
            <a:endParaRPr kumimoji="0" lang="en-US" altLang="en-US" sz="2000" b="0"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TRUNCATE TABLE table_name;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22222"/>
                </a:solidFill>
                <a:latin typeface="+mn-lt"/>
              </a:rPr>
              <a:t>For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ndParaRPr>
          </a:p>
        </p:txBody>
      </p:sp>
      <p:pic>
        <p:nvPicPr>
          <p:cNvPr id="5" name="Picture 4">
            <a:extLst>
              <a:ext uri="{FF2B5EF4-FFF2-40B4-BE49-F238E27FC236}">
                <a16:creationId xmlns:a16="http://schemas.microsoft.com/office/drawing/2014/main" id="{093411FA-6441-41AA-87A3-BD09DF17B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459" y="3904657"/>
            <a:ext cx="4129270" cy="85541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72202649-0ACF-470C-8E35-BA9868CE9D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262031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07EA-8E6E-49D3-939C-D074A20B8F01}"/>
              </a:ext>
            </a:extLst>
          </p:cNvPr>
          <p:cNvSpPr>
            <a:spLocks noGrp="1"/>
          </p:cNvSpPr>
          <p:nvPr>
            <p:ph type="title"/>
          </p:nvPr>
        </p:nvSpPr>
        <p:spPr>
          <a:xfrm>
            <a:off x="600000" y="409514"/>
            <a:ext cx="9283087" cy="1325563"/>
          </a:xfrm>
        </p:spPr>
        <p:txBody>
          <a:bodyPr>
            <a:normAutofit/>
          </a:bodyPr>
          <a:lstStyle/>
          <a:p>
            <a:pPr algn="ctr"/>
            <a:r>
              <a:rPr lang="en-US"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DATA MANIPULATION LANGUAGE?</a:t>
            </a:r>
            <a:endPar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965754DD-F29C-44AC-9F8C-95EA6223A058}"/>
              </a:ext>
            </a:extLst>
          </p:cNvPr>
          <p:cNvSpPr>
            <a:spLocks noGrp="1"/>
          </p:cNvSpPr>
          <p:nvPr>
            <p:ph sz="quarter" idx="13"/>
          </p:nvPr>
        </p:nvSpPr>
        <p:spPr>
          <a:xfrm>
            <a:off x="838200" y="1930400"/>
            <a:ext cx="9044887" cy="3041095"/>
          </a:xfrm>
        </p:spPr>
        <p:txBody>
          <a:bodyPr>
            <a:normAutofit/>
          </a:bodyPr>
          <a:lstStyle/>
          <a:p>
            <a:pPr algn="l"/>
            <a:r>
              <a:rPr lang="en-US" sz="2000" b="0" i="0" dirty="0">
                <a:solidFill>
                  <a:srgbClr val="222222"/>
                </a:solidFill>
                <a:effectLst/>
                <a:latin typeface="Source Sans Pro" panose="020B0503030403020204" pitchFamily="34" charset="0"/>
              </a:rPr>
              <a:t>Data Manipulation Language (DML) allows you to modify the database instance by inserting, modifying, and deleting its data. It is responsible for performing all types of data modification in a database.</a:t>
            </a:r>
          </a:p>
          <a:p>
            <a:pPr algn="l"/>
            <a:r>
              <a:rPr lang="en-US" sz="2000" b="0" i="0" dirty="0">
                <a:solidFill>
                  <a:srgbClr val="222222"/>
                </a:solidFill>
                <a:effectLst/>
                <a:latin typeface="Source Sans Pro" panose="020B0503030403020204" pitchFamily="34" charset="0"/>
              </a:rPr>
              <a:t>Here are some important DML commands in SQL:</a:t>
            </a:r>
          </a:p>
          <a:p>
            <a:pPr marL="0" indent="0" algn="l">
              <a:buNone/>
            </a:pPr>
            <a:r>
              <a:rPr lang="en-US" sz="2000" b="0" i="0" dirty="0">
                <a:solidFill>
                  <a:srgbClr val="222222"/>
                </a:solidFill>
                <a:effectLst/>
                <a:latin typeface="Source Sans Pro" panose="020B0503030403020204" pitchFamily="34" charset="0"/>
              </a:rPr>
              <a:t>         INSERT</a:t>
            </a:r>
            <a:endParaRPr lang="en-US" sz="2000" dirty="0">
              <a:solidFill>
                <a:srgbClr val="222222"/>
              </a:solidFill>
              <a:latin typeface="Source Sans Pro" panose="020B0503030403020204" pitchFamily="34" charset="0"/>
            </a:endParaRPr>
          </a:p>
          <a:p>
            <a:pPr marL="0" indent="0" algn="l">
              <a:buNone/>
            </a:pPr>
            <a:r>
              <a:rPr lang="en-US" sz="2000" b="0" i="0" dirty="0">
                <a:solidFill>
                  <a:srgbClr val="222222"/>
                </a:solidFill>
                <a:effectLst/>
                <a:latin typeface="Source Sans Pro" panose="020B0503030403020204" pitchFamily="34" charset="0"/>
              </a:rPr>
              <a:t>         UPDATE</a:t>
            </a:r>
          </a:p>
          <a:p>
            <a:pPr marL="0" indent="0" algn="l">
              <a:buNone/>
            </a:pPr>
            <a:r>
              <a:rPr lang="en-US" sz="2000" b="0" i="0" dirty="0">
                <a:solidFill>
                  <a:srgbClr val="222222"/>
                </a:solidFill>
                <a:effectLst/>
                <a:latin typeface="Source Sans Pro" panose="020B0503030403020204" pitchFamily="34" charset="0"/>
              </a:rPr>
              <a:t>         DELETE</a:t>
            </a:r>
          </a:p>
          <a:p>
            <a:endParaRPr lang="en-IN" dirty="0"/>
          </a:p>
        </p:txBody>
      </p:sp>
      <p:pic>
        <p:nvPicPr>
          <p:cNvPr id="4" name="Picture 3">
            <a:extLst>
              <a:ext uri="{FF2B5EF4-FFF2-40B4-BE49-F238E27FC236}">
                <a16:creationId xmlns:a16="http://schemas.microsoft.com/office/drawing/2014/main" id="{C0C3435A-5F34-456D-AA5E-5F325B3EA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916751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7655B-920F-4226-9624-FCE0842939DB}"/>
              </a:ext>
            </a:extLst>
          </p:cNvPr>
          <p:cNvSpPr>
            <a:spLocks noGrp="1"/>
          </p:cNvSpPr>
          <p:nvPr>
            <p:ph type="title"/>
          </p:nvPr>
        </p:nvSpPr>
        <p:spPr>
          <a:xfrm>
            <a:off x="812324" y="365126"/>
            <a:ext cx="9044887" cy="851116"/>
          </a:xfrm>
        </p:spPr>
        <p:txBody>
          <a:bodyPr>
            <a:normAutofit/>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DML COMMANDS IN SQL (Cont..)</a:t>
            </a:r>
            <a:endParaRPr lang="en-IN" sz="4000" dirty="0"/>
          </a:p>
        </p:txBody>
      </p:sp>
      <p:sp>
        <p:nvSpPr>
          <p:cNvPr id="4" name="Rectangle 1">
            <a:extLst>
              <a:ext uri="{FF2B5EF4-FFF2-40B4-BE49-F238E27FC236}">
                <a16:creationId xmlns:a16="http://schemas.microsoft.com/office/drawing/2014/main" id="{42AD29E2-BB89-4096-A858-F7CE4C2C6DC1}"/>
              </a:ext>
            </a:extLst>
          </p:cNvPr>
          <p:cNvSpPr>
            <a:spLocks noGrp="1" noChangeArrowheads="1"/>
          </p:cNvSpPr>
          <p:nvPr>
            <p:ph sz="quarter" idx="13"/>
          </p:nvPr>
        </p:nvSpPr>
        <p:spPr bwMode="auto">
          <a:xfrm>
            <a:off x="877465" y="1481555"/>
            <a:ext cx="8979746" cy="347787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mn-lt"/>
              </a:rPr>
              <a:t>1.INSERT: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This is a statement is a SQL query. This command is used to insert data into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the row of a table.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mn-lt"/>
              </a:rPr>
              <a:t>    Syntax:</a:t>
            </a:r>
            <a:endParaRPr kumimoji="0" lang="en-US" altLang="en-US" sz="2000" b="0"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INSERT INTO TABLE_NAME (col1, col2, col3,.... col 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VALUES (value1, value2, value3, .... valueN);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INSERT INTO TABLE_NAME VALUES (value1, value2, value3, .... valueN);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22222"/>
                </a:solidFill>
                <a:latin typeface="+mn-lt"/>
              </a:rPr>
              <a:t>For 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22222"/>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ndParaRPr>
          </a:p>
        </p:txBody>
      </p:sp>
      <p:pic>
        <p:nvPicPr>
          <p:cNvPr id="5" name="Picture 4">
            <a:extLst>
              <a:ext uri="{FF2B5EF4-FFF2-40B4-BE49-F238E27FC236}">
                <a16:creationId xmlns:a16="http://schemas.microsoft.com/office/drawing/2014/main" id="{3F03F052-BAE5-40FE-A7F1-93464563AB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113" y="4159443"/>
            <a:ext cx="4419983" cy="18060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19854947-FF41-4754-A83A-D34CAA41F6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833886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D3BCD1-7696-4962-ACBC-56543732E784}"/>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DML COMMANDS IN SQL (Cont..)</a:t>
            </a:r>
            <a:endParaRPr lang="en-IN" sz="4000" dirty="0"/>
          </a:p>
        </p:txBody>
      </p:sp>
      <p:sp>
        <p:nvSpPr>
          <p:cNvPr id="6" name="Rectangle 1">
            <a:extLst>
              <a:ext uri="{FF2B5EF4-FFF2-40B4-BE49-F238E27FC236}">
                <a16:creationId xmlns:a16="http://schemas.microsoft.com/office/drawing/2014/main" id="{EE9A83B2-CD53-44A6-BC53-AE6F2719FE87}"/>
              </a:ext>
            </a:extLst>
          </p:cNvPr>
          <p:cNvSpPr>
            <a:spLocks noGrp="1" noChangeArrowheads="1"/>
          </p:cNvSpPr>
          <p:nvPr>
            <p:ph sz="quarter" idx="13"/>
          </p:nvPr>
        </p:nvSpPr>
        <p:spPr bwMode="auto">
          <a:xfrm>
            <a:off x="878791" y="1843952"/>
            <a:ext cx="8978420" cy="31700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mn-lt"/>
              </a:rPr>
              <a:t>2. UPDATE: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This command is used to update or modify the value of a column in the table.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mn-lt"/>
              </a:rPr>
              <a:t>     Syntax:</a:t>
            </a:r>
            <a:endParaRPr kumimoji="0" lang="en-US" altLang="en-US" sz="2000" b="0"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UPDATE table_name SET [column_name1= value1,...</a:t>
            </a:r>
            <a:r>
              <a:rPr kumimoji="0" lang="en-US" altLang="en-US" sz="2000" b="0" i="0" u="none" strike="noStrike" cap="none" normalizeH="0" baseline="0" dirty="0" err="1">
                <a:ln>
                  <a:noFill/>
                </a:ln>
                <a:solidFill>
                  <a:srgbClr val="222222"/>
                </a:solidFill>
                <a:effectLst/>
                <a:latin typeface="+mn-lt"/>
              </a:rPr>
              <a:t>column_nameN</a:t>
            </a:r>
            <a:r>
              <a:rPr kumimoji="0" lang="en-US" altLang="en-US" sz="2000" b="0" i="0" u="none" strike="noStrike" cap="none" normalizeH="0" baseline="0" dirty="0">
                <a:ln>
                  <a:noFill/>
                </a:ln>
                <a:solidFill>
                  <a:srgbClr val="222222"/>
                </a:solidFill>
                <a:effectLst/>
                <a:latin typeface="+mn-lt"/>
              </a:rPr>
              <a:t> = valueN]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[WHERE CONDITION]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22222"/>
                </a:solidFill>
                <a:latin typeface="+mn-lt"/>
              </a:rPr>
              <a:t>For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22222"/>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ndParaRPr>
          </a:p>
        </p:txBody>
      </p:sp>
      <p:pic>
        <p:nvPicPr>
          <p:cNvPr id="3" name="Picture 2">
            <a:extLst>
              <a:ext uri="{FF2B5EF4-FFF2-40B4-BE49-F238E27FC236}">
                <a16:creationId xmlns:a16="http://schemas.microsoft.com/office/drawing/2014/main" id="{554063FF-AF8F-4226-8847-ECF9E45DE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389" y="3807478"/>
            <a:ext cx="4511246" cy="135983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D698301F-5A5A-422E-9DF5-8E2CDBFEA8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4387419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AC7B-8CF5-432B-A63C-2CC3261C4842}"/>
              </a:ext>
            </a:extLst>
          </p:cNvPr>
          <p:cNvSpPr>
            <a:spLocks noGrp="1"/>
          </p:cNvSpPr>
          <p:nvPr>
            <p:ph type="title"/>
          </p:nvPr>
        </p:nvSpPr>
        <p:spPr/>
        <p:txBody>
          <a:bodyPr>
            <a:normAutofit/>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DML COMMANDS IN SQL (Cont..)</a:t>
            </a:r>
            <a:endParaRPr lang="en-IN" sz="4000" dirty="0"/>
          </a:p>
        </p:txBody>
      </p:sp>
      <p:sp>
        <p:nvSpPr>
          <p:cNvPr id="4" name="Rectangle 1">
            <a:extLst>
              <a:ext uri="{FF2B5EF4-FFF2-40B4-BE49-F238E27FC236}">
                <a16:creationId xmlns:a16="http://schemas.microsoft.com/office/drawing/2014/main" id="{DC48FAE1-98B5-4F02-8289-0E281AC0C7ED}"/>
              </a:ext>
            </a:extLst>
          </p:cNvPr>
          <p:cNvSpPr>
            <a:spLocks noGrp="1" noChangeArrowheads="1"/>
          </p:cNvSpPr>
          <p:nvPr>
            <p:ph sz="quarter" idx="13"/>
          </p:nvPr>
        </p:nvSpPr>
        <p:spPr bwMode="auto">
          <a:xfrm>
            <a:off x="812324" y="2151727"/>
            <a:ext cx="9044887" cy="255454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mn-lt"/>
              </a:rPr>
              <a:t>3. DELETE: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This command is used to remove one or more rows from a table.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mn-lt"/>
              </a:rPr>
              <a:t>     Syntax:</a:t>
            </a:r>
            <a:endParaRPr kumimoji="0" lang="en-US" altLang="en-US" sz="2000" b="0"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DELETE FROM table_name [WHERE condition];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222222"/>
                </a:solidFill>
                <a:latin typeface="+mn-lt"/>
              </a:rPr>
              <a:t>For example:-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22222"/>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ndParaRPr>
          </a:p>
        </p:txBody>
      </p:sp>
      <p:pic>
        <p:nvPicPr>
          <p:cNvPr id="5" name="Picture 4">
            <a:extLst>
              <a:ext uri="{FF2B5EF4-FFF2-40B4-BE49-F238E27FC236}">
                <a16:creationId xmlns:a16="http://schemas.microsoft.com/office/drawing/2014/main" id="{29AF3DC9-97E8-4007-BE71-3A9B34D9C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055" y="3880111"/>
            <a:ext cx="4129388" cy="97597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8425E0F3-4C1C-423A-B92D-590B386CE9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473419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1E174-252C-42B4-B4E3-2E939C3A16AD}"/>
              </a:ext>
            </a:extLst>
          </p:cNvPr>
          <p:cNvSpPr>
            <a:spLocks noGrp="1"/>
          </p:cNvSpPr>
          <p:nvPr>
            <p:ph type="title"/>
          </p:nvPr>
        </p:nvSpPr>
        <p:spPr>
          <a:xfrm>
            <a:off x="439462" y="710214"/>
            <a:ext cx="9707715" cy="1015985"/>
          </a:xfrm>
        </p:spPr>
        <p:txBody>
          <a:bodyPr>
            <a:normAutofit fontScale="90000"/>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a:t>
            </a: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DATA CONTROL LANGUAGE</a:t>
            </a: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5487CCCC-A4C7-41A1-A6D5-2FCB2F15F232}"/>
              </a:ext>
            </a:extLst>
          </p:cNvPr>
          <p:cNvSpPr>
            <a:spLocks noGrp="1"/>
          </p:cNvSpPr>
          <p:nvPr>
            <p:ph sz="quarter" idx="13"/>
          </p:nvPr>
        </p:nvSpPr>
        <p:spPr>
          <a:xfrm>
            <a:off x="838200" y="1930400"/>
            <a:ext cx="9044887" cy="2685988"/>
          </a:xfrm>
        </p:spPr>
        <p:txBody>
          <a:bodyPr/>
          <a:lstStyle/>
          <a:p>
            <a:pPr algn="l"/>
            <a:r>
              <a:rPr lang="en-US" sz="2000" b="0" i="0" dirty="0">
                <a:solidFill>
                  <a:srgbClr val="222222"/>
                </a:solidFill>
                <a:effectLst/>
              </a:rPr>
              <a:t>DCL (Data Control Language) includes commands like GRANT and REVOKE, which are useful to give "rights &amp; permissions." Other permission controls parameters of the database system.</a:t>
            </a:r>
            <a:endParaRPr lang="en-US" sz="2000" b="1" i="0" dirty="0">
              <a:solidFill>
                <a:srgbClr val="222222"/>
              </a:solidFill>
              <a:effectLst/>
            </a:endParaRPr>
          </a:p>
          <a:p>
            <a:pPr algn="l"/>
            <a:r>
              <a:rPr lang="en-US" sz="2000" b="0" i="0" dirty="0">
                <a:solidFill>
                  <a:srgbClr val="222222"/>
                </a:solidFill>
                <a:effectLst/>
              </a:rPr>
              <a:t>Commands that come under DCL:</a:t>
            </a:r>
          </a:p>
          <a:p>
            <a:pPr marL="0" indent="0" algn="l">
              <a:buNone/>
            </a:pPr>
            <a:r>
              <a:rPr lang="en-US" sz="2000" b="0" i="0" dirty="0">
                <a:solidFill>
                  <a:srgbClr val="222222"/>
                </a:solidFill>
                <a:effectLst/>
              </a:rPr>
              <a:t>          Grant</a:t>
            </a:r>
          </a:p>
          <a:p>
            <a:pPr marL="0" indent="0" algn="l">
              <a:buNone/>
            </a:pPr>
            <a:r>
              <a:rPr lang="en-US" sz="2000" b="0" i="0" dirty="0">
                <a:solidFill>
                  <a:srgbClr val="222222"/>
                </a:solidFill>
                <a:effectLst/>
              </a:rPr>
              <a:t>          Revoke</a:t>
            </a:r>
          </a:p>
        </p:txBody>
      </p:sp>
      <p:pic>
        <p:nvPicPr>
          <p:cNvPr id="4" name="Picture 3">
            <a:extLst>
              <a:ext uri="{FF2B5EF4-FFF2-40B4-BE49-F238E27FC236}">
                <a16:creationId xmlns:a16="http://schemas.microsoft.com/office/drawing/2014/main" id="{F9338BC3-A0CD-40D4-A5C4-55EA165BC3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0923690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2FB46EE-2945-4D84-8A3A-D830988BDF99}"/>
              </a:ext>
            </a:extLst>
          </p:cNvPr>
          <p:cNvSpPr>
            <a:spLocks noGrp="1" noChangeArrowheads="1"/>
          </p:cNvSpPr>
          <p:nvPr>
            <p:ph type="title"/>
          </p:nvPr>
        </p:nvSpPr>
        <p:spPr bwMode="auto">
          <a:xfrm>
            <a:off x="812324" y="673963"/>
            <a:ext cx="8873213" cy="70788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DCL COMMANDS IN SQL (CONT..)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099C2059-8D7C-4FE2-9AB5-C6A501332E10}"/>
              </a:ext>
            </a:extLst>
          </p:cNvPr>
          <p:cNvSpPr>
            <a:spLocks noGrp="1" noChangeArrowheads="1"/>
          </p:cNvSpPr>
          <p:nvPr>
            <p:ph sz="quarter" idx="13"/>
          </p:nvPr>
        </p:nvSpPr>
        <p:spPr bwMode="auto">
          <a:xfrm>
            <a:off x="1097016" y="2182869"/>
            <a:ext cx="8588521" cy="2846933"/>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mn-lt"/>
              </a:rPr>
              <a:t>1. Grant: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This command is use to give user access privileges to a database.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mn-lt"/>
              </a:rPr>
              <a:t>Syntax:</a:t>
            </a:r>
            <a:endParaRPr kumimoji="0" lang="en-US" altLang="en-US" sz="2000" b="0"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GRANT SELECT, UPDATE ON MY_TABLE TO SOME_USER, ANOTHER_USER;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mn-lt"/>
              </a:rPr>
              <a:t>2. Revoke: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It is useful to back permissions from the user.</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mn-lt"/>
              </a:rPr>
              <a:t>    Syntax:</a:t>
            </a:r>
            <a:endParaRPr kumimoji="0" lang="en-US" altLang="en-US" sz="2000" b="0"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a:t>
            </a:r>
            <a:r>
              <a:rPr kumimoji="0" lang="en-US" altLang="en-US" sz="1900" b="0" i="0" u="none" strike="noStrike" cap="none" normalizeH="0" baseline="0" dirty="0">
                <a:ln>
                  <a:noFill/>
                </a:ln>
                <a:solidFill>
                  <a:srgbClr val="222222"/>
                </a:solidFill>
                <a:effectLst/>
                <a:latin typeface="+mn-lt"/>
              </a:rPr>
              <a:t>REVOKE privilege_nameON object_nameFROM {user_name |PUBLIC |role_name}</a:t>
            </a:r>
            <a:r>
              <a:rPr kumimoji="0" lang="en-US" altLang="en-US" sz="1900" b="0" i="0" u="none" strike="noStrike" cap="none" normalizeH="0" baseline="0" dirty="0">
                <a:ln>
                  <a:noFill/>
                </a:ln>
                <a:solidFill>
                  <a:schemeClr val="tx1"/>
                </a:solidFill>
                <a:effectLst/>
                <a:latin typeface="+mn-lt"/>
              </a:rPr>
              <a:t> </a:t>
            </a:r>
          </a:p>
        </p:txBody>
      </p:sp>
      <p:pic>
        <p:nvPicPr>
          <p:cNvPr id="6" name="Picture 5">
            <a:extLst>
              <a:ext uri="{FF2B5EF4-FFF2-40B4-BE49-F238E27FC236}">
                <a16:creationId xmlns:a16="http://schemas.microsoft.com/office/drawing/2014/main" id="{8F082587-631F-4927-BF6C-17D1C3948D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6008324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903E-E4FE-4C7A-AFC6-2BA91781ACEB}"/>
              </a:ext>
            </a:extLst>
          </p:cNvPr>
          <p:cNvSpPr>
            <a:spLocks noGrp="1"/>
          </p:cNvSpPr>
          <p:nvPr>
            <p:ph type="title"/>
          </p:nvPr>
        </p:nvSpPr>
        <p:spPr>
          <a:xfrm>
            <a:off x="306296" y="374003"/>
            <a:ext cx="9823125" cy="1325563"/>
          </a:xfrm>
        </p:spPr>
        <p:txBody>
          <a:bodyPr>
            <a:normAutofit/>
          </a:bodyPr>
          <a:lstStyle/>
          <a:p>
            <a:pPr algn="ctr"/>
            <a:r>
              <a:rPr lang="en-US"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TRANSACTION CONTROL LANGUAGE?</a:t>
            </a:r>
            <a:endPar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B34D5D37-712D-446A-8511-6E157F4476CE}"/>
              </a:ext>
            </a:extLst>
          </p:cNvPr>
          <p:cNvSpPr>
            <a:spLocks noGrp="1"/>
          </p:cNvSpPr>
          <p:nvPr>
            <p:ph sz="quarter" idx="13"/>
          </p:nvPr>
        </p:nvSpPr>
        <p:spPr>
          <a:xfrm>
            <a:off x="838200" y="1930400"/>
            <a:ext cx="9044887" cy="3325181"/>
          </a:xfrm>
        </p:spPr>
        <p:txBody>
          <a:bodyPr>
            <a:normAutofit/>
          </a:bodyPr>
          <a:lstStyle/>
          <a:p>
            <a:pPr algn="just"/>
            <a:r>
              <a:rPr lang="en-US" sz="2000" b="0" i="0" dirty="0">
                <a:solidFill>
                  <a:srgbClr val="333333"/>
                </a:solidFill>
                <a:effectLst/>
                <a:latin typeface="inter-regular"/>
              </a:rPr>
              <a:t>TCL commands can only use with DML commands like INSERT, DELETE and UPDATE only.</a:t>
            </a:r>
          </a:p>
          <a:p>
            <a:pPr algn="just"/>
            <a:r>
              <a:rPr lang="en-US" sz="2000" b="0" i="0" dirty="0">
                <a:solidFill>
                  <a:srgbClr val="333333"/>
                </a:solidFill>
                <a:effectLst/>
                <a:latin typeface="inter-regular"/>
              </a:rPr>
              <a:t>These operations are automatically committed in the database that's why they cannot be used while creating tables or dropping them.</a:t>
            </a:r>
          </a:p>
          <a:p>
            <a:pPr algn="just"/>
            <a:r>
              <a:rPr lang="en-US" sz="2000" b="0" i="0" dirty="0">
                <a:solidFill>
                  <a:srgbClr val="333333"/>
                </a:solidFill>
                <a:effectLst/>
                <a:latin typeface="inter-regular"/>
              </a:rPr>
              <a:t>Here are some commands that come under TCL:</a:t>
            </a:r>
          </a:p>
          <a:p>
            <a:pPr marL="0" indent="0" algn="just">
              <a:buNone/>
            </a:pPr>
            <a:r>
              <a:rPr lang="en-US" sz="2000" b="0" i="0" dirty="0">
                <a:solidFill>
                  <a:srgbClr val="000000"/>
                </a:solidFill>
                <a:effectLst/>
                <a:latin typeface="inter-regular"/>
              </a:rPr>
              <a:t>        COMMIT</a:t>
            </a:r>
          </a:p>
          <a:p>
            <a:pPr marL="0" indent="0" algn="just">
              <a:buNone/>
            </a:pPr>
            <a:r>
              <a:rPr lang="en-US" sz="2000" b="0" i="0" dirty="0">
                <a:solidFill>
                  <a:srgbClr val="000000"/>
                </a:solidFill>
                <a:effectLst/>
                <a:latin typeface="inter-regular"/>
              </a:rPr>
              <a:t>        ROLLBACK</a:t>
            </a:r>
            <a:endParaRPr lang="en-US" sz="2000" dirty="0">
              <a:solidFill>
                <a:srgbClr val="000000"/>
              </a:solidFill>
              <a:latin typeface="inter-regular"/>
            </a:endParaRPr>
          </a:p>
          <a:p>
            <a:pPr marL="0" indent="0" algn="just">
              <a:buNone/>
            </a:pPr>
            <a:r>
              <a:rPr lang="en-US" sz="2000" b="0" i="0" dirty="0">
                <a:solidFill>
                  <a:srgbClr val="000000"/>
                </a:solidFill>
                <a:effectLst/>
                <a:latin typeface="inter-regular"/>
              </a:rPr>
              <a:t>        SAVEPOINT</a:t>
            </a:r>
          </a:p>
          <a:p>
            <a:pPr marL="0" indent="0" algn="just">
              <a:buNone/>
            </a:pPr>
            <a:endParaRPr lang="en-US" sz="2000" b="0" i="0" dirty="0">
              <a:solidFill>
                <a:srgbClr val="000000"/>
              </a:solidFill>
              <a:effectLst/>
              <a:latin typeface="inter-regular"/>
            </a:endParaRPr>
          </a:p>
        </p:txBody>
      </p:sp>
      <p:pic>
        <p:nvPicPr>
          <p:cNvPr id="4" name="Picture 3">
            <a:extLst>
              <a:ext uri="{FF2B5EF4-FFF2-40B4-BE49-F238E27FC236}">
                <a16:creationId xmlns:a16="http://schemas.microsoft.com/office/drawing/2014/main" id="{C127EA89-327B-4A8F-99F3-3025440C5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51482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54F8-6519-409C-B5E8-8D3BAD7B3807}"/>
              </a:ext>
            </a:extLst>
          </p:cNvPr>
          <p:cNvSpPr>
            <a:spLocks noGrp="1"/>
          </p:cNvSpPr>
          <p:nvPr>
            <p:ph type="title"/>
          </p:nvPr>
        </p:nvSpPr>
        <p:spPr>
          <a:xfrm>
            <a:off x="812324" y="365126"/>
            <a:ext cx="9044887" cy="957648"/>
          </a:xfrm>
        </p:spPr>
        <p:txBody>
          <a:bodyPr>
            <a:normAutofit/>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TCL COMMANDS IN SQL (CONT..)</a:t>
            </a:r>
            <a:endParaRPr lang="en-IN" sz="4000" dirty="0"/>
          </a:p>
        </p:txBody>
      </p:sp>
      <p:sp>
        <p:nvSpPr>
          <p:cNvPr id="4" name="Rectangle 1">
            <a:extLst>
              <a:ext uri="{FF2B5EF4-FFF2-40B4-BE49-F238E27FC236}">
                <a16:creationId xmlns:a16="http://schemas.microsoft.com/office/drawing/2014/main" id="{DE24124C-EF3E-4235-B0DD-34387DBB7941}"/>
              </a:ext>
            </a:extLst>
          </p:cNvPr>
          <p:cNvSpPr>
            <a:spLocks noGrp="1" noChangeArrowheads="1"/>
          </p:cNvSpPr>
          <p:nvPr>
            <p:ph sz="quarter" idx="13"/>
          </p:nvPr>
        </p:nvSpPr>
        <p:spPr bwMode="auto">
          <a:xfrm>
            <a:off x="901099" y="1509205"/>
            <a:ext cx="9044887" cy="440120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mn-lt"/>
              </a:rPr>
              <a:t>1. Commit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This command is used to save all the transactions to the database.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mn-lt"/>
              </a:rPr>
              <a:t>     Syntax:</a:t>
            </a:r>
            <a:endParaRPr kumimoji="0" lang="en-US" altLang="en-US" sz="2000" b="0"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Commit;</a:t>
            </a:r>
            <a:r>
              <a:rPr kumimoji="0" lang="en-US" altLang="en-US" sz="2000" b="0" i="0" u="none" strike="noStrike" cap="none" normalizeH="0" baseline="0" dirty="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222222"/>
                </a:solidFill>
                <a:latin typeface="+mn-lt"/>
              </a:rPr>
              <a:t>2. </a:t>
            </a:r>
            <a:r>
              <a:rPr kumimoji="0" lang="en-US" altLang="en-US" sz="2000" b="1" i="0" u="none" strike="noStrike" cap="none" normalizeH="0" baseline="0" dirty="0">
                <a:ln>
                  <a:noFill/>
                </a:ln>
                <a:solidFill>
                  <a:srgbClr val="222222"/>
                </a:solidFill>
                <a:effectLst/>
                <a:latin typeface="+mn-lt"/>
              </a:rPr>
              <a:t>Rollback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Rollback command allows you to undo transactions that have not already been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saved to the database.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mn-lt"/>
              </a:rPr>
              <a:t>      Syntax:</a:t>
            </a:r>
            <a:endParaRPr kumimoji="0" lang="en-US" altLang="en-US" sz="2000" b="0"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ROLLBACK;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mn-lt"/>
              </a:rPr>
              <a:t>3. SAVEPOINT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This command helps you to sets a </a:t>
            </a:r>
            <a:r>
              <a:rPr kumimoji="0" lang="en-US" altLang="en-US" sz="2000" b="0" i="0" u="none" strike="noStrike" cap="none" normalizeH="0" baseline="0" dirty="0" err="1">
                <a:ln>
                  <a:noFill/>
                </a:ln>
                <a:solidFill>
                  <a:srgbClr val="222222"/>
                </a:solidFill>
                <a:effectLst/>
                <a:latin typeface="+mn-lt"/>
              </a:rPr>
              <a:t>savepoint</a:t>
            </a:r>
            <a:r>
              <a:rPr kumimoji="0" lang="en-US" altLang="en-US" sz="2000" b="0" i="0" u="none" strike="noStrike" cap="none" normalizeH="0" baseline="0" dirty="0">
                <a:ln>
                  <a:noFill/>
                </a:ln>
                <a:solidFill>
                  <a:srgbClr val="222222"/>
                </a:solidFill>
                <a:effectLst/>
                <a:latin typeface="+mn-lt"/>
              </a:rPr>
              <a:t> within a transaction.</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mn-lt"/>
              </a:rPr>
              <a:t>     Syntax:</a:t>
            </a:r>
            <a:endParaRPr kumimoji="0" lang="en-US" altLang="en-US" sz="2000" b="0"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           SAVEPOINT SAVEPOINT_NAME;</a:t>
            </a:r>
            <a:r>
              <a:rPr kumimoji="0" lang="en-US" altLang="en-US" sz="2000" b="0" i="0" u="none" strike="noStrike" cap="none" normalizeH="0" baseline="0" dirty="0">
                <a:ln>
                  <a:noFill/>
                </a:ln>
                <a:solidFill>
                  <a:schemeClr val="tx1"/>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ndParaRPr>
          </a:p>
        </p:txBody>
      </p:sp>
      <p:pic>
        <p:nvPicPr>
          <p:cNvPr id="5" name="Picture 4">
            <a:extLst>
              <a:ext uri="{FF2B5EF4-FFF2-40B4-BE49-F238E27FC236}">
                <a16:creationId xmlns:a16="http://schemas.microsoft.com/office/drawing/2014/main" id="{A3B54AA2-46DB-4630-9DF1-A2168EF113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1054271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E660-5386-4036-821A-710FBEFDB4FE}"/>
              </a:ext>
            </a:extLst>
          </p:cNvPr>
          <p:cNvSpPr>
            <a:spLocks noGrp="1"/>
          </p:cNvSpPr>
          <p:nvPr>
            <p:ph type="title"/>
          </p:nvPr>
        </p:nvSpPr>
        <p:spPr/>
        <p:txBody>
          <a:bodyPr/>
          <a:lstStyle/>
          <a:p>
            <a:pPr algn="ctr"/>
            <a:r>
              <a:rPr lang="en-US" alt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DATA QUERY LANGUAGE?</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4" name="Rectangle 1">
            <a:extLst>
              <a:ext uri="{FF2B5EF4-FFF2-40B4-BE49-F238E27FC236}">
                <a16:creationId xmlns:a16="http://schemas.microsoft.com/office/drawing/2014/main" id="{D9616881-AC1C-46BA-A037-52EC9F4D59BF}"/>
              </a:ext>
            </a:extLst>
          </p:cNvPr>
          <p:cNvSpPr>
            <a:spLocks noGrp="1" noChangeArrowheads="1"/>
          </p:cNvSpPr>
          <p:nvPr>
            <p:ph sz="quarter" idx="13"/>
          </p:nvPr>
        </p:nvSpPr>
        <p:spPr bwMode="auto">
          <a:xfrm>
            <a:off x="1172398" y="2151727"/>
            <a:ext cx="8684813" cy="2554545"/>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Data Query Language (DQL) is used to fetch the data from the database.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It uses only one command:</a:t>
            </a:r>
            <a:endParaRPr kumimoji="0" lang="en-US" altLang="en-US" sz="2000" b="1"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mn-lt"/>
              </a:rPr>
              <a:t>SELECT: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This command helps you to select the attribute based on the condition described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by the WHERE clause.</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mn-lt"/>
              </a:rPr>
              <a:t>Syntax:</a:t>
            </a:r>
            <a:endParaRPr kumimoji="0" lang="en-US" altLang="en-US" sz="2000" b="0" i="0" u="none" strike="noStrike" cap="none" normalizeH="0" baseline="0" dirty="0">
              <a:ln>
                <a:noFill/>
              </a:ln>
              <a:solidFill>
                <a:srgbClr val="222222"/>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22222"/>
                </a:solidFill>
                <a:effectLst/>
                <a:latin typeface="+mn-lt"/>
              </a:rPr>
              <a:t>SELECT expressions FROM TABLES WHERE conditions;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ndParaRPr>
          </a:p>
        </p:txBody>
      </p:sp>
      <p:pic>
        <p:nvPicPr>
          <p:cNvPr id="5" name="Picture 4">
            <a:extLst>
              <a:ext uri="{FF2B5EF4-FFF2-40B4-BE49-F238E27FC236}">
                <a16:creationId xmlns:a16="http://schemas.microsoft.com/office/drawing/2014/main" id="{4EA93A6C-4F5F-4A87-B932-B74B033B9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607788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7E7B0E9-A8D1-4D97-8332-DDB5FAFE4295}"/>
              </a:ext>
            </a:extLst>
          </p:cNvPr>
          <p:cNvSpPr>
            <a:spLocks noGrp="1"/>
          </p:cNvSpPr>
          <p:nvPr>
            <p:ph type="title"/>
          </p:nvPr>
        </p:nvSpPr>
        <p:spPr>
          <a:xfrm>
            <a:off x="257453" y="1447061"/>
            <a:ext cx="9081856" cy="648070"/>
          </a:xfrm>
        </p:spPr>
        <p:txBody>
          <a:bodyPr>
            <a:normAutofit fontScale="90000"/>
          </a:bodyPr>
          <a:lstStyle/>
          <a:p>
            <a:pPr algn="ctr"/>
            <a:r>
              <a:rPr lang="en-US" sz="3200" dirty="0">
                <a:solidFill>
                  <a:schemeClr val="tx1">
                    <a:lumMod val="75000"/>
                    <a:lumOff val="25000"/>
                  </a:schemeClr>
                </a:solidFill>
                <a:latin typeface="Adobe Fangsong Std R" panose="02020400000000000000" pitchFamily="18" charset="-128"/>
                <a:ea typeface="Adobe Fangsong Std R" panose="02020400000000000000" pitchFamily="18" charset="-128"/>
              </a:rPr>
              <a:t>WHAT IS DATABASE MANAGEMENT SYSTEM?</a:t>
            </a:r>
            <a:endParaRPr lang="en-IN" sz="32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6" name="Content Placeholder 4">
            <a:extLst>
              <a:ext uri="{FF2B5EF4-FFF2-40B4-BE49-F238E27FC236}">
                <a16:creationId xmlns:a16="http://schemas.microsoft.com/office/drawing/2014/main" id="{602C6EA5-D12A-41C2-BEB3-2FADC0B9582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88272" y="2175030"/>
            <a:ext cx="6915705" cy="3686020"/>
          </a:xfrm>
          <a:prstGeom prst="rect">
            <a:avLst/>
          </a:prstGeom>
          <a:ln>
            <a:noFill/>
          </a:ln>
          <a:effectLst>
            <a:softEdge rad="112500"/>
          </a:effectLst>
        </p:spPr>
      </p:pic>
      <p:pic>
        <p:nvPicPr>
          <p:cNvPr id="5" name="Picture 4">
            <a:extLst>
              <a:ext uri="{FF2B5EF4-FFF2-40B4-BE49-F238E27FC236}">
                <a16:creationId xmlns:a16="http://schemas.microsoft.com/office/drawing/2014/main" id="{3B801209-BFF7-4B7B-93E9-53B4DAEFDD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848327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AEFF-0E63-4E29-A34F-BCF3F4AF7234}"/>
              </a:ext>
            </a:extLst>
          </p:cNvPr>
          <p:cNvSpPr>
            <a:spLocks noGrp="1"/>
          </p:cNvSpPr>
          <p:nvPr>
            <p:ph type="title"/>
          </p:nvPr>
        </p:nvSpPr>
        <p:spPr>
          <a:xfrm>
            <a:off x="812324" y="532660"/>
            <a:ext cx="9044887" cy="1158028"/>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MYSQL CREATE USER</a:t>
            </a:r>
          </a:p>
        </p:txBody>
      </p:sp>
      <p:sp>
        <p:nvSpPr>
          <p:cNvPr id="3" name="Content Placeholder 2">
            <a:extLst>
              <a:ext uri="{FF2B5EF4-FFF2-40B4-BE49-F238E27FC236}">
                <a16:creationId xmlns:a16="http://schemas.microsoft.com/office/drawing/2014/main" id="{A40EE0C2-6BA6-4743-88BA-5350B8BEE26D}"/>
              </a:ext>
            </a:extLst>
          </p:cNvPr>
          <p:cNvSpPr>
            <a:spLocks noGrp="1"/>
          </p:cNvSpPr>
          <p:nvPr>
            <p:ph sz="quarter" idx="13"/>
          </p:nvPr>
        </p:nvSpPr>
        <p:spPr>
          <a:xfrm>
            <a:off x="838200" y="1930400"/>
            <a:ext cx="9044887" cy="2322004"/>
          </a:xfrm>
        </p:spPr>
        <p:txBody>
          <a:bodyPr>
            <a:normAutofit/>
          </a:bodyPr>
          <a:lstStyle/>
          <a:p>
            <a:pPr algn="just"/>
            <a:r>
              <a:rPr lang="en-US" sz="2000" b="0" i="0" dirty="0">
                <a:solidFill>
                  <a:srgbClr val="333333"/>
                </a:solidFill>
                <a:effectLst/>
              </a:rPr>
              <a:t>The MySQL user is a record in the </a:t>
            </a:r>
            <a:r>
              <a:rPr lang="en-US" sz="2000" b="1" i="0" dirty="0">
                <a:solidFill>
                  <a:srgbClr val="333333"/>
                </a:solidFill>
                <a:effectLst/>
              </a:rPr>
              <a:t>USER</a:t>
            </a:r>
            <a:r>
              <a:rPr lang="en-US" sz="2000" b="0" i="0" dirty="0">
                <a:solidFill>
                  <a:srgbClr val="333333"/>
                </a:solidFill>
                <a:effectLst/>
              </a:rPr>
              <a:t> table of the MySQL server that contains the login information, account privileges, and the host information for MySQL account. It is essential to create a user in MySQL for accessing and managing the databases.</a:t>
            </a:r>
          </a:p>
          <a:p>
            <a:pPr algn="just"/>
            <a:r>
              <a:rPr lang="en-US" sz="2000" b="0" i="0" dirty="0">
                <a:solidFill>
                  <a:srgbClr val="333333"/>
                </a:solidFill>
                <a:effectLst/>
              </a:rPr>
              <a:t>Create User statement allows us to create a new user account in the database server. It provides authentication, SSL/TLS, resource-limit, role, and password management properties for the new accounts. It also enables us to control the accounts that should be initially locked or unlocked.</a:t>
            </a:r>
          </a:p>
        </p:txBody>
      </p:sp>
      <p:pic>
        <p:nvPicPr>
          <p:cNvPr id="4" name="Picture 3">
            <a:extLst>
              <a:ext uri="{FF2B5EF4-FFF2-40B4-BE49-F238E27FC236}">
                <a16:creationId xmlns:a16="http://schemas.microsoft.com/office/drawing/2014/main" id="{C19C7517-D159-4FE2-A58F-2136F72AA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364855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F9C4F-BFCE-4029-96FA-9E5B8BA2346F}"/>
              </a:ext>
            </a:extLst>
          </p:cNvPr>
          <p:cNvSpPr>
            <a:spLocks noGrp="1"/>
          </p:cNvSpPr>
          <p:nvPr>
            <p:ph type="title"/>
          </p:nvPr>
        </p:nvSpPr>
        <p:spPr>
          <a:xfrm>
            <a:off x="178682" y="665732"/>
            <a:ext cx="10363921" cy="1038226"/>
          </a:xfrm>
        </p:spPr>
        <p:txBody>
          <a:bodyPr>
            <a:normAutofit fontScale="90000"/>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WHY DID USERS REQUIRE IN MYSQL SERVER?</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7BC1B950-0DC5-4D49-8BE1-B22749191DA6}"/>
              </a:ext>
            </a:extLst>
          </p:cNvPr>
          <p:cNvSpPr>
            <a:spLocks noGrp="1"/>
          </p:cNvSpPr>
          <p:nvPr>
            <p:ph sz="quarter" idx="13"/>
          </p:nvPr>
        </p:nvSpPr>
        <p:spPr>
          <a:xfrm>
            <a:off x="847078" y="1948155"/>
            <a:ext cx="9044887" cy="3307426"/>
          </a:xfrm>
        </p:spPr>
        <p:txBody>
          <a:bodyPr>
            <a:normAutofit/>
          </a:bodyPr>
          <a:lstStyle/>
          <a:p>
            <a:r>
              <a:rPr lang="en-US" sz="2000" b="0" i="0" dirty="0">
                <a:solidFill>
                  <a:srgbClr val="333333"/>
                </a:solidFill>
                <a:effectLst/>
              </a:rPr>
              <a:t>When the MySQL server installation completes, it has a </a:t>
            </a:r>
            <a:r>
              <a:rPr lang="en-US" sz="2000" b="1" i="0" dirty="0">
                <a:solidFill>
                  <a:srgbClr val="333333"/>
                </a:solidFill>
                <a:effectLst/>
              </a:rPr>
              <a:t>ROOT</a:t>
            </a:r>
            <a:r>
              <a:rPr lang="en-US" sz="2000" b="0" i="0" dirty="0">
                <a:solidFill>
                  <a:srgbClr val="333333"/>
                </a:solidFill>
                <a:effectLst/>
              </a:rPr>
              <a:t> user account only to access and manage the databases. But, sometimes, you want to give the database access to others without granting them full control. In that case, you will create a non-root user and grant them specific privileges to access and modify the database.</a:t>
            </a:r>
          </a:p>
          <a:p>
            <a:pPr algn="just"/>
            <a:r>
              <a:rPr lang="en-US" sz="2000" b="1" i="0" dirty="0">
                <a:solidFill>
                  <a:srgbClr val="333333"/>
                </a:solidFill>
                <a:effectLst/>
              </a:rPr>
              <a:t>Syntax</a:t>
            </a:r>
            <a:endParaRPr lang="en-US" sz="2000" b="0" i="0" dirty="0">
              <a:solidFill>
                <a:srgbClr val="333333"/>
              </a:solidFill>
              <a:effectLst/>
            </a:endParaRPr>
          </a:p>
          <a:p>
            <a:pPr marL="0" indent="0" algn="just">
              <a:buNone/>
            </a:pPr>
            <a:r>
              <a:rPr lang="en-US" sz="2000" b="0" i="0" dirty="0">
                <a:solidFill>
                  <a:srgbClr val="333333"/>
                </a:solidFill>
                <a:effectLst/>
              </a:rPr>
              <a:t>              The following syntax is used to create a user in the database server.</a:t>
            </a:r>
          </a:p>
          <a:p>
            <a:pPr marL="0" indent="0" algn="just">
              <a:buNone/>
            </a:pPr>
            <a:r>
              <a:rPr lang="en-US" sz="2000" b="1" i="0" dirty="0">
                <a:solidFill>
                  <a:srgbClr val="006699"/>
                </a:solidFill>
                <a:effectLst/>
              </a:rPr>
              <a:t>               </a:t>
            </a:r>
            <a:r>
              <a:rPr lang="en-US" sz="2000" b="1" i="0" dirty="0">
                <a:effectLst/>
              </a:rPr>
              <a:t>CREATE</a:t>
            </a:r>
            <a:r>
              <a:rPr lang="en-US" sz="2000" b="0" i="0" dirty="0">
                <a:effectLst/>
              </a:rPr>
              <a:t> USER [IF NOT EXISTS] account_name IDENTIFIED </a:t>
            </a:r>
            <a:r>
              <a:rPr lang="en-US" sz="2000" b="1" i="0" dirty="0">
                <a:effectLst/>
              </a:rPr>
              <a:t>BY</a:t>
            </a:r>
            <a:r>
              <a:rPr lang="en-US" sz="2000" b="0" i="0" dirty="0">
                <a:effectLst/>
              </a:rPr>
              <a:t> 'password';  </a:t>
            </a:r>
          </a:p>
          <a:p>
            <a:pPr marL="0" indent="0">
              <a:buNone/>
            </a:pPr>
            <a:endParaRPr lang="en-IN" sz="2000" dirty="0"/>
          </a:p>
          <a:p>
            <a:pPr marL="0" indent="0">
              <a:buNone/>
            </a:pPr>
            <a:endParaRPr lang="en-IN" sz="2000" dirty="0"/>
          </a:p>
        </p:txBody>
      </p:sp>
      <p:pic>
        <p:nvPicPr>
          <p:cNvPr id="4" name="Picture 3">
            <a:extLst>
              <a:ext uri="{FF2B5EF4-FFF2-40B4-BE49-F238E27FC236}">
                <a16:creationId xmlns:a16="http://schemas.microsoft.com/office/drawing/2014/main" id="{DD3C7E8D-95F3-4C40-95B8-7284CA57D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8641866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EA46A-F943-49B0-AEA1-7E8660FE4146}"/>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CREATE USER EXAMPLE</a:t>
            </a:r>
          </a:p>
        </p:txBody>
      </p:sp>
      <p:sp>
        <p:nvSpPr>
          <p:cNvPr id="3" name="Content Placeholder 2">
            <a:extLst>
              <a:ext uri="{FF2B5EF4-FFF2-40B4-BE49-F238E27FC236}">
                <a16:creationId xmlns:a16="http://schemas.microsoft.com/office/drawing/2014/main" id="{E9511CB5-8FAF-4379-84E4-D67C710DFE74}"/>
              </a:ext>
            </a:extLst>
          </p:cNvPr>
          <p:cNvSpPr>
            <a:spLocks noGrp="1"/>
          </p:cNvSpPr>
          <p:nvPr>
            <p:ph sz="quarter" idx="13"/>
          </p:nvPr>
        </p:nvSpPr>
        <p:spPr>
          <a:xfrm>
            <a:off x="838200" y="1930400"/>
            <a:ext cx="9044887" cy="2366823"/>
          </a:xfrm>
        </p:spPr>
        <p:txBody>
          <a:bodyPr/>
          <a:lstStyle/>
          <a:p>
            <a:pPr algn="just"/>
            <a:r>
              <a:rPr lang="en-US" sz="2000" b="1" i="0" dirty="0">
                <a:effectLst/>
              </a:rPr>
              <a:t>Step 1:</a:t>
            </a:r>
            <a:r>
              <a:rPr lang="en-US" sz="2000" b="0" i="0" dirty="0">
                <a:effectLst/>
              </a:rPr>
              <a:t> Open the MySQL server by using the </a:t>
            </a:r>
            <a:r>
              <a:rPr lang="en-US" sz="2000" b="1" i="0" dirty="0">
                <a:effectLst/>
              </a:rPr>
              <a:t>mysql client tool</a:t>
            </a:r>
            <a:r>
              <a:rPr lang="en-US" sz="2000" b="0" i="0" dirty="0">
                <a:effectLst/>
              </a:rPr>
              <a:t>.</a:t>
            </a:r>
          </a:p>
          <a:p>
            <a:pPr algn="just"/>
            <a:r>
              <a:rPr lang="en-US" sz="2000" b="1" i="0" dirty="0">
                <a:effectLst/>
              </a:rPr>
              <a:t>Step 2:</a:t>
            </a:r>
            <a:r>
              <a:rPr lang="en-US" sz="2000" b="0" i="0" dirty="0">
                <a:effectLst/>
              </a:rPr>
              <a:t> Enter the password for the account and press Enter.</a:t>
            </a:r>
          </a:p>
          <a:p>
            <a:pPr marL="0" indent="0" algn="just">
              <a:buNone/>
            </a:pPr>
            <a:r>
              <a:rPr lang="en-US" sz="2000" b="0" i="0" dirty="0">
                <a:effectLst/>
              </a:rPr>
              <a:t>         </a:t>
            </a:r>
            <a:r>
              <a:rPr lang="en-US" sz="2000" b="1" i="0" dirty="0">
                <a:effectLst/>
              </a:rPr>
              <a:t>Enter Password</a:t>
            </a:r>
            <a:r>
              <a:rPr lang="en-US" sz="2000" b="0" i="0" dirty="0">
                <a:effectLst/>
              </a:rPr>
              <a:t>: ****</a:t>
            </a:r>
          </a:p>
          <a:p>
            <a:pPr algn="just"/>
            <a:r>
              <a:rPr lang="en-US" sz="2000" b="1" i="0" dirty="0">
                <a:effectLst/>
              </a:rPr>
              <a:t>Step 3:</a:t>
            </a:r>
            <a:r>
              <a:rPr lang="en-US" sz="2000" b="0" i="0" dirty="0">
                <a:effectLst/>
              </a:rPr>
              <a:t> Execute the following command to show all users in the current MySQL server.</a:t>
            </a:r>
          </a:p>
          <a:p>
            <a:pPr marL="0" indent="0" algn="just">
              <a:buNone/>
            </a:pPr>
            <a:r>
              <a:rPr lang="en-US" sz="2000" b="0" i="0" dirty="0">
                <a:effectLst/>
              </a:rPr>
              <a:t>           MySQL&gt; </a:t>
            </a:r>
            <a:r>
              <a:rPr lang="en-US" sz="2000" b="1" i="0" dirty="0">
                <a:effectLst/>
              </a:rPr>
              <a:t>select</a:t>
            </a:r>
            <a:r>
              <a:rPr lang="en-US" sz="2000" b="0" i="0" dirty="0">
                <a:effectLst/>
              </a:rPr>
              <a:t> user </a:t>
            </a:r>
            <a:r>
              <a:rPr lang="en-US" sz="2000" b="1" i="0" dirty="0">
                <a:effectLst/>
              </a:rPr>
              <a:t>from</a:t>
            </a:r>
            <a:r>
              <a:rPr lang="en-US" sz="2000" b="0" i="0" dirty="0">
                <a:effectLst/>
              </a:rPr>
              <a:t> MySQL. User;  </a:t>
            </a:r>
          </a:p>
        </p:txBody>
      </p:sp>
      <p:pic>
        <p:nvPicPr>
          <p:cNvPr id="5" name="Picture 4">
            <a:extLst>
              <a:ext uri="{FF2B5EF4-FFF2-40B4-BE49-F238E27FC236}">
                <a16:creationId xmlns:a16="http://schemas.microsoft.com/office/drawing/2014/main" id="{A21181EA-8B87-4556-990C-3A8F14E75F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248" y="4297223"/>
            <a:ext cx="3975726" cy="15616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1F7DC48B-951E-40BD-95AA-5121DF8B8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668128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EA8A-73F9-4218-9F0E-BF9540F2DC72}"/>
              </a:ext>
            </a:extLst>
          </p:cNvPr>
          <p:cNvSpPr>
            <a:spLocks noGrp="1"/>
          </p:cNvSpPr>
          <p:nvPr>
            <p:ph type="title"/>
          </p:nvPr>
        </p:nvSpPr>
        <p:spPr/>
        <p:txBody>
          <a:bodyPr>
            <a:normAutofit/>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CREATE USER EXAMPLE</a:t>
            </a:r>
            <a:endParaRPr lang="en-IN" sz="4000" dirty="0"/>
          </a:p>
        </p:txBody>
      </p:sp>
      <p:sp>
        <p:nvSpPr>
          <p:cNvPr id="3" name="Content Placeholder 2">
            <a:extLst>
              <a:ext uri="{FF2B5EF4-FFF2-40B4-BE49-F238E27FC236}">
                <a16:creationId xmlns:a16="http://schemas.microsoft.com/office/drawing/2014/main" id="{38EE8FF0-5EE0-40A0-9612-B88EC878E48F}"/>
              </a:ext>
            </a:extLst>
          </p:cNvPr>
          <p:cNvSpPr>
            <a:spLocks noGrp="1"/>
          </p:cNvSpPr>
          <p:nvPr>
            <p:ph sz="quarter" idx="13"/>
          </p:nvPr>
        </p:nvSpPr>
        <p:spPr>
          <a:xfrm>
            <a:off x="838200" y="1930400"/>
            <a:ext cx="9044887" cy="1146175"/>
          </a:xfrm>
        </p:spPr>
        <p:txBody>
          <a:bodyPr>
            <a:normAutofit lnSpcReduction="10000"/>
          </a:bodyPr>
          <a:lstStyle/>
          <a:p>
            <a:pPr marL="0" indent="0" algn="just">
              <a:buNone/>
            </a:pPr>
            <a:r>
              <a:rPr lang="en-US" sz="2000" b="1" i="0" dirty="0">
                <a:effectLst/>
              </a:rPr>
              <a:t>Step 4:</a:t>
            </a:r>
            <a:r>
              <a:rPr lang="en-US" sz="2000" b="0" i="0" dirty="0">
                <a:effectLst/>
              </a:rPr>
              <a:t> Create a new user with the following command.</a:t>
            </a:r>
          </a:p>
          <a:p>
            <a:pPr marL="0" indent="0" algn="just">
              <a:buNone/>
            </a:pPr>
            <a:r>
              <a:rPr lang="en-US" sz="2000" b="0" i="0" dirty="0">
                <a:effectLst/>
              </a:rPr>
              <a:t>      mysql&gt; </a:t>
            </a:r>
            <a:r>
              <a:rPr lang="en-US" sz="2000" b="1" i="0" dirty="0">
                <a:effectLst/>
              </a:rPr>
              <a:t>create</a:t>
            </a:r>
            <a:r>
              <a:rPr lang="en-US" sz="2000" b="0" i="0" dirty="0">
                <a:effectLst/>
              </a:rPr>
              <a:t> user </a:t>
            </a:r>
            <a:r>
              <a:rPr lang="en-US" sz="2000" dirty="0"/>
              <a:t>anjana</a:t>
            </a:r>
            <a:r>
              <a:rPr lang="en-US" sz="2000" b="0" i="0" dirty="0">
                <a:effectLst/>
              </a:rPr>
              <a:t>@localhost identified </a:t>
            </a:r>
            <a:r>
              <a:rPr lang="en-US" sz="2000" b="1" i="0" dirty="0">
                <a:effectLst/>
              </a:rPr>
              <a:t>by</a:t>
            </a:r>
            <a:r>
              <a:rPr lang="en-US" sz="2000" b="0" i="0" dirty="0">
                <a:effectLst/>
              </a:rPr>
              <a:t> ’123';  </a:t>
            </a:r>
          </a:p>
          <a:p>
            <a:pPr marL="0" indent="0" algn="just">
              <a:buNone/>
            </a:pPr>
            <a:r>
              <a:rPr lang="en-US" sz="2000" b="0" i="0" dirty="0">
                <a:effectLst/>
              </a:rPr>
              <a:t>      Now, run the command to show all users again.</a:t>
            </a:r>
            <a:endParaRPr lang="en-IN" sz="2000" b="0" i="0" dirty="0">
              <a:effectLst/>
            </a:endParaRPr>
          </a:p>
        </p:txBody>
      </p:sp>
      <p:pic>
        <p:nvPicPr>
          <p:cNvPr id="5" name="Picture 4">
            <a:extLst>
              <a:ext uri="{FF2B5EF4-FFF2-40B4-BE49-F238E27FC236}">
                <a16:creationId xmlns:a16="http://schemas.microsoft.com/office/drawing/2014/main" id="{155A9BC3-48B4-43C3-9DB0-CEA4B22AE6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1502" y="3152338"/>
            <a:ext cx="6171252" cy="25116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419756E0-BAB1-4D78-A40B-29D3CD9B6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3867967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0E507-C2EE-4308-964B-59EB3FF73B86}"/>
              </a:ext>
            </a:extLst>
          </p:cNvPr>
          <p:cNvSpPr>
            <a:spLocks noGrp="1"/>
          </p:cNvSpPr>
          <p:nvPr>
            <p:ph type="title"/>
          </p:nvPr>
        </p:nvSpPr>
        <p:spPr>
          <a:xfrm>
            <a:off x="45146" y="683581"/>
            <a:ext cx="10630993" cy="971596"/>
          </a:xfrm>
        </p:spPr>
        <p:txBody>
          <a:bodyPr>
            <a:normAutofit fontScale="90000"/>
          </a:bodyPr>
          <a:lstStyle/>
          <a:p>
            <a:pPr algn="ctr"/>
            <a:r>
              <a:rPr lang="en-US"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GRANT PRIVILEGES TO THE MYSQL NEW USER</a:t>
            </a:r>
            <a:endPar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5E91002E-576D-4F5F-990E-E187346652F7}"/>
              </a:ext>
            </a:extLst>
          </p:cNvPr>
          <p:cNvSpPr>
            <a:spLocks noGrp="1"/>
          </p:cNvSpPr>
          <p:nvPr>
            <p:ph sz="quarter" idx="13"/>
          </p:nvPr>
        </p:nvSpPr>
        <p:spPr>
          <a:xfrm>
            <a:off x="838200" y="1930400"/>
            <a:ext cx="9044887" cy="3440590"/>
          </a:xfrm>
        </p:spPr>
        <p:txBody>
          <a:bodyPr>
            <a:normAutofit lnSpcReduction="10000"/>
          </a:bodyPr>
          <a:lstStyle/>
          <a:p>
            <a:pPr algn="just"/>
            <a:r>
              <a:rPr lang="en-US" sz="2000" b="0" i="0" dirty="0">
                <a:solidFill>
                  <a:srgbClr val="333333"/>
                </a:solidFill>
                <a:effectLst/>
              </a:rPr>
              <a:t>MySQL server provides multiple types of privileges to a new user account. Some of the most commonly used privileges are given below:</a:t>
            </a:r>
          </a:p>
          <a:p>
            <a:pPr algn="just">
              <a:buFont typeface="+mj-lt"/>
              <a:buAutoNum type="arabicPeriod"/>
            </a:pPr>
            <a:r>
              <a:rPr lang="en-US" sz="2000" b="1" i="0" dirty="0">
                <a:solidFill>
                  <a:srgbClr val="000000"/>
                </a:solidFill>
                <a:effectLst/>
              </a:rPr>
              <a:t>ALL PRIVILEGES:</a:t>
            </a:r>
            <a:r>
              <a:rPr lang="en-US" sz="2000" b="0" i="0" dirty="0">
                <a:solidFill>
                  <a:srgbClr val="000000"/>
                </a:solidFill>
                <a:effectLst/>
              </a:rPr>
              <a:t> It permits all privileges to a new user account.</a:t>
            </a:r>
          </a:p>
          <a:p>
            <a:pPr algn="just">
              <a:buFont typeface="+mj-lt"/>
              <a:buAutoNum type="arabicPeriod"/>
            </a:pPr>
            <a:r>
              <a:rPr lang="en-US" sz="2000" b="1" i="0" dirty="0">
                <a:solidFill>
                  <a:srgbClr val="000000"/>
                </a:solidFill>
                <a:effectLst/>
              </a:rPr>
              <a:t>CREATE:</a:t>
            </a:r>
            <a:r>
              <a:rPr lang="en-US" sz="2000" b="0" i="0" dirty="0">
                <a:solidFill>
                  <a:srgbClr val="000000"/>
                </a:solidFill>
                <a:effectLst/>
              </a:rPr>
              <a:t> It enables the user account to create databases and tables.</a:t>
            </a:r>
          </a:p>
          <a:p>
            <a:pPr algn="just">
              <a:buFont typeface="+mj-lt"/>
              <a:buAutoNum type="arabicPeriod"/>
            </a:pPr>
            <a:r>
              <a:rPr lang="en-US" sz="2000" b="1" i="0" dirty="0">
                <a:solidFill>
                  <a:srgbClr val="000000"/>
                </a:solidFill>
                <a:effectLst/>
              </a:rPr>
              <a:t>DROP:</a:t>
            </a:r>
            <a:r>
              <a:rPr lang="en-US" sz="2000" b="0" i="0" dirty="0">
                <a:solidFill>
                  <a:srgbClr val="000000"/>
                </a:solidFill>
                <a:effectLst/>
              </a:rPr>
              <a:t> It enables the user account to drop databases and tables.</a:t>
            </a:r>
          </a:p>
          <a:p>
            <a:pPr algn="just">
              <a:buFont typeface="+mj-lt"/>
              <a:buAutoNum type="arabicPeriod"/>
            </a:pPr>
            <a:r>
              <a:rPr lang="en-US" sz="2000" b="1" i="0" dirty="0">
                <a:solidFill>
                  <a:srgbClr val="000000"/>
                </a:solidFill>
                <a:effectLst/>
              </a:rPr>
              <a:t>DELETE:</a:t>
            </a:r>
            <a:r>
              <a:rPr lang="en-US" sz="2000" b="0" i="0" dirty="0">
                <a:solidFill>
                  <a:srgbClr val="000000"/>
                </a:solidFill>
                <a:effectLst/>
              </a:rPr>
              <a:t> It enables the user account to delete rows from a specific table.</a:t>
            </a:r>
          </a:p>
          <a:p>
            <a:pPr algn="just">
              <a:buFont typeface="+mj-lt"/>
              <a:buAutoNum type="arabicPeriod"/>
            </a:pPr>
            <a:r>
              <a:rPr lang="en-US" sz="2000" b="1" i="0" dirty="0">
                <a:solidFill>
                  <a:srgbClr val="000000"/>
                </a:solidFill>
                <a:effectLst/>
              </a:rPr>
              <a:t>INSERT:</a:t>
            </a:r>
            <a:r>
              <a:rPr lang="en-US" sz="2000" b="0" i="0" dirty="0">
                <a:solidFill>
                  <a:srgbClr val="000000"/>
                </a:solidFill>
                <a:effectLst/>
              </a:rPr>
              <a:t> It enables the user account to insert rows into a specific table.</a:t>
            </a:r>
          </a:p>
          <a:p>
            <a:pPr algn="just">
              <a:buFont typeface="+mj-lt"/>
              <a:buAutoNum type="arabicPeriod"/>
            </a:pPr>
            <a:r>
              <a:rPr lang="en-US" sz="2000" b="1" i="0" dirty="0">
                <a:solidFill>
                  <a:srgbClr val="000000"/>
                </a:solidFill>
                <a:effectLst/>
              </a:rPr>
              <a:t>SELECT:</a:t>
            </a:r>
            <a:r>
              <a:rPr lang="en-US" sz="2000" b="0" i="0" dirty="0">
                <a:solidFill>
                  <a:srgbClr val="000000"/>
                </a:solidFill>
                <a:effectLst/>
              </a:rPr>
              <a:t> It enables the user account to read a database.</a:t>
            </a:r>
          </a:p>
          <a:p>
            <a:pPr algn="just">
              <a:buFont typeface="+mj-lt"/>
              <a:buAutoNum type="arabicPeriod"/>
            </a:pPr>
            <a:r>
              <a:rPr lang="en-US" sz="2000" b="1" i="0" dirty="0">
                <a:solidFill>
                  <a:srgbClr val="000000"/>
                </a:solidFill>
                <a:effectLst/>
              </a:rPr>
              <a:t>UPDATE:</a:t>
            </a:r>
            <a:r>
              <a:rPr lang="en-US" sz="2000" b="0" i="0" dirty="0">
                <a:solidFill>
                  <a:srgbClr val="000000"/>
                </a:solidFill>
                <a:effectLst/>
              </a:rPr>
              <a:t> It enables the user account to update table rows.</a:t>
            </a:r>
          </a:p>
        </p:txBody>
      </p:sp>
      <p:pic>
        <p:nvPicPr>
          <p:cNvPr id="4" name="Picture 3">
            <a:extLst>
              <a:ext uri="{FF2B5EF4-FFF2-40B4-BE49-F238E27FC236}">
                <a16:creationId xmlns:a16="http://schemas.microsoft.com/office/drawing/2014/main" id="{FE63CFD2-4357-47EE-9A04-F4D9EB3038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987008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4E431-5454-42C5-954C-0B0A6E795BA5}"/>
              </a:ext>
            </a:extLst>
          </p:cNvPr>
          <p:cNvSpPr>
            <a:spLocks noGrp="1"/>
          </p:cNvSpPr>
          <p:nvPr>
            <p:ph type="title"/>
          </p:nvPr>
        </p:nvSpPr>
        <p:spPr>
          <a:xfrm>
            <a:off x="65113" y="568171"/>
            <a:ext cx="10591060" cy="1220172"/>
          </a:xfrm>
        </p:spPr>
        <p:txBody>
          <a:bodyPr>
            <a:normAutofit/>
          </a:bodyPr>
          <a:lstStyle/>
          <a:p>
            <a:r>
              <a:rPr lang="en-US"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GRANT PRIVILEGES TO THE MYSQL NEW USER</a:t>
            </a:r>
            <a:endParaRPr lang="en-IN" sz="3600" dirty="0"/>
          </a:p>
        </p:txBody>
      </p:sp>
      <p:sp>
        <p:nvSpPr>
          <p:cNvPr id="3" name="Content Placeholder 2">
            <a:extLst>
              <a:ext uri="{FF2B5EF4-FFF2-40B4-BE49-F238E27FC236}">
                <a16:creationId xmlns:a16="http://schemas.microsoft.com/office/drawing/2014/main" id="{8D1FA456-192B-437B-A609-3EA9FFE700B3}"/>
              </a:ext>
            </a:extLst>
          </p:cNvPr>
          <p:cNvSpPr>
            <a:spLocks noGrp="1"/>
          </p:cNvSpPr>
          <p:nvPr>
            <p:ph sz="quarter" idx="13"/>
          </p:nvPr>
        </p:nvSpPr>
        <p:spPr>
          <a:xfrm>
            <a:off x="838200" y="1930400"/>
            <a:ext cx="9044887" cy="3538245"/>
          </a:xfrm>
        </p:spPr>
        <p:txBody>
          <a:bodyPr>
            <a:normAutofit/>
          </a:bodyPr>
          <a:lstStyle/>
          <a:p>
            <a:pPr algn="just"/>
            <a:r>
              <a:rPr lang="en-US" sz="1800" b="0" i="0" dirty="0">
                <a:effectLst/>
              </a:rPr>
              <a:t>If you want to give all privileges to a newly created user, execute the following command.</a:t>
            </a:r>
          </a:p>
          <a:p>
            <a:pPr marL="0" indent="0" algn="just">
              <a:buNone/>
            </a:pPr>
            <a:r>
              <a:rPr lang="en-US" sz="1800" b="0" i="0" dirty="0">
                <a:effectLst/>
              </a:rPr>
              <a:t>       mysql&gt; </a:t>
            </a:r>
            <a:r>
              <a:rPr lang="en-US" sz="1800" b="1" i="0" dirty="0">
                <a:effectLst/>
              </a:rPr>
              <a:t>GRANT</a:t>
            </a:r>
            <a:r>
              <a:rPr lang="en-US" sz="1800" b="0" i="0" dirty="0">
                <a:effectLst/>
              </a:rPr>
              <a:t> ALL </a:t>
            </a:r>
            <a:r>
              <a:rPr lang="en-US" sz="1800" b="1" i="0" dirty="0">
                <a:effectLst/>
              </a:rPr>
              <a:t>PRIVILEGES</a:t>
            </a:r>
            <a:r>
              <a:rPr lang="en-US" sz="1800" b="0" i="0" dirty="0">
                <a:effectLst/>
              </a:rPr>
              <a:t> </a:t>
            </a:r>
            <a:r>
              <a:rPr lang="en-US" sz="1800" b="1" i="0" dirty="0">
                <a:effectLst/>
              </a:rPr>
              <a:t>ON</a:t>
            </a:r>
            <a:r>
              <a:rPr lang="en-US" sz="1800" b="0" i="0" dirty="0">
                <a:effectLst/>
              </a:rPr>
              <a:t> * . * </a:t>
            </a:r>
            <a:r>
              <a:rPr lang="en-US" sz="1800" b="1" i="0" dirty="0">
                <a:effectLst/>
              </a:rPr>
              <a:t>TO</a:t>
            </a:r>
            <a:r>
              <a:rPr lang="en-US" sz="1800" b="0" i="0" dirty="0">
                <a:effectLst/>
              </a:rPr>
              <a:t> anjana@localhost;  </a:t>
            </a:r>
          </a:p>
          <a:p>
            <a:pPr algn="just"/>
            <a:r>
              <a:rPr lang="en-US" sz="1800" b="0" i="0" dirty="0">
                <a:effectLst/>
              </a:rPr>
              <a:t>If you want to give specific privileges to a newly created user, execute the following command.</a:t>
            </a:r>
          </a:p>
          <a:p>
            <a:pPr marL="0" indent="0" algn="just">
              <a:buNone/>
            </a:pPr>
            <a:r>
              <a:rPr lang="en-US" sz="1800" b="0" i="0" dirty="0">
                <a:effectLst/>
              </a:rPr>
              <a:t>        mysql&gt; </a:t>
            </a:r>
            <a:r>
              <a:rPr lang="en-US" sz="1800" b="1" i="0" dirty="0">
                <a:effectLst/>
              </a:rPr>
              <a:t>GRANT</a:t>
            </a:r>
            <a:r>
              <a:rPr lang="en-US" sz="1800" b="0" i="0" dirty="0">
                <a:effectLst/>
              </a:rPr>
              <a:t> </a:t>
            </a:r>
            <a:r>
              <a:rPr lang="en-US" sz="1800" b="1" i="0" dirty="0">
                <a:effectLst/>
              </a:rPr>
              <a:t>CREATE</a:t>
            </a:r>
            <a:r>
              <a:rPr lang="en-US" sz="1800" b="0" i="0" dirty="0">
                <a:effectLst/>
              </a:rPr>
              <a:t>, </a:t>
            </a:r>
            <a:r>
              <a:rPr lang="en-US" sz="1800" b="1" i="0" dirty="0">
                <a:effectLst/>
              </a:rPr>
              <a:t>SELECT</a:t>
            </a:r>
            <a:r>
              <a:rPr lang="en-US" sz="1800" b="0" i="0" dirty="0">
                <a:effectLst/>
              </a:rPr>
              <a:t>, </a:t>
            </a:r>
            <a:r>
              <a:rPr lang="en-US" sz="1800" b="1" i="0" dirty="0">
                <a:effectLst/>
              </a:rPr>
              <a:t>INSERT</a:t>
            </a:r>
            <a:r>
              <a:rPr lang="en-US" sz="1800" b="0" i="0" dirty="0">
                <a:effectLst/>
              </a:rPr>
              <a:t> </a:t>
            </a:r>
            <a:r>
              <a:rPr lang="en-US" sz="1800" b="1" i="0" dirty="0">
                <a:effectLst/>
              </a:rPr>
              <a:t>ON</a:t>
            </a:r>
            <a:r>
              <a:rPr lang="en-US" sz="1800" b="0" i="0" dirty="0">
                <a:effectLst/>
              </a:rPr>
              <a:t> * . * </a:t>
            </a:r>
            <a:r>
              <a:rPr lang="en-US" sz="1800" b="1" i="0" dirty="0">
                <a:effectLst/>
              </a:rPr>
              <a:t>TO</a:t>
            </a:r>
            <a:r>
              <a:rPr lang="en-US" sz="1800" b="0" i="0" dirty="0">
                <a:effectLst/>
              </a:rPr>
              <a:t> </a:t>
            </a:r>
            <a:r>
              <a:rPr lang="en-US" sz="1800" dirty="0"/>
              <a:t>anjana</a:t>
            </a:r>
            <a:r>
              <a:rPr lang="en-US" sz="1800" b="0" i="0" dirty="0">
                <a:effectLst/>
              </a:rPr>
              <a:t>@localhost;  </a:t>
            </a:r>
          </a:p>
          <a:p>
            <a:pPr algn="just"/>
            <a:r>
              <a:rPr lang="en-US" sz="1800" b="0" i="0" dirty="0">
                <a:effectLst/>
              </a:rPr>
              <a:t>Sometimes, you want to </a:t>
            </a:r>
            <a:r>
              <a:rPr lang="en-US" sz="1800" b="1" i="0" dirty="0">
                <a:effectLst/>
              </a:rPr>
              <a:t>flush</a:t>
            </a:r>
            <a:r>
              <a:rPr lang="en-US" sz="1800" b="0" i="0" dirty="0">
                <a:effectLst/>
              </a:rPr>
              <a:t> all the privileges of a user account for changes occurs immediately, type the following command.</a:t>
            </a:r>
          </a:p>
          <a:p>
            <a:pPr marL="0" indent="0" algn="just">
              <a:buNone/>
            </a:pPr>
            <a:r>
              <a:rPr lang="en-US" sz="1800" b="0" i="0" dirty="0">
                <a:effectLst/>
              </a:rPr>
              <a:t>         FLUSH </a:t>
            </a:r>
            <a:r>
              <a:rPr lang="en-US" sz="1800" b="1" i="0" dirty="0">
                <a:effectLst/>
              </a:rPr>
              <a:t>PRIVILEGES</a:t>
            </a:r>
            <a:r>
              <a:rPr lang="en-US" sz="1800" b="0" i="0" dirty="0">
                <a:effectLst/>
              </a:rPr>
              <a:t>;  </a:t>
            </a:r>
          </a:p>
          <a:p>
            <a:pPr algn="just"/>
            <a:r>
              <a:rPr lang="en-US" sz="1800" b="0" i="0" dirty="0">
                <a:effectLst/>
              </a:rPr>
              <a:t>If you want to see the existing privileges for the user, execute the following command.</a:t>
            </a:r>
          </a:p>
          <a:p>
            <a:pPr marL="0" indent="0" algn="just">
              <a:buNone/>
            </a:pPr>
            <a:r>
              <a:rPr lang="en-US" sz="1800" b="0" i="0" dirty="0">
                <a:effectLst/>
              </a:rPr>
              <a:t>         mysql&gt; SHOW GRANTS </a:t>
            </a:r>
            <a:r>
              <a:rPr lang="en-US" sz="1800" b="1" i="0" dirty="0">
                <a:effectLst/>
              </a:rPr>
              <a:t>for</a:t>
            </a:r>
            <a:r>
              <a:rPr lang="en-US" sz="1800" b="0" i="0" dirty="0">
                <a:effectLst/>
              </a:rPr>
              <a:t> username;  </a:t>
            </a:r>
          </a:p>
        </p:txBody>
      </p:sp>
      <p:pic>
        <p:nvPicPr>
          <p:cNvPr id="4" name="Picture 3">
            <a:extLst>
              <a:ext uri="{FF2B5EF4-FFF2-40B4-BE49-F238E27FC236}">
                <a16:creationId xmlns:a16="http://schemas.microsoft.com/office/drawing/2014/main" id="{5FFB4939-6D2A-43F1-A65C-62EACC211D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910892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04B80-8182-4EE0-B5B8-9B0ADFE05972}"/>
              </a:ext>
            </a:extLst>
          </p:cNvPr>
          <p:cNvSpPr>
            <a:spLocks noGrp="1"/>
          </p:cNvSpPr>
          <p:nvPr>
            <p:ph type="title"/>
          </p:nvPr>
        </p:nvSpPr>
        <p:spPr>
          <a:xfrm>
            <a:off x="0" y="480535"/>
            <a:ext cx="10639870" cy="1325563"/>
          </a:xfrm>
        </p:spPr>
        <p:txBody>
          <a:bodyPr>
            <a:normAutofit/>
          </a:bodyPr>
          <a:lstStyle/>
          <a:p>
            <a:r>
              <a:rPr lang="en-US"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GRANT PRIVILEGES TO THE MYSQL NEW USER</a:t>
            </a:r>
            <a:endParaRPr lang="en-IN" sz="3600" dirty="0"/>
          </a:p>
        </p:txBody>
      </p:sp>
      <p:pic>
        <p:nvPicPr>
          <p:cNvPr id="5" name="Content Placeholder 4">
            <a:extLst>
              <a:ext uri="{FF2B5EF4-FFF2-40B4-BE49-F238E27FC236}">
                <a16:creationId xmlns:a16="http://schemas.microsoft.com/office/drawing/2014/main" id="{AC4FD10E-92F8-4A26-B4A7-40D69A63574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90439" y="2134572"/>
            <a:ext cx="6458991" cy="209297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 name="Picture 3">
            <a:extLst>
              <a:ext uri="{FF2B5EF4-FFF2-40B4-BE49-F238E27FC236}">
                <a16:creationId xmlns:a16="http://schemas.microsoft.com/office/drawing/2014/main" id="{4E4C99DA-AE39-4370-B719-6D2BA0280F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6300437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4831-066F-4208-ABAC-65EFFBC576BA}"/>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DROP USER</a:t>
            </a:r>
          </a:p>
        </p:txBody>
      </p:sp>
      <p:sp>
        <p:nvSpPr>
          <p:cNvPr id="3" name="Content Placeholder 2">
            <a:extLst>
              <a:ext uri="{FF2B5EF4-FFF2-40B4-BE49-F238E27FC236}">
                <a16:creationId xmlns:a16="http://schemas.microsoft.com/office/drawing/2014/main" id="{CB16F4C1-A238-4ADB-8AFF-0245E7274EA8}"/>
              </a:ext>
            </a:extLst>
          </p:cNvPr>
          <p:cNvSpPr>
            <a:spLocks noGrp="1"/>
          </p:cNvSpPr>
          <p:nvPr>
            <p:ph sz="quarter" idx="13"/>
          </p:nvPr>
        </p:nvSpPr>
        <p:spPr>
          <a:xfrm>
            <a:off x="838200" y="1930400"/>
            <a:ext cx="9044887" cy="3227526"/>
          </a:xfrm>
        </p:spPr>
        <p:txBody>
          <a:bodyPr>
            <a:normAutofit/>
          </a:bodyPr>
          <a:lstStyle/>
          <a:p>
            <a:pPr algn="just"/>
            <a:r>
              <a:rPr lang="en-US" sz="2000" b="0" i="0" dirty="0">
                <a:effectLst/>
              </a:rPr>
              <a:t>The Drop User statement allows us to </a:t>
            </a:r>
            <a:r>
              <a:rPr lang="en-US" sz="2000" b="1" i="0" dirty="0">
                <a:effectLst/>
              </a:rPr>
              <a:t>remove</a:t>
            </a:r>
            <a:r>
              <a:rPr lang="en-US" sz="2000" b="0" i="0" dirty="0">
                <a:effectLst/>
              </a:rPr>
              <a:t> one or more user accounts and their </a:t>
            </a:r>
            <a:r>
              <a:rPr lang="en-US" sz="2000" b="1" i="0" dirty="0">
                <a:effectLst/>
              </a:rPr>
              <a:t>privileges</a:t>
            </a:r>
            <a:r>
              <a:rPr lang="en-US" sz="2000" b="0" i="0" dirty="0">
                <a:effectLst/>
              </a:rPr>
              <a:t> from the database server. If the account does not exist in the database server, it gives an error.</a:t>
            </a:r>
          </a:p>
          <a:p>
            <a:pPr algn="just"/>
            <a:r>
              <a:rPr lang="en-US" sz="2000" b="0" i="0" dirty="0">
                <a:effectLst/>
              </a:rPr>
              <a:t>If you want to use the Drop User statement, it is required to have a </a:t>
            </a:r>
            <a:r>
              <a:rPr lang="en-US" sz="2000" b="1" i="0" dirty="0">
                <a:effectLst/>
              </a:rPr>
              <a:t>global</a:t>
            </a:r>
            <a:r>
              <a:rPr lang="en-US" sz="2000" b="0" i="0" dirty="0">
                <a:effectLst/>
              </a:rPr>
              <a:t> privilege of Create User statement or the </a:t>
            </a:r>
            <a:r>
              <a:rPr lang="en-US" sz="2000" b="1" i="0" dirty="0">
                <a:effectLst/>
              </a:rPr>
              <a:t>DELETE</a:t>
            </a:r>
            <a:r>
              <a:rPr lang="en-US" sz="2000" b="0" i="0" dirty="0">
                <a:effectLst/>
              </a:rPr>
              <a:t> privilege for the MySQL system schema.</a:t>
            </a:r>
          </a:p>
          <a:p>
            <a:pPr marL="0" indent="0" algn="just">
              <a:buNone/>
            </a:pPr>
            <a:r>
              <a:rPr lang="en-US" sz="2000" b="0" i="0" dirty="0">
                <a:effectLst/>
              </a:rPr>
              <a:t>    Syntax</a:t>
            </a:r>
          </a:p>
          <a:p>
            <a:pPr algn="just"/>
            <a:r>
              <a:rPr lang="en-US" sz="2000" b="0" i="0" dirty="0">
                <a:effectLst/>
              </a:rPr>
              <a:t>The following syntax is used to delete the user accounts from the database server completely.</a:t>
            </a:r>
          </a:p>
          <a:p>
            <a:pPr marL="0" indent="0" algn="just">
              <a:buNone/>
            </a:pPr>
            <a:r>
              <a:rPr lang="en-US" sz="2000" b="1" i="0" dirty="0">
                <a:effectLst/>
              </a:rPr>
              <a:t>    DROP</a:t>
            </a:r>
            <a:r>
              <a:rPr lang="en-US" sz="2000" b="0" i="0" dirty="0">
                <a:effectLst/>
              </a:rPr>
              <a:t> USER 'account_name';  </a:t>
            </a:r>
          </a:p>
        </p:txBody>
      </p:sp>
      <p:pic>
        <p:nvPicPr>
          <p:cNvPr id="4" name="Picture 3">
            <a:extLst>
              <a:ext uri="{FF2B5EF4-FFF2-40B4-BE49-F238E27FC236}">
                <a16:creationId xmlns:a16="http://schemas.microsoft.com/office/drawing/2014/main" id="{3BFBD627-31EF-40A2-A65B-15375AD7F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7569898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0FB2-8B55-4BD5-949F-37082BAA4EFA}"/>
              </a:ext>
            </a:extLst>
          </p:cNvPr>
          <p:cNvSpPr>
            <a:spLocks noGrp="1"/>
          </p:cNvSpPr>
          <p:nvPr>
            <p:ph type="title"/>
          </p:nvPr>
        </p:nvSpPr>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DROP USER EXAMPLE</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29799FD7-1C5A-40C9-9AA2-F15F527F1B35}"/>
              </a:ext>
            </a:extLst>
          </p:cNvPr>
          <p:cNvSpPr>
            <a:spLocks noGrp="1"/>
          </p:cNvSpPr>
          <p:nvPr>
            <p:ph sz="quarter" idx="13"/>
          </p:nvPr>
        </p:nvSpPr>
        <p:spPr>
          <a:xfrm>
            <a:off x="838200" y="1930400"/>
            <a:ext cx="9044887" cy="3378447"/>
          </a:xfrm>
        </p:spPr>
        <p:txBody>
          <a:bodyPr>
            <a:normAutofit/>
          </a:bodyPr>
          <a:lstStyle/>
          <a:p>
            <a:pPr algn="just"/>
            <a:r>
              <a:rPr lang="en-US" sz="2000" b="0" i="0" dirty="0">
                <a:effectLst/>
              </a:rPr>
              <a:t>The following are the step required to delete an existing user from the </a:t>
            </a:r>
            <a:r>
              <a:rPr lang="en-US" sz="2000" b="0" i="0" u="none" strike="noStrike" dirty="0">
                <a:effectLst/>
                <a:hlinkClick r:id="rId2">
                  <a:extLst>
                    <a:ext uri="{A12FA001-AC4F-418D-AE19-62706E023703}">
                      <ahyp:hlinkClr xmlns:ahyp="http://schemas.microsoft.com/office/drawing/2018/hyperlinkcolor" val="tx"/>
                    </a:ext>
                  </a:extLst>
                </a:hlinkClick>
              </a:rPr>
              <a:t>MySQL</a:t>
            </a:r>
            <a:r>
              <a:rPr lang="en-US" sz="2000" b="0" i="0" dirty="0">
                <a:effectLst/>
              </a:rPr>
              <a:t> server database.</a:t>
            </a:r>
          </a:p>
          <a:p>
            <a:pPr algn="just"/>
            <a:r>
              <a:rPr lang="en-US" sz="2000" b="1" i="0" dirty="0">
                <a:effectLst/>
              </a:rPr>
              <a:t>Step 1:</a:t>
            </a:r>
            <a:r>
              <a:rPr lang="en-US" sz="2000" b="0" i="0" dirty="0">
                <a:effectLst/>
              </a:rPr>
              <a:t> Open the MySQL server by using the </a:t>
            </a:r>
            <a:r>
              <a:rPr lang="en-US" sz="2000" b="1" i="0" dirty="0">
                <a:effectLst/>
              </a:rPr>
              <a:t>mysql client tool</a:t>
            </a:r>
            <a:r>
              <a:rPr lang="en-US" sz="2000" b="0" i="0" dirty="0">
                <a:effectLst/>
              </a:rPr>
              <a:t>.</a:t>
            </a:r>
          </a:p>
          <a:p>
            <a:pPr algn="just"/>
            <a:r>
              <a:rPr lang="en-US" sz="2000" b="1" i="0" dirty="0">
                <a:effectLst/>
              </a:rPr>
              <a:t>Step 2:</a:t>
            </a:r>
            <a:r>
              <a:rPr lang="en-US" sz="2000" b="0" i="0" dirty="0">
                <a:effectLst/>
              </a:rPr>
              <a:t> Enter the password for the account and press Enter.</a:t>
            </a:r>
          </a:p>
          <a:p>
            <a:pPr marL="0" indent="0" algn="just">
              <a:buNone/>
            </a:pPr>
            <a:r>
              <a:rPr lang="en-US" sz="2000" b="0" i="0" dirty="0">
                <a:effectLst/>
              </a:rPr>
              <a:t>     Enter </a:t>
            </a:r>
            <a:r>
              <a:rPr lang="en-US" sz="2000" b="1" i="0" dirty="0">
                <a:effectLst/>
              </a:rPr>
              <a:t>Password</a:t>
            </a:r>
            <a:r>
              <a:rPr lang="en-US" sz="2000" b="0" i="0" dirty="0">
                <a:effectLst/>
              </a:rPr>
              <a:t>: ********  </a:t>
            </a:r>
          </a:p>
          <a:p>
            <a:pPr algn="just"/>
            <a:r>
              <a:rPr lang="en-US" sz="2000" b="1" i="0" dirty="0">
                <a:effectLst/>
              </a:rPr>
              <a:t>Step 3:</a:t>
            </a:r>
            <a:r>
              <a:rPr lang="en-US" sz="2000" b="0" i="0" dirty="0">
                <a:effectLst/>
              </a:rPr>
              <a:t> Execute the following command to show all users in the current MySQL server.</a:t>
            </a:r>
          </a:p>
          <a:p>
            <a:pPr marL="0" indent="0" algn="just">
              <a:buNone/>
            </a:pPr>
            <a:r>
              <a:rPr lang="en-US" sz="2000" b="0" i="0" dirty="0">
                <a:effectLst/>
              </a:rPr>
              <a:t>      mysql&gt; </a:t>
            </a:r>
            <a:r>
              <a:rPr lang="en-US" sz="2000" b="1" i="0" dirty="0">
                <a:effectLst/>
              </a:rPr>
              <a:t>select</a:t>
            </a:r>
            <a:r>
              <a:rPr lang="en-US" sz="2000" b="0" i="0" dirty="0">
                <a:effectLst/>
              </a:rPr>
              <a:t> user </a:t>
            </a:r>
            <a:r>
              <a:rPr lang="en-US" sz="2000" b="1" i="0" dirty="0">
                <a:effectLst/>
              </a:rPr>
              <a:t>from</a:t>
            </a:r>
            <a:r>
              <a:rPr lang="en-US" sz="2000" b="0" i="0" dirty="0">
                <a:effectLst/>
              </a:rPr>
              <a:t> </a:t>
            </a:r>
            <a:r>
              <a:rPr lang="en-US" sz="2000" b="0" i="0" dirty="0" err="1">
                <a:effectLst/>
              </a:rPr>
              <a:t>MySQL.User</a:t>
            </a:r>
            <a:r>
              <a:rPr lang="en-US" sz="2000" b="0" i="0" dirty="0">
                <a:effectLst/>
              </a:rPr>
              <a:t>;  </a:t>
            </a:r>
          </a:p>
        </p:txBody>
      </p:sp>
      <p:pic>
        <p:nvPicPr>
          <p:cNvPr id="4" name="Picture 3">
            <a:extLst>
              <a:ext uri="{FF2B5EF4-FFF2-40B4-BE49-F238E27FC236}">
                <a16:creationId xmlns:a16="http://schemas.microsoft.com/office/drawing/2014/main" id="{AF9D489D-20D9-4CEC-9361-6C0982D8C5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3501470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3C9C1-0D79-4925-9FCF-A509437DDABC}"/>
              </a:ext>
            </a:extLst>
          </p:cNvPr>
          <p:cNvSpPr>
            <a:spLocks noGrp="1"/>
          </p:cNvSpPr>
          <p:nvPr>
            <p:ph type="title"/>
          </p:nvPr>
        </p:nvSpPr>
        <p:spPr>
          <a:xfrm>
            <a:off x="812324" y="365126"/>
            <a:ext cx="9044887" cy="957648"/>
          </a:xfrm>
        </p:spPr>
        <p:txBody>
          <a:bodyPr>
            <a:normAutofit/>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DROP USER EXAMPLE</a:t>
            </a:r>
            <a:endParaRPr lang="en-IN" sz="4000" dirty="0"/>
          </a:p>
        </p:txBody>
      </p:sp>
      <p:sp>
        <p:nvSpPr>
          <p:cNvPr id="3" name="Content Placeholder 2">
            <a:extLst>
              <a:ext uri="{FF2B5EF4-FFF2-40B4-BE49-F238E27FC236}">
                <a16:creationId xmlns:a16="http://schemas.microsoft.com/office/drawing/2014/main" id="{08833AEC-F20B-497A-9FF1-575521ED7508}"/>
              </a:ext>
            </a:extLst>
          </p:cNvPr>
          <p:cNvSpPr>
            <a:spLocks noGrp="1"/>
          </p:cNvSpPr>
          <p:nvPr>
            <p:ph sz="quarter" idx="13"/>
          </p:nvPr>
        </p:nvSpPr>
        <p:spPr>
          <a:xfrm>
            <a:off x="838200" y="3222594"/>
            <a:ext cx="9044887" cy="1047565"/>
          </a:xfrm>
        </p:spPr>
        <p:txBody>
          <a:bodyPr/>
          <a:lstStyle/>
          <a:p>
            <a:pPr algn="just"/>
            <a:r>
              <a:rPr lang="en-US" sz="2000" b="1" i="0" dirty="0">
                <a:effectLst/>
              </a:rPr>
              <a:t>Step 4:</a:t>
            </a:r>
            <a:r>
              <a:rPr lang="en-US" sz="2000" b="0" i="0" dirty="0">
                <a:effectLst/>
              </a:rPr>
              <a:t> To drop a user account, you need to execute the following statement.</a:t>
            </a:r>
          </a:p>
          <a:p>
            <a:pPr marL="0" indent="0" algn="just">
              <a:buNone/>
            </a:pPr>
            <a:r>
              <a:rPr lang="en-US" sz="2000" b="1" i="0" dirty="0">
                <a:effectLst/>
              </a:rPr>
              <a:t>     DROP</a:t>
            </a:r>
            <a:r>
              <a:rPr lang="en-US" sz="2000" b="0" i="0" dirty="0">
                <a:effectLst/>
              </a:rPr>
              <a:t> USER </a:t>
            </a:r>
            <a:r>
              <a:rPr lang="en-US" sz="2000" dirty="0"/>
              <a:t>peter</a:t>
            </a:r>
            <a:r>
              <a:rPr lang="en-US" sz="2000" b="0" i="0" dirty="0">
                <a:effectLst/>
              </a:rPr>
              <a:t>@localhost;  </a:t>
            </a:r>
          </a:p>
        </p:txBody>
      </p:sp>
      <p:pic>
        <p:nvPicPr>
          <p:cNvPr id="9" name="Picture 8">
            <a:extLst>
              <a:ext uri="{FF2B5EF4-FFF2-40B4-BE49-F238E27FC236}">
                <a16:creationId xmlns:a16="http://schemas.microsoft.com/office/drawing/2014/main" id="{9AFB79CB-8BB3-4767-8828-535900D0DA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742" y="1499186"/>
            <a:ext cx="4154961" cy="18388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4975CC6A-A5CD-4374-94FB-D69D61716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1742" y="4191320"/>
            <a:ext cx="4154961" cy="18388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FEE733BB-47C2-48B3-B923-F1F340CB2C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708286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E35C3A43-5779-4E0F-894C-C8D0140CB7D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88272" y="776304"/>
            <a:ext cx="9570128" cy="6015114"/>
          </a:xfrm>
          <a:prstGeom prst="rect">
            <a:avLst/>
          </a:prstGeom>
          <a:ln>
            <a:noFill/>
          </a:ln>
          <a:effectLst>
            <a:softEdge rad="112500"/>
          </a:effectLst>
        </p:spPr>
      </p:pic>
      <p:pic>
        <p:nvPicPr>
          <p:cNvPr id="3" name="Picture 2">
            <a:extLst>
              <a:ext uri="{FF2B5EF4-FFF2-40B4-BE49-F238E27FC236}">
                <a16:creationId xmlns:a16="http://schemas.microsoft.com/office/drawing/2014/main" id="{5B4B0422-3533-4CF8-A7C6-FF9B79FC2C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2466515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DCD6F-EDD2-42AE-BF6E-49ACDEFB8A3E}"/>
              </a:ext>
            </a:extLst>
          </p:cNvPr>
          <p:cNvSpPr>
            <a:spLocks noGrp="1"/>
          </p:cNvSpPr>
          <p:nvPr>
            <p:ph type="title"/>
          </p:nvPr>
        </p:nvSpPr>
        <p:spPr>
          <a:xfrm>
            <a:off x="561392" y="581025"/>
            <a:ext cx="9598501" cy="1166813"/>
          </a:xfrm>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SHOW USERS/LIST ALL USERS</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691E6001-281A-468F-AC4A-1DE9F0F5B52D}"/>
              </a:ext>
            </a:extLst>
          </p:cNvPr>
          <p:cNvSpPr>
            <a:spLocks noGrp="1"/>
          </p:cNvSpPr>
          <p:nvPr>
            <p:ph sz="quarter" idx="13"/>
          </p:nvPr>
        </p:nvSpPr>
        <p:spPr>
          <a:xfrm>
            <a:off x="838200" y="1930400"/>
            <a:ext cx="9044887" cy="2432050"/>
          </a:xfrm>
        </p:spPr>
        <p:txBody>
          <a:bodyPr>
            <a:normAutofit/>
          </a:bodyPr>
          <a:lstStyle/>
          <a:p>
            <a:r>
              <a:rPr lang="en-US" sz="2000" b="0" i="0" dirty="0">
                <a:solidFill>
                  <a:srgbClr val="333333"/>
                </a:solidFill>
                <a:effectLst/>
              </a:rPr>
              <a:t>Sometimes we want to manage a database in MySQL. In that case, we need to see the list of all user's accounts in a database. Most times, we assume that there is a </a:t>
            </a:r>
            <a:r>
              <a:rPr lang="en-US" sz="2000" b="1" i="0" dirty="0">
                <a:solidFill>
                  <a:srgbClr val="333333"/>
                </a:solidFill>
                <a:effectLst/>
              </a:rPr>
              <a:t>SHOW USERS</a:t>
            </a:r>
            <a:r>
              <a:rPr lang="en-US" sz="2000" b="0" i="0" dirty="0">
                <a:solidFill>
                  <a:srgbClr val="333333"/>
                </a:solidFill>
                <a:effectLst/>
              </a:rPr>
              <a:t> command similar to SHOW DATABASES, SHOW TABLES, etc. for displaying the list of all users available in the database server. Unfortunately, MySQL database does not have a SHOW USERS command to display the list of all users in the MySQL server. We can use the following query to see the list of all user in the database server:</a:t>
            </a:r>
          </a:p>
          <a:p>
            <a:pPr marL="0" indent="0">
              <a:buNone/>
            </a:pPr>
            <a:r>
              <a:rPr lang="en-US" sz="2000" b="1" i="0" dirty="0">
                <a:effectLst/>
                <a:latin typeface="inter-regular"/>
              </a:rPr>
              <a:t>      - Select</a:t>
            </a:r>
            <a:r>
              <a:rPr lang="en-US" sz="2000" b="0" i="0" dirty="0">
                <a:effectLst/>
                <a:latin typeface="inter-regular"/>
              </a:rPr>
              <a:t> user </a:t>
            </a:r>
            <a:r>
              <a:rPr lang="en-US" sz="2000" b="1" i="0" dirty="0">
                <a:effectLst/>
                <a:latin typeface="inter-regular"/>
              </a:rPr>
              <a:t>from</a:t>
            </a:r>
            <a:r>
              <a:rPr lang="en-US" sz="2000" b="0" i="0" dirty="0">
                <a:effectLst/>
                <a:latin typeface="inter-regular"/>
              </a:rPr>
              <a:t> </a:t>
            </a:r>
            <a:r>
              <a:rPr lang="en-US" sz="2000" b="0" i="0" dirty="0" err="1">
                <a:effectLst/>
                <a:latin typeface="inter-regular"/>
              </a:rPr>
              <a:t>mysql.user</a:t>
            </a:r>
            <a:r>
              <a:rPr lang="en-US" sz="2000" b="0" i="0" dirty="0">
                <a:effectLst/>
                <a:latin typeface="inter-regular"/>
              </a:rPr>
              <a:t>;  </a:t>
            </a:r>
            <a:endParaRPr lang="en-IN" sz="3200" dirty="0"/>
          </a:p>
        </p:txBody>
      </p:sp>
      <p:pic>
        <p:nvPicPr>
          <p:cNvPr id="4" name="Picture 3">
            <a:extLst>
              <a:ext uri="{FF2B5EF4-FFF2-40B4-BE49-F238E27FC236}">
                <a16:creationId xmlns:a16="http://schemas.microsoft.com/office/drawing/2014/main" id="{86D7C7F9-F515-4EFA-A17D-8678908442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3556687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386DA-3D62-43B6-8280-343C5F21D261}"/>
              </a:ext>
            </a:extLst>
          </p:cNvPr>
          <p:cNvSpPr>
            <a:spLocks noGrp="1"/>
          </p:cNvSpPr>
          <p:nvPr>
            <p:ph type="title"/>
          </p:nvPr>
        </p:nvSpPr>
        <p:spPr>
          <a:xfrm>
            <a:off x="507524" y="361950"/>
            <a:ext cx="9636601" cy="763588"/>
          </a:xfrm>
        </p:spPr>
        <p:txBody>
          <a:bodyPr>
            <a:normAutofit/>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SHOW USERS/LIST ALL USERS</a:t>
            </a:r>
            <a:endParaRPr lang="en-IN" sz="4000" dirty="0"/>
          </a:p>
        </p:txBody>
      </p:sp>
      <p:sp>
        <p:nvSpPr>
          <p:cNvPr id="3" name="Content Placeholder 2">
            <a:extLst>
              <a:ext uri="{FF2B5EF4-FFF2-40B4-BE49-F238E27FC236}">
                <a16:creationId xmlns:a16="http://schemas.microsoft.com/office/drawing/2014/main" id="{38258B29-C018-4EAF-B0E1-BC712E983E10}"/>
              </a:ext>
            </a:extLst>
          </p:cNvPr>
          <p:cNvSpPr>
            <a:spLocks noGrp="1"/>
          </p:cNvSpPr>
          <p:nvPr>
            <p:ph sz="quarter" idx="13"/>
          </p:nvPr>
        </p:nvSpPr>
        <p:spPr>
          <a:xfrm>
            <a:off x="698605" y="1369219"/>
            <a:ext cx="9044887" cy="317500"/>
          </a:xfrm>
        </p:spPr>
        <p:txBody>
          <a:bodyPr>
            <a:normAutofit fontScale="62500" lnSpcReduction="20000"/>
          </a:bodyPr>
          <a:lstStyle/>
          <a:p>
            <a:r>
              <a:rPr lang="en-US" b="0" i="0" dirty="0">
                <a:solidFill>
                  <a:srgbClr val="333333"/>
                </a:solidFill>
                <a:effectLst/>
                <a:latin typeface="inter-regular"/>
              </a:rPr>
              <a:t>we want to see more information on the user table,</a:t>
            </a:r>
            <a:endParaRPr lang="en-IN" dirty="0"/>
          </a:p>
        </p:txBody>
      </p:sp>
      <p:pic>
        <p:nvPicPr>
          <p:cNvPr id="5" name="Picture 4">
            <a:extLst>
              <a:ext uri="{FF2B5EF4-FFF2-40B4-BE49-F238E27FC236}">
                <a16:creationId xmlns:a16="http://schemas.microsoft.com/office/drawing/2014/main" id="{44A01A2F-D89D-4B08-82CD-B7A67D8DF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1535" y="1772444"/>
            <a:ext cx="7439025" cy="493315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A154434E-BB5E-4E06-ABA2-4DBB3F7B8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0164254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601AC-9AC8-4B9D-8037-435AEC34E733}"/>
              </a:ext>
            </a:extLst>
          </p:cNvPr>
          <p:cNvSpPr>
            <a:spLocks noGrp="1"/>
          </p:cNvSpPr>
          <p:nvPr>
            <p:ph type="title"/>
          </p:nvPr>
        </p:nvSpPr>
        <p:spPr>
          <a:xfrm>
            <a:off x="528055" y="551686"/>
            <a:ext cx="9665176" cy="1325563"/>
          </a:xfrm>
        </p:spPr>
        <p:txBody>
          <a:bodyPr>
            <a:normAutofit/>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SHOW USERS/LIST ALL USERS</a:t>
            </a:r>
            <a:endParaRPr lang="en-IN" sz="4000" dirty="0"/>
          </a:p>
        </p:txBody>
      </p:sp>
      <p:sp>
        <p:nvSpPr>
          <p:cNvPr id="3" name="Content Placeholder 2">
            <a:extLst>
              <a:ext uri="{FF2B5EF4-FFF2-40B4-BE49-F238E27FC236}">
                <a16:creationId xmlns:a16="http://schemas.microsoft.com/office/drawing/2014/main" id="{AD7DDC0A-98FE-4115-AC94-471319295292}"/>
              </a:ext>
            </a:extLst>
          </p:cNvPr>
          <p:cNvSpPr>
            <a:spLocks noGrp="1"/>
          </p:cNvSpPr>
          <p:nvPr>
            <p:ph sz="quarter" idx="13"/>
          </p:nvPr>
        </p:nvSpPr>
        <p:spPr>
          <a:xfrm>
            <a:off x="838200" y="1868371"/>
            <a:ext cx="9044887" cy="1398612"/>
          </a:xfrm>
        </p:spPr>
        <p:txBody>
          <a:bodyPr>
            <a:normAutofit/>
          </a:bodyPr>
          <a:lstStyle/>
          <a:p>
            <a:r>
              <a:rPr lang="en-US" sz="2000" b="0" i="0" dirty="0">
                <a:solidFill>
                  <a:srgbClr val="333333"/>
                </a:solidFill>
                <a:effectLst/>
              </a:rPr>
              <a:t>To get the selected information like as hostname, password expiration status, and account locking, execute the query as below:</a:t>
            </a:r>
          </a:p>
          <a:p>
            <a:pPr marL="0" indent="0">
              <a:buNone/>
            </a:pPr>
            <a:r>
              <a:rPr lang="en-US" sz="2000" dirty="0">
                <a:solidFill>
                  <a:srgbClr val="333333"/>
                </a:solidFill>
              </a:rPr>
              <a:t>    -</a:t>
            </a:r>
            <a:r>
              <a:rPr lang="en-US" sz="2000" b="1" i="0" dirty="0">
                <a:effectLst/>
              </a:rPr>
              <a:t>SELECT</a:t>
            </a:r>
            <a:r>
              <a:rPr lang="en-US" sz="2000" b="0" i="0" dirty="0">
                <a:effectLst/>
              </a:rPr>
              <a:t> user, host </a:t>
            </a:r>
            <a:r>
              <a:rPr lang="en-US" sz="2000" b="1" i="0" dirty="0">
                <a:effectLst/>
              </a:rPr>
              <a:t>FROM</a:t>
            </a:r>
            <a:r>
              <a:rPr lang="en-US" sz="2000" b="0" i="0" dirty="0">
                <a:effectLst/>
              </a:rPr>
              <a:t> user;  </a:t>
            </a:r>
            <a:endParaRPr lang="en-IN" sz="2000" dirty="0"/>
          </a:p>
        </p:txBody>
      </p:sp>
      <p:pic>
        <p:nvPicPr>
          <p:cNvPr id="5" name="Picture 4">
            <a:extLst>
              <a:ext uri="{FF2B5EF4-FFF2-40B4-BE49-F238E27FC236}">
                <a16:creationId xmlns:a16="http://schemas.microsoft.com/office/drawing/2014/main" id="{1DE967BD-3131-4BAB-9B9A-3232997F5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262" y="3362266"/>
            <a:ext cx="4103488" cy="17050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0B7A216B-8062-48B0-AEE9-D084BC2D0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980293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911E8-89C9-496E-B21F-484810B018F6}"/>
              </a:ext>
            </a:extLst>
          </p:cNvPr>
          <p:cNvSpPr>
            <a:spLocks noGrp="1"/>
          </p:cNvSpPr>
          <p:nvPr>
            <p:ph type="title"/>
          </p:nvPr>
        </p:nvSpPr>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SHOW CURRENT USER</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0C1ADA41-A6A0-4A30-83DF-B774A43EF197}"/>
              </a:ext>
            </a:extLst>
          </p:cNvPr>
          <p:cNvSpPr>
            <a:spLocks noGrp="1"/>
          </p:cNvSpPr>
          <p:nvPr>
            <p:ph sz="quarter" idx="13"/>
          </p:nvPr>
        </p:nvSpPr>
        <p:spPr>
          <a:xfrm>
            <a:off x="838200" y="1930401"/>
            <a:ext cx="9044887" cy="641350"/>
          </a:xfrm>
        </p:spPr>
        <p:txBody>
          <a:bodyPr>
            <a:normAutofit/>
          </a:bodyPr>
          <a:lstStyle/>
          <a:p>
            <a:pPr algn="just"/>
            <a:r>
              <a:rPr lang="en-US" sz="2000" b="0" i="0" dirty="0">
                <a:solidFill>
                  <a:srgbClr val="333333"/>
                </a:solidFill>
                <a:effectLst/>
              </a:rPr>
              <a:t>We can get information of the current user by using the </a:t>
            </a:r>
            <a:r>
              <a:rPr lang="en-US" sz="2000" b="1" i="0" dirty="0">
                <a:solidFill>
                  <a:srgbClr val="333333"/>
                </a:solidFill>
                <a:effectLst/>
              </a:rPr>
              <a:t>user() or </a:t>
            </a:r>
            <a:r>
              <a:rPr lang="en-US" sz="2000" b="1" i="0" dirty="0" err="1">
                <a:solidFill>
                  <a:srgbClr val="333333"/>
                </a:solidFill>
                <a:effectLst/>
              </a:rPr>
              <a:t>current_user</a:t>
            </a:r>
            <a:r>
              <a:rPr lang="en-US" sz="2000" b="1" i="0" dirty="0">
                <a:solidFill>
                  <a:srgbClr val="333333"/>
                </a:solidFill>
                <a:effectLst/>
              </a:rPr>
              <a:t>()</a:t>
            </a:r>
            <a:r>
              <a:rPr lang="en-US" sz="2000" b="0" i="0" dirty="0">
                <a:solidFill>
                  <a:srgbClr val="333333"/>
                </a:solidFill>
                <a:effectLst/>
              </a:rPr>
              <a:t> function</a:t>
            </a:r>
          </a:p>
        </p:txBody>
      </p:sp>
      <p:pic>
        <p:nvPicPr>
          <p:cNvPr id="5" name="Picture 4">
            <a:extLst>
              <a:ext uri="{FF2B5EF4-FFF2-40B4-BE49-F238E27FC236}">
                <a16:creationId xmlns:a16="http://schemas.microsoft.com/office/drawing/2014/main" id="{18C3A14C-8981-44BD-ABBF-3077BD721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949" y="2746312"/>
            <a:ext cx="3137575" cy="16250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379D27F8-B30B-46FD-9B25-57D83AF29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948" y="4476658"/>
            <a:ext cx="3137575" cy="1846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3FD50FCA-45F3-4E5E-A171-5817FC2453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65247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1F6BF-F58F-43A1-9A66-C0E558F77AB0}"/>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SHOW CURRENT LOGGED USER</a:t>
            </a:r>
          </a:p>
        </p:txBody>
      </p:sp>
      <p:sp>
        <p:nvSpPr>
          <p:cNvPr id="3" name="Content Placeholder 2">
            <a:extLst>
              <a:ext uri="{FF2B5EF4-FFF2-40B4-BE49-F238E27FC236}">
                <a16:creationId xmlns:a16="http://schemas.microsoft.com/office/drawing/2014/main" id="{6B24572A-6110-458E-9012-357CC9AEB8BE}"/>
              </a:ext>
            </a:extLst>
          </p:cNvPr>
          <p:cNvSpPr>
            <a:spLocks noGrp="1"/>
          </p:cNvSpPr>
          <p:nvPr>
            <p:ph sz="quarter" idx="13"/>
          </p:nvPr>
        </p:nvSpPr>
        <p:spPr>
          <a:xfrm>
            <a:off x="838200" y="1930400"/>
            <a:ext cx="9044887" cy="688975"/>
          </a:xfrm>
        </p:spPr>
        <p:txBody>
          <a:bodyPr/>
          <a:lstStyle/>
          <a:p>
            <a:pPr marL="0" indent="0">
              <a:buNone/>
            </a:pPr>
            <a:r>
              <a:rPr lang="en-US" sz="2000" b="0" i="0" dirty="0">
                <a:effectLst/>
              </a:rPr>
              <a:t>-mysql&gt; </a:t>
            </a:r>
            <a:r>
              <a:rPr lang="en-US" sz="2000" b="1" i="0" dirty="0">
                <a:effectLst/>
              </a:rPr>
              <a:t>SELECT</a:t>
            </a:r>
            <a:r>
              <a:rPr lang="en-US" sz="2000" b="0" i="0" dirty="0">
                <a:effectLst/>
              </a:rPr>
              <a:t> user, host, db, command </a:t>
            </a:r>
            <a:r>
              <a:rPr lang="en-US" sz="2000" b="1" i="0" dirty="0">
                <a:effectLst/>
              </a:rPr>
              <a:t>FROM</a:t>
            </a:r>
            <a:r>
              <a:rPr lang="en-US" sz="2000" b="0" i="0" dirty="0">
                <a:effectLst/>
              </a:rPr>
              <a:t> information_schema.processlist;  </a:t>
            </a:r>
          </a:p>
        </p:txBody>
      </p:sp>
      <p:pic>
        <p:nvPicPr>
          <p:cNvPr id="5" name="Picture 4">
            <a:extLst>
              <a:ext uri="{FF2B5EF4-FFF2-40B4-BE49-F238E27FC236}">
                <a16:creationId xmlns:a16="http://schemas.microsoft.com/office/drawing/2014/main" id="{DCFB4CC8-BBE3-41B5-AB60-4D6BB2EA04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5267" y="2619375"/>
            <a:ext cx="7239000" cy="298926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D28A531F-50C5-40FC-A406-D4D2F11101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4280270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92B17-81AA-475B-BDB4-EE2A3E7DE3AF}"/>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CHANGE USER PASSWORD</a:t>
            </a:r>
          </a:p>
        </p:txBody>
      </p:sp>
      <p:sp>
        <p:nvSpPr>
          <p:cNvPr id="3" name="Content Placeholder 2">
            <a:extLst>
              <a:ext uri="{FF2B5EF4-FFF2-40B4-BE49-F238E27FC236}">
                <a16:creationId xmlns:a16="http://schemas.microsoft.com/office/drawing/2014/main" id="{8B1815FB-CD5B-40C9-868C-C7BCCEADD5D6}"/>
              </a:ext>
            </a:extLst>
          </p:cNvPr>
          <p:cNvSpPr>
            <a:spLocks noGrp="1"/>
          </p:cNvSpPr>
          <p:nvPr>
            <p:ph sz="quarter" idx="13"/>
          </p:nvPr>
        </p:nvSpPr>
        <p:spPr>
          <a:xfrm>
            <a:off x="904875" y="1690688"/>
            <a:ext cx="9044887" cy="3498850"/>
          </a:xfrm>
        </p:spPr>
        <p:txBody>
          <a:bodyPr>
            <a:normAutofit/>
          </a:bodyPr>
          <a:lstStyle/>
          <a:p>
            <a:pPr algn="just"/>
            <a:r>
              <a:rPr lang="en-US" sz="2000" b="0" i="0" dirty="0">
                <a:solidFill>
                  <a:srgbClr val="333333"/>
                </a:solidFill>
                <a:effectLst/>
              </a:rPr>
              <a:t>To change the password of any user account, you must have to keep this information in your mind:</a:t>
            </a:r>
          </a:p>
          <a:p>
            <a:pPr marL="0" indent="0" algn="just">
              <a:buNone/>
            </a:pPr>
            <a:r>
              <a:rPr lang="en-US" sz="2000" dirty="0">
                <a:solidFill>
                  <a:srgbClr val="000000"/>
                </a:solidFill>
              </a:rPr>
              <a:t>       </a:t>
            </a:r>
            <a:r>
              <a:rPr lang="en-US" sz="2000" b="0" i="0" dirty="0">
                <a:solidFill>
                  <a:srgbClr val="000000"/>
                </a:solidFill>
                <a:effectLst/>
              </a:rPr>
              <a:t>-The details of the user account that you want to change.</a:t>
            </a:r>
          </a:p>
          <a:p>
            <a:pPr marL="0" indent="0" algn="just">
              <a:buNone/>
            </a:pPr>
            <a:r>
              <a:rPr lang="en-US" sz="2000" b="0" i="0" dirty="0">
                <a:solidFill>
                  <a:srgbClr val="000000"/>
                </a:solidFill>
                <a:effectLst/>
              </a:rPr>
              <a:t>       -An application used by the user whose password you want to change. If you reset the    user account password without changing an application connection string, then the application cannot connect with the database server.</a:t>
            </a:r>
          </a:p>
          <a:p>
            <a:pPr algn="just"/>
            <a:r>
              <a:rPr lang="en-US" sz="2000" b="0" i="0" u="none" strike="noStrike" dirty="0">
                <a:effectLst/>
                <a:hlinkClick r:id="rId2">
                  <a:extLst>
                    <a:ext uri="{A12FA001-AC4F-418D-AE19-62706E023703}">
                      <ahyp:hlinkClr xmlns:ahyp="http://schemas.microsoft.com/office/drawing/2018/hyperlinkcolor" val="tx"/>
                    </a:ext>
                  </a:extLst>
                </a:hlinkClick>
              </a:rPr>
              <a:t>MySQL</a:t>
            </a:r>
            <a:r>
              <a:rPr lang="en-US" sz="2000" b="0" i="0" dirty="0">
                <a:solidFill>
                  <a:srgbClr val="333333"/>
                </a:solidFill>
                <a:effectLst/>
              </a:rPr>
              <a:t> allows us to change the user account password in three different ways, which are given below:</a:t>
            </a:r>
          </a:p>
          <a:p>
            <a:pPr algn="just">
              <a:buFont typeface="+mj-lt"/>
              <a:buAutoNum type="arabicPeriod"/>
            </a:pPr>
            <a:r>
              <a:rPr lang="en-US" sz="2000" b="0" i="0" dirty="0">
                <a:solidFill>
                  <a:srgbClr val="000000"/>
                </a:solidFill>
                <a:effectLst/>
              </a:rPr>
              <a:t>UPDATE Statement</a:t>
            </a:r>
          </a:p>
          <a:p>
            <a:pPr algn="just">
              <a:buFont typeface="+mj-lt"/>
              <a:buAutoNum type="arabicPeriod"/>
            </a:pPr>
            <a:r>
              <a:rPr lang="en-US" sz="2000" b="0" i="0" dirty="0">
                <a:solidFill>
                  <a:srgbClr val="000000"/>
                </a:solidFill>
                <a:effectLst/>
              </a:rPr>
              <a:t>SET PASSWORD Statement</a:t>
            </a:r>
          </a:p>
        </p:txBody>
      </p:sp>
      <p:pic>
        <p:nvPicPr>
          <p:cNvPr id="4" name="Picture 3">
            <a:extLst>
              <a:ext uri="{FF2B5EF4-FFF2-40B4-BE49-F238E27FC236}">
                <a16:creationId xmlns:a16="http://schemas.microsoft.com/office/drawing/2014/main" id="{E4406CAC-22CC-439F-B85D-BB09B68F41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6984167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7BE4D-FDA0-41A5-8135-68995A4A56B9}"/>
              </a:ext>
            </a:extLst>
          </p:cNvPr>
          <p:cNvSpPr>
            <a:spLocks noGrp="1"/>
          </p:cNvSpPr>
          <p:nvPr>
            <p:ph type="title"/>
          </p:nvPr>
        </p:nvSpPr>
        <p:spPr>
          <a:xfrm>
            <a:off x="183674" y="374650"/>
            <a:ext cx="11074876" cy="1325563"/>
          </a:xfrm>
        </p:spPr>
        <p:txBody>
          <a:bodyPr>
            <a:normAutofit/>
          </a:bodyPr>
          <a:lstStyle/>
          <a:p>
            <a:pPr algn="ctr"/>
            <a:r>
              <a:rPr lang="en-US" sz="2500" dirty="0">
                <a:solidFill>
                  <a:schemeClr val="tx1">
                    <a:lumMod val="75000"/>
                    <a:lumOff val="25000"/>
                  </a:schemeClr>
                </a:solidFill>
                <a:latin typeface="Adobe Fangsong Std R" panose="02020400000000000000" pitchFamily="18" charset="-128"/>
                <a:ea typeface="Adobe Fangsong Std R" panose="02020400000000000000" pitchFamily="18" charset="-128"/>
              </a:rPr>
              <a:t>CHANGE USER ACCOUNT PASSWORD USING THE UPDATE STATEMENT</a:t>
            </a:r>
            <a:endParaRPr lang="en-IN" sz="25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1631DA70-97E0-4723-99BB-0C93CD1EA187}"/>
              </a:ext>
            </a:extLst>
          </p:cNvPr>
          <p:cNvSpPr>
            <a:spLocks noGrp="1"/>
          </p:cNvSpPr>
          <p:nvPr>
            <p:ph sz="quarter" idx="13"/>
          </p:nvPr>
        </p:nvSpPr>
        <p:spPr>
          <a:xfrm>
            <a:off x="838200" y="1930401"/>
            <a:ext cx="9044887" cy="1612900"/>
          </a:xfrm>
        </p:spPr>
        <p:txBody>
          <a:bodyPr/>
          <a:lstStyle/>
          <a:p>
            <a:pPr algn="just">
              <a:buFont typeface="+mj-lt"/>
              <a:buAutoNum type="arabicPeriod"/>
            </a:pPr>
            <a:r>
              <a:rPr lang="en-IN" sz="2000" b="0" i="0" dirty="0">
                <a:effectLst/>
              </a:rPr>
              <a:t>mysql&gt; USE mysql;  </a:t>
            </a:r>
          </a:p>
          <a:p>
            <a:pPr algn="just">
              <a:buFont typeface="+mj-lt"/>
              <a:buAutoNum type="arabicPeriod"/>
            </a:pPr>
            <a:r>
              <a:rPr lang="en-IN" sz="2000" b="0" i="0" dirty="0">
                <a:effectLst/>
              </a:rPr>
              <a:t>mysql&gt; </a:t>
            </a:r>
            <a:r>
              <a:rPr lang="en-IN" sz="2000" b="1" i="0" dirty="0">
                <a:effectLst/>
              </a:rPr>
              <a:t>UPDATE</a:t>
            </a:r>
            <a:r>
              <a:rPr lang="en-IN" sz="2000" b="0" i="0" dirty="0">
                <a:effectLst/>
              </a:rPr>
              <a:t> user </a:t>
            </a:r>
            <a:r>
              <a:rPr lang="en-IN" sz="2000" b="1" i="0" dirty="0">
                <a:effectLst/>
              </a:rPr>
              <a:t>SET</a:t>
            </a:r>
            <a:r>
              <a:rPr lang="en-IN" sz="2000" b="0" i="0" dirty="0">
                <a:effectLst/>
              </a:rPr>
              <a:t> </a:t>
            </a:r>
            <a:r>
              <a:rPr lang="en-IN" sz="2000" b="1" i="0" dirty="0">
                <a:effectLst/>
              </a:rPr>
              <a:t>password</a:t>
            </a:r>
            <a:r>
              <a:rPr lang="en-IN" sz="2000" b="0" i="0" dirty="0">
                <a:effectLst/>
              </a:rPr>
              <a:t> = </a:t>
            </a:r>
            <a:r>
              <a:rPr lang="en-IN" sz="2000" b="1" i="0" dirty="0">
                <a:effectLst/>
              </a:rPr>
              <a:t>PASSWORD</a:t>
            </a:r>
            <a:r>
              <a:rPr lang="en-IN" sz="2000" b="0" i="0" dirty="0">
                <a:effectLst/>
              </a:rPr>
              <a:t>('jtp12345') </a:t>
            </a:r>
            <a:r>
              <a:rPr lang="en-IN" sz="2000" b="1" i="0" dirty="0">
                <a:effectLst/>
              </a:rPr>
              <a:t>WHERE</a:t>
            </a:r>
            <a:r>
              <a:rPr lang="en-IN" sz="2000" b="0" i="0" dirty="0">
                <a:effectLst/>
              </a:rPr>
              <a:t> user = 'peter' AND host = 'localhost';  </a:t>
            </a:r>
          </a:p>
          <a:p>
            <a:pPr algn="just">
              <a:buFont typeface="+mj-lt"/>
              <a:buAutoNum type="arabicPeriod"/>
            </a:pPr>
            <a:r>
              <a:rPr lang="en-IN" sz="2000" b="0" i="0" dirty="0">
                <a:effectLst/>
              </a:rPr>
              <a:t>mysql&gt; FLUSH </a:t>
            </a:r>
            <a:r>
              <a:rPr lang="en-IN" sz="2000" b="1" i="0" dirty="0">
                <a:effectLst/>
              </a:rPr>
              <a:t>PRIVILEGES</a:t>
            </a:r>
            <a:r>
              <a:rPr lang="en-IN" sz="2000" b="0" i="0" dirty="0">
                <a:effectLst/>
              </a:rPr>
              <a:t>;  </a:t>
            </a:r>
          </a:p>
        </p:txBody>
      </p:sp>
      <p:pic>
        <p:nvPicPr>
          <p:cNvPr id="5" name="Picture 4">
            <a:extLst>
              <a:ext uri="{FF2B5EF4-FFF2-40B4-BE49-F238E27FC236}">
                <a16:creationId xmlns:a16="http://schemas.microsoft.com/office/drawing/2014/main" id="{B30E5BE8-9D12-4999-B955-B6A740BD05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675" y="3543301"/>
            <a:ext cx="7791450" cy="13604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BDF80E52-5886-4304-B2B3-FB3C88CFF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9526500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92E9E-DB31-4410-8CE7-C86ED3D86858}"/>
              </a:ext>
            </a:extLst>
          </p:cNvPr>
          <p:cNvSpPr>
            <a:spLocks noGrp="1"/>
          </p:cNvSpPr>
          <p:nvPr>
            <p:ph type="title"/>
          </p:nvPr>
        </p:nvSpPr>
        <p:spPr>
          <a:xfrm>
            <a:off x="0" y="365125"/>
            <a:ext cx="11944350" cy="1325563"/>
          </a:xfrm>
        </p:spPr>
        <p:txBody>
          <a:bodyPr>
            <a:normAutofit/>
          </a:bodyPr>
          <a:lstStyle/>
          <a:p>
            <a:pPr algn="ctr"/>
            <a:r>
              <a:rPr lang="en-US" sz="2600" dirty="0">
                <a:solidFill>
                  <a:schemeClr val="tx1">
                    <a:lumMod val="75000"/>
                    <a:lumOff val="25000"/>
                  </a:schemeClr>
                </a:solidFill>
                <a:latin typeface="Adobe Fangsong Std R" panose="02020400000000000000" pitchFamily="18" charset="-128"/>
                <a:ea typeface="Adobe Fangsong Std R" panose="02020400000000000000" pitchFamily="18" charset="-128"/>
              </a:rPr>
              <a:t>CHANGE USER ACCOUNT PASSWORD USING SET PASSWORD STATEMENT</a:t>
            </a:r>
            <a:endParaRPr lang="en-IN" sz="26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D92F0D4A-64AB-47B7-9A86-6A06A1F8B42B}"/>
              </a:ext>
            </a:extLst>
          </p:cNvPr>
          <p:cNvSpPr>
            <a:spLocks noGrp="1"/>
          </p:cNvSpPr>
          <p:nvPr>
            <p:ph sz="quarter" idx="13"/>
          </p:nvPr>
        </p:nvSpPr>
        <p:spPr>
          <a:xfrm>
            <a:off x="838200" y="1930400"/>
            <a:ext cx="9044887" cy="1879600"/>
          </a:xfrm>
        </p:spPr>
        <p:txBody>
          <a:bodyPr/>
          <a:lstStyle/>
          <a:p>
            <a:pPr algn="just">
              <a:buFont typeface="+mj-lt"/>
              <a:buAutoNum type="arabicPeriod"/>
            </a:pPr>
            <a:r>
              <a:rPr lang="en-IN" sz="2000" b="0" i="0" dirty="0">
                <a:solidFill>
                  <a:srgbClr val="000000"/>
                </a:solidFill>
                <a:effectLst/>
                <a:latin typeface="inter-regular"/>
              </a:rPr>
              <a:t> </a:t>
            </a:r>
            <a:r>
              <a:rPr lang="en-IN" sz="2000" b="0" i="0" dirty="0">
                <a:effectLst/>
              </a:rPr>
              <a:t>USE mysql;  </a:t>
            </a:r>
          </a:p>
          <a:p>
            <a:pPr algn="just">
              <a:buFont typeface="+mj-lt"/>
              <a:buAutoNum type="arabicPeriod"/>
            </a:pPr>
            <a:r>
              <a:rPr lang="en-IN" sz="2000" b="0" i="0" dirty="0">
                <a:effectLst/>
              </a:rPr>
              <a:t>mysql&gt; </a:t>
            </a:r>
            <a:r>
              <a:rPr lang="en-IN" sz="2000" b="1" i="0" dirty="0">
                <a:effectLst/>
              </a:rPr>
              <a:t>UPDATE</a:t>
            </a:r>
            <a:r>
              <a:rPr lang="en-IN" sz="2000" b="0" i="0" dirty="0">
                <a:effectLst/>
              </a:rPr>
              <a:t> user </a:t>
            </a:r>
            <a:r>
              <a:rPr lang="en-IN" sz="2000" b="1" i="0" dirty="0">
                <a:effectLst/>
              </a:rPr>
              <a:t>SET</a:t>
            </a:r>
            <a:r>
              <a:rPr lang="en-IN" sz="2000" b="0" i="0" dirty="0">
                <a:effectLst/>
              </a:rPr>
              <a:t> </a:t>
            </a:r>
            <a:r>
              <a:rPr lang="en-IN" sz="2000" b="1" i="0" dirty="0">
                <a:effectLst/>
              </a:rPr>
              <a:t>password</a:t>
            </a:r>
            <a:r>
              <a:rPr lang="en-IN" sz="2000" b="0" i="0" dirty="0">
                <a:effectLst/>
              </a:rPr>
              <a:t> = </a:t>
            </a:r>
            <a:r>
              <a:rPr lang="en-IN" sz="2000" b="1" i="0" dirty="0">
                <a:effectLst/>
              </a:rPr>
              <a:t>PASSWORD</a:t>
            </a:r>
            <a:r>
              <a:rPr lang="en-IN" sz="2000" b="0" i="0" dirty="0">
                <a:effectLst/>
              </a:rPr>
              <a:t>('jtp12345') </a:t>
            </a:r>
            <a:r>
              <a:rPr lang="en-IN" sz="2000" b="1" i="0" dirty="0">
                <a:effectLst/>
              </a:rPr>
              <a:t>WHERE</a:t>
            </a:r>
            <a:r>
              <a:rPr lang="en-IN" sz="2000" b="0" i="0" dirty="0">
                <a:effectLst/>
              </a:rPr>
              <a:t> user = 'peter' AND host = 'localhost';   </a:t>
            </a:r>
          </a:p>
          <a:p>
            <a:pPr algn="just">
              <a:buFont typeface="+mj-lt"/>
              <a:buAutoNum type="arabicPeriod"/>
            </a:pPr>
            <a:r>
              <a:rPr lang="en-IN" sz="2000" b="0" i="0" dirty="0">
                <a:effectLst/>
              </a:rPr>
              <a:t>mysql&gt; FLUSH </a:t>
            </a:r>
            <a:r>
              <a:rPr lang="en-IN" sz="2000" b="1" i="0" dirty="0">
                <a:effectLst/>
              </a:rPr>
              <a:t>PRIVILEGES</a:t>
            </a:r>
            <a:r>
              <a:rPr lang="en-IN" sz="2000" b="0" i="0" dirty="0">
                <a:effectLst/>
              </a:rPr>
              <a:t>;  </a:t>
            </a:r>
          </a:p>
          <a:p>
            <a:endParaRPr lang="en-IN" dirty="0"/>
          </a:p>
        </p:txBody>
      </p:sp>
      <p:pic>
        <p:nvPicPr>
          <p:cNvPr id="5" name="Picture 4">
            <a:extLst>
              <a:ext uri="{FF2B5EF4-FFF2-40B4-BE49-F238E27FC236}">
                <a16:creationId xmlns:a16="http://schemas.microsoft.com/office/drawing/2014/main" id="{0C0A1AB5-3266-48EE-A9DD-35D33490B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3594687"/>
            <a:ext cx="9044887" cy="15869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DCC8E00C-61F3-4099-91F2-8F4F7D8A9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0296132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B9D01-B244-4754-8BBB-5499FD8135E4}"/>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CREATE DATABASE</a:t>
            </a:r>
          </a:p>
        </p:txBody>
      </p:sp>
      <p:sp>
        <p:nvSpPr>
          <p:cNvPr id="3" name="Content Placeholder 2">
            <a:extLst>
              <a:ext uri="{FF2B5EF4-FFF2-40B4-BE49-F238E27FC236}">
                <a16:creationId xmlns:a16="http://schemas.microsoft.com/office/drawing/2014/main" id="{5B7C8606-D47C-4C25-B530-E73B9C823D6C}"/>
              </a:ext>
            </a:extLst>
          </p:cNvPr>
          <p:cNvSpPr>
            <a:spLocks noGrp="1"/>
          </p:cNvSpPr>
          <p:nvPr>
            <p:ph sz="quarter" idx="13"/>
          </p:nvPr>
        </p:nvSpPr>
        <p:spPr>
          <a:xfrm>
            <a:off x="838200" y="1930400"/>
            <a:ext cx="9044887" cy="3298825"/>
          </a:xfrm>
        </p:spPr>
        <p:txBody>
          <a:bodyPr>
            <a:normAutofit/>
          </a:bodyPr>
          <a:lstStyle/>
          <a:p>
            <a:pPr algn="just"/>
            <a:r>
              <a:rPr lang="en-US" sz="2000" b="0" i="0" u="none" strike="noStrike" dirty="0">
                <a:effectLst/>
                <a:hlinkClick r:id="rId2">
                  <a:extLst>
                    <a:ext uri="{A12FA001-AC4F-418D-AE19-62706E023703}">
                      <ahyp:hlinkClr xmlns:ahyp="http://schemas.microsoft.com/office/drawing/2018/hyperlinkcolor" val="tx"/>
                    </a:ext>
                  </a:extLst>
                </a:hlinkClick>
              </a:rPr>
              <a:t>MySQL</a:t>
            </a:r>
            <a:r>
              <a:rPr lang="en-US" sz="2000" b="0" i="0" dirty="0">
                <a:effectLst/>
              </a:rPr>
              <a:t> implements a database as a directory that stores all files in the form of a table. </a:t>
            </a:r>
          </a:p>
          <a:p>
            <a:pPr marL="0" indent="0" algn="just">
              <a:buNone/>
            </a:pPr>
            <a:r>
              <a:rPr lang="en-US" sz="2000" b="0" i="0" dirty="0">
                <a:effectLst/>
              </a:rPr>
              <a:t>     MySQL Command Line Client</a:t>
            </a:r>
            <a:r>
              <a:rPr lang="en-US" sz="2000" dirty="0"/>
              <a:t>.</a:t>
            </a:r>
          </a:p>
          <a:p>
            <a:pPr algn="just"/>
            <a:r>
              <a:rPr lang="en-US" sz="2000" dirty="0"/>
              <a:t>We can create a new database in MySQL by using the </a:t>
            </a:r>
            <a:r>
              <a:rPr lang="en-US" sz="2000" b="1" dirty="0"/>
              <a:t>CREATE DATABASE</a:t>
            </a:r>
            <a:r>
              <a:rPr lang="en-US" sz="2000" dirty="0"/>
              <a:t> statement with the below syntax:</a:t>
            </a:r>
          </a:p>
          <a:p>
            <a:pPr marL="0" indent="0" algn="just">
              <a:buNone/>
            </a:pPr>
            <a:r>
              <a:rPr lang="en-US" sz="2000" b="1" dirty="0"/>
              <a:t>CREATE</a:t>
            </a:r>
            <a:r>
              <a:rPr lang="en-US" sz="2000" dirty="0"/>
              <a:t> </a:t>
            </a:r>
            <a:r>
              <a:rPr lang="en-US" sz="2000" b="1" dirty="0"/>
              <a:t>DATABASE</a:t>
            </a:r>
            <a:r>
              <a:rPr lang="en-US" sz="2000" dirty="0"/>
              <a:t> [IF NOT EXISTS] database_name  </a:t>
            </a:r>
          </a:p>
          <a:p>
            <a:pPr marL="0" indent="0" algn="just">
              <a:buNone/>
            </a:pPr>
            <a:r>
              <a:rPr lang="en-US" sz="2000" dirty="0"/>
              <a:t>     [</a:t>
            </a:r>
            <a:r>
              <a:rPr lang="en-US" sz="2000" b="1" dirty="0"/>
              <a:t>CHARACTER</a:t>
            </a:r>
            <a:r>
              <a:rPr lang="en-US" sz="2000" dirty="0"/>
              <a:t> </a:t>
            </a:r>
            <a:r>
              <a:rPr lang="en-US" sz="2000" b="1" dirty="0"/>
              <a:t>SET</a:t>
            </a:r>
            <a:r>
              <a:rPr lang="en-US" sz="2000" dirty="0"/>
              <a:t> charset_name]  </a:t>
            </a:r>
          </a:p>
          <a:p>
            <a:pPr marL="0" indent="0" algn="just">
              <a:buNone/>
            </a:pPr>
            <a:r>
              <a:rPr lang="en-US" sz="2000" dirty="0"/>
              <a:t>     [</a:t>
            </a:r>
            <a:r>
              <a:rPr lang="en-US" sz="2000" b="1" dirty="0"/>
              <a:t>COLLATE</a:t>
            </a:r>
            <a:r>
              <a:rPr lang="en-US" sz="2000" dirty="0"/>
              <a:t> collation_name];  </a:t>
            </a:r>
          </a:p>
        </p:txBody>
      </p:sp>
      <p:pic>
        <p:nvPicPr>
          <p:cNvPr id="4" name="Picture 3">
            <a:extLst>
              <a:ext uri="{FF2B5EF4-FFF2-40B4-BE49-F238E27FC236}">
                <a16:creationId xmlns:a16="http://schemas.microsoft.com/office/drawing/2014/main" id="{3874FCF5-3428-4CD9-A336-11A9386A7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8384737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AB4C-6F56-4083-9386-8837F0219BD6}"/>
              </a:ext>
            </a:extLst>
          </p:cNvPr>
          <p:cNvSpPr>
            <a:spLocks noGrp="1"/>
          </p:cNvSpPr>
          <p:nvPr>
            <p:ph type="title"/>
          </p:nvPr>
        </p:nvSpPr>
        <p:spPr>
          <a:xfrm>
            <a:off x="812324" y="365125"/>
            <a:ext cx="9044887" cy="835025"/>
          </a:xfrm>
        </p:spPr>
        <p:txBody>
          <a:bodyPr>
            <a:normAutofit/>
          </a:bodyPr>
          <a:lstStyle/>
          <a:p>
            <a:pPr marL="0" marR="0" lvl="0" indent="0" algn="ctr" fontAlgn="base">
              <a:spcAft>
                <a:spcPct val="0"/>
              </a:spcAft>
              <a:tabLst/>
            </a:pPr>
            <a:r>
              <a:rPr lang="en-US" alt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PARAMETER EXPLANATION</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graphicFrame>
        <p:nvGraphicFramePr>
          <p:cNvPr id="4" name="Content Placeholder 3">
            <a:extLst>
              <a:ext uri="{FF2B5EF4-FFF2-40B4-BE49-F238E27FC236}">
                <a16:creationId xmlns:a16="http://schemas.microsoft.com/office/drawing/2014/main" id="{93843805-349B-49B6-AE86-4558F4C20440}"/>
              </a:ext>
            </a:extLst>
          </p:cNvPr>
          <p:cNvGraphicFramePr>
            <a:graphicFrameLocks noGrp="1"/>
          </p:cNvGraphicFramePr>
          <p:nvPr>
            <p:ph sz="quarter" idx="13"/>
            <p:extLst>
              <p:ext uri="{D42A27DB-BD31-4B8C-83A1-F6EECF244321}">
                <p14:modId xmlns:p14="http://schemas.microsoft.com/office/powerpoint/2010/main" val="3075133097"/>
              </p:ext>
            </p:extLst>
          </p:nvPr>
        </p:nvGraphicFramePr>
        <p:xfrm>
          <a:off x="1202849" y="1763236"/>
          <a:ext cx="8388826" cy="4237513"/>
        </p:xfrm>
        <a:graphic>
          <a:graphicData uri="http://schemas.openxmlformats.org/drawingml/2006/table">
            <a:tbl>
              <a:tblPr/>
              <a:tblGrid>
                <a:gridCol w="4194413">
                  <a:extLst>
                    <a:ext uri="{9D8B030D-6E8A-4147-A177-3AD203B41FA5}">
                      <a16:colId xmlns:a16="http://schemas.microsoft.com/office/drawing/2014/main" val="3935387378"/>
                    </a:ext>
                  </a:extLst>
                </a:gridCol>
                <a:gridCol w="4194413">
                  <a:extLst>
                    <a:ext uri="{9D8B030D-6E8A-4147-A177-3AD203B41FA5}">
                      <a16:colId xmlns:a16="http://schemas.microsoft.com/office/drawing/2014/main" val="3317881769"/>
                    </a:ext>
                  </a:extLst>
                </a:gridCol>
              </a:tblGrid>
              <a:tr h="690326">
                <a:tc>
                  <a:txBody>
                    <a:bodyPr/>
                    <a:lstStyle/>
                    <a:p>
                      <a:pPr algn="l" fontAlgn="t"/>
                      <a:r>
                        <a:rPr lang="en-IN" sz="1400">
                          <a:solidFill>
                            <a:srgbClr val="000000"/>
                          </a:solidFill>
                          <a:effectLst/>
                          <a:latin typeface="times new roman" panose="02020603050405020304" pitchFamily="18" charset="0"/>
                        </a:rPr>
                        <a:t>Parameter</a:t>
                      </a:r>
                    </a:p>
                  </a:txBody>
                  <a:tcPr marL="71252" marR="71252" marT="71252" marB="71252">
                    <a:lnL w="7620" cap="flat" cmpd="sng" algn="ctr">
                      <a:solidFill>
                        <a:srgbClr val="D0B1F3"/>
                      </a:solidFill>
                      <a:prstDash val="solid"/>
                      <a:round/>
                      <a:headEnd type="none" w="med" len="med"/>
                      <a:tailEnd type="none" w="med" len="med"/>
                    </a:lnL>
                    <a:lnR w="7620" cap="flat" cmpd="sng" algn="ctr">
                      <a:solidFill>
                        <a:srgbClr val="D0B1F3"/>
                      </a:solidFill>
                      <a:prstDash val="solid"/>
                      <a:round/>
                      <a:headEnd type="none" w="med" len="med"/>
                      <a:tailEnd type="none" w="med" len="med"/>
                    </a:lnR>
                    <a:lnT w="7620" cap="flat" cmpd="sng" algn="ctr">
                      <a:solidFill>
                        <a:srgbClr val="D0B1F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Description</a:t>
                      </a:r>
                    </a:p>
                  </a:txBody>
                  <a:tcPr marL="71252" marR="71252" marT="71252" marB="71252">
                    <a:lnL w="7620" cap="flat" cmpd="sng" algn="ctr">
                      <a:solidFill>
                        <a:srgbClr val="D0B1F3"/>
                      </a:solidFill>
                      <a:prstDash val="solid"/>
                      <a:round/>
                      <a:headEnd type="none" w="med" len="med"/>
                      <a:tailEnd type="none" w="med" len="med"/>
                    </a:lnL>
                    <a:lnR w="7620" cap="flat" cmpd="sng" algn="ctr">
                      <a:solidFill>
                        <a:srgbClr val="D0B1F3"/>
                      </a:solidFill>
                      <a:prstDash val="solid"/>
                      <a:round/>
                      <a:headEnd type="none" w="med" len="med"/>
                      <a:tailEnd type="none" w="med" len="med"/>
                    </a:lnR>
                    <a:lnT w="7620" cap="flat" cmpd="sng" algn="ctr">
                      <a:solidFill>
                        <a:srgbClr val="D0B1F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554323884"/>
                  </a:ext>
                </a:extLst>
              </a:tr>
              <a:tr h="1246890">
                <a:tc>
                  <a:txBody>
                    <a:bodyPr/>
                    <a:lstStyle/>
                    <a:p>
                      <a:pPr algn="just" fontAlgn="t"/>
                      <a:r>
                        <a:rPr lang="en-IN" sz="1400" dirty="0">
                          <a:solidFill>
                            <a:srgbClr val="333333"/>
                          </a:solidFill>
                          <a:effectLst/>
                          <a:latin typeface="inter-regular"/>
                        </a:rPr>
                        <a:t>database_name</a:t>
                      </a:r>
                    </a:p>
                  </a:txBody>
                  <a:tcPr marL="47502" marR="47502" marT="47502" marB="475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It is the name of a new database that should be unique in the MySQL server instance. The </a:t>
                      </a:r>
                      <a:r>
                        <a:rPr lang="en-US" sz="1400" b="1" dirty="0">
                          <a:solidFill>
                            <a:srgbClr val="333333"/>
                          </a:solidFill>
                          <a:effectLst/>
                          <a:latin typeface="inter-bold"/>
                        </a:rPr>
                        <a:t>IF NOT EXIST</a:t>
                      </a:r>
                      <a:r>
                        <a:rPr lang="en-US" sz="1400" dirty="0">
                          <a:solidFill>
                            <a:srgbClr val="333333"/>
                          </a:solidFill>
                          <a:effectLst/>
                          <a:latin typeface="inter-regular"/>
                        </a:rPr>
                        <a:t> clause avoids an error when we create a database that already exists.</a:t>
                      </a:r>
                    </a:p>
                  </a:txBody>
                  <a:tcPr marL="47502" marR="47502" marT="47502" marB="475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85625732"/>
                  </a:ext>
                </a:extLst>
              </a:tr>
              <a:tr h="1633855">
                <a:tc>
                  <a:txBody>
                    <a:bodyPr/>
                    <a:lstStyle/>
                    <a:p>
                      <a:pPr algn="just" fontAlgn="t"/>
                      <a:r>
                        <a:rPr lang="en-IN" sz="1400">
                          <a:solidFill>
                            <a:srgbClr val="333333"/>
                          </a:solidFill>
                          <a:effectLst/>
                          <a:latin typeface="inter-regular"/>
                        </a:rPr>
                        <a:t>charset_name</a:t>
                      </a:r>
                    </a:p>
                  </a:txBody>
                  <a:tcPr marL="47502" marR="47502" marT="47502" marB="475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inter-regular"/>
                        </a:rPr>
                        <a:t>It is optional. It is the name of the character set to store every character in a string. MySQL database server supports many character sets. If we do not provide this in the statement, MySQL takes the default character set.</a:t>
                      </a:r>
                    </a:p>
                  </a:txBody>
                  <a:tcPr marL="47502" marR="47502" marT="47502" marB="475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01457266"/>
                  </a:ext>
                </a:extLst>
              </a:tr>
              <a:tr h="666442">
                <a:tc>
                  <a:txBody>
                    <a:bodyPr/>
                    <a:lstStyle/>
                    <a:p>
                      <a:pPr algn="just" fontAlgn="t"/>
                      <a:r>
                        <a:rPr lang="en-IN" sz="1400">
                          <a:solidFill>
                            <a:srgbClr val="333333"/>
                          </a:solidFill>
                          <a:effectLst/>
                          <a:latin typeface="inter-regular"/>
                        </a:rPr>
                        <a:t>collation_name</a:t>
                      </a:r>
                    </a:p>
                  </a:txBody>
                  <a:tcPr marL="47502" marR="47502" marT="47502" marB="475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It is optional that compares characters in a particular character set.</a:t>
                      </a:r>
                    </a:p>
                  </a:txBody>
                  <a:tcPr marL="47502" marR="47502" marT="47502" marB="475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06707252"/>
                  </a:ext>
                </a:extLst>
              </a:tr>
            </a:tbl>
          </a:graphicData>
        </a:graphic>
      </p:graphicFrame>
      <p:sp>
        <p:nvSpPr>
          <p:cNvPr id="7" name="TextBox 6">
            <a:extLst>
              <a:ext uri="{FF2B5EF4-FFF2-40B4-BE49-F238E27FC236}">
                <a16:creationId xmlns:a16="http://schemas.microsoft.com/office/drawing/2014/main" id="{243F9EFF-1285-4BA9-994A-C2654A661196}"/>
              </a:ext>
            </a:extLst>
          </p:cNvPr>
          <p:cNvSpPr txBox="1"/>
          <p:nvPr/>
        </p:nvSpPr>
        <p:spPr>
          <a:xfrm>
            <a:off x="1202849" y="1297027"/>
            <a:ext cx="6096000" cy="369332"/>
          </a:xfrm>
          <a:prstGeom prst="rect">
            <a:avLst/>
          </a:prstGeom>
          <a:noFill/>
        </p:spPr>
        <p:txBody>
          <a:bodyPr wrap="square">
            <a:spAutoFit/>
          </a:bodyPr>
          <a:lstStyle/>
          <a:p>
            <a:r>
              <a:rPr kumimoji="0" lang="en-US" altLang="en-US" sz="1800" b="0" i="0" u="none" strike="noStrike" cap="none" normalizeH="0" baseline="0" dirty="0">
                <a:ln>
                  <a:noFill/>
                </a:ln>
                <a:solidFill>
                  <a:srgbClr val="333333"/>
                </a:solidFill>
                <a:effectLst/>
                <a:latin typeface="inter-regular"/>
              </a:rPr>
              <a:t>The parameter descriptions of the above syntax are as follows:</a:t>
            </a:r>
            <a:endParaRPr lang="en-IN" dirty="0"/>
          </a:p>
        </p:txBody>
      </p:sp>
      <p:pic>
        <p:nvPicPr>
          <p:cNvPr id="5" name="Picture 4">
            <a:extLst>
              <a:ext uri="{FF2B5EF4-FFF2-40B4-BE49-F238E27FC236}">
                <a16:creationId xmlns:a16="http://schemas.microsoft.com/office/drawing/2014/main" id="{72956DAF-3A6F-4211-BE21-54F50BD4D0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148575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0706-764F-4F82-B749-A29150D5F250}"/>
              </a:ext>
            </a:extLst>
          </p:cNvPr>
          <p:cNvSpPr>
            <a:spLocks noGrp="1"/>
          </p:cNvSpPr>
          <p:nvPr>
            <p:ph type="title"/>
          </p:nvPr>
        </p:nvSpPr>
        <p:spPr>
          <a:xfrm>
            <a:off x="812324" y="994299"/>
            <a:ext cx="9044887" cy="696389"/>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INTRODUCTION TO DBMS</a:t>
            </a:r>
          </a:p>
        </p:txBody>
      </p:sp>
      <p:sp>
        <p:nvSpPr>
          <p:cNvPr id="3" name="Content Placeholder 2">
            <a:extLst>
              <a:ext uri="{FF2B5EF4-FFF2-40B4-BE49-F238E27FC236}">
                <a16:creationId xmlns:a16="http://schemas.microsoft.com/office/drawing/2014/main" id="{363C185A-ED98-47D4-89DA-2BA285F2661A}"/>
              </a:ext>
            </a:extLst>
          </p:cNvPr>
          <p:cNvSpPr>
            <a:spLocks noGrp="1"/>
          </p:cNvSpPr>
          <p:nvPr>
            <p:ph sz="quarter" idx="13"/>
          </p:nvPr>
        </p:nvSpPr>
        <p:spPr>
          <a:xfrm>
            <a:off x="838200" y="1926455"/>
            <a:ext cx="9044887" cy="2858610"/>
          </a:xfrm>
        </p:spPr>
        <p:txBody>
          <a:bodyPr>
            <a:normAutofit/>
          </a:bodyPr>
          <a:lstStyle/>
          <a:p>
            <a:pPr algn="just"/>
            <a:r>
              <a:rPr lang="en-US" sz="2000" b="0" i="0" dirty="0">
                <a:solidFill>
                  <a:srgbClr val="000000"/>
                </a:solidFill>
                <a:effectLst/>
              </a:rPr>
              <a:t>A database management system (DBMS) refers to the technology for creating and managing databases.</a:t>
            </a:r>
            <a:endParaRPr lang="en-US" sz="2000" dirty="0"/>
          </a:p>
          <a:p>
            <a:pPr algn="just"/>
            <a:r>
              <a:rPr lang="en-US" sz="2000" dirty="0"/>
              <a:t>A</a:t>
            </a:r>
            <a:r>
              <a:rPr lang="en-US" sz="2000" b="0" i="0" dirty="0">
                <a:effectLst/>
              </a:rPr>
              <a:t> DBMS is a database program. It is a software system that uses a standard method of cataloging, retrieving, and running queries on data. </a:t>
            </a:r>
          </a:p>
          <a:p>
            <a:pPr algn="just"/>
            <a:r>
              <a:rPr lang="en-US" sz="2000" b="0" i="0" dirty="0">
                <a:effectLst/>
              </a:rPr>
              <a:t>The DBMS manages incoming data, organizes it, and provides ways for the data to be modified or extracted by users or other programs.</a:t>
            </a:r>
          </a:p>
          <a:p>
            <a:pPr algn="just"/>
            <a:r>
              <a:rPr lang="en-US" sz="2000" b="0" i="0" dirty="0">
                <a:effectLst/>
              </a:rPr>
              <a:t>DBMS Examples:- MySQL, Microsoft Access, SQL Server, FileMaker, Oracle, RDBMS. </a:t>
            </a:r>
          </a:p>
        </p:txBody>
      </p:sp>
      <p:pic>
        <p:nvPicPr>
          <p:cNvPr id="4" name="Picture 3">
            <a:extLst>
              <a:ext uri="{FF2B5EF4-FFF2-40B4-BE49-F238E27FC236}">
                <a16:creationId xmlns:a16="http://schemas.microsoft.com/office/drawing/2014/main" id="{7BF1FE3C-471A-410B-9C2D-530D917A1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6012655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5FE62-5998-453B-9909-078D564F338C}"/>
              </a:ext>
            </a:extLst>
          </p:cNvPr>
          <p:cNvSpPr>
            <a:spLocks noGrp="1"/>
          </p:cNvSpPr>
          <p:nvPr>
            <p:ph type="title"/>
          </p:nvPr>
        </p:nvSpPr>
        <p:spPr>
          <a:xfrm>
            <a:off x="812324" y="365126"/>
            <a:ext cx="9044887" cy="749300"/>
          </a:xfrm>
        </p:spPr>
        <p:txBody>
          <a:bodyPr>
            <a:normAutofit/>
          </a:bodyPr>
          <a:lstStyle/>
          <a:p>
            <a:pPr algn="ctr"/>
            <a:r>
              <a:rPr lang="en-IN" sz="3600" dirty="0">
                <a:solidFill>
                  <a:schemeClr val="tx1">
                    <a:lumMod val="75000"/>
                    <a:lumOff val="25000"/>
                  </a:schemeClr>
                </a:solidFill>
                <a:latin typeface="Adobe Fangsong Std R" panose="02020400000000000000" pitchFamily="18" charset="-128"/>
                <a:ea typeface="Adobe Fangsong Std R" panose="02020400000000000000" pitchFamily="18" charset="-128"/>
              </a:rPr>
              <a:t>CREATE DATABASE</a:t>
            </a:r>
            <a:endParaRPr lang="en-IN" sz="3600" dirty="0"/>
          </a:p>
        </p:txBody>
      </p:sp>
      <p:sp>
        <p:nvSpPr>
          <p:cNvPr id="3" name="Content Placeholder 2">
            <a:extLst>
              <a:ext uri="{FF2B5EF4-FFF2-40B4-BE49-F238E27FC236}">
                <a16:creationId xmlns:a16="http://schemas.microsoft.com/office/drawing/2014/main" id="{8EF9E35F-2E7C-4BC2-AC32-9F65EBA57B06}"/>
              </a:ext>
            </a:extLst>
          </p:cNvPr>
          <p:cNvSpPr>
            <a:spLocks noGrp="1"/>
          </p:cNvSpPr>
          <p:nvPr>
            <p:ph sz="quarter" idx="13"/>
          </p:nvPr>
        </p:nvSpPr>
        <p:spPr>
          <a:xfrm>
            <a:off x="812324" y="1441450"/>
            <a:ext cx="9044887" cy="950119"/>
          </a:xfrm>
        </p:spPr>
        <p:txBody>
          <a:bodyPr>
            <a:normAutofit/>
          </a:bodyPr>
          <a:lstStyle/>
          <a:p>
            <a:r>
              <a:rPr lang="en-IN" sz="1800" b="1" i="0" dirty="0">
                <a:effectLst/>
              </a:rPr>
              <a:t>CREATE</a:t>
            </a:r>
            <a:r>
              <a:rPr lang="en-IN" sz="1800" b="0" i="0" dirty="0">
                <a:effectLst/>
              </a:rPr>
              <a:t> </a:t>
            </a:r>
            <a:r>
              <a:rPr lang="en-IN" sz="1800" b="1" i="0" dirty="0">
                <a:effectLst/>
              </a:rPr>
              <a:t>DATABASE</a:t>
            </a:r>
            <a:r>
              <a:rPr lang="en-IN" sz="1800" b="0" i="0" dirty="0">
                <a:effectLst/>
              </a:rPr>
              <a:t> employee</a:t>
            </a:r>
            <a:r>
              <a:rPr lang="en-IN" sz="1800" b="0" i="0" dirty="0">
                <a:solidFill>
                  <a:srgbClr val="000000"/>
                </a:solidFill>
                <a:effectLst/>
              </a:rPr>
              <a:t>;  </a:t>
            </a:r>
          </a:p>
          <a:p>
            <a:r>
              <a:rPr lang="en-IN" sz="1800" dirty="0">
                <a:solidFill>
                  <a:srgbClr val="000000"/>
                </a:solidFill>
              </a:rPr>
              <a:t>Show databases;</a:t>
            </a:r>
          </a:p>
        </p:txBody>
      </p:sp>
      <p:pic>
        <p:nvPicPr>
          <p:cNvPr id="5" name="Picture 4">
            <a:extLst>
              <a:ext uri="{FF2B5EF4-FFF2-40B4-BE49-F238E27FC236}">
                <a16:creationId xmlns:a16="http://schemas.microsoft.com/office/drawing/2014/main" id="{E45EFC11-80D6-448A-BCBE-2738BB43217C}"/>
              </a:ext>
            </a:extLst>
          </p:cNvPr>
          <p:cNvPicPr>
            <a:picLocks noChangeAspect="1"/>
          </p:cNvPicPr>
          <p:nvPr/>
        </p:nvPicPr>
        <p:blipFill rotWithShape="1">
          <a:blip r:embed="rId2">
            <a:extLst>
              <a:ext uri="{28A0092B-C50C-407E-A947-70E740481C1C}">
                <a14:useLocalDpi xmlns:a14="http://schemas.microsoft.com/office/drawing/2010/main" val="0"/>
              </a:ext>
            </a:extLst>
          </a:blip>
          <a:srcRect b="16303"/>
          <a:stretch/>
        </p:blipFill>
        <p:spPr>
          <a:xfrm>
            <a:off x="1430154" y="2391569"/>
            <a:ext cx="4522443" cy="373000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49F136D4-5E20-41FE-9B36-27B31515A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1427938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6968-C737-4DDC-8F67-23BEF0B03AB6}"/>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SELECT DATABASE</a:t>
            </a:r>
          </a:p>
        </p:txBody>
      </p:sp>
      <p:sp>
        <p:nvSpPr>
          <p:cNvPr id="3" name="Content Placeholder 2">
            <a:extLst>
              <a:ext uri="{FF2B5EF4-FFF2-40B4-BE49-F238E27FC236}">
                <a16:creationId xmlns:a16="http://schemas.microsoft.com/office/drawing/2014/main" id="{A89E7D3B-7169-478B-8B2A-3B5115AB8FBF}"/>
              </a:ext>
            </a:extLst>
          </p:cNvPr>
          <p:cNvSpPr>
            <a:spLocks noGrp="1"/>
          </p:cNvSpPr>
          <p:nvPr>
            <p:ph sz="quarter" idx="13"/>
          </p:nvPr>
        </p:nvSpPr>
        <p:spPr>
          <a:xfrm>
            <a:off x="838200" y="1930400"/>
            <a:ext cx="9044887" cy="3622675"/>
          </a:xfrm>
        </p:spPr>
        <p:txBody>
          <a:bodyPr/>
          <a:lstStyle/>
          <a:p>
            <a:pPr algn="just"/>
            <a:r>
              <a:rPr lang="en-US" sz="2000" b="0" i="0" dirty="0">
                <a:solidFill>
                  <a:srgbClr val="333333"/>
                </a:solidFill>
                <a:effectLst/>
              </a:rPr>
              <a:t>SELECT Database is used in MySQL to select a particular database to work with. This query is used when multiple databases are available with MySQL Server.</a:t>
            </a:r>
          </a:p>
          <a:p>
            <a:pPr algn="just"/>
            <a:r>
              <a:rPr lang="en-US" sz="2000" b="0" i="0" dirty="0">
                <a:solidFill>
                  <a:srgbClr val="333333"/>
                </a:solidFill>
                <a:effectLst/>
              </a:rPr>
              <a:t>You can use SQL command </a:t>
            </a:r>
            <a:r>
              <a:rPr lang="en-US" sz="2000" b="1" i="0" dirty="0">
                <a:solidFill>
                  <a:srgbClr val="333333"/>
                </a:solidFill>
                <a:effectLst/>
              </a:rPr>
              <a:t>USE</a:t>
            </a:r>
            <a:r>
              <a:rPr lang="en-US" sz="2000" b="0" i="0" dirty="0">
                <a:solidFill>
                  <a:srgbClr val="333333"/>
                </a:solidFill>
                <a:effectLst/>
              </a:rPr>
              <a:t> to select a particular database.</a:t>
            </a:r>
          </a:p>
          <a:p>
            <a:pPr algn="just"/>
            <a:r>
              <a:rPr lang="en-US" sz="2000" b="1" i="0" dirty="0">
                <a:solidFill>
                  <a:srgbClr val="333333"/>
                </a:solidFill>
                <a:effectLst/>
              </a:rPr>
              <a:t>Syntax:</a:t>
            </a:r>
            <a:endParaRPr lang="en-US" sz="2000" b="0" i="0" dirty="0">
              <a:solidFill>
                <a:srgbClr val="333333"/>
              </a:solidFill>
              <a:effectLst/>
            </a:endParaRPr>
          </a:p>
          <a:p>
            <a:pPr marL="0" indent="0" algn="just">
              <a:buNone/>
            </a:pPr>
            <a:r>
              <a:rPr lang="en-US" sz="2000" b="0" i="0" dirty="0">
                <a:solidFill>
                  <a:srgbClr val="000000"/>
                </a:solidFill>
                <a:effectLst/>
              </a:rPr>
              <a:t>       USE database_name;  </a:t>
            </a:r>
          </a:p>
          <a:p>
            <a:pPr marL="0" indent="0">
              <a:buNone/>
            </a:pPr>
            <a:r>
              <a:rPr lang="en-US" sz="2000" dirty="0"/>
              <a:t>For example;</a:t>
            </a:r>
          </a:p>
          <a:p>
            <a:pPr marL="0" indent="0">
              <a:buNone/>
            </a:pPr>
            <a:endParaRPr lang="en-US" sz="2000" dirty="0"/>
          </a:p>
          <a:p>
            <a:pPr marL="0" indent="0">
              <a:buNone/>
            </a:pPr>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BFCB6839-3B61-4C2B-BF3F-015E418D2F4A}"/>
              </a:ext>
            </a:extLst>
          </p:cNvPr>
          <p:cNvPicPr>
            <a:picLocks noChangeAspect="1"/>
          </p:cNvPicPr>
          <p:nvPr/>
        </p:nvPicPr>
        <p:blipFill rotWithShape="1">
          <a:blip r:embed="rId2">
            <a:extLst>
              <a:ext uri="{28A0092B-C50C-407E-A947-70E740481C1C}">
                <a14:useLocalDpi xmlns:a14="http://schemas.microsoft.com/office/drawing/2010/main" val="0"/>
              </a:ext>
            </a:extLst>
          </a:blip>
          <a:srcRect t="83793"/>
          <a:stretch/>
        </p:blipFill>
        <p:spPr>
          <a:xfrm>
            <a:off x="1369632" y="4333874"/>
            <a:ext cx="3754817" cy="10382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56B0D56A-E479-473C-A078-800D64BDBE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205870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40C93-687D-44C9-93C4-4C0BAEA3F2D4}"/>
              </a:ext>
            </a:extLst>
          </p:cNvPr>
          <p:cNvSpPr>
            <a:spLocks noGrp="1"/>
          </p:cNvSpPr>
          <p:nvPr>
            <p:ph type="title"/>
          </p:nvPr>
        </p:nvSpPr>
        <p:spPr>
          <a:xfrm>
            <a:off x="843379" y="338492"/>
            <a:ext cx="9013832"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DROP DATABASE</a:t>
            </a:r>
          </a:p>
        </p:txBody>
      </p:sp>
      <p:sp>
        <p:nvSpPr>
          <p:cNvPr id="3" name="Content Placeholder 2">
            <a:extLst>
              <a:ext uri="{FF2B5EF4-FFF2-40B4-BE49-F238E27FC236}">
                <a16:creationId xmlns:a16="http://schemas.microsoft.com/office/drawing/2014/main" id="{D498D096-949D-4829-9672-44B2CA6F73EC}"/>
              </a:ext>
            </a:extLst>
          </p:cNvPr>
          <p:cNvSpPr>
            <a:spLocks noGrp="1"/>
          </p:cNvSpPr>
          <p:nvPr>
            <p:ph sz="quarter" idx="13"/>
          </p:nvPr>
        </p:nvSpPr>
        <p:spPr>
          <a:xfrm>
            <a:off x="838200" y="1930401"/>
            <a:ext cx="9044887" cy="2579456"/>
          </a:xfrm>
        </p:spPr>
        <p:txBody>
          <a:bodyPr>
            <a:normAutofit/>
          </a:bodyPr>
          <a:lstStyle/>
          <a:p>
            <a:r>
              <a:rPr lang="en-US" sz="2000" b="0" i="0" dirty="0">
                <a:solidFill>
                  <a:srgbClr val="333333"/>
                </a:solidFill>
                <a:effectLst/>
              </a:rPr>
              <a:t>We can drop/delete/remove a MySQL database quickly with the MySQL DROP DATABASE command. It will delete the database along with all the tables, indexes, and constraints permanently.</a:t>
            </a:r>
          </a:p>
          <a:p>
            <a:r>
              <a:rPr lang="en-US" sz="2000" b="0" i="0" dirty="0">
                <a:solidFill>
                  <a:srgbClr val="333333"/>
                </a:solidFill>
                <a:effectLst/>
              </a:rPr>
              <a:t> Therefore, we should have to be very careful while removing the database in MySQL because we will lose all the data available in the database.</a:t>
            </a:r>
          </a:p>
          <a:p>
            <a:r>
              <a:rPr lang="en-US" sz="2000" b="0" i="0" dirty="0">
                <a:solidFill>
                  <a:srgbClr val="333333"/>
                </a:solidFill>
                <a:effectLst/>
              </a:rPr>
              <a:t> If the database is not available in the MySQL server, the DROP DATABASE statement throws an error.</a:t>
            </a:r>
            <a:endParaRPr lang="en-IN" sz="2000" dirty="0"/>
          </a:p>
        </p:txBody>
      </p:sp>
      <p:pic>
        <p:nvPicPr>
          <p:cNvPr id="4" name="Picture 3">
            <a:extLst>
              <a:ext uri="{FF2B5EF4-FFF2-40B4-BE49-F238E27FC236}">
                <a16:creationId xmlns:a16="http://schemas.microsoft.com/office/drawing/2014/main" id="{086FD47F-8AA4-4DF1-9C32-EEAA4664A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78905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D943C-4699-46B3-ACA7-A7BE4BC5FB19}"/>
              </a:ext>
            </a:extLst>
          </p:cNvPr>
          <p:cNvSpPr>
            <a:spLocks noGrp="1"/>
          </p:cNvSpPr>
          <p:nvPr>
            <p:ph type="title"/>
          </p:nvPr>
        </p:nvSpPr>
        <p:spPr>
          <a:xfrm>
            <a:off x="812324" y="807868"/>
            <a:ext cx="9044887" cy="882820"/>
          </a:xfrm>
        </p:spPr>
        <p:txBody>
          <a:bodyPr/>
          <a:lstStyle/>
          <a:p>
            <a:pPr algn="ctr"/>
            <a:r>
              <a:rPr lang="en-IN" sz="4400" dirty="0">
                <a:solidFill>
                  <a:schemeClr val="tx1">
                    <a:lumMod val="75000"/>
                    <a:lumOff val="25000"/>
                  </a:schemeClr>
                </a:solidFill>
                <a:latin typeface="Adobe Fangsong Std R" panose="02020400000000000000" pitchFamily="18" charset="-128"/>
                <a:ea typeface="Adobe Fangsong Std R" panose="02020400000000000000" pitchFamily="18" charset="-128"/>
              </a:rPr>
              <a:t>DROP DATABASE</a:t>
            </a:r>
            <a:endParaRPr lang="en-IN" dirty="0"/>
          </a:p>
        </p:txBody>
      </p:sp>
      <p:sp>
        <p:nvSpPr>
          <p:cNvPr id="3" name="Content Placeholder 2">
            <a:extLst>
              <a:ext uri="{FF2B5EF4-FFF2-40B4-BE49-F238E27FC236}">
                <a16:creationId xmlns:a16="http://schemas.microsoft.com/office/drawing/2014/main" id="{F9BE7AD8-3FA0-4600-8539-3135EED1049E}"/>
              </a:ext>
            </a:extLst>
          </p:cNvPr>
          <p:cNvSpPr>
            <a:spLocks noGrp="1"/>
          </p:cNvSpPr>
          <p:nvPr>
            <p:ph sz="quarter" idx="13"/>
          </p:nvPr>
        </p:nvSpPr>
        <p:spPr>
          <a:xfrm>
            <a:off x="838200" y="1930400"/>
            <a:ext cx="9044887" cy="2801398"/>
          </a:xfrm>
        </p:spPr>
        <p:txBody>
          <a:bodyPr/>
          <a:lstStyle/>
          <a:p>
            <a:pPr algn="just"/>
            <a:r>
              <a:rPr lang="en-US" sz="2000" b="0" i="0" dirty="0">
                <a:effectLst/>
              </a:rPr>
              <a:t>We can drop an existing database in MySQL by using the DROP DATABASE statement with the below syntax:</a:t>
            </a:r>
          </a:p>
          <a:p>
            <a:pPr algn="just">
              <a:buFont typeface="+mj-lt"/>
              <a:buAutoNum type="arabicPeriod"/>
            </a:pPr>
            <a:r>
              <a:rPr lang="en-US" sz="2000" b="1" i="0" dirty="0">
                <a:effectLst/>
              </a:rPr>
              <a:t>DROP</a:t>
            </a:r>
            <a:r>
              <a:rPr lang="en-US" sz="2000" b="0" i="0" dirty="0">
                <a:effectLst/>
              </a:rPr>
              <a:t> </a:t>
            </a:r>
            <a:r>
              <a:rPr lang="en-US" sz="2000" b="1" i="0" dirty="0">
                <a:effectLst/>
              </a:rPr>
              <a:t>DATABASE</a:t>
            </a:r>
            <a:r>
              <a:rPr lang="en-US" sz="2000" b="0" i="0" dirty="0">
                <a:effectLst/>
              </a:rPr>
              <a:t> [IF EXISTS] </a:t>
            </a:r>
            <a:r>
              <a:rPr lang="en-US" sz="2000" b="0" i="0" dirty="0" err="1">
                <a:effectLst/>
              </a:rPr>
              <a:t>database_name</a:t>
            </a:r>
            <a:r>
              <a:rPr lang="en-US" sz="2000" b="0" i="0" dirty="0">
                <a:effectLst/>
              </a:rPr>
              <a:t>;    </a:t>
            </a:r>
          </a:p>
          <a:p>
            <a:pPr algn="just"/>
            <a:r>
              <a:rPr lang="en-US" sz="2000" b="0" i="0" dirty="0">
                <a:effectLst/>
              </a:rPr>
              <a:t>In MySQL, we can also use the below syntax for deleting the database. It is because the </a:t>
            </a:r>
            <a:r>
              <a:rPr lang="en-US" sz="2000" b="1" i="0" dirty="0">
                <a:effectLst/>
              </a:rPr>
              <a:t>schema</a:t>
            </a:r>
            <a:r>
              <a:rPr lang="en-US" sz="2000" b="0" i="0" dirty="0">
                <a:effectLst/>
              </a:rPr>
              <a:t> is the synonym for the database, so we can use them interchangeably.</a:t>
            </a:r>
          </a:p>
          <a:p>
            <a:pPr algn="just">
              <a:buFont typeface="+mj-lt"/>
              <a:buAutoNum type="arabicPeriod"/>
            </a:pPr>
            <a:r>
              <a:rPr lang="en-US" sz="2000" b="1" i="0" dirty="0">
                <a:effectLst/>
              </a:rPr>
              <a:t>DROP</a:t>
            </a:r>
            <a:r>
              <a:rPr lang="en-US" sz="2000" b="0" i="0" dirty="0">
                <a:effectLst/>
              </a:rPr>
              <a:t> </a:t>
            </a:r>
            <a:r>
              <a:rPr lang="en-US" sz="2000" b="1" i="0" dirty="0">
                <a:effectLst/>
              </a:rPr>
              <a:t>SCHEMA</a:t>
            </a:r>
            <a:r>
              <a:rPr lang="en-US" sz="2000" b="0" i="0" dirty="0">
                <a:effectLst/>
              </a:rPr>
              <a:t> [IF EXISTS] database_name;    </a:t>
            </a:r>
          </a:p>
        </p:txBody>
      </p:sp>
      <p:pic>
        <p:nvPicPr>
          <p:cNvPr id="4" name="Picture 3">
            <a:extLst>
              <a:ext uri="{FF2B5EF4-FFF2-40B4-BE49-F238E27FC236}">
                <a16:creationId xmlns:a16="http://schemas.microsoft.com/office/drawing/2014/main" id="{1E851C76-32AD-49B8-8E62-B7EE6E243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9103932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CF41-4E58-435F-B4B1-D5FA7E0AE933}"/>
              </a:ext>
            </a:extLst>
          </p:cNvPr>
          <p:cNvSpPr>
            <a:spLocks noGrp="1"/>
          </p:cNvSpPr>
          <p:nvPr>
            <p:ph type="title"/>
          </p:nvPr>
        </p:nvSpPr>
        <p:spPr/>
        <p:txBody>
          <a:bodyPr/>
          <a:lstStyle/>
          <a:p>
            <a:pPr algn="ctr"/>
            <a:r>
              <a:rPr lang="en-IN" sz="4400" dirty="0">
                <a:solidFill>
                  <a:schemeClr val="tx1">
                    <a:lumMod val="75000"/>
                    <a:lumOff val="25000"/>
                  </a:schemeClr>
                </a:solidFill>
                <a:latin typeface="Adobe Fangsong Std R" panose="02020400000000000000" pitchFamily="18" charset="-128"/>
                <a:ea typeface="Adobe Fangsong Std R" panose="02020400000000000000" pitchFamily="18" charset="-128"/>
              </a:rPr>
              <a:t>DROP DATABASE</a:t>
            </a:r>
            <a:endParaRPr lang="en-IN" dirty="0"/>
          </a:p>
        </p:txBody>
      </p:sp>
      <p:graphicFrame>
        <p:nvGraphicFramePr>
          <p:cNvPr id="4" name="Content Placeholder 3">
            <a:extLst>
              <a:ext uri="{FF2B5EF4-FFF2-40B4-BE49-F238E27FC236}">
                <a16:creationId xmlns:a16="http://schemas.microsoft.com/office/drawing/2014/main" id="{5420A7B0-B937-4462-8C9D-6C3E9736B288}"/>
              </a:ext>
            </a:extLst>
          </p:cNvPr>
          <p:cNvGraphicFramePr>
            <a:graphicFrameLocks noGrp="1"/>
          </p:cNvGraphicFramePr>
          <p:nvPr>
            <p:ph sz="quarter" idx="13"/>
            <p:extLst>
              <p:ext uri="{D42A27DB-BD31-4B8C-83A1-F6EECF244321}">
                <p14:modId xmlns:p14="http://schemas.microsoft.com/office/powerpoint/2010/main" val="3332067968"/>
              </p:ext>
            </p:extLst>
          </p:nvPr>
        </p:nvGraphicFramePr>
        <p:xfrm>
          <a:off x="1020932" y="2962403"/>
          <a:ext cx="8717872" cy="2346960"/>
        </p:xfrm>
        <a:graphic>
          <a:graphicData uri="http://schemas.openxmlformats.org/drawingml/2006/table">
            <a:tbl>
              <a:tblPr/>
              <a:tblGrid>
                <a:gridCol w="4358936">
                  <a:extLst>
                    <a:ext uri="{9D8B030D-6E8A-4147-A177-3AD203B41FA5}">
                      <a16:colId xmlns:a16="http://schemas.microsoft.com/office/drawing/2014/main" val="3676124048"/>
                    </a:ext>
                  </a:extLst>
                </a:gridCol>
                <a:gridCol w="4358936">
                  <a:extLst>
                    <a:ext uri="{9D8B030D-6E8A-4147-A177-3AD203B41FA5}">
                      <a16:colId xmlns:a16="http://schemas.microsoft.com/office/drawing/2014/main" val="3170524641"/>
                    </a:ext>
                  </a:extLst>
                </a:gridCol>
              </a:tblGrid>
              <a:tr h="0">
                <a:tc>
                  <a:txBody>
                    <a:bodyPr/>
                    <a:lstStyle/>
                    <a:p>
                      <a:pPr algn="l" fontAlgn="t"/>
                      <a:r>
                        <a:rPr lang="en-IN">
                          <a:solidFill>
                            <a:srgbClr val="000000"/>
                          </a:solidFill>
                          <a:effectLst/>
                          <a:latin typeface="times new roman" panose="02020603050405020304" pitchFamily="18" charset="0"/>
                        </a:rPr>
                        <a:t>Parameter</a:t>
                      </a:r>
                    </a:p>
                  </a:txBody>
                  <a:tcPr marT="91440" marB="91440">
                    <a:lnL w="7620" cap="flat" cmpd="sng" algn="ctr">
                      <a:solidFill>
                        <a:srgbClr val="D04B41"/>
                      </a:solidFill>
                      <a:prstDash val="solid"/>
                      <a:round/>
                      <a:headEnd type="none" w="med" len="med"/>
                      <a:tailEnd type="none" w="med" len="med"/>
                    </a:lnL>
                    <a:lnR w="7620" cap="flat" cmpd="sng" algn="ctr">
                      <a:solidFill>
                        <a:srgbClr val="D04B41"/>
                      </a:solidFill>
                      <a:prstDash val="solid"/>
                      <a:round/>
                      <a:headEnd type="none" w="med" len="med"/>
                      <a:tailEnd type="none" w="med" len="med"/>
                    </a:lnR>
                    <a:lnT w="7620" cap="flat" cmpd="sng" algn="ctr">
                      <a:solidFill>
                        <a:srgbClr val="D04B4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Description</a:t>
                      </a:r>
                    </a:p>
                  </a:txBody>
                  <a:tcPr marT="91440" marB="91440">
                    <a:lnL w="7620" cap="flat" cmpd="sng" algn="ctr">
                      <a:solidFill>
                        <a:srgbClr val="D04B41"/>
                      </a:solidFill>
                      <a:prstDash val="solid"/>
                      <a:round/>
                      <a:headEnd type="none" w="med" len="med"/>
                      <a:tailEnd type="none" w="med" len="med"/>
                    </a:lnL>
                    <a:lnR w="7620" cap="flat" cmpd="sng" algn="ctr">
                      <a:solidFill>
                        <a:srgbClr val="D04B41"/>
                      </a:solidFill>
                      <a:prstDash val="solid"/>
                      <a:round/>
                      <a:headEnd type="none" w="med" len="med"/>
                      <a:tailEnd type="none" w="med" len="med"/>
                    </a:lnR>
                    <a:lnT w="7620" cap="flat" cmpd="sng" algn="ctr">
                      <a:solidFill>
                        <a:srgbClr val="D04B41"/>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161903000"/>
                  </a:ext>
                </a:extLst>
              </a:tr>
              <a:tr h="0">
                <a:tc>
                  <a:txBody>
                    <a:bodyPr/>
                    <a:lstStyle/>
                    <a:p>
                      <a:pPr algn="just" fontAlgn="t"/>
                      <a:r>
                        <a:rPr lang="en-IN">
                          <a:solidFill>
                            <a:srgbClr val="333333"/>
                          </a:solidFill>
                          <a:effectLst/>
                          <a:latin typeface="inter-regular"/>
                        </a:rPr>
                        <a:t>database_name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It is the name of an existing database that we want to delete from the server. It should be unique in the MySQL server instance.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65355459"/>
                  </a:ext>
                </a:extLst>
              </a:tr>
              <a:tr h="0">
                <a:tc>
                  <a:txBody>
                    <a:bodyPr/>
                    <a:lstStyle/>
                    <a:p>
                      <a:pPr algn="just" fontAlgn="t"/>
                      <a:r>
                        <a:rPr lang="en-IN">
                          <a:solidFill>
                            <a:srgbClr val="333333"/>
                          </a:solidFill>
                          <a:effectLst/>
                          <a:latin typeface="inter-regular"/>
                        </a:rPr>
                        <a:t>IF EXISTS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It is optional. It is used to prevent from getting an error while removing a database that does not exist.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57104040"/>
                  </a:ext>
                </a:extLst>
              </a:tr>
            </a:tbl>
          </a:graphicData>
        </a:graphic>
      </p:graphicFrame>
      <p:sp>
        <p:nvSpPr>
          <p:cNvPr id="5" name="Rectangle 1">
            <a:extLst>
              <a:ext uri="{FF2B5EF4-FFF2-40B4-BE49-F238E27FC236}">
                <a16:creationId xmlns:a16="http://schemas.microsoft.com/office/drawing/2014/main" id="{ED121780-278E-4DFD-A34A-CFF070AC34C5}"/>
              </a:ext>
            </a:extLst>
          </p:cNvPr>
          <p:cNvSpPr>
            <a:spLocks noChangeArrowheads="1"/>
          </p:cNvSpPr>
          <p:nvPr/>
        </p:nvSpPr>
        <p:spPr bwMode="auto">
          <a:xfrm>
            <a:off x="6003634"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61680654-966C-408C-A8E7-99F4B1AD817C}"/>
              </a:ext>
            </a:extLst>
          </p:cNvPr>
          <p:cNvSpPr txBox="1"/>
          <p:nvPr/>
        </p:nvSpPr>
        <p:spPr>
          <a:xfrm>
            <a:off x="1020932" y="2011879"/>
            <a:ext cx="8717871" cy="64633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33333"/>
                </a:solidFill>
                <a:effectLst/>
                <a:latin typeface="inter-bold"/>
              </a:rPr>
              <a:t>Parameter Explanation</a:t>
            </a:r>
            <a:endParaRPr kumimoji="0" lang="en-US" altLang="en-US"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inter-regular"/>
              </a:rPr>
              <a:t>The parameter descriptions of the above syntax are as follows: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AD4DDF69-96D7-43C6-B7D3-A4FD19DBD1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2304017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64173-A495-4CEA-AAE7-01952AC59269}"/>
              </a:ext>
            </a:extLst>
          </p:cNvPr>
          <p:cNvSpPr>
            <a:spLocks noGrp="1"/>
          </p:cNvSpPr>
          <p:nvPr>
            <p:ph type="title"/>
          </p:nvPr>
        </p:nvSpPr>
        <p:spPr>
          <a:xfrm>
            <a:off x="812324" y="365125"/>
            <a:ext cx="9044887" cy="928733"/>
          </a:xfrm>
        </p:spPr>
        <p:txBody>
          <a:bodyPr/>
          <a:lstStyle/>
          <a:p>
            <a:pPr algn="ctr"/>
            <a:r>
              <a:rPr lang="en-IN" sz="4400" dirty="0">
                <a:solidFill>
                  <a:schemeClr val="tx1">
                    <a:lumMod val="75000"/>
                    <a:lumOff val="25000"/>
                  </a:schemeClr>
                </a:solidFill>
                <a:latin typeface="Adobe Fangsong Std R" panose="02020400000000000000" pitchFamily="18" charset="-128"/>
                <a:ea typeface="Adobe Fangsong Std R" panose="02020400000000000000" pitchFamily="18" charset="-128"/>
              </a:rPr>
              <a:t>DROP DATABASE</a:t>
            </a:r>
            <a:endParaRPr lang="en-IN" dirty="0"/>
          </a:p>
        </p:txBody>
      </p:sp>
      <p:sp>
        <p:nvSpPr>
          <p:cNvPr id="3" name="Content Placeholder 2">
            <a:extLst>
              <a:ext uri="{FF2B5EF4-FFF2-40B4-BE49-F238E27FC236}">
                <a16:creationId xmlns:a16="http://schemas.microsoft.com/office/drawing/2014/main" id="{D22F4CBE-3665-42EB-8503-3446CAD9BFE5}"/>
              </a:ext>
            </a:extLst>
          </p:cNvPr>
          <p:cNvSpPr>
            <a:spLocks noGrp="1"/>
          </p:cNvSpPr>
          <p:nvPr>
            <p:ph sz="quarter" idx="13"/>
          </p:nvPr>
        </p:nvSpPr>
        <p:spPr>
          <a:xfrm>
            <a:off x="838200" y="1447061"/>
            <a:ext cx="9044887" cy="5113538"/>
          </a:xfrm>
        </p:spPr>
        <p:txBody>
          <a:bodyPr>
            <a:normAutofit/>
          </a:bodyPr>
          <a:lstStyle/>
          <a:p>
            <a:r>
              <a:rPr lang="en-IN" sz="1900" b="1" i="0" dirty="0">
                <a:effectLst/>
              </a:rPr>
              <a:t>SHOW DATABASES;</a:t>
            </a:r>
          </a:p>
          <a:p>
            <a:pPr marL="0" indent="0">
              <a:buNone/>
            </a:pPr>
            <a:endParaRPr lang="en-IN" sz="2000" b="1" dirty="0"/>
          </a:p>
          <a:p>
            <a:pPr marL="0" indent="0">
              <a:buNone/>
            </a:pPr>
            <a:endParaRPr lang="en-IN" sz="2000" b="1" i="0" dirty="0">
              <a:effectLst/>
            </a:endParaRPr>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dirty="0"/>
          </a:p>
          <a:p>
            <a:pPr marL="0" indent="0">
              <a:buNone/>
            </a:pPr>
            <a:endParaRPr lang="en-IN" sz="2000" b="1" i="0" dirty="0">
              <a:effectLst/>
            </a:endParaRPr>
          </a:p>
          <a:p>
            <a:r>
              <a:rPr lang="en-IN" sz="1900" b="1" i="0" dirty="0">
                <a:effectLst/>
              </a:rPr>
              <a:t>DROP</a:t>
            </a:r>
            <a:r>
              <a:rPr lang="en-IN" sz="1900" b="0" i="0" dirty="0">
                <a:effectLst/>
              </a:rPr>
              <a:t> </a:t>
            </a:r>
            <a:r>
              <a:rPr lang="en-IN" sz="1900" b="1" i="0" dirty="0">
                <a:effectLst/>
              </a:rPr>
              <a:t>DATABASE</a:t>
            </a:r>
            <a:r>
              <a:rPr lang="en-IN" sz="1900" b="0" i="0" dirty="0">
                <a:effectLst/>
              </a:rPr>
              <a:t> careerera; </a:t>
            </a:r>
          </a:p>
          <a:p>
            <a:pPr marL="0" indent="0">
              <a:buNone/>
            </a:pPr>
            <a:r>
              <a:rPr lang="en-IN" sz="1900" b="0" i="0" dirty="0">
                <a:effectLst/>
              </a:rPr>
              <a:t> For example:</a:t>
            </a:r>
          </a:p>
          <a:p>
            <a:pPr marL="0" indent="0">
              <a:buNone/>
            </a:pPr>
            <a:endParaRPr lang="en-IN" sz="2000" dirty="0"/>
          </a:p>
          <a:p>
            <a:pPr marL="0" indent="0">
              <a:buNone/>
            </a:pPr>
            <a:r>
              <a:rPr lang="en-IN" sz="2000" b="0" i="0" dirty="0">
                <a:effectLst/>
              </a:rPr>
              <a:t> </a:t>
            </a:r>
          </a:p>
        </p:txBody>
      </p:sp>
      <p:pic>
        <p:nvPicPr>
          <p:cNvPr id="5" name="Picture 4">
            <a:extLst>
              <a:ext uri="{FF2B5EF4-FFF2-40B4-BE49-F238E27FC236}">
                <a16:creationId xmlns:a16="http://schemas.microsoft.com/office/drawing/2014/main" id="{64AA8870-4C0A-47C9-9FEA-8EEEDA03D7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8913" y="5237207"/>
            <a:ext cx="3546612" cy="63093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a:extLst>
              <a:ext uri="{FF2B5EF4-FFF2-40B4-BE49-F238E27FC236}">
                <a16:creationId xmlns:a16="http://schemas.microsoft.com/office/drawing/2014/main" id="{4A7A595B-BAF2-4060-8AB0-DA410D23D9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8912" y="1979721"/>
            <a:ext cx="3546611" cy="27248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3C8391EB-1195-4F30-967B-575B88B32B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2454951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CB5EF-0211-4CB9-A4FD-942EFA4D601F}"/>
              </a:ext>
            </a:extLst>
          </p:cNvPr>
          <p:cNvSpPr>
            <a:spLocks noGrp="1"/>
          </p:cNvSpPr>
          <p:nvPr>
            <p:ph type="title"/>
          </p:nvPr>
        </p:nvSpPr>
        <p:spPr>
          <a:xfrm>
            <a:off x="812324" y="568171"/>
            <a:ext cx="9044887" cy="1122517"/>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CREATE TABLE</a:t>
            </a:r>
          </a:p>
        </p:txBody>
      </p:sp>
      <p:sp>
        <p:nvSpPr>
          <p:cNvPr id="3" name="Content Placeholder 2">
            <a:extLst>
              <a:ext uri="{FF2B5EF4-FFF2-40B4-BE49-F238E27FC236}">
                <a16:creationId xmlns:a16="http://schemas.microsoft.com/office/drawing/2014/main" id="{67FC52DB-D32C-46C9-9133-5142E27BCBFA}"/>
              </a:ext>
            </a:extLst>
          </p:cNvPr>
          <p:cNvSpPr>
            <a:spLocks noGrp="1"/>
          </p:cNvSpPr>
          <p:nvPr>
            <p:ph sz="quarter" idx="13"/>
          </p:nvPr>
        </p:nvSpPr>
        <p:spPr>
          <a:xfrm>
            <a:off x="838200" y="1930400"/>
            <a:ext cx="9044887" cy="2748132"/>
          </a:xfrm>
        </p:spPr>
        <p:txBody>
          <a:bodyPr>
            <a:normAutofit/>
          </a:bodyPr>
          <a:lstStyle/>
          <a:p>
            <a:pPr algn="just"/>
            <a:r>
              <a:rPr lang="en-US" sz="2000" b="0" i="0" dirty="0">
                <a:solidFill>
                  <a:srgbClr val="333333"/>
                </a:solidFill>
                <a:effectLst/>
              </a:rPr>
              <a:t>A table is used to organize data in the form of rows and columns and used for both storing and displaying records in the structure format. It is similar to worksheets in the spreadsheet application. A table creation command requires </a:t>
            </a:r>
            <a:r>
              <a:rPr lang="en-US" sz="2000" b="1" i="0" dirty="0">
                <a:solidFill>
                  <a:srgbClr val="333333"/>
                </a:solidFill>
                <a:effectLst/>
              </a:rPr>
              <a:t>three things</a:t>
            </a:r>
            <a:r>
              <a:rPr lang="en-US" sz="2000" b="0" i="0" dirty="0">
                <a:solidFill>
                  <a:srgbClr val="333333"/>
                </a:solidFill>
                <a:effectLst/>
              </a:rPr>
              <a:t>:</a:t>
            </a:r>
          </a:p>
          <a:p>
            <a:pPr algn="just">
              <a:buFont typeface="Arial" panose="020B0604020202020204" pitchFamily="34" charset="0"/>
              <a:buChar char="•"/>
            </a:pPr>
            <a:r>
              <a:rPr lang="en-US" sz="2000" b="0" i="0" dirty="0">
                <a:solidFill>
                  <a:srgbClr val="000000"/>
                </a:solidFill>
                <a:effectLst/>
              </a:rPr>
              <a:t>Name of the table</a:t>
            </a:r>
          </a:p>
          <a:p>
            <a:pPr algn="just">
              <a:buFont typeface="Arial" panose="020B0604020202020204" pitchFamily="34" charset="0"/>
              <a:buChar char="•"/>
            </a:pPr>
            <a:r>
              <a:rPr lang="en-US" sz="2000" b="0" i="0" dirty="0">
                <a:solidFill>
                  <a:srgbClr val="000000"/>
                </a:solidFill>
                <a:effectLst/>
              </a:rPr>
              <a:t>Names of fields</a:t>
            </a:r>
          </a:p>
          <a:p>
            <a:pPr algn="just">
              <a:buFont typeface="Arial" panose="020B0604020202020204" pitchFamily="34" charset="0"/>
              <a:buChar char="•"/>
            </a:pPr>
            <a:r>
              <a:rPr lang="en-US" sz="2000" b="0" i="0" dirty="0">
                <a:solidFill>
                  <a:srgbClr val="000000"/>
                </a:solidFill>
                <a:effectLst/>
              </a:rPr>
              <a:t>Definitions for each field</a:t>
            </a:r>
          </a:p>
        </p:txBody>
      </p:sp>
      <p:pic>
        <p:nvPicPr>
          <p:cNvPr id="4" name="Picture 3">
            <a:extLst>
              <a:ext uri="{FF2B5EF4-FFF2-40B4-BE49-F238E27FC236}">
                <a16:creationId xmlns:a16="http://schemas.microsoft.com/office/drawing/2014/main" id="{1CD176C9-631B-48A0-AEC2-4CEECAD85F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6157577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025DC2-AB57-488F-BD94-30F43F70DCED}"/>
              </a:ext>
            </a:extLst>
          </p:cNvPr>
          <p:cNvSpPr>
            <a:spLocks noGrp="1"/>
          </p:cNvSpPr>
          <p:nvPr>
            <p:ph sz="quarter" idx="13"/>
          </p:nvPr>
        </p:nvSpPr>
        <p:spPr>
          <a:xfrm>
            <a:off x="838200" y="1903767"/>
            <a:ext cx="9044887" cy="3387324"/>
          </a:xfrm>
        </p:spPr>
        <p:txBody>
          <a:bodyPr>
            <a:normAutofit lnSpcReduction="10000"/>
          </a:bodyPr>
          <a:lstStyle/>
          <a:p>
            <a:r>
              <a:rPr lang="en-US" sz="2000" b="0" i="0" u="none" strike="noStrike" dirty="0">
                <a:effectLst/>
                <a:hlinkClick r:id="rId2">
                  <a:extLst>
                    <a:ext uri="{A12FA001-AC4F-418D-AE19-62706E023703}">
                      <ahyp:hlinkClr xmlns:ahyp="http://schemas.microsoft.com/office/drawing/2018/hyperlinkcolor" val="tx"/>
                    </a:ext>
                  </a:extLst>
                </a:hlinkClick>
              </a:rPr>
              <a:t>MySQL</a:t>
            </a:r>
            <a:r>
              <a:rPr lang="en-US" sz="2000" b="0" i="0" dirty="0">
                <a:effectLst/>
              </a:rPr>
              <a:t> allows us to create a table into the database by using the </a:t>
            </a:r>
            <a:r>
              <a:rPr lang="en-US" sz="2000" b="1" i="0" u="none" strike="noStrike" dirty="0">
                <a:effectLst/>
                <a:hlinkClick r:id="rId3">
                  <a:extLst>
                    <a:ext uri="{A12FA001-AC4F-418D-AE19-62706E023703}">
                      <ahyp:hlinkClr xmlns:ahyp="http://schemas.microsoft.com/office/drawing/2018/hyperlinkcolor" val="tx"/>
                    </a:ext>
                  </a:extLst>
                </a:hlinkClick>
              </a:rPr>
              <a:t>CREATE TABLE</a:t>
            </a:r>
            <a:r>
              <a:rPr lang="en-US" sz="2000" b="0" i="0" dirty="0">
                <a:effectLst/>
              </a:rPr>
              <a:t> command. </a:t>
            </a:r>
          </a:p>
          <a:p>
            <a:r>
              <a:rPr lang="en-US" sz="2000" dirty="0"/>
              <a:t>SYNTAX:</a:t>
            </a:r>
          </a:p>
          <a:p>
            <a:pPr marL="0" indent="0" algn="just">
              <a:buNone/>
            </a:pPr>
            <a:r>
              <a:rPr lang="en-US" sz="2000" b="1" i="0" dirty="0">
                <a:effectLst/>
              </a:rPr>
              <a:t>        CREATE</a:t>
            </a:r>
            <a:r>
              <a:rPr lang="en-US" sz="2000" b="0" i="0" dirty="0">
                <a:effectLst/>
              </a:rPr>
              <a:t> </a:t>
            </a:r>
            <a:r>
              <a:rPr lang="en-US" sz="2000" b="1" i="0" dirty="0">
                <a:effectLst/>
              </a:rPr>
              <a:t>TABLE</a:t>
            </a:r>
            <a:r>
              <a:rPr lang="en-US" sz="2000" b="0" i="0" dirty="0">
                <a:effectLst/>
              </a:rPr>
              <a:t> [IF NOT EXISTS] table_name(  </a:t>
            </a:r>
          </a:p>
          <a:p>
            <a:pPr marL="0" indent="0" algn="just">
              <a:buNone/>
            </a:pPr>
            <a:r>
              <a:rPr lang="en-US" sz="2000" dirty="0"/>
              <a:t>    </a:t>
            </a:r>
            <a:r>
              <a:rPr lang="en-US" sz="2000" b="0" i="0" dirty="0">
                <a:effectLst/>
              </a:rPr>
              <a:t>        column_definition1,  </a:t>
            </a:r>
          </a:p>
          <a:p>
            <a:pPr marL="0" indent="0" algn="just">
              <a:buNone/>
            </a:pPr>
            <a:r>
              <a:rPr lang="en-US" sz="2000" b="0" i="0" dirty="0">
                <a:effectLst/>
              </a:rPr>
              <a:t>            column_definition2,  </a:t>
            </a:r>
          </a:p>
          <a:p>
            <a:pPr marL="0" indent="0" algn="just">
              <a:buNone/>
            </a:pPr>
            <a:r>
              <a:rPr lang="en-US" sz="2000" b="0" i="0" dirty="0">
                <a:effectLst/>
              </a:rPr>
              <a:t>             ........,  </a:t>
            </a:r>
          </a:p>
          <a:p>
            <a:pPr marL="0" indent="0" algn="just">
              <a:buNone/>
            </a:pPr>
            <a:r>
              <a:rPr lang="en-US" sz="2000" b="0" i="0" dirty="0">
                <a:effectLst/>
              </a:rPr>
              <a:t>            table_constraints  </a:t>
            </a:r>
          </a:p>
          <a:p>
            <a:pPr marL="0" indent="0" algn="just">
              <a:buNone/>
            </a:pPr>
            <a:r>
              <a:rPr lang="en-US" sz="2000" b="0" i="0" dirty="0">
                <a:effectLst/>
              </a:rPr>
              <a:t>             ); </a:t>
            </a:r>
          </a:p>
        </p:txBody>
      </p:sp>
      <p:sp>
        <p:nvSpPr>
          <p:cNvPr id="4" name="Title 1">
            <a:extLst>
              <a:ext uri="{FF2B5EF4-FFF2-40B4-BE49-F238E27FC236}">
                <a16:creationId xmlns:a16="http://schemas.microsoft.com/office/drawing/2014/main" id="{029A01B9-A931-42DD-89C1-79EAA20E5DBF}"/>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 CREATE TABLE</a:t>
            </a:r>
          </a:p>
        </p:txBody>
      </p:sp>
      <p:pic>
        <p:nvPicPr>
          <p:cNvPr id="5" name="Picture 4">
            <a:extLst>
              <a:ext uri="{FF2B5EF4-FFF2-40B4-BE49-F238E27FC236}">
                <a16:creationId xmlns:a16="http://schemas.microsoft.com/office/drawing/2014/main" id="{FDFEC5A5-8C1B-4456-B3E4-12747529D9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7973226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948CFF7-F58F-4FD0-AA04-75AEC0874FFD}"/>
              </a:ext>
            </a:extLst>
          </p:cNvPr>
          <p:cNvGraphicFramePr>
            <a:graphicFrameLocks noGrp="1"/>
          </p:cNvGraphicFramePr>
          <p:nvPr>
            <p:ph sz="quarter" idx="13"/>
            <p:extLst>
              <p:ext uri="{D42A27DB-BD31-4B8C-83A1-F6EECF244321}">
                <p14:modId xmlns:p14="http://schemas.microsoft.com/office/powerpoint/2010/main" val="1758519082"/>
              </p:ext>
            </p:extLst>
          </p:nvPr>
        </p:nvGraphicFramePr>
        <p:xfrm>
          <a:off x="998025" y="2769833"/>
          <a:ext cx="8673484" cy="2876350"/>
        </p:xfrm>
        <a:graphic>
          <a:graphicData uri="http://schemas.openxmlformats.org/drawingml/2006/table">
            <a:tbl>
              <a:tblPr/>
              <a:tblGrid>
                <a:gridCol w="3840305">
                  <a:extLst>
                    <a:ext uri="{9D8B030D-6E8A-4147-A177-3AD203B41FA5}">
                      <a16:colId xmlns:a16="http://schemas.microsoft.com/office/drawing/2014/main" val="688691398"/>
                    </a:ext>
                  </a:extLst>
                </a:gridCol>
                <a:gridCol w="4833179">
                  <a:extLst>
                    <a:ext uri="{9D8B030D-6E8A-4147-A177-3AD203B41FA5}">
                      <a16:colId xmlns:a16="http://schemas.microsoft.com/office/drawing/2014/main" val="2462430005"/>
                    </a:ext>
                  </a:extLst>
                </a:gridCol>
              </a:tblGrid>
              <a:tr h="314968">
                <a:tc>
                  <a:txBody>
                    <a:bodyPr/>
                    <a:lstStyle/>
                    <a:p>
                      <a:pPr algn="l" fontAlgn="t"/>
                      <a:r>
                        <a:rPr lang="en-IN" sz="1300">
                          <a:solidFill>
                            <a:srgbClr val="000000"/>
                          </a:solidFill>
                          <a:effectLst/>
                          <a:latin typeface="times new roman" panose="02020603050405020304" pitchFamily="18" charset="0"/>
                        </a:rPr>
                        <a:t>Parameter</a:t>
                      </a:r>
                    </a:p>
                  </a:txBody>
                  <a:tcPr marL="67859" marR="67859" marT="67859" marB="67859">
                    <a:lnL w="7620" cap="flat" cmpd="sng" algn="ctr">
                      <a:solidFill>
                        <a:srgbClr val="60FB9B"/>
                      </a:solidFill>
                      <a:prstDash val="solid"/>
                      <a:round/>
                      <a:headEnd type="none" w="med" len="med"/>
                      <a:tailEnd type="none" w="med" len="med"/>
                    </a:lnL>
                    <a:lnR w="7620" cap="flat" cmpd="sng" algn="ctr">
                      <a:solidFill>
                        <a:srgbClr val="60FB9B"/>
                      </a:solidFill>
                      <a:prstDash val="solid"/>
                      <a:round/>
                      <a:headEnd type="none" w="med" len="med"/>
                      <a:tailEnd type="none" w="med" len="med"/>
                    </a:lnR>
                    <a:lnT w="7620" cap="flat" cmpd="sng" algn="ctr">
                      <a:solidFill>
                        <a:srgbClr val="60FB9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300" dirty="0">
                          <a:solidFill>
                            <a:srgbClr val="000000"/>
                          </a:solidFill>
                          <a:effectLst/>
                          <a:latin typeface="times new roman" panose="02020603050405020304" pitchFamily="18" charset="0"/>
                        </a:rPr>
                        <a:t>Description</a:t>
                      </a:r>
                    </a:p>
                  </a:txBody>
                  <a:tcPr marL="67859" marR="67859" marT="67859" marB="67859">
                    <a:lnL w="7620" cap="flat" cmpd="sng" algn="ctr">
                      <a:solidFill>
                        <a:srgbClr val="60FB9B"/>
                      </a:solidFill>
                      <a:prstDash val="solid"/>
                      <a:round/>
                      <a:headEnd type="none" w="med" len="med"/>
                      <a:tailEnd type="none" w="med" len="med"/>
                    </a:lnL>
                    <a:lnR w="7620" cap="flat" cmpd="sng" algn="ctr">
                      <a:solidFill>
                        <a:srgbClr val="60FB9B"/>
                      </a:solidFill>
                      <a:prstDash val="solid"/>
                      <a:round/>
                      <a:headEnd type="none" w="med" len="med"/>
                      <a:tailEnd type="none" w="med" len="med"/>
                    </a:lnR>
                    <a:lnT w="7620" cap="flat" cmpd="sng" algn="ctr">
                      <a:solidFill>
                        <a:srgbClr val="60FB9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982503138"/>
                  </a:ext>
                </a:extLst>
              </a:tr>
              <a:tr h="963203">
                <a:tc>
                  <a:txBody>
                    <a:bodyPr/>
                    <a:lstStyle/>
                    <a:p>
                      <a:pPr algn="just" fontAlgn="t"/>
                      <a:r>
                        <a:rPr lang="en-IN" sz="1300" dirty="0">
                          <a:solidFill>
                            <a:srgbClr val="333333"/>
                          </a:solidFill>
                          <a:effectLst/>
                          <a:latin typeface="inter-regular"/>
                        </a:rPr>
                        <a:t>database_name</a:t>
                      </a:r>
                    </a:p>
                  </a:txBody>
                  <a:tcPr marL="45240" marR="45240" marT="45240" marB="452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effectLst/>
                          <a:latin typeface="inter-regular"/>
                        </a:rPr>
                        <a:t>It is the name of a new table. It should be unique in the MySQL database that we have selected. The </a:t>
                      </a:r>
                      <a:r>
                        <a:rPr lang="en-US" sz="1300" b="1" dirty="0">
                          <a:solidFill>
                            <a:srgbClr val="333333"/>
                          </a:solidFill>
                          <a:effectLst/>
                          <a:latin typeface="inter-bold"/>
                        </a:rPr>
                        <a:t>IF NOT EXIST</a:t>
                      </a:r>
                      <a:r>
                        <a:rPr lang="en-US" sz="1300" dirty="0">
                          <a:solidFill>
                            <a:srgbClr val="333333"/>
                          </a:solidFill>
                          <a:effectLst/>
                          <a:latin typeface="inter-regular"/>
                        </a:rPr>
                        <a:t> clause avoids an error when we create a table into the selected database that already exists.</a:t>
                      </a:r>
                    </a:p>
                  </a:txBody>
                  <a:tcPr marL="45240" marR="45240" marT="45240" marB="452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69634512"/>
                  </a:ext>
                </a:extLst>
              </a:tr>
              <a:tr h="1092589">
                <a:tc>
                  <a:txBody>
                    <a:bodyPr/>
                    <a:lstStyle/>
                    <a:p>
                      <a:pPr algn="just" fontAlgn="t"/>
                      <a:r>
                        <a:rPr lang="en-IN" sz="1300" dirty="0">
                          <a:solidFill>
                            <a:srgbClr val="333333"/>
                          </a:solidFill>
                          <a:effectLst/>
                          <a:latin typeface="inter-regular"/>
                        </a:rPr>
                        <a:t>column_definition</a:t>
                      </a:r>
                    </a:p>
                  </a:txBody>
                  <a:tcPr marL="45240" marR="45240" marT="45240" marB="452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specifies the name of the column along with data types for each column. The columns in table definition are separated by the comma operator. The syntax of column definition is as follows:</a:t>
                      </a:r>
                      <a:br>
                        <a:rPr lang="en-US" sz="1300" dirty="0">
                          <a:solidFill>
                            <a:srgbClr val="333333"/>
                          </a:solidFill>
                          <a:effectLst/>
                          <a:latin typeface="inter-regular"/>
                        </a:rPr>
                      </a:br>
                      <a:r>
                        <a:rPr lang="en-US" sz="1300" b="1" dirty="0">
                          <a:solidFill>
                            <a:srgbClr val="333333"/>
                          </a:solidFill>
                          <a:effectLst/>
                          <a:latin typeface="inter-bold"/>
                        </a:rPr>
                        <a:t>column_name1 data_type(size) [NULL | NOT NULL]</a:t>
                      </a:r>
                      <a:endParaRPr lang="en-US" sz="1300" dirty="0">
                        <a:solidFill>
                          <a:srgbClr val="333333"/>
                        </a:solidFill>
                        <a:effectLst/>
                        <a:latin typeface="inter-regular"/>
                      </a:endParaRPr>
                    </a:p>
                  </a:txBody>
                  <a:tcPr marL="45240" marR="45240" marT="45240" marB="452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55540615"/>
                  </a:ext>
                </a:extLst>
              </a:tr>
              <a:tr h="459208">
                <a:tc>
                  <a:txBody>
                    <a:bodyPr/>
                    <a:lstStyle/>
                    <a:p>
                      <a:pPr algn="just" fontAlgn="t"/>
                      <a:r>
                        <a:rPr lang="en-IN" sz="1300">
                          <a:solidFill>
                            <a:srgbClr val="333333"/>
                          </a:solidFill>
                          <a:effectLst/>
                          <a:latin typeface="inter-regular"/>
                        </a:rPr>
                        <a:t>table_constraints</a:t>
                      </a:r>
                    </a:p>
                  </a:txBody>
                  <a:tcPr marL="45240" marR="45240" marT="45240" marB="452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dirty="0">
                          <a:solidFill>
                            <a:srgbClr val="333333"/>
                          </a:solidFill>
                          <a:effectLst/>
                          <a:latin typeface="inter-regular"/>
                        </a:rPr>
                        <a:t>It specifies the table constraints such as PRIMARY KEY, UNIQUE KEY, FOREIGN KEY, CHECK, etc.</a:t>
                      </a:r>
                    </a:p>
                  </a:txBody>
                  <a:tcPr marL="45240" marR="45240" marT="45240" marB="4524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143870542"/>
                  </a:ext>
                </a:extLst>
              </a:tr>
            </a:tbl>
          </a:graphicData>
        </a:graphic>
      </p:graphicFrame>
      <p:sp>
        <p:nvSpPr>
          <p:cNvPr id="7" name="TextBox 6">
            <a:extLst>
              <a:ext uri="{FF2B5EF4-FFF2-40B4-BE49-F238E27FC236}">
                <a16:creationId xmlns:a16="http://schemas.microsoft.com/office/drawing/2014/main" id="{D2A0C31A-BD1E-409E-A532-7533FBD3591C}"/>
              </a:ext>
            </a:extLst>
          </p:cNvPr>
          <p:cNvSpPr txBox="1"/>
          <p:nvPr/>
        </p:nvSpPr>
        <p:spPr>
          <a:xfrm>
            <a:off x="998025" y="1907095"/>
            <a:ext cx="6094520" cy="64633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33333"/>
                </a:solidFill>
                <a:effectLst/>
                <a:latin typeface="inter-bold"/>
              </a:rPr>
              <a:t>Parameter Explanation</a:t>
            </a:r>
            <a:endParaRPr kumimoji="0" lang="en-US" altLang="en-US" sz="105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33333"/>
                </a:solidFill>
                <a:effectLst/>
                <a:latin typeface="inter-regular"/>
              </a:rPr>
              <a:t>The parameter descriptions of the above syntax are as follows: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8" name="Title 1">
            <a:extLst>
              <a:ext uri="{FF2B5EF4-FFF2-40B4-BE49-F238E27FC236}">
                <a16:creationId xmlns:a16="http://schemas.microsoft.com/office/drawing/2014/main" id="{027E204F-52C6-4CF8-8A14-04937DDC3C90}"/>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 CREATE TABLE</a:t>
            </a:r>
          </a:p>
        </p:txBody>
      </p:sp>
      <p:pic>
        <p:nvPicPr>
          <p:cNvPr id="5" name="Picture 4">
            <a:extLst>
              <a:ext uri="{FF2B5EF4-FFF2-40B4-BE49-F238E27FC236}">
                <a16:creationId xmlns:a16="http://schemas.microsoft.com/office/drawing/2014/main" id="{E30F7BD7-6EA1-4ACC-BC55-FC28F075F7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27508882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E97086-0A6E-4A8F-A9F6-BD45E52C1CAE}"/>
              </a:ext>
            </a:extLst>
          </p:cNvPr>
          <p:cNvSpPr>
            <a:spLocks noGrp="1"/>
          </p:cNvSpPr>
          <p:nvPr>
            <p:ph sz="quarter" idx="13"/>
          </p:nvPr>
        </p:nvSpPr>
        <p:spPr>
          <a:xfrm>
            <a:off x="838200" y="1930399"/>
            <a:ext cx="9044887" cy="3840085"/>
          </a:xfrm>
        </p:spPr>
        <p:txBody>
          <a:bodyPr>
            <a:normAutofit/>
          </a:bodyPr>
          <a:lstStyle/>
          <a:p>
            <a:r>
              <a:rPr lang="en-US" sz="2000" b="1" dirty="0"/>
              <a:t>CREATE TABLE </a:t>
            </a:r>
            <a:r>
              <a:rPr lang="en-US" sz="2000" dirty="0"/>
              <a:t>employees (</a:t>
            </a:r>
          </a:p>
          <a:p>
            <a:pPr marL="0" indent="0">
              <a:buNone/>
            </a:pPr>
            <a:r>
              <a:rPr lang="en-US" sz="2000" dirty="0"/>
              <a:t>            NAME VARCHAR (20),</a:t>
            </a:r>
          </a:p>
          <a:p>
            <a:pPr marL="0" indent="0">
              <a:buNone/>
            </a:pPr>
            <a:r>
              <a:rPr lang="en-US" sz="2000" dirty="0"/>
              <a:t>            ID VARCHAR(15),</a:t>
            </a:r>
          </a:p>
          <a:p>
            <a:pPr marL="0" indent="0">
              <a:buNone/>
            </a:pPr>
            <a:r>
              <a:rPr lang="en-US" sz="2000" dirty="0"/>
              <a:t>            ADDRESS VARCHAR(50)</a:t>
            </a:r>
          </a:p>
          <a:p>
            <a:pPr marL="0" indent="0">
              <a:buNone/>
            </a:pPr>
            <a:r>
              <a:rPr lang="en-US" sz="2000" dirty="0"/>
              <a:t>            );</a:t>
            </a:r>
          </a:p>
          <a:p>
            <a:pPr marL="0" indent="0">
              <a:buNone/>
            </a:pPr>
            <a:r>
              <a:rPr lang="en-IN" sz="2000" dirty="0"/>
              <a:t>For example:</a:t>
            </a:r>
          </a:p>
          <a:p>
            <a:pPr marL="0" indent="0">
              <a:buNone/>
            </a:pPr>
            <a:endParaRPr lang="en-IN" sz="2000" dirty="0"/>
          </a:p>
          <a:p>
            <a:pPr marL="0" indent="0">
              <a:buNone/>
            </a:pPr>
            <a:endParaRPr lang="en-IN" sz="2000" dirty="0"/>
          </a:p>
          <a:p>
            <a:pPr marL="0" indent="0">
              <a:buNone/>
            </a:pPr>
            <a:endParaRPr lang="en-IN" sz="2000" dirty="0"/>
          </a:p>
          <a:p>
            <a:pPr marL="0" indent="0">
              <a:buNone/>
            </a:pPr>
            <a:endParaRPr lang="en-IN" sz="2000" dirty="0"/>
          </a:p>
        </p:txBody>
      </p:sp>
      <p:pic>
        <p:nvPicPr>
          <p:cNvPr id="5" name="Picture 4">
            <a:extLst>
              <a:ext uri="{FF2B5EF4-FFF2-40B4-BE49-F238E27FC236}">
                <a16:creationId xmlns:a16="http://schemas.microsoft.com/office/drawing/2014/main" id="{65ADFEFE-B57A-4267-8AD3-E0C3383C34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7582" y="4403352"/>
            <a:ext cx="7253057" cy="102091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a16="http://schemas.microsoft.com/office/drawing/2014/main" id="{B8E75C0D-7856-453F-A6FC-5F8818560693}"/>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CREATE TABLE</a:t>
            </a:r>
          </a:p>
        </p:txBody>
      </p:sp>
      <p:pic>
        <p:nvPicPr>
          <p:cNvPr id="7" name="Picture 6">
            <a:extLst>
              <a:ext uri="{FF2B5EF4-FFF2-40B4-BE49-F238E27FC236}">
                <a16:creationId xmlns:a16="http://schemas.microsoft.com/office/drawing/2014/main" id="{8A2FBEB6-CD85-42CC-B1D1-8DF148E7DC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61634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7A23B-24AA-48D7-BBE1-BCA458972470}"/>
              </a:ext>
            </a:extLst>
          </p:cNvPr>
          <p:cNvSpPr>
            <a:spLocks noGrp="1"/>
          </p:cNvSpPr>
          <p:nvPr>
            <p:ph type="title"/>
          </p:nvPr>
        </p:nvSpPr>
        <p:spPr>
          <a:xfrm>
            <a:off x="812324" y="861134"/>
            <a:ext cx="9044887" cy="829554"/>
          </a:xfrm>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WHY USES DBMS?</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4CC50961-1516-4614-83E8-BAC0D2AF44AA}"/>
              </a:ext>
            </a:extLst>
          </p:cNvPr>
          <p:cNvSpPr>
            <a:spLocks noGrp="1"/>
          </p:cNvSpPr>
          <p:nvPr>
            <p:ph sz="quarter" idx="13"/>
          </p:nvPr>
        </p:nvSpPr>
        <p:spPr>
          <a:xfrm>
            <a:off x="812324" y="1974788"/>
            <a:ext cx="9044887" cy="2464047"/>
          </a:xfrm>
        </p:spPr>
        <p:txBody>
          <a:bodyPr>
            <a:normAutofit/>
          </a:bodyPr>
          <a:lstStyle/>
          <a:p>
            <a:pPr algn="l">
              <a:buFont typeface="Arial" panose="020B0604020202020204" pitchFamily="34" charset="0"/>
              <a:buChar char="•"/>
            </a:pPr>
            <a:r>
              <a:rPr lang="en-US" sz="2000" b="0" i="0" dirty="0">
                <a:solidFill>
                  <a:srgbClr val="000000"/>
                </a:solidFill>
                <a:effectLst/>
              </a:rPr>
              <a:t>To develop software applications In less time.</a:t>
            </a:r>
          </a:p>
          <a:p>
            <a:pPr algn="l">
              <a:buFont typeface="Arial" panose="020B0604020202020204" pitchFamily="34" charset="0"/>
              <a:buChar char="•"/>
            </a:pPr>
            <a:r>
              <a:rPr lang="en-US" sz="2000" b="0" i="0" dirty="0">
                <a:solidFill>
                  <a:srgbClr val="000000"/>
                </a:solidFill>
                <a:effectLst/>
              </a:rPr>
              <a:t>Data independence and efficient use of data.</a:t>
            </a:r>
          </a:p>
          <a:p>
            <a:pPr algn="l">
              <a:buFont typeface="Arial" panose="020B0604020202020204" pitchFamily="34" charset="0"/>
              <a:buChar char="•"/>
            </a:pPr>
            <a:r>
              <a:rPr lang="en-US" sz="2000" b="0" i="0" dirty="0">
                <a:solidFill>
                  <a:srgbClr val="000000"/>
                </a:solidFill>
                <a:effectLst/>
              </a:rPr>
              <a:t>For uniform data administration.</a:t>
            </a:r>
          </a:p>
          <a:p>
            <a:pPr algn="l">
              <a:buFont typeface="Arial" panose="020B0604020202020204" pitchFamily="34" charset="0"/>
              <a:buChar char="•"/>
            </a:pPr>
            <a:r>
              <a:rPr lang="en-US" sz="2000" b="0" i="0" dirty="0">
                <a:solidFill>
                  <a:srgbClr val="000000"/>
                </a:solidFill>
                <a:effectLst/>
              </a:rPr>
              <a:t>For data integrity and security.</a:t>
            </a:r>
          </a:p>
          <a:p>
            <a:pPr algn="l">
              <a:buFont typeface="Arial" panose="020B0604020202020204" pitchFamily="34" charset="0"/>
              <a:buChar char="•"/>
            </a:pPr>
            <a:r>
              <a:rPr lang="en-US" sz="2000" b="0" i="0" dirty="0">
                <a:solidFill>
                  <a:srgbClr val="000000"/>
                </a:solidFill>
                <a:effectLst/>
              </a:rPr>
              <a:t>For concurrent access to data, and data recovery from crashes.</a:t>
            </a:r>
          </a:p>
          <a:p>
            <a:pPr algn="l">
              <a:buFont typeface="Arial" panose="020B0604020202020204" pitchFamily="34" charset="0"/>
              <a:buChar char="•"/>
            </a:pPr>
            <a:r>
              <a:rPr lang="en-US" sz="2000" b="0" i="0" dirty="0">
                <a:solidFill>
                  <a:srgbClr val="000000"/>
                </a:solidFill>
                <a:effectLst/>
              </a:rPr>
              <a:t>To use user-friendly declarative query language.</a:t>
            </a:r>
          </a:p>
        </p:txBody>
      </p:sp>
      <p:pic>
        <p:nvPicPr>
          <p:cNvPr id="4" name="Picture 3">
            <a:extLst>
              <a:ext uri="{FF2B5EF4-FFF2-40B4-BE49-F238E27FC236}">
                <a16:creationId xmlns:a16="http://schemas.microsoft.com/office/drawing/2014/main" id="{999001EE-D50F-4D57-92E0-304557F2B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8411000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2DD145-60BF-453B-9900-1760D1B845EF}"/>
              </a:ext>
            </a:extLst>
          </p:cNvPr>
          <p:cNvSpPr>
            <a:spLocks noGrp="1"/>
          </p:cNvSpPr>
          <p:nvPr>
            <p:ph sz="quarter" idx="13"/>
          </p:nvPr>
        </p:nvSpPr>
        <p:spPr>
          <a:xfrm>
            <a:off x="838200" y="1930400"/>
            <a:ext cx="9044887" cy="945965"/>
          </a:xfrm>
        </p:spPr>
        <p:txBody>
          <a:bodyPr>
            <a:normAutofit/>
          </a:bodyPr>
          <a:lstStyle/>
          <a:p>
            <a:r>
              <a:rPr lang="en-US" sz="2000" b="1" dirty="0"/>
              <a:t>SHOW TABLES;</a:t>
            </a:r>
          </a:p>
          <a:p>
            <a:r>
              <a:rPr lang="en-US" sz="2000" b="1" dirty="0"/>
              <a:t>DESCRIBE </a:t>
            </a:r>
            <a:r>
              <a:rPr lang="en-US" sz="2000" dirty="0"/>
              <a:t>employee;</a:t>
            </a:r>
            <a:endParaRPr lang="en-IN" sz="2000" dirty="0"/>
          </a:p>
        </p:txBody>
      </p:sp>
      <p:pic>
        <p:nvPicPr>
          <p:cNvPr id="5" name="Picture 4">
            <a:extLst>
              <a:ext uri="{FF2B5EF4-FFF2-40B4-BE49-F238E27FC236}">
                <a16:creationId xmlns:a16="http://schemas.microsoft.com/office/drawing/2014/main" id="{E6BF7F48-71A6-4FB6-AAD1-B243FCA55F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8807" y="2976631"/>
            <a:ext cx="6969065" cy="34185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a16="http://schemas.microsoft.com/office/drawing/2014/main" id="{BF5A6561-7A2E-4BAE-8A79-9613A457E19A}"/>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CREATE TABLE</a:t>
            </a:r>
          </a:p>
        </p:txBody>
      </p:sp>
      <p:pic>
        <p:nvPicPr>
          <p:cNvPr id="7" name="Picture 6">
            <a:extLst>
              <a:ext uri="{FF2B5EF4-FFF2-40B4-BE49-F238E27FC236}">
                <a16:creationId xmlns:a16="http://schemas.microsoft.com/office/drawing/2014/main" id="{5EE835CA-E088-4A56-AB10-32CBE77FB5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7683279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09B18-20AC-4679-A2E8-5BDDBFDA8761}"/>
              </a:ext>
            </a:extLst>
          </p:cNvPr>
          <p:cNvSpPr>
            <a:spLocks noGrp="1"/>
          </p:cNvSpPr>
          <p:nvPr>
            <p:ph type="title"/>
          </p:nvPr>
        </p:nvSpPr>
        <p:spPr>
          <a:xfrm>
            <a:off x="812324" y="568171"/>
            <a:ext cx="9044887" cy="1122517"/>
          </a:xfrm>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 ALTER TABLE</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EDD6B0C8-35DF-4EE2-BBB6-295FE743D465}"/>
              </a:ext>
            </a:extLst>
          </p:cNvPr>
          <p:cNvSpPr>
            <a:spLocks noGrp="1"/>
          </p:cNvSpPr>
          <p:nvPr>
            <p:ph sz="quarter" idx="13"/>
          </p:nvPr>
        </p:nvSpPr>
        <p:spPr>
          <a:xfrm>
            <a:off x="838200" y="1930400"/>
            <a:ext cx="9044887" cy="2162206"/>
          </a:xfrm>
        </p:spPr>
        <p:txBody>
          <a:bodyPr/>
          <a:lstStyle/>
          <a:p>
            <a:pPr algn="just"/>
            <a:r>
              <a:rPr lang="en-US" sz="2000" b="0" i="0" dirty="0">
                <a:solidFill>
                  <a:srgbClr val="333333"/>
                </a:solidFill>
                <a:effectLst/>
              </a:rPr>
              <a:t>ALTER statement is used when you want to change the name of your table or any table field. It is also used to add or delete an existing column in a table.</a:t>
            </a:r>
          </a:p>
          <a:p>
            <a:pPr algn="just"/>
            <a:r>
              <a:rPr lang="en-US" sz="2000" b="0" i="0" dirty="0">
                <a:solidFill>
                  <a:srgbClr val="333333"/>
                </a:solidFill>
                <a:effectLst/>
              </a:rPr>
              <a:t>The ALTER statement is always used with "ADD", "DROP" and "MODIFY" commands according to the situation.</a:t>
            </a:r>
          </a:p>
        </p:txBody>
      </p:sp>
      <p:pic>
        <p:nvPicPr>
          <p:cNvPr id="4" name="Picture 3">
            <a:extLst>
              <a:ext uri="{FF2B5EF4-FFF2-40B4-BE49-F238E27FC236}">
                <a16:creationId xmlns:a16="http://schemas.microsoft.com/office/drawing/2014/main" id="{13F1686B-9B0D-48F9-9BF9-B3CDF7A8B7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2141620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FD14-6039-4EE4-9A2B-7D9E09274E6A}"/>
              </a:ext>
            </a:extLst>
          </p:cNvPr>
          <p:cNvSpPr>
            <a:spLocks noGrp="1"/>
          </p:cNvSpPr>
          <p:nvPr>
            <p:ph type="title"/>
          </p:nvPr>
        </p:nvSpPr>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 ADD A COLUMN IN THE TABLE</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20D93888-B946-4E68-9802-5E7E38216C38}"/>
              </a:ext>
            </a:extLst>
          </p:cNvPr>
          <p:cNvSpPr>
            <a:spLocks noGrp="1"/>
          </p:cNvSpPr>
          <p:nvPr>
            <p:ph sz="quarter" idx="13"/>
          </p:nvPr>
        </p:nvSpPr>
        <p:spPr>
          <a:xfrm>
            <a:off x="812324" y="1690688"/>
            <a:ext cx="9044887" cy="3804575"/>
          </a:xfrm>
        </p:spPr>
        <p:txBody>
          <a:bodyPr>
            <a:normAutofit/>
          </a:bodyPr>
          <a:lstStyle/>
          <a:p>
            <a:pPr algn="just"/>
            <a:r>
              <a:rPr lang="en-US" sz="1700" b="1" i="0" dirty="0">
                <a:effectLst/>
              </a:rPr>
              <a:t>SYNTAX:</a:t>
            </a:r>
            <a:endParaRPr lang="en-US" sz="1700" b="0" i="0" dirty="0">
              <a:effectLst/>
            </a:endParaRPr>
          </a:p>
          <a:p>
            <a:pPr marL="0" indent="0" algn="just">
              <a:buNone/>
            </a:pPr>
            <a:r>
              <a:rPr lang="en-US" sz="1700" b="1" i="0" dirty="0">
                <a:effectLst/>
              </a:rPr>
              <a:t>      ALTER</a:t>
            </a:r>
            <a:r>
              <a:rPr lang="en-US" sz="1700" b="0" i="0" dirty="0">
                <a:effectLst/>
              </a:rPr>
              <a:t> </a:t>
            </a:r>
            <a:r>
              <a:rPr lang="en-US" sz="1700" b="1" i="0" dirty="0">
                <a:effectLst/>
              </a:rPr>
              <a:t>TABLE</a:t>
            </a:r>
            <a:r>
              <a:rPr lang="en-US" sz="1700" b="0" i="0" dirty="0">
                <a:effectLst/>
              </a:rPr>
              <a:t> table_name  </a:t>
            </a:r>
          </a:p>
          <a:p>
            <a:pPr marL="0" indent="0" algn="just">
              <a:buNone/>
            </a:pPr>
            <a:r>
              <a:rPr lang="en-US" sz="1700" b="1" i="0" dirty="0">
                <a:effectLst/>
              </a:rPr>
              <a:t>      ADD</a:t>
            </a:r>
            <a:r>
              <a:rPr lang="en-US" sz="1700" b="0" i="0" dirty="0">
                <a:effectLst/>
              </a:rPr>
              <a:t> new_column_name column_definition  </a:t>
            </a:r>
          </a:p>
          <a:p>
            <a:pPr marL="0" indent="0" algn="just">
              <a:buNone/>
            </a:pPr>
            <a:r>
              <a:rPr lang="en-US" sz="1700" b="0" i="0" dirty="0">
                <a:effectLst/>
              </a:rPr>
              <a:t>       [ </a:t>
            </a:r>
            <a:r>
              <a:rPr lang="en-US" sz="1700" b="1" i="0" dirty="0">
                <a:effectLst/>
              </a:rPr>
              <a:t>FIRST</a:t>
            </a:r>
            <a:r>
              <a:rPr lang="en-US" sz="1700" b="0" i="0" dirty="0">
                <a:effectLst/>
              </a:rPr>
              <a:t> | </a:t>
            </a:r>
            <a:r>
              <a:rPr lang="en-US" sz="1700" b="1" i="0" dirty="0">
                <a:effectLst/>
              </a:rPr>
              <a:t>AFTER</a:t>
            </a:r>
            <a:r>
              <a:rPr lang="en-US" sz="1700" b="0" i="0" dirty="0">
                <a:effectLst/>
              </a:rPr>
              <a:t> column_name ];  </a:t>
            </a:r>
          </a:p>
          <a:p>
            <a:pPr algn="just"/>
            <a:r>
              <a:rPr lang="en-US" sz="1700" b="0" i="0" dirty="0">
                <a:effectLst/>
              </a:rPr>
              <a:t>Parameters</a:t>
            </a:r>
          </a:p>
          <a:p>
            <a:pPr marL="457200" indent="-457200" algn="just">
              <a:buFont typeface="+mj-lt"/>
              <a:buAutoNum type="arabicPeriod"/>
            </a:pPr>
            <a:r>
              <a:rPr lang="en-US" sz="1700" b="1" i="0" dirty="0">
                <a:effectLst/>
              </a:rPr>
              <a:t>table_name:</a:t>
            </a:r>
            <a:r>
              <a:rPr lang="en-US" sz="1700" b="0" i="0" dirty="0">
                <a:effectLst/>
              </a:rPr>
              <a:t> It specifies the name of the table that you want to modify.</a:t>
            </a:r>
          </a:p>
          <a:p>
            <a:pPr marL="457200" indent="-457200" algn="just">
              <a:buFont typeface="+mj-lt"/>
              <a:buAutoNum type="arabicPeriod"/>
            </a:pPr>
            <a:r>
              <a:rPr lang="en-US" sz="1700" b="1" i="0" dirty="0">
                <a:effectLst/>
              </a:rPr>
              <a:t>new_column_name:</a:t>
            </a:r>
            <a:r>
              <a:rPr lang="en-US" sz="1700" b="0" i="0" dirty="0">
                <a:effectLst/>
              </a:rPr>
              <a:t> It specifies the name of the new column that you want to add to the table.</a:t>
            </a:r>
          </a:p>
          <a:p>
            <a:pPr marL="457200" indent="-457200" algn="just">
              <a:buFont typeface="+mj-lt"/>
              <a:buAutoNum type="arabicPeriod"/>
            </a:pPr>
            <a:r>
              <a:rPr lang="en-US" sz="1700" b="1" i="0" dirty="0">
                <a:effectLst/>
              </a:rPr>
              <a:t>column_definition:</a:t>
            </a:r>
            <a:r>
              <a:rPr lang="en-US" sz="1700" b="0" i="0" dirty="0">
                <a:effectLst/>
              </a:rPr>
              <a:t> It specifies the data type and definition of the column (NULL or NOT NULL, </a:t>
            </a:r>
            <a:r>
              <a:rPr lang="en-US" sz="1700" b="0" i="0" dirty="0" err="1">
                <a:effectLst/>
              </a:rPr>
              <a:t>etc</a:t>
            </a:r>
            <a:r>
              <a:rPr lang="en-US" sz="1700" b="0" i="0" dirty="0">
                <a:effectLst/>
              </a:rPr>
              <a:t>).</a:t>
            </a:r>
          </a:p>
          <a:p>
            <a:pPr marL="457200" indent="-457200" algn="just">
              <a:buFont typeface="+mj-lt"/>
              <a:buAutoNum type="arabicPeriod"/>
            </a:pPr>
            <a:r>
              <a:rPr lang="en-US" sz="1700" b="1" i="0" dirty="0">
                <a:effectLst/>
              </a:rPr>
              <a:t>FIRST | AFTER column_name:</a:t>
            </a:r>
            <a:r>
              <a:rPr lang="en-US" sz="1700" b="0" i="0" dirty="0">
                <a:effectLst/>
              </a:rPr>
              <a:t> It is optional. It tells MySQL where in the table to create the column. If this parameter is not specified, the new column will be added to the end of the table.</a:t>
            </a:r>
          </a:p>
        </p:txBody>
      </p:sp>
      <p:pic>
        <p:nvPicPr>
          <p:cNvPr id="4" name="Picture 3">
            <a:extLst>
              <a:ext uri="{FF2B5EF4-FFF2-40B4-BE49-F238E27FC236}">
                <a16:creationId xmlns:a16="http://schemas.microsoft.com/office/drawing/2014/main" id="{62D84BDF-BEAC-4FEA-96C0-97650EBB9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8435028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C34E9F-1055-463E-832C-63BFE2ADA59C}"/>
              </a:ext>
            </a:extLst>
          </p:cNvPr>
          <p:cNvSpPr>
            <a:spLocks noGrp="1"/>
          </p:cNvSpPr>
          <p:nvPr>
            <p:ph sz="quarter" idx="13"/>
          </p:nvPr>
        </p:nvSpPr>
        <p:spPr>
          <a:xfrm>
            <a:off x="812323" y="1939277"/>
            <a:ext cx="9044887" cy="2952319"/>
          </a:xfrm>
        </p:spPr>
        <p:txBody>
          <a:bodyPr/>
          <a:lstStyle/>
          <a:p>
            <a:r>
              <a:rPr lang="en-US" sz="2000" dirty="0"/>
              <a:t>FOR EXAMPLE:</a:t>
            </a:r>
          </a:p>
          <a:p>
            <a:r>
              <a:rPr lang="en-US" sz="2000" dirty="0"/>
              <a:t>CREATE TABLE employee(NAME VARCHAR(20),ID VARCHAR(15),ADDRESS VARCHAR(50));</a:t>
            </a:r>
          </a:p>
          <a:p>
            <a:pPr marL="0" indent="0">
              <a:buNone/>
            </a:pPr>
            <a:endParaRPr lang="en-IN" dirty="0"/>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893F9F4B-8C69-494E-A6D1-014745249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341" y="3415436"/>
            <a:ext cx="7482675" cy="82627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a16="http://schemas.microsoft.com/office/drawing/2014/main" id="{31150E77-4F09-4A59-A014-DCE1EFA97D2E}"/>
              </a:ext>
            </a:extLst>
          </p:cNvPr>
          <p:cNvSpPr>
            <a:spLocks noGrp="1"/>
          </p:cNvSpPr>
          <p:nvPr>
            <p:ph type="title"/>
          </p:nvPr>
        </p:nvSpPr>
        <p:spPr>
          <a:xfrm>
            <a:off x="812800" y="365125"/>
            <a:ext cx="9043988" cy="1325563"/>
          </a:xfrm>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 ADD A COLUMN IN THE TABLE</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pic>
        <p:nvPicPr>
          <p:cNvPr id="7" name="Picture 6">
            <a:extLst>
              <a:ext uri="{FF2B5EF4-FFF2-40B4-BE49-F238E27FC236}">
                <a16:creationId xmlns:a16="http://schemas.microsoft.com/office/drawing/2014/main" id="{89562B63-0A96-4F15-B857-1DB584EC08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0610183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5CE3E-6C7B-47D6-BD7D-1AA91A3B64AA}"/>
              </a:ext>
            </a:extLst>
          </p:cNvPr>
          <p:cNvSpPr>
            <a:spLocks noGrp="1"/>
          </p:cNvSpPr>
          <p:nvPr>
            <p:ph type="title"/>
          </p:nvPr>
        </p:nvSpPr>
        <p:spPr>
          <a:xfrm>
            <a:off x="177554" y="400636"/>
            <a:ext cx="10209320" cy="1325563"/>
          </a:xfrm>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ADD MULTIPLE COLUMNS IN THE TABLE</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152836A4-7A95-40E2-9FA9-DEA00B86586F}"/>
              </a:ext>
            </a:extLst>
          </p:cNvPr>
          <p:cNvSpPr>
            <a:spLocks noGrp="1"/>
          </p:cNvSpPr>
          <p:nvPr>
            <p:ph sz="quarter" idx="13"/>
          </p:nvPr>
        </p:nvSpPr>
        <p:spPr>
          <a:xfrm>
            <a:off x="838200" y="1930400"/>
            <a:ext cx="9044887" cy="3857841"/>
          </a:xfrm>
        </p:spPr>
        <p:txBody>
          <a:bodyPr/>
          <a:lstStyle/>
          <a:p>
            <a:pPr algn="just"/>
            <a:r>
              <a:rPr lang="en-US" sz="2400" b="1" i="0" dirty="0">
                <a:solidFill>
                  <a:srgbClr val="333333"/>
                </a:solidFill>
                <a:effectLst/>
              </a:rPr>
              <a:t>SYNTAX:</a:t>
            </a:r>
            <a:endParaRPr lang="en-US" sz="2400" b="0" i="0" dirty="0">
              <a:solidFill>
                <a:srgbClr val="333333"/>
              </a:solidFill>
              <a:effectLst/>
            </a:endParaRPr>
          </a:p>
          <a:p>
            <a:pPr marL="0" indent="0" algn="just">
              <a:buNone/>
            </a:pPr>
            <a:r>
              <a:rPr lang="en-US" b="0" i="0" dirty="0">
                <a:solidFill>
                  <a:srgbClr val="000000"/>
                </a:solidFill>
                <a:effectLst/>
                <a:latin typeface="inter-regular"/>
              </a:rPr>
              <a:t>      </a:t>
            </a:r>
            <a:r>
              <a:rPr lang="en-US" sz="2000" b="1" i="0" dirty="0">
                <a:effectLst/>
              </a:rPr>
              <a:t>ALTER</a:t>
            </a:r>
            <a:r>
              <a:rPr lang="en-US" sz="2000" b="0" i="0" dirty="0">
                <a:effectLst/>
              </a:rPr>
              <a:t> </a:t>
            </a:r>
            <a:r>
              <a:rPr lang="en-US" sz="2000" b="1" i="0" dirty="0">
                <a:effectLst/>
              </a:rPr>
              <a:t>TABLE</a:t>
            </a:r>
            <a:r>
              <a:rPr lang="en-US" sz="2000" b="0" i="0" dirty="0">
                <a:effectLst/>
              </a:rPr>
              <a:t> table_name  </a:t>
            </a:r>
          </a:p>
          <a:p>
            <a:pPr marL="0" indent="0" algn="just">
              <a:buNone/>
            </a:pPr>
            <a:r>
              <a:rPr lang="en-US" sz="2000" b="0" i="0" dirty="0">
                <a:effectLst/>
              </a:rPr>
              <a:t>        </a:t>
            </a:r>
            <a:r>
              <a:rPr lang="en-US" sz="2000" b="1" i="0" dirty="0">
                <a:effectLst/>
              </a:rPr>
              <a:t>ADD</a:t>
            </a:r>
            <a:r>
              <a:rPr lang="en-US" sz="2000" b="0" i="0" dirty="0">
                <a:effectLst/>
              </a:rPr>
              <a:t> new_column_name column_definition  </a:t>
            </a:r>
          </a:p>
          <a:p>
            <a:pPr marL="0" indent="0" algn="just">
              <a:buNone/>
            </a:pPr>
            <a:r>
              <a:rPr lang="en-US" sz="2000" b="0" i="0" dirty="0">
                <a:effectLst/>
              </a:rPr>
              <a:t>        [ </a:t>
            </a:r>
            <a:r>
              <a:rPr lang="en-US" sz="2000" b="1" i="0" dirty="0">
                <a:effectLst/>
              </a:rPr>
              <a:t>FIRST</a:t>
            </a:r>
            <a:r>
              <a:rPr lang="en-US" sz="2000" b="0" i="0" dirty="0">
                <a:effectLst/>
              </a:rPr>
              <a:t> | </a:t>
            </a:r>
            <a:r>
              <a:rPr lang="en-US" sz="2000" b="1" i="0" dirty="0">
                <a:effectLst/>
              </a:rPr>
              <a:t>AFTER</a:t>
            </a:r>
            <a:r>
              <a:rPr lang="en-US" sz="2000" b="0" i="0" dirty="0">
                <a:effectLst/>
              </a:rPr>
              <a:t> column_name ],  </a:t>
            </a:r>
          </a:p>
          <a:p>
            <a:pPr marL="0" indent="0" algn="just">
              <a:buNone/>
            </a:pPr>
            <a:r>
              <a:rPr lang="en-US" sz="2000" b="1" i="0" dirty="0">
                <a:effectLst/>
              </a:rPr>
              <a:t>        ADD</a:t>
            </a:r>
            <a:r>
              <a:rPr lang="en-US" sz="2000" b="0" i="0" dirty="0">
                <a:effectLst/>
              </a:rPr>
              <a:t> new_column_name column_definition  </a:t>
            </a:r>
          </a:p>
          <a:p>
            <a:pPr marL="0" indent="0" algn="just">
              <a:buNone/>
            </a:pPr>
            <a:r>
              <a:rPr lang="en-US" sz="2000" b="0" i="0" dirty="0">
                <a:effectLst/>
              </a:rPr>
              <a:t>        [ </a:t>
            </a:r>
            <a:r>
              <a:rPr lang="en-US" sz="2000" b="1" i="0" dirty="0">
                <a:effectLst/>
              </a:rPr>
              <a:t>FIRST</a:t>
            </a:r>
            <a:r>
              <a:rPr lang="en-US" sz="2000" b="0" i="0" dirty="0">
                <a:effectLst/>
              </a:rPr>
              <a:t> | </a:t>
            </a:r>
            <a:r>
              <a:rPr lang="en-US" sz="2000" b="1" i="0" dirty="0">
                <a:effectLst/>
              </a:rPr>
              <a:t>AFTER</a:t>
            </a:r>
            <a:r>
              <a:rPr lang="en-US" sz="2000" b="0" i="0" dirty="0">
                <a:effectLst/>
              </a:rPr>
              <a:t> column_name ],  ...  ; </a:t>
            </a:r>
          </a:p>
          <a:p>
            <a:pPr marL="0" indent="0">
              <a:buNone/>
            </a:pPr>
            <a:r>
              <a:rPr lang="en-IN" sz="2000" dirty="0"/>
              <a:t>For example:</a:t>
            </a:r>
          </a:p>
          <a:p>
            <a:pPr marL="0" indent="0">
              <a:buNone/>
            </a:pPr>
            <a:endParaRPr lang="en-IN" sz="2000" dirty="0"/>
          </a:p>
          <a:p>
            <a:pPr marL="0" indent="0">
              <a:buNone/>
            </a:pPr>
            <a:endParaRPr lang="en-IN" dirty="0"/>
          </a:p>
        </p:txBody>
      </p:sp>
      <p:pic>
        <p:nvPicPr>
          <p:cNvPr id="5" name="Picture 4">
            <a:extLst>
              <a:ext uri="{FF2B5EF4-FFF2-40B4-BE49-F238E27FC236}">
                <a16:creationId xmlns:a16="http://schemas.microsoft.com/office/drawing/2014/main" id="{3CC338F6-0D27-4243-A37A-34B7DE7B8F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635" y="4897154"/>
            <a:ext cx="7723157" cy="7756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057FC37D-C135-4D53-BBB3-845FDB4A6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5737866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25A39-2925-4844-8E56-108FD7269B32}"/>
              </a:ext>
            </a:extLst>
          </p:cNvPr>
          <p:cNvSpPr>
            <a:spLocks noGrp="1"/>
          </p:cNvSpPr>
          <p:nvPr>
            <p:ph type="title"/>
          </p:nvPr>
        </p:nvSpPr>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MODIFY COLUMN IN THE TABLE</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1054D79E-7E5D-4BAB-8E51-286419D34773}"/>
              </a:ext>
            </a:extLst>
          </p:cNvPr>
          <p:cNvSpPr>
            <a:spLocks noGrp="1"/>
          </p:cNvSpPr>
          <p:nvPr>
            <p:ph sz="quarter" idx="13"/>
          </p:nvPr>
        </p:nvSpPr>
        <p:spPr>
          <a:xfrm>
            <a:off x="838200" y="1930399"/>
            <a:ext cx="9044887" cy="2561701"/>
          </a:xfrm>
        </p:spPr>
        <p:txBody>
          <a:bodyPr>
            <a:normAutofit/>
          </a:bodyPr>
          <a:lstStyle/>
          <a:p>
            <a:pPr algn="just"/>
            <a:r>
              <a:rPr lang="en-US" sz="2000" b="0" i="0" dirty="0">
                <a:effectLst/>
              </a:rPr>
              <a:t>The MODIFY command is used to change the column definition of the table.</a:t>
            </a:r>
          </a:p>
          <a:p>
            <a:pPr algn="just"/>
            <a:r>
              <a:rPr lang="en-US" sz="2000" b="1" i="0" dirty="0">
                <a:effectLst/>
              </a:rPr>
              <a:t>SYNTAX:</a:t>
            </a:r>
            <a:endParaRPr lang="en-US" sz="2000" b="0" i="0" dirty="0">
              <a:effectLst/>
            </a:endParaRPr>
          </a:p>
          <a:p>
            <a:pPr algn="just">
              <a:buFont typeface="+mj-lt"/>
              <a:buAutoNum type="arabicPeriod"/>
            </a:pPr>
            <a:r>
              <a:rPr lang="en-US" sz="2000" b="1" i="0" dirty="0">
                <a:effectLst/>
              </a:rPr>
              <a:t>ALTER</a:t>
            </a:r>
            <a:r>
              <a:rPr lang="en-US" sz="2000" b="0" i="0" dirty="0">
                <a:effectLst/>
              </a:rPr>
              <a:t> </a:t>
            </a:r>
            <a:r>
              <a:rPr lang="en-US" sz="2000" b="1" i="0" dirty="0">
                <a:effectLst/>
              </a:rPr>
              <a:t>TABLE</a:t>
            </a:r>
            <a:r>
              <a:rPr lang="en-US" sz="2000" b="0" i="0" dirty="0">
                <a:effectLst/>
              </a:rPr>
              <a:t> table_name  </a:t>
            </a:r>
          </a:p>
          <a:p>
            <a:pPr algn="just">
              <a:buFont typeface="+mj-lt"/>
              <a:buAutoNum type="arabicPeriod"/>
            </a:pPr>
            <a:r>
              <a:rPr lang="en-US" sz="2000" b="1" i="0" dirty="0">
                <a:effectLst/>
              </a:rPr>
              <a:t>MODIFY</a:t>
            </a:r>
            <a:r>
              <a:rPr lang="en-US" sz="2000" b="0" i="0" dirty="0">
                <a:effectLst/>
              </a:rPr>
              <a:t> column_name column_definition  </a:t>
            </a:r>
          </a:p>
          <a:p>
            <a:pPr algn="just">
              <a:buFont typeface="+mj-lt"/>
              <a:buAutoNum type="arabicPeriod"/>
            </a:pPr>
            <a:r>
              <a:rPr lang="en-US" sz="2000" b="0" i="0" dirty="0">
                <a:effectLst/>
              </a:rPr>
              <a:t>[ </a:t>
            </a:r>
            <a:r>
              <a:rPr lang="en-US" sz="2000" b="1" i="0" dirty="0">
                <a:effectLst/>
              </a:rPr>
              <a:t>FIRST</a:t>
            </a:r>
            <a:r>
              <a:rPr lang="en-US" sz="2000" b="0" i="0" dirty="0">
                <a:effectLst/>
              </a:rPr>
              <a:t> | </a:t>
            </a:r>
            <a:r>
              <a:rPr lang="en-US" sz="2000" b="1" i="0" dirty="0">
                <a:effectLst/>
              </a:rPr>
              <a:t>AFTER</a:t>
            </a:r>
            <a:r>
              <a:rPr lang="en-US" sz="2000" b="0" i="0" dirty="0">
                <a:effectLst/>
              </a:rPr>
              <a:t> column_name ];  </a:t>
            </a:r>
          </a:p>
          <a:p>
            <a:pPr algn="just"/>
            <a:r>
              <a:rPr lang="en-US" sz="2000" dirty="0"/>
              <a:t>For example:-</a:t>
            </a:r>
          </a:p>
        </p:txBody>
      </p:sp>
      <p:pic>
        <p:nvPicPr>
          <p:cNvPr id="5" name="Picture 4">
            <a:extLst>
              <a:ext uri="{FF2B5EF4-FFF2-40B4-BE49-F238E27FC236}">
                <a16:creationId xmlns:a16="http://schemas.microsoft.com/office/drawing/2014/main" id="{82C0DE91-FF8F-45E0-990D-7F81DC995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973" y="4430794"/>
            <a:ext cx="6379132" cy="110887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B22F90E3-F86D-42C7-B3CA-74019C64E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1980666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CEE3-0B43-4241-9D9F-87101A7EF26B}"/>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DROP COLUMN IN TABLE</a:t>
            </a:r>
          </a:p>
        </p:txBody>
      </p:sp>
      <p:sp>
        <p:nvSpPr>
          <p:cNvPr id="3" name="Content Placeholder 2">
            <a:extLst>
              <a:ext uri="{FF2B5EF4-FFF2-40B4-BE49-F238E27FC236}">
                <a16:creationId xmlns:a16="http://schemas.microsoft.com/office/drawing/2014/main" id="{9D1CCD84-BDB0-4506-8F5A-2721172B2F5C}"/>
              </a:ext>
            </a:extLst>
          </p:cNvPr>
          <p:cNvSpPr>
            <a:spLocks noGrp="1"/>
          </p:cNvSpPr>
          <p:nvPr>
            <p:ph sz="quarter" idx="13"/>
          </p:nvPr>
        </p:nvSpPr>
        <p:spPr>
          <a:xfrm>
            <a:off x="838200" y="1930401"/>
            <a:ext cx="9044887" cy="2845786"/>
          </a:xfrm>
        </p:spPr>
        <p:txBody>
          <a:bodyPr/>
          <a:lstStyle/>
          <a:p>
            <a:pPr algn="just"/>
            <a:r>
              <a:rPr lang="en-US" sz="2000" b="1" i="0" dirty="0">
                <a:effectLst/>
              </a:rPr>
              <a:t>SYNTAX:</a:t>
            </a:r>
            <a:endParaRPr lang="en-US" sz="2000" b="0" i="0" dirty="0">
              <a:effectLst/>
            </a:endParaRPr>
          </a:p>
          <a:p>
            <a:pPr algn="just">
              <a:buFont typeface="+mj-lt"/>
              <a:buAutoNum type="arabicPeriod"/>
            </a:pPr>
            <a:r>
              <a:rPr lang="en-US" sz="2000" b="1" i="0" dirty="0">
                <a:effectLst/>
              </a:rPr>
              <a:t>ALTER</a:t>
            </a:r>
            <a:r>
              <a:rPr lang="en-US" sz="2000" b="0" i="0" dirty="0">
                <a:effectLst/>
              </a:rPr>
              <a:t> </a:t>
            </a:r>
            <a:r>
              <a:rPr lang="en-US" sz="2000" b="1" i="0" dirty="0">
                <a:effectLst/>
              </a:rPr>
              <a:t>TABLE</a:t>
            </a:r>
            <a:r>
              <a:rPr lang="en-US" sz="2000" b="0" i="0" dirty="0">
                <a:effectLst/>
              </a:rPr>
              <a:t> table_name  </a:t>
            </a:r>
          </a:p>
          <a:p>
            <a:pPr algn="just">
              <a:buFont typeface="+mj-lt"/>
              <a:buAutoNum type="arabicPeriod"/>
            </a:pPr>
            <a:r>
              <a:rPr lang="en-US" sz="2000" b="1" i="0" dirty="0">
                <a:effectLst/>
              </a:rPr>
              <a:t>DROP</a:t>
            </a:r>
            <a:r>
              <a:rPr lang="en-US" sz="2000" b="0" i="0" dirty="0">
                <a:effectLst/>
              </a:rPr>
              <a:t> </a:t>
            </a:r>
            <a:r>
              <a:rPr lang="en-US" sz="2000" b="1" i="0" dirty="0">
                <a:effectLst/>
              </a:rPr>
              <a:t>COLUMN</a:t>
            </a:r>
            <a:r>
              <a:rPr lang="en-US" sz="2000" b="0" i="0" dirty="0">
                <a:effectLst/>
              </a:rPr>
              <a:t> column_name;</a:t>
            </a:r>
          </a:p>
          <a:p>
            <a:pPr algn="just"/>
            <a:r>
              <a:rPr lang="en-US" sz="2000" dirty="0"/>
              <a:t>For example:-</a:t>
            </a:r>
            <a:r>
              <a:rPr lang="en-US" sz="2000" b="0" i="0" dirty="0">
                <a:effectLst/>
              </a:rPr>
              <a:t>  </a:t>
            </a:r>
            <a:endParaRPr lang="en-IN" sz="2000" b="0" i="0" dirty="0">
              <a:effectLst/>
            </a:endParaRPr>
          </a:p>
          <a:p>
            <a:pPr algn="just">
              <a:buFont typeface="+mj-lt"/>
              <a:buAutoNum type="arabicPeriod"/>
            </a:pPr>
            <a:endParaRPr lang="en-IN" sz="2000" dirty="0"/>
          </a:p>
          <a:p>
            <a:pPr marL="0" indent="0" algn="just">
              <a:buNone/>
            </a:pPr>
            <a:endParaRPr lang="en-US" sz="2000" b="0" i="0" dirty="0">
              <a:effectLst/>
            </a:endParaRPr>
          </a:p>
        </p:txBody>
      </p:sp>
      <p:pic>
        <p:nvPicPr>
          <p:cNvPr id="5" name="Picture 4">
            <a:extLst>
              <a:ext uri="{FF2B5EF4-FFF2-40B4-BE49-F238E27FC236}">
                <a16:creationId xmlns:a16="http://schemas.microsoft.com/office/drawing/2014/main" id="{DBF978DD-ABF8-4FBA-836D-89057EB27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3336" y="3740544"/>
            <a:ext cx="4729810" cy="8580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E867CE2A-D49A-4C2B-9390-A1CDCAA501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9017585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4D41E-6AFB-4B27-9F15-23CDF35EE4A7}"/>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RENAME COLUMN IN TABLE</a:t>
            </a:r>
          </a:p>
        </p:txBody>
      </p:sp>
      <p:sp>
        <p:nvSpPr>
          <p:cNvPr id="3" name="Content Placeholder 2">
            <a:extLst>
              <a:ext uri="{FF2B5EF4-FFF2-40B4-BE49-F238E27FC236}">
                <a16:creationId xmlns:a16="http://schemas.microsoft.com/office/drawing/2014/main" id="{5BAE9B20-40D5-4C8D-B971-04F6CB53CBF2}"/>
              </a:ext>
            </a:extLst>
          </p:cNvPr>
          <p:cNvSpPr>
            <a:spLocks noGrp="1"/>
          </p:cNvSpPr>
          <p:nvPr>
            <p:ph sz="quarter" idx="13"/>
          </p:nvPr>
        </p:nvSpPr>
        <p:spPr>
          <a:xfrm>
            <a:off x="838200" y="1930401"/>
            <a:ext cx="9044887" cy="2330882"/>
          </a:xfrm>
        </p:spPr>
        <p:txBody>
          <a:bodyPr>
            <a:normAutofit lnSpcReduction="10000"/>
          </a:bodyPr>
          <a:lstStyle/>
          <a:p>
            <a:pPr algn="just"/>
            <a:r>
              <a:rPr lang="en-US" sz="2000" b="1" i="0" dirty="0">
                <a:effectLst/>
              </a:rPr>
              <a:t>SYNTAX:</a:t>
            </a:r>
            <a:endParaRPr lang="en-US" sz="2000" b="0" i="0" dirty="0">
              <a:effectLst/>
            </a:endParaRPr>
          </a:p>
          <a:p>
            <a:pPr algn="just">
              <a:buFont typeface="+mj-lt"/>
              <a:buAutoNum type="arabicPeriod"/>
            </a:pPr>
            <a:r>
              <a:rPr lang="en-US" sz="2000" b="1" i="0" dirty="0">
                <a:effectLst/>
              </a:rPr>
              <a:t>ALTER</a:t>
            </a:r>
            <a:r>
              <a:rPr lang="en-US" sz="2000" b="0" i="0" dirty="0">
                <a:effectLst/>
              </a:rPr>
              <a:t> </a:t>
            </a:r>
            <a:r>
              <a:rPr lang="en-US" sz="2000" b="1" i="0" dirty="0">
                <a:effectLst/>
              </a:rPr>
              <a:t>TABLE</a:t>
            </a:r>
            <a:r>
              <a:rPr lang="en-US" sz="2000" b="0" i="0" dirty="0">
                <a:effectLst/>
              </a:rPr>
              <a:t> table_name  </a:t>
            </a:r>
          </a:p>
          <a:p>
            <a:pPr algn="just">
              <a:buFont typeface="+mj-lt"/>
              <a:buAutoNum type="arabicPeriod"/>
            </a:pPr>
            <a:r>
              <a:rPr lang="en-US" sz="2000" b="0" i="0" dirty="0">
                <a:effectLst/>
              </a:rPr>
              <a:t>CHANGE </a:t>
            </a:r>
            <a:r>
              <a:rPr lang="en-US" sz="2000" b="1" i="0" dirty="0">
                <a:effectLst/>
              </a:rPr>
              <a:t>COLUMN</a:t>
            </a:r>
            <a:r>
              <a:rPr lang="en-US" sz="2000" b="0" i="0" dirty="0">
                <a:effectLst/>
              </a:rPr>
              <a:t> old_name </a:t>
            </a:r>
            <a:r>
              <a:rPr lang="en-US" sz="2000" b="0" i="0" dirty="0" err="1">
                <a:effectLst/>
              </a:rPr>
              <a:t>new_name</a:t>
            </a:r>
            <a:r>
              <a:rPr lang="en-US" sz="2000" b="0" i="0" dirty="0">
                <a:effectLst/>
              </a:rPr>
              <a:t>   </a:t>
            </a:r>
          </a:p>
          <a:p>
            <a:pPr algn="just">
              <a:buFont typeface="+mj-lt"/>
              <a:buAutoNum type="arabicPeriod"/>
            </a:pPr>
            <a:r>
              <a:rPr lang="en-US" sz="2000" b="0" i="0" dirty="0">
                <a:effectLst/>
              </a:rPr>
              <a:t>column_definition  </a:t>
            </a:r>
          </a:p>
          <a:p>
            <a:pPr algn="just">
              <a:buFont typeface="+mj-lt"/>
              <a:buAutoNum type="arabicPeriod"/>
            </a:pPr>
            <a:r>
              <a:rPr lang="en-US" sz="2000" b="0" i="0" dirty="0">
                <a:effectLst/>
              </a:rPr>
              <a:t>[ </a:t>
            </a:r>
            <a:r>
              <a:rPr lang="en-US" sz="2000" b="1" i="0" dirty="0">
                <a:effectLst/>
              </a:rPr>
              <a:t>FIRST</a:t>
            </a:r>
            <a:r>
              <a:rPr lang="en-US" sz="2000" b="0" i="0" dirty="0">
                <a:effectLst/>
              </a:rPr>
              <a:t> | </a:t>
            </a:r>
            <a:r>
              <a:rPr lang="en-US" sz="2000" b="1" i="0" dirty="0">
                <a:effectLst/>
              </a:rPr>
              <a:t>AFTER</a:t>
            </a:r>
            <a:r>
              <a:rPr lang="en-US" sz="2000" b="0" i="0" dirty="0">
                <a:effectLst/>
              </a:rPr>
              <a:t> column_name ]  </a:t>
            </a:r>
          </a:p>
          <a:p>
            <a:pPr algn="just"/>
            <a:r>
              <a:rPr lang="en-US" sz="2000" i="0" dirty="0">
                <a:effectLst/>
              </a:rPr>
              <a:t>For Example:-</a:t>
            </a:r>
          </a:p>
        </p:txBody>
      </p:sp>
      <p:pic>
        <p:nvPicPr>
          <p:cNvPr id="5" name="Picture 4">
            <a:extLst>
              <a:ext uri="{FF2B5EF4-FFF2-40B4-BE49-F238E27FC236}">
                <a16:creationId xmlns:a16="http://schemas.microsoft.com/office/drawing/2014/main" id="{30934B27-E5B5-46ED-BB3D-87FF2391F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3273" y="4400475"/>
            <a:ext cx="6237954" cy="8112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072ACCB9-C3B0-4848-B01A-60289AC8E0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691266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40CC-DC7D-479E-AE90-36149F56BE93}"/>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RENAME TABLE</a:t>
            </a:r>
          </a:p>
        </p:txBody>
      </p:sp>
      <p:sp>
        <p:nvSpPr>
          <p:cNvPr id="3" name="Content Placeholder 2">
            <a:extLst>
              <a:ext uri="{FF2B5EF4-FFF2-40B4-BE49-F238E27FC236}">
                <a16:creationId xmlns:a16="http://schemas.microsoft.com/office/drawing/2014/main" id="{043DD12D-B87F-44E7-A96D-FA5935990A33}"/>
              </a:ext>
            </a:extLst>
          </p:cNvPr>
          <p:cNvSpPr>
            <a:spLocks noGrp="1"/>
          </p:cNvSpPr>
          <p:nvPr>
            <p:ph sz="quarter" idx="13"/>
          </p:nvPr>
        </p:nvSpPr>
        <p:spPr>
          <a:xfrm>
            <a:off x="838200" y="1930401"/>
            <a:ext cx="9044887" cy="1498600"/>
          </a:xfrm>
        </p:spPr>
        <p:txBody>
          <a:bodyPr>
            <a:normAutofit lnSpcReduction="10000"/>
          </a:bodyPr>
          <a:lstStyle/>
          <a:p>
            <a:pPr algn="just"/>
            <a:r>
              <a:rPr lang="en-US" sz="2000" b="1" i="0" dirty="0">
                <a:effectLst/>
              </a:rPr>
              <a:t>SYNTAX:</a:t>
            </a:r>
            <a:endParaRPr lang="en-US" sz="2000" b="0" i="0" dirty="0">
              <a:effectLst/>
            </a:endParaRPr>
          </a:p>
          <a:p>
            <a:pPr algn="just">
              <a:buFont typeface="+mj-lt"/>
              <a:buAutoNum type="arabicPeriod"/>
            </a:pPr>
            <a:r>
              <a:rPr lang="en-US" sz="2000" b="1" i="0" dirty="0">
                <a:effectLst/>
              </a:rPr>
              <a:t>ALTER</a:t>
            </a:r>
            <a:r>
              <a:rPr lang="en-US" sz="2000" b="0" i="0" dirty="0">
                <a:effectLst/>
              </a:rPr>
              <a:t> </a:t>
            </a:r>
            <a:r>
              <a:rPr lang="en-US" sz="2000" b="1" i="0" dirty="0">
                <a:effectLst/>
              </a:rPr>
              <a:t>TABLE</a:t>
            </a:r>
            <a:r>
              <a:rPr lang="en-US" sz="2000" b="0" i="0" dirty="0">
                <a:effectLst/>
              </a:rPr>
              <a:t> table_name  </a:t>
            </a:r>
          </a:p>
          <a:p>
            <a:pPr algn="just">
              <a:buFont typeface="+mj-lt"/>
              <a:buAutoNum type="arabicPeriod"/>
            </a:pPr>
            <a:r>
              <a:rPr lang="en-US" sz="2000" b="0" i="0" dirty="0">
                <a:effectLst/>
              </a:rPr>
              <a:t>RENAME </a:t>
            </a:r>
            <a:r>
              <a:rPr lang="en-US" sz="2000" b="1" i="0" dirty="0">
                <a:effectLst/>
              </a:rPr>
              <a:t>TO</a:t>
            </a:r>
            <a:r>
              <a:rPr lang="en-US" sz="2000" b="0" i="0" dirty="0">
                <a:effectLst/>
              </a:rPr>
              <a:t> new_table_name;  </a:t>
            </a:r>
          </a:p>
          <a:p>
            <a:pPr marL="0" indent="0">
              <a:buNone/>
            </a:pPr>
            <a:r>
              <a:rPr lang="en-IN" sz="2000" dirty="0"/>
              <a:t>For example:-</a:t>
            </a:r>
          </a:p>
        </p:txBody>
      </p:sp>
      <p:pic>
        <p:nvPicPr>
          <p:cNvPr id="5" name="Picture 4">
            <a:extLst>
              <a:ext uri="{FF2B5EF4-FFF2-40B4-BE49-F238E27FC236}">
                <a16:creationId xmlns:a16="http://schemas.microsoft.com/office/drawing/2014/main" id="{014B0A9E-9529-408C-B7D4-CE16DE41B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778" y="3571042"/>
            <a:ext cx="6744569" cy="245336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69C54D12-F3DE-48CA-85F4-6ADC7F59D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699365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50CB-180A-4798-B44E-C0FFDBBC19DC}"/>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TRUNCATE TABLE</a:t>
            </a:r>
          </a:p>
        </p:txBody>
      </p:sp>
      <p:sp>
        <p:nvSpPr>
          <p:cNvPr id="3" name="Content Placeholder 2">
            <a:extLst>
              <a:ext uri="{FF2B5EF4-FFF2-40B4-BE49-F238E27FC236}">
                <a16:creationId xmlns:a16="http://schemas.microsoft.com/office/drawing/2014/main" id="{0756C75D-312E-4B7B-BDE3-28FF94218E03}"/>
              </a:ext>
            </a:extLst>
          </p:cNvPr>
          <p:cNvSpPr>
            <a:spLocks noGrp="1"/>
          </p:cNvSpPr>
          <p:nvPr>
            <p:ph sz="quarter" idx="13"/>
          </p:nvPr>
        </p:nvSpPr>
        <p:spPr>
          <a:xfrm>
            <a:off x="812324" y="1690688"/>
            <a:ext cx="9044887" cy="3751309"/>
          </a:xfrm>
        </p:spPr>
        <p:txBody>
          <a:bodyPr>
            <a:normAutofit/>
          </a:bodyPr>
          <a:lstStyle/>
          <a:p>
            <a:r>
              <a:rPr lang="en-US" sz="2000" b="0" i="0" dirty="0">
                <a:solidFill>
                  <a:srgbClr val="333333"/>
                </a:solidFill>
                <a:effectLst/>
              </a:rPr>
              <a:t>The TRUNCATE statement in MySQL removes the complete data without removing its structure. </a:t>
            </a:r>
          </a:p>
          <a:p>
            <a:pPr algn="just"/>
            <a:r>
              <a:rPr lang="en-US" sz="2000" b="0" i="0" dirty="0">
                <a:solidFill>
                  <a:srgbClr val="333333"/>
                </a:solidFill>
                <a:effectLst/>
              </a:rPr>
              <a:t>The following points must be considered while using the TRUNCATE command:</a:t>
            </a:r>
          </a:p>
          <a:p>
            <a:pPr marL="457200" indent="-457200" algn="just">
              <a:buFont typeface="+mj-lt"/>
              <a:buAutoNum type="arabicPeriod"/>
            </a:pPr>
            <a:r>
              <a:rPr lang="en-US" sz="2000" b="0" i="0" dirty="0">
                <a:solidFill>
                  <a:srgbClr val="000000"/>
                </a:solidFill>
                <a:effectLst/>
              </a:rPr>
              <a:t>We cannot use the </a:t>
            </a:r>
            <a:r>
              <a:rPr lang="en-US" sz="2000" b="1" i="0" dirty="0">
                <a:solidFill>
                  <a:srgbClr val="000000"/>
                </a:solidFill>
                <a:effectLst/>
              </a:rPr>
              <a:t>WHERE</a:t>
            </a:r>
            <a:r>
              <a:rPr lang="en-US" sz="2000" b="0" i="0" dirty="0">
                <a:solidFill>
                  <a:srgbClr val="000000"/>
                </a:solidFill>
                <a:effectLst/>
              </a:rPr>
              <a:t> clause with this command so that filtering of records is not possible.</a:t>
            </a:r>
          </a:p>
          <a:p>
            <a:pPr marL="457200" indent="-457200" algn="just">
              <a:buFont typeface="+mj-lt"/>
              <a:buAutoNum type="arabicPeriod"/>
            </a:pPr>
            <a:r>
              <a:rPr lang="en-US" sz="2000" b="0" i="0" dirty="0">
                <a:solidFill>
                  <a:srgbClr val="000000"/>
                </a:solidFill>
                <a:effectLst/>
              </a:rPr>
              <a:t>We </a:t>
            </a:r>
            <a:r>
              <a:rPr lang="en-US" sz="2000" b="1" i="0" dirty="0">
                <a:solidFill>
                  <a:srgbClr val="000000"/>
                </a:solidFill>
                <a:effectLst/>
              </a:rPr>
              <a:t>cannot rollback the deleted data</a:t>
            </a:r>
            <a:r>
              <a:rPr lang="en-US" sz="2000" b="0" i="0" dirty="0">
                <a:solidFill>
                  <a:srgbClr val="000000"/>
                </a:solidFill>
                <a:effectLst/>
              </a:rPr>
              <a:t> after executing this command because the log is not maintained while performing this operation.</a:t>
            </a:r>
          </a:p>
          <a:p>
            <a:pPr marL="457200" indent="-457200" algn="just">
              <a:buFont typeface="+mj-lt"/>
              <a:buAutoNum type="arabicPeriod"/>
            </a:pPr>
            <a:r>
              <a:rPr lang="en-US" sz="2000" b="0" i="0" dirty="0">
                <a:solidFill>
                  <a:srgbClr val="000000"/>
                </a:solidFill>
                <a:effectLst/>
              </a:rPr>
              <a:t>We cannot use the truncate statement when a table is referenced by a </a:t>
            </a:r>
            <a:r>
              <a:rPr lang="en-US" sz="2000" b="1" i="0" dirty="0">
                <a:solidFill>
                  <a:srgbClr val="000000"/>
                </a:solidFill>
                <a:effectLst/>
              </a:rPr>
              <a:t>foreign key</a:t>
            </a:r>
            <a:r>
              <a:rPr lang="en-US" sz="2000" b="0" i="0" dirty="0">
                <a:solidFill>
                  <a:srgbClr val="000000"/>
                </a:solidFill>
                <a:effectLst/>
              </a:rPr>
              <a:t> or participates in an </a:t>
            </a:r>
            <a:r>
              <a:rPr lang="en-US" sz="2000" b="1" i="0" dirty="0">
                <a:solidFill>
                  <a:srgbClr val="000000"/>
                </a:solidFill>
                <a:effectLst/>
              </a:rPr>
              <a:t>indexed view</a:t>
            </a:r>
            <a:r>
              <a:rPr lang="en-US" sz="2000" b="0" i="0" dirty="0">
                <a:solidFill>
                  <a:srgbClr val="000000"/>
                </a:solidFill>
                <a:effectLst/>
              </a:rPr>
              <a:t>.</a:t>
            </a:r>
          </a:p>
          <a:p>
            <a:pPr marL="457200" indent="-457200" algn="just">
              <a:buFont typeface="+mj-lt"/>
              <a:buAutoNum type="arabicPeriod"/>
            </a:pPr>
            <a:r>
              <a:rPr lang="en-US" sz="2000" b="0" i="0" dirty="0">
                <a:solidFill>
                  <a:srgbClr val="000000"/>
                </a:solidFill>
                <a:effectLst/>
              </a:rPr>
              <a:t>The TRUNCATE command doesn't fire DELETE </a:t>
            </a:r>
            <a:r>
              <a:rPr lang="en-US" sz="2000" b="1" i="0" dirty="0">
                <a:solidFill>
                  <a:srgbClr val="000000"/>
                </a:solidFill>
                <a:effectLst/>
              </a:rPr>
              <a:t>triggers</a:t>
            </a:r>
            <a:r>
              <a:rPr lang="en-US" sz="2000" b="0" i="0" dirty="0">
                <a:solidFill>
                  <a:srgbClr val="000000"/>
                </a:solidFill>
                <a:effectLst/>
              </a:rPr>
              <a:t> associated with the table that is being truncated because it does not operate on individual rows.</a:t>
            </a:r>
          </a:p>
        </p:txBody>
      </p:sp>
      <p:pic>
        <p:nvPicPr>
          <p:cNvPr id="4" name="Picture 3">
            <a:extLst>
              <a:ext uri="{FF2B5EF4-FFF2-40B4-BE49-F238E27FC236}">
                <a16:creationId xmlns:a16="http://schemas.microsoft.com/office/drawing/2014/main" id="{8F393C41-3821-4829-93A8-F2267A56E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855282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7E2F-156F-46F7-A608-03FDCE93A73A}"/>
              </a:ext>
            </a:extLst>
          </p:cNvPr>
          <p:cNvSpPr>
            <a:spLocks noGrp="1"/>
          </p:cNvSpPr>
          <p:nvPr>
            <p:ph type="title"/>
          </p:nvPr>
        </p:nvSpPr>
        <p:spPr>
          <a:xfrm>
            <a:off x="310719" y="834501"/>
            <a:ext cx="11540970" cy="856187"/>
          </a:xfrm>
        </p:spPr>
        <p:txBody>
          <a:bodyPr>
            <a:noAutofit/>
          </a:bodyPr>
          <a:lstStyle/>
          <a:p>
            <a:r>
              <a:rPr lang="en-IN" sz="2600" dirty="0">
                <a:solidFill>
                  <a:schemeClr val="tx1">
                    <a:lumMod val="75000"/>
                    <a:lumOff val="25000"/>
                  </a:schemeClr>
                </a:solidFill>
                <a:latin typeface="Adobe Fangsong Std R" panose="02020400000000000000" pitchFamily="18" charset="-128"/>
                <a:ea typeface="Adobe Fangsong Std R" panose="02020400000000000000" pitchFamily="18" charset="-128"/>
              </a:rPr>
              <a:t>WHERE IS A DATABASE MANAGEMENT SYSTEM (DBMS) BEING USED?</a:t>
            </a:r>
          </a:p>
        </p:txBody>
      </p:sp>
      <p:sp>
        <p:nvSpPr>
          <p:cNvPr id="3" name="Content Placeholder 2">
            <a:extLst>
              <a:ext uri="{FF2B5EF4-FFF2-40B4-BE49-F238E27FC236}">
                <a16:creationId xmlns:a16="http://schemas.microsoft.com/office/drawing/2014/main" id="{9D308C1F-9124-4FDC-9BF0-9B201B013424}"/>
              </a:ext>
            </a:extLst>
          </p:cNvPr>
          <p:cNvSpPr>
            <a:spLocks noGrp="1"/>
          </p:cNvSpPr>
          <p:nvPr>
            <p:ph sz="quarter" idx="13"/>
          </p:nvPr>
        </p:nvSpPr>
        <p:spPr>
          <a:xfrm>
            <a:off x="776056" y="1917575"/>
            <a:ext cx="9044887" cy="2423589"/>
          </a:xfrm>
        </p:spPr>
        <p:txBody>
          <a:bodyPr/>
          <a:lstStyle/>
          <a:p>
            <a:pPr algn="l">
              <a:buFont typeface="Arial" panose="020B0604020202020204" pitchFamily="34" charset="0"/>
              <a:buChar char="•"/>
            </a:pPr>
            <a:r>
              <a:rPr lang="en-IN" sz="2000" b="1" i="0" dirty="0">
                <a:solidFill>
                  <a:srgbClr val="333333"/>
                </a:solidFill>
                <a:effectLst/>
              </a:rPr>
              <a:t>Airlines</a:t>
            </a:r>
            <a:r>
              <a:rPr lang="en-IN" sz="2000" b="0" i="0" dirty="0">
                <a:solidFill>
                  <a:srgbClr val="000000"/>
                </a:solidFill>
                <a:effectLst/>
              </a:rPr>
              <a:t>: reservations, schedules, etc</a:t>
            </a:r>
          </a:p>
          <a:p>
            <a:pPr algn="l">
              <a:buFont typeface="Arial" panose="020B0604020202020204" pitchFamily="34" charset="0"/>
              <a:buChar char="•"/>
            </a:pPr>
            <a:r>
              <a:rPr lang="en-IN" sz="2000" b="1" i="0" dirty="0">
                <a:solidFill>
                  <a:srgbClr val="333333"/>
                </a:solidFill>
                <a:effectLst/>
              </a:rPr>
              <a:t>Telecom</a:t>
            </a:r>
            <a:r>
              <a:rPr lang="en-IN" sz="2000" b="0" i="0" dirty="0">
                <a:solidFill>
                  <a:srgbClr val="000000"/>
                </a:solidFill>
                <a:effectLst/>
              </a:rPr>
              <a:t>: calls made, customer details, network usage, etc</a:t>
            </a:r>
          </a:p>
          <a:p>
            <a:pPr algn="l">
              <a:buFont typeface="Arial" panose="020B0604020202020204" pitchFamily="34" charset="0"/>
              <a:buChar char="•"/>
            </a:pPr>
            <a:r>
              <a:rPr lang="en-IN" sz="2000" b="1" i="0" dirty="0">
                <a:solidFill>
                  <a:srgbClr val="333333"/>
                </a:solidFill>
                <a:effectLst/>
              </a:rPr>
              <a:t>Universities</a:t>
            </a:r>
            <a:r>
              <a:rPr lang="en-IN" sz="2000" b="0" i="0" dirty="0">
                <a:solidFill>
                  <a:srgbClr val="000000"/>
                </a:solidFill>
                <a:effectLst/>
              </a:rPr>
              <a:t>: registration, results, grades, etc</a:t>
            </a:r>
          </a:p>
          <a:p>
            <a:pPr algn="l">
              <a:buFont typeface="Arial" panose="020B0604020202020204" pitchFamily="34" charset="0"/>
              <a:buChar char="•"/>
            </a:pPr>
            <a:r>
              <a:rPr lang="en-IN" sz="2000" b="1" i="0" dirty="0">
                <a:solidFill>
                  <a:srgbClr val="333333"/>
                </a:solidFill>
                <a:effectLst/>
              </a:rPr>
              <a:t>Sales</a:t>
            </a:r>
            <a:r>
              <a:rPr lang="en-IN" sz="2000" b="0" i="0" dirty="0">
                <a:solidFill>
                  <a:srgbClr val="000000"/>
                </a:solidFill>
                <a:effectLst/>
              </a:rPr>
              <a:t>: products, purchases, customers, etc</a:t>
            </a:r>
          </a:p>
          <a:p>
            <a:pPr algn="l">
              <a:buFont typeface="Arial" panose="020B0604020202020204" pitchFamily="34" charset="0"/>
              <a:buChar char="•"/>
            </a:pPr>
            <a:r>
              <a:rPr lang="en-IN" sz="2000" b="1" i="0" dirty="0">
                <a:solidFill>
                  <a:srgbClr val="333333"/>
                </a:solidFill>
                <a:effectLst/>
              </a:rPr>
              <a:t>Banking</a:t>
            </a:r>
            <a:r>
              <a:rPr lang="en-IN" sz="2000" b="0" i="0" dirty="0">
                <a:solidFill>
                  <a:srgbClr val="000000"/>
                </a:solidFill>
                <a:effectLst/>
              </a:rPr>
              <a:t>: all transactions etc</a:t>
            </a:r>
          </a:p>
        </p:txBody>
      </p:sp>
      <p:pic>
        <p:nvPicPr>
          <p:cNvPr id="4" name="Picture 3">
            <a:extLst>
              <a:ext uri="{FF2B5EF4-FFF2-40B4-BE49-F238E27FC236}">
                <a16:creationId xmlns:a16="http://schemas.microsoft.com/office/drawing/2014/main" id="{26491CA9-656C-4247-9DA0-5E3F7AF58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3748626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042F87-D267-4804-9819-73B64362693F}"/>
              </a:ext>
            </a:extLst>
          </p:cNvPr>
          <p:cNvSpPr>
            <a:spLocks noGrp="1"/>
          </p:cNvSpPr>
          <p:nvPr>
            <p:ph sz="quarter" idx="13"/>
          </p:nvPr>
        </p:nvSpPr>
        <p:spPr>
          <a:xfrm>
            <a:off x="838200" y="1930400"/>
            <a:ext cx="9044887" cy="2064551"/>
          </a:xfrm>
        </p:spPr>
        <p:txBody>
          <a:bodyPr>
            <a:normAutofit/>
          </a:bodyPr>
          <a:lstStyle/>
          <a:p>
            <a:pPr algn="just"/>
            <a:r>
              <a:rPr lang="en-US" sz="2000" b="1" i="0" dirty="0">
                <a:effectLst/>
              </a:rPr>
              <a:t>SYNTAX:-</a:t>
            </a:r>
          </a:p>
          <a:p>
            <a:pPr algn="just">
              <a:buFont typeface="+mj-lt"/>
              <a:buAutoNum type="arabicPeriod"/>
            </a:pPr>
            <a:r>
              <a:rPr lang="en-US" sz="2000" b="1" i="0" dirty="0">
                <a:effectLst/>
              </a:rPr>
              <a:t>TRUNCATE</a:t>
            </a:r>
            <a:r>
              <a:rPr lang="en-US" sz="2000" b="0" i="0" dirty="0">
                <a:effectLst/>
              </a:rPr>
              <a:t> [</a:t>
            </a:r>
            <a:r>
              <a:rPr lang="en-US" sz="2000" b="1" i="0" dirty="0">
                <a:effectLst/>
              </a:rPr>
              <a:t>TABLE</a:t>
            </a:r>
            <a:r>
              <a:rPr lang="en-US" sz="2000" b="0" i="0" dirty="0">
                <a:effectLst/>
              </a:rPr>
              <a:t>] table_name;  </a:t>
            </a:r>
          </a:p>
          <a:p>
            <a:pPr marL="0" indent="0" algn="just">
              <a:buNone/>
            </a:pPr>
            <a:r>
              <a:rPr lang="en-US" sz="2000" dirty="0"/>
              <a:t>For example:-</a:t>
            </a:r>
            <a:endParaRPr lang="en-US" sz="2000" b="0" i="0" dirty="0">
              <a:effectLst/>
            </a:endParaRPr>
          </a:p>
          <a:p>
            <a:pPr algn="just">
              <a:buFont typeface="+mj-lt"/>
              <a:buAutoNum type="arabicPeriod"/>
            </a:pPr>
            <a:endParaRPr lang="en-US" sz="2000" b="0" i="0" dirty="0">
              <a:effectLst/>
            </a:endParaRPr>
          </a:p>
        </p:txBody>
      </p:sp>
      <p:pic>
        <p:nvPicPr>
          <p:cNvPr id="5" name="Picture 4">
            <a:extLst>
              <a:ext uri="{FF2B5EF4-FFF2-40B4-BE49-F238E27FC236}">
                <a16:creationId xmlns:a16="http://schemas.microsoft.com/office/drawing/2014/main" id="{282E2ADB-C75E-4DEE-A6E1-9D2AA6BC3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2236" y="3503532"/>
            <a:ext cx="4129270" cy="85541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itle 1">
            <a:extLst>
              <a:ext uri="{FF2B5EF4-FFF2-40B4-BE49-F238E27FC236}">
                <a16:creationId xmlns:a16="http://schemas.microsoft.com/office/drawing/2014/main" id="{86B7BE54-F7A8-4FD5-B50B-E260D931F83F}"/>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TRUNCATE TABLE</a:t>
            </a:r>
          </a:p>
        </p:txBody>
      </p:sp>
      <p:pic>
        <p:nvPicPr>
          <p:cNvPr id="7" name="Picture 6">
            <a:extLst>
              <a:ext uri="{FF2B5EF4-FFF2-40B4-BE49-F238E27FC236}">
                <a16:creationId xmlns:a16="http://schemas.microsoft.com/office/drawing/2014/main" id="{DCA6A8E1-A67B-4A8A-B16B-D2737F4A59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92985147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8EFBE-8694-47A1-A2A5-DA4652416BEF}"/>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 DESCRIBE TABLE</a:t>
            </a:r>
          </a:p>
        </p:txBody>
      </p:sp>
      <p:sp>
        <p:nvSpPr>
          <p:cNvPr id="3" name="Content Placeholder 2">
            <a:extLst>
              <a:ext uri="{FF2B5EF4-FFF2-40B4-BE49-F238E27FC236}">
                <a16:creationId xmlns:a16="http://schemas.microsoft.com/office/drawing/2014/main" id="{29A7A678-A926-4909-90F9-FA2D5BEC91A8}"/>
              </a:ext>
            </a:extLst>
          </p:cNvPr>
          <p:cNvSpPr>
            <a:spLocks noGrp="1"/>
          </p:cNvSpPr>
          <p:nvPr>
            <p:ph sz="quarter" idx="13"/>
          </p:nvPr>
        </p:nvSpPr>
        <p:spPr>
          <a:xfrm>
            <a:off x="812324" y="1690688"/>
            <a:ext cx="9044887" cy="4647968"/>
          </a:xfrm>
        </p:spPr>
        <p:txBody>
          <a:bodyPr>
            <a:normAutofit/>
          </a:bodyPr>
          <a:lstStyle/>
          <a:p>
            <a:r>
              <a:rPr lang="en-US" sz="2000" b="0" i="0" dirty="0">
                <a:solidFill>
                  <a:srgbClr val="333333"/>
                </a:solidFill>
                <a:effectLst/>
              </a:rPr>
              <a:t>DESCRIBE means to show the information in detail. Since we have tables in MySQL, so we will use the </a:t>
            </a:r>
            <a:r>
              <a:rPr lang="en-US" sz="2000" b="1" i="0" dirty="0">
                <a:solidFill>
                  <a:srgbClr val="333333"/>
                </a:solidFill>
                <a:effectLst/>
              </a:rPr>
              <a:t>DESCRIBE command to show the structure of our table</a:t>
            </a:r>
            <a:r>
              <a:rPr lang="en-US" sz="2000" b="0" i="0" dirty="0">
                <a:solidFill>
                  <a:srgbClr val="333333"/>
                </a:solidFill>
                <a:effectLst/>
              </a:rPr>
              <a:t>, such as column names, constraints on column names, etc. The </a:t>
            </a:r>
            <a:r>
              <a:rPr lang="en-US" sz="2000" b="1" i="0" dirty="0">
                <a:solidFill>
                  <a:srgbClr val="333333"/>
                </a:solidFill>
                <a:effectLst/>
              </a:rPr>
              <a:t>DESC</a:t>
            </a:r>
            <a:r>
              <a:rPr lang="en-US" sz="2000" b="0" i="0" dirty="0">
                <a:solidFill>
                  <a:srgbClr val="333333"/>
                </a:solidFill>
                <a:effectLst/>
              </a:rPr>
              <a:t> command is a short form of the DESCRIBE command. Both DESCRIBE and DESC command are equivalent and case sensitive.</a:t>
            </a:r>
          </a:p>
          <a:p>
            <a:pPr algn="just"/>
            <a:r>
              <a:rPr lang="en-US" sz="2000" b="1" i="0" dirty="0">
                <a:effectLst/>
              </a:rPr>
              <a:t>Syntax</a:t>
            </a:r>
          </a:p>
          <a:p>
            <a:pPr marL="0" indent="0" algn="just">
              <a:buNone/>
            </a:pPr>
            <a:r>
              <a:rPr lang="en-US" sz="2000" b="0" i="0" dirty="0">
                <a:effectLst/>
              </a:rPr>
              <a:t>          {DESCRIBE | </a:t>
            </a:r>
            <a:r>
              <a:rPr lang="en-US" sz="2000" b="1" i="0" dirty="0">
                <a:effectLst/>
              </a:rPr>
              <a:t>DESC</a:t>
            </a:r>
            <a:r>
              <a:rPr lang="en-US" sz="2000" b="0" i="0" dirty="0">
                <a:effectLst/>
              </a:rPr>
              <a:t>} table_name;  </a:t>
            </a:r>
          </a:p>
          <a:p>
            <a:pPr marL="0" indent="0" algn="just">
              <a:buNone/>
            </a:pPr>
            <a:r>
              <a:rPr lang="en-US" sz="2000" dirty="0"/>
              <a:t>For example:-</a:t>
            </a:r>
          </a:p>
          <a:p>
            <a:pPr marL="0" indent="0" algn="just">
              <a:buNone/>
            </a:pPr>
            <a:endParaRPr lang="en-US" sz="2000" b="0" i="0" dirty="0">
              <a:effectLst/>
            </a:endParaRPr>
          </a:p>
          <a:p>
            <a:pPr marL="0" indent="0" algn="just">
              <a:buNone/>
            </a:pPr>
            <a:endParaRPr lang="en-US" sz="2000" b="0" i="0" dirty="0">
              <a:effectLst/>
            </a:endParaRPr>
          </a:p>
          <a:p>
            <a:pPr marL="0" indent="0" algn="just">
              <a:buNone/>
            </a:pPr>
            <a:endParaRPr lang="en-US" sz="2000" dirty="0"/>
          </a:p>
          <a:p>
            <a:pPr marL="0" indent="0" algn="just">
              <a:buNone/>
            </a:pPr>
            <a:endParaRPr lang="en-US" sz="2000" b="0" i="0" dirty="0">
              <a:effectLst/>
            </a:endParaRPr>
          </a:p>
          <a:p>
            <a:endParaRPr lang="en-IN" sz="2000" dirty="0"/>
          </a:p>
        </p:txBody>
      </p:sp>
      <p:pic>
        <p:nvPicPr>
          <p:cNvPr id="5" name="Picture 4">
            <a:extLst>
              <a:ext uri="{FF2B5EF4-FFF2-40B4-BE49-F238E27FC236}">
                <a16:creationId xmlns:a16="http://schemas.microsoft.com/office/drawing/2014/main" id="{17085722-1C7B-4E0C-BB50-7D9127C951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3145" y="4335274"/>
            <a:ext cx="5608071" cy="188797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698A8D7A-6B6B-4B27-854D-0B177AA56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04603320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D2D1-0B90-417E-BB6A-AE3F67417961}"/>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DROP TABLE</a:t>
            </a:r>
          </a:p>
        </p:txBody>
      </p:sp>
      <p:sp>
        <p:nvSpPr>
          <p:cNvPr id="3" name="Content Placeholder 2">
            <a:extLst>
              <a:ext uri="{FF2B5EF4-FFF2-40B4-BE49-F238E27FC236}">
                <a16:creationId xmlns:a16="http://schemas.microsoft.com/office/drawing/2014/main" id="{3AA55D61-E309-447D-BD83-073228553239}"/>
              </a:ext>
            </a:extLst>
          </p:cNvPr>
          <p:cNvSpPr>
            <a:spLocks noGrp="1"/>
          </p:cNvSpPr>
          <p:nvPr>
            <p:ph sz="quarter" idx="13"/>
          </p:nvPr>
        </p:nvSpPr>
        <p:spPr>
          <a:xfrm>
            <a:off x="838200" y="1930400"/>
            <a:ext cx="9044887" cy="3351814"/>
          </a:xfrm>
        </p:spPr>
        <p:txBody>
          <a:bodyPr>
            <a:normAutofit fontScale="92500" lnSpcReduction="10000"/>
          </a:bodyPr>
          <a:lstStyle/>
          <a:p>
            <a:r>
              <a:rPr lang="en-US" sz="2000" b="0" i="0" dirty="0">
                <a:solidFill>
                  <a:srgbClr val="333333"/>
                </a:solidFill>
                <a:effectLst/>
              </a:rPr>
              <a:t>MYSQL uses a Drop Table statement to delete the existing table. This statement removes the complete data of a table along with the whole structure or definition permanently from the database.</a:t>
            </a:r>
          </a:p>
          <a:p>
            <a:pPr algn="just"/>
            <a:r>
              <a:rPr lang="en-US" sz="2000" b="0" i="0" dirty="0">
                <a:effectLst/>
              </a:rPr>
              <a:t>Syntax</a:t>
            </a:r>
          </a:p>
          <a:p>
            <a:pPr marL="0" indent="0" algn="just">
              <a:buNone/>
            </a:pPr>
            <a:r>
              <a:rPr lang="en-US" sz="2000" b="0" i="0" dirty="0">
                <a:effectLst/>
              </a:rPr>
              <a:t>          mysql&gt; </a:t>
            </a:r>
            <a:r>
              <a:rPr lang="en-US" sz="2000" b="1" i="0" dirty="0">
                <a:effectLst/>
              </a:rPr>
              <a:t>DROP</a:t>
            </a:r>
            <a:r>
              <a:rPr lang="en-US" sz="2000" b="0" i="0" dirty="0">
                <a:effectLst/>
              </a:rPr>
              <a:t> </a:t>
            </a:r>
            <a:r>
              <a:rPr lang="en-US" sz="2000" b="1" i="0" dirty="0">
                <a:effectLst/>
              </a:rPr>
              <a:t>TABLE</a:t>
            </a:r>
            <a:r>
              <a:rPr lang="en-US" sz="2000" b="0" i="0" dirty="0">
                <a:effectLst/>
              </a:rPr>
              <a:t>  table_name;  </a:t>
            </a:r>
          </a:p>
          <a:p>
            <a:pPr marL="0" indent="0" algn="just">
              <a:buNone/>
            </a:pPr>
            <a:r>
              <a:rPr lang="en-US" sz="2000" b="0" i="0" dirty="0">
                <a:effectLst/>
              </a:rPr>
              <a:t>           OR,  </a:t>
            </a:r>
          </a:p>
          <a:p>
            <a:pPr marL="0" indent="0" algn="just">
              <a:buNone/>
            </a:pPr>
            <a:r>
              <a:rPr lang="en-US" sz="2000" b="0" i="0" dirty="0">
                <a:effectLst/>
              </a:rPr>
              <a:t>          mysql&gt; </a:t>
            </a:r>
            <a:r>
              <a:rPr lang="en-US" sz="2000" b="1" i="0" dirty="0">
                <a:effectLst/>
              </a:rPr>
              <a:t>DROP</a:t>
            </a:r>
            <a:r>
              <a:rPr lang="en-US" sz="2000" b="0" i="0" dirty="0">
                <a:effectLst/>
              </a:rPr>
              <a:t> </a:t>
            </a:r>
            <a:r>
              <a:rPr lang="en-US" sz="2000" b="1" i="0" dirty="0">
                <a:effectLst/>
              </a:rPr>
              <a:t>TABLE</a:t>
            </a:r>
            <a:r>
              <a:rPr lang="en-US" sz="2000" b="0" i="0" dirty="0">
                <a:effectLst/>
              </a:rPr>
              <a:t>  schema_name.table_name;  </a:t>
            </a:r>
          </a:p>
          <a:p>
            <a:pPr marL="0" indent="0" algn="just">
              <a:buNone/>
            </a:pPr>
            <a:r>
              <a:rPr lang="en-US" sz="2000" b="0" i="0" dirty="0">
                <a:effectLst/>
              </a:rPr>
              <a:t>For example:-</a:t>
            </a:r>
          </a:p>
          <a:p>
            <a:pPr marL="0" indent="0" algn="just">
              <a:buNone/>
            </a:pPr>
            <a:endParaRPr lang="en-US" sz="2000" b="0" i="0" dirty="0">
              <a:effectLst/>
            </a:endParaRPr>
          </a:p>
          <a:p>
            <a:pPr marL="0" indent="0" algn="just">
              <a:buNone/>
            </a:pPr>
            <a:r>
              <a:rPr lang="en-US" sz="2000" b="0" i="0" dirty="0">
                <a:effectLst/>
              </a:rPr>
              <a:t> </a:t>
            </a:r>
            <a:endParaRPr lang="en-IN" sz="2000" dirty="0"/>
          </a:p>
        </p:txBody>
      </p:sp>
      <p:pic>
        <p:nvPicPr>
          <p:cNvPr id="5" name="Picture 4">
            <a:extLst>
              <a:ext uri="{FF2B5EF4-FFF2-40B4-BE49-F238E27FC236}">
                <a16:creationId xmlns:a16="http://schemas.microsoft.com/office/drawing/2014/main" id="{618A47A3-505E-4D37-85AB-13D5CDCC03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9868" y="4616388"/>
            <a:ext cx="4148675" cy="81674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330CFF9D-B19F-4B11-A0F9-622AF25E3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0191347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B997-4DBB-44E5-A640-30F517841AB6}"/>
              </a:ext>
            </a:extLst>
          </p:cNvPr>
          <p:cNvSpPr>
            <a:spLocks noGrp="1"/>
          </p:cNvSpPr>
          <p:nvPr>
            <p:ph type="title"/>
          </p:nvPr>
        </p:nvSpPr>
        <p:spPr/>
        <p:txBody>
          <a:bodyPr/>
          <a:lstStyle/>
          <a:p>
            <a:pPr algn="ctr"/>
            <a:r>
              <a:rPr lang="en-IN" sz="4400" dirty="0">
                <a:solidFill>
                  <a:schemeClr val="tx1">
                    <a:lumMod val="75000"/>
                    <a:lumOff val="25000"/>
                  </a:schemeClr>
                </a:solidFill>
                <a:latin typeface="Adobe Fangsong Std R" panose="02020400000000000000" pitchFamily="18" charset="-128"/>
                <a:ea typeface="Adobe Fangsong Std R" panose="02020400000000000000" pitchFamily="18" charset="-128"/>
              </a:rPr>
              <a:t>DROP TABLE</a:t>
            </a:r>
            <a:endParaRPr lang="en-IN" dirty="0"/>
          </a:p>
        </p:txBody>
      </p:sp>
      <p:graphicFrame>
        <p:nvGraphicFramePr>
          <p:cNvPr id="4" name="Content Placeholder 3">
            <a:extLst>
              <a:ext uri="{FF2B5EF4-FFF2-40B4-BE49-F238E27FC236}">
                <a16:creationId xmlns:a16="http://schemas.microsoft.com/office/drawing/2014/main" id="{E919646A-EA5E-47EB-BEA7-22E5E1CA0B33}"/>
              </a:ext>
            </a:extLst>
          </p:cNvPr>
          <p:cNvGraphicFramePr>
            <a:graphicFrameLocks noGrp="1"/>
          </p:cNvGraphicFramePr>
          <p:nvPr>
            <p:ph sz="quarter" idx="13"/>
            <p:extLst>
              <p:ext uri="{D42A27DB-BD31-4B8C-83A1-F6EECF244321}">
                <p14:modId xmlns:p14="http://schemas.microsoft.com/office/powerpoint/2010/main" val="3751275386"/>
              </p:ext>
            </p:extLst>
          </p:nvPr>
        </p:nvGraphicFramePr>
        <p:xfrm>
          <a:off x="1306533" y="2592280"/>
          <a:ext cx="8161576" cy="3248035"/>
        </p:xfrm>
        <a:graphic>
          <a:graphicData uri="http://schemas.openxmlformats.org/drawingml/2006/table">
            <a:tbl>
              <a:tblPr/>
              <a:tblGrid>
                <a:gridCol w="3051725">
                  <a:extLst>
                    <a:ext uri="{9D8B030D-6E8A-4147-A177-3AD203B41FA5}">
                      <a16:colId xmlns:a16="http://schemas.microsoft.com/office/drawing/2014/main" val="1575365952"/>
                    </a:ext>
                  </a:extLst>
                </a:gridCol>
                <a:gridCol w="5109851">
                  <a:extLst>
                    <a:ext uri="{9D8B030D-6E8A-4147-A177-3AD203B41FA5}">
                      <a16:colId xmlns:a16="http://schemas.microsoft.com/office/drawing/2014/main" val="667313234"/>
                    </a:ext>
                  </a:extLst>
                </a:gridCol>
              </a:tblGrid>
              <a:tr h="311758">
                <a:tc>
                  <a:txBody>
                    <a:bodyPr/>
                    <a:lstStyle/>
                    <a:p>
                      <a:pPr algn="l" fontAlgn="t"/>
                      <a:r>
                        <a:rPr lang="en-IN" sz="1200">
                          <a:solidFill>
                            <a:srgbClr val="000000"/>
                          </a:solidFill>
                          <a:effectLst/>
                          <a:latin typeface="times new roman" panose="02020603050405020304" pitchFamily="18" charset="0"/>
                        </a:rPr>
                        <a:t>Parameter Name</a:t>
                      </a:r>
                    </a:p>
                  </a:txBody>
                  <a:tcPr marL="60784" marR="60784" marT="60784" marB="60784">
                    <a:lnL w="7620" cap="flat" cmpd="sng" algn="ctr">
                      <a:solidFill>
                        <a:srgbClr val="907FE2"/>
                      </a:solidFill>
                      <a:prstDash val="solid"/>
                      <a:round/>
                      <a:headEnd type="none" w="med" len="med"/>
                      <a:tailEnd type="none" w="med" len="med"/>
                    </a:lnL>
                    <a:lnR w="7620" cap="flat" cmpd="sng" algn="ctr">
                      <a:solidFill>
                        <a:srgbClr val="907FE2"/>
                      </a:solidFill>
                      <a:prstDash val="solid"/>
                      <a:round/>
                      <a:headEnd type="none" w="med" len="med"/>
                      <a:tailEnd type="none" w="med" len="med"/>
                    </a:lnR>
                    <a:lnT w="7620" cap="flat" cmpd="sng" algn="ctr">
                      <a:solidFill>
                        <a:srgbClr val="907FE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dirty="0">
                          <a:solidFill>
                            <a:srgbClr val="000000"/>
                          </a:solidFill>
                          <a:effectLst/>
                          <a:latin typeface="times new roman" panose="02020603050405020304" pitchFamily="18" charset="0"/>
                        </a:rPr>
                        <a:t>Description</a:t>
                      </a:r>
                    </a:p>
                  </a:txBody>
                  <a:tcPr marL="60784" marR="60784" marT="60784" marB="60784">
                    <a:lnL w="7620" cap="flat" cmpd="sng" algn="ctr">
                      <a:solidFill>
                        <a:srgbClr val="907FE2"/>
                      </a:solidFill>
                      <a:prstDash val="solid"/>
                      <a:round/>
                      <a:headEnd type="none" w="med" len="med"/>
                      <a:tailEnd type="none" w="med" len="med"/>
                    </a:lnL>
                    <a:lnR w="7620" cap="flat" cmpd="sng" algn="ctr">
                      <a:solidFill>
                        <a:srgbClr val="907FE2"/>
                      </a:solidFill>
                      <a:prstDash val="solid"/>
                      <a:round/>
                      <a:headEnd type="none" w="med" len="med"/>
                      <a:tailEnd type="none" w="med" len="med"/>
                    </a:lnR>
                    <a:lnT w="7620" cap="flat" cmpd="sng" algn="ctr">
                      <a:solidFill>
                        <a:srgbClr val="907FE2"/>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41341666"/>
                  </a:ext>
                </a:extLst>
              </a:tr>
              <a:tr h="677955">
                <a:tc>
                  <a:txBody>
                    <a:bodyPr/>
                    <a:lstStyle/>
                    <a:p>
                      <a:pPr algn="just" fontAlgn="t"/>
                      <a:r>
                        <a:rPr lang="en-IN" sz="1200">
                          <a:solidFill>
                            <a:srgbClr val="333333"/>
                          </a:solidFill>
                          <a:effectLst/>
                          <a:latin typeface="inter-regular"/>
                        </a:rPr>
                        <a:t>TEMPORARY</a:t>
                      </a:r>
                    </a:p>
                  </a:txBody>
                  <a:tcPr marL="40523" marR="40523" marT="40523" marB="4052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It is an optional parameter that specifies to delete the temporary tables only.</a:t>
                      </a:r>
                    </a:p>
                  </a:txBody>
                  <a:tcPr marL="40523" marR="40523" marT="40523" marB="4052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90775759"/>
                  </a:ext>
                </a:extLst>
              </a:tr>
              <a:tr h="496621">
                <a:tc>
                  <a:txBody>
                    <a:bodyPr/>
                    <a:lstStyle/>
                    <a:p>
                      <a:pPr algn="just" fontAlgn="t"/>
                      <a:r>
                        <a:rPr lang="en-IN" sz="1200">
                          <a:solidFill>
                            <a:srgbClr val="333333"/>
                          </a:solidFill>
                          <a:effectLst/>
                          <a:latin typeface="inter-regular"/>
                        </a:rPr>
                        <a:t>table_name</a:t>
                      </a:r>
                    </a:p>
                  </a:txBody>
                  <a:tcPr marL="40523" marR="40523" marT="40523" marB="4052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inter-regular"/>
                        </a:rPr>
                        <a:t>It specifies the name of the table which we are going to remove from the database.</a:t>
                      </a:r>
                    </a:p>
                  </a:txBody>
                  <a:tcPr marL="40523" marR="40523" marT="40523" marB="4052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007464986"/>
                  </a:ext>
                </a:extLst>
              </a:tr>
              <a:tr h="744140">
                <a:tc>
                  <a:txBody>
                    <a:bodyPr/>
                    <a:lstStyle/>
                    <a:p>
                      <a:pPr algn="just" fontAlgn="t"/>
                      <a:r>
                        <a:rPr lang="en-IN" sz="1200" dirty="0">
                          <a:solidFill>
                            <a:srgbClr val="333333"/>
                          </a:solidFill>
                          <a:effectLst/>
                          <a:latin typeface="inter-regular"/>
                        </a:rPr>
                        <a:t>IF EXISTS</a:t>
                      </a:r>
                    </a:p>
                  </a:txBody>
                  <a:tcPr marL="40523" marR="40523" marT="40523" marB="4052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is optional, which is used with the DROP TABLE statement to remove the tables only if it exists in the database.</a:t>
                      </a:r>
                    </a:p>
                  </a:txBody>
                  <a:tcPr marL="40523" marR="40523" marT="40523" marB="4052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54139352"/>
                  </a:ext>
                </a:extLst>
              </a:tr>
              <a:tr h="1017561">
                <a:tc>
                  <a:txBody>
                    <a:bodyPr/>
                    <a:lstStyle/>
                    <a:p>
                      <a:pPr algn="just" fontAlgn="t"/>
                      <a:r>
                        <a:rPr lang="en-IN" sz="1200">
                          <a:solidFill>
                            <a:srgbClr val="333333"/>
                          </a:solidFill>
                          <a:effectLst/>
                          <a:latin typeface="inter-regular"/>
                        </a:rPr>
                        <a:t>RESTRICT and CASCADE</a:t>
                      </a:r>
                    </a:p>
                  </a:txBody>
                  <a:tcPr marL="40523" marR="40523" marT="40523" marB="4052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inter-regular"/>
                        </a:rPr>
                        <a:t>Both are optional parameters that do not have any impact or effect on this statement. They are included in the syntax for future versions of MySQL.</a:t>
                      </a:r>
                    </a:p>
                  </a:txBody>
                  <a:tcPr marL="40523" marR="40523" marT="40523" marB="4052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94291926"/>
                  </a:ext>
                </a:extLst>
              </a:tr>
            </a:tbl>
          </a:graphicData>
        </a:graphic>
      </p:graphicFrame>
      <p:sp>
        <p:nvSpPr>
          <p:cNvPr id="7" name="TextBox 6">
            <a:extLst>
              <a:ext uri="{FF2B5EF4-FFF2-40B4-BE49-F238E27FC236}">
                <a16:creationId xmlns:a16="http://schemas.microsoft.com/office/drawing/2014/main" id="{4964D0C9-D308-4565-A5B6-AA1B912925A1}"/>
              </a:ext>
            </a:extLst>
          </p:cNvPr>
          <p:cNvSpPr txBox="1"/>
          <p:nvPr/>
        </p:nvSpPr>
        <p:spPr>
          <a:xfrm>
            <a:off x="864878" y="1611151"/>
            <a:ext cx="9044887" cy="70788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rPr>
              <a:t>SYNTAX:-</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effectLst/>
              </a:rPr>
              <a:t> DROP</a:t>
            </a:r>
            <a:r>
              <a:rPr kumimoji="0" lang="en-US" altLang="en-US" sz="2000" b="0" i="0" u="none" strike="noStrike" cap="none" normalizeH="0" baseline="0" dirty="0">
                <a:ln>
                  <a:noFill/>
                </a:ln>
                <a:effectLst/>
              </a:rPr>
              <a:t> [ </a:t>
            </a:r>
            <a:r>
              <a:rPr kumimoji="0" lang="en-US" altLang="en-US" sz="2000" b="1" i="0" u="none" strike="noStrike" cap="none" normalizeH="0" baseline="0" dirty="0">
                <a:ln>
                  <a:noFill/>
                </a:ln>
                <a:effectLst/>
              </a:rPr>
              <a:t>TEMPORARY</a:t>
            </a:r>
            <a:r>
              <a:rPr kumimoji="0" lang="en-US" altLang="en-US" sz="2000" b="0" i="0" u="none" strike="noStrike" cap="none" normalizeH="0" baseline="0" dirty="0">
                <a:ln>
                  <a:noFill/>
                </a:ln>
                <a:effectLst/>
              </a:rPr>
              <a:t> ] </a:t>
            </a:r>
            <a:r>
              <a:rPr kumimoji="0" lang="en-US" altLang="en-US" sz="2000" b="1" i="0" u="none" strike="noStrike" cap="none" normalizeH="0" baseline="0" dirty="0">
                <a:ln>
                  <a:noFill/>
                </a:ln>
                <a:effectLst/>
              </a:rPr>
              <a:t>TABLE</a:t>
            </a:r>
            <a:r>
              <a:rPr kumimoji="0" lang="en-US" altLang="en-US" sz="2000" b="0" i="0" u="none" strike="noStrike" cap="none" normalizeH="0" baseline="0" dirty="0">
                <a:ln>
                  <a:noFill/>
                </a:ln>
                <a:effectLst/>
              </a:rPr>
              <a:t> [ IF EXISTS ] table_name [ </a:t>
            </a:r>
            <a:r>
              <a:rPr kumimoji="0" lang="en-US" altLang="en-US" sz="2000" b="1" i="0" u="none" strike="noStrike" cap="none" normalizeH="0" baseline="0" dirty="0">
                <a:ln>
                  <a:noFill/>
                </a:ln>
                <a:effectLst/>
              </a:rPr>
              <a:t>RESTRICT</a:t>
            </a:r>
            <a:r>
              <a:rPr kumimoji="0" lang="en-US" altLang="en-US" sz="2000" b="0" i="0" u="none" strike="noStrike" cap="none" normalizeH="0" baseline="0" dirty="0">
                <a:ln>
                  <a:noFill/>
                </a:ln>
                <a:effectLst/>
              </a:rPr>
              <a:t> | </a:t>
            </a:r>
            <a:r>
              <a:rPr kumimoji="0" lang="en-US" altLang="en-US" sz="2000" b="1" i="0" u="none" strike="noStrike" cap="none" normalizeH="0" baseline="0" dirty="0">
                <a:ln>
                  <a:noFill/>
                </a:ln>
                <a:effectLst/>
              </a:rPr>
              <a:t>CASCADE</a:t>
            </a:r>
            <a:r>
              <a:rPr kumimoji="0" lang="en-US" altLang="en-US" sz="2000" b="0" i="0" u="none" strike="noStrike" cap="none" normalizeH="0" baseline="0" dirty="0">
                <a:ln>
                  <a:noFill/>
                </a:ln>
                <a:effectLst/>
              </a:rPr>
              <a:t> ];  </a:t>
            </a:r>
          </a:p>
        </p:txBody>
      </p:sp>
      <p:pic>
        <p:nvPicPr>
          <p:cNvPr id="5" name="Picture 4">
            <a:extLst>
              <a:ext uri="{FF2B5EF4-FFF2-40B4-BE49-F238E27FC236}">
                <a16:creationId xmlns:a16="http://schemas.microsoft.com/office/drawing/2014/main" id="{66C47E74-3A45-4BD4-857B-F32919DF8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86935429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CFEC-7F61-4221-9A55-8B98073A0170}"/>
              </a:ext>
            </a:extLst>
          </p:cNvPr>
          <p:cNvSpPr>
            <a:spLocks noGrp="1"/>
          </p:cNvSpPr>
          <p:nvPr>
            <p:ph type="title"/>
          </p:nvPr>
        </p:nvSpPr>
        <p:spPr>
          <a:xfrm>
            <a:off x="812324" y="656948"/>
            <a:ext cx="9044887" cy="1033740"/>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CONSTRAINTS</a:t>
            </a:r>
          </a:p>
        </p:txBody>
      </p:sp>
      <p:sp>
        <p:nvSpPr>
          <p:cNvPr id="3" name="Content Placeholder 2">
            <a:extLst>
              <a:ext uri="{FF2B5EF4-FFF2-40B4-BE49-F238E27FC236}">
                <a16:creationId xmlns:a16="http://schemas.microsoft.com/office/drawing/2014/main" id="{3EA10945-16FF-4830-AEC8-2113DC657ACB}"/>
              </a:ext>
            </a:extLst>
          </p:cNvPr>
          <p:cNvSpPr>
            <a:spLocks noGrp="1"/>
          </p:cNvSpPr>
          <p:nvPr>
            <p:ph sz="quarter" idx="13"/>
          </p:nvPr>
        </p:nvSpPr>
        <p:spPr>
          <a:xfrm>
            <a:off x="812324" y="2121594"/>
            <a:ext cx="9044887" cy="2268738"/>
          </a:xfrm>
        </p:spPr>
        <p:txBody>
          <a:bodyPr>
            <a:normAutofit/>
          </a:bodyPr>
          <a:lstStyle/>
          <a:p>
            <a:pPr algn="l"/>
            <a:r>
              <a:rPr lang="en-US" sz="2000" b="0" i="0" dirty="0">
                <a:solidFill>
                  <a:srgbClr val="000000"/>
                </a:solidFill>
                <a:effectLst/>
              </a:rPr>
              <a:t>SQL constraints are used to specify rules for the data in a table.</a:t>
            </a:r>
          </a:p>
          <a:p>
            <a:pPr algn="l"/>
            <a:r>
              <a:rPr lang="en-US" sz="2000" b="0" i="0" dirty="0">
                <a:solidFill>
                  <a:srgbClr val="000000"/>
                </a:solidFill>
                <a:effectLst/>
              </a:rPr>
              <a:t>Constraints are used to limit the type of data that can go into a table. This ensures the accuracy and reliability of the data in the table. If there is any violation between the constraint and the data action, the action is aborted.</a:t>
            </a:r>
          </a:p>
          <a:p>
            <a:pPr algn="l"/>
            <a:r>
              <a:rPr lang="en-US" sz="2000" b="0" i="0" dirty="0">
                <a:solidFill>
                  <a:srgbClr val="000000"/>
                </a:solidFill>
                <a:effectLst/>
              </a:rPr>
              <a:t>Constraints can be column level or table level. Column level constraints apply to a column, and table level constraints apply to the whole table.</a:t>
            </a:r>
          </a:p>
        </p:txBody>
      </p:sp>
      <p:pic>
        <p:nvPicPr>
          <p:cNvPr id="4" name="Picture 3">
            <a:extLst>
              <a:ext uri="{FF2B5EF4-FFF2-40B4-BE49-F238E27FC236}">
                <a16:creationId xmlns:a16="http://schemas.microsoft.com/office/drawing/2014/main" id="{148B6697-32DC-4B69-8F08-19860BF8C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03470268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F783CE-7359-467B-BFA7-C56D9CE7C84C}"/>
              </a:ext>
            </a:extLst>
          </p:cNvPr>
          <p:cNvSpPr>
            <a:spLocks noGrp="1"/>
          </p:cNvSpPr>
          <p:nvPr>
            <p:ph type="title"/>
          </p:nvPr>
        </p:nvSpPr>
        <p:spPr>
          <a:xfrm>
            <a:off x="812800" y="612559"/>
            <a:ext cx="9043988" cy="1078129"/>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CONSTRAINTS</a:t>
            </a:r>
          </a:p>
        </p:txBody>
      </p:sp>
      <p:sp>
        <p:nvSpPr>
          <p:cNvPr id="7" name="TextBox 6">
            <a:extLst>
              <a:ext uri="{FF2B5EF4-FFF2-40B4-BE49-F238E27FC236}">
                <a16:creationId xmlns:a16="http://schemas.microsoft.com/office/drawing/2014/main" id="{A0E52999-C1C2-4865-9335-09DCFF8ABDBF}"/>
              </a:ext>
            </a:extLst>
          </p:cNvPr>
          <p:cNvSpPr txBox="1"/>
          <p:nvPr/>
        </p:nvSpPr>
        <p:spPr>
          <a:xfrm>
            <a:off x="812800" y="2063954"/>
            <a:ext cx="9043988" cy="286232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The following constraints are commonly used in SQL: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hlinkClick r:id="rId2">
                  <a:extLst>
                    <a:ext uri="{A12FA001-AC4F-418D-AE19-62706E023703}">
                      <ahyp:hlinkClr xmlns:ahyp="http://schemas.microsoft.com/office/drawing/2018/hyperlinkcolor" val="tx"/>
                    </a:ext>
                  </a:extLst>
                </a:hlinkClick>
              </a:rPr>
              <a:t>NOT NULL</a:t>
            </a:r>
            <a:r>
              <a:rPr kumimoji="0" lang="en-US" altLang="en-US" sz="2000" b="0" i="0" u="none" strike="noStrike" cap="none" normalizeH="0" baseline="0" dirty="0">
                <a:ln>
                  <a:noFill/>
                </a:ln>
                <a:effectLst/>
              </a:rPr>
              <a:t> - Ensures that a column cannot have a NULL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hlinkClick r:id="rId3">
                  <a:extLst>
                    <a:ext uri="{A12FA001-AC4F-418D-AE19-62706E023703}">
                      <ahyp:hlinkClr xmlns:ahyp="http://schemas.microsoft.com/office/drawing/2018/hyperlinkcolor" val="tx"/>
                    </a:ext>
                  </a:extLst>
                </a:hlinkClick>
              </a:rPr>
              <a:t>UNIQUE</a:t>
            </a:r>
            <a:r>
              <a:rPr kumimoji="0" lang="en-US" altLang="en-US" sz="2000" b="0" i="0" u="none" strike="noStrike" cap="none" normalizeH="0" baseline="0" dirty="0">
                <a:ln>
                  <a:noFill/>
                </a:ln>
                <a:effectLst/>
              </a:rPr>
              <a:t> - Ensures that all values in a column are different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hlinkClick r:id="rId4">
                  <a:extLst>
                    <a:ext uri="{A12FA001-AC4F-418D-AE19-62706E023703}">
                      <ahyp:hlinkClr xmlns:ahyp="http://schemas.microsoft.com/office/drawing/2018/hyperlinkcolor" val="tx"/>
                    </a:ext>
                  </a:extLst>
                </a:hlinkClick>
              </a:rPr>
              <a:t>PRIMARY KEY</a:t>
            </a:r>
            <a:r>
              <a:rPr kumimoji="0" lang="en-US" altLang="en-US" sz="2000" b="0" i="0" u="none" strike="noStrike" cap="none" normalizeH="0" baseline="0" dirty="0">
                <a:ln>
                  <a:noFill/>
                </a:ln>
                <a:effectLst/>
              </a:rPr>
              <a:t> - A combination of a NOT NULL and UNIQUE. Uniquely identifies each     row in a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hlinkClick r:id="rId5">
                  <a:extLst>
                    <a:ext uri="{A12FA001-AC4F-418D-AE19-62706E023703}">
                      <ahyp:hlinkClr xmlns:ahyp="http://schemas.microsoft.com/office/drawing/2018/hyperlinkcolor" val="tx"/>
                    </a:ext>
                  </a:extLst>
                </a:hlinkClick>
              </a:rPr>
              <a:t>FOREIGN KEY</a:t>
            </a:r>
            <a:r>
              <a:rPr kumimoji="0" lang="en-US" altLang="en-US" sz="2000" b="0" i="0" u="none" strike="noStrike" cap="none" normalizeH="0" baseline="0" dirty="0">
                <a:ln>
                  <a:noFill/>
                </a:ln>
                <a:effectLst/>
              </a:rPr>
              <a:t> - Prevents actions that would destroy links between tables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hlinkClick r:id="rId6">
                  <a:extLst>
                    <a:ext uri="{A12FA001-AC4F-418D-AE19-62706E023703}">
                      <ahyp:hlinkClr xmlns:ahyp="http://schemas.microsoft.com/office/drawing/2018/hyperlinkcolor" val="tx"/>
                    </a:ext>
                  </a:extLst>
                </a:hlinkClick>
              </a:rPr>
              <a:t>CHECK</a:t>
            </a:r>
            <a:r>
              <a:rPr kumimoji="0" lang="en-US" altLang="en-US" sz="2000" b="0" i="0" u="none" strike="noStrike" cap="none" normalizeH="0" baseline="0" dirty="0">
                <a:ln>
                  <a:noFill/>
                </a:ln>
                <a:effectLst/>
              </a:rPr>
              <a:t> - Ensures that the values in a column satisfies a specific condition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hlinkClick r:id="rId7">
                  <a:extLst>
                    <a:ext uri="{A12FA001-AC4F-418D-AE19-62706E023703}">
                      <ahyp:hlinkClr xmlns:ahyp="http://schemas.microsoft.com/office/drawing/2018/hyperlinkcolor" val="tx"/>
                    </a:ext>
                  </a:extLst>
                </a:hlinkClick>
              </a:rPr>
              <a:t>DEFAULT</a:t>
            </a:r>
            <a:r>
              <a:rPr kumimoji="0" lang="en-US" altLang="en-US" sz="2000" b="0" i="0" u="none" strike="noStrike" cap="none" normalizeH="0" baseline="0" dirty="0">
                <a:ln>
                  <a:noFill/>
                </a:ln>
                <a:effectLst/>
              </a:rPr>
              <a:t> - Sets a default value for a column if no value is specified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effectLst/>
                <a:hlinkClick r:id="rId8">
                  <a:extLst>
                    <a:ext uri="{A12FA001-AC4F-418D-AE19-62706E023703}">
                      <ahyp:hlinkClr xmlns:ahyp="http://schemas.microsoft.com/office/drawing/2018/hyperlinkcolor" val="tx"/>
                    </a:ext>
                  </a:extLst>
                </a:hlinkClick>
              </a:rPr>
              <a:t>CREATE INDEX</a:t>
            </a:r>
            <a:r>
              <a:rPr kumimoji="0" lang="en-US" altLang="en-US" sz="2000" b="0" i="0" u="none" strike="noStrike" cap="none" normalizeH="0" baseline="0" dirty="0">
                <a:ln>
                  <a:noFill/>
                </a:ln>
                <a:effectLst/>
              </a:rPr>
              <a:t> - Used to create and retrieve data from the database very quickly</a:t>
            </a:r>
          </a:p>
        </p:txBody>
      </p:sp>
      <p:pic>
        <p:nvPicPr>
          <p:cNvPr id="4" name="Picture 3">
            <a:extLst>
              <a:ext uri="{FF2B5EF4-FFF2-40B4-BE49-F238E27FC236}">
                <a16:creationId xmlns:a16="http://schemas.microsoft.com/office/drawing/2014/main" id="{0F085B5B-0541-4F5E-A839-0C18AEC9DB2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3878755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8B84-7A6A-4956-B6A4-E25837F62643}"/>
              </a:ext>
            </a:extLst>
          </p:cNvPr>
          <p:cNvSpPr>
            <a:spLocks noGrp="1"/>
          </p:cNvSpPr>
          <p:nvPr>
            <p:ph type="title"/>
          </p:nvPr>
        </p:nvSpPr>
        <p:spPr>
          <a:xfrm>
            <a:off x="812324" y="365126"/>
            <a:ext cx="9044887" cy="1157396"/>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NOT NULL CONSTRAINT</a:t>
            </a:r>
          </a:p>
        </p:txBody>
      </p:sp>
      <p:sp>
        <p:nvSpPr>
          <p:cNvPr id="6" name="TextBox 5">
            <a:extLst>
              <a:ext uri="{FF2B5EF4-FFF2-40B4-BE49-F238E27FC236}">
                <a16:creationId xmlns:a16="http://schemas.microsoft.com/office/drawing/2014/main" id="{2DE4A1F8-7B76-4344-BFAE-13CE7C58437B}"/>
              </a:ext>
            </a:extLst>
          </p:cNvPr>
          <p:cNvSpPr txBox="1"/>
          <p:nvPr/>
        </p:nvSpPr>
        <p:spPr>
          <a:xfrm>
            <a:off x="812324" y="1690688"/>
            <a:ext cx="9044887" cy="1938992"/>
          </a:xfrm>
          <a:prstGeom prst="rect">
            <a:avLst/>
          </a:prstGeom>
          <a:noFill/>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rPr>
              <a:t>By default, a column can hold NULL values.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rPr>
              <a:t>The NOT NULL constraint enforces a column to NOT accept NULL values.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effectLst/>
              </a:rPr>
              <a:t>This enforces a field to always contain a value, which means that you cannot insert a new record, or update a record without adding a value to this field.</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effectLst/>
            </a:endParaRPr>
          </a:p>
          <a:p>
            <a:pPr eaLnBrk="0" fontAlgn="base" hangingPunct="0">
              <a:spcBef>
                <a:spcPct val="0"/>
              </a:spcBef>
              <a:spcAft>
                <a:spcPct val="0"/>
              </a:spcAft>
            </a:pPr>
            <a:r>
              <a:rPr lang="en-US" sz="2000" b="1" i="0" dirty="0">
                <a:solidFill>
                  <a:srgbClr val="000000"/>
                </a:solidFill>
                <a:effectLst/>
              </a:rPr>
              <a:t>NOT NULL on CREATE TABLE</a:t>
            </a:r>
            <a:endParaRPr kumimoji="0" lang="en-US" altLang="en-US" b="1" i="0" u="none" strike="noStrike" cap="none" normalizeH="0" baseline="0" dirty="0">
              <a:ln>
                <a:noFill/>
              </a:ln>
              <a:effectLst/>
            </a:endParaRPr>
          </a:p>
        </p:txBody>
      </p:sp>
      <p:pic>
        <p:nvPicPr>
          <p:cNvPr id="8" name="Picture 7">
            <a:extLst>
              <a:ext uri="{FF2B5EF4-FFF2-40B4-BE49-F238E27FC236}">
                <a16:creationId xmlns:a16="http://schemas.microsoft.com/office/drawing/2014/main" id="{5D033549-9D1D-4960-9ED9-BA207AB49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938" y="3726326"/>
            <a:ext cx="4519062" cy="160915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E7495F7F-7666-4DBF-A940-E854AFE852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6515475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B37BA-7868-4F94-8D45-32D42D061AB3}"/>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UNIQUE CONSTRAINT</a:t>
            </a:r>
          </a:p>
        </p:txBody>
      </p:sp>
      <p:sp>
        <p:nvSpPr>
          <p:cNvPr id="6" name="TextBox 5">
            <a:extLst>
              <a:ext uri="{FF2B5EF4-FFF2-40B4-BE49-F238E27FC236}">
                <a16:creationId xmlns:a16="http://schemas.microsoft.com/office/drawing/2014/main" id="{5C42CA51-3E8D-4C02-B975-02C388495930}"/>
              </a:ext>
            </a:extLst>
          </p:cNvPr>
          <p:cNvSpPr txBox="1"/>
          <p:nvPr/>
        </p:nvSpPr>
        <p:spPr>
          <a:xfrm>
            <a:off x="827120" y="1866893"/>
            <a:ext cx="9044887" cy="255454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The UNIQUE constraint ensures that all values in a column are different.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Both the UNIQUE and PRIMARY KEY constraints provide a guarantee for uniqueness for a column or set of columns.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A PRIMARY KEY constraint automatically has a UNIQUE constraint.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However, you can have many UNIQUE constraints per table, but only one PRIMARY KEY constraint per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endParaRPr>
          </a:p>
          <a:p>
            <a:pPr eaLnBrk="0" fontAlgn="base" hangingPunct="0">
              <a:spcBef>
                <a:spcPct val="0"/>
              </a:spcBef>
              <a:spcAft>
                <a:spcPct val="0"/>
              </a:spcAft>
            </a:pPr>
            <a:r>
              <a:rPr lang="en-IN" sz="2000" b="1" i="0" dirty="0">
                <a:solidFill>
                  <a:srgbClr val="000000"/>
                </a:solidFill>
                <a:effectLst/>
              </a:rPr>
              <a:t>UNIQUE CONSTRAINT ON CREATE TABLE</a:t>
            </a:r>
          </a:p>
        </p:txBody>
      </p:sp>
      <p:pic>
        <p:nvPicPr>
          <p:cNvPr id="8" name="Picture 7">
            <a:extLst>
              <a:ext uri="{FF2B5EF4-FFF2-40B4-BE49-F238E27FC236}">
                <a16:creationId xmlns:a16="http://schemas.microsoft.com/office/drawing/2014/main" id="{2576EB55-6440-4394-8EA8-7E164F8AF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290" y="4483584"/>
            <a:ext cx="4588710" cy="178405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70E3FFC7-FE05-462F-9E91-CBAF9F552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441966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11B1-B009-43D3-9DF5-E3FF1996A9BB}"/>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PRIMARY KEY CONSTRAINT</a:t>
            </a:r>
          </a:p>
        </p:txBody>
      </p:sp>
      <p:sp>
        <p:nvSpPr>
          <p:cNvPr id="6" name="TextBox 5">
            <a:extLst>
              <a:ext uri="{FF2B5EF4-FFF2-40B4-BE49-F238E27FC236}">
                <a16:creationId xmlns:a16="http://schemas.microsoft.com/office/drawing/2014/main" id="{1006B093-DB66-463D-A631-00C1E9767C3C}"/>
              </a:ext>
            </a:extLst>
          </p:cNvPr>
          <p:cNvSpPr txBox="1"/>
          <p:nvPr/>
        </p:nvSpPr>
        <p:spPr>
          <a:xfrm>
            <a:off x="812324" y="2060450"/>
            <a:ext cx="9044886" cy="19389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The PRIMARY KEY constraint uniquely identifies each record in a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Primary keys must contain UNIQUE values, and cannot contain NULL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A table can have only ONE primary key; and in the table, this primary key can consist of single or multiple columns (fields).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endParaRPr>
          </a:p>
          <a:p>
            <a:pPr eaLnBrk="0" fontAlgn="base" hangingPunct="0">
              <a:spcBef>
                <a:spcPct val="0"/>
              </a:spcBef>
              <a:spcAft>
                <a:spcPct val="0"/>
              </a:spcAft>
            </a:pPr>
            <a:r>
              <a:rPr lang="en-US" sz="2000" b="1" i="0" dirty="0">
                <a:solidFill>
                  <a:srgbClr val="000000"/>
                </a:solidFill>
                <a:effectLst/>
              </a:rPr>
              <a:t>PRIMARY KEY of CREATE TABLE</a:t>
            </a:r>
          </a:p>
        </p:txBody>
      </p:sp>
      <p:pic>
        <p:nvPicPr>
          <p:cNvPr id="10" name="Picture 9">
            <a:extLst>
              <a:ext uri="{FF2B5EF4-FFF2-40B4-BE49-F238E27FC236}">
                <a16:creationId xmlns:a16="http://schemas.microsoft.com/office/drawing/2014/main" id="{CCEF8E35-F87E-4BF2-896F-414261C154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206" y="3999442"/>
            <a:ext cx="4552177" cy="176216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61B96368-41E3-4AF0-88F2-A37FE90E4A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7822500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570CCC-CD4D-4474-904F-0B267C89C657}"/>
              </a:ext>
            </a:extLst>
          </p:cNvPr>
          <p:cNvSpPr>
            <a:spLocks noGrp="1"/>
          </p:cNvSpPr>
          <p:nvPr>
            <p:ph sz="quarter" idx="13"/>
          </p:nvPr>
        </p:nvSpPr>
        <p:spPr>
          <a:xfrm>
            <a:off x="839099" y="1859378"/>
            <a:ext cx="9044887" cy="4275092"/>
          </a:xfrm>
        </p:spPr>
        <p:txBody>
          <a:bodyPr>
            <a:normAutofit/>
          </a:bodyPr>
          <a:lstStyle/>
          <a:p>
            <a:r>
              <a:rPr lang="en-US" sz="2000" b="1" i="0" dirty="0">
                <a:solidFill>
                  <a:srgbClr val="000000"/>
                </a:solidFill>
                <a:effectLst/>
              </a:rPr>
              <a:t>PRIMARY KEY on ALTER TABLE</a:t>
            </a:r>
          </a:p>
          <a:p>
            <a:pPr marL="0" indent="0">
              <a:buNone/>
            </a:pPr>
            <a:r>
              <a:rPr kumimoji="0" lang="en-US" altLang="en-US" sz="2000" b="0" i="0" u="none" strike="noStrike" cap="none" normalizeH="0" baseline="0" dirty="0">
                <a:ln>
                  <a:noFill/>
                </a:ln>
                <a:solidFill>
                  <a:srgbClr val="000000"/>
                </a:solidFill>
                <a:effectLst/>
              </a:rPr>
              <a:t>To create a </a:t>
            </a:r>
            <a:r>
              <a:rPr kumimoji="0" lang="en-US" altLang="en-US" sz="2000" b="0" i="0" u="none" strike="noStrike" cap="none" normalizeH="0" baseline="0" dirty="0">
                <a:ln>
                  <a:noFill/>
                </a:ln>
                <a:effectLst/>
              </a:rPr>
              <a:t>PRIMARY KEY </a:t>
            </a:r>
            <a:r>
              <a:rPr kumimoji="0" lang="en-US" altLang="en-US" sz="2000" b="0" i="0" u="none" strike="noStrike" cap="none" normalizeH="0" baseline="0" dirty="0">
                <a:ln>
                  <a:noFill/>
                </a:ln>
                <a:solidFill>
                  <a:srgbClr val="000000"/>
                </a:solidFill>
                <a:effectLst/>
              </a:rPr>
              <a:t>constraint on the "ID" column when the table is already created</a:t>
            </a:r>
            <a:r>
              <a:rPr kumimoji="0" lang="en-US" altLang="en-US" sz="2000" b="0" i="0" u="none" strike="noStrike" cap="none" normalizeH="0" baseline="0" dirty="0">
                <a:ln>
                  <a:noFill/>
                </a:ln>
                <a:solidFill>
                  <a:schemeClr val="tx1"/>
                </a:solidFill>
                <a:effectLst/>
              </a:rPr>
              <a:t> ;</a:t>
            </a:r>
            <a:endParaRPr lang="en-US" sz="2000" b="1" dirty="0">
              <a:solidFill>
                <a:srgbClr val="000000"/>
              </a:solidFill>
            </a:endParaRPr>
          </a:p>
          <a:p>
            <a:endParaRPr lang="en-US" sz="2000" b="1" dirty="0">
              <a:solidFill>
                <a:srgbClr val="000000"/>
              </a:solidFill>
            </a:endParaRPr>
          </a:p>
          <a:p>
            <a:pPr marL="0" indent="0">
              <a:buNone/>
            </a:pPr>
            <a:endParaRPr lang="en-US" sz="2000" b="1"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cs typeface="Segoe UI" panose="020B0502040204020203" pitchFamily="34" charset="0"/>
              </a:rPr>
              <a:t>DROP A PRIMARY KEY CONSTRAINT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To drop a PRIMARY KEY constraint, use the following SQL:</a:t>
            </a:r>
          </a:p>
          <a:p>
            <a:pPr marL="0" indent="0">
              <a:buNone/>
            </a:pPr>
            <a:endParaRPr lang="en-US" sz="2000" b="1" dirty="0">
              <a:solidFill>
                <a:srgbClr val="000000"/>
              </a:solidFill>
            </a:endParaRPr>
          </a:p>
          <a:p>
            <a:pPr marL="0" indent="0">
              <a:buNone/>
            </a:pPr>
            <a:endParaRPr lang="en-US" sz="2000" b="1" dirty="0">
              <a:solidFill>
                <a:srgbClr val="000000"/>
              </a:solidFill>
            </a:endParaRPr>
          </a:p>
          <a:p>
            <a:pPr marL="0" indent="0">
              <a:buNone/>
            </a:pPr>
            <a:endParaRPr lang="en-US" sz="2000" b="1" dirty="0">
              <a:solidFill>
                <a:srgbClr val="000000"/>
              </a:solidFill>
            </a:endParaRPr>
          </a:p>
          <a:p>
            <a:pPr marL="0" indent="0">
              <a:buNone/>
            </a:pPr>
            <a:endParaRPr lang="en-US" sz="2000" b="1" dirty="0">
              <a:solidFill>
                <a:srgbClr val="000000"/>
              </a:solidFill>
            </a:endParaRPr>
          </a:p>
        </p:txBody>
      </p:sp>
      <p:sp>
        <p:nvSpPr>
          <p:cNvPr id="4" name="Title 1">
            <a:extLst>
              <a:ext uri="{FF2B5EF4-FFF2-40B4-BE49-F238E27FC236}">
                <a16:creationId xmlns:a16="http://schemas.microsoft.com/office/drawing/2014/main" id="{84D43531-049F-455B-9B1D-616CA0F0B11E}"/>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PRIMARY KEY CONSTRAINT</a:t>
            </a:r>
          </a:p>
        </p:txBody>
      </p:sp>
      <p:pic>
        <p:nvPicPr>
          <p:cNvPr id="7" name="Picture 6">
            <a:extLst>
              <a:ext uri="{FF2B5EF4-FFF2-40B4-BE49-F238E27FC236}">
                <a16:creationId xmlns:a16="http://schemas.microsoft.com/office/drawing/2014/main" id="{40298FA5-CECD-4653-B4E1-E5BC34F8EC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217" y="2827149"/>
            <a:ext cx="4288479" cy="85708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1" name="Picture 10">
            <a:extLst>
              <a:ext uri="{FF2B5EF4-FFF2-40B4-BE49-F238E27FC236}">
                <a16:creationId xmlns:a16="http://schemas.microsoft.com/office/drawing/2014/main" id="{3F3508C3-A688-4E05-A630-86EC4A8D0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7217" y="4652004"/>
            <a:ext cx="4288478" cy="7861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EE98FD7A-73E7-4421-952F-391CF3C432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252526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30ED-44C9-4947-8990-76DF65337AC8}"/>
              </a:ext>
            </a:extLst>
          </p:cNvPr>
          <p:cNvSpPr>
            <a:spLocks noGrp="1"/>
          </p:cNvSpPr>
          <p:nvPr>
            <p:ph type="title"/>
          </p:nvPr>
        </p:nvSpPr>
        <p:spPr>
          <a:xfrm>
            <a:off x="812324" y="772356"/>
            <a:ext cx="9044887" cy="918331"/>
          </a:xfrm>
        </p:spPr>
        <p:txBody>
          <a:bodyPr/>
          <a:lstStyle/>
          <a:p>
            <a:pPr algn="ctr"/>
            <a:r>
              <a:rPr lang="en-US"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ADVANTAGES OF THE DBMS</a:t>
            </a:r>
            <a:endPar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endParaRPr>
          </a:p>
        </p:txBody>
      </p:sp>
      <p:sp>
        <p:nvSpPr>
          <p:cNvPr id="3" name="Content Placeholder 2">
            <a:extLst>
              <a:ext uri="{FF2B5EF4-FFF2-40B4-BE49-F238E27FC236}">
                <a16:creationId xmlns:a16="http://schemas.microsoft.com/office/drawing/2014/main" id="{1C176B8F-17F5-443C-8217-D395E07E8FFF}"/>
              </a:ext>
            </a:extLst>
          </p:cNvPr>
          <p:cNvSpPr>
            <a:spLocks noGrp="1"/>
          </p:cNvSpPr>
          <p:nvPr>
            <p:ph sz="quarter" idx="13"/>
          </p:nvPr>
        </p:nvSpPr>
        <p:spPr>
          <a:xfrm>
            <a:off x="812324" y="1886003"/>
            <a:ext cx="9044887" cy="2765903"/>
          </a:xfrm>
        </p:spPr>
        <p:txBody>
          <a:bodyPr>
            <a:normAutofit/>
          </a:bodyPr>
          <a:lstStyle/>
          <a:p>
            <a:pPr algn="l">
              <a:buFont typeface="Arial" panose="020B0604020202020204" pitchFamily="34" charset="0"/>
              <a:buChar char="•"/>
            </a:pPr>
            <a:r>
              <a:rPr lang="en-US" sz="2000" b="1" i="0" dirty="0">
                <a:solidFill>
                  <a:srgbClr val="333333"/>
                </a:solidFill>
                <a:effectLst/>
              </a:rPr>
              <a:t>Data independence:</a:t>
            </a:r>
            <a:r>
              <a:rPr lang="en-US" sz="2000" b="0" i="0" dirty="0">
                <a:solidFill>
                  <a:srgbClr val="000000"/>
                </a:solidFill>
                <a:effectLst/>
              </a:rPr>
              <a:t> Application programs should be as free or independent as possible from details of data representation and storage. DBMS can supply an abstract view of the data for insulating application code from such facts.</a:t>
            </a:r>
          </a:p>
          <a:p>
            <a:pPr algn="l">
              <a:buFont typeface="Arial" panose="020B0604020202020204" pitchFamily="34" charset="0"/>
              <a:buChar char="•"/>
            </a:pPr>
            <a:r>
              <a:rPr lang="en-US" sz="2000" b="1" i="0" dirty="0">
                <a:solidFill>
                  <a:srgbClr val="333333"/>
                </a:solidFill>
                <a:effectLst/>
              </a:rPr>
              <a:t>Efficient data access:</a:t>
            </a:r>
            <a:r>
              <a:rPr lang="en-US" sz="2000" b="0" i="0" dirty="0">
                <a:solidFill>
                  <a:srgbClr val="000000"/>
                </a:solidFill>
                <a:effectLst/>
              </a:rPr>
              <a:t> DBMS utilizes a mixture of sophisticated concepts and techniques for storing and retrieving data competently. This feature becomes important in cases where the data is stored on external storage devices.</a:t>
            </a:r>
          </a:p>
          <a:p>
            <a:pPr algn="l">
              <a:buFont typeface="Arial" panose="020B0604020202020204" pitchFamily="34" charset="0"/>
              <a:buChar char="•"/>
            </a:pPr>
            <a:r>
              <a:rPr lang="en-US" sz="2000" b="1" i="0" dirty="0">
                <a:solidFill>
                  <a:srgbClr val="333333"/>
                </a:solidFill>
                <a:effectLst/>
              </a:rPr>
              <a:t>Data integrity and security:</a:t>
            </a:r>
            <a:r>
              <a:rPr lang="en-US" sz="2000" b="0" i="0" dirty="0">
                <a:solidFill>
                  <a:srgbClr val="000000"/>
                </a:solidFill>
                <a:effectLst/>
              </a:rPr>
              <a:t> If data is accessed through the DBMS, the DBMS can enforce integrity constraints on the data.</a:t>
            </a:r>
          </a:p>
        </p:txBody>
      </p:sp>
      <p:pic>
        <p:nvPicPr>
          <p:cNvPr id="4" name="Picture 3">
            <a:extLst>
              <a:ext uri="{FF2B5EF4-FFF2-40B4-BE49-F238E27FC236}">
                <a16:creationId xmlns:a16="http://schemas.microsoft.com/office/drawing/2014/main" id="{9A99A04C-67BD-4131-8FA7-454E8A3B8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51756312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9C40-7B24-426F-832C-F9C71A04B6A9}"/>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FOREIGN KEY CONSTRAINT</a:t>
            </a:r>
          </a:p>
        </p:txBody>
      </p:sp>
      <p:sp>
        <p:nvSpPr>
          <p:cNvPr id="6" name="TextBox 5">
            <a:extLst>
              <a:ext uri="{FF2B5EF4-FFF2-40B4-BE49-F238E27FC236}">
                <a16:creationId xmlns:a16="http://schemas.microsoft.com/office/drawing/2014/main" id="{97904DAB-F8F0-4BD2-9628-A64F094934F9}"/>
              </a:ext>
            </a:extLst>
          </p:cNvPr>
          <p:cNvSpPr txBox="1"/>
          <p:nvPr/>
        </p:nvSpPr>
        <p:spPr>
          <a:xfrm>
            <a:off x="736847" y="2277057"/>
            <a:ext cx="9120364" cy="224676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The FOREIGN KEY constraint is used to prevent actions that would destroy links between tables.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A FOREIGN KEY is a field (or collection of fields) in one table, that refers to the </a:t>
            </a:r>
            <a:r>
              <a:rPr kumimoji="0" lang="en-US" altLang="en-US" sz="2000" b="0" i="0" u="none" strike="noStrike" cap="none" normalizeH="0" baseline="0" dirty="0">
                <a:ln>
                  <a:noFill/>
                </a:ln>
                <a:effectLst/>
                <a:hlinkClick r:id="rId2">
                  <a:extLst>
                    <a:ext uri="{A12FA001-AC4F-418D-AE19-62706E023703}">
                      <ahyp:hlinkClr xmlns:ahyp="http://schemas.microsoft.com/office/drawing/2018/hyperlinkcolor" val="tx"/>
                    </a:ext>
                  </a:extLst>
                </a:hlinkClick>
              </a:rPr>
              <a:t>PRIMARY KEY</a:t>
            </a:r>
            <a:r>
              <a:rPr kumimoji="0" lang="en-US" altLang="en-US" sz="2000" b="0" i="0" u="none" strike="noStrike" cap="none" normalizeH="0" baseline="0" dirty="0">
                <a:ln>
                  <a:noFill/>
                </a:ln>
                <a:effectLst/>
              </a:rPr>
              <a:t> in another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The table with the foreign key is called the child table, and the table with the primary key is called the referenced or parent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endParaRPr>
          </a:p>
        </p:txBody>
      </p:sp>
      <p:pic>
        <p:nvPicPr>
          <p:cNvPr id="4" name="Picture 3">
            <a:extLst>
              <a:ext uri="{FF2B5EF4-FFF2-40B4-BE49-F238E27FC236}">
                <a16:creationId xmlns:a16="http://schemas.microsoft.com/office/drawing/2014/main" id="{37A248F0-0D82-44E1-A8F0-C8A7F02A9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6912479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6CA84-47EE-46A8-A755-CFD5AD67423A}"/>
              </a:ext>
            </a:extLst>
          </p:cNvPr>
          <p:cNvSpPr>
            <a:spLocks noGrp="1"/>
          </p:cNvSpPr>
          <p:nvPr>
            <p:ph type="title"/>
          </p:nvPr>
        </p:nvSpPr>
        <p:spPr>
          <a:xfrm>
            <a:off x="812324" y="523783"/>
            <a:ext cx="9044887" cy="1166905"/>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CHECK CONSTRAINT</a:t>
            </a:r>
          </a:p>
        </p:txBody>
      </p:sp>
      <p:sp>
        <p:nvSpPr>
          <p:cNvPr id="3" name="Content Placeholder 2">
            <a:extLst>
              <a:ext uri="{FF2B5EF4-FFF2-40B4-BE49-F238E27FC236}">
                <a16:creationId xmlns:a16="http://schemas.microsoft.com/office/drawing/2014/main" id="{3DB89DF3-F196-4EEC-B091-F8CE3A79940C}"/>
              </a:ext>
            </a:extLst>
          </p:cNvPr>
          <p:cNvSpPr>
            <a:spLocks noGrp="1"/>
          </p:cNvSpPr>
          <p:nvPr>
            <p:ph sz="quarter" idx="13"/>
          </p:nvPr>
        </p:nvSpPr>
        <p:spPr>
          <a:xfrm>
            <a:off x="838200" y="1930401"/>
            <a:ext cx="9044887" cy="2614966"/>
          </a:xfrm>
        </p:spPr>
        <p:txBody>
          <a:bodyPr>
            <a:normAutofit/>
          </a:bodyPr>
          <a:lstStyle/>
          <a:p>
            <a:r>
              <a:rPr lang="en-US" sz="2000" dirty="0"/>
              <a:t>The CHECK constraint is used to limit the value range that can be placed in a column.</a:t>
            </a:r>
          </a:p>
          <a:p>
            <a:r>
              <a:rPr lang="en-US" sz="2000" dirty="0"/>
              <a:t>If you define CHECK constraint on a column it will allow only certain values for this column.</a:t>
            </a:r>
          </a:p>
          <a:p>
            <a:r>
              <a:rPr lang="en-US" sz="2000" dirty="0"/>
              <a:t>If you define a CHECK constraint on aa table it can limit the values in certain columns based on values in other columns in the row.</a:t>
            </a:r>
            <a:endParaRPr lang="en-IN" sz="2000" dirty="0"/>
          </a:p>
        </p:txBody>
      </p:sp>
      <p:pic>
        <p:nvPicPr>
          <p:cNvPr id="4" name="Picture 3">
            <a:extLst>
              <a:ext uri="{FF2B5EF4-FFF2-40B4-BE49-F238E27FC236}">
                <a16:creationId xmlns:a16="http://schemas.microsoft.com/office/drawing/2014/main" id="{0D753C4B-3702-4C2D-B696-B80B2B236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3306929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86D2198-8178-4245-90C5-C7D1227941EE}"/>
              </a:ext>
            </a:extLst>
          </p:cNvPr>
          <p:cNvSpPr>
            <a:spLocks noGrp="1"/>
          </p:cNvSpPr>
          <p:nvPr>
            <p:ph sz="quarter" idx="13"/>
          </p:nvPr>
        </p:nvSpPr>
        <p:spPr>
          <a:xfrm>
            <a:off x="838200" y="1930400"/>
            <a:ext cx="9044887" cy="1203417"/>
          </a:xfrm>
        </p:spPr>
        <p:txBody>
          <a:bodyPr/>
          <a:lstStyle/>
          <a:p>
            <a:r>
              <a:rPr kumimoji="0" lang="en-US" altLang="en-US" sz="2000" b="0" i="0" u="none" strike="noStrike" cap="none" normalizeH="0" baseline="0" dirty="0">
                <a:ln>
                  <a:noFill/>
                </a:ln>
                <a:effectLst/>
              </a:rPr>
              <a:t>The following SQL creates a CHECK constraint on the "Age" column when the "Persons" table is created. The CHECK constraint ensures that the age of a person must be 18, or older:</a:t>
            </a:r>
          </a:p>
        </p:txBody>
      </p:sp>
      <p:pic>
        <p:nvPicPr>
          <p:cNvPr id="8" name="Picture 7">
            <a:extLst>
              <a:ext uri="{FF2B5EF4-FFF2-40B4-BE49-F238E27FC236}">
                <a16:creationId xmlns:a16="http://schemas.microsoft.com/office/drawing/2014/main" id="{B0AFD19C-7FBD-4F55-98DF-5B7CB1B7CE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1165" y="3133817"/>
            <a:ext cx="4711779" cy="208625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Title 1">
            <a:extLst>
              <a:ext uri="{FF2B5EF4-FFF2-40B4-BE49-F238E27FC236}">
                <a16:creationId xmlns:a16="http://schemas.microsoft.com/office/drawing/2014/main" id="{2C5FA197-4FAB-4F5E-8148-3A69BDCA70D9}"/>
              </a:ext>
            </a:extLst>
          </p:cNvPr>
          <p:cNvSpPr txBox="1">
            <a:spLocks/>
          </p:cNvSpPr>
          <p:nvPr/>
        </p:nvSpPr>
        <p:spPr>
          <a:xfrm>
            <a:off x="1025387" y="604837"/>
            <a:ext cx="904488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CHECK CONSTRAINT</a:t>
            </a:r>
          </a:p>
        </p:txBody>
      </p:sp>
      <p:pic>
        <p:nvPicPr>
          <p:cNvPr id="5" name="Picture 4">
            <a:extLst>
              <a:ext uri="{FF2B5EF4-FFF2-40B4-BE49-F238E27FC236}">
                <a16:creationId xmlns:a16="http://schemas.microsoft.com/office/drawing/2014/main" id="{9F72CD57-793F-401F-9645-ED83655D3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2813405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7B04696-4932-4760-A419-2E6A50192370}"/>
              </a:ext>
            </a:extLst>
          </p:cNvPr>
          <p:cNvSpPr txBox="1">
            <a:spLocks noGrp="1"/>
          </p:cNvSpPr>
          <p:nvPr>
            <p:ph type="title"/>
          </p:nvPr>
        </p:nvSpPr>
        <p:spPr>
          <a:xfrm>
            <a:off x="812800" y="365125"/>
            <a:ext cx="9043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CHECK CONSTRAINT</a:t>
            </a:r>
          </a:p>
        </p:txBody>
      </p:sp>
      <p:sp>
        <p:nvSpPr>
          <p:cNvPr id="7" name="TextBox 6">
            <a:extLst>
              <a:ext uri="{FF2B5EF4-FFF2-40B4-BE49-F238E27FC236}">
                <a16:creationId xmlns:a16="http://schemas.microsoft.com/office/drawing/2014/main" id="{FB254D0A-038A-49FB-8DE7-C8682F589485}"/>
              </a:ext>
            </a:extLst>
          </p:cNvPr>
          <p:cNvSpPr txBox="1"/>
          <p:nvPr/>
        </p:nvSpPr>
        <p:spPr>
          <a:xfrm>
            <a:off x="812801" y="1690688"/>
            <a:ext cx="9043987" cy="163121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cs typeface="Segoe UI" panose="020B0502040204020203" pitchFamily="34" charset="0"/>
              </a:rPr>
              <a:t>CHECK ON ALTER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To create a CHECK constraint on the "Age" column when the table is already created, use the following SQL: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ALTER TABLE Persons</a:t>
            </a:r>
            <a:br>
              <a:rPr kumimoji="0" lang="en-US" altLang="en-US" sz="2000" b="0" i="0" u="none" strike="noStrike" cap="none" normalizeH="0" baseline="0" dirty="0">
                <a:ln>
                  <a:noFill/>
                </a:ln>
                <a:effectLst/>
              </a:rPr>
            </a:br>
            <a:r>
              <a:rPr kumimoji="0" lang="en-US" altLang="en-US" sz="2000" b="0" i="0" u="none" strike="noStrike" cap="none" normalizeH="0" baseline="0" dirty="0">
                <a:ln>
                  <a:noFill/>
                </a:ln>
                <a:effectLst/>
              </a:rPr>
              <a:t>ADD CHECK (Age&gt;=18);</a:t>
            </a:r>
          </a:p>
        </p:txBody>
      </p:sp>
      <p:pic>
        <p:nvPicPr>
          <p:cNvPr id="8" name="Content Placeholder 4">
            <a:extLst>
              <a:ext uri="{FF2B5EF4-FFF2-40B4-BE49-F238E27FC236}">
                <a16:creationId xmlns:a16="http://schemas.microsoft.com/office/drawing/2014/main" id="{80E02BBC-E435-4CE0-8076-901FF34BFFB4}"/>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93705" y="3536097"/>
            <a:ext cx="4319328" cy="18615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8674A95C-8628-4AD0-B256-682F1E999E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9164808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F7D8D-C80E-4B44-B270-01CA9083F3FE}"/>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DEFAULT CONSTRAINT</a:t>
            </a:r>
          </a:p>
        </p:txBody>
      </p:sp>
      <p:sp>
        <p:nvSpPr>
          <p:cNvPr id="6" name="TextBox 5">
            <a:extLst>
              <a:ext uri="{FF2B5EF4-FFF2-40B4-BE49-F238E27FC236}">
                <a16:creationId xmlns:a16="http://schemas.microsoft.com/office/drawing/2014/main" id="{7AFFE98F-CC76-4DFD-A757-7F137F1340A8}"/>
              </a:ext>
            </a:extLst>
          </p:cNvPr>
          <p:cNvSpPr txBox="1"/>
          <p:nvPr/>
        </p:nvSpPr>
        <p:spPr>
          <a:xfrm>
            <a:off x="895314" y="1579305"/>
            <a:ext cx="9044886" cy="15696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The DEFAULT constraint is used to set a default value for a column.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The default value will be added to all new records, if no other value is specified</a:t>
            </a:r>
          </a:p>
          <a:p>
            <a:pPr eaLnBrk="0" fontAlgn="base" hangingPunct="0">
              <a:spcBef>
                <a:spcPct val="0"/>
              </a:spcBef>
              <a:spcAft>
                <a:spcPct val="0"/>
              </a:spcAft>
            </a:pPr>
            <a:r>
              <a:rPr lang="en-IN" sz="2000" b="1" i="0" dirty="0">
                <a:solidFill>
                  <a:srgbClr val="000000"/>
                </a:solidFill>
                <a:effectLst/>
              </a:rPr>
              <a:t>DEFAULT ON CREATE TABLE</a:t>
            </a:r>
          </a:p>
          <a:p>
            <a:pPr eaLnBrk="0" fontAlgn="base" hangingPunct="0">
              <a:spcBef>
                <a:spcPct val="0"/>
              </a:spcBef>
              <a:spcAft>
                <a:spcPct val="0"/>
              </a:spcAft>
            </a:pPr>
            <a:r>
              <a:rPr kumimoji="0" lang="en-US" altLang="en-US" b="0" i="0" u="none" strike="noStrike" cap="none" normalizeH="0" baseline="0" dirty="0">
                <a:ln>
                  <a:noFill/>
                </a:ln>
                <a:effectLst/>
              </a:rPr>
              <a:t>The following SQL sets a DEFAULT value for the "City" column when the "Persons" table is created: </a:t>
            </a:r>
            <a:endParaRPr lang="en-IN" sz="2000" b="1" i="0" dirty="0">
              <a:solidFill>
                <a:srgbClr val="000000"/>
              </a:solidFill>
              <a:effectLst/>
            </a:endParaRPr>
          </a:p>
        </p:txBody>
      </p:sp>
      <p:pic>
        <p:nvPicPr>
          <p:cNvPr id="13" name="Content Placeholder 4">
            <a:extLst>
              <a:ext uri="{FF2B5EF4-FFF2-40B4-BE49-F238E27FC236}">
                <a16:creationId xmlns:a16="http://schemas.microsoft.com/office/drawing/2014/main" id="{9105285F-A078-4C2E-932A-1ED9E20AD50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95314" y="3261355"/>
            <a:ext cx="8961897" cy="2855359"/>
          </a:xfrm>
          <a:prstGeom prst="roundRect">
            <a:avLst>
              <a:gd name="adj" fmla="val 45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A3FFD1E4-6EA7-4EBB-A797-06E75D2B5B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1593915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93D3C4-C022-44B9-8E92-453ECD73F0EE}"/>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CREATE INDEX STATEMENT</a:t>
            </a:r>
          </a:p>
        </p:txBody>
      </p:sp>
      <p:sp>
        <p:nvSpPr>
          <p:cNvPr id="8" name="TextBox 7">
            <a:extLst>
              <a:ext uri="{FF2B5EF4-FFF2-40B4-BE49-F238E27FC236}">
                <a16:creationId xmlns:a16="http://schemas.microsoft.com/office/drawing/2014/main" id="{4CD80CB5-F280-4FED-9F52-C4C2A9D22F9B}"/>
              </a:ext>
            </a:extLst>
          </p:cNvPr>
          <p:cNvSpPr txBox="1"/>
          <p:nvPr/>
        </p:nvSpPr>
        <p:spPr>
          <a:xfrm>
            <a:off x="901101" y="1690688"/>
            <a:ext cx="9044887" cy="40934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The CREATE INDEX statement is used to create indexes in tables.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Indexes are used to retrieve data from the database more quickly than otherwise. The users cannot see the indexes, they are just used to speed up searches/queries.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effectLst/>
            </a:endParaRPr>
          </a:p>
          <a:p>
            <a:pPr algn="l"/>
            <a:r>
              <a:rPr lang="en-US" sz="2000" b="1" i="0" dirty="0">
                <a:solidFill>
                  <a:srgbClr val="000000"/>
                </a:solidFill>
                <a:effectLst/>
              </a:rPr>
              <a:t>CREATE INDEX Syntax</a:t>
            </a:r>
          </a:p>
          <a:p>
            <a:pPr algn="l"/>
            <a:r>
              <a:rPr lang="en-US" sz="2000" b="0" i="0" dirty="0">
                <a:solidFill>
                  <a:srgbClr val="000000"/>
                </a:solidFill>
                <a:effectLst/>
              </a:rPr>
              <a:t>Creates an index on a table. Duplicate values are allowed:</a:t>
            </a:r>
          </a:p>
          <a:p>
            <a:pPr marL="0" marR="0" lvl="0" indent="0" algn="l" defTabSz="914400" rtl="0" eaLnBrk="0" fontAlgn="base" latinLnBrk="0" hangingPunct="0">
              <a:lnSpc>
                <a:spcPct val="100000"/>
              </a:lnSpc>
              <a:spcBef>
                <a:spcPct val="0"/>
              </a:spcBef>
              <a:spcAft>
                <a:spcPct val="0"/>
              </a:spcAft>
              <a:buClrTx/>
              <a:buSzTx/>
              <a:buFontTx/>
              <a:buNone/>
              <a:tabLst/>
            </a:pPr>
            <a:r>
              <a:rPr lang="en-US" sz="2000" b="0" i="0" dirty="0">
                <a:effectLst/>
              </a:rPr>
              <a:t>CREATE INDEX </a:t>
            </a:r>
            <a:r>
              <a:rPr lang="en-US" sz="2000" b="0" i="1" dirty="0">
                <a:effectLst/>
              </a:rPr>
              <a:t>index_name</a:t>
            </a:r>
            <a:br>
              <a:rPr lang="en-US" sz="2000" dirty="0"/>
            </a:br>
            <a:r>
              <a:rPr lang="en-US" sz="2000" b="0" i="0" dirty="0">
                <a:effectLst/>
              </a:rPr>
              <a:t>ON </a:t>
            </a:r>
            <a:r>
              <a:rPr lang="en-US" sz="2000" b="0" i="1" dirty="0">
                <a:effectLst/>
              </a:rPr>
              <a:t>table_name</a:t>
            </a:r>
            <a:r>
              <a:rPr lang="en-US" sz="2000" b="0" i="0" dirty="0">
                <a:effectLst/>
              </a:rPr>
              <a:t> (</a:t>
            </a:r>
            <a:r>
              <a:rPr lang="en-US" sz="2000" b="0" i="1" dirty="0">
                <a:effectLst/>
              </a:rPr>
              <a:t>column1</a:t>
            </a:r>
            <a:r>
              <a:rPr lang="en-US" sz="2000" b="0" i="0" dirty="0">
                <a:effectLst/>
              </a:rPr>
              <a:t>, </a:t>
            </a:r>
            <a:r>
              <a:rPr lang="en-US" sz="2000" b="0" i="1" dirty="0">
                <a:effectLst/>
              </a:rPr>
              <a:t>column2</a:t>
            </a:r>
            <a:r>
              <a:rPr lang="en-US" sz="2000" b="0" i="0" dirty="0">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b="0" i="0" dirty="0">
              <a:effectLst/>
            </a:endParaRPr>
          </a:p>
          <a:p>
            <a:pPr algn="l"/>
            <a:r>
              <a:rPr lang="en-US" sz="2000" b="1" i="0" dirty="0">
                <a:effectLst/>
              </a:rPr>
              <a:t>CREATE UNIQUE INDEX Syntax</a:t>
            </a:r>
          </a:p>
          <a:p>
            <a:pPr algn="l"/>
            <a:r>
              <a:rPr lang="en-US" sz="2000" b="0" i="0" dirty="0">
                <a:effectLst/>
              </a:rPr>
              <a:t>Creates a unique index on a table. Duplicate values are not allowed:</a:t>
            </a:r>
          </a:p>
          <a:p>
            <a:pPr algn="l"/>
            <a:r>
              <a:rPr lang="en-US" sz="2000" b="0" i="0" dirty="0">
                <a:effectLst/>
              </a:rPr>
              <a:t>CREATE UNIQUE INDEX </a:t>
            </a:r>
            <a:r>
              <a:rPr lang="en-US" sz="2000" b="0" i="1" dirty="0">
                <a:effectLst/>
              </a:rPr>
              <a:t>index_name</a:t>
            </a:r>
            <a:br>
              <a:rPr lang="en-US" sz="2000" b="0" i="0" dirty="0">
                <a:effectLst/>
              </a:rPr>
            </a:br>
            <a:r>
              <a:rPr lang="en-US" sz="2000" b="0" i="0" dirty="0">
                <a:effectLst/>
              </a:rPr>
              <a:t>ON </a:t>
            </a:r>
            <a:r>
              <a:rPr lang="en-US" sz="2000" b="0" i="1" dirty="0">
                <a:effectLst/>
              </a:rPr>
              <a:t>table_name</a:t>
            </a:r>
            <a:r>
              <a:rPr lang="en-US" sz="2000" b="0" i="0" dirty="0">
                <a:effectLst/>
              </a:rPr>
              <a:t> (</a:t>
            </a:r>
            <a:r>
              <a:rPr lang="en-US" sz="2000" b="0" i="1" dirty="0">
                <a:effectLst/>
              </a:rPr>
              <a:t>column1</a:t>
            </a:r>
            <a:r>
              <a:rPr lang="en-US" sz="2000" b="0" i="0" dirty="0">
                <a:effectLst/>
              </a:rPr>
              <a:t>, </a:t>
            </a:r>
            <a:r>
              <a:rPr lang="en-US" sz="2000" b="0" i="1" dirty="0">
                <a:effectLst/>
              </a:rPr>
              <a:t>column2</a:t>
            </a:r>
            <a:r>
              <a:rPr lang="en-US" sz="2000" b="0" i="0" dirty="0">
                <a:effectLst/>
              </a:rPr>
              <a:t>, ...);</a:t>
            </a:r>
          </a:p>
        </p:txBody>
      </p:sp>
      <p:pic>
        <p:nvPicPr>
          <p:cNvPr id="4" name="Picture 3">
            <a:extLst>
              <a:ext uri="{FF2B5EF4-FFF2-40B4-BE49-F238E27FC236}">
                <a16:creationId xmlns:a16="http://schemas.microsoft.com/office/drawing/2014/main" id="{DBDDBEA7-A39A-464E-8DEA-AFB1285E5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9454074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F5094035-2671-4402-A790-CDBC5C295BF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678413" y="2089930"/>
            <a:ext cx="4452412" cy="154545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Title 4">
            <a:extLst>
              <a:ext uri="{FF2B5EF4-FFF2-40B4-BE49-F238E27FC236}">
                <a16:creationId xmlns:a16="http://schemas.microsoft.com/office/drawing/2014/main" id="{360221D9-3738-4EFA-96F6-6903C083F730}"/>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CREATE INDEX STATEMENT</a:t>
            </a:r>
          </a:p>
        </p:txBody>
      </p:sp>
      <p:sp>
        <p:nvSpPr>
          <p:cNvPr id="12" name="TextBox 11">
            <a:extLst>
              <a:ext uri="{FF2B5EF4-FFF2-40B4-BE49-F238E27FC236}">
                <a16:creationId xmlns:a16="http://schemas.microsoft.com/office/drawing/2014/main" id="{895FC891-8538-4E8F-ABF2-08232C68181D}"/>
              </a:ext>
            </a:extLst>
          </p:cNvPr>
          <p:cNvSpPr txBox="1"/>
          <p:nvPr/>
        </p:nvSpPr>
        <p:spPr>
          <a:xfrm>
            <a:off x="1253970" y="1586429"/>
            <a:ext cx="6094520" cy="36933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Example:-</a:t>
            </a:r>
          </a:p>
        </p:txBody>
      </p:sp>
      <p:sp>
        <p:nvSpPr>
          <p:cNvPr id="15" name="TextBox 14">
            <a:extLst>
              <a:ext uri="{FF2B5EF4-FFF2-40B4-BE49-F238E27FC236}">
                <a16:creationId xmlns:a16="http://schemas.microsoft.com/office/drawing/2014/main" id="{FE5D2824-3E52-4CDF-B36C-4686BECA5FB9}"/>
              </a:ext>
            </a:extLst>
          </p:cNvPr>
          <p:cNvSpPr txBox="1"/>
          <p:nvPr/>
        </p:nvSpPr>
        <p:spPr>
          <a:xfrm>
            <a:off x="1253970" y="3769554"/>
            <a:ext cx="8475956" cy="132343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cs typeface="Segoe UI" panose="020B0502040204020203" pitchFamily="34" charset="0"/>
              </a:rPr>
              <a:t>DROP INDEX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The DROP INDEX statement is used to delete an index in a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rPr>
              <a:t>ALTER TABLE </a:t>
            </a:r>
            <a:r>
              <a:rPr kumimoji="0" lang="en-US" altLang="en-US" sz="2000" b="0" i="1" u="none" strike="noStrike" cap="none" normalizeH="0" baseline="0" dirty="0">
                <a:ln>
                  <a:noFill/>
                </a:ln>
                <a:effectLst/>
              </a:rPr>
              <a:t>table_name</a:t>
            </a:r>
            <a:br>
              <a:rPr kumimoji="0" lang="en-US" altLang="en-US" sz="2000" b="0" i="1" u="none" strike="noStrike" cap="none" normalizeH="0" baseline="0" dirty="0">
                <a:ln>
                  <a:noFill/>
                </a:ln>
                <a:effectLst/>
              </a:rPr>
            </a:br>
            <a:r>
              <a:rPr kumimoji="0" lang="en-US" altLang="en-US" sz="2000" b="0" i="0" u="none" strike="noStrike" cap="none" normalizeH="0" baseline="0" dirty="0">
                <a:ln>
                  <a:noFill/>
                </a:ln>
                <a:effectLst/>
              </a:rPr>
              <a:t>DROP INDEX </a:t>
            </a:r>
            <a:r>
              <a:rPr kumimoji="0" lang="en-US" altLang="en-US" sz="2000" b="0" i="1" u="none" strike="noStrike" cap="none" normalizeH="0" baseline="0" dirty="0">
                <a:ln>
                  <a:noFill/>
                </a:ln>
                <a:effectLst/>
              </a:rPr>
              <a:t>index_name</a:t>
            </a:r>
            <a:r>
              <a:rPr kumimoji="0" lang="en-US" altLang="en-US" sz="2000" b="0" i="0" u="none" strike="noStrike" cap="none" normalizeH="0" baseline="0" dirty="0">
                <a:ln>
                  <a:noFill/>
                </a:ln>
                <a:effectLst/>
              </a:rPr>
              <a:t>;</a:t>
            </a:r>
          </a:p>
        </p:txBody>
      </p:sp>
      <p:pic>
        <p:nvPicPr>
          <p:cNvPr id="6" name="Picture 5">
            <a:extLst>
              <a:ext uri="{FF2B5EF4-FFF2-40B4-BE49-F238E27FC236}">
                <a16:creationId xmlns:a16="http://schemas.microsoft.com/office/drawing/2014/main" id="{BBCF9080-9F46-4AA6-AAD4-B5ED330A5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42619658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3B991-43B8-453A-A41B-83A33423CFAA}"/>
              </a:ext>
            </a:extLst>
          </p:cNvPr>
          <p:cNvSpPr>
            <a:spLocks noGrp="1"/>
          </p:cNvSpPr>
          <p:nvPr>
            <p:ph type="title"/>
          </p:nvPr>
        </p:nvSpPr>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INSERT STATEMENT</a:t>
            </a:r>
          </a:p>
        </p:txBody>
      </p:sp>
      <p:sp>
        <p:nvSpPr>
          <p:cNvPr id="3" name="Content Placeholder 2">
            <a:extLst>
              <a:ext uri="{FF2B5EF4-FFF2-40B4-BE49-F238E27FC236}">
                <a16:creationId xmlns:a16="http://schemas.microsoft.com/office/drawing/2014/main" id="{991710D4-7288-4F23-B5D9-CE6054CAF19B}"/>
              </a:ext>
            </a:extLst>
          </p:cNvPr>
          <p:cNvSpPr>
            <a:spLocks noGrp="1"/>
          </p:cNvSpPr>
          <p:nvPr>
            <p:ph sz="quarter" idx="13"/>
          </p:nvPr>
        </p:nvSpPr>
        <p:spPr>
          <a:xfrm>
            <a:off x="812323" y="1690688"/>
            <a:ext cx="9044887" cy="2543961"/>
          </a:xfrm>
        </p:spPr>
        <p:txBody>
          <a:bodyPr>
            <a:normAutofit/>
          </a:bodyPr>
          <a:lstStyle/>
          <a:p>
            <a:pPr algn="just"/>
            <a:r>
              <a:rPr lang="en-US" sz="2000" b="0" i="0" dirty="0">
                <a:effectLst/>
              </a:rPr>
              <a:t>MySQL INSERT statement is used to store or add data in MySQL table within the database. We can perform insertion of records in two ways using a single query in MySQL:</a:t>
            </a:r>
          </a:p>
          <a:p>
            <a:pPr algn="just">
              <a:buFont typeface="+mj-lt"/>
              <a:buAutoNum type="arabicPeriod"/>
            </a:pPr>
            <a:r>
              <a:rPr lang="en-US" sz="2000" b="0" i="0" dirty="0">
                <a:effectLst/>
              </a:rPr>
              <a:t>Insert record in a single row</a:t>
            </a:r>
          </a:p>
          <a:p>
            <a:pPr algn="just">
              <a:buFont typeface="+mj-lt"/>
              <a:buAutoNum type="arabicPeriod"/>
            </a:pPr>
            <a:r>
              <a:rPr lang="en-US" sz="2000" b="0" i="0" dirty="0">
                <a:effectLst/>
              </a:rPr>
              <a:t>Insert record in multiple rows</a:t>
            </a:r>
          </a:p>
        </p:txBody>
      </p:sp>
      <p:pic>
        <p:nvPicPr>
          <p:cNvPr id="4" name="Picture 3">
            <a:extLst>
              <a:ext uri="{FF2B5EF4-FFF2-40B4-BE49-F238E27FC236}">
                <a16:creationId xmlns:a16="http://schemas.microsoft.com/office/drawing/2014/main" id="{3F9E1B13-4D2F-4FA5-9D7A-1229E048C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4821971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BA775-9720-42A2-ABE4-0F083005DC3F}"/>
              </a:ext>
            </a:extLst>
          </p:cNvPr>
          <p:cNvSpPr>
            <a:spLocks noGrp="1"/>
          </p:cNvSpPr>
          <p:nvPr>
            <p:ph sz="quarter" idx="13"/>
          </p:nvPr>
        </p:nvSpPr>
        <p:spPr>
          <a:xfrm>
            <a:off x="838200" y="1961718"/>
            <a:ext cx="9044887" cy="2934563"/>
          </a:xfrm>
        </p:spPr>
        <p:txBody>
          <a:bodyPr>
            <a:normAutofit lnSpcReduction="10000"/>
          </a:bodyPr>
          <a:lstStyle/>
          <a:p>
            <a:pPr marL="0" indent="0" algn="just">
              <a:buNone/>
            </a:pPr>
            <a:r>
              <a:rPr lang="en-US" sz="2400" b="1" i="0" dirty="0">
                <a:effectLst/>
              </a:rPr>
              <a:t>INSERT RECORD IN A SINGLE ROW</a:t>
            </a:r>
          </a:p>
          <a:p>
            <a:pPr marL="0" indent="0" algn="just">
              <a:buNone/>
            </a:pPr>
            <a:r>
              <a:rPr lang="en-US" sz="2000" b="1" i="0" dirty="0">
                <a:effectLst/>
              </a:rPr>
              <a:t>Syntax:</a:t>
            </a:r>
          </a:p>
          <a:p>
            <a:pPr marL="0" indent="0" algn="just">
              <a:buNone/>
            </a:pPr>
            <a:r>
              <a:rPr lang="en-US" sz="2000" b="1" i="0" dirty="0">
                <a:effectLst/>
              </a:rPr>
              <a:t>INSERT</a:t>
            </a:r>
            <a:r>
              <a:rPr lang="en-US" sz="2000" b="0" i="0" dirty="0">
                <a:effectLst/>
              </a:rPr>
              <a:t> </a:t>
            </a:r>
            <a:r>
              <a:rPr lang="en-US" sz="2000" b="1" i="0" dirty="0">
                <a:effectLst/>
              </a:rPr>
              <a:t>INTO</a:t>
            </a:r>
            <a:r>
              <a:rPr lang="en-US" sz="2000" b="0" i="0" dirty="0">
                <a:effectLst/>
              </a:rPr>
              <a:t> table_name ( field1, field2,...fieldN )    </a:t>
            </a:r>
          </a:p>
          <a:p>
            <a:pPr marL="0" indent="0" algn="just">
              <a:buNone/>
            </a:pPr>
            <a:r>
              <a:rPr lang="en-US" sz="2000" b="1" i="0" dirty="0">
                <a:effectLst/>
              </a:rPr>
              <a:t>      VALUES</a:t>
            </a:r>
            <a:r>
              <a:rPr lang="en-US" sz="2000" b="0" i="0" dirty="0">
                <a:effectLst/>
              </a:rPr>
              <a:t>( value1, value2,...valueN );    </a:t>
            </a:r>
          </a:p>
          <a:p>
            <a:pPr marL="0" indent="0" algn="just">
              <a:buNone/>
            </a:pPr>
            <a:endParaRPr lang="en-US" sz="2000" b="0" i="0" dirty="0">
              <a:effectLst/>
            </a:endParaRPr>
          </a:p>
          <a:p>
            <a:pPr marL="0" indent="0" algn="just">
              <a:buNone/>
            </a:pPr>
            <a:r>
              <a:rPr lang="en-US" sz="2000" b="0" i="0" dirty="0">
                <a:solidFill>
                  <a:srgbClr val="333333"/>
                </a:solidFill>
                <a:effectLst/>
              </a:rPr>
              <a:t>NOTE: Field name is optional. If we want to specify partial values, the field name is mandatory. It also ensures that the column name and values should be the same. Also, the position of columns and corresponding values must be the same.</a:t>
            </a:r>
            <a:endParaRPr lang="en-US" sz="2000" b="0" i="0" dirty="0">
              <a:effectLst/>
            </a:endParaRPr>
          </a:p>
        </p:txBody>
      </p:sp>
      <p:sp>
        <p:nvSpPr>
          <p:cNvPr id="4" name="Title 1">
            <a:extLst>
              <a:ext uri="{FF2B5EF4-FFF2-40B4-BE49-F238E27FC236}">
                <a16:creationId xmlns:a16="http://schemas.microsoft.com/office/drawing/2014/main" id="{F532965C-FAAF-4616-91D3-87440FF34848}"/>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INSERT STATEMENT</a:t>
            </a:r>
          </a:p>
        </p:txBody>
      </p:sp>
      <p:pic>
        <p:nvPicPr>
          <p:cNvPr id="5" name="Picture 4">
            <a:extLst>
              <a:ext uri="{FF2B5EF4-FFF2-40B4-BE49-F238E27FC236}">
                <a16:creationId xmlns:a16="http://schemas.microsoft.com/office/drawing/2014/main" id="{783D618A-2D19-4402-A893-8E9CFFE71C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12764164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81662B-6AA6-4F66-AF94-EB346FBD95AF}"/>
              </a:ext>
            </a:extLst>
          </p:cNvPr>
          <p:cNvSpPr>
            <a:spLocks noGrp="1"/>
          </p:cNvSpPr>
          <p:nvPr>
            <p:ph sz="quarter" idx="13"/>
          </p:nvPr>
        </p:nvSpPr>
        <p:spPr>
          <a:xfrm>
            <a:off x="838200" y="1930400"/>
            <a:ext cx="9044887" cy="3120994"/>
          </a:xfrm>
        </p:spPr>
        <p:txBody>
          <a:bodyPr/>
          <a:lstStyle/>
          <a:p>
            <a:r>
              <a:rPr lang="en-US" sz="2400" b="1" i="0" dirty="0">
                <a:effectLst/>
              </a:rPr>
              <a:t>INSERT RECORD IN MULTIPLE ROWS</a:t>
            </a:r>
          </a:p>
          <a:p>
            <a:pPr marL="0" indent="0">
              <a:buNone/>
            </a:pPr>
            <a:r>
              <a:rPr lang="en-US" sz="2400" b="1" i="0" dirty="0">
                <a:effectLst/>
              </a:rPr>
              <a:t>Syntax:</a:t>
            </a:r>
          </a:p>
          <a:p>
            <a:pPr marL="0" indent="0" algn="just">
              <a:buNone/>
            </a:pPr>
            <a:r>
              <a:rPr lang="en-US" sz="2000" b="1" i="0" dirty="0">
                <a:effectLst/>
              </a:rPr>
              <a:t>INSERT</a:t>
            </a:r>
            <a:r>
              <a:rPr lang="en-US" sz="2000" b="0" i="0" dirty="0">
                <a:effectLst/>
              </a:rPr>
              <a:t> </a:t>
            </a:r>
            <a:r>
              <a:rPr lang="en-US" sz="2000" b="1" i="0" dirty="0">
                <a:effectLst/>
              </a:rPr>
              <a:t>INTO</a:t>
            </a:r>
            <a:r>
              <a:rPr lang="en-US" sz="2000" b="0" i="0" dirty="0">
                <a:effectLst/>
              </a:rPr>
              <a:t> table_name </a:t>
            </a:r>
            <a:r>
              <a:rPr lang="en-US" sz="2000" b="1" i="0" dirty="0">
                <a:effectLst/>
              </a:rPr>
              <a:t>VALUES</a:t>
            </a:r>
            <a:r>
              <a:rPr lang="en-US" sz="2000" b="0" i="0" dirty="0">
                <a:effectLst/>
              </a:rPr>
              <a:t>  </a:t>
            </a:r>
          </a:p>
          <a:p>
            <a:pPr marL="0" indent="0" algn="just">
              <a:buNone/>
            </a:pPr>
            <a:r>
              <a:rPr lang="en-US" sz="2000" b="0" i="0" dirty="0">
                <a:effectLst/>
              </a:rPr>
              <a:t>( value1, value2,...valueN )  </a:t>
            </a:r>
          </a:p>
          <a:p>
            <a:pPr marL="0" indent="0" algn="just">
              <a:buNone/>
            </a:pPr>
            <a:r>
              <a:rPr lang="en-US" sz="2000" b="0" i="0" dirty="0">
                <a:effectLst/>
              </a:rPr>
              <a:t>( value1, value2,...valueN )  </a:t>
            </a:r>
          </a:p>
          <a:p>
            <a:pPr marL="0" indent="0" algn="just">
              <a:buNone/>
            </a:pPr>
            <a:r>
              <a:rPr lang="en-US" sz="2000" b="0" i="0" dirty="0">
                <a:effectLst/>
              </a:rPr>
              <a:t>..........  </a:t>
            </a:r>
          </a:p>
          <a:p>
            <a:pPr marL="0" indent="0" algn="just">
              <a:buNone/>
            </a:pPr>
            <a:r>
              <a:rPr lang="en-US" sz="2000" b="0" i="0" dirty="0">
                <a:effectLst/>
              </a:rPr>
              <a:t>( value1, value2,...valueN );    </a:t>
            </a:r>
            <a:endParaRPr lang="en-US" sz="2000" b="1" i="0" dirty="0">
              <a:effectLst/>
            </a:endParaRPr>
          </a:p>
        </p:txBody>
      </p:sp>
      <p:sp>
        <p:nvSpPr>
          <p:cNvPr id="4" name="Title 1">
            <a:extLst>
              <a:ext uri="{FF2B5EF4-FFF2-40B4-BE49-F238E27FC236}">
                <a16:creationId xmlns:a16="http://schemas.microsoft.com/office/drawing/2014/main" id="{38EF4726-2A7E-4212-B58C-79A8F2A9FDD1}"/>
              </a:ext>
            </a:extLst>
          </p:cNvPr>
          <p:cNvSpPr>
            <a:spLocks noGrp="1"/>
          </p:cNvSpPr>
          <p:nvPr>
            <p:ph type="title"/>
          </p:nvPr>
        </p:nvSpPr>
        <p:spPr>
          <a:xfrm>
            <a:off x="812800" y="365125"/>
            <a:ext cx="9043988" cy="1325563"/>
          </a:xfrm>
        </p:spPr>
        <p:txBody>
          <a:bodyPr/>
          <a:lstStyle/>
          <a:p>
            <a:pPr algn="ctr"/>
            <a:r>
              <a:rPr lang="en-IN" sz="4000" dirty="0">
                <a:solidFill>
                  <a:schemeClr val="tx1">
                    <a:lumMod val="75000"/>
                    <a:lumOff val="25000"/>
                  </a:schemeClr>
                </a:solidFill>
                <a:latin typeface="Adobe Fangsong Std R" panose="02020400000000000000" pitchFamily="18" charset="-128"/>
                <a:ea typeface="Adobe Fangsong Std R" panose="02020400000000000000" pitchFamily="18" charset="-128"/>
              </a:rPr>
              <a:t>INSERT STATEMENT</a:t>
            </a:r>
          </a:p>
        </p:txBody>
      </p:sp>
      <p:pic>
        <p:nvPicPr>
          <p:cNvPr id="5" name="Picture 4">
            <a:extLst>
              <a:ext uri="{FF2B5EF4-FFF2-40B4-BE49-F238E27FC236}">
                <a16:creationId xmlns:a16="http://schemas.microsoft.com/office/drawing/2014/main" id="{68F00F54-988D-48CE-87F6-2DA01B5A5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33"/>
            <a:ext cx="1592718" cy="655377"/>
          </a:xfrm>
          <a:prstGeom prst="rect">
            <a:avLst/>
          </a:prstGeom>
          <a:ln>
            <a:noFill/>
          </a:ln>
          <a:effectLst>
            <a:softEdge rad="112500"/>
          </a:effectLst>
        </p:spPr>
      </p:pic>
    </p:spTree>
    <p:extLst>
      <p:ext uri="{BB962C8B-B14F-4D97-AF65-F5344CB8AC3E}">
        <p14:creationId xmlns:p14="http://schemas.microsoft.com/office/powerpoint/2010/main" val="3531519387"/>
      </p:ext>
    </p:extLst>
  </p:cSld>
  <p:clrMapOvr>
    <a:masterClrMapping/>
  </p:clrMapOvr>
</p:sld>
</file>

<file path=ppt/theme/theme1.xml><?xml version="1.0" encoding="utf-8"?>
<a:theme xmlns:a="http://schemas.openxmlformats.org/drawingml/2006/main" name="Theme1">
  <a:themeElements>
    <a:clrScheme name="CareerEra">
      <a:dk1>
        <a:srgbClr val="010A13"/>
      </a:dk1>
      <a:lt1>
        <a:srgbClr val="F3F5F5"/>
      </a:lt1>
      <a:dk2>
        <a:srgbClr val="263A39"/>
      </a:dk2>
      <a:lt2>
        <a:srgbClr val="E7E6E6"/>
      </a:lt2>
      <a:accent1>
        <a:srgbClr val="ED0722"/>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reerEra">
      <a:majorFont>
        <a:latin typeface="Arial Narrow"/>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7DF27116-FD70-4315-B382-5D547321E7AE}" vid="{D5FF7ED6-637F-4081-BCE0-EEF45BAD61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6421</TotalTime>
  <Words>11253</Words>
  <Application>Microsoft Macintosh PowerPoint</Application>
  <PresentationFormat>Widescreen</PresentationFormat>
  <Paragraphs>1003</Paragraphs>
  <Slides>194</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194</vt:i4>
      </vt:variant>
    </vt:vector>
  </HeadingPairs>
  <TitlesOfParts>
    <vt:vector size="210" baseType="lpstr">
      <vt:lpstr>Adobe Caslon Pro Bold</vt:lpstr>
      <vt:lpstr>Adobe Fangsong Std R</vt:lpstr>
      <vt:lpstr>Arial</vt:lpstr>
      <vt:lpstr>Arial Narrow</vt:lpstr>
      <vt:lpstr>Calibri</vt:lpstr>
      <vt:lpstr>inter-bold</vt:lpstr>
      <vt:lpstr>inter-bold</vt:lpstr>
      <vt:lpstr>Inter-Regular</vt:lpstr>
      <vt:lpstr>Inter-Regular</vt:lpstr>
      <vt:lpstr>Segoe UI</vt:lpstr>
      <vt:lpstr>Source Sans Pro</vt:lpstr>
      <vt:lpstr>times new roman</vt:lpstr>
      <vt:lpstr>Trajan Pro</vt:lpstr>
      <vt:lpstr>Verdana</vt:lpstr>
      <vt:lpstr>Wingdings</vt:lpstr>
      <vt:lpstr>Theme1</vt:lpstr>
      <vt:lpstr>PowerPoint Presentation</vt:lpstr>
      <vt:lpstr>DATABASE MANAGEMENT SYSTEM USING MY SQL</vt:lpstr>
      <vt:lpstr>TABLE OF CONTENT</vt:lpstr>
      <vt:lpstr>WHAT IS DATABASE MANAGEMENT SYSTEM?</vt:lpstr>
      <vt:lpstr>PowerPoint Presentation</vt:lpstr>
      <vt:lpstr>INTRODUCTION TO DBMS</vt:lpstr>
      <vt:lpstr>WHY USES DBMS?</vt:lpstr>
      <vt:lpstr>WHERE IS A DATABASE MANAGEMENT SYSTEM (DBMS) BEING USED?</vt:lpstr>
      <vt:lpstr>ADVANTAGES OF THE DBMS</vt:lpstr>
      <vt:lpstr>ADVANTAGES OF THE DBMS(Cont..)</vt:lpstr>
      <vt:lpstr>DISADVANTAGES OF THE DBMS</vt:lpstr>
      <vt:lpstr>DISADVANTAGES OF THE DBMS(Cont..)</vt:lpstr>
      <vt:lpstr>COMPONENT OF DBMS</vt:lpstr>
      <vt:lpstr>COMPONENT OF DBMS(Cont..)</vt:lpstr>
      <vt:lpstr>WHAT IS A RELATIONAL DATABASE?</vt:lpstr>
      <vt:lpstr>INTRODUCTION TO RELATIONAL DATABASE</vt:lpstr>
      <vt:lpstr>WHAT IS A TABLE?</vt:lpstr>
      <vt:lpstr>WHAT IS A FIELD?</vt:lpstr>
      <vt:lpstr>WHAT IS A RECORD OR A ROW?</vt:lpstr>
      <vt:lpstr>WHAT IS A COLUMN ?</vt:lpstr>
      <vt:lpstr>WHAT IS A NULL VALUE?</vt:lpstr>
      <vt:lpstr>WHAT IS SQL?</vt:lpstr>
      <vt:lpstr>MYSQL FEATURES</vt:lpstr>
      <vt:lpstr>SEMICOLON AFTER SQL STATEMENTS?</vt:lpstr>
      <vt:lpstr>ADVANTAGES OF SQL</vt:lpstr>
      <vt:lpstr>TYPES OF SQL STATEMENTS</vt:lpstr>
      <vt:lpstr>WHAT IS DATA DEFINITION LANGUAGE?</vt:lpstr>
      <vt:lpstr>DDL COMMANDS IN SQL (Cont..)</vt:lpstr>
      <vt:lpstr>DDL COMMANDS IN SQL (Cont..)</vt:lpstr>
      <vt:lpstr>DDL COMMANDS IN SQL (Cont..)</vt:lpstr>
      <vt:lpstr>WHAT IS DATA MANIPULATION LANGUAGE?</vt:lpstr>
      <vt:lpstr>DML COMMANDS IN SQL (Cont..)</vt:lpstr>
      <vt:lpstr>DML COMMANDS IN SQL (Cont..)</vt:lpstr>
      <vt:lpstr>DML COMMANDS IN SQL (Cont..)</vt:lpstr>
      <vt:lpstr>WHAT IS DATA CONTROL LANGUAGE?</vt:lpstr>
      <vt:lpstr>DCL COMMANDS IN SQL (CONT..)</vt:lpstr>
      <vt:lpstr>WHAT IS TRANSACTION CONTROL LANGUAGE?</vt:lpstr>
      <vt:lpstr>TCL COMMANDS IN SQL (CONT..)</vt:lpstr>
      <vt:lpstr>WHAT IS DATA QUERY LANGUAGE?</vt:lpstr>
      <vt:lpstr>MYSQL CREATE USER</vt:lpstr>
      <vt:lpstr>WHY DID USERS REQUIRE IN MYSQL SERVER?</vt:lpstr>
      <vt:lpstr>CREATE USER EXAMPLE</vt:lpstr>
      <vt:lpstr>CREATE USER EXAMPLE</vt:lpstr>
      <vt:lpstr>GRANT PRIVILEGES TO THE MYSQL NEW USER</vt:lpstr>
      <vt:lpstr>GRANT PRIVILEGES TO THE MYSQL NEW USER</vt:lpstr>
      <vt:lpstr>GRANT PRIVILEGES TO THE MYSQL NEW USER</vt:lpstr>
      <vt:lpstr>DROP USER</vt:lpstr>
      <vt:lpstr>DROP USER EXAMPLE</vt:lpstr>
      <vt:lpstr>DROP USER EXAMPLE</vt:lpstr>
      <vt:lpstr>SHOW USERS/LIST ALL USERS</vt:lpstr>
      <vt:lpstr>SHOW USERS/LIST ALL USERS</vt:lpstr>
      <vt:lpstr>SHOW USERS/LIST ALL USERS</vt:lpstr>
      <vt:lpstr>SHOW CURRENT USER</vt:lpstr>
      <vt:lpstr>SHOW CURRENT LOGGED USER</vt:lpstr>
      <vt:lpstr>CHANGE USER PASSWORD</vt:lpstr>
      <vt:lpstr>CHANGE USER ACCOUNT PASSWORD USING THE UPDATE STATEMENT</vt:lpstr>
      <vt:lpstr>CHANGE USER ACCOUNT PASSWORD USING SET PASSWORD STATEMENT</vt:lpstr>
      <vt:lpstr>CREATE DATABASE</vt:lpstr>
      <vt:lpstr>PARAMETER EXPLANATION</vt:lpstr>
      <vt:lpstr>CREATE DATABASE</vt:lpstr>
      <vt:lpstr>SELECT DATABASE</vt:lpstr>
      <vt:lpstr>DROP DATABASE</vt:lpstr>
      <vt:lpstr>DROP DATABASE</vt:lpstr>
      <vt:lpstr>DROP DATABASE</vt:lpstr>
      <vt:lpstr>DROP DATABASE</vt:lpstr>
      <vt:lpstr>CREATE TABLE</vt:lpstr>
      <vt:lpstr> CREATE TABLE</vt:lpstr>
      <vt:lpstr> CREATE TABLE</vt:lpstr>
      <vt:lpstr>CREATE TABLE</vt:lpstr>
      <vt:lpstr>CREATE TABLE</vt:lpstr>
      <vt:lpstr> ALTER TABLE</vt:lpstr>
      <vt:lpstr> ADD A COLUMN IN THE TABLE</vt:lpstr>
      <vt:lpstr> ADD A COLUMN IN THE TABLE</vt:lpstr>
      <vt:lpstr>ADD MULTIPLE COLUMNS IN THE TABLE</vt:lpstr>
      <vt:lpstr>MODIFY COLUMN IN THE TABLE</vt:lpstr>
      <vt:lpstr>DROP COLUMN IN TABLE</vt:lpstr>
      <vt:lpstr>RENAME COLUMN IN TABLE</vt:lpstr>
      <vt:lpstr>RENAME TABLE</vt:lpstr>
      <vt:lpstr>TRUNCATE TABLE</vt:lpstr>
      <vt:lpstr>TRUNCATE TABLE</vt:lpstr>
      <vt:lpstr> DESCRIBE TABLE</vt:lpstr>
      <vt:lpstr>DROP TABLE</vt:lpstr>
      <vt:lpstr>DROP TABLE</vt:lpstr>
      <vt:lpstr>CONSTRAINTS</vt:lpstr>
      <vt:lpstr>CONSTRAINTS</vt:lpstr>
      <vt:lpstr>NOT NULL CONSTRAINT</vt:lpstr>
      <vt:lpstr>UNIQUE CONSTRAINT</vt:lpstr>
      <vt:lpstr>PRIMARY KEY CONSTRAINT</vt:lpstr>
      <vt:lpstr>PRIMARY KEY CONSTRAINT</vt:lpstr>
      <vt:lpstr>FOREIGN KEY CONSTRAINT</vt:lpstr>
      <vt:lpstr>CHECK CONSTRAINT</vt:lpstr>
      <vt:lpstr>PowerPoint Presentation</vt:lpstr>
      <vt:lpstr>CHECK CONSTRAINT</vt:lpstr>
      <vt:lpstr>DEFAULT CONSTRAINT</vt:lpstr>
      <vt:lpstr>CREATE INDEX STATEMENT</vt:lpstr>
      <vt:lpstr>CREATE INDEX STATEMENT</vt:lpstr>
      <vt:lpstr>INSERT STATEMENT</vt:lpstr>
      <vt:lpstr>INSERT STATEMENT</vt:lpstr>
      <vt:lpstr>INSERT STATEMENT</vt:lpstr>
      <vt:lpstr>INSERT STATEMENT</vt:lpstr>
      <vt:lpstr>INSERT STATEMENT</vt:lpstr>
      <vt:lpstr>SELECT STATEMENT</vt:lpstr>
      <vt:lpstr>SELECT STATEMENT</vt:lpstr>
      <vt:lpstr>PARAMETER EXPLANATION</vt:lpstr>
      <vt:lpstr> SELECT STATEMENT</vt:lpstr>
      <vt:lpstr>SELECT STATEMENT</vt:lpstr>
      <vt:lpstr>SELECT STATEMENT</vt:lpstr>
      <vt:lpstr>WHERE CLAUSE</vt:lpstr>
      <vt:lpstr>WHERE CLAUSE WITH SINGLE CONDITION</vt:lpstr>
      <vt:lpstr>WHERE CLAUSE WITH AND CONDITION</vt:lpstr>
      <vt:lpstr>WHERE CLAUSE WITH OR CONDITION</vt:lpstr>
      <vt:lpstr>WHERE CLAUSE WITH COMBINATION OF AND &amp; OR CONDITIONS</vt:lpstr>
      <vt:lpstr>ORDER BY CLAUSE</vt:lpstr>
      <vt:lpstr>ORDER BY CLAUSE</vt:lpstr>
      <vt:lpstr>ORDER BY: WITHOUT USING ASC/DESC ATTRIBUTE</vt:lpstr>
      <vt:lpstr>ORDER BY: WITH ASC ATTRIBUTE</vt:lpstr>
      <vt:lpstr>ORDER BY: WITH DESC ATTRIBUTE</vt:lpstr>
      <vt:lpstr>ORDER BY: USING BOTH ASC AND DESC ATTRIBUTES</vt:lpstr>
      <vt:lpstr> GROUP BY CLAUSE</vt:lpstr>
      <vt:lpstr> GROUP BY CLAUSE</vt:lpstr>
      <vt:lpstr>GROUP BY CLAUSE WITH COUNT FUNCTION</vt:lpstr>
      <vt:lpstr>GROUP BY CLAUSE WITH SUM FUNCTION</vt:lpstr>
      <vt:lpstr>GROUP BY CLAUSE WITH MIN FUNCTION</vt:lpstr>
      <vt:lpstr>GROUP BY CLAUSE WITH MAX FUNCTION</vt:lpstr>
      <vt:lpstr>GROUP BY CLAUSE WITH AVG FUNCTION</vt:lpstr>
      <vt:lpstr>JOINS </vt:lpstr>
      <vt:lpstr>INNER JOIN (SIMPLE JOIN)</vt:lpstr>
      <vt:lpstr>INNER JOIN (SIMPLE JOIN)</vt:lpstr>
      <vt:lpstr>INNER JOIN (SIMPLE JOIN)</vt:lpstr>
      <vt:lpstr>INNER JOIN (SIMPLE JOIN)</vt:lpstr>
      <vt:lpstr>INNER JOIN WITH GROUP BY CLAUSE</vt:lpstr>
      <vt:lpstr>INNER JOIN WITH WHERE CLAUSE</vt:lpstr>
      <vt:lpstr>LEFT JOIN</vt:lpstr>
      <vt:lpstr>LEFT JOIN</vt:lpstr>
      <vt:lpstr>LEFT JOIN</vt:lpstr>
      <vt:lpstr>LEFT JOIN</vt:lpstr>
      <vt:lpstr>LEFT JOIN WITH GROUP BY CLAUSE</vt:lpstr>
      <vt:lpstr>LEFT JOIN WITH WHERE CLAUSE</vt:lpstr>
      <vt:lpstr>RIGHT JOIN</vt:lpstr>
      <vt:lpstr>RIGHT JOIN</vt:lpstr>
      <vt:lpstr>RIGHT JOIN</vt:lpstr>
      <vt:lpstr>RIGHT JOIN</vt:lpstr>
      <vt:lpstr>RIGHT JOIN WITH WHERE CLAUSE</vt:lpstr>
      <vt:lpstr> CROSS JOIN</vt:lpstr>
      <vt:lpstr> CROSS JOIN</vt:lpstr>
      <vt:lpstr> CROSS JOIN</vt:lpstr>
      <vt:lpstr> CROSS JOIN</vt:lpstr>
      <vt:lpstr>SELF JOIN</vt:lpstr>
      <vt:lpstr>SELF JOIN</vt:lpstr>
      <vt:lpstr>SELF JOIN</vt:lpstr>
      <vt:lpstr>UNION OPERATOR</vt:lpstr>
      <vt:lpstr>UNION OPERATOR</vt:lpstr>
      <vt:lpstr>UNION OPERATOR</vt:lpstr>
      <vt:lpstr>UNION OPERATOR</vt:lpstr>
      <vt:lpstr>UNION OPERATOR</vt:lpstr>
      <vt:lpstr>UNION OPERATOR</vt:lpstr>
      <vt:lpstr>UNION OPERATOR</vt:lpstr>
      <vt:lpstr>UNION OPERATOR</vt:lpstr>
      <vt:lpstr>AGGREGATE FUNCTIONS</vt:lpstr>
      <vt:lpstr>AGGREGATE FUNCTIONS</vt:lpstr>
      <vt:lpstr>COUNT() FUNCTION</vt:lpstr>
      <vt:lpstr>COUNT() FUNCTION</vt:lpstr>
      <vt:lpstr>SUM() FUNCTION</vt:lpstr>
      <vt:lpstr>AVG() FUNCTION</vt:lpstr>
      <vt:lpstr>MIN() FUNCTION</vt:lpstr>
      <vt:lpstr>MAX() FUNCTION</vt:lpstr>
      <vt:lpstr>FIRST() FUNCTION</vt:lpstr>
      <vt:lpstr>LAST() FUNCTION</vt:lpstr>
      <vt:lpstr>SUBQUERY</vt:lpstr>
      <vt:lpstr>SUBQUERY</vt:lpstr>
      <vt:lpstr>SUBQUERY</vt:lpstr>
      <vt:lpstr>SUBQUERY</vt:lpstr>
      <vt:lpstr>SUBQUERY</vt:lpstr>
      <vt:lpstr>SUBQUERY</vt:lpstr>
      <vt:lpstr>SUBQUERY WITH COMPARISON OPERATOR</vt:lpstr>
      <vt:lpstr>SUBQUERY WITH COMPARISON OPERATOR</vt:lpstr>
      <vt:lpstr>SUBQUERY WITH IN OR NOT-IN OPERATOR</vt:lpstr>
      <vt:lpstr>SUBQUERY WITH IN OR NOT-IN OPERATOR</vt:lpstr>
      <vt:lpstr>SUBQUERY IN THE FROM CLAUSE</vt:lpstr>
      <vt:lpstr>CORRELATED SUBQUERIES</vt:lpstr>
      <vt:lpstr>SUBQUERIES WITH EXISTS OR NOT EXISTS</vt:lpstr>
      <vt:lpstr>SUBQUERIES WITH EXISTS OR NOT EXISTS</vt:lpstr>
      <vt:lpstr>SUBQUERIES WITH EXISTS OR NOT EXISTS</vt:lpstr>
      <vt:lpstr>SUBQUERIES WITH EXISTS OR NOT EXISTS</vt:lpstr>
      <vt:lpstr>SUBQUERIES WITH ALL, ANY, AND SOME</vt:lpstr>
      <vt:lpstr>SUBQUERIES WITH ALL, ANY, AND SOME</vt:lpstr>
      <vt:lpstr>SUBQUERIES WITH ALL, ANY, AND SOME</vt:lpstr>
      <vt:lpstr>WHAT IS ETL?</vt:lpstr>
      <vt:lpstr>INTRODUCTION TO ETL</vt:lpstr>
      <vt:lpstr>WHY ETL IS IMPORTANT</vt:lpstr>
      <vt:lpstr>HOW ETL WORKS</vt:lpstr>
      <vt:lpstr>HOW ETL WORKS</vt:lpstr>
      <vt:lpstr>HOW ETL WORKS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anjana tiwari</dc:creator>
  <cp:lastModifiedBy>Microsoft Office User</cp:lastModifiedBy>
  <cp:revision>36</cp:revision>
  <dcterms:created xsi:type="dcterms:W3CDTF">2021-07-14T06:05:14Z</dcterms:created>
  <dcterms:modified xsi:type="dcterms:W3CDTF">2024-01-26T07:24:43Z</dcterms:modified>
</cp:coreProperties>
</file>