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90" r:id="rId8"/>
    <p:sldId id="296" r:id="rId9"/>
    <p:sldId id="288" r:id="rId10"/>
    <p:sldId id="286" r:id="rId11"/>
    <p:sldId id="289" r:id="rId12"/>
    <p:sldId id="294" r:id="rId13"/>
    <p:sldId id="293" r:id="rId14"/>
    <p:sldId id="267" r:id="rId15"/>
    <p:sldId id="268" r:id="rId1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-35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5E8405-9D99-4FA5-842E-D515212A7594}" type="datetime1">
              <a:rPr lang="en-GB" smtClean="0"/>
              <a:pPr rtl="0"/>
              <a:t>09/12/2022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831430A-4AA4-45C8-AC23-CD6B61C41A4C}" type="slidenum">
              <a:rPr lang="en-GB" smtClean="0"/>
              <a:pPr rtl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0599009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70E3C-251E-4FDC-A619-AC9EE932F165}" type="datetime1">
              <a:rPr lang="en-GB" noProof="0" smtClean="0"/>
              <a:pPr/>
              <a:t>09/12/2022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734D747-9380-41EE-9946-EC9EC0CA5D1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3827727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4393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68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23578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8401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223578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58214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25269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34D747-9380-41EE-9946-EC9EC0CA5D1E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778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 rtlCol="0"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r>
              <a:rPr lang="en-GB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 dirty="0"/>
              <a:t>Click icon to add picture</a:t>
            </a:r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43366" y="1444649"/>
            <a:ext cx="3365063" cy="4579079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4290" y="1444649"/>
            <a:ext cx="7694310" cy="4579079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rtl="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 rtl="0"/>
            <a:r>
              <a:rPr lang="en-GB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365" y="1825625"/>
            <a:ext cx="11215235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4500" y="1681163"/>
            <a:ext cx="5157787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00812" y="1681163"/>
            <a:ext cx="5157788" cy="823912"/>
          </a:xfrm>
        </p:spPr>
        <p:txBody>
          <a:bodyPr rtlCol="0"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4500" y="2505075"/>
            <a:ext cx="5157787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75412" y="2505075"/>
            <a:ext cx="5183188" cy="3684588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GB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pPr rtl="0"/>
            <a:fld id="{C263D6C4-4840-40CC-AC84-17E24B3B7BDE}" type="slidenum">
              <a:rPr lang="en-GB" noProof="0" smtClean="0"/>
              <a:pPr rtl="0"/>
              <a:t>‹#›</a:t>
            </a:fld>
            <a:endParaRPr lang="en-GB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3365" y="1517715"/>
            <a:ext cx="5184437" cy="4659248"/>
          </a:xfrm>
        </p:spPr>
        <p:txBody>
          <a:bodyPr rtlCol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74163" y="1517715"/>
            <a:ext cx="5184437" cy="4659248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C263D6C4-4840-40CC-AC84-17E24B3B7BDE}" type="slidenum">
              <a:rPr lang="en-US" noProof="0" smtClean="0"/>
              <a:pPr rtl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utomatic_speech_recogni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6" y="1473959"/>
            <a:ext cx="9577458" cy="1335918"/>
          </a:xfrm>
        </p:spPr>
        <p:txBody>
          <a:bodyPr rtlCol="0"/>
          <a:lstStyle/>
          <a:p>
            <a:pPr algn="ctr" rtl="0"/>
            <a:r>
              <a:rPr sz="4400" dirty="0">
                <a:solidFill>
                  <a:schemeClr val="accent6">
                    <a:lumMod val="75000"/>
                  </a:schemeClr>
                </a:solidFill>
              </a:rPr>
              <a:t>JAWAHARLAL NEHRU UNIVERSITY</a:t>
            </a:r>
            <a:r>
              <a:rPr sz="5400" dirty="0"/>
              <a:t/>
            </a:r>
            <a:br>
              <a:rPr sz="5400" dirty="0"/>
            </a:br>
            <a:r>
              <a:rPr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School of Computer And System Sciences</a:t>
            </a:r>
            <a:br>
              <a:rPr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GB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1175" y="4048124"/>
            <a:ext cx="8126008" cy="2393619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 rtl="0">
              <a:buNone/>
            </a:pPr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</a:t>
            </a:r>
            <a:r>
              <a:rPr sz="2400" b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ubject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Natural Language Processing</a:t>
            </a:r>
          </a:p>
          <a:p>
            <a:pPr marL="0" indent="0" rtl="0">
              <a:buNone/>
            </a:pP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Submitted by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</a:t>
            </a:r>
            <a:r>
              <a:rPr sz="24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sz="2400" b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Isha Raj 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(21/10/JC/051)</a:t>
            </a:r>
          </a:p>
          <a:p>
            <a:pPr marL="0" indent="0" rtl="0">
              <a:buNone/>
            </a:pPr>
            <a:r>
              <a:rPr lang="en-GB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			Himani Saini(21/10/JC/001)</a:t>
            </a:r>
            <a:endParaRPr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  <a:p>
            <a:pPr marL="0" indent="0" rtl="0">
              <a:buNone/>
            </a:pPr>
            <a:r>
              <a:rPr lang="en-US" sz="2400" b="1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S</a:t>
            </a:r>
            <a:r>
              <a:rPr sz="2400" b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ubmitted 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to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–</a:t>
            </a:r>
            <a:r>
              <a:rPr sz="2400" b="1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sz="2400" b="1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Dr. Piyush </a:t>
            </a:r>
            <a:r>
              <a:rPr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Pratap Singh</a:t>
            </a:r>
            <a:endParaRPr lang="en-GB" sz="2400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b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TextToSpeech() Function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2094" y="2418080"/>
            <a:ext cx="9402006" cy="427164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</a:t>
            </a: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10</a:t>
            </a:fld>
            <a:endParaRPr lang="en-GB" noProof="0" dirty="0"/>
          </a:p>
        </p:txBody>
      </p:sp>
      <p:pic>
        <p:nvPicPr>
          <p:cNvPr id="6" name="Picture Placeholder 7" descr="Triangular pattern design with dimension">
            <a:extLst>
              <a:ext uri="{FF2B5EF4-FFF2-40B4-BE49-F238E27FC236}">
                <a16:creationId xmlns:a16="http://schemas.microsoft.com/office/drawing/2014/main" xmlns="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" r="59"/>
          <a:stretch/>
        </p:blipFill>
        <p:spPr>
          <a:xfrm>
            <a:off x="-2" y="1352575"/>
            <a:ext cx="12192002" cy="10655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F9671F8-2C43-C369-E632-4EB76E8B1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025" y="1354667"/>
            <a:ext cx="8591550" cy="515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131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7800"/>
            <a:ext cx="12191999" cy="6113819"/>
          </a:xfrm>
        </p:spPr>
        <p:txBody>
          <a:bodyPr rtlCol="0"/>
          <a:lstStyle/>
          <a:p>
            <a:pPr rtl="0"/>
            <a:r>
              <a:rPr lang="en-GB" sz="40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Screenshots</a:t>
            </a:r>
            <a:r>
              <a:rPr lang="en-GB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GB" sz="4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r>
              <a:rPr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endParaRPr lang="en-GB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11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1052C1-5F1A-6166-7C76-F2C35D27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413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3855" y="204716"/>
            <a:ext cx="8052844" cy="3548419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2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38575"/>
            <a:ext cx="7781544" cy="2814709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Project Topic –</a:t>
            </a:r>
            <a:b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/>
            </a:r>
            <a:b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</a:br>
            <a:r>
              <a:rPr lang="en-GB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Text-to-Speech And Speech-to-Text in Any Language.</a:t>
            </a:r>
          </a:p>
        </p:txBody>
      </p:sp>
      <p:pic>
        <p:nvPicPr>
          <p:cNvPr id="6" name="Picture 5" descr="best-sales-chat-apps-00-hero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925063"/>
            <a:ext cx="11214100" cy="923330"/>
          </a:xfrm>
        </p:spPr>
        <p:txBody>
          <a:bodyPr rtlCol="0"/>
          <a:lstStyle/>
          <a:p>
            <a:pPr rtl="0"/>
            <a:r>
              <a:rPr lang="en-GB" sz="6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 </a:t>
            </a:r>
            <a:endParaRPr lang="en-GB" sz="6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266830"/>
            <a:ext cx="10356850" cy="4093243"/>
          </a:xfrm>
        </p:spPr>
        <p:txBody>
          <a:bodyPr rtlCol="0"/>
          <a:lstStyle/>
          <a:p>
            <a:pPr rtl="0"/>
            <a:r>
              <a:rPr lang="en-GB" sz="2400" dirty="0">
                <a:latin typeface="+mj-lt"/>
              </a:rPr>
              <a:t>Text-to-Speech is a type of assistive technology that reads digital text aloud. It is a web application that allows multiple users to talk and collaborate to each other.</a:t>
            </a:r>
          </a:p>
          <a:p>
            <a:pPr rtl="0"/>
            <a:r>
              <a:rPr lang="en-GB" sz="2400" dirty="0">
                <a:latin typeface="+mj-lt"/>
              </a:rPr>
              <a:t>Speech-to-Text is an application that enables the recognition and translation of spoken language into text through computation linguistic.</a:t>
            </a:r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 rtlCol="0"/>
          <a:lstStyle/>
          <a:p>
            <a:pPr rtl="0"/>
            <a:r>
              <a:rPr sz="440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How</a:t>
            </a:r>
            <a:r>
              <a:rPr lang="en-GB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Text-to-Speech Works</a:t>
            </a:r>
            <a:endParaRPr lang="en-GB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1618" y="2912533"/>
            <a:ext cx="10455049" cy="3699934"/>
          </a:xfrm>
        </p:spPr>
        <p:txBody>
          <a:bodyPr rtlCol="0"/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input </a:t>
            </a:r>
            <a:r>
              <a:rPr lang="en-US" sz="2000" dirty="0" smtClean="0"/>
              <a:t>is </a:t>
            </a:r>
            <a:r>
              <a:rPr lang="en-US" sz="2000" dirty="0" smtClean="0"/>
              <a:t>text, which passes through several blocks and eventually is converted to audio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</a:t>
            </a:r>
            <a:endParaRPr lang="en-US" sz="2400" dirty="0" smtClean="0"/>
          </a:p>
          <a:p>
            <a:r>
              <a:rPr lang="en-I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PREPROCESSOR</a:t>
            </a:r>
            <a:r>
              <a:rPr lang="en-IN" sz="2400" b="1" i="1" dirty="0" smtClean="0"/>
              <a:t> -</a:t>
            </a:r>
            <a:endParaRPr lang="en-US" sz="2400" b="1" i="1" dirty="0" smtClean="0"/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Tokenize</a:t>
            </a:r>
            <a:r>
              <a:rPr lang="en-US" sz="2000" dirty="0" smtClean="0"/>
              <a:t>: Tokenize a sentence into </a:t>
            </a:r>
            <a:r>
              <a:rPr lang="en-US" sz="2000" dirty="0" smtClean="0"/>
              <a:t>words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Phonemes/Pronunciation</a:t>
            </a:r>
            <a:r>
              <a:rPr lang="en-US" sz="2000" dirty="0" smtClean="0"/>
              <a:t>: It breaks input text into phonemes, based on their pronunciation</a:t>
            </a:r>
            <a:r>
              <a:rPr lang="en-US" sz="2000" dirty="0" smtClean="0"/>
              <a:t>. </a:t>
            </a:r>
            <a:r>
              <a:rPr lang="en-US" sz="2000" dirty="0" smtClean="0"/>
              <a:t> </a:t>
            </a:r>
            <a:r>
              <a:rPr lang="en-US" sz="2000" dirty="0" smtClean="0"/>
              <a:t>          </a:t>
            </a:r>
            <a:r>
              <a:rPr lang="en-US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</a:t>
            </a:r>
            <a:r>
              <a:rPr lang="en-US" sz="20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2000" dirty="0" smtClean="0"/>
              <a:t>, “Hello, Have a good day” converts to HH AH0 L OW1, HH AE1 V AH0 G UH1 D </a:t>
            </a:r>
            <a:r>
              <a:rPr lang="en-US" sz="2000" dirty="0" smtClean="0"/>
              <a:t>  D </a:t>
            </a:r>
            <a:r>
              <a:rPr lang="en-US" sz="2000" dirty="0" smtClean="0"/>
              <a:t>EY1.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Phoneme duration</a:t>
            </a:r>
            <a:r>
              <a:rPr lang="en-US" sz="2000" b="1" dirty="0" smtClean="0"/>
              <a:t>:</a:t>
            </a:r>
            <a:r>
              <a:rPr lang="en-US" sz="2000" dirty="0" smtClean="0"/>
              <a:t> Represents the total time taken by each phoneme in the audio.</a:t>
            </a:r>
          </a:p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Pitch</a:t>
            </a:r>
            <a:r>
              <a:rPr lang="en-US" sz="2000" b="1" dirty="0" smtClean="0"/>
              <a:t>:</a:t>
            </a:r>
            <a:r>
              <a:rPr lang="en-US" sz="2000" dirty="0" smtClean="0"/>
              <a:t> Key feature to convey emotions, it greatly affects the speech prosody.</a:t>
            </a:r>
          </a:p>
          <a:p>
            <a:endParaRPr lang="en-GB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4</a:t>
            </a:fld>
            <a:endParaRPr lang="en-GB" dirty="0"/>
          </a:p>
        </p:txBody>
      </p:sp>
      <p:pic>
        <p:nvPicPr>
          <p:cNvPr id="8" name="Picture Placeholder 7" descr="Triangular pattern design with dimension">
            <a:extLst>
              <a:ext uri="{FF2B5EF4-FFF2-40B4-BE49-F238E27FC236}">
                <a16:creationId xmlns:a16="http://schemas.microsoft.com/office/drawing/2014/main" xmlns="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" r="59"/>
          <a:stretch/>
        </p:blipFill>
        <p:spPr>
          <a:xfrm>
            <a:off x="-2" y="1352575"/>
            <a:ext cx="12192002" cy="1543025"/>
          </a:xfrm>
        </p:spPr>
      </p:pic>
      <p:pic>
        <p:nvPicPr>
          <p:cNvPr id="13316" name="Picture 4" descr="https://miro.medium.com/max/875/1*MaatR_a4XTOee7bifTX6r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346201"/>
            <a:ext cx="12192000" cy="1540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54316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371600"/>
            <a:ext cx="3293306" cy="4331533"/>
          </a:xfrm>
        </p:spPr>
        <p:txBody>
          <a:bodyPr rtlCol="0"/>
          <a:lstStyle/>
          <a:p>
            <a:pPr algn="ctr" rtl="0"/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Encoder</a:t>
            </a:r>
          </a:p>
          <a:p>
            <a:r>
              <a:rPr lang="en-US" sz="2000" dirty="0" smtClean="0"/>
              <a:t>The encoder inputs Linguistic features (Phonemes) and outputs an n-dimensional embedding. This embedding between the encoder and decoder is known as the latent feature. </a:t>
            </a:r>
            <a:endParaRPr lang="en-GB" sz="2000" dirty="0" smtClean="0">
              <a:latin typeface="+mj-lt"/>
            </a:endParaRPr>
          </a:p>
          <a:p>
            <a:pPr rtl="0"/>
            <a:endParaRPr lang="en-GB" sz="2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4444169" y="1363133"/>
            <a:ext cx="3293306" cy="4340000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Decoder</a:t>
            </a:r>
          </a:p>
          <a:p>
            <a:r>
              <a:rPr lang="en-US" sz="2000" dirty="0" smtClean="0"/>
              <a:t>The decoder is used to convert information embedded in the Latent processed feature to the Acoustic </a:t>
            </a:r>
            <a:r>
              <a:rPr lang="en-US" sz="2000" dirty="0" smtClean="0"/>
              <a:t>feature.</a:t>
            </a:r>
            <a:endParaRPr lang="en-US" sz="2000" dirty="0"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8346244" y="1346200"/>
            <a:ext cx="3293306" cy="4356933"/>
          </a:xfrm>
        </p:spPr>
        <p:txBody>
          <a:bodyPr/>
          <a:lstStyle/>
          <a:p>
            <a:pPr algn="ctr"/>
            <a:r>
              <a:rPr lang="en-IN" sz="36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Vocoder</a:t>
            </a:r>
          </a:p>
          <a:p>
            <a:r>
              <a:rPr lang="en-US" sz="2000" dirty="0" smtClean="0"/>
              <a:t>It converts the Acoustic feature (Mel-spectrogram) to waveform output (audio). It can be done using a mathematical </a:t>
            </a:r>
            <a:r>
              <a:rPr lang="en-US" sz="2000" dirty="0" smtClean="0"/>
              <a:t>model.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 rtlCol="0"/>
          <a:lstStyle/>
          <a:p>
            <a:pPr rtl="0"/>
            <a:r>
              <a:rPr sz="440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How</a:t>
            </a:r>
            <a:r>
              <a:rPr lang="en-GB" sz="4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Speech-to-Text Works</a:t>
            </a:r>
            <a:endParaRPr lang="en-GB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4132" y="1380068"/>
            <a:ext cx="5367867" cy="5198532"/>
          </a:xfrm>
        </p:spPr>
        <p:txBody>
          <a:bodyPr rtlCol="0"/>
          <a:lstStyle/>
          <a:p>
            <a:r>
              <a:rPr lang="en-US" sz="2000" b="1" dirty="0" smtClean="0"/>
              <a:t>The </a:t>
            </a:r>
            <a:r>
              <a:rPr lang="en-US" sz="2000" b="1" dirty="0" smtClean="0"/>
              <a:t>Speech recognition Software</a:t>
            </a:r>
            <a:r>
              <a:rPr lang="en-US" sz="2000" b="1" dirty="0" smtClean="0"/>
              <a:t> breaks the speech down into bits it can interpret, converts it into a digital format, and analyzes the pieces of content</a:t>
            </a:r>
            <a:r>
              <a:rPr lang="en-US" sz="2000" b="1" dirty="0" smtClean="0"/>
              <a:t>.</a:t>
            </a:r>
          </a:p>
          <a:p>
            <a:endParaRPr lang="en-US" sz="8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Speech enhancement aims to improve speech quality by using various algorithms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Feature extraction refers to the process of transforming raw data into numerical </a:t>
            </a:r>
            <a:r>
              <a:rPr lang="en-US" sz="2000" dirty="0" smtClean="0"/>
              <a:t>features.</a:t>
            </a:r>
          </a:p>
          <a:p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 the distinct units of sound in spoken English that distinguish one word from another</a:t>
            </a:r>
            <a:r>
              <a:rPr lang="en-US" sz="2000" dirty="0" smtClean="0"/>
              <a:t>.</a:t>
            </a:r>
          </a:p>
          <a:p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 </a:t>
            </a:r>
            <a:r>
              <a:rPr lang="en-US" sz="2000" b="1" dirty="0" smtClean="0"/>
              <a:t>acoustic model</a:t>
            </a:r>
            <a:r>
              <a:rPr lang="en-US" sz="2000" dirty="0" smtClean="0"/>
              <a:t> is used in </a:t>
            </a:r>
            <a:r>
              <a:rPr lang="en-US" sz="2000" dirty="0" smtClean="0"/>
              <a:t>automatic</a:t>
            </a:r>
            <a:r>
              <a:rPr lang="en-US" sz="2000" dirty="0" smtClean="0">
                <a:hlinkClick r:id="rId3" tooltip="Automatic speech recognition"/>
              </a:rPr>
              <a:t> </a:t>
            </a:r>
            <a:r>
              <a:rPr lang="en-US" sz="2000" dirty="0" smtClean="0"/>
              <a:t>s</a:t>
            </a:r>
            <a:r>
              <a:rPr lang="en-US" sz="2000" dirty="0" smtClean="0"/>
              <a:t>peech recognition</a:t>
            </a:r>
            <a:r>
              <a:rPr lang="en-US" sz="2000" dirty="0" smtClean="0"/>
              <a:t> to represent the relationship between an </a:t>
            </a:r>
            <a:r>
              <a:rPr lang="en-US" sz="2000" dirty="0" smtClean="0"/>
              <a:t>audio signal</a:t>
            </a:r>
            <a:r>
              <a:rPr lang="en-US" sz="2000" dirty="0" smtClean="0"/>
              <a:t> and the </a:t>
            </a:r>
            <a:r>
              <a:rPr lang="en-US" sz="2000" dirty="0" smtClean="0"/>
              <a:t>phonemes.</a:t>
            </a:r>
            <a:r>
              <a:rPr lang="en-US" sz="2000" dirty="0" smtClean="0"/>
              <a:t> </a:t>
            </a:r>
            <a:endParaRPr lang="en-US" sz="2000" dirty="0" smtClean="0"/>
          </a:p>
          <a:p>
            <a:endParaRPr lang="en-GB" sz="20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263D6C4-4840-40CC-AC84-17E24B3B7BDE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11266" name="Picture 2" descr="https://pimages.toolbox.com/wp-content/uploads/2022/04/14152224/11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53165"/>
            <a:ext cx="6682154" cy="3031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9278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b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L</a:t>
            </a:r>
            <a:r>
              <a:rPr lang="en-IN" sz="4400" b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ibraries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2094" y="3190875"/>
            <a:ext cx="9402006" cy="34988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Tkinter – For GUI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gtts -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googletrans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playsound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os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7</a:t>
            </a:fld>
            <a:endParaRPr lang="en-GB" noProof="0" dirty="0"/>
          </a:p>
        </p:txBody>
      </p:sp>
      <p:pic>
        <p:nvPicPr>
          <p:cNvPr id="6" name="Picture Placeholder 7" descr="Triangular pattern design with dimension">
            <a:extLst>
              <a:ext uri="{FF2B5EF4-FFF2-40B4-BE49-F238E27FC236}">
                <a16:creationId xmlns:a16="http://schemas.microsoft.com/office/drawing/2014/main" xmlns="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" r="59"/>
          <a:stretch/>
        </p:blipFill>
        <p:spPr>
          <a:xfrm>
            <a:off x="-2" y="1352575"/>
            <a:ext cx="12192002" cy="16192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b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Speak() and recordvoice()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2094" y="3181350"/>
            <a:ext cx="9402006" cy="349885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</a:t>
            </a: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8</a:t>
            </a:fld>
            <a:endParaRPr lang="en-GB" noProof="0" dirty="0"/>
          </a:p>
        </p:txBody>
      </p:sp>
      <p:pic>
        <p:nvPicPr>
          <p:cNvPr id="6" name="Picture Placeholder 7" descr="Triangular pattern design with dimension">
            <a:extLst>
              <a:ext uri="{FF2B5EF4-FFF2-40B4-BE49-F238E27FC236}">
                <a16:creationId xmlns:a16="http://schemas.microsoft.com/office/drawing/2014/main" xmlns="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" r="59"/>
          <a:stretch/>
        </p:blipFill>
        <p:spPr>
          <a:xfrm>
            <a:off x="-2" y="1352575"/>
            <a:ext cx="12192002" cy="902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2807460-BF2E-70BC-DBDB-9217394D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2967990"/>
            <a:ext cx="5372100" cy="151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DA2699A-1BFA-BFA3-9FB4-7637E5796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717" y="2906133"/>
            <a:ext cx="534035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772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b="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SpeechToText() Function</a:t>
            </a:r>
            <a:endParaRPr lang="en-US" sz="4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542094" y="2418080"/>
            <a:ext cx="9402006" cy="4271645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</a:rPr>
              <a:t> </a:t>
            </a: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+mj-lt"/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263D6C4-4840-40CC-AC84-17E24B3B7BDE}" type="slidenum">
              <a:rPr lang="en-GB" noProof="0" smtClean="0"/>
              <a:pPr rtl="0"/>
              <a:t>9</a:t>
            </a:fld>
            <a:endParaRPr lang="en-GB" noProof="0" dirty="0"/>
          </a:p>
        </p:txBody>
      </p:sp>
      <p:pic>
        <p:nvPicPr>
          <p:cNvPr id="6" name="Picture Placeholder 7" descr="Triangular pattern design with dimension">
            <a:extLst>
              <a:ext uri="{FF2B5EF4-FFF2-40B4-BE49-F238E27FC236}">
                <a16:creationId xmlns:a16="http://schemas.microsoft.com/office/drawing/2014/main" xmlns="" id="{2301248D-7370-7643-9BE6-F8CDCFF4D46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" r="59"/>
          <a:stretch/>
        </p:blipFill>
        <p:spPr>
          <a:xfrm>
            <a:off x="-2" y="1352575"/>
            <a:ext cx="12192002" cy="106550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B2AC2E-FE7D-6F9B-8C5E-3E009635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35" y="1352575"/>
            <a:ext cx="8528050" cy="554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554529"/>
      </p:ext>
    </p:extLst>
  </p:cSld>
  <p:clrMapOvr>
    <a:masterClrMapping/>
  </p:clrMapOvr>
</p:sld>
</file>

<file path=ppt/theme/theme1.xml><?xml version="1.0" encoding="utf-8"?>
<a:theme xmlns:a="http://schemas.openxmlformats.org/drawingml/2006/main" name="tf66687569_win32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0677750_TF66687569" id="{5B888300-1273-41F5-A5CD-44107916CC14}" vid="{40518E2E-947D-4D54-9D53-AB7B73CA5C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992231-163D-4428-A2B8-DA1FE0274129}">
  <ds:schemaRefs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purl.org/dc/terms/"/>
    <ds:schemaRef ds:uri="fb0879af-3eba-417a-a55a-ffe6dcd6ca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</Words>
  <Application>Microsoft Office PowerPoint</Application>
  <PresentationFormat>Custom</PresentationFormat>
  <Paragraphs>79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tf66687569_win32</vt:lpstr>
      <vt:lpstr>JAWAHARLAL NEHRU UNIVERSITY School of Computer And System Sciences PROJECT PRESENTATION</vt:lpstr>
      <vt:lpstr>Project Topic –  Text-to-Speech And Speech-to-Text in Any Language.</vt:lpstr>
      <vt:lpstr>Introduction </vt:lpstr>
      <vt:lpstr>How Text-to-Speech Works</vt:lpstr>
      <vt:lpstr>Slide 5</vt:lpstr>
      <vt:lpstr>How Speech-to-Text Works</vt:lpstr>
      <vt:lpstr>Libraries</vt:lpstr>
      <vt:lpstr>Speak() and recordvoice()</vt:lpstr>
      <vt:lpstr>SpeechToText() Function</vt:lpstr>
      <vt:lpstr>TextToSpeech() Function</vt:lpstr>
      <vt:lpstr>Screenshots 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2022-09-29T19:36:40Z</dcterms:created>
  <dcterms:modified xsi:type="dcterms:W3CDTF">2022-12-08T21:22:56Z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