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4" r:id="rId4"/>
    <p:sldId id="275" r:id="rId5"/>
    <p:sldId id="266" r:id="rId6"/>
    <p:sldId id="265" r:id="rId7"/>
    <p:sldId id="276" r:id="rId8"/>
    <p:sldId id="267" r:id="rId9"/>
    <p:sldId id="273" r:id="rId10"/>
    <p:sldId id="274" r:id="rId11"/>
    <p:sldId id="263"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717E92"/>
    <a:srgbClr val="DFE2E7"/>
    <a:srgbClr val="8B9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6" y="8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unity3d.com/ru" TargetMode="External"/><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developer.oculus.com/documentation/unity/book-unity-dg/" TargetMode="External"/><Relationship Id="rId4" Type="http://schemas.openxmlformats.org/officeDocument/2006/relationships/hyperlink" Target="https://forum.unity.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9887744" y="3976286"/>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5400" b="1" cap="all" dirty="0">
                <a:sym typeface="Arial Narrow"/>
              </a:rPr>
              <a:t>МОБИЛЬНОЕ ПРИЛОЖЕНИЕ ДЛЯ УПРАВЛЕНИЯ УСТРОЙСТВАМИ ВИРТУАЛЬНОЙ РЕАЛЬНОСТИ</a:t>
            </a:r>
            <a:endParaRPr sz="5400" dirty="0"/>
          </a:p>
        </p:txBody>
      </p:sp>
      <p:sp>
        <p:nvSpPr>
          <p:cNvPr id="53" name="Очень крутой подзаголовок презентации"/>
          <p:cNvSpPr txBox="1"/>
          <p:nvPr/>
        </p:nvSpPr>
        <p:spPr>
          <a:xfrm>
            <a:off x="14794664" y="8530970"/>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sz="3000" dirty="0"/>
              <a:t>Выполнил: </a:t>
            </a:r>
          </a:p>
          <a:p>
            <a:pPr algn="r"/>
            <a:r>
              <a:rPr lang="ru-RU" sz="3000" dirty="0"/>
              <a:t>студент группы БПИ173 </a:t>
            </a:r>
          </a:p>
          <a:p>
            <a:pPr algn="r"/>
            <a:r>
              <a:rPr lang="ru-RU" sz="3000" dirty="0"/>
              <a:t>Шафиев Ибрагим Ильдарович</a:t>
            </a:r>
          </a:p>
          <a:p>
            <a:pPr algn="r"/>
            <a:r>
              <a:rPr lang="ru-RU" sz="3000" dirty="0"/>
              <a:t>Научный руководитель: </a:t>
            </a:r>
          </a:p>
          <a:p>
            <a:pPr algn="r"/>
            <a:r>
              <a:rPr lang="ru-RU" sz="3000" dirty="0"/>
              <a:t>доцент департамента программной инженерии, </a:t>
            </a:r>
          </a:p>
          <a:p>
            <a:pPr algn="r"/>
            <a:r>
              <a:rPr lang="ru-RU" sz="3000" dirty="0"/>
              <a:t>канд. </a:t>
            </a:r>
            <a:r>
              <a:rPr lang="ru-RU" sz="3000" dirty="0" err="1"/>
              <a:t>техн</a:t>
            </a:r>
            <a:r>
              <a:rPr lang="ru-RU" sz="3000" dirty="0"/>
              <a:t>. наук</a:t>
            </a:r>
          </a:p>
          <a:p>
            <a:pPr algn="r"/>
            <a:r>
              <a:rPr lang="ru-RU" sz="3000" dirty="0" err="1"/>
              <a:t>Салех</a:t>
            </a:r>
            <a:r>
              <a:rPr lang="ru-RU" sz="3000" dirty="0"/>
              <a:t> </a:t>
            </a:r>
            <a:r>
              <a:rPr lang="ru-RU" sz="3000" dirty="0" err="1"/>
              <a:t>Хади</a:t>
            </a:r>
            <a:r>
              <a:rPr lang="ru-RU" sz="3000" dirty="0"/>
              <a:t> Мухаммед</a:t>
            </a:r>
          </a:p>
          <a:p>
            <a:pPr algn="r"/>
            <a:endParaRPr lang="ru-RU" sz="3200" dirty="0"/>
          </a:p>
          <a:p>
            <a:endParaRPr dirty="0"/>
          </a:p>
        </p:txBody>
      </p:sp>
      <p:sp>
        <p:nvSpPr>
          <p:cNvPr id="54" name="Название подразделения,  лаборатории, факультета и т.д."/>
          <p:cNvSpPr txBox="1"/>
          <p:nvPr/>
        </p:nvSpPr>
        <p:spPr>
          <a:xfrm>
            <a:off x="9887744" y="848102"/>
            <a:ext cx="9443423"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200">
                <a:solidFill>
                  <a:srgbClr val="253957"/>
                </a:solidFill>
                <a:latin typeface="+mn-lt"/>
                <a:ea typeface="+mn-ea"/>
                <a:cs typeface="+mn-cs"/>
                <a:sym typeface="Arial Narrow"/>
              </a:defRPr>
            </a:pPr>
            <a:r>
              <a:rPr lang="ru-RU" dirty="0"/>
              <a:t>Факультет компьютерных наук</a:t>
            </a:r>
          </a:p>
          <a:p>
            <a:pPr>
              <a:defRPr sz="4200">
                <a:solidFill>
                  <a:srgbClr val="253957"/>
                </a:solidFill>
                <a:latin typeface="+mn-lt"/>
                <a:ea typeface="+mn-ea"/>
                <a:cs typeface="+mn-cs"/>
                <a:sym typeface="Arial Narrow"/>
              </a:defRPr>
            </a:pPr>
            <a:r>
              <a:rPr lang="ru-RU" dirty="0"/>
              <a:t>Образовательная программа </a:t>
            </a:r>
          </a:p>
          <a:p>
            <a:pPr>
              <a:defRPr sz="4200">
                <a:solidFill>
                  <a:srgbClr val="253957"/>
                </a:solidFill>
                <a:latin typeface="+mn-lt"/>
                <a:ea typeface="+mn-ea"/>
                <a:cs typeface="+mn-cs"/>
                <a:sym typeface="Arial Narrow"/>
              </a:defRPr>
            </a:pPr>
            <a:r>
              <a:rPr lang="ru-RU" dirty="0"/>
              <a:t>09.03.04 Программная инженерия</a:t>
            </a:r>
          </a:p>
          <a:p>
            <a:pPr>
              <a:defRPr sz="4200">
                <a:solidFill>
                  <a:srgbClr val="253957"/>
                </a:solidFill>
                <a:latin typeface="+mn-lt"/>
                <a:ea typeface="+mn-ea"/>
                <a:cs typeface="+mn-cs"/>
                <a:sym typeface="Arial Narrow"/>
              </a:defRPr>
            </a:pPr>
            <a:r>
              <a:rPr lang="ru-RU" dirty="0"/>
              <a:t>Курсовая работа</a:t>
            </a:r>
          </a:p>
        </p:txBody>
      </p:sp>
      <p:sp>
        <p:nvSpPr>
          <p:cNvPr id="55" name="Москва, 2017"/>
          <p:cNvSpPr txBox="1"/>
          <p:nvPr/>
        </p:nvSpPr>
        <p:spPr>
          <a:xfrm>
            <a:off x="5423248" y="13009457"/>
            <a:ext cx="18814840"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16527167" cy="1459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8"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18</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1BE4366-3411-4CF9-BEF2-8AF1A9BAF8ED}"/>
              </a:ext>
            </a:extLst>
          </p:cNvPr>
          <p:cNvSpPr txBox="1"/>
          <p:nvPr/>
        </p:nvSpPr>
        <p:spPr>
          <a:xfrm>
            <a:off x="1201065" y="4861487"/>
            <a:ext cx="16081824" cy="7253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lvl="0" indent="-457200" algn="l">
              <a:lnSpc>
                <a:spcPct val="150000"/>
              </a:lnSpc>
              <a:buFont typeface="Arial" panose="020B0604020202020204" pitchFamily="34" charset="0"/>
              <a:buChar char="•"/>
            </a:pPr>
            <a:r>
              <a:rPr lang="ru-RU" sz="3200" dirty="0" err="1">
                <a:latin typeface="Arial Narrow" panose="020B0606020202030204" pitchFamily="34" charset="0"/>
              </a:rPr>
              <a:t>Шилдт</a:t>
            </a:r>
            <a:r>
              <a:rPr lang="ru-RU" sz="3200" dirty="0">
                <a:latin typeface="Arial Narrow" panose="020B0606020202030204" pitchFamily="34" charset="0"/>
              </a:rPr>
              <a:t>, Г. </a:t>
            </a:r>
            <a:r>
              <a:rPr lang="en-US" sz="3200" dirty="0">
                <a:latin typeface="Arial Narrow" panose="020B0606020202030204" pitchFamily="34" charset="0"/>
              </a:rPr>
              <a:t>C</a:t>
            </a:r>
            <a:r>
              <a:rPr lang="ru-RU" sz="3200" dirty="0">
                <a:latin typeface="Arial Narrow" panose="020B0606020202030204" pitchFamily="34" charset="0"/>
              </a:rPr>
              <a:t># 4.0: полное руководство: пер. с англ. – М.: ООО «И. Д. Вильямс», 2013.</a:t>
            </a:r>
          </a:p>
          <a:p>
            <a:pPr marL="457200" lvl="0" indent="-457200" algn="l">
              <a:lnSpc>
                <a:spcPct val="150000"/>
              </a:lnSpc>
              <a:buFont typeface="Arial" panose="020B0604020202020204" pitchFamily="34" charset="0"/>
              <a:buChar char="•"/>
            </a:pPr>
            <a:r>
              <a:rPr lang="en-US" sz="3200" dirty="0">
                <a:latin typeface="Arial Narrow" panose="020B0606020202030204" pitchFamily="34" charset="0"/>
              </a:rPr>
              <a:t>Unity documentation</a:t>
            </a:r>
            <a:r>
              <a:rPr lang="ru-RU" sz="3200" dirty="0">
                <a:latin typeface="Arial Narrow" panose="020B0606020202030204" pitchFamily="34" charset="0"/>
              </a:rPr>
              <a:t> [Электронный ресурс] // </a:t>
            </a:r>
            <a:r>
              <a:rPr lang="en-US" sz="3200" dirty="0">
                <a:latin typeface="Arial Narrow" panose="020B0606020202030204" pitchFamily="34" charset="0"/>
              </a:rPr>
              <a:t>URL</a:t>
            </a:r>
            <a:r>
              <a:rPr lang="ru-RU" sz="3200" dirty="0">
                <a:latin typeface="Arial Narrow" panose="020B0606020202030204" pitchFamily="34" charset="0"/>
              </a:rPr>
              <a:t>: </a:t>
            </a:r>
            <a:r>
              <a:rPr lang="en-US" sz="3200" u="sng" dirty="0">
                <a:latin typeface="Arial Narrow" panose="020B0606020202030204" pitchFamily="34" charset="0"/>
                <a:hlinkClick r:id="rId3"/>
              </a:rPr>
              <a:t>https</a:t>
            </a:r>
            <a:r>
              <a:rPr lang="ru-RU" sz="3200" u="sng" dirty="0">
                <a:latin typeface="Arial Narrow" panose="020B0606020202030204" pitchFamily="34" charset="0"/>
                <a:hlinkClick r:id="rId3"/>
              </a:rPr>
              <a:t>://</a:t>
            </a:r>
            <a:r>
              <a:rPr lang="en-US" sz="3200" u="sng" dirty="0">
                <a:latin typeface="Arial Narrow" panose="020B0606020202030204" pitchFamily="34" charset="0"/>
                <a:hlinkClick r:id="rId3"/>
              </a:rPr>
              <a:t>docs</a:t>
            </a:r>
            <a:r>
              <a:rPr lang="ru-RU" sz="3200" u="sng" dirty="0">
                <a:latin typeface="Arial Narrow" panose="020B0606020202030204" pitchFamily="34" charset="0"/>
                <a:hlinkClick r:id="rId3"/>
              </a:rPr>
              <a:t>.</a:t>
            </a:r>
            <a:r>
              <a:rPr lang="en-US" sz="3200" u="sng" dirty="0">
                <a:latin typeface="Arial Narrow" panose="020B0606020202030204" pitchFamily="34" charset="0"/>
                <a:hlinkClick r:id="rId3"/>
              </a:rPr>
              <a:t>unity</a:t>
            </a:r>
            <a:r>
              <a:rPr lang="ru-RU" sz="3200" u="sng" dirty="0">
                <a:latin typeface="Arial Narrow" panose="020B0606020202030204" pitchFamily="34" charset="0"/>
                <a:hlinkClick r:id="rId3"/>
              </a:rPr>
              <a:t>3</a:t>
            </a:r>
            <a:r>
              <a:rPr lang="en-US" sz="3200" u="sng" dirty="0">
                <a:latin typeface="Arial Narrow" panose="020B0606020202030204" pitchFamily="34" charset="0"/>
                <a:hlinkClick r:id="rId3"/>
              </a:rPr>
              <a:t>d</a:t>
            </a:r>
            <a:r>
              <a:rPr lang="ru-RU" sz="3200" u="sng" dirty="0">
                <a:latin typeface="Arial Narrow" panose="020B0606020202030204" pitchFamily="34" charset="0"/>
                <a:hlinkClick r:id="rId3"/>
              </a:rPr>
              <a:t>.</a:t>
            </a:r>
            <a:r>
              <a:rPr lang="en-US" sz="3200" u="sng" dirty="0">
                <a:latin typeface="Arial Narrow" panose="020B0606020202030204" pitchFamily="34" charset="0"/>
                <a:hlinkClick r:id="rId3"/>
              </a:rPr>
              <a:t>com</a:t>
            </a:r>
            <a:r>
              <a:rPr lang="ru-RU" sz="3200" u="sng" dirty="0">
                <a:latin typeface="Arial Narrow" panose="020B0606020202030204" pitchFamily="34" charset="0"/>
                <a:hlinkClick r:id="rId3"/>
              </a:rPr>
              <a:t>/</a:t>
            </a:r>
            <a:r>
              <a:rPr lang="en-US" sz="3200" u="sng" dirty="0" err="1">
                <a:latin typeface="Arial Narrow" panose="020B0606020202030204" pitchFamily="34" charset="0"/>
                <a:hlinkClick r:id="rId3"/>
              </a:rPr>
              <a:t>ru</a:t>
            </a:r>
            <a:r>
              <a:rPr lang="ru-RU" sz="3200" u="sng" dirty="0">
                <a:latin typeface="Arial Narrow" panose="020B0606020202030204" pitchFamily="34" charset="0"/>
              </a:rPr>
              <a:t>/</a:t>
            </a:r>
            <a:r>
              <a:rPr lang="ru-RU" sz="3200" dirty="0">
                <a:latin typeface="Arial Narrow" panose="020B0606020202030204" pitchFamily="34" charset="0"/>
              </a:rPr>
              <a:t> (режим доступа: свободный).</a:t>
            </a:r>
          </a:p>
          <a:p>
            <a:pPr marL="457200" lvl="0" indent="-457200" algn="l">
              <a:lnSpc>
                <a:spcPct val="150000"/>
              </a:lnSpc>
              <a:buFont typeface="Arial" panose="020B0604020202020204" pitchFamily="34" charset="0"/>
              <a:buChar char="•"/>
            </a:pPr>
            <a:r>
              <a:rPr lang="en-US" sz="3200" dirty="0">
                <a:latin typeface="Arial Narrow" panose="020B0606020202030204" pitchFamily="34" charset="0"/>
              </a:rPr>
              <a:t>Unity Forum</a:t>
            </a:r>
            <a:r>
              <a:rPr lang="ru-RU" sz="3200" dirty="0">
                <a:latin typeface="Arial Narrow" panose="020B0606020202030204" pitchFamily="34" charset="0"/>
              </a:rPr>
              <a:t> [Электронный ресурс] // </a:t>
            </a:r>
            <a:r>
              <a:rPr lang="en-US" sz="3200" dirty="0">
                <a:latin typeface="Arial Narrow" panose="020B0606020202030204" pitchFamily="34" charset="0"/>
              </a:rPr>
              <a:t>URL</a:t>
            </a:r>
            <a:r>
              <a:rPr lang="ru-RU" sz="3200" dirty="0">
                <a:latin typeface="Arial Narrow" panose="020B0606020202030204" pitchFamily="34" charset="0"/>
              </a:rPr>
              <a:t>: </a:t>
            </a:r>
            <a:r>
              <a:rPr lang="ru-RU" sz="3200" u="sng" dirty="0">
                <a:latin typeface="Arial Narrow" panose="020B0606020202030204" pitchFamily="34" charset="0"/>
                <a:hlinkClick r:id="rId4"/>
              </a:rPr>
              <a:t>https://forum.unity.com</a:t>
            </a:r>
            <a:r>
              <a:rPr lang="ru-RU" sz="3200" dirty="0">
                <a:latin typeface="Arial Narrow" panose="020B0606020202030204" pitchFamily="34" charset="0"/>
              </a:rPr>
              <a:t> (режим доступа - свободный).</a:t>
            </a:r>
          </a:p>
          <a:p>
            <a:pPr marL="457200" lvl="0" indent="-457200" algn="l">
              <a:lnSpc>
                <a:spcPct val="150000"/>
              </a:lnSpc>
              <a:buFont typeface="Arial" panose="020B0604020202020204" pitchFamily="34" charset="0"/>
              <a:buChar char="•"/>
            </a:pPr>
            <a:r>
              <a:rPr lang="ru-RU" sz="3200" dirty="0">
                <a:latin typeface="Arial Narrow" panose="020B0606020202030204" pitchFamily="34" charset="0"/>
              </a:rPr>
              <a:t>Руководство </a:t>
            </a:r>
            <a:r>
              <a:rPr lang="en-US" sz="3200" dirty="0">
                <a:latin typeface="Arial Narrow" panose="020B0606020202030204" pitchFamily="34" charset="0"/>
              </a:rPr>
              <a:t>Oculus </a:t>
            </a:r>
            <a:r>
              <a:rPr lang="ru-RU" sz="3200" dirty="0">
                <a:latin typeface="Arial Narrow" panose="020B0606020202030204" pitchFamily="34" charset="0"/>
              </a:rPr>
              <a:t>для разработчика [Электронный ресурс] // </a:t>
            </a:r>
            <a:r>
              <a:rPr lang="en-US" sz="3200" dirty="0">
                <a:latin typeface="Arial Narrow" panose="020B0606020202030204" pitchFamily="34" charset="0"/>
              </a:rPr>
              <a:t>URL</a:t>
            </a:r>
            <a:r>
              <a:rPr lang="ru-RU" sz="3200" dirty="0">
                <a:latin typeface="Arial Narrow" panose="020B0606020202030204" pitchFamily="34" charset="0"/>
              </a:rPr>
              <a:t>: </a:t>
            </a:r>
            <a:r>
              <a:rPr lang="ru-RU" sz="3200" u="sng" dirty="0">
                <a:latin typeface="Arial Narrow" panose="020B0606020202030204" pitchFamily="34" charset="0"/>
                <a:hlinkClick r:id="rId5"/>
              </a:rPr>
              <a:t>https://developer.oculus.com/documentation/unity/book-unity-dg/</a:t>
            </a:r>
            <a:r>
              <a:rPr lang="ru-RU" sz="3200" dirty="0">
                <a:latin typeface="Arial Narrow" panose="020B0606020202030204" pitchFamily="34" charset="0"/>
              </a:rPr>
              <a:t> (режим доступа - свободный)</a:t>
            </a:r>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endParaRPr lang="ru-RU" sz="3200" dirty="0">
              <a:solidFill>
                <a:srgbClr val="253957"/>
              </a:solidFill>
              <a:latin typeface="Arial Narrow" panose="020B0606020202030204" pitchFamily="34" charset="0"/>
              <a:sym typeface="Arial Narrow"/>
            </a:endParaRPr>
          </a:p>
          <a:p>
            <a:pPr algn="l">
              <a:lnSpc>
                <a:spcPct val="150000"/>
              </a:lnSpc>
              <a:defRPr sz="2800">
                <a:solidFill>
                  <a:srgbClr val="253957"/>
                </a:solidFill>
                <a:latin typeface="+mn-lt"/>
                <a:ea typeface="+mn-ea"/>
                <a:cs typeface="+mn-cs"/>
                <a:sym typeface="Arial Narrow"/>
              </a:defRPr>
            </a:pPr>
            <a:endParaRPr lang="ru-RU" sz="3200" dirty="0"/>
          </a:p>
        </p:txBody>
      </p:sp>
    </p:spTree>
    <p:extLst>
      <p:ext uri="{BB962C8B-B14F-4D97-AF65-F5344CB8AC3E}">
        <p14:creationId xmlns:p14="http://schemas.microsoft.com/office/powerpoint/2010/main" val="22724235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4" y="2380380"/>
            <a:ext cx="3195850" cy="3090059"/>
          </a:xfrm>
          <a:prstGeom prst="rect">
            <a:avLst/>
          </a:prstGeom>
          <a:ln w="12700">
            <a:miter lim="400000"/>
          </a:ln>
        </p:spPr>
      </p:pic>
      <p:sp>
        <p:nvSpPr>
          <p:cNvPr id="6" name="Очень крутой заголовок…">
            <a:extLst>
              <a:ext uri="{FF2B5EF4-FFF2-40B4-BE49-F238E27FC236}">
                <a16:creationId xmlns:a16="http://schemas.microsoft.com/office/drawing/2014/main" id="{223A34DE-4087-4413-812B-F540F1AB15D2}"/>
              </a:ext>
            </a:extLst>
          </p:cNvPr>
          <p:cNvSpPr txBox="1"/>
          <p:nvPr/>
        </p:nvSpPr>
        <p:spPr>
          <a:xfrm>
            <a:off x="3928416" y="7650088"/>
            <a:ext cx="16527167" cy="1459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a:solidFill>
                  <a:srgbClr val="DFE2E7"/>
                </a:solidFill>
              </a:rPr>
              <a:t>Спасибо за внимание!</a:t>
            </a:r>
            <a:endParaRPr dirty="0">
              <a:solidFill>
                <a:srgbClr val="DFE2E7"/>
              </a:solidFill>
            </a:endParaRPr>
          </a:p>
        </p:txBody>
      </p:sp>
      <p:sp>
        <p:nvSpPr>
          <p:cNvPr id="7" name="Москва, 2017">
            <a:extLst>
              <a:ext uri="{FF2B5EF4-FFF2-40B4-BE49-F238E27FC236}">
                <a16:creationId xmlns:a16="http://schemas.microsoft.com/office/drawing/2014/main" id="{DC125F15-EE60-4D09-989C-CF0C7ED74C58}"/>
              </a:ext>
            </a:extLst>
          </p:cNvPr>
          <p:cNvSpPr txBox="1"/>
          <p:nvPr/>
        </p:nvSpPr>
        <p:spPr>
          <a:xfrm>
            <a:off x="1822848" y="12834664"/>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286013"/>
            <a:ext cx="14807359" cy="7237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3200" dirty="0">
                <a:sym typeface="Arial Narrow"/>
              </a:rPr>
              <a:t>«Системами виртуальной реальности» называются устройства, которые более полно по сравнению с обычными компьютерными системами имитируют взаимодействие с виртуальной средой, путём воздействия на все пять имеющихся у человека органов чувств.</a:t>
            </a:r>
          </a:p>
          <a:p>
            <a:pPr algn="l">
              <a:defRPr sz="2800">
                <a:solidFill>
                  <a:srgbClr val="253957"/>
                </a:solidFill>
                <a:latin typeface="+mn-lt"/>
                <a:ea typeface="+mn-ea"/>
                <a:cs typeface="+mn-cs"/>
                <a:sym typeface="Arial Narrow"/>
              </a:defRPr>
            </a:pPr>
            <a:endParaRPr lang="ru-RU" sz="3200" dirty="0">
              <a:sym typeface="Arial Narrow"/>
            </a:endParaRPr>
          </a:p>
          <a:p>
            <a:pPr algn="l">
              <a:defRPr sz="2800">
                <a:solidFill>
                  <a:srgbClr val="253957"/>
                </a:solidFill>
                <a:latin typeface="+mn-lt"/>
                <a:ea typeface="+mn-ea"/>
                <a:cs typeface="+mn-cs"/>
                <a:sym typeface="Arial Narrow"/>
              </a:defRPr>
            </a:pPr>
            <a:r>
              <a:rPr lang="ru-RU" sz="3200" dirty="0">
                <a:sym typeface="Arial Narrow"/>
              </a:rPr>
              <a:t>При использовании нескольких очков виртуальной реальности пользователями одновременно возникает проблема синхронизации воспроизводимого контента и неудобства синхронного управления.</a:t>
            </a:r>
          </a:p>
          <a:p>
            <a:pPr algn="l">
              <a:defRPr sz="2800">
                <a:solidFill>
                  <a:srgbClr val="253957"/>
                </a:solidFill>
                <a:latin typeface="+mn-lt"/>
                <a:ea typeface="+mn-ea"/>
                <a:cs typeface="+mn-cs"/>
                <a:sym typeface="Arial Narrow"/>
              </a:defRPr>
            </a:pPr>
            <a:endParaRPr lang="ru-RU" sz="3200" dirty="0">
              <a:sym typeface="Arial Narrow"/>
            </a:endParaRPr>
          </a:p>
          <a:p>
            <a:pPr algn="l">
              <a:defRPr sz="2800">
                <a:solidFill>
                  <a:srgbClr val="253957"/>
                </a:solidFill>
                <a:latin typeface="+mn-lt"/>
                <a:ea typeface="+mn-ea"/>
                <a:cs typeface="+mn-cs"/>
                <a:sym typeface="Arial Narrow"/>
              </a:defRPr>
            </a:pPr>
            <a:r>
              <a:rPr lang="ru-RU" sz="3200" dirty="0">
                <a:sym typeface="Arial Narrow"/>
              </a:rPr>
              <a:t>В рамках курсовой работы требовалось реализовать программу, позволяющую упростить синхронное управление несколькими устройствами виртуальной реальности.</a:t>
            </a:r>
          </a:p>
          <a:p>
            <a:pPr algn="l">
              <a:defRPr sz="2800">
                <a:solidFill>
                  <a:srgbClr val="253957"/>
                </a:solidFill>
                <a:latin typeface="+mn-lt"/>
                <a:ea typeface="+mn-ea"/>
                <a:cs typeface="+mn-cs"/>
                <a:sym typeface="Arial Narrow"/>
              </a:defRPr>
            </a:pP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pic>
        <p:nvPicPr>
          <p:cNvPr id="1026" name="Picture 2">
            <a:extLst>
              <a:ext uri="{FF2B5EF4-FFF2-40B4-BE49-F238E27FC236}">
                <a16:creationId xmlns:a16="http://schemas.microsoft.com/office/drawing/2014/main" id="{CE22C119-EF5D-4E10-9DD9-36C51DCEC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1952" y="5286013"/>
            <a:ext cx="6674004" cy="4222329"/>
          </a:xfrm>
          <a:prstGeom prst="rect">
            <a:avLst/>
          </a:prstGeom>
          <a:noFill/>
          <a:extLst>
            <a:ext uri="{909E8E84-426E-40DD-AFC4-6F175D3DCCD1}">
              <a14:hiddenFill xmlns:a14="http://schemas.microsoft.com/office/drawing/2010/main">
                <a:solidFill>
                  <a:srgbClr val="FFFFFF"/>
                </a:solidFill>
              </a14:hiddenFill>
            </a:ext>
          </a:extLst>
        </p:spPr>
      </p:pic>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3</a:t>
            </a:r>
          </a:p>
        </p:txBody>
      </p:sp>
      <p:pic>
        <p:nvPicPr>
          <p:cNvPr id="2050" name="Picture 2">
            <a:extLst>
              <a:ext uri="{FF2B5EF4-FFF2-40B4-BE49-F238E27FC236}">
                <a16:creationId xmlns:a16="http://schemas.microsoft.com/office/drawing/2014/main" id="{14FA3D99-B16C-4ED6-8810-D25BB11D17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347"/>
          <a:stretch/>
        </p:blipFill>
        <p:spPr bwMode="auto">
          <a:xfrm>
            <a:off x="1226606" y="6858000"/>
            <a:ext cx="10727645" cy="48843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459776D-BFCA-45F4-98EC-8EEF2D885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389" y="5603129"/>
            <a:ext cx="7239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1BE4366-3411-4CF9-BEF2-8AF1A9BAF8ED}"/>
              </a:ext>
            </a:extLst>
          </p:cNvPr>
          <p:cNvSpPr txBox="1"/>
          <p:nvPr/>
        </p:nvSpPr>
        <p:spPr>
          <a:xfrm>
            <a:off x="1201065" y="4861488"/>
            <a:ext cx="10727646" cy="1571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dirty="0"/>
              <a:t>Быстрый рост рынка </a:t>
            </a:r>
            <a:r>
              <a:rPr lang="en-US" dirty="0"/>
              <a:t>VR/AR </a:t>
            </a:r>
            <a:r>
              <a:rPr lang="ru-RU" dirty="0"/>
              <a:t>устройств и развитие сетей </a:t>
            </a:r>
            <a:r>
              <a:rPr lang="en-US" dirty="0"/>
              <a:t>5G</a:t>
            </a:r>
            <a:r>
              <a:rPr lang="ru-RU" dirty="0"/>
              <a:t> говорят о росте интереса пользователей к данной технологии и следовательно, к более удобному способу организации ее использования.</a:t>
            </a:r>
            <a:endParaRPr dirty="0"/>
          </a:p>
        </p:txBody>
      </p:sp>
    </p:spTree>
    <p:extLst>
      <p:ext uri="{BB962C8B-B14F-4D97-AF65-F5344CB8AC3E}">
        <p14:creationId xmlns:p14="http://schemas.microsoft.com/office/powerpoint/2010/main" val="231059957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4</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1BE4366-3411-4CF9-BEF2-8AF1A9BAF8ED}"/>
              </a:ext>
            </a:extLst>
          </p:cNvPr>
          <p:cNvSpPr txBox="1"/>
          <p:nvPr/>
        </p:nvSpPr>
        <p:spPr>
          <a:xfrm>
            <a:off x="1201064" y="4861488"/>
            <a:ext cx="11927039" cy="1571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dirty="0"/>
              <a:t>Данная программа – реализация заказа компании «Лечу над миром», организовывающей </a:t>
            </a:r>
            <a:r>
              <a:rPr lang="ru-RU" dirty="0" err="1"/>
              <a:t>экскурсии,аэропутешествия</a:t>
            </a:r>
            <a:r>
              <a:rPr lang="ru-RU" dirty="0"/>
              <a:t>, презентации и развлекательные программы с использованием </a:t>
            </a:r>
            <a:r>
              <a:rPr lang="en-US" dirty="0"/>
              <a:t>VR </a:t>
            </a:r>
            <a:r>
              <a:rPr lang="ru-RU" dirty="0"/>
              <a:t>устройств в формате 360</a:t>
            </a:r>
            <a:r>
              <a:rPr lang="en-US" dirty="0"/>
              <a:t>º</a:t>
            </a:r>
            <a:endParaRPr dirty="0"/>
          </a:p>
        </p:txBody>
      </p:sp>
      <p:pic>
        <p:nvPicPr>
          <p:cNvPr id="1026" name="Picture 2">
            <a:extLst>
              <a:ext uri="{FF2B5EF4-FFF2-40B4-BE49-F238E27FC236}">
                <a16:creationId xmlns:a16="http://schemas.microsoft.com/office/drawing/2014/main" id="{DB11D9D2-F90F-4522-84A9-A514336E7A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2808" y="7409107"/>
            <a:ext cx="6406547" cy="505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5B7954-E425-4767-B5EC-D19A316E0B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92400" y="2519047"/>
            <a:ext cx="6185632" cy="46392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2C854BE-413B-484F-9A20-B7191612AC8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53987" y="7419948"/>
            <a:ext cx="6360660" cy="477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590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9449" y="5518908"/>
            <a:ext cx="14807359" cy="501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3200" dirty="0">
                <a:sym typeface="Arial Narrow"/>
              </a:rPr>
              <a:t>На момент создания программы аналогичных решений в магазинах приложений </a:t>
            </a:r>
            <a:r>
              <a:rPr lang="en-US" sz="3200" dirty="0">
                <a:sym typeface="Arial Narrow"/>
              </a:rPr>
              <a:t>Google Play </a:t>
            </a:r>
            <a:r>
              <a:rPr lang="ru-RU" sz="3200" dirty="0">
                <a:sym typeface="Arial Narrow"/>
              </a:rPr>
              <a:t>и </a:t>
            </a:r>
            <a:r>
              <a:rPr lang="en-US" sz="3200" dirty="0">
                <a:sym typeface="Arial Narrow"/>
              </a:rPr>
              <a:t>App Store</a:t>
            </a:r>
            <a:r>
              <a:rPr lang="ru-RU" sz="3200" dirty="0">
                <a:sym typeface="Arial Narrow"/>
              </a:rPr>
              <a:t> не было найдено.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5</a:t>
            </a:r>
          </a:p>
        </p:txBody>
      </p:sp>
    </p:spTree>
    <p:extLst>
      <p:ext uri="{BB962C8B-B14F-4D97-AF65-F5344CB8AC3E}">
        <p14:creationId xmlns:p14="http://schemas.microsoft.com/office/powerpoint/2010/main" val="31723347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6013"/>
            <a:ext cx="14807359" cy="1319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3200" dirty="0">
                <a:sym typeface="Arial Narrow"/>
              </a:rPr>
              <a:t>Создание клиент-серверного приложения для организации выставок онлайн с возможностью их просмотра через мобильные устройства.</a:t>
            </a: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6</a:t>
            </a:r>
          </a:p>
        </p:txBody>
      </p:sp>
      <p:sp>
        <p:nvSpPr>
          <p:cNvPr id="10" name="Заголовок основного текста">
            <a:extLst>
              <a:ext uri="{FF2B5EF4-FFF2-40B4-BE49-F238E27FC236}">
                <a16:creationId xmlns:a16="http://schemas.microsoft.com/office/drawing/2014/main" id="{213C2277-CE75-4EBC-9E8E-E2B885001ADD}"/>
              </a:ext>
            </a:extLst>
          </p:cNvPr>
          <p:cNvSpPr txBox="1"/>
          <p:nvPr/>
        </p:nvSpPr>
        <p:spPr>
          <a:xfrm>
            <a:off x="1226606" y="4292657"/>
            <a:ext cx="16073439" cy="895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Цель работы</a:t>
            </a:r>
            <a:endParaRPr dirty="0"/>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825EA40-832B-4673-B03C-8750FC53C97F}"/>
              </a:ext>
            </a:extLst>
          </p:cNvPr>
          <p:cNvSpPr txBox="1"/>
          <p:nvPr/>
        </p:nvSpPr>
        <p:spPr>
          <a:xfrm>
            <a:off x="1226606" y="7501162"/>
            <a:ext cx="18958282" cy="5272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Изучение способов разработки веб-приложений;</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Изучение способов организации взаимодействия веб-приложением и мобильным приложением;</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Разработка интерфейса приложений;</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Разработка бэкенда веб-приложения;</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Разработка базы данных приложений;</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Разработка функционала мобильного приложения;</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Реализация взаимодействия между мобильным приложением и сервером; </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Тестирование созданной программы на мобильном устройстве и через браузер;</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Написание технической документации к проекту;</a:t>
            </a:r>
          </a:p>
          <a:p>
            <a:pPr marL="514350" indent="-514350" algn="l">
              <a:buFont typeface="Arial" panose="020B0604020202020204" pitchFamily="34" charset="0"/>
              <a:buChar char="•"/>
              <a:defRPr sz="2800">
                <a:solidFill>
                  <a:srgbClr val="253957"/>
                </a:solidFill>
                <a:latin typeface="+mn-lt"/>
                <a:ea typeface="+mn-ea"/>
                <a:cs typeface="+mn-cs"/>
                <a:sym typeface="Arial Narrow"/>
              </a:defRPr>
            </a:pPr>
            <a:endParaRPr lang="ru-RU" sz="3200" dirty="0">
              <a:sym typeface="Arial Narrow"/>
            </a:endParaRPr>
          </a:p>
          <a:p>
            <a:pPr algn="l">
              <a:defRPr sz="2800">
                <a:solidFill>
                  <a:srgbClr val="253957"/>
                </a:solidFill>
                <a:latin typeface="+mn-lt"/>
                <a:ea typeface="+mn-ea"/>
                <a:cs typeface="+mn-cs"/>
                <a:sym typeface="Arial Narrow"/>
              </a:defRPr>
            </a:pPr>
            <a:endParaRPr dirty="0"/>
          </a:p>
        </p:txBody>
      </p:sp>
      <p:sp>
        <p:nvSpPr>
          <p:cNvPr id="13" name="Заголовок основного текста">
            <a:extLst>
              <a:ext uri="{FF2B5EF4-FFF2-40B4-BE49-F238E27FC236}">
                <a16:creationId xmlns:a16="http://schemas.microsoft.com/office/drawing/2014/main" id="{C9301F48-4ED3-4771-B632-B11C7BA34E89}"/>
              </a:ext>
            </a:extLst>
          </p:cNvPr>
          <p:cNvSpPr txBox="1"/>
          <p:nvPr/>
        </p:nvSpPr>
        <p:spPr>
          <a:xfrm>
            <a:off x="1209450" y="6605884"/>
            <a:ext cx="16073439" cy="895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 работы</a:t>
            </a:r>
            <a:endParaRPr dirty="0"/>
          </a:p>
        </p:txBody>
      </p:sp>
    </p:spTree>
    <p:extLst>
      <p:ext uri="{BB962C8B-B14F-4D97-AF65-F5344CB8AC3E}">
        <p14:creationId xmlns:p14="http://schemas.microsoft.com/office/powerpoint/2010/main" val="30524831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6013"/>
            <a:ext cx="14807359" cy="69648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lnSpc>
                <a:spcPct val="125000"/>
              </a:lnSpc>
            </a:pPr>
            <a:r>
              <a:rPr lang="ru-RU" sz="3200" dirty="0">
                <a:solidFill>
                  <a:srgbClr val="253957"/>
                </a:solidFill>
                <a:latin typeface="+mn-lt"/>
                <a:ea typeface="+mn-ea"/>
                <a:cs typeface="+mn-cs"/>
              </a:rPr>
              <a:t>Программа должна обеспечивать возможность выполнения следующих функций:</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Подключение устройств через протокол взаимодействия между устройствами;</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Получение данных о подключенных устройствах, а именно описание устройства, уровень заряда, активность устройства, список видеофайлов на устройстве;</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Выбор видео для воспроизведения из списка или добавление нового видео в список;</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Воспроизведение, пауза, остановка проигрываемого видео на всех активных подключенных устройствах виртуальной реальности одновременно;</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Прокрутка воспроизводимого видео и управление громкостью на всех подключенных активных устройствах виртуальной реальности одновременно;</a:t>
            </a:r>
          </a:p>
          <a:p>
            <a:pPr marL="457200" lvl="0" indent="-457200" algn="l">
              <a:lnSpc>
                <a:spcPct val="125000"/>
              </a:lnSpc>
              <a:buFont typeface="Arial" panose="020B0604020202020204" pitchFamily="34" charset="0"/>
              <a:buChar char="•"/>
            </a:pPr>
            <a:r>
              <a:rPr lang="ru-RU" sz="3200" dirty="0">
                <a:solidFill>
                  <a:srgbClr val="253957"/>
                </a:solidFill>
                <a:latin typeface="+mn-lt"/>
                <a:ea typeface="+mn-ea"/>
                <a:cs typeface="+mn-cs"/>
              </a:rPr>
              <a:t>Наличие информационного раздела с инструкцией по использованию приложения;</a:t>
            </a:r>
          </a:p>
          <a:p>
            <a:pPr algn="l">
              <a:defRPr sz="2800">
                <a:solidFill>
                  <a:srgbClr val="253957"/>
                </a:solidFill>
                <a:latin typeface="+mn-lt"/>
                <a:ea typeface="+mn-ea"/>
                <a:cs typeface="+mn-cs"/>
                <a:sym typeface="Arial Narrow"/>
              </a:defRPr>
            </a:pP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7</a:t>
            </a:r>
          </a:p>
        </p:txBody>
      </p:sp>
    </p:spTree>
    <p:extLst>
      <p:ext uri="{BB962C8B-B14F-4D97-AF65-F5344CB8AC3E}">
        <p14:creationId xmlns:p14="http://schemas.microsoft.com/office/powerpoint/2010/main" val="23570044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18327367" cy="1459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Предполагаемые технологии разработки</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1"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8</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1BE4366-3411-4CF9-BEF2-8AF1A9BAF8ED}"/>
              </a:ext>
            </a:extLst>
          </p:cNvPr>
          <p:cNvSpPr txBox="1"/>
          <p:nvPr/>
        </p:nvSpPr>
        <p:spPr>
          <a:xfrm>
            <a:off x="1201065" y="4861487"/>
            <a:ext cx="16081824" cy="7277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t>Для реализации программы предполагается использование фреймворка </a:t>
            </a:r>
            <a:r>
              <a:rPr lang="en-US" sz="3200" dirty="0"/>
              <a:t>Spring </a:t>
            </a:r>
            <a:r>
              <a:rPr lang="ru-RU" sz="3200" dirty="0"/>
              <a:t>и </a:t>
            </a:r>
            <a:r>
              <a:rPr lang="en-US" sz="3200" dirty="0"/>
              <a:t>React </a:t>
            </a:r>
            <a:r>
              <a:rPr lang="ru-RU" sz="3200" dirty="0"/>
              <a:t>для веб-приложения и </a:t>
            </a:r>
            <a:r>
              <a:rPr lang="en-US" sz="3200" dirty="0"/>
              <a:t>React Native </a:t>
            </a:r>
            <a:r>
              <a:rPr lang="ru-RU" sz="3200" dirty="0"/>
              <a:t>для мобильного приложения. Для организации базы данных программы планируется использовать</a:t>
            </a:r>
            <a:r>
              <a:rPr lang="en-US" sz="3200" dirty="0"/>
              <a:t> </a:t>
            </a:r>
            <a:r>
              <a:rPr lang="ru-RU" sz="3200" dirty="0"/>
              <a:t>модуль </a:t>
            </a:r>
            <a:r>
              <a:rPr lang="en-US" sz="3200" dirty="0"/>
              <a:t>Spring Data </a:t>
            </a:r>
            <a:r>
              <a:rPr lang="ru-RU" sz="3200" dirty="0"/>
              <a:t>и СУБД </a:t>
            </a:r>
            <a:r>
              <a:rPr lang="en-US" sz="3200" dirty="0"/>
              <a:t>MySQL.</a:t>
            </a:r>
            <a:endParaRPr lang="ru-RU" sz="3200" dirty="0"/>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sym typeface="Arial Narrow"/>
              </a:rPr>
              <a:t>Алгоритмы и методы взаимодействия между веб и мобильным приложениями будут выбраны после исследования вышеуказанных фреймворков.</a:t>
            </a:r>
            <a:endParaRPr lang="ru-RU" sz="3200" dirty="0"/>
          </a:p>
          <a:p>
            <a:pPr algn="l">
              <a:lnSpc>
                <a:spcPct val="150000"/>
              </a:lnSpc>
              <a:defRPr sz="2800">
                <a:solidFill>
                  <a:srgbClr val="253957"/>
                </a:solidFill>
                <a:latin typeface="+mn-lt"/>
                <a:ea typeface="+mn-ea"/>
                <a:cs typeface="+mn-cs"/>
                <a:sym typeface="Arial Narrow"/>
              </a:defRPr>
            </a:pPr>
            <a:endParaRPr lang="ru-RU" dirty="0"/>
          </a:p>
          <a:p>
            <a:pPr algn="l">
              <a:lnSpc>
                <a:spcPct val="150000"/>
              </a:lnSpc>
              <a:defRPr sz="2800">
                <a:solidFill>
                  <a:srgbClr val="253957"/>
                </a:solidFill>
                <a:latin typeface="+mn-lt"/>
                <a:ea typeface="+mn-ea"/>
                <a:cs typeface="+mn-cs"/>
                <a:sym typeface="Arial Narrow"/>
              </a:defRPr>
            </a:pPr>
            <a:endParaRPr dirty="0"/>
          </a:p>
        </p:txBody>
      </p:sp>
    </p:spTree>
    <p:extLst>
      <p:ext uri="{BB962C8B-B14F-4D97-AF65-F5344CB8AC3E}">
        <p14:creationId xmlns:p14="http://schemas.microsoft.com/office/powerpoint/2010/main" val="1425229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459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Направление дальнейшей работы</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 образовательная программа 09.03.04 Программная инженерия</a:t>
            </a: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8" name="Москва, 2017">
            <a:extLst>
              <a:ext uri="{FF2B5EF4-FFF2-40B4-BE49-F238E27FC236}">
                <a16:creationId xmlns:a16="http://schemas.microsoft.com/office/drawing/2014/main" id="{960E892C-DA92-4269-BDAF-C0106EBCB69B}"/>
              </a:ext>
            </a:extLst>
          </p:cNvPr>
          <p:cNvSpPr txBox="1"/>
          <p:nvPr/>
        </p:nvSpPr>
        <p:spPr>
          <a:xfrm>
            <a:off x="238672" y="13009457"/>
            <a:ext cx="21506373"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sz="2400" dirty="0">
                <a:solidFill>
                  <a:srgbClr val="717E92"/>
                </a:solidFill>
              </a:rPr>
              <a:t>Шафиев И.И., БПИ173, курсовая работа, Мобильное приложение для управления устройствами виртуальной реальности 								</a:t>
            </a:r>
            <a:r>
              <a:rPr sz="2400" dirty="0" err="1">
                <a:solidFill>
                  <a:srgbClr val="717E92"/>
                </a:solidFill>
              </a:rPr>
              <a:t>Москва</a:t>
            </a:r>
            <a:r>
              <a:rPr sz="2400" dirty="0">
                <a:solidFill>
                  <a:srgbClr val="717E92"/>
                </a:solidFill>
              </a:rPr>
              <a:t> 20</a:t>
            </a:r>
            <a:r>
              <a:rPr lang="ru-RU" sz="2400" dirty="0">
                <a:solidFill>
                  <a:srgbClr val="717E92"/>
                </a:solidFill>
              </a:rPr>
              <a:t>20</a:t>
            </a:r>
            <a:endParaRPr sz="2400" dirty="0">
              <a:solidFill>
                <a:srgbClr val="717E92"/>
              </a:solidFill>
            </a:endParaRPr>
          </a:p>
        </p:txBody>
      </p:sp>
      <p:sp>
        <p:nvSpPr>
          <p:cNvPr id="11" name="Москва, 2017">
            <a:extLst>
              <a:ext uri="{FF2B5EF4-FFF2-40B4-BE49-F238E27FC236}">
                <a16:creationId xmlns:a16="http://schemas.microsoft.com/office/drawing/2014/main" id="{7A40B1E3-D489-418E-9037-8A251B840581}"/>
              </a:ext>
            </a:extLst>
          </p:cNvPr>
          <p:cNvSpPr txBox="1"/>
          <p:nvPr/>
        </p:nvSpPr>
        <p:spPr>
          <a:xfrm>
            <a:off x="22705168" y="12704973"/>
            <a:ext cx="990796"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sz="3200" dirty="0"/>
              <a:t>17</a:t>
            </a:r>
          </a:p>
        </p:txBody>
      </p:sp>
      <p:sp>
        <p:nvSpPr>
          <p:cNvPr id="1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61BE4366-3411-4CF9-BEF2-8AF1A9BAF8ED}"/>
              </a:ext>
            </a:extLst>
          </p:cNvPr>
          <p:cNvSpPr txBox="1"/>
          <p:nvPr/>
        </p:nvSpPr>
        <p:spPr>
          <a:xfrm>
            <a:off x="1201065" y="4861487"/>
            <a:ext cx="16081824" cy="72530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Реализовать возможность воспроизведения видео по</a:t>
            </a:r>
            <a:r>
              <a:rPr lang="en-US" sz="3200" dirty="0">
                <a:solidFill>
                  <a:srgbClr val="253957"/>
                </a:solidFill>
                <a:sym typeface="Arial Narrow"/>
              </a:rPr>
              <a:t> URL </a:t>
            </a:r>
            <a:r>
              <a:rPr lang="ru-RU" sz="3200" dirty="0">
                <a:solidFill>
                  <a:srgbClr val="253957"/>
                </a:solidFill>
                <a:sym typeface="Arial Narrow"/>
              </a:rPr>
              <a:t>ссылке;</a:t>
            </a:r>
            <a:endParaRPr lang="en-US" sz="3200" dirty="0">
              <a:solidFill>
                <a:srgbClr val="253957"/>
              </a:solidFill>
              <a:sym typeface="Arial Narrow"/>
            </a:endParaRPr>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Реализовать сбор статистики о сеансах просмотра видео;</a:t>
            </a:r>
            <a:endParaRPr lang="en-US" sz="3200" dirty="0">
              <a:solidFill>
                <a:srgbClr val="253957"/>
              </a:solidFill>
              <a:sym typeface="Arial Narrow"/>
            </a:endParaRPr>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Разработать программу для других типов устройств виртуальной реальности не на платформе ОС </a:t>
            </a:r>
            <a:r>
              <a:rPr lang="en-US" sz="3200" dirty="0">
                <a:solidFill>
                  <a:srgbClr val="253957"/>
                </a:solidFill>
                <a:sym typeface="Arial Narrow"/>
              </a:rPr>
              <a:t>Android.</a:t>
            </a:r>
            <a:endParaRPr lang="ru-RU" sz="3200" dirty="0">
              <a:solidFill>
                <a:srgbClr val="253957"/>
              </a:solidFill>
              <a:sym typeface="Arial Narrow"/>
            </a:endParaRPr>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r>
              <a:rPr lang="ru-RU" sz="3200" dirty="0">
                <a:solidFill>
                  <a:srgbClr val="253957"/>
                </a:solidFill>
                <a:sym typeface="Arial Narrow"/>
              </a:rPr>
              <a:t>Публикация приложений в официальных магазинах </a:t>
            </a:r>
            <a:r>
              <a:rPr lang="en-US" sz="3200" dirty="0">
                <a:solidFill>
                  <a:srgbClr val="253957"/>
                </a:solidFill>
                <a:sym typeface="Arial Narrow"/>
              </a:rPr>
              <a:t>Google Play </a:t>
            </a:r>
            <a:r>
              <a:rPr lang="ru-RU" sz="3200" dirty="0">
                <a:solidFill>
                  <a:srgbClr val="253957"/>
                </a:solidFill>
                <a:sym typeface="Arial Narrow"/>
              </a:rPr>
              <a:t>и </a:t>
            </a:r>
            <a:r>
              <a:rPr lang="en-US" sz="3200" dirty="0">
                <a:solidFill>
                  <a:srgbClr val="253957"/>
                </a:solidFill>
                <a:sym typeface="Arial Narrow"/>
              </a:rPr>
              <a:t>App Store</a:t>
            </a:r>
            <a:r>
              <a:rPr lang="ru-RU" sz="3200" dirty="0">
                <a:solidFill>
                  <a:srgbClr val="253957"/>
                </a:solidFill>
                <a:sym typeface="Arial Narrow"/>
              </a:rPr>
              <a:t>.</a:t>
            </a:r>
          </a:p>
          <a:p>
            <a:pPr marL="457200" indent="-457200" algn="l">
              <a:lnSpc>
                <a:spcPct val="150000"/>
              </a:lnSpc>
              <a:buFont typeface="Arial" panose="020B0604020202020204" pitchFamily="34" charset="0"/>
              <a:buChar char="•"/>
              <a:defRPr sz="2800">
                <a:solidFill>
                  <a:srgbClr val="253957"/>
                </a:solidFill>
                <a:latin typeface="+mn-lt"/>
                <a:ea typeface="+mn-ea"/>
                <a:cs typeface="+mn-cs"/>
                <a:sym typeface="Arial Narrow"/>
              </a:defRPr>
            </a:pPr>
            <a:endParaRPr lang="ru-RU" sz="2800" dirty="0">
              <a:solidFill>
                <a:srgbClr val="253957"/>
              </a:solidFill>
              <a:sym typeface="Arial Narrow"/>
            </a:endParaRPr>
          </a:p>
          <a:p>
            <a:pPr algn="l">
              <a:lnSpc>
                <a:spcPct val="150000"/>
              </a:lnSpc>
              <a:defRPr sz="2800">
                <a:solidFill>
                  <a:srgbClr val="253957"/>
                </a:solidFill>
                <a:latin typeface="+mn-lt"/>
                <a:ea typeface="+mn-ea"/>
                <a:cs typeface="+mn-cs"/>
                <a:sym typeface="Arial Narrow"/>
              </a:defRPr>
            </a:pPr>
            <a:endParaRPr lang="ru-RU" sz="3200" dirty="0"/>
          </a:p>
        </p:txBody>
      </p:sp>
    </p:spTree>
    <p:extLst>
      <p:ext uri="{BB962C8B-B14F-4D97-AF65-F5344CB8AC3E}">
        <p14:creationId xmlns:p14="http://schemas.microsoft.com/office/powerpoint/2010/main" val="321087451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462</TotalTime>
  <Words>974</Words>
  <Application>Microsoft Office PowerPoint</Application>
  <PresentationFormat>Произвольный</PresentationFormat>
  <Paragraphs>88</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Ibragim Shafiev</dc:creator>
  <cp:lastModifiedBy>Ibragim Shafiev</cp:lastModifiedBy>
  <cp:revision>47</cp:revision>
  <dcterms:modified xsi:type="dcterms:W3CDTF">2020-11-20T11:17:14Z</dcterms:modified>
</cp:coreProperties>
</file>