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9" r:id="rId9"/>
    <p:sldId id="270" r:id="rId10"/>
    <p:sldId id="271" r:id="rId11"/>
    <p:sldId id="262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2874"/>
            <a:ext cx="7772400" cy="1477818"/>
          </a:xfrm>
          <a:effectLst>
            <a:glow rad="228600">
              <a:schemeClr val="accent4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SY" dirty="0" smtClean="0"/>
              <a:t>تصميم بوابة دفع آمنة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158837"/>
            <a:ext cx="9144001" cy="28355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rtl="1"/>
            <a:r>
              <a:rPr lang="ar-SY" dirty="0"/>
              <a:t>تقديم</a:t>
            </a:r>
            <a:endParaRPr lang="en-US" dirty="0"/>
          </a:p>
          <a:p>
            <a:pPr rtl="1"/>
            <a:r>
              <a:rPr lang="ar-SY" b="1" dirty="0"/>
              <a:t>اسماعيل عباس</a:t>
            </a:r>
            <a:endParaRPr lang="en-US" b="1" dirty="0"/>
          </a:p>
          <a:p>
            <a:pPr rtl="1"/>
            <a:r>
              <a:rPr lang="ar-SY" dirty="0"/>
              <a:t>إشراف</a:t>
            </a:r>
            <a:endParaRPr lang="en-US" dirty="0"/>
          </a:p>
          <a:p>
            <a:pPr rtl="1"/>
            <a:r>
              <a:rPr lang="ar-SY" b="1" dirty="0"/>
              <a:t> د.حسين خيو                     م.مفيد دوزكنجي</a:t>
            </a:r>
            <a:endParaRPr lang="en-US" b="1" dirty="0"/>
          </a:p>
          <a:p>
            <a:pPr algn="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436" y="701964"/>
            <a:ext cx="8423564" cy="531090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 rtl="1"/>
            <a:r>
              <a:rPr lang="en-US" sz="1800" b="0" dirty="0"/>
              <a:t> : User </a:t>
            </a:r>
            <a:r>
              <a:rPr lang="ar-SY" sz="1800" b="0" dirty="0"/>
              <a:t>يحتوي على بيانات المستخدم </a:t>
            </a:r>
            <a:r>
              <a:rPr lang="en-US" sz="1800" b="0" dirty="0" err="1"/>
              <a:t>userId</a:t>
            </a:r>
            <a:r>
              <a:rPr lang="en-US" sz="1800" b="0" dirty="0"/>
              <a:t>, Email, </a:t>
            </a:r>
            <a:r>
              <a:rPr lang="en-US" sz="1800" b="0" dirty="0" err="1"/>
              <a:t>phoneNumber</a:t>
            </a:r>
            <a:r>
              <a:rPr lang="en-US" sz="1800" b="0" dirty="0"/>
              <a:t>,  </a:t>
            </a:r>
            <a:r>
              <a:rPr lang="ar-SY" sz="1800" b="0" dirty="0"/>
              <a:t> </a:t>
            </a:r>
            <a:r>
              <a:rPr lang="en-US" sz="1800" b="0" dirty="0" err="1"/>
              <a:t>currentChallenge</a:t>
            </a:r>
            <a:r>
              <a:rPr lang="en-US" sz="1800" b="0" dirty="0"/>
              <a:t>, </a:t>
            </a:r>
            <a:r>
              <a:rPr lang="en-US" sz="1800" b="0" dirty="0" err="1"/>
              <a:t>challengeCreated</a:t>
            </a:r>
            <a:r>
              <a:rPr lang="en-US" sz="1800" b="0" dirty="0"/>
              <a:t>  </a:t>
            </a:r>
            <a:r>
              <a:rPr lang="ar-SY" sz="1800" b="0" dirty="0"/>
              <a:t>لتسجيل الدخول وإدارة الأمان</a:t>
            </a:r>
            <a:r>
              <a:rPr lang="ar-SY" sz="1800" b="0" dirty="0" smtClean="0"/>
              <a:t>.</a:t>
            </a:r>
            <a:r>
              <a:rPr lang="en-GB" sz="1800" b="0" dirty="0" smtClean="0"/>
              <a:t/>
            </a:r>
            <a:br>
              <a:rPr lang="en-GB" sz="1800" b="0" dirty="0" smtClean="0"/>
            </a:br>
            <a:r>
              <a:rPr lang="ar-SY" sz="1800" b="0" dirty="0" smtClean="0"/>
              <a:t/>
            </a:r>
            <a:br>
              <a:rPr lang="ar-SY" sz="1800" b="0" dirty="0" smtClean="0"/>
            </a:br>
            <a:r>
              <a:rPr lang="en-US" sz="1800" b="0" dirty="0" smtClean="0"/>
              <a:t>Role </a:t>
            </a:r>
            <a:r>
              <a:rPr lang="ar-SY" sz="1800" b="0" dirty="0" smtClean="0"/>
              <a:t> : يسجل أدوار المستخدمين </a:t>
            </a:r>
            <a:r>
              <a:rPr lang="en-US" sz="1800" b="0" dirty="0" err="1" smtClean="0"/>
              <a:t>roleId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roleName</a:t>
            </a:r>
            <a:r>
              <a:rPr lang="en-US" sz="1800" b="0" dirty="0" smtClean="0"/>
              <a:t> </a:t>
            </a:r>
            <a:r>
              <a:rPr lang="ar-SY" sz="1800" b="0" dirty="0" smtClean="0"/>
              <a:t>لتحديد صلاحياتهم.</a:t>
            </a:r>
            <a:br>
              <a:rPr lang="ar-SY" sz="1800" b="0" dirty="0" smtClean="0"/>
            </a:br>
            <a:r>
              <a:rPr lang="en-GB" sz="1800" b="0" dirty="0" smtClean="0"/>
              <a:t> </a:t>
            </a:r>
            <a:r>
              <a:rPr lang="en-US" sz="1800" b="0" dirty="0" smtClean="0"/>
              <a:t>:</a:t>
            </a:r>
            <a:r>
              <a:rPr lang="en-GB" sz="1800" b="0" dirty="0" smtClean="0"/>
              <a:t> </a:t>
            </a:r>
            <a:r>
              <a:rPr lang="en-US" sz="1800" b="0" dirty="0" smtClean="0"/>
              <a:t>Account</a:t>
            </a:r>
            <a:r>
              <a:rPr lang="ar-SY" sz="1800" b="0" dirty="0" smtClean="0"/>
              <a:t>يتضمن تفاصيل الحساب </a:t>
            </a:r>
            <a:r>
              <a:rPr lang="en-US" sz="1800" b="0" dirty="0" err="1" smtClean="0"/>
              <a:t>accountId</a:t>
            </a:r>
            <a:r>
              <a:rPr lang="en-US" sz="1800" b="0" dirty="0" smtClean="0"/>
              <a:t>, balance, </a:t>
            </a:r>
            <a:r>
              <a:rPr lang="en-US" sz="1800" b="0" dirty="0" err="1" smtClean="0"/>
              <a:t>userId</a:t>
            </a:r>
            <a:r>
              <a:rPr lang="en-US" sz="1800" b="0" dirty="0" smtClean="0"/>
              <a:t> </a:t>
            </a:r>
            <a:r>
              <a:rPr lang="ar-SY" sz="1800" b="0" dirty="0" smtClean="0"/>
              <a:t>لتتبع الرصيد المالي لكل مستخدم.</a:t>
            </a:r>
            <a:br>
              <a:rPr lang="ar-SY" sz="1800" b="0" dirty="0" smtClean="0"/>
            </a:br>
            <a:r>
              <a:rPr lang="en-GB" sz="1800" b="0" dirty="0" smtClean="0"/>
              <a:t> </a:t>
            </a:r>
            <a:r>
              <a:rPr lang="en-US" sz="1800" b="0" dirty="0" smtClean="0"/>
              <a:t>:</a:t>
            </a:r>
            <a:r>
              <a:rPr lang="en-GB" sz="1800" b="0" dirty="0" smtClean="0"/>
              <a:t> </a:t>
            </a:r>
            <a:r>
              <a:rPr lang="en-US" sz="1800" b="0" dirty="0" smtClean="0"/>
              <a:t>Passkey</a:t>
            </a:r>
            <a:r>
              <a:rPr lang="ar-SY" sz="1800" b="0" dirty="0" smtClean="0"/>
              <a:t>يخزن بيانات المفاتيح الأمنية </a:t>
            </a:r>
            <a:r>
              <a:rPr lang="en-US" sz="1800" b="0" dirty="0" err="1" smtClean="0"/>
              <a:t>passkeyId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publicKey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userId</a:t>
            </a:r>
            <a:r>
              <a:rPr lang="en-US" sz="1800" b="0" dirty="0" smtClean="0"/>
              <a:t> </a:t>
            </a:r>
            <a:r>
              <a:rPr lang="ar-SY" sz="1800" b="0" dirty="0" smtClean="0"/>
              <a:t>للمصادقة.</a:t>
            </a:r>
            <a:br>
              <a:rPr lang="ar-SY" sz="1800" b="0" dirty="0" smtClean="0"/>
            </a:br>
            <a:r>
              <a:rPr lang="en-GB" sz="1800" b="0" dirty="0" smtClean="0"/>
              <a:t> </a:t>
            </a:r>
            <a:r>
              <a:rPr lang="en-US" sz="1800" b="0" dirty="0" smtClean="0"/>
              <a:t>:</a:t>
            </a:r>
            <a:r>
              <a:rPr lang="en-GB" sz="1800" b="0" dirty="0" smtClean="0"/>
              <a:t> </a:t>
            </a:r>
            <a:r>
              <a:rPr lang="en-US" sz="1800" b="0" dirty="0" smtClean="0"/>
              <a:t>Phone </a:t>
            </a:r>
            <a:r>
              <a:rPr lang="ar-SY" sz="1800" b="0" dirty="0" smtClean="0"/>
              <a:t>يحتوي على معلومات الهاتف </a:t>
            </a:r>
            <a:r>
              <a:rPr lang="en-US" sz="1800" b="0" dirty="0" err="1" smtClean="0"/>
              <a:t>phoneId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deviceToken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userId</a:t>
            </a:r>
            <a:r>
              <a:rPr lang="en-US" sz="1800" b="0" dirty="0" smtClean="0"/>
              <a:t> </a:t>
            </a:r>
            <a:r>
              <a:rPr lang="ar-SY" sz="1800" b="0" dirty="0" smtClean="0"/>
              <a:t>لإشعارات المستخدم.</a:t>
            </a:r>
            <a:br>
              <a:rPr lang="ar-SY" sz="1800" b="0" dirty="0" smtClean="0"/>
            </a:br>
            <a:r>
              <a:rPr lang="en-GB" sz="1800" b="0" dirty="0" smtClean="0"/>
              <a:t> </a:t>
            </a:r>
            <a:r>
              <a:rPr lang="en-US" sz="1800" b="0" dirty="0" smtClean="0"/>
              <a:t>:</a:t>
            </a:r>
            <a:r>
              <a:rPr lang="en-GB" sz="1800" b="0" dirty="0" smtClean="0"/>
              <a:t> </a:t>
            </a:r>
            <a:r>
              <a:rPr lang="en-US" sz="1800" b="0" dirty="0" err="1" smtClean="0"/>
              <a:t>userRole</a:t>
            </a:r>
            <a:r>
              <a:rPr lang="en-US" sz="1800" b="0" dirty="0" smtClean="0"/>
              <a:t> </a:t>
            </a:r>
            <a:r>
              <a:rPr lang="ar-SY" sz="1800" b="0" dirty="0" smtClean="0"/>
              <a:t>يربط المستخدمين بالأدوار </a:t>
            </a:r>
            <a:r>
              <a:rPr lang="en-US" sz="1800" b="0" dirty="0" err="1" smtClean="0"/>
              <a:t>userId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roleId</a:t>
            </a:r>
            <a:r>
              <a:rPr lang="ar-SY" sz="1800" b="0" dirty="0" smtClean="0"/>
              <a:t>لتحديد صلاحيات كل مستخدم.</a:t>
            </a:r>
            <a:br>
              <a:rPr lang="ar-SY" sz="1800" b="0" dirty="0" smtClean="0"/>
            </a:br>
            <a:r>
              <a:rPr lang="en-GB" sz="1800" b="0" dirty="0" smtClean="0"/>
              <a:t> </a:t>
            </a:r>
            <a:r>
              <a:rPr lang="en-US" sz="1800" b="0" dirty="0" smtClean="0"/>
              <a:t>:</a:t>
            </a:r>
            <a:r>
              <a:rPr lang="en-GB" sz="1800" b="0" dirty="0" smtClean="0"/>
              <a:t> </a:t>
            </a:r>
            <a:r>
              <a:rPr lang="en-US" sz="1800" b="0" dirty="0" smtClean="0"/>
              <a:t>Card  </a:t>
            </a:r>
            <a:r>
              <a:rPr lang="ar-SY" sz="1800" b="0" dirty="0" smtClean="0"/>
              <a:t>يسجل بيانات البطاقات </a:t>
            </a:r>
            <a:r>
              <a:rPr lang="en-US" sz="1800" b="0" dirty="0" err="1" smtClean="0"/>
              <a:t>cardId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cardNumber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userId</a:t>
            </a:r>
            <a:r>
              <a:rPr lang="en-US" sz="1800" b="0" dirty="0" smtClean="0"/>
              <a:t> </a:t>
            </a:r>
            <a:r>
              <a:rPr lang="ar-SY" sz="1800" b="0" dirty="0" smtClean="0"/>
              <a:t>للدفع.</a:t>
            </a:r>
            <a:br>
              <a:rPr lang="ar-SY" sz="1800" b="0" dirty="0" smtClean="0"/>
            </a:br>
            <a:r>
              <a:rPr lang="en-US" sz="1800" b="0" dirty="0" smtClean="0"/>
              <a:t> : </a:t>
            </a:r>
            <a:r>
              <a:rPr lang="en-US" sz="1800" b="0" dirty="0" err="1" smtClean="0"/>
              <a:t>PendingPayment</a:t>
            </a:r>
            <a:r>
              <a:rPr lang="en-US" sz="1800" b="0" dirty="0" smtClean="0"/>
              <a:t>  </a:t>
            </a:r>
            <a:r>
              <a:rPr lang="ar-SY" sz="1800" b="0" dirty="0" smtClean="0"/>
              <a:t>يتضمن تفاصيل المدفوعات المعلقة </a:t>
            </a:r>
            <a:r>
              <a:rPr lang="en-US" sz="1800" b="0" dirty="0" smtClean="0"/>
              <a:t>id, amount, status, reference, </a:t>
            </a:r>
            <a:r>
              <a:rPr lang="en-US" sz="1800" b="0" dirty="0" err="1" smtClean="0"/>
              <a:t>userId</a:t>
            </a:r>
            <a:r>
              <a:rPr lang="en-US" sz="1800" b="0" dirty="0" smtClean="0"/>
              <a:t>, </a:t>
            </a:r>
            <a:r>
              <a:rPr lang="en-US" sz="1800" b="0" dirty="0" err="1" smtClean="0"/>
              <a:t>cardId</a:t>
            </a:r>
            <a:r>
              <a:rPr lang="en-US" sz="1800" b="0" dirty="0" smtClean="0"/>
              <a:t> </a:t>
            </a:r>
            <a:r>
              <a:rPr lang="ar-SY" sz="1800" b="0" dirty="0" smtClean="0"/>
              <a:t>لتتبع المدفوعات.</a:t>
            </a:r>
            <a:br>
              <a:rPr lang="ar-SY" sz="1800" b="0" dirty="0" smtClean="0"/>
            </a:br>
            <a:r>
              <a:rPr lang="ar-SY" sz="1800" b="0" dirty="0" smtClean="0"/>
              <a:t>العلاقات:</a:t>
            </a:r>
            <a:br>
              <a:rPr lang="ar-SY" sz="1800" b="0" dirty="0" smtClean="0"/>
            </a:br>
            <a:r>
              <a:rPr lang="en-US" sz="1800" b="0" dirty="0" smtClean="0"/>
              <a:t>User </a:t>
            </a:r>
            <a:r>
              <a:rPr lang="ar-SY" sz="1800" b="0" dirty="0" smtClean="0"/>
              <a:t> : يرتبط بـ </a:t>
            </a:r>
            <a:r>
              <a:rPr lang="en-US" sz="1800" b="0" dirty="0" smtClean="0"/>
              <a:t>Account، Passkey، Phone، </a:t>
            </a:r>
            <a:r>
              <a:rPr lang="en-US" sz="1800" b="0" dirty="0" err="1" smtClean="0"/>
              <a:t>userRole</a:t>
            </a:r>
            <a:r>
              <a:rPr lang="en-US" sz="1800" b="0" dirty="0" smtClean="0"/>
              <a:t>، Card، </a:t>
            </a:r>
            <a:r>
              <a:rPr lang="ar-SY" sz="1800" b="0" dirty="0" smtClean="0"/>
              <a:t>و</a:t>
            </a:r>
            <a:r>
              <a:rPr lang="en-US" sz="1800" b="0" dirty="0" err="1" smtClean="0"/>
              <a:t>PendingPayment</a:t>
            </a:r>
            <a:r>
              <a:rPr lang="en-US" sz="1800" b="0" dirty="0" smtClean="0"/>
              <a:t> </a:t>
            </a:r>
            <a:r>
              <a:rPr lang="ar-SY" sz="1800" b="0" dirty="0" smtClean="0"/>
              <a:t>عبر </a:t>
            </a:r>
            <a:r>
              <a:rPr lang="en-US" sz="1800" b="0" dirty="0" err="1" smtClean="0"/>
              <a:t>userId</a:t>
            </a:r>
            <a:r>
              <a:rPr lang="en-US" sz="1800" b="0" dirty="0" smtClean="0"/>
              <a:t>.</a:t>
            </a:r>
            <a:br>
              <a:rPr lang="en-US" sz="1800" b="0" dirty="0" smtClean="0"/>
            </a:br>
            <a:r>
              <a:rPr lang="en-US" sz="1800" b="0" dirty="0" smtClean="0"/>
              <a:t>Role </a:t>
            </a:r>
            <a:r>
              <a:rPr lang="ar-SY" sz="1800" b="0" dirty="0" smtClean="0"/>
              <a:t> : يرتبط بـ </a:t>
            </a:r>
            <a:r>
              <a:rPr lang="en-US" sz="1800" b="0" dirty="0" err="1" smtClean="0"/>
              <a:t>userRole</a:t>
            </a:r>
            <a:r>
              <a:rPr lang="en-US" sz="1800" b="0" dirty="0" smtClean="0"/>
              <a:t> </a:t>
            </a:r>
            <a:r>
              <a:rPr lang="ar-SY" sz="1800" b="0" dirty="0" smtClean="0"/>
              <a:t>عبر </a:t>
            </a:r>
            <a:r>
              <a:rPr lang="en-US" sz="1800" b="0" dirty="0" err="1" smtClean="0"/>
              <a:t>roleId</a:t>
            </a:r>
            <a:r>
              <a:rPr lang="en-US" sz="1800" b="0" dirty="0" smtClean="0"/>
              <a:t>.</a:t>
            </a:r>
            <a:br>
              <a:rPr lang="en-US" sz="1800" b="0" dirty="0" smtClean="0"/>
            </a:br>
            <a:r>
              <a:rPr lang="ar-SY" sz="1800" b="0" dirty="0" smtClean="0"/>
              <a:t>  </a:t>
            </a:r>
            <a:r>
              <a:rPr lang="en-GB" sz="1800" b="0" dirty="0" smtClean="0"/>
              <a:t> : </a:t>
            </a:r>
            <a:r>
              <a:rPr lang="en-US" sz="1800" b="0" dirty="0" smtClean="0"/>
              <a:t>Card </a:t>
            </a:r>
            <a:r>
              <a:rPr lang="ar-SY" sz="1800" b="0" dirty="0" smtClean="0"/>
              <a:t>يرتبط بـ </a:t>
            </a:r>
            <a:r>
              <a:rPr lang="en-US" sz="1800" b="0" dirty="0" err="1" smtClean="0"/>
              <a:t>PendingPayment</a:t>
            </a:r>
            <a:r>
              <a:rPr lang="en-US" sz="1800" b="0" dirty="0" smtClean="0"/>
              <a:t> </a:t>
            </a:r>
            <a:r>
              <a:rPr lang="ar-SY" sz="1800" b="0" dirty="0" smtClean="0"/>
              <a:t>عبر </a:t>
            </a:r>
            <a:r>
              <a:rPr lang="en-US" sz="1800" b="0" dirty="0" err="1" smtClean="0"/>
              <a:t>cardId</a:t>
            </a:r>
            <a:r>
              <a:rPr lang="en-US" sz="1800" b="0" dirty="0" smtClean="0"/>
              <a:t>.</a:t>
            </a:r>
            <a:br>
              <a:rPr lang="en-US" sz="1800" b="0" dirty="0" smtClean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62028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dirty="0" err="1"/>
              <a:t>الأدوات</a:t>
            </a:r>
            <a:r>
              <a:rPr dirty="0"/>
              <a:t> </a:t>
            </a:r>
            <a:r>
              <a:rPr dirty="0" err="1"/>
              <a:t>والتقنيات</a:t>
            </a:r>
            <a:r>
              <a:rPr dirty="0"/>
              <a:t> </a:t>
            </a:r>
            <a:r>
              <a:rPr dirty="0" err="1"/>
              <a:t>المستخدمة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712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 algn="r" rtl="1"/>
            <a:r>
              <a:rPr lang="en-US" b="1" dirty="0"/>
              <a:t>Flutter</a:t>
            </a:r>
          </a:p>
          <a:p>
            <a:pPr marL="0" indent="0" algn="r" rtl="1">
              <a:buNone/>
            </a:pPr>
            <a:r>
              <a:rPr lang="ar-SY" dirty="0"/>
              <a:t>تم استخدامه لتطوير التطبيق على </a:t>
            </a:r>
            <a:r>
              <a:rPr lang="en-GB" dirty="0" smtClean="0"/>
              <a:t> </a:t>
            </a:r>
            <a:r>
              <a:rPr lang="en-US" dirty="0" smtClean="0"/>
              <a:t>Android </a:t>
            </a:r>
            <a:r>
              <a:rPr lang="ar-SY" dirty="0" smtClean="0"/>
              <a:t>و</a:t>
            </a:r>
            <a:r>
              <a:rPr lang="en-GB" dirty="0" smtClean="0"/>
              <a:t> </a:t>
            </a:r>
            <a:r>
              <a:rPr lang="en-US" dirty="0" smtClean="0"/>
              <a:t>iOS </a:t>
            </a:r>
            <a:r>
              <a:rPr lang="ar-SY" dirty="0"/>
              <a:t>من خلال كود موحد.</a:t>
            </a:r>
            <a:br>
              <a:rPr lang="ar-SY" dirty="0"/>
            </a:br>
            <a:r>
              <a:rPr lang="ar-SY" dirty="0"/>
              <a:t>يوفر تجربة مستخدم سلسة وأداء عالي بفضل ميزة </a:t>
            </a:r>
            <a:r>
              <a:rPr lang="en-US" dirty="0"/>
              <a:t>Hot Reload، </a:t>
            </a:r>
            <a:r>
              <a:rPr lang="ar-SY" dirty="0"/>
              <a:t>ويختصر وقت التطوير مقارنةً بتطوير تطبيقين منفصلين.</a:t>
            </a:r>
          </a:p>
          <a:p>
            <a:pPr algn="r" rtl="1"/>
            <a:r>
              <a:rPr lang="en-US" b="1" dirty="0" smtClean="0"/>
              <a:t>Node.js</a:t>
            </a:r>
            <a:endParaRPr lang="en-US" b="1" dirty="0"/>
          </a:p>
          <a:p>
            <a:pPr marL="0" indent="0" algn="r" rtl="1">
              <a:buNone/>
            </a:pPr>
            <a:r>
              <a:rPr lang="ar-SY" dirty="0"/>
              <a:t>اعتمدنا عليه لبناء خادم الموقع التجاري باستخدام </a:t>
            </a:r>
            <a:r>
              <a:rPr lang="en-US" dirty="0"/>
              <a:t>JavaScript.</a:t>
            </a:r>
            <a:br>
              <a:rPr lang="en-US" dirty="0"/>
            </a:br>
            <a:r>
              <a:rPr lang="ar-SY" dirty="0"/>
              <a:t>يوفّر أداءً عاليًا في التعامل مع الطلبات المتزامنة بفضل طبيعته غير المتزامنة </a:t>
            </a:r>
            <a:r>
              <a:rPr lang="en-US" dirty="0" smtClean="0"/>
              <a:t>non-blocking، </a:t>
            </a:r>
            <a:r>
              <a:rPr lang="ar-SY" dirty="0"/>
              <a:t>مما يجعله أنسب من </a:t>
            </a:r>
            <a:r>
              <a:rPr lang="en-GB" dirty="0" smtClean="0"/>
              <a:t> </a:t>
            </a:r>
            <a:r>
              <a:rPr lang="en-US" dirty="0" smtClean="0"/>
              <a:t>PHP </a:t>
            </a:r>
            <a:r>
              <a:rPr lang="ar-SY" dirty="0"/>
              <a:t>أو </a:t>
            </a:r>
            <a:r>
              <a:rPr lang="en-US" dirty="0"/>
              <a:t>Java </a:t>
            </a:r>
            <a:r>
              <a:rPr lang="ar-SY" dirty="0"/>
              <a:t>في هذا السياق.</a:t>
            </a:r>
          </a:p>
          <a:p>
            <a:pPr algn="r" rtl="1"/>
            <a:r>
              <a:rPr lang="en-US" b="1" dirty="0" smtClean="0"/>
              <a:t>Socket.IO</a:t>
            </a:r>
            <a:endParaRPr lang="en-US" b="1" dirty="0"/>
          </a:p>
          <a:p>
            <a:pPr marL="0" indent="0" algn="r" rtl="1">
              <a:buNone/>
            </a:pPr>
            <a:r>
              <a:rPr lang="ar-SY" dirty="0"/>
              <a:t>استُخدم لإنشاء اتصال لحظي </a:t>
            </a:r>
            <a:r>
              <a:rPr lang="en-GB" dirty="0" smtClean="0"/>
              <a:t> </a:t>
            </a:r>
            <a:r>
              <a:rPr lang="en-US" dirty="0" smtClean="0"/>
              <a:t>real-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ar-SY" dirty="0"/>
              <a:t>بين العميل والخادم.</a:t>
            </a:r>
            <a:br>
              <a:rPr lang="ar-SY" dirty="0"/>
            </a:br>
            <a:r>
              <a:rPr lang="ar-SY" dirty="0"/>
              <a:t>يُفضل على الطرق التقليدية مثل </a:t>
            </a:r>
            <a:r>
              <a:rPr lang="en-GB" dirty="0" smtClean="0"/>
              <a:t> </a:t>
            </a:r>
            <a:r>
              <a:rPr lang="en-US" dirty="0" smtClean="0"/>
              <a:t>polling </a:t>
            </a:r>
            <a:r>
              <a:rPr lang="ar-SY" dirty="0"/>
              <a:t>لأنه يوفّر سرعة أكبر وتقليلًا في استهلاك الموارد.</a:t>
            </a:r>
          </a:p>
          <a:p>
            <a:pPr algn="r" rtl="1"/>
            <a:r>
              <a:rPr lang="en-US" b="1" dirty="0" smtClean="0"/>
              <a:t>Firebase</a:t>
            </a:r>
            <a:endParaRPr lang="en-US" b="1" dirty="0"/>
          </a:p>
          <a:p>
            <a:pPr marL="0" indent="0" algn="r" rtl="1">
              <a:buNone/>
            </a:pPr>
            <a:r>
              <a:rPr lang="ar-SY" dirty="0"/>
              <a:t>تم استخدام </a:t>
            </a:r>
            <a:r>
              <a:rPr lang="en-GB" dirty="0" smtClean="0"/>
              <a:t> </a:t>
            </a:r>
            <a:r>
              <a:rPr lang="en-US" dirty="0" smtClean="0"/>
              <a:t>FCM </a:t>
            </a:r>
            <a:r>
              <a:rPr lang="ar-SY" dirty="0"/>
              <a:t>لإرسال إشعارات فورية ومزامنة البيانات لحظيًا.</a:t>
            </a:r>
            <a:br>
              <a:rPr lang="ar-SY" dirty="0"/>
            </a:br>
            <a:r>
              <a:rPr lang="ar-SY" dirty="0"/>
              <a:t>تفوقت على بدائل مثل </a:t>
            </a:r>
            <a:r>
              <a:rPr lang="en-GB" dirty="0" smtClean="0"/>
              <a:t> </a:t>
            </a:r>
            <a:r>
              <a:rPr lang="en-US" dirty="0" err="1" smtClean="0"/>
              <a:t>OneSignal</a:t>
            </a:r>
            <a:r>
              <a:rPr lang="en-US" dirty="0" smtClean="0"/>
              <a:t> </a:t>
            </a:r>
            <a:r>
              <a:rPr lang="ar-SY" dirty="0"/>
              <a:t>بفضل تكاملها العميق مع </a:t>
            </a:r>
            <a:r>
              <a:rPr lang="en-GB" dirty="0" smtClean="0"/>
              <a:t> </a:t>
            </a:r>
            <a:r>
              <a:rPr lang="en-US" dirty="0" smtClean="0"/>
              <a:t>Google  </a:t>
            </a:r>
            <a:r>
              <a:rPr lang="ar-SY" dirty="0" smtClean="0"/>
              <a:t>و</a:t>
            </a:r>
            <a:r>
              <a:rPr lang="en-GB" dirty="0" smtClean="0"/>
              <a:t> </a:t>
            </a:r>
            <a:r>
              <a:rPr lang="en-US" dirty="0" smtClean="0"/>
              <a:t>Flutter  </a:t>
            </a:r>
            <a:r>
              <a:rPr lang="ar-SY" dirty="0" smtClean="0"/>
              <a:t>ودعمها </a:t>
            </a:r>
            <a:r>
              <a:rPr lang="ar-SY" dirty="0"/>
              <a:t>العالي للأمان والمصادقة.</a:t>
            </a:r>
          </a:p>
          <a:p>
            <a:pPr algn="r" rtl="1"/>
            <a:r>
              <a:rPr lang="en-US" b="1" dirty="0" smtClean="0"/>
              <a:t>RSA</a:t>
            </a:r>
          </a:p>
          <a:p>
            <a:pPr marL="0" indent="0" algn="r" rtl="1">
              <a:buNone/>
            </a:pPr>
            <a:r>
              <a:rPr lang="ar-SY" dirty="0" smtClean="0"/>
              <a:t>استُخدمت </a:t>
            </a:r>
            <a:r>
              <a:rPr lang="ar-SY" dirty="0"/>
              <a:t>لتأمين تبادل المعلومات باستخدام مفاتيح عامة وخاصة.</a:t>
            </a:r>
            <a:br>
              <a:rPr lang="ar-SY" dirty="0"/>
            </a:br>
            <a:r>
              <a:rPr lang="ar-SY" dirty="0"/>
              <a:t>تعتبر أكثر أمانًا من التشفير </a:t>
            </a:r>
            <a:r>
              <a:rPr lang="ar-SY" dirty="0" smtClean="0"/>
              <a:t>المتماثلمثل </a:t>
            </a:r>
            <a:r>
              <a:rPr lang="en-US" dirty="0" smtClean="0"/>
              <a:t>AES </a:t>
            </a:r>
            <a:r>
              <a:rPr lang="ar-SY" dirty="0"/>
              <a:t>عند تبادل البيانات الحساسة بين الأنظمة المختلفة.</a:t>
            </a:r>
          </a:p>
          <a:p>
            <a:pPr algn="r" rtl="1"/>
            <a:r>
              <a:rPr lang="en-US" b="1" dirty="0" smtClean="0"/>
              <a:t>Passkey (</a:t>
            </a:r>
            <a:r>
              <a:rPr lang="en-US" b="1" dirty="0" err="1" smtClean="0"/>
              <a:t>WebAuthn</a:t>
            </a:r>
            <a:r>
              <a:rPr lang="en-US" b="1" dirty="0" smtClean="0"/>
              <a:t>)</a:t>
            </a:r>
            <a:endParaRPr lang="en-US" b="1" dirty="0"/>
          </a:p>
          <a:p>
            <a:pPr marL="0" indent="0" algn="r" rtl="1">
              <a:buNone/>
            </a:pPr>
            <a:r>
              <a:rPr lang="ar-SY" dirty="0"/>
              <a:t>اعتمدنا </a:t>
            </a:r>
            <a:r>
              <a:rPr lang="en-GB" dirty="0" smtClean="0"/>
              <a:t> </a:t>
            </a:r>
            <a:r>
              <a:rPr lang="en-US" dirty="0" smtClean="0"/>
              <a:t>Passkey  </a:t>
            </a:r>
            <a:r>
              <a:rPr lang="ar-SY" dirty="0" smtClean="0"/>
              <a:t>للمصادقة </a:t>
            </a:r>
            <a:r>
              <a:rPr lang="ar-SY" dirty="0"/>
              <a:t>بدون كلمات مرور باستخدام بصمة الإصبع.</a:t>
            </a:r>
            <a:br>
              <a:rPr lang="ar-SY" dirty="0"/>
            </a:br>
            <a:r>
              <a:rPr lang="ar-SY" dirty="0"/>
              <a:t>يوفّر أمانًا أعلى من </a:t>
            </a:r>
            <a:r>
              <a:rPr lang="en-US" dirty="0"/>
              <a:t>OTP </a:t>
            </a:r>
            <a:r>
              <a:rPr lang="ar-SY" dirty="0"/>
              <a:t>التقليدي، ومقاوم لهجمات التصيد، ويدعم تجربة مستخدم أفضل.</a:t>
            </a:r>
          </a:p>
          <a:p>
            <a:pPr algn="r" rtl="1"/>
            <a:r>
              <a:rPr lang="en-US" b="1" dirty="0" smtClean="0"/>
              <a:t>Google </a:t>
            </a:r>
            <a:r>
              <a:rPr lang="en-US" b="1" dirty="0"/>
              <a:t>Authenticator</a:t>
            </a:r>
          </a:p>
          <a:p>
            <a:pPr marL="0" indent="0" algn="r" rtl="1">
              <a:buNone/>
            </a:pPr>
            <a:r>
              <a:rPr lang="ar-SY" dirty="0"/>
              <a:t>يُستخدم في استرداد الحساب في حال فقدان الجهاز أو المفتاح.</a:t>
            </a:r>
            <a:br>
              <a:rPr lang="ar-SY" dirty="0"/>
            </a:br>
            <a:r>
              <a:rPr lang="ar-SY" dirty="0"/>
              <a:t>تم تفضيله بسبب اعتماده على خوارزمية </a:t>
            </a:r>
            <a:r>
              <a:rPr lang="en-US" dirty="0"/>
              <a:t>TOTP </a:t>
            </a:r>
            <a:r>
              <a:rPr lang="ar-SY" dirty="0"/>
              <a:t>القياسية وسهولة الدمج مع تطبيقات المصادقة الثنائية (2</a:t>
            </a:r>
            <a:r>
              <a:rPr lang="en-US" dirty="0"/>
              <a:t>FA).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SY" dirty="0"/>
              <a:t>آليات التنفيذ والتكويد البرمجي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r" rtl="1">
              <a:buNone/>
            </a:pPr>
            <a:endParaRPr lang="ar-SY" dirty="0"/>
          </a:p>
          <a:p>
            <a:pPr marL="0" indent="0" algn="r" rtl="1">
              <a:buNone/>
            </a:pPr>
            <a:r>
              <a:rPr lang="ar-SY" dirty="0"/>
              <a:t>• يتم إرسال طلب الدفع من الموقع إلى خادم البنك باستخدام </a:t>
            </a:r>
            <a:r>
              <a:rPr lang="en-US" dirty="0"/>
              <a:t>API </a:t>
            </a:r>
            <a:r>
              <a:rPr lang="ar-SY" dirty="0"/>
              <a:t>مشفر.</a:t>
            </a:r>
            <a:br>
              <a:rPr lang="ar-SY" dirty="0"/>
            </a:br>
            <a:r>
              <a:rPr lang="ar-SY" dirty="0"/>
              <a:t>• يُفتح اتصال </a:t>
            </a:r>
            <a:r>
              <a:rPr lang="en-US" dirty="0" err="1"/>
              <a:t>WebSocket</a:t>
            </a:r>
            <a:r>
              <a:rPr lang="en-US" dirty="0"/>
              <a:t> </a:t>
            </a:r>
            <a:r>
              <a:rPr lang="ar-SY" dirty="0"/>
              <a:t>لمتابعة النتيجة لحظيًا من طرف الموقع والبنك.</a:t>
            </a:r>
            <a:br>
              <a:rPr lang="ar-SY" dirty="0"/>
            </a:br>
            <a:r>
              <a:rPr lang="ar-SY" dirty="0"/>
              <a:t>• يُرسل إشعار إلى تطبيق الهاتف عبر </a:t>
            </a:r>
            <a:r>
              <a:rPr lang="en-US" dirty="0"/>
              <a:t>Firebase FCM </a:t>
            </a:r>
            <a:r>
              <a:rPr lang="ar-SY" dirty="0"/>
              <a:t>لتأكيد العملية.</a:t>
            </a:r>
            <a:br>
              <a:rPr lang="ar-SY" dirty="0"/>
            </a:br>
            <a:r>
              <a:rPr lang="ar-SY" dirty="0"/>
              <a:t>• عند فتح التطبيق، يتم طلب توقيع التحدي المرسل من البنك باستخدام المفتاح الخاص المشفّر بتقنية </a:t>
            </a:r>
            <a:r>
              <a:rPr lang="en-US" dirty="0"/>
              <a:t>RSA.</a:t>
            </a:r>
            <a:br>
              <a:rPr lang="en-US" dirty="0"/>
            </a:br>
            <a:r>
              <a:rPr lang="en-US" dirty="0"/>
              <a:t>• </a:t>
            </a:r>
            <a:r>
              <a:rPr lang="ar-SY" dirty="0"/>
              <a:t>يتم توقيع التحدي بعد التحقق من البصمة وإرسال النتيجة للبنك، ثم تُرسل بدورها للموقع التجاري.</a:t>
            </a:r>
            <a:br>
              <a:rPr lang="ar-SY" dirty="0"/>
            </a:br>
            <a:r>
              <a:rPr lang="ar-SY" dirty="0"/>
              <a:t>• يعتمد الموقع على نمط </a:t>
            </a:r>
            <a:r>
              <a:rPr lang="en-US" dirty="0"/>
              <a:t>MVC </a:t>
            </a:r>
            <a:r>
              <a:rPr lang="ar-SY" dirty="0"/>
              <a:t>والتطبيق على </a:t>
            </a:r>
            <a:r>
              <a:rPr lang="en-US" dirty="0"/>
              <a:t>Clean Architecture </a:t>
            </a:r>
            <a:r>
              <a:rPr lang="ar-SY" dirty="0"/>
              <a:t>لتنظيم الكود وتسهيل الصيانة.</a:t>
            </a:r>
          </a:p>
          <a:p>
            <a:pPr marL="0" indent="0" algn="r" rtl="1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SY" dirty="0"/>
              <a:t>الاختبارات والخوارزميات والبنى البرمجية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ar-SY" dirty="0"/>
              <a:t>• تم اختبار النظام على سيناريوهات متنوعة: الموافقة، فشل المصادقة، واسترداد الحساب.</a:t>
            </a:r>
            <a:br>
              <a:rPr lang="ar-SY" dirty="0"/>
            </a:br>
            <a:r>
              <a:rPr lang="ar-SY" dirty="0"/>
              <a:t>• تم استخدام </a:t>
            </a:r>
            <a:r>
              <a:rPr lang="en-US" dirty="0"/>
              <a:t>RSA </a:t>
            </a:r>
            <a:r>
              <a:rPr lang="ar-SY" dirty="0"/>
              <a:t>لتوليد وتوقيع التحديات بين التطبيق والبنك، مما يضمن أمان عالي للبيانات.</a:t>
            </a:r>
            <a:br>
              <a:rPr lang="ar-SY" dirty="0"/>
            </a:br>
            <a:r>
              <a:rPr lang="ar-SY" dirty="0"/>
              <a:t>• نظام استرداد الحساب يعتمد على رموز </a:t>
            </a:r>
            <a:r>
              <a:rPr lang="en-US" dirty="0"/>
              <a:t>Google Authenticator </a:t>
            </a:r>
            <a:r>
              <a:rPr lang="ar-SY" dirty="0"/>
              <a:t>باستخدام </a:t>
            </a:r>
            <a:r>
              <a:rPr lang="en-US" dirty="0"/>
              <a:t>TOTP </a:t>
            </a:r>
            <a:r>
              <a:rPr lang="ar-SY" dirty="0"/>
              <a:t>لضمان التحقق.</a:t>
            </a:r>
            <a:br>
              <a:rPr lang="ar-SY" dirty="0"/>
            </a:br>
            <a:r>
              <a:rPr lang="ar-SY" dirty="0"/>
              <a:t>• </a:t>
            </a:r>
            <a:r>
              <a:rPr lang="en-US" dirty="0"/>
              <a:t>Flutter + Bloc </a:t>
            </a:r>
            <a:r>
              <a:rPr lang="ar-SY" dirty="0"/>
              <a:t>لإدارة الحالة مع فصل العرض عن المنطق في التطبيق.</a:t>
            </a:r>
            <a:br>
              <a:rPr lang="ar-SY" dirty="0"/>
            </a:br>
            <a:r>
              <a:rPr lang="ar-SY" dirty="0"/>
              <a:t>• الموقع يعمل بـ </a:t>
            </a:r>
            <a:r>
              <a:rPr lang="en-US" dirty="0"/>
              <a:t>MVC </a:t>
            </a:r>
            <a:r>
              <a:rPr lang="ar-SY" dirty="0"/>
              <a:t>لتنظيم التعامل مع البيانات، العروض، والمنطق البرمجي.</a:t>
            </a:r>
          </a:p>
          <a:p>
            <a:pPr marL="0" indent="0" algn="r" rtl="1">
              <a:buNone/>
            </a:pPr>
            <a:endParaRPr lang="ar-S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ar-SY" dirty="0" smtClean="0"/>
              <a:t>الهدف من المشروع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382" y="1828800"/>
            <a:ext cx="7703127" cy="269701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r" rtl="1">
              <a:buNone/>
            </a:pPr>
            <a:r>
              <a:rPr lang="ar-SY" dirty="0" smtClean="0"/>
              <a:t>تصميم نظام دفع إلكتروني يعتمد على خوارزميات المصادقة الحديثة مثل</a:t>
            </a:r>
            <a:r>
              <a:rPr lang="en-GB" dirty="0" smtClean="0"/>
              <a:t> </a:t>
            </a:r>
            <a:r>
              <a:rPr lang="en-US" dirty="0" smtClean="0"/>
              <a:t> PASSKEY</a:t>
            </a:r>
            <a:r>
              <a:rPr lang="en-GB" dirty="0" smtClean="0"/>
              <a:t> </a:t>
            </a:r>
            <a:r>
              <a:rPr lang="ar-SY" dirty="0" smtClean="0"/>
              <a:t>وارسال اشعارات الدفع الفورية للمستخدم من أجل الموافقة أو الرفض</a:t>
            </a:r>
            <a:r>
              <a:rPr lang="en-US" dirty="0" smtClean="0"/>
              <a:t> </a:t>
            </a:r>
            <a:r>
              <a:rPr lang="ar-SY" dirty="0" smtClean="0"/>
              <a:t> </a:t>
            </a:r>
            <a:r>
              <a:rPr lang="en-US" dirty="0" smtClean="0"/>
              <a:t>  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dirty="0" err="1"/>
              <a:t>متطلبات</a:t>
            </a:r>
            <a:r>
              <a:rPr dirty="0"/>
              <a:t> </a:t>
            </a:r>
            <a:r>
              <a:rPr dirty="0" err="1" smtClean="0"/>
              <a:t>النظام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36"/>
            <a:ext cx="8229600" cy="452596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r" rtl="1"/>
            <a:r>
              <a:rPr dirty="0" err="1" smtClean="0"/>
              <a:t>اختيار</a:t>
            </a:r>
            <a:r>
              <a:rPr lang="ar-SY" dirty="0" smtClean="0"/>
              <a:t>المنتجات من الموقع التجاري وطلب صفحة الدفع</a:t>
            </a:r>
            <a:r>
              <a:rPr dirty="0" smtClean="0"/>
              <a:t>.</a:t>
            </a:r>
            <a:endParaRPr dirty="0"/>
          </a:p>
          <a:p>
            <a:pPr algn="r" rtl="1"/>
            <a:r>
              <a:rPr dirty="0" err="1" smtClean="0"/>
              <a:t>إرسال</a:t>
            </a:r>
            <a:r>
              <a:rPr dirty="0" smtClean="0"/>
              <a:t> </a:t>
            </a:r>
            <a:r>
              <a:rPr dirty="0" err="1"/>
              <a:t>الطلب</a:t>
            </a:r>
            <a:r>
              <a:rPr dirty="0"/>
              <a:t> </a:t>
            </a:r>
            <a:r>
              <a:rPr dirty="0" err="1"/>
              <a:t>إلى</a:t>
            </a:r>
            <a:r>
              <a:rPr dirty="0"/>
              <a:t> </a:t>
            </a:r>
            <a:r>
              <a:rPr dirty="0" err="1"/>
              <a:t>البنك</a:t>
            </a:r>
            <a:r>
              <a:rPr dirty="0" smtClean="0"/>
              <a:t>.</a:t>
            </a:r>
            <a:endParaRPr lang="ar-SY" dirty="0" smtClean="0"/>
          </a:p>
          <a:p>
            <a:pPr algn="r" rtl="1"/>
            <a:r>
              <a:rPr lang="ar-SY" dirty="0" smtClean="0"/>
              <a:t>البنك يرسل اشعارا بالدفع إلى صاحب البطاقة البنكية .</a:t>
            </a:r>
          </a:p>
          <a:p>
            <a:pPr algn="r" rtl="1"/>
            <a:r>
              <a:rPr lang="ar-SY" dirty="0" smtClean="0"/>
              <a:t>المستخدم يقوم بالموافقة أو الرفض بعد مصادقة باستخدام </a:t>
            </a:r>
            <a:br>
              <a:rPr lang="ar-SY" dirty="0" smtClean="0"/>
            </a:br>
            <a:r>
              <a:rPr lang="en-GB" dirty="0" smtClean="0"/>
              <a:t>PASSKEY </a:t>
            </a:r>
            <a:r>
              <a:rPr lang="ar-SY" dirty="0" smtClean="0"/>
              <a:t> 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dirty="0" err="1"/>
              <a:t>مخطط</a:t>
            </a:r>
            <a:r>
              <a:rPr dirty="0"/>
              <a:t> </a:t>
            </a:r>
            <a:r>
              <a:rPr dirty="0" err="1"/>
              <a:t>التدفق</a:t>
            </a:r>
            <a:endParaRPr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r="12952"/>
          <a:stretch/>
        </p:blipFill>
        <p:spPr bwMode="auto">
          <a:xfrm>
            <a:off x="258618" y="1796458"/>
            <a:ext cx="8580582" cy="413344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dirty="0" err="1"/>
              <a:t>معمارية</a:t>
            </a:r>
            <a:r>
              <a:rPr dirty="0"/>
              <a:t> </a:t>
            </a:r>
            <a:r>
              <a:rPr dirty="0" err="1"/>
              <a:t>النظام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r" rtl="1">
              <a:buNone/>
            </a:pPr>
            <a:r>
              <a:rPr lang="en-GB" b="1" dirty="0" smtClean="0"/>
              <a:t>  </a:t>
            </a:r>
            <a:r>
              <a:rPr lang="ar-SY" b="1" dirty="0" smtClean="0"/>
              <a:t>1</a:t>
            </a:r>
            <a:r>
              <a:rPr lang="ar-SY" b="1" dirty="0" smtClean="0"/>
              <a:t> </a:t>
            </a:r>
            <a:r>
              <a:rPr lang="ar-SY" b="1" dirty="0" smtClean="0"/>
              <a:t>تطبيق </a:t>
            </a:r>
            <a:r>
              <a:rPr lang="en-US" b="1" dirty="0" smtClean="0"/>
              <a:t>Flutter )</a:t>
            </a:r>
            <a:r>
              <a:rPr lang="ar-SY" b="1" dirty="0" smtClean="0"/>
              <a:t> )</a:t>
            </a:r>
            <a:endParaRPr lang="en-US" b="1" dirty="0"/>
          </a:p>
          <a:p>
            <a:pPr algn="r" rtl="1"/>
            <a:r>
              <a:rPr lang="ar-SY" dirty="0"/>
              <a:t>يعتمد على </a:t>
            </a:r>
            <a:r>
              <a:rPr lang="en-US" b="1" dirty="0"/>
              <a:t>Clean </a:t>
            </a:r>
            <a:r>
              <a:rPr lang="en-US" b="1" dirty="0" smtClean="0"/>
              <a:t>Architecture</a:t>
            </a:r>
            <a:r>
              <a:rPr lang="ar-SY" b="1" dirty="0" smtClean="0"/>
              <a:t> :</a:t>
            </a:r>
          </a:p>
          <a:p>
            <a:pPr algn="r" rtl="1"/>
            <a:r>
              <a:rPr lang="en-US" b="1" dirty="0" smtClean="0"/>
              <a:t>Domain Layer</a:t>
            </a:r>
            <a:r>
              <a:rPr lang="ar-SY" b="1" dirty="0" smtClean="0"/>
              <a:t> </a:t>
            </a:r>
            <a:r>
              <a:rPr lang="en-US" b="1" dirty="0"/>
              <a:t>:</a:t>
            </a:r>
            <a:r>
              <a:rPr lang="ar-SY" b="1" dirty="0" smtClean="0"/>
              <a:t> </a:t>
            </a:r>
            <a:r>
              <a:rPr lang="ar-SY" dirty="0" smtClean="0"/>
              <a:t>منطق </a:t>
            </a:r>
            <a:r>
              <a:rPr lang="ar-SY" dirty="0"/>
              <a:t>الأعمال (</a:t>
            </a:r>
            <a:r>
              <a:rPr lang="en-US" dirty="0"/>
              <a:t>Use Cases، </a:t>
            </a:r>
            <a:r>
              <a:rPr lang="ar-SY" dirty="0"/>
              <a:t>الكيانات).</a:t>
            </a:r>
          </a:p>
          <a:p>
            <a:pPr algn="r" rtl="1"/>
            <a:r>
              <a:rPr lang="en-US" b="1" dirty="0"/>
              <a:t>Data </a:t>
            </a:r>
            <a:r>
              <a:rPr lang="en-US" b="1" dirty="0" smtClean="0"/>
              <a:t>Layer</a:t>
            </a:r>
            <a:r>
              <a:rPr lang="ar-SY" b="1" dirty="0" smtClean="0"/>
              <a:t> </a:t>
            </a:r>
            <a:r>
              <a:rPr lang="en-US" b="1" dirty="0"/>
              <a:t>:</a:t>
            </a:r>
            <a:r>
              <a:rPr lang="ar-SY" b="1" dirty="0" smtClean="0"/>
              <a:t> </a:t>
            </a:r>
            <a:r>
              <a:rPr lang="ar-SY" dirty="0" smtClean="0"/>
              <a:t>الاتصال </a:t>
            </a:r>
            <a:r>
              <a:rPr lang="ar-SY" dirty="0"/>
              <a:t>مع </a:t>
            </a:r>
            <a:r>
              <a:rPr lang="en-US" dirty="0"/>
              <a:t>Firebase، Web API، Local </a:t>
            </a:r>
            <a:r>
              <a:rPr lang="en-US" dirty="0" smtClean="0"/>
              <a:t>Storage</a:t>
            </a:r>
            <a:r>
              <a:rPr lang="ar-SY" dirty="0" smtClean="0"/>
              <a:t> .</a:t>
            </a:r>
            <a:endParaRPr lang="en-US" dirty="0" smtClean="0"/>
          </a:p>
          <a:p>
            <a:pPr algn="r" rtl="1"/>
            <a:r>
              <a:rPr lang="en-US" b="1" dirty="0" smtClean="0"/>
              <a:t> </a:t>
            </a:r>
            <a:r>
              <a:rPr lang="en-US" b="1" dirty="0"/>
              <a:t>:</a:t>
            </a:r>
            <a:r>
              <a:rPr lang="en-US" b="1" dirty="0" smtClean="0"/>
              <a:t> Presentation Layer</a:t>
            </a:r>
            <a:r>
              <a:rPr lang="ar-SY" dirty="0" smtClean="0"/>
              <a:t>الواجهات </a:t>
            </a:r>
            <a:r>
              <a:rPr lang="ar-SY" dirty="0"/>
              <a:t>باستخدام </a:t>
            </a:r>
            <a:r>
              <a:rPr lang="en-US" dirty="0"/>
              <a:t>Flutter </a:t>
            </a:r>
            <a:r>
              <a:rPr lang="ar-SY" dirty="0"/>
              <a:t>و</a:t>
            </a:r>
            <a:r>
              <a:rPr lang="en-US" dirty="0"/>
              <a:t>Bloc/Provider </a:t>
            </a:r>
            <a:r>
              <a:rPr lang="ar-SY" dirty="0"/>
              <a:t>لإدارة الحالة.</a:t>
            </a:r>
          </a:p>
          <a:p>
            <a:pPr marL="0" indent="0" algn="r" rtl="1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89527"/>
            <a:ext cx="7772400" cy="5279449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r" rtl="1"/>
            <a:r>
              <a:rPr lang="en-GB" dirty="0" smtClean="0"/>
              <a:t>  .2</a:t>
            </a:r>
            <a:r>
              <a:rPr lang="ar-SY" dirty="0" smtClean="0"/>
              <a:t>الموقع </a:t>
            </a:r>
            <a:r>
              <a:rPr lang="ar-SY" dirty="0"/>
              <a:t>التجاري (</a:t>
            </a:r>
            <a:r>
              <a:rPr lang="en-US" dirty="0"/>
              <a:t>Backend </a:t>
            </a:r>
            <a:r>
              <a:rPr lang="ar-SY" dirty="0"/>
              <a:t>وواجهة ويب)</a:t>
            </a:r>
            <a:r>
              <a:rPr lang="ar-SY" b="0" dirty="0"/>
              <a:t/>
            </a:r>
            <a:br>
              <a:rPr lang="ar-SY" b="0" dirty="0"/>
            </a:br>
            <a:r>
              <a:rPr lang="ar-SY" b="0" dirty="0"/>
              <a:t>يعتمد على نمط </a:t>
            </a:r>
            <a:r>
              <a:rPr lang="en-US" b="0" dirty="0" smtClean="0"/>
              <a:t>MVC </a:t>
            </a:r>
            <a:r>
              <a:rPr lang="ar-SY" b="0" dirty="0" smtClean="0"/>
              <a:t> :</a:t>
            </a:r>
            <a:r>
              <a:rPr lang="en-US" b="0" dirty="0"/>
              <a:t/>
            </a:r>
            <a:br>
              <a:rPr lang="en-US" b="0" dirty="0"/>
            </a:br>
            <a:r>
              <a:rPr lang="ar-SY" b="0" dirty="0" smtClean="0"/>
              <a:t> </a:t>
            </a:r>
            <a:r>
              <a:rPr lang="en-US" b="0" dirty="0" smtClean="0"/>
              <a:t>Model </a:t>
            </a:r>
            <a:r>
              <a:rPr lang="ar-SY" b="0" dirty="0" smtClean="0"/>
              <a:t> : يمثل </a:t>
            </a:r>
            <a:r>
              <a:rPr lang="ar-SY" b="0" dirty="0"/>
              <a:t>قواعد البيانات باستخدام </a:t>
            </a:r>
            <a:r>
              <a:rPr lang="en-US" b="0" dirty="0"/>
              <a:t>ORM </a:t>
            </a:r>
            <a:r>
              <a:rPr lang="ar-SY" b="0" dirty="0" smtClean="0"/>
              <a:t>(منتجات</a:t>
            </a:r>
            <a:r>
              <a:rPr lang="ar-SY" b="0" dirty="0"/>
              <a:t>، مستخدمين، طلبات).</a:t>
            </a:r>
            <a:br>
              <a:rPr lang="ar-SY" b="0" dirty="0"/>
            </a:br>
            <a:r>
              <a:rPr lang="en-US" b="0" dirty="0"/>
              <a:t>View </a:t>
            </a:r>
            <a:r>
              <a:rPr lang="ar-SY" b="0" dirty="0" smtClean="0"/>
              <a:t> </a:t>
            </a:r>
            <a:r>
              <a:rPr lang="en-US" b="0" dirty="0" smtClean="0"/>
              <a:t> :</a:t>
            </a:r>
            <a:r>
              <a:rPr lang="ar-SY" b="0" dirty="0" smtClean="0"/>
              <a:t>صفحات </a:t>
            </a:r>
            <a:r>
              <a:rPr lang="en-US" b="0" dirty="0"/>
              <a:t>HTML/CSS/JS </a:t>
            </a:r>
            <a:r>
              <a:rPr lang="ar-SY" b="0" dirty="0"/>
              <a:t>لتفاعل المستخدم مع الطلبات والدفع.</a:t>
            </a:r>
            <a:br>
              <a:rPr lang="ar-SY" b="0" dirty="0"/>
            </a:br>
            <a:r>
              <a:rPr lang="en-GB" b="0" dirty="0" smtClean="0"/>
              <a:t> </a:t>
            </a:r>
            <a:r>
              <a:rPr lang="en-US" b="0" dirty="0"/>
              <a:t>:</a:t>
            </a:r>
            <a:r>
              <a:rPr lang="en-GB" b="0" dirty="0" smtClean="0"/>
              <a:t> </a:t>
            </a:r>
            <a:r>
              <a:rPr lang="en-US" b="0" dirty="0" smtClean="0"/>
              <a:t>Controller</a:t>
            </a:r>
            <a:r>
              <a:rPr lang="en-US" b="0" dirty="0"/>
              <a:t>: </a:t>
            </a:r>
            <a:r>
              <a:rPr lang="ar-SY" b="0" dirty="0"/>
              <a:t>منطق الأعمال، يستقبل الطلبات ويعالجها ويربط بين </a:t>
            </a:r>
            <a:r>
              <a:rPr lang="en-US" b="0" dirty="0"/>
              <a:t>View </a:t>
            </a:r>
            <a:r>
              <a:rPr lang="ar-SY" b="0" dirty="0"/>
              <a:t>و</a:t>
            </a:r>
            <a:r>
              <a:rPr lang="en-US" b="0" dirty="0"/>
              <a:t>Model.</a:t>
            </a:r>
            <a:br>
              <a:rPr lang="en-US" b="0" dirty="0"/>
            </a:b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4171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dirty="0" err="1"/>
              <a:t>تصميم</a:t>
            </a:r>
            <a:r>
              <a:rPr dirty="0"/>
              <a:t> </a:t>
            </a:r>
            <a:r>
              <a:rPr dirty="0" err="1"/>
              <a:t>قواعد</a:t>
            </a:r>
            <a:r>
              <a:rPr dirty="0"/>
              <a:t> </a:t>
            </a:r>
            <a:r>
              <a:rPr dirty="0" err="1" smtClean="0"/>
              <a:t>البيانات</a:t>
            </a:r>
            <a:r>
              <a:rPr lang="ar-SY" dirty="0" smtClean="0"/>
              <a:t> للموقع التجاري </a:t>
            </a:r>
            <a:endParaRPr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27" y="1885379"/>
            <a:ext cx="8876146" cy="45338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58982"/>
            <a:ext cx="7772400" cy="4692074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r" rtl="1"/>
            <a:r>
              <a:rPr lang="en-GB" sz="1800" b="0" dirty="0"/>
              <a:t> </a:t>
            </a:r>
            <a:r>
              <a:rPr lang="en-GB" sz="1800" b="0" dirty="0" smtClean="0"/>
              <a:t>: </a:t>
            </a:r>
            <a:r>
              <a:rPr lang="en-US" sz="1800" b="0" dirty="0" smtClean="0"/>
              <a:t>user </a:t>
            </a:r>
            <a:r>
              <a:rPr lang="ar-SY" sz="1800" b="0" dirty="0"/>
              <a:t>يحتوي على بيانات المستخدم </a:t>
            </a:r>
            <a:r>
              <a:rPr lang="ar-SY" sz="1800" b="0" dirty="0" smtClean="0"/>
              <a:t>( </a:t>
            </a:r>
            <a:r>
              <a:rPr lang="en-US" sz="1800" b="0" dirty="0" smtClean="0"/>
              <a:t>id</a:t>
            </a:r>
            <a:r>
              <a:rPr lang="en-US" sz="1800" b="0" dirty="0"/>
              <a:t>, email, </a:t>
            </a:r>
            <a:r>
              <a:rPr lang="en-US" sz="1800" b="0" dirty="0" smtClean="0"/>
              <a:t>password</a:t>
            </a:r>
            <a:r>
              <a:rPr lang="ar-SY" sz="1800" b="0" dirty="0" smtClean="0"/>
              <a:t> )لتحديد </a:t>
            </a:r>
            <a:r>
              <a:rPr lang="ar-SY" sz="1800" b="0" dirty="0"/>
              <a:t>المستخدمين وتسجيل الدخول.</a:t>
            </a:r>
            <a:br>
              <a:rPr lang="ar-SY" sz="1800" b="0" dirty="0"/>
            </a:br>
            <a:r>
              <a:rPr lang="en-GB" sz="1800" b="0" dirty="0" smtClean="0"/>
              <a:t> </a:t>
            </a:r>
            <a:r>
              <a:rPr lang="en-US" sz="1800" b="0" dirty="0"/>
              <a:t>:</a:t>
            </a:r>
            <a:r>
              <a:rPr lang="en-GB" sz="1800" b="0" dirty="0" smtClean="0"/>
              <a:t> </a:t>
            </a:r>
            <a:r>
              <a:rPr lang="en-US" sz="1800" b="0" dirty="0" smtClean="0"/>
              <a:t>product </a:t>
            </a:r>
            <a:r>
              <a:rPr lang="ar-SY" sz="1800" b="0" dirty="0"/>
              <a:t>يتضمن تفاصيل المنتجات (</a:t>
            </a:r>
            <a:r>
              <a:rPr lang="en-US" sz="1800" b="0" dirty="0"/>
              <a:t>id, title, price, </a:t>
            </a:r>
            <a:r>
              <a:rPr lang="en-US" sz="1800" b="0" dirty="0" err="1"/>
              <a:t>imageUrl</a:t>
            </a:r>
            <a:r>
              <a:rPr lang="en-US" sz="1800" b="0" dirty="0"/>
              <a:t>, description, </a:t>
            </a:r>
            <a:r>
              <a:rPr lang="ar-SY" sz="1800" b="0" dirty="0" smtClean="0"/>
              <a:t>    </a:t>
            </a:r>
            <a:r>
              <a:rPr lang="en-GB" sz="1800" b="0" dirty="0" smtClean="0"/>
              <a:t> </a:t>
            </a:r>
            <a:r>
              <a:rPr lang="en-US" sz="1800" b="0" dirty="0" smtClean="0"/>
              <a:t>  </a:t>
            </a:r>
            <a:r>
              <a:rPr lang="en-US" sz="1800" b="0" dirty="0" err="1" smtClean="0"/>
              <a:t>user_id</a:t>
            </a:r>
            <a:r>
              <a:rPr lang="en-US" sz="1800" b="0" dirty="0" smtClean="0"/>
              <a:t> </a:t>
            </a:r>
            <a:r>
              <a:rPr lang="ar-SY" sz="1800" b="0" dirty="0" smtClean="0"/>
              <a:t>) </a:t>
            </a:r>
            <a:r>
              <a:rPr lang="ar-SY" sz="1800" b="0" dirty="0" smtClean="0"/>
              <a:t>لتخزين </a:t>
            </a:r>
            <a:r>
              <a:rPr lang="ar-SY" sz="1800" b="0" dirty="0"/>
              <a:t>معلومات المنتج ومالكه.</a:t>
            </a:r>
            <a:br>
              <a:rPr lang="ar-SY" sz="1800" b="0" dirty="0"/>
            </a:br>
            <a:r>
              <a:rPr lang="en-GB" sz="1800" b="0" dirty="0" smtClean="0"/>
              <a:t> </a:t>
            </a:r>
            <a:r>
              <a:rPr lang="en-US" sz="1800" b="0" dirty="0"/>
              <a:t>:</a:t>
            </a:r>
            <a:r>
              <a:rPr lang="en-GB" sz="1800" b="0" dirty="0" smtClean="0"/>
              <a:t> </a:t>
            </a:r>
            <a:r>
              <a:rPr lang="en-US" sz="1800" b="0" dirty="0" smtClean="0"/>
              <a:t>cart</a:t>
            </a:r>
            <a:r>
              <a:rPr lang="ar-SY" sz="1800" b="0" dirty="0" smtClean="0"/>
              <a:t>يسجل </a:t>
            </a:r>
            <a:r>
              <a:rPr lang="ar-SY" sz="1800" b="0" dirty="0"/>
              <a:t>عناصر عربة التسوق </a:t>
            </a:r>
            <a:r>
              <a:rPr lang="ar-SY" sz="1800" b="0" dirty="0" smtClean="0"/>
              <a:t>( </a:t>
            </a:r>
            <a:r>
              <a:rPr lang="en-US" sz="1800" b="0" dirty="0" smtClean="0"/>
              <a:t>id</a:t>
            </a:r>
            <a:r>
              <a:rPr lang="en-US" sz="1800" b="0" dirty="0"/>
              <a:t>, </a:t>
            </a:r>
            <a:r>
              <a:rPr lang="en-US" sz="1800" b="0" dirty="0" err="1" smtClean="0"/>
              <a:t>user_id</a:t>
            </a:r>
            <a:r>
              <a:rPr lang="en-US" sz="1800" b="0" dirty="0" smtClean="0"/>
              <a:t> </a:t>
            </a:r>
            <a:r>
              <a:rPr lang="ar-SY" sz="1800" b="0" dirty="0"/>
              <a:t>لكل </a:t>
            </a:r>
            <a:r>
              <a:rPr lang="ar-SY" sz="1800" b="0" dirty="0" smtClean="0"/>
              <a:t>مستخدم</a:t>
            </a:r>
            <a:r>
              <a:rPr lang="en-US" sz="1800" b="0" dirty="0" smtClean="0"/>
              <a:t>(</a:t>
            </a:r>
            <a:r>
              <a:rPr lang="ar-SY" sz="1800" b="0" dirty="0" smtClean="0"/>
              <a:t>.</a:t>
            </a:r>
            <a:r>
              <a:rPr lang="ar-SY" sz="1800" b="0" dirty="0"/>
              <a:t/>
            </a:r>
            <a:br>
              <a:rPr lang="ar-SY" sz="1800" b="0" dirty="0"/>
            </a:br>
            <a:r>
              <a:rPr lang="en-GB" sz="1800" b="0" dirty="0" smtClean="0"/>
              <a:t> </a:t>
            </a:r>
            <a:r>
              <a:rPr lang="en-US" sz="1800" b="0" dirty="0"/>
              <a:t>:</a:t>
            </a:r>
            <a:r>
              <a:rPr lang="en-GB" sz="1800" b="0" dirty="0" smtClean="0"/>
              <a:t> </a:t>
            </a:r>
            <a:r>
              <a:rPr lang="en-US" sz="1800" b="0" dirty="0" err="1" smtClean="0"/>
              <a:t>cartitem</a:t>
            </a:r>
            <a:r>
              <a:rPr lang="en-US" sz="1800" b="0" dirty="0" smtClean="0"/>
              <a:t> </a:t>
            </a:r>
            <a:r>
              <a:rPr lang="ar-SY" sz="1800" b="0" dirty="0"/>
              <a:t>يوفر تفاصيل العناصر في العربة </a:t>
            </a:r>
            <a:r>
              <a:rPr lang="ar-SY" sz="1800" b="0" dirty="0" smtClean="0"/>
              <a:t>(</a:t>
            </a:r>
            <a:r>
              <a:rPr lang="en-US" sz="1800" b="0" dirty="0" smtClean="0"/>
              <a:t> id</a:t>
            </a:r>
            <a:r>
              <a:rPr lang="en-US" sz="1800" b="0" dirty="0"/>
              <a:t>, quantity, </a:t>
            </a:r>
            <a:r>
              <a:rPr lang="en-US" sz="1800" b="0" dirty="0" err="1"/>
              <a:t>cart_id</a:t>
            </a:r>
            <a:r>
              <a:rPr lang="en-US" sz="1800" b="0" dirty="0"/>
              <a:t>, </a:t>
            </a:r>
            <a:r>
              <a:rPr lang="en-US" sz="1800" b="0" dirty="0" smtClean="0"/>
              <a:t> </a:t>
            </a:r>
            <a:r>
              <a:rPr lang="ar-SY" sz="1800" b="0" dirty="0" smtClean="0"/>
              <a:t>   </a:t>
            </a:r>
            <a:r>
              <a:rPr lang="en-US" sz="1800" b="0" dirty="0" smtClean="0"/>
              <a:t>                   ,  (</a:t>
            </a:r>
            <a:r>
              <a:rPr lang="en-US" sz="1800" b="0" dirty="0" err="1" smtClean="0"/>
              <a:t>product_id</a:t>
            </a:r>
            <a:r>
              <a:rPr lang="ar-SY" sz="1800" b="0" dirty="0" smtClean="0"/>
              <a:t>لتحديد </a:t>
            </a:r>
            <a:r>
              <a:rPr lang="ar-SY" sz="1800" b="0" dirty="0"/>
              <a:t>الكميات والمنتجات.</a:t>
            </a:r>
            <a:br>
              <a:rPr lang="ar-SY" sz="1800" b="0" dirty="0"/>
            </a:br>
            <a:r>
              <a:rPr lang="en-GB" sz="1800" b="0" dirty="0" smtClean="0"/>
              <a:t> </a:t>
            </a:r>
            <a:r>
              <a:rPr lang="en-US" sz="1800" b="0" dirty="0"/>
              <a:t>:</a:t>
            </a:r>
            <a:r>
              <a:rPr lang="en-GB" sz="1800" b="0" dirty="0" smtClean="0"/>
              <a:t> </a:t>
            </a:r>
            <a:r>
              <a:rPr lang="en-US" sz="1800" b="0" dirty="0" err="1" smtClean="0"/>
              <a:t>orderitem</a:t>
            </a:r>
            <a:r>
              <a:rPr lang="en-US" sz="1800" b="0" dirty="0" smtClean="0"/>
              <a:t> </a:t>
            </a:r>
            <a:r>
              <a:rPr lang="ar-SY" sz="1800" b="0" dirty="0"/>
              <a:t>يحتوي على تفاصيل طلبيات العميل (</a:t>
            </a:r>
            <a:r>
              <a:rPr lang="en-US" sz="1800" b="0" dirty="0"/>
              <a:t>id, quantity, </a:t>
            </a:r>
            <a:r>
              <a:rPr lang="en-US" sz="1800" b="0" dirty="0" err="1"/>
              <a:t>order_id</a:t>
            </a:r>
            <a:r>
              <a:rPr lang="en-US" sz="1800" b="0" dirty="0"/>
              <a:t>, </a:t>
            </a:r>
            <a:r>
              <a:rPr lang="en-US" sz="1800" b="0" dirty="0" smtClean="0"/>
              <a:t> </a:t>
            </a:r>
            <a:r>
              <a:rPr lang="ar-SY" sz="1800" b="0" dirty="0" smtClean="0"/>
              <a:t>   </a:t>
            </a:r>
            <a:r>
              <a:rPr lang="en-US" sz="1800" b="0" dirty="0" err="1" smtClean="0"/>
              <a:t>product_id</a:t>
            </a:r>
            <a:r>
              <a:rPr lang="en-US" sz="1800" b="0" dirty="0"/>
              <a:t>) </a:t>
            </a:r>
            <a:r>
              <a:rPr lang="ar-SY" sz="1800" b="0" dirty="0"/>
              <a:t>لتسجيل الطلبات والمنتجات.</a:t>
            </a:r>
            <a:br>
              <a:rPr lang="ar-SY" sz="1800" b="0" dirty="0"/>
            </a:br>
            <a:r>
              <a:rPr lang="ar-SY" sz="1800" b="0" dirty="0"/>
              <a:t>العلاقات:</a:t>
            </a:r>
            <a:br>
              <a:rPr lang="ar-SY" sz="1800" b="0" dirty="0"/>
            </a:br>
            <a:r>
              <a:rPr lang="en-GB" sz="1800" b="0" dirty="0" smtClean="0"/>
              <a:t> </a:t>
            </a:r>
            <a:r>
              <a:rPr lang="en-US" sz="1800" b="0" dirty="0" smtClean="0"/>
              <a:t>user </a:t>
            </a:r>
            <a:r>
              <a:rPr lang="ar-SY" sz="1800" b="0" dirty="0"/>
              <a:t>يرتبط بـ </a:t>
            </a:r>
            <a:r>
              <a:rPr lang="en-US" sz="1800" b="0" dirty="0"/>
              <a:t>product </a:t>
            </a:r>
            <a:r>
              <a:rPr lang="ar-SY" sz="1800" b="0" dirty="0" smtClean="0"/>
              <a:t>و </a:t>
            </a:r>
            <a:r>
              <a:rPr lang="en-US" sz="1800" b="0" dirty="0" smtClean="0"/>
              <a:t> cart </a:t>
            </a:r>
            <a:r>
              <a:rPr lang="ar-SY" sz="1800" b="0" dirty="0"/>
              <a:t>عبر </a:t>
            </a:r>
            <a:r>
              <a:rPr lang="en-US" sz="1800" b="0" dirty="0" err="1" smtClean="0"/>
              <a:t>user_id</a:t>
            </a:r>
            <a:r>
              <a:rPr lang="en-US" sz="1800" b="0" dirty="0" smtClean="0"/>
              <a:t> </a:t>
            </a:r>
            <a:r>
              <a:rPr lang="ar-SY" sz="1800" b="0" dirty="0" smtClean="0"/>
              <a:t> .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 smtClean="0"/>
              <a:t> cart </a:t>
            </a:r>
            <a:r>
              <a:rPr lang="ar-SY" sz="1800" b="0" dirty="0"/>
              <a:t>يرتبط بـ 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cartitem</a:t>
            </a:r>
            <a:r>
              <a:rPr lang="en-US" sz="1800" b="0" dirty="0" smtClean="0"/>
              <a:t> </a:t>
            </a:r>
            <a:r>
              <a:rPr lang="ar-SY" sz="1800" b="0" dirty="0"/>
              <a:t>عبر </a:t>
            </a:r>
            <a:r>
              <a:rPr lang="en-US" sz="1800" b="0" dirty="0" err="1" smtClean="0"/>
              <a:t>cart_id</a:t>
            </a:r>
            <a:r>
              <a:rPr lang="ar-SY" sz="1800" b="0" dirty="0" smtClean="0"/>
              <a:t> .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 smtClean="0"/>
              <a:t> </a:t>
            </a:r>
            <a:r>
              <a:rPr lang="en-US" sz="1800" b="0" dirty="0" err="1" smtClean="0"/>
              <a:t>cartitem</a:t>
            </a:r>
            <a:r>
              <a:rPr lang="en-US" sz="1800" b="0" dirty="0" smtClean="0"/>
              <a:t> </a:t>
            </a:r>
            <a:r>
              <a:rPr lang="ar-SY" sz="1800" b="0" dirty="0"/>
              <a:t>يرتبط بـ </a:t>
            </a:r>
            <a:r>
              <a:rPr lang="en-US" sz="1800" b="0" dirty="0" smtClean="0"/>
              <a:t> product  </a:t>
            </a:r>
            <a:r>
              <a:rPr lang="ar-SY" sz="1800" b="0" dirty="0" smtClean="0"/>
              <a:t>عبر </a:t>
            </a:r>
            <a:r>
              <a:rPr lang="en-US" sz="1800" b="0" dirty="0" err="1" smtClean="0"/>
              <a:t>product_id</a:t>
            </a:r>
            <a:r>
              <a:rPr lang="ar-SY" sz="1800" b="0" dirty="0" smtClean="0"/>
              <a:t> .</a:t>
            </a:r>
            <a:r>
              <a:rPr lang="en-US" sz="1800" b="0" dirty="0"/>
              <a:t/>
            </a:r>
            <a:br>
              <a:rPr lang="en-US" sz="1800" b="0" dirty="0"/>
            </a:br>
            <a:r>
              <a:rPr lang="en-US" sz="1800" b="0" dirty="0" smtClean="0"/>
              <a:t> </a:t>
            </a:r>
            <a:r>
              <a:rPr lang="en-US" sz="1800" b="0" dirty="0" err="1" smtClean="0"/>
              <a:t>orderitem</a:t>
            </a:r>
            <a:r>
              <a:rPr lang="en-US" sz="1800" b="0" dirty="0" smtClean="0"/>
              <a:t> </a:t>
            </a:r>
            <a:r>
              <a:rPr lang="ar-SY" sz="1800" b="0" dirty="0"/>
              <a:t>يرتبط بـ </a:t>
            </a:r>
            <a:r>
              <a:rPr lang="en-US" sz="1800" b="0" dirty="0" smtClean="0"/>
              <a:t> product </a:t>
            </a:r>
            <a:r>
              <a:rPr lang="ar-SY" sz="1800" b="0" dirty="0" smtClean="0"/>
              <a:t>عبر </a:t>
            </a:r>
            <a:r>
              <a:rPr lang="en-US" sz="1800" b="0" dirty="0" smtClean="0"/>
              <a:t> </a:t>
            </a:r>
            <a:r>
              <a:rPr lang="en-US" sz="1800" b="0" dirty="0" err="1" smtClean="0"/>
              <a:t>product_id</a:t>
            </a:r>
            <a:r>
              <a:rPr lang="en-US" sz="1800" b="0" dirty="0" smtClean="0"/>
              <a:t> </a:t>
            </a:r>
            <a:r>
              <a:rPr lang="ar-SY" sz="1800" b="0" dirty="0"/>
              <a:t>ومع جدول </a:t>
            </a:r>
            <a:r>
              <a:rPr lang="en-US" sz="1800" b="0" dirty="0"/>
              <a:t>order </a:t>
            </a:r>
            <a:r>
              <a:rPr lang="ar-SY" sz="1800" b="0" dirty="0"/>
              <a:t>عبر </a:t>
            </a:r>
            <a:r>
              <a:rPr lang="en-US" sz="1800" b="0" dirty="0" err="1" smtClean="0"/>
              <a:t>order_id</a:t>
            </a:r>
            <a:r>
              <a:rPr lang="ar-SY" sz="1800" b="0" dirty="0" smtClean="0"/>
              <a:t> .</a:t>
            </a:r>
            <a:r>
              <a:rPr lang="en-US" sz="1800" b="0" dirty="0"/>
              <a:t/>
            </a:r>
            <a:br>
              <a:rPr lang="en-US" sz="1800" b="0" dirty="0"/>
            </a:b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33898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ar-SY" dirty="0" smtClean="0"/>
              <a:t>تصميم قواعد المعطيات لتطبيق البنك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53309"/>
            <a:ext cx="8474364" cy="47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5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236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تصميم بوابة دفع آمنة</vt:lpstr>
      <vt:lpstr>الهدف من المشروع</vt:lpstr>
      <vt:lpstr>متطلبات النظام</vt:lpstr>
      <vt:lpstr>مخطط التدفق</vt:lpstr>
      <vt:lpstr>معمارية النظام</vt:lpstr>
      <vt:lpstr>  .2الموقع التجاري (Backend وواجهة ويب) يعتمد على نمط MVC  :  Model  : يمثل قواعد البيانات باستخدام ORM (منتجات، مستخدمين، طلبات). View   :صفحات HTML/CSS/JS لتفاعل المستخدم مع الطلبات والدفع.  : Controller: منطق الأعمال، يستقبل الطلبات ويعالجها ويربط بين View وModel. </vt:lpstr>
      <vt:lpstr>تصميم قواعد البيانات للموقع التجاري </vt:lpstr>
      <vt:lpstr> : user يحتوي على بيانات المستخدم ( id, email, password )لتحديد المستخدمين وتسجيل الدخول.  : product يتضمن تفاصيل المنتجات (id, title, price, imageUrl, description,        user_id ) لتخزين معلومات المنتج ومالكه.  : cartيسجل عناصر عربة التسوق ( id, user_id لكل مستخدم(.  : cartitem يوفر تفاصيل العناصر في العربة ( id, quantity, cart_id,                        ,  (product_idلتحديد الكميات والمنتجات.  : orderitem يحتوي على تفاصيل طلبيات العميل (id, quantity, order_id,     product_id) لتسجيل الطلبات والمنتجات. العلاقات:  user يرتبط بـ product و  cart عبر user_id  .  cart يرتبط بـ  cartitem عبر cart_id .  cartitem يرتبط بـ  product  عبر product_id .  orderitem يرتبط بـ  product عبر  product_id ومع جدول order عبر order_id . </vt:lpstr>
      <vt:lpstr>تصميم قواعد المعطيات لتطبيق البنك</vt:lpstr>
      <vt:lpstr> : User يحتوي على بيانات المستخدم userId, Email, phoneNumber,   currentChallenge, challengeCreated  لتسجيل الدخول وإدارة الأمان.  Role  : يسجل أدوار المستخدمين roleId, roleName لتحديد صلاحياتهم.  : Accountيتضمن تفاصيل الحساب accountId, balance, userId لتتبع الرصيد المالي لكل مستخدم.  : Passkeyيخزن بيانات المفاتيح الأمنية passkeyId, publicKey, userId للمصادقة.  : Phone يحتوي على معلومات الهاتف phoneId, deviceToken, userId لإشعارات المستخدم.  : userRole يربط المستخدمين بالأدوار userId, roleIdلتحديد صلاحيات كل مستخدم.  : Card  يسجل بيانات البطاقات cardId, cardNumber, userId للدفع.  : PendingPayment  يتضمن تفاصيل المدفوعات المعلقة id, amount, status, reference, userId, cardId لتتبع المدفوعات. العلاقات: User  : يرتبط بـ Account، Passkey، Phone، userRole، Card، وPendingPayment عبر userId. Role  : يرتبط بـ userRole عبر roleId.    : Card يرتبط بـ PendingPayment عبر cardId. </vt:lpstr>
      <vt:lpstr>الأدوات والتقنيات المستخدمة</vt:lpstr>
      <vt:lpstr>آليات التنفيذ والتكويد البرمجي</vt:lpstr>
      <vt:lpstr>الاختبارات والخوارزميات والبنى البرمجية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تصميم بوابة دفع آمنة</dc:title>
  <dc:subject/>
  <dc:creator/>
  <cp:keywords/>
  <dc:description>generated using python-pptx</dc:description>
  <cp:lastModifiedBy>Ismail</cp:lastModifiedBy>
  <cp:revision>17</cp:revision>
  <dcterms:created xsi:type="dcterms:W3CDTF">2013-01-27T09:14:16Z</dcterms:created>
  <dcterms:modified xsi:type="dcterms:W3CDTF">2025-08-02T14:56:20Z</dcterms:modified>
  <cp:category/>
</cp:coreProperties>
</file>