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7"/>
  </p:notesMasterIdLst>
  <p:sldIdLst>
    <p:sldId id="256" r:id="rId5"/>
    <p:sldId id="257" r:id="rId6"/>
    <p:sldId id="260" r:id="rId7"/>
    <p:sldId id="261" r:id="rId8"/>
    <p:sldId id="281" r:id="rId9"/>
    <p:sldId id="262" r:id="rId10"/>
    <p:sldId id="280" r:id="rId11"/>
    <p:sldId id="258" r:id="rId12"/>
    <p:sldId id="264" r:id="rId13"/>
    <p:sldId id="278" r:id="rId14"/>
    <p:sldId id="279" r:id="rId15"/>
    <p:sldId id="267" r:id="rId16"/>
    <p:sldId id="268" r:id="rId17"/>
    <p:sldId id="269" r:id="rId18"/>
    <p:sldId id="270" r:id="rId19"/>
    <p:sldId id="273" r:id="rId20"/>
    <p:sldId id="263" r:id="rId21"/>
    <p:sldId id="272" r:id="rId22"/>
    <p:sldId id="274" r:id="rId23"/>
    <p:sldId id="275" r:id="rId24"/>
    <p:sldId id="276" r:id="rId25"/>
    <p:sldId id="277" r:id="rId26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120" d="100"/>
          <a:sy n="120" d="100"/>
        </p:scale>
        <p:origin x="159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2/21/2022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dataplatform.cloud.ibm.com/dashboards/6660ed24-2bfd-4555-b641-9cb236d2730c/view/6333c301339903ff6be9f2e4079078537e662c08b5bb810ad68d7b4907317997a93a1294c82e1908d8400667fabd155a98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3615496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Training for the Future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Tuan Duong</a:t>
            </a:r>
          </a:p>
          <a:p>
            <a:pPr marL="0" indent="0">
              <a:buNone/>
            </a:pPr>
            <a:r>
              <a:rPr lang="en-US" dirty="0"/>
              <a:t>February 21, 2022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EDA: 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67470-18A8-43A5-9DD5-30D73F425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99" y="2398858"/>
            <a:ext cx="5413473" cy="34575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E1BFCC-80D0-4EE7-A88D-F70C9C2EF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336" y="2398858"/>
            <a:ext cx="4247239" cy="345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PostgreSQL is most desired</a:t>
            </a:r>
          </a:p>
          <a:p>
            <a:r>
              <a:rPr lang="en-US" dirty="0"/>
              <a:t>Followed by MongoDB</a:t>
            </a:r>
          </a:p>
          <a:p>
            <a:r>
              <a:rPr lang="en-US" dirty="0"/>
              <a:t>Followed by Redis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Should invest in PostgreSQL</a:t>
            </a:r>
          </a:p>
          <a:p>
            <a:r>
              <a:rPr lang="en-US" dirty="0"/>
              <a:t>Maybe invest in MongoDB</a:t>
            </a:r>
          </a:p>
          <a:p>
            <a:r>
              <a:rPr lang="en-US" dirty="0"/>
              <a:t>Look for other upcoming databases next year.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b="1" dirty="0">
              <a:hlinkClick r:id="rId2"/>
            </a:endParaRPr>
          </a:p>
          <a:p>
            <a:pPr marL="0" indent="0">
              <a:buNone/>
            </a:pPr>
            <a:r>
              <a:rPr lang="en-US" sz="2200" dirty="0">
                <a:hlinkClick r:id="rId2"/>
              </a:rPr>
              <a:t>https://dataplatform.cloud.ibm.com/dashboards/6660ed24-2bfd-4555-b641-9cb236d2730c/view/6333c301339903ff6be9f2e4079078537e662c08b5bb810ad68d7b4907317997a93a1294c82e1908d8400667fabd155a98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B1488F-432F-49CB-8463-23B08B54971E}"/>
              </a:ext>
            </a:extLst>
          </p:cNvPr>
          <p:cNvSpPr txBox="1"/>
          <p:nvPr/>
        </p:nvSpPr>
        <p:spPr>
          <a:xfrm>
            <a:off x="4285075" y="2788267"/>
            <a:ext cx="6186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Link to Dashboard</a:t>
            </a:r>
          </a:p>
        </p:txBody>
      </p:sp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FD36BE-C222-44AA-A94C-BDAF158C8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210" y="1400282"/>
            <a:ext cx="9321579" cy="471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D34563-4A1B-4CBD-B244-58BF83BCA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78" y="1280159"/>
            <a:ext cx="9775244" cy="492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773192-253F-48A8-96D3-DF0E71314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974" y="1431016"/>
            <a:ext cx="9462052" cy="4801805"/>
          </a:xfr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Language developing is at a good spot</a:t>
            </a:r>
          </a:p>
          <a:p>
            <a:r>
              <a:rPr lang="en-US" dirty="0"/>
              <a:t>Database developing needs to be updated</a:t>
            </a:r>
          </a:p>
          <a:p>
            <a:r>
              <a:rPr lang="en-US" dirty="0"/>
              <a:t>Diversity may need to be looked at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 Change in Language </a:t>
            </a:r>
          </a:p>
          <a:p>
            <a:r>
              <a:rPr lang="en-US" dirty="0"/>
              <a:t>Should invest in new database training with PostgreSQL</a:t>
            </a:r>
          </a:p>
          <a:p>
            <a:r>
              <a:rPr lang="en-US" dirty="0"/>
              <a:t>Diversifying might help bring in different views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A31357-A642-4C4B-8190-F58508712D25}"/>
              </a:ext>
            </a:extLst>
          </p:cNvPr>
          <p:cNvSpPr txBox="1"/>
          <p:nvPr/>
        </p:nvSpPr>
        <p:spPr>
          <a:xfrm>
            <a:off x="838200" y="1765190"/>
            <a:ext cx="106434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Results show that a shift technology may be trending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Research committee should be formed for technology that should be updated</a:t>
            </a:r>
          </a:p>
        </p:txBody>
      </p:sp>
    </p:spTree>
    <p:extLst>
      <p:ext uri="{BB962C8B-B14F-4D97-AF65-F5344CB8AC3E}">
        <p14:creationId xmlns:p14="http://schemas.microsoft.com/office/powerpoint/2010/main" val="1268047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Further research needs to be done for platform and web frame future technologies</a:t>
            </a:r>
          </a:p>
          <a:p>
            <a:r>
              <a:rPr lang="en-US" dirty="0"/>
              <a:t>One indication is database, web frame network, and platform technology may be changing</a:t>
            </a:r>
          </a:p>
          <a:p>
            <a:r>
              <a:rPr lang="en-US" dirty="0"/>
              <a:t>Board should discuss where is the best area to update </a:t>
            </a:r>
          </a:p>
        </p:txBody>
      </p:sp>
    </p:spTree>
    <p:extLst>
      <p:ext uri="{BB962C8B-B14F-4D97-AF65-F5344CB8AC3E}">
        <p14:creationId xmlns:p14="http://schemas.microsoft.com/office/powerpoint/2010/main" val="3479114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Data Analyst performed data acquisition, wrangling, and validation </a:t>
            </a:r>
          </a:p>
          <a:p>
            <a:r>
              <a:rPr lang="en-US" dirty="0"/>
              <a:t>Data Analyst went through an EDA through SQL, Data Visualization, and Dashboard making</a:t>
            </a:r>
          </a:p>
          <a:p>
            <a:r>
              <a:rPr lang="en-US" dirty="0"/>
              <a:t>Data Analyst looked through analysis for insight</a:t>
            </a:r>
          </a:p>
          <a:p>
            <a:r>
              <a:rPr lang="en-US" dirty="0"/>
              <a:t>Insight was found through a shift of technology needs.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The project was created by the following applications: Python, </a:t>
            </a:r>
            <a:r>
              <a:rPr lang="en-US" dirty="0" err="1"/>
              <a:t>Jupyter</a:t>
            </a:r>
            <a:r>
              <a:rPr lang="en-US" dirty="0"/>
              <a:t> Notebook, </a:t>
            </a:r>
            <a:r>
              <a:rPr lang="en-US" dirty="0" err="1"/>
              <a:t>SQLLite</a:t>
            </a:r>
            <a:r>
              <a:rPr lang="en-US" dirty="0"/>
              <a:t>, IBM Cognos Microsoft Excel, Microsoft Power Point.  These libraries were used in Python: Pandas, </a:t>
            </a:r>
            <a:r>
              <a:rPr lang="en-US" dirty="0" err="1"/>
              <a:t>Numpy</a:t>
            </a:r>
            <a:r>
              <a:rPr lang="en-US" dirty="0"/>
              <a:t>, Matplotlib, Seaborn, Requests, Beautiful Soup, API, and </a:t>
            </a:r>
            <a:r>
              <a:rPr lang="en-US" dirty="0" err="1"/>
              <a:t>Wget</a:t>
            </a:r>
            <a:r>
              <a:rPr lang="en-US" dirty="0"/>
              <a:t>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45CFD3-D9BB-47C1-8F68-DB1F526E7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213" y="1725948"/>
            <a:ext cx="6887573" cy="425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434BE0-0225-4BF5-89DB-09885A1B7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995" y="1588522"/>
            <a:ext cx="7380010" cy="431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IBM is looking to invest money to their employees for future technology training.</a:t>
            </a:r>
          </a:p>
          <a:p>
            <a:r>
              <a:rPr lang="en-US" sz="2200" dirty="0"/>
              <a:t>This analysis will look at the present and future needs based on a survey.</a:t>
            </a:r>
          </a:p>
          <a:p>
            <a:pPr lvl="1"/>
            <a:r>
              <a:rPr lang="en-US" sz="1800" dirty="0"/>
              <a:t>Languages</a:t>
            </a:r>
          </a:p>
          <a:p>
            <a:pPr lvl="1"/>
            <a:r>
              <a:rPr lang="en-US" sz="1800" dirty="0"/>
              <a:t>Databases</a:t>
            </a:r>
          </a:p>
          <a:p>
            <a:pPr lvl="1"/>
            <a:r>
              <a:rPr lang="en-US" sz="1800" dirty="0"/>
              <a:t>Platforms</a:t>
            </a:r>
          </a:p>
          <a:p>
            <a:pPr lvl="1"/>
            <a:r>
              <a:rPr lang="en-US" sz="1800" dirty="0"/>
              <a:t>Web Frame</a:t>
            </a:r>
          </a:p>
          <a:p>
            <a:r>
              <a:rPr lang="en-US" sz="2200" dirty="0"/>
              <a:t>Then it will look at the demographics for diversity.</a:t>
            </a:r>
          </a:p>
          <a:p>
            <a:r>
              <a:rPr lang="en-US" sz="2200" dirty="0"/>
              <a:t>Lastly, a dashboard will be made for some EDA</a:t>
            </a:r>
          </a:p>
          <a:p>
            <a:r>
              <a:rPr lang="en-US" sz="2200" dirty="0"/>
              <a:t>To conclude, we will talk about the insight.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This project is being presented in a role of a data analyst working for fictitious technology company, IBN.</a:t>
            </a:r>
          </a:p>
          <a:p>
            <a:r>
              <a:rPr lang="en-US" sz="2200" dirty="0"/>
              <a:t>It was prepared for the IBM Data Analyst Capstone.</a:t>
            </a:r>
          </a:p>
          <a:p>
            <a:r>
              <a:rPr lang="en-US" sz="2200" dirty="0"/>
              <a:t>This report includes the data analyst methodology, results, and conclusions on their findings.</a:t>
            </a:r>
          </a:p>
          <a:p>
            <a:r>
              <a:rPr lang="en-US" sz="2200" dirty="0"/>
              <a:t>IBN is looking invest in their employees to train them on future technology.</a:t>
            </a:r>
          </a:p>
          <a:p>
            <a:pPr lvl="1"/>
            <a:r>
              <a:rPr lang="en-US" sz="1800" dirty="0"/>
              <a:t>This presentation will look at the current technology.</a:t>
            </a:r>
          </a:p>
          <a:p>
            <a:pPr lvl="1"/>
            <a:r>
              <a:rPr lang="en-US" sz="1800" dirty="0"/>
              <a:t>Then look at what the future needs are.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Data Collection</a:t>
            </a:r>
          </a:p>
          <a:p>
            <a:r>
              <a:rPr lang="en-US" sz="2200" dirty="0"/>
              <a:t>Data Wrangling</a:t>
            </a:r>
          </a:p>
          <a:p>
            <a:r>
              <a:rPr lang="en-US" sz="2200" dirty="0"/>
              <a:t>EDA: Data Visualization</a:t>
            </a:r>
          </a:p>
          <a:p>
            <a:r>
              <a:rPr lang="en-US" sz="2200" dirty="0"/>
              <a:t>Dashboard</a:t>
            </a:r>
          </a:p>
          <a:p>
            <a:pPr lvl="1"/>
            <a:r>
              <a:rPr lang="en-US" sz="1800" dirty="0"/>
              <a:t>Current Technology</a:t>
            </a:r>
          </a:p>
          <a:p>
            <a:pPr lvl="1"/>
            <a:r>
              <a:rPr lang="en-US" sz="1800" dirty="0"/>
              <a:t>Future Needs</a:t>
            </a:r>
          </a:p>
          <a:p>
            <a:r>
              <a:rPr lang="en-US" sz="2200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2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77231" y="1825625"/>
            <a:ext cx="5676569" cy="4351338"/>
          </a:xfrm>
        </p:spPr>
        <p:txBody>
          <a:bodyPr>
            <a:normAutofit/>
          </a:bodyPr>
          <a:lstStyle/>
          <a:p>
            <a:r>
              <a:rPr lang="en-US" sz="4000" dirty="0"/>
              <a:t>Data was collecting through an API</a:t>
            </a:r>
          </a:p>
          <a:p>
            <a:r>
              <a:rPr lang="en-US" sz="4000" dirty="0"/>
              <a:t>Data was collected through web scraping</a:t>
            </a:r>
          </a:p>
          <a:p>
            <a:r>
              <a:rPr lang="en-US" sz="4000" dirty="0"/>
              <a:t>Data was collected through a database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8FD0AF-9804-488F-AC0A-62168E339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53" y="1940119"/>
            <a:ext cx="4592233" cy="387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Data was cleaned with the following techniques</a:t>
            </a:r>
          </a:p>
          <a:p>
            <a:pPr lvl="1"/>
            <a:r>
              <a:rPr lang="en-US" sz="1800" dirty="0"/>
              <a:t>Look for duplicates</a:t>
            </a:r>
          </a:p>
          <a:p>
            <a:pPr lvl="1"/>
            <a:r>
              <a:rPr lang="en-US" sz="1800" dirty="0"/>
              <a:t>Drop duplicates </a:t>
            </a:r>
          </a:p>
          <a:p>
            <a:pPr lvl="1"/>
            <a:r>
              <a:rPr lang="en-US" sz="1800" dirty="0"/>
              <a:t>Look for Null values</a:t>
            </a:r>
          </a:p>
          <a:p>
            <a:pPr lvl="1"/>
            <a:r>
              <a:rPr lang="en-US" sz="1800" dirty="0"/>
              <a:t>Impute Null values</a:t>
            </a:r>
          </a:p>
          <a:p>
            <a:pPr lvl="1"/>
            <a:r>
              <a:rPr lang="en-US" sz="1800" dirty="0"/>
              <a:t>Look for outliers</a:t>
            </a:r>
          </a:p>
          <a:p>
            <a:pPr lvl="1"/>
            <a:r>
              <a:rPr lang="en-US" sz="1800" dirty="0"/>
              <a:t>Drop outliers</a:t>
            </a:r>
          </a:p>
          <a:p>
            <a:pPr lvl="1"/>
            <a:r>
              <a:rPr lang="en-US" sz="1800" dirty="0"/>
              <a:t>Normalized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C9DC38-0861-41EE-9439-634481E44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70" y="1825625"/>
            <a:ext cx="3377179" cy="354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90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8A03A1-3540-41D4-9EE3-355FD7D09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53" y="2529951"/>
            <a:ext cx="5621010" cy="29723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3BD73A-0D74-424B-9AFE-8F1C758A3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972" y="2529951"/>
            <a:ext cx="6163393" cy="297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 Script is still most desired.</a:t>
            </a:r>
          </a:p>
          <a:p>
            <a:r>
              <a:rPr lang="en-US" dirty="0"/>
              <a:t>HTML is second.</a:t>
            </a:r>
          </a:p>
          <a:p>
            <a:r>
              <a:rPr lang="en-US" dirty="0"/>
              <a:t>Python is upcoming.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Should still invest in JavaScript</a:t>
            </a:r>
          </a:p>
          <a:p>
            <a:r>
              <a:rPr lang="en-US" dirty="0"/>
              <a:t>Should still invest in HTML</a:t>
            </a:r>
          </a:p>
          <a:p>
            <a:r>
              <a:rPr lang="en-US" dirty="0"/>
              <a:t>Look into Python/SQL next year.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563</Words>
  <Application>Microsoft Office PowerPoint</Application>
  <PresentationFormat>Widescreen</PresentationFormat>
  <Paragraphs>117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Helv</vt:lpstr>
      <vt:lpstr>IBM Plex Mono SemiBold</vt:lpstr>
      <vt:lpstr>IBM Plex Mono Text</vt:lpstr>
      <vt:lpstr>IBM Plex Sans Text</vt:lpstr>
      <vt:lpstr>SLIDE_TEMPLATE_skill_network</vt:lpstr>
      <vt:lpstr>Training for the Future  </vt:lpstr>
      <vt:lpstr>OUTLINE</vt:lpstr>
      <vt:lpstr>EXECUTIVE SUMMARY</vt:lpstr>
      <vt:lpstr>INTRODUCTION</vt:lpstr>
      <vt:lpstr>METHODOLOGY</vt:lpstr>
      <vt:lpstr>Data Collection</vt:lpstr>
      <vt:lpstr>Data Wrangling</vt:lpstr>
      <vt:lpstr>EDA: PROGRAMMING LANGUAGE TRENDS</vt:lpstr>
      <vt:lpstr>PROGRAMMING LANGUAGE TRENDS - FINDINGS &amp; IMPLICATIONS</vt:lpstr>
      <vt:lpstr>EDA: 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OVERALL FINDINGS &amp; IMPLICATIONS</vt:lpstr>
      <vt:lpstr>RESULTS</vt:lpstr>
      <vt:lpstr>DISCUSSION</vt:lpstr>
      <vt:lpstr>CONCLUSION</vt:lpstr>
      <vt:lpstr>APPENDIX</vt:lpstr>
      <vt:lpstr>GITHUB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Tuan Duong</cp:lastModifiedBy>
  <cp:revision>26</cp:revision>
  <dcterms:created xsi:type="dcterms:W3CDTF">2020-10-28T18:29:43Z</dcterms:created>
  <dcterms:modified xsi:type="dcterms:W3CDTF">2022-02-21T15:57:22Z</dcterms:modified>
</cp:coreProperties>
</file>