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24"/>
  </p:notesMasterIdLst>
  <p:handoutMasterIdLst>
    <p:handoutMasterId r:id="rId25"/>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6858000" type="screen4x3"/>
  <p:notesSz cx="6858000" cy="9144000"/>
  <p:embeddedFontLst>
    <p:embeddedFont>
      <p:font typeface="Candara" pitchFamily="34" charset="0"/>
      <p:regular r:id="rId26"/>
      <p:bold r:id="rId27"/>
      <p:italic r:id="rId28"/>
      <p:boldItalic r:id="rId29"/>
    </p:embeddedFont>
    <p:embeddedFont>
      <p:font typeface="ＭＳ Ｐゴシック" pitchFamily="34" charset="-128"/>
      <p:regular r:id="rId30"/>
    </p:embeddedFont>
    <p:embeddedFont>
      <p:font typeface="Calibri" pitchFamily="34" charset="0"/>
      <p:regular r:id="rId31"/>
      <p:bold r:id="rId32"/>
      <p:italic r:id="rId33"/>
      <p:boldItalic r:id="rId34"/>
    </p:embeddedFont>
    <p:embeddedFont>
      <p:font typeface="Trebuchet MS"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378" autoAdjust="0"/>
    <p:restoredTop sz="86486" autoAdjust="0"/>
  </p:normalViewPr>
  <p:slideViewPr>
    <p:cSldViewPr snapToGrid="0" showGuides="1">
      <p:cViewPr>
        <p:scale>
          <a:sx n="66" d="100"/>
          <a:sy n="66" d="100"/>
        </p:scale>
        <p:origin x="-1458"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82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6/24/2014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Introduction To Design Principles and Patterns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Introducing Design Principles</a:t>
            </a:r>
            <a:r>
              <a:rPr lang="en-US" sz="1200"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489459"/>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a:t>
            </a:r>
            <a:r>
              <a:rPr lang="en-US" sz="1000" dirty="0" smtClean="0">
                <a:latin typeface="Arial" pitchFamily="34" charset="0"/>
                <a:cs typeface="Arial" pitchFamily="34" charset="0"/>
              </a:rPr>
              <a:t>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335665" y="1133475"/>
            <a:ext cx="1407409" cy="400110"/>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Rot="1" noChangeAspect="1" noChangeArrowheads="1" noTextEdit="1"/>
          </p:cNvSpPr>
          <p:nvPr>
            <p:ph type="sldImg"/>
          </p:nvPr>
        </p:nvSpPr>
        <p:spPr>
          <a:xfrm>
            <a:off x="2022475" y="685800"/>
            <a:ext cx="4572000" cy="3429000"/>
          </a:xfrm>
          <a:ln/>
        </p:spPr>
      </p:sp>
      <p:sp>
        <p:nvSpPr>
          <p:cNvPr id="32773" name="Rectangle 5"/>
          <p:cNvSpPr>
            <a:spLocks noGrp="1" noChangeArrowheads="1"/>
          </p:cNvSpPr>
          <p:nvPr>
            <p:ph type="body" idx="1"/>
          </p:nvPr>
        </p:nvSpPr>
        <p:spPr>
          <a:noFill/>
          <a:ln/>
        </p:spPr>
        <p:txBody>
          <a:bodyPr/>
          <a:lstStyle/>
          <a:p>
            <a:pPr marL="228600" indent="-228600" eaLnBrk="1" hangingPunct="1"/>
            <a:r>
              <a:rPr lang="en-US" b="1" u="sng" dirty="0" smtClean="0">
                <a:latin typeface="Arial" pitchFamily="34" charset="0"/>
              </a:rPr>
              <a:t>Some Design Principles in more details</a:t>
            </a:r>
            <a:r>
              <a:rPr lang="en-US" b="1" dirty="0" smtClean="0">
                <a:latin typeface="Arial" pitchFamily="34" charset="0"/>
              </a:rPr>
              <a:t>:</a:t>
            </a:r>
          </a:p>
          <a:p>
            <a:pPr marL="228600" indent="-228600" algn="l" eaLnBrk="1" hangingPunct="1">
              <a:buFontTx/>
              <a:buChar char="•"/>
            </a:pPr>
            <a:r>
              <a:rPr lang="en-US" dirty="0" smtClean="0">
                <a:latin typeface="Arial" pitchFamily="34" charset="0"/>
              </a:rPr>
              <a:t>We have looked at some design heuristics. In the above slide, we now look at some key Object-Oriented design principles. </a:t>
            </a:r>
          </a:p>
        </p:txBody>
      </p:sp>
      <p:sp>
        <p:nvSpPr>
          <p:cNvPr id="32774" name="Text Box 7"/>
          <p:cNvSpPr txBox="1">
            <a:spLocks noChangeArrowheads="1"/>
          </p:cNvSpPr>
          <p:nvPr/>
        </p:nvSpPr>
        <p:spPr bwMode="auto">
          <a:xfrm>
            <a:off x="532435" y="1051406"/>
            <a:ext cx="1250066" cy="5018511"/>
          </a:xfrm>
          <a:prstGeom prst="rect">
            <a:avLst/>
          </a:prstGeom>
          <a:noFill/>
          <a:ln w="9525">
            <a:noFill/>
            <a:miter lim="800000"/>
            <a:headEnd/>
            <a:tailEnd/>
          </a:ln>
        </p:spPr>
        <p:txBody>
          <a:bodyPr wrap="square" lIns="93175" tIns="46588" rIns="93175" bIns="46588">
            <a:spAutoFit/>
          </a:bodyPr>
          <a:lstStyle/>
          <a:p>
            <a:pPr defTabSz="931863">
              <a:defRPr/>
            </a:pPr>
            <a:r>
              <a:rPr lang="en-US" sz="1000" dirty="0">
                <a:latin typeface="Arial" pitchFamily="34" charset="0"/>
                <a:cs typeface="Arial" pitchFamily="34" charset="0"/>
              </a:rPr>
              <a:t>Let us focus on these principles with some examples.</a:t>
            </a:r>
          </a:p>
          <a:p>
            <a:pPr defTabSz="931863">
              <a:defRPr/>
            </a:pPr>
            <a:r>
              <a:rPr lang="en-US" sz="1000" dirty="0">
                <a:latin typeface="Arial" pitchFamily="34" charset="0"/>
                <a:cs typeface="Arial" pitchFamily="34" charset="0"/>
              </a:rPr>
              <a:t>Robert Martin coined the term SOLID to refer to 5 key design principles for “Solid” design:</a:t>
            </a:r>
          </a:p>
          <a:p>
            <a:pPr marL="228600" indent="-228600" defTabSz="931863">
              <a:buFontTx/>
              <a:buAutoNum type="arabicPeriod"/>
              <a:defRPr/>
            </a:pPr>
            <a:r>
              <a:rPr lang="en-US" sz="1000" dirty="0">
                <a:latin typeface="Arial" pitchFamily="34" charset="0"/>
                <a:cs typeface="Arial" pitchFamily="34" charset="0"/>
              </a:rPr>
              <a:t>Single Responsibility Principle</a:t>
            </a:r>
          </a:p>
          <a:p>
            <a:pPr marL="228600" indent="-228600" defTabSz="931863">
              <a:buFontTx/>
              <a:buAutoNum type="arabicPeriod"/>
              <a:defRPr/>
            </a:pPr>
            <a:r>
              <a:rPr lang="en-US" sz="1000" dirty="0">
                <a:latin typeface="Arial" pitchFamily="34" charset="0"/>
                <a:cs typeface="Arial" pitchFamily="34" charset="0"/>
              </a:rPr>
              <a:t>Open Close Principle</a:t>
            </a:r>
          </a:p>
          <a:p>
            <a:pPr marL="228600" indent="-228600" defTabSz="931863">
              <a:buFontTx/>
              <a:buAutoNum type="arabicPeriod"/>
              <a:defRPr/>
            </a:pPr>
            <a:r>
              <a:rPr lang="en-US" sz="1000" dirty="0">
                <a:latin typeface="Arial" pitchFamily="34" charset="0"/>
                <a:cs typeface="Arial" pitchFamily="34" charset="0"/>
              </a:rPr>
              <a:t>Liskov Substitution Principle</a:t>
            </a:r>
          </a:p>
          <a:p>
            <a:pPr marL="228600" indent="-228600" defTabSz="931863">
              <a:buFontTx/>
              <a:buAutoNum type="arabicPeriod"/>
              <a:defRPr/>
            </a:pPr>
            <a:r>
              <a:rPr lang="en-US" sz="1000" dirty="0">
                <a:latin typeface="Arial" pitchFamily="34" charset="0"/>
                <a:cs typeface="Arial" pitchFamily="34" charset="0"/>
              </a:rPr>
              <a:t>Interface Segregation Principle</a:t>
            </a:r>
          </a:p>
          <a:p>
            <a:pPr marL="228600" indent="-228600" defTabSz="931863">
              <a:buFontTx/>
              <a:buAutoNum type="arabicPeriod"/>
              <a:defRPr/>
            </a:pPr>
            <a:r>
              <a:rPr lang="en-US" sz="1000" dirty="0">
                <a:latin typeface="Arial" pitchFamily="34" charset="0"/>
                <a:cs typeface="Arial" pitchFamily="34" charset="0"/>
              </a:rPr>
              <a:t>Dependency Inversion Principle</a:t>
            </a:r>
          </a:p>
          <a:p>
            <a:pPr marL="228600" indent="-228600" defTabSz="931863">
              <a:defRPr/>
            </a:pPr>
            <a:r>
              <a:rPr lang="en-US" sz="1000" dirty="0">
                <a:latin typeface="Arial" pitchFamily="34" charset="0"/>
                <a:cs typeface="Arial" pitchFamily="34" charset="0"/>
              </a:rPr>
              <a:t>Plus there are a few more to achieve good designs.</a:t>
            </a:r>
          </a:p>
          <a:p>
            <a:pPr marL="228600" indent="-228600" defTabSz="931863">
              <a:defRPr/>
            </a:pPr>
            <a:r>
              <a:rPr lang="en-US" sz="1000" dirty="0">
                <a:latin typeface="Arial" pitchFamily="34" charset="0"/>
                <a:cs typeface="Arial" pitchFamily="34" charset="0"/>
              </a:rPr>
              <a:t>We are looking at 3 of these 5 principles;.</a:t>
            </a:r>
          </a:p>
          <a:p>
            <a:pPr marL="228600" indent="-228600" defTabSz="931863">
              <a:buFontTx/>
              <a:buAutoNum type="arabicPeriod"/>
              <a:defRPr/>
            </a:pPr>
            <a:endParaRPr lang="en-US" sz="10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Rot="1" noChangeAspect="1" noChangeArrowheads="1" noTextEdit="1"/>
          </p:cNvSpPr>
          <p:nvPr>
            <p:ph type="sldImg"/>
          </p:nvPr>
        </p:nvSpPr>
        <p:spPr>
          <a:xfrm>
            <a:off x="2022475" y="685800"/>
            <a:ext cx="4572000" cy="3429000"/>
          </a:xfrm>
          <a:ln/>
        </p:spPr>
      </p:sp>
      <p:sp>
        <p:nvSpPr>
          <p:cNvPr id="33797" name="Rectangle 3"/>
          <p:cNvSpPr>
            <a:spLocks noGrp="1" noChangeArrowheads="1"/>
          </p:cNvSpPr>
          <p:nvPr>
            <p:ph type="body" idx="1"/>
          </p:nvPr>
        </p:nvSpPr>
        <p:spPr>
          <a:noFill/>
          <a:ln/>
        </p:spPr>
        <p:txBody>
          <a:bodyPr/>
          <a:lstStyle/>
          <a:p>
            <a:pPr marL="228600" indent="-228600" algn="l" eaLnBrk="1" hangingPunct="1"/>
            <a:r>
              <a:rPr lang="en-US" b="1" u="sng" dirty="0" smtClean="0">
                <a:latin typeface="Arial" pitchFamily="34" charset="0"/>
              </a:rPr>
              <a:t>The Open-Closed Principle (OCP)</a:t>
            </a:r>
            <a:r>
              <a:rPr lang="en-US" b="1" dirty="0" smtClean="0">
                <a:latin typeface="Arial" pitchFamily="34" charset="0"/>
              </a:rPr>
              <a:t>:</a:t>
            </a:r>
          </a:p>
          <a:p>
            <a:pPr marL="228600" indent="-228600" algn="l" eaLnBrk="1" hangingPunct="1">
              <a:buFontTx/>
              <a:buChar char="•"/>
            </a:pPr>
            <a:r>
              <a:rPr lang="en-US" dirty="0" smtClean="0">
                <a:latin typeface="Arial" pitchFamily="34" charset="0"/>
              </a:rPr>
              <a:t>Software modules that conform to the open-closed principle, exhibit two primary attributes:</a:t>
            </a:r>
          </a:p>
          <a:p>
            <a:pPr marL="685800" lvl="1" indent="-228600" algn="l" eaLnBrk="1" hangingPunct="1">
              <a:buFont typeface="Wingdings" pitchFamily="2" charset="2"/>
              <a:buChar char="Ø"/>
            </a:pPr>
            <a:r>
              <a:rPr lang="en-US" b="1" dirty="0" smtClean="0">
                <a:latin typeface="Arial" pitchFamily="34" charset="0"/>
              </a:rPr>
              <a:t>They are Open to Extension: </a:t>
            </a:r>
            <a:r>
              <a:rPr lang="en-US" dirty="0" smtClean="0">
                <a:latin typeface="Arial" pitchFamily="34" charset="0"/>
              </a:rPr>
              <a:t>This implies that the behavior of the module can be extended. The system can be made to behave in new and different ways as requirements change, or to meet new applications.</a:t>
            </a:r>
          </a:p>
          <a:p>
            <a:pPr marL="685800" lvl="1" indent="-228600" algn="l" eaLnBrk="1" hangingPunct="1">
              <a:buFont typeface="Wingdings" pitchFamily="2" charset="2"/>
              <a:buChar char="Ø"/>
            </a:pPr>
            <a:r>
              <a:rPr lang="en-US" b="1" dirty="0" smtClean="0">
                <a:latin typeface="Arial" pitchFamily="34" charset="0"/>
              </a:rPr>
              <a:t>They are Closed to Modifications: </a:t>
            </a:r>
            <a:r>
              <a:rPr lang="en-US" dirty="0" smtClean="0">
                <a:latin typeface="Arial" pitchFamily="34" charset="0"/>
              </a:rPr>
              <a:t>This implies that the source code of such a module remains intact. New codes are added to implement new and changed behavior.</a:t>
            </a:r>
          </a:p>
          <a:p>
            <a:pPr marL="685800" lvl="1" indent="-228600" algn="l" eaLnBrk="1" hangingPunct="1">
              <a:buFont typeface="Wingdings" pitchFamily="2" charset="2"/>
              <a:buNone/>
            </a:pPr>
            <a:endParaRPr lang="en-US" dirty="0" smtClean="0">
              <a:latin typeface="Arial" pitchFamily="34" charset="0"/>
            </a:endParaRPr>
          </a:p>
          <a:p>
            <a:pPr marL="228600" indent="-228600" algn="l" eaLnBrk="1" hangingPunct="1">
              <a:buFontTx/>
              <a:buChar char="•"/>
            </a:pPr>
            <a:r>
              <a:rPr lang="en-US" dirty="0" smtClean="0">
                <a:latin typeface="Arial" pitchFamily="34" charset="0"/>
              </a:rPr>
              <a:t>At first glance, these two attributes appear to be contradicting each other. The normal way to extend behavior of a module is by making changes to that module. A module that does not lend itself to change, is said to have </a:t>
            </a:r>
            <a:r>
              <a:rPr lang="en-US" b="1" dirty="0" smtClean="0">
                <a:latin typeface="Arial" pitchFamily="34" charset="0"/>
              </a:rPr>
              <a:t>fixed behavior</a:t>
            </a:r>
            <a:r>
              <a:rPr lang="en-US" dirty="0" smtClean="0">
                <a:latin typeface="Arial" pitchFamily="34" charset="0"/>
              </a:rPr>
              <a:t>. So how does one change existing modules without changing the source code? </a:t>
            </a:r>
          </a:p>
          <a:p>
            <a:pPr marL="228600" indent="-228600" algn="l" eaLnBrk="1" hangingPunct="1">
              <a:buFontTx/>
              <a:buChar char="•"/>
            </a:pPr>
            <a:r>
              <a:rPr lang="en-US" dirty="0" smtClean="0">
                <a:latin typeface="Arial" pitchFamily="34" charset="0"/>
              </a:rPr>
              <a:t>You can use the principle of </a:t>
            </a:r>
            <a:r>
              <a:rPr lang="en-US" b="1" dirty="0" smtClean="0">
                <a:latin typeface="Arial" pitchFamily="34" charset="0"/>
              </a:rPr>
              <a:t>abstraction </a:t>
            </a:r>
            <a:r>
              <a:rPr lang="en-US" dirty="0" smtClean="0">
                <a:latin typeface="Arial" pitchFamily="34" charset="0"/>
              </a:rPr>
              <a:t>to develop modules that are open to </a:t>
            </a:r>
            <a:r>
              <a:rPr lang="en-US" b="1" dirty="0" smtClean="0">
                <a:latin typeface="Arial" pitchFamily="34" charset="0"/>
              </a:rPr>
              <a:t>extensions </a:t>
            </a:r>
            <a:r>
              <a:rPr lang="en-US" dirty="0" smtClean="0">
                <a:latin typeface="Arial" pitchFamily="34" charset="0"/>
              </a:rPr>
              <a:t>and simultaneously closed to </a:t>
            </a:r>
            <a:r>
              <a:rPr lang="en-US" b="1" dirty="0" smtClean="0">
                <a:latin typeface="Arial" pitchFamily="34" charset="0"/>
              </a:rPr>
              <a:t>modifications</a:t>
            </a:r>
            <a:r>
              <a:rPr lang="en-US" dirty="0" smtClean="0">
                <a:latin typeface="Arial" pitchFamily="34" charset="0"/>
              </a:rPr>
              <a:t>. You can create abstractions that are fixed, yet represent an unbounded group of possible behaviors. </a:t>
            </a:r>
            <a:r>
              <a:rPr lang="en-US" dirty="0" smtClean="0">
                <a:latin typeface="Arial" pitchFamily="34" charset="0"/>
                <a:cs typeface="Arial" pitchFamily="34" charset="0"/>
              </a:rPr>
              <a:t>The abstractions are abstract base classes, and all the possible derivative classes represent the unbounded group of possible behaviors. </a:t>
            </a:r>
          </a:p>
          <a:p>
            <a:pPr marL="228600" indent="-228600" algn="l" eaLnBrk="1" hangingPunct="1"/>
            <a:endParaRPr lang="en-US" dirty="0" smtClean="0">
              <a:latin typeface="Arial" pitchFamily="34" charset="0"/>
            </a:endParaRPr>
          </a:p>
        </p:txBody>
      </p:sp>
      <p:sp>
        <p:nvSpPr>
          <p:cNvPr id="33798" name="Text Box 7"/>
          <p:cNvSpPr txBox="1">
            <a:spLocks noChangeArrowheads="1"/>
          </p:cNvSpPr>
          <p:nvPr/>
        </p:nvSpPr>
        <p:spPr bwMode="auto">
          <a:xfrm>
            <a:off x="416689" y="1317624"/>
            <a:ext cx="1412111" cy="6095729"/>
          </a:xfrm>
          <a:prstGeom prst="rect">
            <a:avLst/>
          </a:prstGeom>
          <a:noFill/>
          <a:ln w="9525">
            <a:noFill/>
            <a:miter lim="800000"/>
            <a:headEnd/>
            <a:tailEnd/>
          </a:ln>
        </p:spPr>
        <p:txBody>
          <a:bodyPr wrap="square" lIns="93175" tIns="46588" rIns="93175" bIns="46588">
            <a:spAutoFit/>
          </a:bodyPr>
          <a:lstStyle/>
          <a:p>
            <a:pPr defTabSz="931863"/>
            <a:r>
              <a:rPr lang="en-US" sz="1000" dirty="0">
                <a:latin typeface="Arial" pitchFamily="34" charset="0"/>
                <a:cs typeface="Arial" pitchFamily="34" charset="0"/>
              </a:rPr>
              <a:t>Idea here is to attempt to design modules that will never change! To extend the behavior, we should add new code without really modifying existing code. Conformance to this principle leads to highest level of reusability and maintainability.</a:t>
            </a:r>
          </a:p>
          <a:p>
            <a:pPr defTabSz="931863"/>
            <a:r>
              <a:rPr lang="en-US" sz="1000" dirty="0">
                <a:latin typeface="Arial" pitchFamily="34" charset="0"/>
                <a:cs typeface="Arial" pitchFamily="34" charset="0"/>
              </a:rPr>
              <a:t>It is a combination of abstraction, inheritance and polymorphism that comes into play here.</a:t>
            </a:r>
          </a:p>
          <a:p>
            <a:pPr defTabSz="931863"/>
            <a:r>
              <a:rPr lang="en-US" sz="1000" dirty="0">
                <a:latin typeface="Arial" pitchFamily="34" charset="0"/>
                <a:cs typeface="Arial" pitchFamily="34" charset="0"/>
              </a:rPr>
              <a:t>Imagine you are coding…it is always easier to write new code rather than modifying; but of course it takes more time as well. More often than not, we reuse existing code, but it does need more effort in understanding code and making changes.</a:t>
            </a:r>
          </a:p>
          <a:p>
            <a:pPr defTabSz="931863"/>
            <a:r>
              <a:rPr lang="en-US" sz="1000" dirty="0">
                <a:latin typeface="Arial" pitchFamily="34" charset="0"/>
                <a:cs typeface="Arial" pitchFamily="34" charset="0"/>
              </a:rPr>
              <a:t>Think of OCP as getting the best out of both these worlds; we use existing base class and inherit from it, and we write new code in derived class</a:t>
            </a:r>
          </a:p>
          <a:p>
            <a:pPr defTabSz="931863"/>
            <a:endParaRPr lang="en-US" sz="10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Rot="1" noChangeAspect="1" noChangeArrowheads="1" noTextEdit="1"/>
          </p:cNvSpPr>
          <p:nvPr>
            <p:ph type="sldImg"/>
          </p:nvPr>
        </p:nvSpPr>
        <p:spPr>
          <a:xfrm>
            <a:off x="2022475" y="685800"/>
            <a:ext cx="4572000" cy="3429000"/>
          </a:xfrm>
          <a:ln/>
        </p:spPr>
      </p:sp>
      <p:sp>
        <p:nvSpPr>
          <p:cNvPr id="34821" name="Rectangle 3"/>
          <p:cNvSpPr>
            <a:spLocks noGrp="1" noChangeArrowheads="1"/>
          </p:cNvSpPr>
          <p:nvPr>
            <p:ph type="body" idx="1"/>
          </p:nvPr>
        </p:nvSpPr>
        <p:spPr>
          <a:noFill/>
          <a:ln/>
        </p:spPr>
        <p:txBody>
          <a:bodyPr/>
          <a:lstStyle/>
          <a:p>
            <a:pPr marL="228600" indent="-228600" algn="l" eaLnBrk="1" hangingPunct="1"/>
            <a:r>
              <a:rPr lang="en-US" b="1" u="sng" dirty="0" smtClean="0">
                <a:latin typeface="Arial" pitchFamily="34" charset="0"/>
              </a:rPr>
              <a:t>OCP – An Example</a:t>
            </a:r>
            <a:r>
              <a:rPr lang="en-US" b="1" dirty="0" smtClean="0">
                <a:latin typeface="Arial" pitchFamily="34" charset="0"/>
              </a:rPr>
              <a:t>:</a:t>
            </a:r>
          </a:p>
          <a:p>
            <a:pPr marL="228600" indent="-228600" algn="l" eaLnBrk="1" hangingPunct="1">
              <a:buFontTx/>
              <a:buChar char="•"/>
            </a:pPr>
            <a:r>
              <a:rPr lang="en-US" dirty="0" smtClean="0">
                <a:latin typeface="Arial" pitchFamily="34" charset="0"/>
              </a:rPr>
              <a:t>The above slide shows a graphic editor that can draw shapes, circles, and rectangles. However, when a new shape is added, the </a:t>
            </a:r>
            <a:r>
              <a:rPr lang="en-US" b="1" dirty="0" smtClean="0">
                <a:latin typeface="Arial" pitchFamily="34" charset="0"/>
              </a:rPr>
              <a:t>graphic editor </a:t>
            </a:r>
            <a:r>
              <a:rPr lang="en-US" dirty="0" smtClean="0">
                <a:latin typeface="Arial" pitchFamily="34" charset="0"/>
              </a:rPr>
              <a:t>has to be changed. This implies that the </a:t>
            </a:r>
            <a:r>
              <a:rPr lang="en-US" b="1" dirty="0" smtClean="0">
                <a:latin typeface="Arial" pitchFamily="34" charset="0"/>
              </a:rPr>
              <a:t>source code </a:t>
            </a:r>
            <a:r>
              <a:rPr lang="en-US" dirty="0" smtClean="0">
                <a:latin typeface="Arial" pitchFamily="34" charset="0"/>
              </a:rPr>
              <a:t>needs changing. Therefore this example does not conform to the OCP principle. The design cannot be closed against new kinds of shape.</a:t>
            </a:r>
          </a:p>
          <a:p>
            <a:pPr marL="228600" indent="-228600" algn="l" eaLnBrk="1" hangingPunct="1">
              <a:buFontTx/>
              <a:buChar char="•"/>
            </a:pPr>
            <a:r>
              <a:rPr lang="en-US" dirty="0" smtClean="0">
                <a:latin typeface="Arial" pitchFamily="34" charset="0"/>
              </a:rPr>
              <a:t>The next slide shows a modified version of the example after incorporating OCP. </a:t>
            </a:r>
          </a:p>
        </p:txBody>
      </p:sp>
      <p:sp>
        <p:nvSpPr>
          <p:cNvPr id="34822" name="Text Box 7"/>
          <p:cNvSpPr txBox="1">
            <a:spLocks noChangeArrowheads="1"/>
          </p:cNvSpPr>
          <p:nvPr/>
        </p:nvSpPr>
        <p:spPr bwMode="auto">
          <a:xfrm>
            <a:off x="439838" y="1317625"/>
            <a:ext cx="1388962" cy="1017416"/>
          </a:xfrm>
          <a:prstGeom prst="rect">
            <a:avLst/>
          </a:prstGeom>
          <a:noFill/>
          <a:ln w="9525">
            <a:noFill/>
            <a:miter lim="800000"/>
            <a:headEnd/>
            <a:tailEnd/>
          </a:ln>
        </p:spPr>
        <p:txBody>
          <a:bodyPr wrap="square" lIns="93175" tIns="46588" rIns="93175" bIns="46588">
            <a:spAutoFit/>
          </a:bodyPr>
          <a:lstStyle/>
          <a:p>
            <a:pPr defTabSz="931863"/>
            <a:r>
              <a:rPr lang="en-US" sz="1000" dirty="0">
                <a:latin typeface="Arial" pitchFamily="34" charset="0"/>
                <a:cs typeface="Arial" pitchFamily="34" charset="0"/>
              </a:rPr>
              <a:t>This is not closed to modification since addition of new class in this tightly bound structure will have repercussions.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Rot="1" noChangeAspect="1" noChangeArrowheads="1" noTextEdit="1"/>
          </p:cNvSpPr>
          <p:nvPr>
            <p:ph type="sldImg"/>
          </p:nvPr>
        </p:nvSpPr>
        <p:spPr>
          <a:xfrm>
            <a:off x="2022475" y="685800"/>
            <a:ext cx="4572000" cy="3429000"/>
          </a:xfrm>
          <a:ln/>
        </p:spPr>
      </p:sp>
      <p:sp>
        <p:nvSpPr>
          <p:cNvPr id="35845" name="Rectangle 3"/>
          <p:cNvSpPr>
            <a:spLocks noGrp="1" noChangeArrowheads="1"/>
          </p:cNvSpPr>
          <p:nvPr>
            <p:ph type="body" idx="1"/>
          </p:nvPr>
        </p:nvSpPr>
        <p:spPr>
          <a:xfrm>
            <a:off x="2057400" y="4343400"/>
            <a:ext cx="4625975" cy="4114800"/>
          </a:xfrm>
          <a:noFill/>
          <a:ln/>
        </p:spPr>
        <p:txBody>
          <a:bodyPr/>
          <a:lstStyle/>
          <a:p>
            <a:pPr marL="228600" indent="-228600" algn="l" eaLnBrk="1" hangingPunct="1"/>
            <a:r>
              <a:rPr lang="en-US" b="1" u="sng" dirty="0" smtClean="0">
                <a:latin typeface="Arial" pitchFamily="34" charset="0"/>
                <a:cs typeface="Arial" pitchFamily="34" charset="0"/>
              </a:rPr>
              <a:t>OCP – An Example (contd.)</a:t>
            </a:r>
            <a:r>
              <a:rPr lang="en-US" b="1" dirty="0" smtClean="0">
                <a:latin typeface="Arial" pitchFamily="34" charset="0"/>
                <a:cs typeface="Arial" pitchFamily="34" charset="0"/>
              </a:rPr>
              <a:t>:</a:t>
            </a:r>
          </a:p>
          <a:p>
            <a:pPr marL="228600" indent="-228600" algn="l" eaLnBrk="1" hangingPunct="1">
              <a:buFontTx/>
              <a:buChar char="•"/>
            </a:pPr>
            <a:r>
              <a:rPr lang="en-US" dirty="0" smtClean="0">
                <a:latin typeface="Arial" pitchFamily="34" charset="0"/>
                <a:cs typeface="Arial" pitchFamily="34" charset="0"/>
              </a:rPr>
              <a:t>Now, consider adding a layer of abstraction as shown in the above slide.</a:t>
            </a:r>
          </a:p>
          <a:p>
            <a:pPr marL="228600" indent="-228600" algn="l" eaLnBrk="1" hangingPunct="1">
              <a:buFontTx/>
              <a:buChar char="•"/>
            </a:pPr>
            <a:r>
              <a:rPr lang="en-US" dirty="0" smtClean="0">
                <a:latin typeface="Arial" pitchFamily="34" charset="0"/>
                <a:cs typeface="Times New Roman" pitchFamily="18" charset="0"/>
              </a:rPr>
              <a:t>New shapes can extend the </a:t>
            </a:r>
            <a:r>
              <a:rPr lang="en-US" b="1" dirty="0" smtClean="0">
                <a:latin typeface="Arial" pitchFamily="34" charset="0"/>
                <a:cs typeface="Times New Roman" pitchFamily="18" charset="0"/>
              </a:rPr>
              <a:t>Shape </a:t>
            </a:r>
            <a:r>
              <a:rPr lang="en-US" dirty="0" smtClean="0">
                <a:latin typeface="Arial" pitchFamily="34" charset="0"/>
                <a:cs typeface="Times New Roman" pitchFamily="18" charset="0"/>
              </a:rPr>
              <a:t>class. So behavior can be extended without modification of </a:t>
            </a:r>
            <a:r>
              <a:rPr lang="en-US" b="1" dirty="0" smtClean="0">
                <a:latin typeface="Arial" pitchFamily="34" charset="0"/>
                <a:cs typeface="Times New Roman" pitchFamily="18" charset="0"/>
              </a:rPr>
              <a:t>GraphicsEditor</a:t>
            </a:r>
            <a:r>
              <a:rPr lang="en-US" dirty="0" smtClean="0">
                <a:latin typeface="Arial" pitchFamily="34" charset="0"/>
                <a:cs typeface="Times New Roman" pitchFamily="18" charset="0"/>
              </a:rPr>
              <a:t> class.</a:t>
            </a:r>
            <a:r>
              <a:rPr lang="en-US" dirty="0" smtClean="0">
                <a:latin typeface="Arial" pitchFamily="34" charset="0"/>
              </a:rPr>
              <a:t> The source remains intact. </a:t>
            </a:r>
          </a:p>
          <a:p>
            <a:pPr marL="228600" indent="-228600" algn="l" eaLnBrk="1" hangingPunct="1">
              <a:buFontTx/>
              <a:buChar char="•"/>
            </a:pPr>
            <a:r>
              <a:rPr lang="en-US" dirty="0" smtClean="0">
                <a:latin typeface="Arial" pitchFamily="34" charset="0"/>
              </a:rPr>
              <a:t>This was a relatively simple example with a simple solution. In the real world, the </a:t>
            </a:r>
            <a:r>
              <a:rPr lang="en-US" b="1" dirty="0" smtClean="0">
                <a:latin typeface="Arial" pitchFamily="34" charset="0"/>
              </a:rPr>
              <a:t>Shape </a:t>
            </a:r>
            <a:r>
              <a:rPr lang="en-US" dirty="0" smtClean="0">
                <a:latin typeface="Arial" pitchFamily="34" charset="0"/>
              </a:rPr>
              <a:t>class would have many more methods. Still adding a new shape to the application is simple and requires the creation of the new derivative and the implementation of all its functions. The designs based on OCP incorporate changes by adding new codes rather than by changing existing codes. Hence one does not encounter the cascading effect seen otherwise. </a:t>
            </a:r>
          </a:p>
          <a:p>
            <a:pPr marL="228600" indent="-228600" algn="l" eaLnBrk="1" hangingPunct="1">
              <a:buFontTx/>
              <a:buChar char="•"/>
            </a:pPr>
            <a:r>
              <a:rPr lang="en-US" dirty="0" smtClean="0">
                <a:latin typeface="Arial" pitchFamily="34" charset="0"/>
              </a:rPr>
              <a:t>It is important to note that no application can be 100% closed. The closure cannot be complete. Hence designers look for </a:t>
            </a:r>
            <a:r>
              <a:rPr lang="en-US" b="1" dirty="0" smtClean="0">
                <a:latin typeface="Arial" pitchFamily="34" charset="0"/>
              </a:rPr>
              <a:t>strategic closure</a:t>
            </a:r>
            <a:r>
              <a:rPr lang="en-US" dirty="0" smtClean="0">
                <a:latin typeface="Arial" pitchFamily="34" charset="0"/>
              </a:rPr>
              <a:t>. From a designers angle, this situation requires deciding on the kind of changes against which you want to close your design. This calls for a certain degree of intuition and experience. An experienced designer has his or her finger on the pulse of the industry and the user. He or she can normally foresee the probability of different kinds of changes and design accordingly. </a:t>
            </a:r>
          </a:p>
        </p:txBody>
      </p:sp>
      <p:sp>
        <p:nvSpPr>
          <p:cNvPr id="35846" name="Text Box 7"/>
          <p:cNvSpPr txBox="1">
            <a:spLocks noChangeArrowheads="1"/>
          </p:cNvSpPr>
          <p:nvPr/>
        </p:nvSpPr>
        <p:spPr bwMode="auto">
          <a:xfrm>
            <a:off x="462987" y="1317625"/>
            <a:ext cx="1365813" cy="1940745"/>
          </a:xfrm>
          <a:prstGeom prst="rect">
            <a:avLst/>
          </a:prstGeom>
          <a:noFill/>
          <a:ln w="9525">
            <a:noFill/>
            <a:miter lim="800000"/>
            <a:headEnd/>
            <a:tailEnd/>
          </a:ln>
        </p:spPr>
        <p:txBody>
          <a:bodyPr wrap="square" lIns="93175" tIns="46588" rIns="93175" bIns="46588">
            <a:spAutoFit/>
          </a:bodyPr>
          <a:lstStyle/>
          <a:p>
            <a:pPr defTabSz="931863"/>
            <a:r>
              <a:rPr lang="en-US" sz="1000" dirty="0">
                <a:latin typeface="Arial" pitchFamily="34" charset="0"/>
                <a:cs typeface="Arial" pitchFamily="34" charset="0"/>
              </a:rPr>
              <a:t>Whereas this one is closed for changes since new class will get added at the level of Rectangle and Circle.</a:t>
            </a:r>
          </a:p>
          <a:p>
            <a:pPr defTabSz="931863"/>
            <a:r>
              <a:rPr lang="en-US" sz="1000" dirty="0">
                <a:latin typeface="Arial" pitchFamily="34" charset="0"/>
                <a:cs typeface="Arial" pitchFamily="34" charset="0"/>
              </a:rPr>
              <a:t>Typically use of Switch or if-else on type of class; or type casting are symptoms of non OCP</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xfrm>
            <a:off x="2022475" y="685800"/>
            <a:ext cx="4572000" cy="3429000"/>
          </a:xfrm>
          <a:ln/>
        </p:spPr>
      </p:sp>
      <p:sp>
        <p:nvSpPr>
          <p:cNvPr id="36869" name="Rectangle 3"/>
          <p:cNvSpPr>
            <a:spLocks noGrp="1" noChangeArrowheads="1"/>
          </p:cNvSpPr>
          <p:nvPr>
            <p:ph type="body" idx="1"/>
          </p:nvPr>
        </p:nvSpPr>
        <p:spPr>
          <a:xfrm>
            <a:off x="2057400" y="4343400"/>
            <a:ext cx="4676775" cy="4114800"/>
          </a:xfrm>
          <a:noFill/>
          <a:ln/>
        </p:spPr>
        <p:txBody>
          <a:bodyPr/>
          <a:lstStyle/>
          <a:p>
            <a:pPr marL="228600" indent="-228600" eaLnBrk="1" hangingPunct="1"/>
            <a:r>
              <a:rPr lang="en-US" b="1" u="sng" dirty="0" smtClean="0">
                <a:latin typeface="Arial" pitchFamily="34" charset="0"/>
              </a:rPr>
              <a:t>Single Responsibility Principle (SRP)</a:t>
            </a:r>
            <a:r>
              <a:rPr lang="en-US" b="1" dirty="0" smtClean="0">
                <a:latin typeface="Arial" pitchFamily="34" charset="0"/>
              </a:rPr>
              <a:t>:</a:t>
            </a:r>
          </a:p>
          <a:p>
            <a:pPr marL="228600" indent="-228600" algn="l" eaLnBrk="1" hangingPunct="1">
              <a:buFontTx/>
              <a:buChar char="•"/>
            </a:pPr>
            <a:r>
              <a:rPr lang="en-US" dirty="0" smtClean="0">
                <a:latin typeface="Arial" pitchFamily="34" charset="0"/>
              </a:rPr>
              <a:t>In this context, a responsibility is considered to be one reason to change. This principle states that if we have two reasons for a class to change, then we have to split the functionality into two classes. Each class will handle only one responsibility and in future if we need to make one change, then we are going to make it in the class which handles it. When we need to make a change in a class having more responsibilities, the change might affect the other functionality of the classes.</a:t>
            </a:r>
          </a:p>
          <a:p>
            <a:pPr marL="228600" indent="-228600" algn="l" eaLnBrk="1" hangingPunct="1">
              <a:buFontTx/>
              <a:buChar char="•"/>
            </a:pPr>
            <a:r>
              <a:rPr lang="en-US" b="1" dirty="0" smtClean="0">
                <a:latin typeface="Arial" pitchFamily="34" charset="0"/>
              </a:rPr>
              <a:t>Cohesion </a:t>
            </a:r>
            <a:r>
              <a:rPr lang="en-US" dirty="0" smtClean="0">
                <a:latin typeface="Arial" pitchFamily="34" charset="0"/>
              </a:rPr>
              <a:t>is sticking or working together, that is, the state or condition of joining or working together to form a united whole, or the tendency to do this. A </a:t>
            </a:r>
            <a:r>
              <a:rPr lang="en-US" b="1" dirty="0" smtClean="0">
                <a:latin typeface="Arial" pitchFamily="34" charset="0"/>
              </a:rPr>
              <a:t>class </a:t>
            </a:r>
            <a:r>
              <a:rPr lang="en-US" dirty="0" smtClean="0">
                <a:latin typeface="Arial" pitchFamily="34" charset="0"/>
              </a:rPr>
              <a:t>should be </a:t>
            </a:r>
            <a:r>
              <a:rPr lang="en-US" b="1" dirty="0" smtClean="0">
                <a:latin typeface="Arial" pitchFamily="34" charset="0"/>
              </a:rPr>
              <a:t>cohesive</a:t>
            </a:r>
            <a:r>
              <a:rPr lang="en-US" dirty="0" smtClean="0">
                <a:latin typeface="Arial" pitchFamily="34" charset="0"/>
              </a:rPr>
              <a:t>, that is, the class should have only a single purpose to live and all its methods should work together to help achieve this goal. </a:t>
            </a:r>
          </a:p>
          <a:p>
            <a:pPr marL="228600" indent="-228600" algn="l" eaLnBrk="1" hangingPunct="1">
              <a:buFontTx/>
              <a:buChar char="•"/>
            </a:pPr>
            <a:r>
              <a:rPr lang="en-US" dirty="0" smtClean="0">
                <a:latin typeface="Arial" pitchFamily="34" charset="0"/>
              </a:rPr>
              <a:t>The </a:t>
            </a:r>
            <a:r>
              <a:rPr lang="en-US" b="1" dirty="0" smtClean="0">
                <a:latin typeface="Arial" pitchFamily="34" charset="0"/>
              </a:rPr>
              <a:t>Single Responsibility principle </a:t>
            </a:r>
            <a:r>
              <a:rPr lang="en-US" dirty="0" smtClean="0">
                <a:latin typeface="Arial" pitchFamily="34" charset="0"/>
              </a:rPr>
              <a:t>is a simple and intuitive. However, in practice it is sometimes hard to get it right. </a:t>
            </a:r>
          </a:p>
        </p:txBody>
      </p:sp>
      <p:sp>
        <p:nvSpPr>
          <p:cNvPr id="36870" name="Text Box 7"/>
          <p:cNvSpPr txBox="1">
            <a:spLocks noChangeArrowheads="1"/>
          </p:cNvSpPr>
          <p:nvPr/>
        </p:nvSpPr>
        <p:spPr bwMode="auto">
          <a:xfrm>
            <a:off x="439838" y="1317625"/>
            <a:ext cx="1388962" cy="4249070"/>
          </a:xfrm>
          <a:prstGeom prst="rect">
            <a:avLst/>
          </a:prstGeom>
          <a:noFill/>
          <a:ln w="9525">
            <a:noFill/>
            <a:miter lim="800000"/>
            <a:headEnd/>
            <a:tailEnd/>
          </a:ln>
        </p:spPr>
        <p:txBody>
          <a:bodyPr wrap="square" lIns="93175" tIns="46588" rIns="93175" bIns="46588">
            <a:spAutoFit/>
          </a:bodyPr>
          <a:lstStyle/>
          <a:p>
            <a:r>
              <a:rPr lang="en-US" sz="1000" dirty="0">
                <a:latin typeface="Arial" pitchFamily="34" charset="0"/>
                <a:cs typeface="Arial" pitchFamily="34" charset="0"/>
              </a:rPr>
              <a:t>Usually when classes are good logical abstractions, SRP will hold.</a:t>
            </a:r>
          </a:p>
          <a:p>
            <a:r>
              <a:rPr lang="en-US" sz="1000" dirty="0">
                <a:latin typeface="Arial" pitchFamily="34" charset="0"/>
                <a:cs typeface="Arial" pitchFamily="34" charset="0"/>
              </a:rPr>
              <a:t>Swiss Knife is an excellent product; but from design perspective, it does not follow SRP…multiple functionalities of knife, opener, cork screw all in one! If one of them is damaged it may harm functionality of others or entire unit may become unusable!</a:t>
            </a:r>
          </a:p>
          <a:p>
            <a:r>
              <a:rPr lang="en-US" sz="1000" dirty="0">
                <a:latin typeface="Arial" pitchFamily="34" charset="0"/>
                <a:cs typeface="Arial" pitchFamily="34" charset="0"/>
              </a:rPr>
              <a:t>SRP leads to classes which is more understandable &amp; readable, and less error prone. Classes also become more cohesive and hence more reusable too.</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2022475" y="685800"/>
            <a:ext cx="4572000" cy="3429000"/>
          </a:xfrm>
          <a:ln/>
        </p:spPr>
      </p:sp>
      <p:sp>
        <p:nvSpPr>
          <p:cNvPr id="37893" name="Rectangle 3"/>
          <p:cNvSpPr>
            <a:spLocks noGrp="1" noChangeArrowheads="1"/>
          </p:cNvSpPr>
          <p:nvPr>
            <p:ph type="body" idx="1"/>
          </p:nvPr>
        </p:nvSpPr>
        <p:spPr>
          <a:noFill/>
          <a:ln/>
        </p:spPr>
        <p:txBody>
          <a:bodyPr/>
          <a:lstStyle/>
          <a:p>
            <a:pPr marL="228600" indent="-228600" algn="l" eaLnBrk="1" hangingPunct="1"/>
            <a:r>
              <a:rPr lang="en-US" b="1" u="sng" dirty="0" smtClean="0">
                <a:latin typeface="Arial" pitchFamily="34" charset="0"/>
              </a:rPr>
              <a:t>SRP – An Example</a:t>
            </a:r>
            <a:r>
              <a:rPr lang="en-US" b="1" dirty="0" smtClean="0">
                <a:latin typeface="Arial" pitchFamily="34" charset="0"/>
              </a:rPr>
              <a:t>:</a:t>
            </a:r>
          </a:p>
          <a:p>
            <a:pPr marL="228600" indent="-228600" algn="l" eaLnBrk="1" hangingPunct="1">
              <a:buFontTx/>
              <a:buChar char="•"/>
            </a:pPr>
            <a:r>
              <a:rPr lang="en-US" dirty="0" smtClean="0">
                <a:latin typeface="Arial" pitchFamily="34" charset="0"/>
              </a:rPr>
              <a:t>As an example, consider a class that compiles and prints a report. Such a class can be changed for two reasons. </a:t>
            </a:r>
          </a:p>
          <a:p>
            <a:pPr marL="685800" lvl="1" indent="-228600" algn="l" eaLnBrk="1" hangingPunct="1">
              <a:buFont typeface="Wingdings" pitchFamily="2" charset="2"/>
              <a:buChar char="Ø"/>
            </a:pPr>
            <a:r>
              <a:rPr lang="en-US" dirty="0" smtClean="0">
                <a:latin typeface="Arial" pitchFamily="34" charset="0"/>
              </a:rPr>
              <a:t>First, the content of the report can change. </a:t>
            </a:r>
          </a:p>
          <a:p>
            <a:pPr marL="685800" lvl="1" indent="-228600" algn="l" eaLnBrk="1" hangingPunct="1">
              <a:buFont typeface="Wingdings" pitchFamily="2" charset="2"/>
              <a:buChar char="Ø"/>
            </a:pPr>
            <a:r>
              <a:rPr lang="en-US" dirty="0" smtClean="0">
                <a:latin typeface="Arial" pitchFamily="34" charset="0"/>
              </a:rPr>
              <a:t>Second, the format of the report can change. </a:t>
            </a:r>
          </a:p>
          <a:p>
            <a:pPr marL="228600" indent="-228600" algn="l" eaLnBrk="1" hangingPunct="1">
              <a:buFontTx/>
              <a:buChar char="•"/>
            </a:pPr>
            <a:r>
              <a:rPr lang="en-US" dirty="0" smtClean="0">
                <a:latin typeface="Arial" pitchFamily="34" charset="0"/>
              </a:rPr>
              <a:t>These two things change for very different causes – one substantive, and one cosmetic. The SRP says that these two aspects of the problem are really two separate responsibilities, and should therefore be in separate classes. </a:t>
            </a:r>
          </a:p>
          <a:p>
            <a:pPr marL="228600" indent="-228600" algn="l" eaLnBrk="1" hangingPunct="1">
              <a:buFontTx/>
              <a:buChar char="•"/>
            </a:pPr>
            <a:r>
              <a:rPr lang="en-US" dirty="0" smtClean="0">
                <a:latin typeface="Arial" pitchFamily="34" charset="0"/>
              </a:rPr>
              <a:t>It is important to keep a class focused on a single concern because it makes the class more robust. Continuing with the foregoing example, if there is a change to the report compilation process, then there is a greater danger that the printing code will break if it is part of the same class.</a:t>
            </a:r>
          </a:p>
          <a:p>
            <a:pPr marL="228600" indent="-228600" algn="l" eaLnBrk="1" hangingPunct="1">
              <a:buFontTx/>
              <a:buChar char="•"/>
            </a:pPr>
            <a:r>
              <a:rPr lang="en-US" dirty="0" smtClean="0">
                <a:latin typeface="Arial" pitchFamily="34" charset="0"/>
              </a:rPr>
              <a:t>When a class has more than one responsibility (that is, reason to change), these responsibilities are coupled. This scenario makes the class more difficult to understand, more difficult to change, and more difficult to reuse. </a:t>
            </a:r>
            <a:r>
              <a:rPr lang="en-US" b="1" dirty="0" smtClean="0">
                <a:latin typeface="Arial" pitchFamily="34" charset="0"/>
              </a:rPr>
              <a:t>Cohesion </a:t>
            </a:r>
            <a:r>
              <a:rPr lang="en-US" dirty="0" smtClean="0">
                <a:latin typeface="Arial" pitchFamily="34" charset="0"/>
              </a:rPr>
              <a:t>should also be applied at the method level, and for the exact same reasons.</a:t>
            </a:r>
          </a:p>
          <a:p>
            <a:pPr marL="228600" indent="-228600" algn="l" eaLnBrk="1" hangingPunct="1">
              <a:buFontTx/>
              <a:buChar char="•"/>
            </a:pPr>
            <a:r>
              <a:rPr lang="en-US" dirty="0" smtClean="0">
                <a:latin typeface="Arial" pitchFamily="34" charset="0"/>
              </a:rPr>
              <a:t>The challenge with SRP is getting the granularity of a responsibility right. Sometimes, it is easier to see the responsibilities are unrelated. But more often, it needs thorough thinking!</a:t>
            </a:r>
          </a:p>
          <a:p>
            <a:pPr marL="228600" indent="-228600" algn="l" eaLnBrk="1" hangingPunct="1">
              <a:buFontTx/>
              <a:buChar char="•"/>
            </a:pPr>
            <a:r>
              <a:rPr lang="en-US" dirty="0" smtClean="0">
                <a:latin typeface="Arial" pitchFamily="34" charset="0"/>
              </a:rPr>
              <a:t>One last point regarding SRP is that if you cannot separate the responsibilities into separate classes, then at least consider separating them to different interfaces. </a:t>
            </a:r>
          </a:p>
          <a:p>
            <a:pPr marL="228600" indent="-228600" algn="l" eaLnBrk="1" hangingPunct="1"/>
            <a:endParaRPr lang="en-US" dirty="0" smtClean="0">
              <a:latin typeface="Arial" pitchFamily="34" charset="0"/>
            </a:endParaRPr>
          </a:p>
        </p:txBody>
      </p:sp>
      <p:sp>
        <p:nvSpPr>
          <p:cNvPr id="37894" name="Text Box 7"/>
          <p:cNvSpPr txBox="1">
            <a:spLocks noChangeArrowheads="1"/>
          </p:cNvSpPr>
          <p:nvPr/>
        </p:nvSpPr>
        <p:spPr bwMode="auto">
          <a:xfrm>
            <a:off x="486137" y="1317625"/>
            <a:ext cx="1342663" cy="5495565"/>
          </a:xfrm>
          <a:prstGeom prst="rect">
            <a:avLst/>
          </a:prstGeom>
          <a:noFill/>
          <a:ln w="9525">
            <a:noFill/>
            <a:miter lim="800000"/>
            <a:headEnd/>
            <a:tailEnd/>
          </a:ln>
        </p:spPr>
        <p:txBody>
          <a:bodyPr wrap="square" lIns="93175" tIns="46588" rIns="93175" bIns="46588">
            <a:spAutoFit/>
          </a:bodyPr>
          <a:lstStyle/>
          <a:p>
            <a:pPr>
              <a:lnSpc>
                <a:spcPct val="90000"/>
              </a:lnSpc>
              <a:defRPr/>
            </a:pPr>
            <a:r>
              <a:rPr lang="en-US" sz="1000" dirty="0">
                <a:latin typeface="Arial" pitchFamily="34" charset="0"/>
                <a:cs typeface="Arial" pitchFamily="34" charset="0"/>
              </a:rPr>
              <a:t>Behavior needs to be cohesive too! </a:t>
            </a:r>
          </a:p>
          <a:p>
            <a:pPr>
              <a:lnSpc>
                <a:spcPct val="90000"/>
              </a:lnSpc>
              <a:defRPr/>
            </a:pPr>
            <a:r>
              <a:rPr lang="en-US" sz="1000" dirty="0">
                <a:latin typeface="Arial" pitchFamily="34" charset="0"/>
                <a:cs typeface="Arial" pitchFamily="34" charset="0"/>
              </a:rPr>
              <a:t>Other examples:</a:t>
            </a:r>
          </a:p>
          <a:p>
            <a:pPr marL="228600" indent="-228600">
              <a:lnSpc>
                <a:spcPct val="90000"/>
              </a:lnSpc>
              <a:buFontTx/>
              <a:buAutoNum type="arabicPeriod"/>
              <a:defRPr/>
            </a:pPr>
            <a:r>
              <a:rPr lang="en-US" sz="1000" dirty="0">
                <a:latin typeface="Arial" pitchFamily="34" charset="0"/>
                <a:cs typeface="Arial" pitchFamily="34" charset="0"/>
              </a:rPr>
              <a:t>In an Email Class, we could have details about protocol and content…better to split since protocol could deal with behaviors like serialization; and depending on content type being HTML, text etc. handling them could be different.</a:t>
            </a:r>
          </a:p>
          <a:p>
            <a:pPr marL="228600" indent="-228600">
              <a:lnSpc>
                <a:spcPct val="90000"/>
              </a:lnSpc>
              <a:buFontTx/>
              <a:buAutoNum type="arabicPeriod"/>
              <a:defRPr/>
            </a:pPr>
            <a:r>
              <a:rPr lang="en-US" sz="1000" dirty="0">
                <a:latin typeface="Arial" pitchFamily="34" charset="0"/>
                <a:cs typeface="Arial" pitchFamily="34" charset="0"/>
              </a:rPr>
              <a:t>Modem: Dial Up, Hang Up in a class dealing with connection; and separate class to contain send &amp; receive which deals more with data channels.</a:t>
            </a:r>
          </a:p>
          <a:p>
            <a:pPr marL="228600" indent="-228600">
              <a:lnSpc>
                <a:spcPct val="90000"/>
              </a:lnSpc>
              <a:defRPr/>
            </a:pPr>
            <a:r>
              <a:rPr lang="en-US" sz="1000" dirty="0" smtClean="0">
                <a:latin typeface="Arial" pitchFamily="34" charset="0"/>
                <a:cs typeface="Arial" pitchFamily="34" charset="0"/>
              </a:rPr>
              <a:t>	</a:t>
            </a:r>
          </a:p>
          <a:p>
            <a:pPr marL="228600" indent="-228600">
              <a:lnSpc>
                <a:spcPct val="90000"/>
              </a:lnSpc>
              <a:defRPr/>
            </a:pPr>
            <a:r>
              <a:rPr lang="en-US" sz="1000" dirty="0" smtClean="0">
                <a:latin typeface="Arial" pitchFamily="34" charset="0"/>
                <a:cs typeface="Arial" pitchFamily="34" charset="0"/>
              </a:rPr>
              <a:t>	You </a:t>
            </a:r>
            <a:r>
              <a:rPr lang="en-US" sz="1000" dirty="0">
                <a:latin typeface="Arial" pitchFamily="34" charset="0"/>
                <a:cs typeface="Arial" pitchFamily="34" charset="0"/>
              </a:rPr>
              <a:t>can related some of the earlier design heuristics to this principle …</a:t>
            </a:r>
          </a:p>
          <a:p>
            <a:pPr marL="228600" indent="-228600">
              <a:lnSpc>
                <a:spcPct val="90000"/>
              </a:lnSpc>
              <a:defRPr/>
            </a:pPr>
            <a:endParaRPr lang="en-US" sz="1000" dirty="0">
              <a:latin typeface="Arial" pitchFamily="34" charset="0"/>
              <a:cs typeface="Arial" pitchFamily="34" charset="0"/>
            </a:endParaRPr>
          </a:p>
          <a:p>
            <a:pPr>
              <a:lnSpc>
                <a:spcPct val="90000"/>
              </a:lnSpc>
              <a:defRPr/>
            </a:pPr>
            <a:endParaRPr lang="en-US" sz="1000" dirty="0">
              <a:latin typeface="Arial" pitchFamily="34" charset="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Rot="1" noChangeAspect="1" noChangeArrowheads="1" noTextEdit="1"/>
          </p:cNvSpPr>
          <p:nvPr>
            <p:ph type="sldImg"/>
          </p:nvPr>
        </p:nvSpPr>
        <p:spPr>
          <a:xfrm>
            <a:off x="2022475" y="685800"/>
            <a:ext cx="4572000" cy="3429000"/>
          </a:xfrm>
          <a:ln/>
        </p:spPr>
      </p:sp>
      <p:sp>
        <p:nvSpPr>
          <p:cNvPr id="38917" name="Rectangle 3"/>
          <p:cNvSpPr>
            <a:spLocks noGrp="1" noChangeArrowheads="1"/>
          </p:cNvSpPr>
          <p:nvPr>
            <p:ph type="body" idx="1"/>
          </p:nvPr>
        </p:nvSpPr>
        <p:spPr>
          <a:xfrm>
            <a:off x="2057400" y="4343400"/>
            <a:ext cx="4648200" cy="4114800"/>
          </a:xfrm>
          <a:noFill/>
          <a:ln/>
        </p:spPr>
        <p:txBody>
          <a:bodyPr/>
          <a:lstStyle/>
          <a:p>
            <a:pPr marL="228600" indent="-228600" algn="l" eaLnBrk="1" hangingPunct="1"/>
            <a:r>
              <a:rPr lang="en-US" b="1" u="sng" dirty="0" smtClean="0">
                <a:latin typeface="Arial" pitchFamily="34" charset="0"/>
              </a:rPr>
              <a:t>Interface Segregation Principle (ISP)</a:t>
            </a:r>
            <a:r>
              <a:rPr lang="en-US" b="1" dirty="0" smtClean="0">
                <a:latin typeface="Arial" pitchFamily="34" charset="0"/>
              </a:rPr>
              <a:t>:</a:t>
            </a:r>
          </a:p>
          <a:p>
            <a:pPr marL="228600" indent="-228600" algn="l" eaLnBrk="1" hangingPunct="1">
              <a:buFontTx/>
              <a:buChar char="•"/>
            </a:pPr>
            <a:r>
              <a:rPr lang="en-US" b="1" dirty="0" smtClean="0">
                <a:latin typeface="Arial" pitchFamily="34" charset="0"/>
              </a:rPr>
              <a:t>Interface Segregation Principle (ISP) </a:t>
            </a:r>
            <a:r>
              <a:rPr lang="en-US" dirty="0" smtClean="0">
                <a:latin typeface="Arial" pitchFamily="34" charset="0"/>
              </a:rPr>
              <a:t>deals with designing “</a:t>
            </a:r>
            <a:r>
              <a:rPr lang="en-US" b="1" dirty="0" smtClean="0">
                <a:latin typeface="Arial" pitchFamily="34" charset="0"/>
              </a:rPr>
              <a:t>cohesive</a:t>
            </a:r>
            <a:r>
              <a:rPr lang="en-US" dirty="0" smtClean="0">
                <a:latin typeface="Arial" pitchFamily="34" charset="0"/>
              </a:rPr>
              <a:t>”</a:t>
            </a:r>
            <a:r>
              <a:rPr lang="en-US" b="1" dirty="0" smtClean="0">
                <a:latin typeface="Arial" pitchFamily="34" charset="0"/>
              </a:rPr>
              <a:t> </a:t>
            </a:r>
            <a:r>
              <a:rPr lang="en-US" dirty="0" smtClean="0">
                <a:latin typeface="Arial" pitchFamily="34" charset="0"/>
              </a:rPr>
              <a:t>interfaces and avoiding </a:t>
            </a:r>
            <a:r>
              <a:rPr lang="en-US" b="1" dirty="0" smtClean="0">
                <a:latin typeface="Arial" pitchFamily="34" charset="0"/>
              </a:rPr>
              <a:t>“fat” </a:t>
            </a:r>
            <a:r>
              <a:rPr lang="en-US" dirty="0" smtClean="0">
                <a:latin typeface="Arial" pitchFamily="34" charset="0"/>
              </a:rPr>
              <a:t>interfaces. It focuses on the cohesiveness of interfaces with respect to the clients that use them. The idea here is that each client may use a particular object or subsystem in a different way. </a:t>
            </a:r>
          </a:p>
          <a:p>
            <a:pPr marL="228600" indent="-228600" algn="l" eaLnBrk="1" hangingPunct="1">
              <a:buFontTx/>
              <a:buChar char="•"/>
            </a:pPr>
            <a:r>
              <a:rPr lang="en-US" dirty="0" smtClean="0">
                <a:latin typeface="Arial" pitchFamily="34" charset="0"/>
              </a:rPr>
              <a:t>ISP states that clients should not be forced to implement interfaces they do not use. Instead of one fat interface, many small interfaces are preferred based on groups of methods, each one serving one sub-module.</a:t>
            </a:r>
          </a:p>
          <a:p>
            <a:pPr marL="228600" indent="-228600" algn="l" eaLnBrk="1" hangingPunct="1">
              <a:buFontTx/>
              <a:buChar char="•"/>
            </a:pPr>
            <a:r>
              <a:rPr lang="en-US" dirty="0" smtClean="0">
                <a:latin typeface="Arial" pitchFamily="34" charset="0"/>
              </a:rPr>
              <a:t>Why should “fat” interfaces be avoided? </a:t>
            </a:r>
          </a:p>
          <a:p>
            <a:pPr marL="685800" lvl="1" indent="-228600" algn="l" eaLnBrk="1" hangingPunct="1">
              <a:buFont typeface="Wingdings" pitchFamily="2" charset="2"/>
              <a:buChar char="Ø"/>
            </a:pPr>
            <a:r>
              <a:rPr lang="en-US" dirty="0" smtClean="0">
                <a:latin typeface="Arial" pitchFamily="34" charset="0"/>
              </a:rPr>
              <a:t>Each client depends on the single class interface. Hence there is an inadvertent coupling between the clients. </a:t>
            </a:r>
          </a:p>
          <a:p>
            <a:pPr marL="228600" indent="-228600" algn="l" eaLnBrk="1" hangingPunct="1">
              <a:buFontTx/>
              <a:buChar char="•"/>
            </a:pPr>
            <a:r>
              <a:rPr lang="en-US" dirty="0" smtClean="0">
                <a:latin typeface="Arial" pitchFamily="34" charset="0"/>
              </a:rPr>
              <a:t>How is the client coupling harmful? </a:t>
            </a:r>
          </a:p>
          <a:p>
            <a:pPr marL="685800" lvl="1" indent="-228600" algn="l" eaLnBrk="1" hangingPunct="1">
              <a:buFont typeface="Wingdings" pitchFamily="2" charset="2"/>
              <a:buChar char="Ø"/>
            </a:pPr>
            <a:r>
              <a:rPr lang="en-US" dirty="0" smtClean="0">
                <a:latin typeface="Arial" pitchFamily="34" charset="0"/>
              </a:rPr>
              <a:t>Suppose a client needs that additional functionality be added to the single class interface. When this functionality is added to the interface, every other client must change to support the functionality even though none of them need it. Thus one change of a client forces the change to propagate throughout the system. This situation, in turn, can result in time consuming code maintenance and hard to locate bugs. </a:t>
            </a:r>
          </a:p>
        </p:txBody>
      </p:sp>
      <p:sp>
        <p:nvSpPr>
          <p:cNvPr id="38918" name="Text Box 7"/>
          <p:cNvSpPr txBox="1">
            <a:spLocks noChangeArrowheads="1"/>
          </p:cNvSpPr>
          <p:nvPr/>
        </p:nvSpPr>
        <p:spPr bwMode="auto">
          <a:xfrm>
            <a:off x="509286" y="1317625"/>
            <a:ext cx="1319514" cy="4941567"/>
          </a:xfrm>
          <a:prstGeom prst="rect">
            <a:avLst/>
          </a:prstGeom>
          <a:noFill/>
          <a:ln w="9525">
            <a:noFill/>
            <a:miter lim="800000"/>
            <a:headEnd/>
            <a:tailEnd/>
          </a:ln>
        </p:spPr>
        <p:txBody>
          <a:bodyPr wrap="square" lIns="93175" tIns="46588" rIns="93175" bIns="46588">
            <a:spAutoFit/>
          </a:bodyPr>
          <a:lstStyle/>
          <a:p>
            <a:pPr>
              <a:lnSpc>
                <a:spcPct val="90000"/>
              </a:lnSpc>
            </a:pPr>
            <a:r>
              <a:rPr lang="en-US" sz="1000" dirty="0">
                <a:latin typeface="Arial" pitchFamily="34" charset="0"/>
                <a:cs typeface="Arial" pitchFamily="34" charset="0"/>
              </a:rPr>
              <a:t>Fat interfaces would have many specifications, and clients would be forced to implement them even if they do not need that behaviour.</a:t>
            </a:r>
          </a:p>
          <a:p>
            <a:pPr>
              <a:lnSpc>
                <a:spcPct val="90000"/>
              </a:lnSpc>
            </a:pPr>
            <a:r>
              <a:rPr lang="en-US" sz="1000" dirty="0">
                <a:latin typeface="Arial" pitchFamily="34" charset="0"/>
                <a:cs typeface="Arial" pitchFamily="34" charset="0"/>
              </a:rPr>
              <a:t>Imagine that you have a Worker Class which has a method for breaking for lunch. If this factory now introduces “Robots” as workers…will the Robot need a break for lunch? So segregate interfaces accordingly so that Robot classes need not implement the method for breaking for lunch.</a:t>
            </a:r>
          </a:p>
          <a:p>
            <a:pPr>
              <a:lnSpc>
                <a:spcPct val="90000"/>
              </a:lnSpc>
            </a:pPr>
            <a:r>
              <a:rPr lang="en-US" sz="1000" dirty="0">
                <a:latin typeface="Arial" pitchFamily="34" charset="0"/>
                <a:cs typeface="Arial" pitchFamily="34" charset="0"/>
              </a:rPr>
              <a:t>Note for C++: Interface as a construct does not exist in C++ as in exists in Java or .NET. Closest that one can get in C++ is having class containing only pure virtual functions.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type="body" idx="1"/>
          </p:nvPr>
        </p:nvSpPr>
        <p:spPr>
          <a:noFill/>
          <a:ln/>
        </p:spPr>
        <p:txBody>
          <a:bodyPr/>
          <a:lstStyle/>
          <a:p>
            <a:pPr marL="228600" indent="-228600" eaLnBrk="1" hangingPunct="1"/>
            <a:endParaRPr lang="en-US" b="1" dirty="0" smtClean="0">
              <a:latin typeface="Arial" pitchFamily="34" charset="0"/>
            </a:endParaRPr>
          </a:p>
          <a:p>
            <a:pPr marL="228600" indent="-228600" algn="l" eaLnBrk="1" hangingPunct="1">
              <a:buFontTx/>
              <a:buChar char="•"/>
            </a:pPr>
            <a:r>
              <a:rPr lang="en-US" dirty="0" smtClean="0">
                <a:latin typeface="Arial" pitchFamily="34" charset="0"/>
              </a:rPr>
              <a:t>Imagine that in your application you are required to write some </a:t>
            </a:r>
            <a:r>
              <a:rPr lang="en-US" b="1" dirty="0" smtClean="0">
                <a:latin typeface="Arial" pitchFamily="34" charset="0"/>
              </a:rPr>
              <a:t>Data Access Objects (DAOs)</a:t>
            </a:r>
            <a:r>
              <a:rPr lang="en-US" dirty="0" smtClean="0">
                <a:latin typeface="Arial" pitchFamily="34" charset="0"/>
              </a:rPr>
              <a:t>. These data objects should support a variety of data sources. Let us consider that the two main data sources are file and database. You must be careful enough to come up with an </a:t>
            </a:r>
            <a:r>
              <a:rPr lang="en-US" b="1" dirty="0" smtClean="0">
                <a:latin typeface="Arial" pitchFamily="34" charset="0"/>
              </a:rPr>
              <a:t>interface-based design</a:t>
            </a:r>
            <a:r>
              <a:rPr lang="en-US" dirty="0" smtClean="0">
                <a:latin typeface="Arial" pitchFamily="34" charset="0"/>
              </a:rPr>
              <a:t>, where the implementation of data access can be varied without affecting the client code using your DAO object. </a:t>
            </a:r>
          </a:p>
          <a:p>
            <a:pPr marL="228600" indent="-228600" algn="l" eaLnBrk="1" hangingPunct="1">
              <a:buFontTx/>
              <a:buChar char="•"/>
            </a:pPr>
            <a:r>
              <a:rPr lang="en-US" dirty="0" smtClean="0">
                <a:latin typeface="Arial" pitchFamily="34" charset="0"/>
              </a:rPr>
              <a:t>What happens if the data source is read-only? </a:t>
            </a:r>
          </a:p>
          <a:p>
            <a:pPr marL="685800" lvl="1" indent="-228600" algn="l" eaLnBrk="1" hangingPunct="1">
              <a:buFont typeface="Wingdings" pitchFamily="2" charset="2"/>
              <a:buChar char="Ø"/>
            </a:pPr>
            <a:r>
              <a:rPr lang="en-US" dirty="0" smtClean="0">
                <a:latin typeface="Arial" pitchFamily="34" charset="0"/>
              </a:rPr>
              <a:t>The methods for inserting and updating data are not needed. On the other hand, if the </a:t>
            </a:r>
            <a:r>
              <a:rPr lang="en-US" i="1" dirty="0" smtClean="0">
                <a:latin typeface="Arial" pitchFamily="34" charset="0"/>
              </a:rPr>
              <a:t>DAO</a:t>
            </a:r>
            <a:r>
              <a:rPr lang="en-US" dirty="0" smtClean="0">
                <a:latin typeface="Arial" pitchFamily="34" charset="0"/>
              </a:rPr>
              <a:t> object should implement the DAO </a:t>
            </a:r>
            <a:r>
              <a:rPr lang="en-US" i="1" dirty="0" smtClean="0">
                <a:latin typeface="Arial" pitchFamily="34" charset="0"/>
              </a:rPr>
              <a:t>interface</a:t>
            </a:r>
            <a:r>
              <a:rPr lang="en-US" dirty="0" smtClean="0">
                <a:latin typeface="Arial" pitchFamily="34" charset="0"/>
              </a:rPr>
              <a:t>, then it will have to provide a null implementation for those methods defined in the </a:t>
            </a:r>
            <a:r>
              <a:rPr lang="en-US" i="1" dirty="0" smtClean="0">
                <a:latin typeface="Arial" pitchFamily="34" charset="0"/>
              </a:rPr>
              <a:t>interface</a:t>
            </a:r>
            <a:r>
              <a:rPr lang="en-US" dirty="0" smtClean="0">
                <a:latin typeface="Arial" pitchFamily="34" charset="0"/>
              </a:rPr>
              <a:t>. This is still acceptable, but the design is gradually going wrong. </a:t>
            </a:r>
          </a:p>
          <a:p>
            <a:pPr marL="228600" indent="-228600" algn="l" eaLnBrk="1" hangingPunct="1">
              <a:buFontTx/>
              <a:buChar char="•"/>
            </a:pPr>
            <a:r>
              <a:rPr lang="en-US" dirty="0" smtClean="0">
                <a:latin typeface="Arial" pitchFamily="34" charset="0"/>
              </a:rPr>
              <a:t>What if there is a need to rotate the file data source to a different file once a certain amount of data has been written to the file? </a:t>
            </a:r>
          </a:p>
          <a:p>
            <a:pPr marL="685800" lvl="1" indent="-228600" algn="l" eaLnBrk="1" hangingPunct="1">
              <a:buFont typeface="Wingdings" pitchFamily="2" charset="2"/>
              <a:buChar char="Ø"/>
            </a:pPr>
            <a:r>
              <a:rPr lang="en-US" dirty="0" smtClean="0">
                <a:latin typeface="Arial" pitchFamily="34" charset="0"/>
              </a:rPr>
              <a:t>That will require a separate method to add to the DAO </a:t>
            </a:r>
            <a:r>
              <a:rPr lang="en-US" i="1" dirty="0" smtClean="0">
                <a:latin typeface="Arial" pitchFamily="34" charset="0"/>
              </a:rPr>
              <a:t>interface</a:t>
            </a:r>
            <a:r>
              <a:rPr lang="en-US" dirty="0" smtClean="0">
                <a:latin typeface="Arial" pitchFamily="34" charset="0"/>
              </a:rPr>
              <a:t>. </a:t>
            </a:r>
          </a:p>
          <a:p>
            <a:pPr marL="228600" indent="-228600" algn="l" eaLnBrk="1" hangingPunct="1">
              <a:buFontTx/>
              <a:buChar char="•"/>
            </a:pPr>
            <a:r>
              <a:rPr lang="en-US" dirty="0" smtClean="0">
                <a:latin typeface="Arial" pitchFamily="34" charset="0"/>
              </a:rPr>
              <a:t>When a single interface is designed to support different groups of behaviors, then they are, by virtue, inherently poorly designed, and are called Fat interfaces. They are called </a:t>
            </a:r>
            <a:r>
              <a:rPr lang="en-US" b="1" dirty="0" smtClean="0">
                <a:latin typeface="Arial" pitchFamily="34" charset="0"/>
              </a:rPr>
              <a:t>Fat </a:t>
            </a:r>
            <a:r>
              <a:rPr lang="en-US" dirty="0" smtClean="0">
                <a:latin typeface="Arial" pitchFamily="34" charset="0"/>
              </a:rPr>
              <a:t>because they grow enormously with each additional function required by clients using that interface. Thus, for the problem with the Data Access Objects, follow the Interface Segregation Principle, and separate the interfaces based on the behaviors. The database access classes and file access classes should subscribe to two separate interfaces. </a:t>
            </a:r>
          </a:p>
        </p:txBody>
      </p:sp>
      <p:sp>
        <p:nvSpPr>
          <p:cNvPr id="39941" name="Text Box 7"/>
          <p:cNvSpPr txBox="1">
            <a:spLocks noChangeArrowheads="1"/>
          </p:cNvSpPr>
          <p:nvPr/>
        </p:nvSpPr>
        <p:spPr bwMode="auto">
          <a:xfrm>
            <a:off x="416689" y="1317625"/>
            <a:ext cx="1412111" cy="648084"/>
          </a:xfrm>
          <a:prstGeom prst="rect">
            <a:avLst/>
          </a:prstGeom>
          <a:noFill/>
          <a:ln w="9525">
            <a:noFill/>
            <a:miter lim="800000"/>
            <a:headEnd/>
            <a:tailEnd/>
          </a:ln>
        </p:spPr>
        <p:txBody>
          <a:bodyPr wrap="square" lIns="93175" tIns="46588" rIns="93175" bIns="46588">
            <a:spAutoFit/>
          </a:bodyPr>
          <a:lstStyle/>
          <a:p>
            <a:pPr>
              <a:lnSpc>
                <a:spcPct val="90000"/>
              </a:lnSpc>
            </a:pPr>
            <a:r>
              <a:rPr lang="en-US" sz="1000" dirty="0">
                <a:latin typeface="Arial" pitchFamily="34" charset="0"/>
                <a:cs typeface="Arial" pitchFamily="34" charset="0"/>
              </a:rPr>
              <a:t>The one on the left does not, while the one on the right does follow ISP.</a:t>
            </a:r>
          </a:p>
        </p:txBody>
      </p:sp>
      <p:sp>
        <p:nvSpPr>
          <p:cNvPr id="35849" name="AutoShape 25"/>
          <p:cNvSpPr>
            <a:spLocks noChangeArrowheads="1"/>
          </p:cNvSpPr>
          <p:nvPr/>
        </p:nvSpPr>
        <p:spPr bwMode="auto">
          <a:xfrm flipV="1">
            <a:off x="2895600" y="3810000"/>
            <a:ext cx="2247900" cy="385763"/>
          </a:xfrm>
          <a:prstGeom prst="foldedCorner">
            <a:avLst>
              <a:gd name="adj" fmla="val 12500"/>
            </a:avLst>
          </a:prstGeom>
          <a:gradFill rotWithShape="1">
            <a:gsLst>
              <a:gs pos="0">
                <a:srgbClr val="FFFFFF"/>
              </a:gs>
              <a:gs pos="100000">
                <a:srgbClr val="CC9915"/>
              </a:gs>
            </a:gsLst>
            <a:lin ang="18900000" scaled="1"/>
          </a:gradFill>
          <a:ln w="9525">
            <a:solidFill>
              <a:srgbClr val="3F3F3F"/>
            </a:solidFill>
            <a:round/>
            <a:headEnd/>
            <a:tailEnd/>
          </a:ln>
          <a:effectLst>
            <a:outerShdw dist="35921" dir="2700000" algn="ctr" rotWithShape="0">
              <a:srgbClr val="808080"/>
            </a:outerShdw>
          </a:effectLst>
        </p:spPr>
        <p:txBody>
          <a:bodyPr rot="10800000" anchor="ctr"/>
          <a:lstStyle/>
          <a:p>
            <a:pPr>
              <a:defRPr/>
            </a:pPr>
            <a:r>
              <a:rPr lang="en-US" sz="1000" dirty="0">
                <a:solidFill>
                  <a:srgbClr val="990000"/>
                </a:solidFill>
                <a:latin typeface="Arial" charset="0"/>
              </a:rPr>
              <a:t>Which of these designs follow ISP?</a:t>
            </a:r>
          </a:p>
        </p:txBody>
      </p:sp>
      <p:grpSp>
        <p:nvGrpSpPr>
          <p:cNvPr id="2" name="Group 46"/>
          <p:cNvGrpSpPr>
            <a:grpSpLocks/>
          </p:cNvGrpSpPr>
          <p:nvPr/>
        </p:nvGrpSpPr>
        <p:grpSpPr bwMode="auto">
          <a:xfrm>
            <a:off x="2146300" y="990600"/>
            <a:ext cx="1879600" cy="2628900"/>
            <a:chOff x="1352" y="528"/>
            <a:chExt cx="1184" cy="1656"/>
          </a:xfrm>
        </p:grpSpPr>
        <p:sp>
          <p:nvSpPr>
            <p:cNvPr id="39963" name="Rectangle 11"/>
            <p:cNvSpPr>
              <a:spLocks noChangeArrowheads="1"/>
            </p:cNvSpPr>
            <p:nvPr/>
          </p:nvSpPr>
          <p:spPr bwMode="auto">
            <a:xfrm>
              <a:off x="1352" y="528"/>
              <a:ext cx="1184" cy="1656"/>
            </a:xfrm>
            <a:prstGeom prst="rect">
              <a:avLst/>
            </a:prstGeom>
            <a:solidFill>
              <a:srgbClr val="FFCC99"/>
            </a:solidFill>
            <a:ln w="9525">
              <a:solidFill>
                <a:schemeClr val="tx1"/>
              </a:solidFill>
              <a:miter lim="800000"/>
              <a:headEnd/>
              <a:tailEnd/>
            </a:ln>
          </p:spPr>
          <p:txBody>
            <a:bodyPr wrap="none" anchor="ctr"/>
            <a:lstStyle/>
            <a:p>
              <a:endParaRPr lang="en-US" dirty="0"/>
            </a:p>
          </p:txBody>
        </p:sp>
        <p:sp>
          <p:nvSpPr>
            <p:cNvPr id="39964" name="Rectangle 13"/>
            <p:cNvSpPr>
              <a:spLocks noChangeArrowheads="1"/>
            </p:cNvSpPr>
            <p:nvPr/>
          </p:nvSpPr>
          <p:spPr bwMode="auto">
            <a:xfrm>
              <a:off x="1544" y="568"/>
              <a:ext cx="728" cy="288"/>
            </a:xfrm>
            <a:prstGeom prst="rect">
              <a:avLst/>
            </a:prstGeom>
            <a:solidFill>
              <a:schemeClr val="bg1"/>
            </a:solidFill>
            <a:ln w="9525">
              <a:solidFill>
                <a:schemeClr val="tx1"/>
              </a:solidFill>
              <a:miter lim="800000"/>
              <a:headEnd/>
              <a:tailEnd/>
            </a:ln>
          </p:spPr>
          <p:txBody>
            <a:bodyPr wrap="none" anchor="ctr"/>
            <a:lstStyle/>
            <a:p>
              <a:pPr algn="ctr"/>
              <a:r>
                <a:rPr lang="en-US" sz="1000" b="1" dirty="0">
                  <a:solidFill>
                    <a:srgbClr val="3F3F3F"/>
                  </a:solidFill>
                </a:rPr>
                <a:t>&lt;&lt;Interface&gt;&gt;</a:t>
              </a:r>
            </a:p>
            <a:p>
              <a:pPr algn="ctr"/>
              <a:r>
                <a:rPr lang="en-US" sz="1000" b="1" dirty="0">
                  <a:solidFill>
                    <a:srgbClr val="3F3F3F"/>
                  </a:solidFill>
                </a:rPr>
                <a:t>DAO</a:t>
              </a:r>
            </a:p>
          </p:txBody>
        </p:sp>
        <p:sp>
          <p:nvSpPr>
            <p:cNvPr id="39965" name="Rectangle 14"/>
            <p:cNvSpPr>
              <a:spLocks noChangeArrowheads="1"/>
            </p:cNvSpPr>
            <p:nvPr/>
          </p:nvSpPr>
          <p:spPr bwMode="auto">
            <a:xfrm>
              <a:off x="1544" y="856"/>
              <a:ext cx="728" cy="464"/>
            </a:xfrm>
            <a:prstGeom prst="rect">
              <a:avLst/>
            </a:prstGeom>
            <a:solidFill>
              <a:schemeClr val="bg1"/>
            </a:solidFill>
            <a:ln w="9525">
              <a:solidFill>
                <a:schemeClr val="tx1"/>
              </a:solidFill>
              <a:miter lim="800000"/>
              <a:headEnd/>
              <a:tailEnd/>
            </a:ln>
          </p:spPr>
          <p:txBody>
            <a:bodyPr wrap="none" anchor="ctr"/>
            <a:lstStyle/>
            <a:p>
              <a:r>
                <a:rPr lang="en-US" sz="1000" b="1" dirty="0">
                  <a:solidFill>
                    <a:srgbClr val="3F3F3F"/>
                  </a:solidFill>
                </a:rPr>
                <a:t>+insert(): void</a:t>
              </a:r>
            </a:p>
            <a:p>
              <a:r>
                <a:rPr lang="en-US" sz="1000" b="1" dirty="0">
                  <a:solidFill>
                    <a:srgbClr val="3F3F3F"/>
                  </a:solidFill>
                </a:rPr>
                <a:t>+delete(): void</a:t>
              </a:r>
            </a:p>
            <a:p>
              <a:r>
                <a:rPr lang="en-US" sz="1000" b="1" dirty="0">
                  <a:solidFill>
                    <a:srgbClr val="3F3F3F"/>
                  </a:solidFill>
                </a:rPr>
                <a:t>+update(): void</a:t>
              </a:r>
            </a:p>
            <a:p>
              <a:r>
                <a:rPr lang="en-US" sz="1000" b="1" dirty="0">
                  <a:solidFill>
                    <a:srgbClr val="3F3F3F"/>
                  </a:solidFill>
                </a:rPr>
                <a:t>+read(): void</a:t>
              </a:r>
            </a:p>
          </p:txBody>
        </p:sp>
        <p:grpSp>
          <p:nvGrpSpPr>
            <p:cNvPr id="6" name="Group 41"/>
            <p:cNvGrpSpPr>
              <a:grpSpLocks/>
            </p:cNvGrpSpPr>
            <p:nvPr/>
          </p:nvGrpSpPr>
          <p:grpSpPr bwMode="auto">
            <a:xfrm>
              <a:off x="1384" y="1640"/>
              <a:ext cx="656" cy="509"/>
              <a:chOff x="1384" y="1795"/>
              <a:chExt cx="656" cy="509"/>
            </a:xfrm>
          </p:grpSpPr>
          <p:sp>
            <p:nvSpPr>
              <p:cNvPr id="3" name="Rectangle 16"/>
              <p:cNvSpPr>
                <a:spLocks noChangeArrowheads="1"/>
              </p:cNvSpPr>
              <p:nvPr/>
            </p:nvSpPr>
            <p:spPr bwMode="auto">
              <a:xfrm>
                <a:off x="1384" y="1795"/>
                <a:ext cx="656" cy="17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1000" b="1" dirty="0">
                    <a:solidFill>
                      <a:srgbClr val="3F3F3F"/>
                    </a:solidFill>
                  </a:rPr>
                  <a:t>DatabaseDAO</a:t>
                </a:r>
              </a:p>
            </p:txBody>
          </p:sp>
          <p:sp>
            <p:nvSpPr>
              <p:cNvPr id="4" name="Rectangle 17"/>
              <p:cNvSpPr>
                <a:spLocks noChangeArrowheads="1"/>
              </p:cNvSpPr>
              <p:nvPr/>
            </p:nvSpPr>
            <p:spPr bwMode="auto">
              <a:xfrm>
                <a:off x="1384" y="1958"/>
                <a:ext cx="656" cy="17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en-US" sz="1000" b="1" dirty="0">
                  <a:solidFill>
                    <a:srgbClr val="3F3F3F"/>
                  </a:solidFill>
                </a:endParaRPr>
              </a:p>
            </p:txBody>
          </p:sp>
          <p:sp>
            <p:nvSpPr>
              <p:cNvPr id="5" name="Rectangle 18"/>
              <p:cNvSpPr>
                <a:spLocks noChangeArrowheads="1"/>
              </p:cNvSpPr>
              <p:nvPr/>
            </p:nvSpPr>
            <p:spPr bwMode="auto">
              <a:xfrm>
                <a:off x="1384" y="2131"/>
                <a:ext cx="656" cy="17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en-US" sz="1000" b="1" dirty="0">
                  <a:solidFill>
                    <a:srgbClr val="3F3F3F"/>
                  </a:solidFill>
                </a:endParaRPr>
              </a:p>
            </p:txBody>
          </p:sp>
        </p:grpSp>
        <p:grpSp>
          <p:nvGrpSpPr>
            <p:cNvPr id="7" name="Group 19"/>
            <p:cNvGrpSpPr>
              <a:grpSpLocks/>
            </p:cNvGrpSpPr>
            <p:nvPr/>
          </p:nvGrpSpPr>
          <p:grpSpPr bwMode="auto">
            <a:xfrm>
              <a:off x="2064" y="1640"/>
              <a:ext cx="376" cy="509"/>
              <a:chOff x="4608" y="1008"/>
              <a:chExt cx="800" cy="509"/>
            </a:xfrm>
          </p:grpSpPr>
          <p:sp>
            <p:nvSpPr>
              <p:cNvPr id="74772" name="Rectangle 20"/>
              <p:cNvSpPr>
                <a:spLocks noChangeArrowheads="1"/>
              </p:cNvSpPr>
              <p:nvPr/>
            </p:nvSpPr>
            <p:spPr bwMode="auto">
              <a:xfrm>
                <a:off x="4608" y="1008"/>
                <a:ext cx="800" cy="17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1000" b="1" dirty="0">
                    <a:solidFill>
                      <a:srgbClr val="3F3F3F"/>
                    </a:solidFill>
                  </a:rPr>
                  <a:t>FileDAO</a:t>
                </a:r>
              </a:p>
            </p:txBody>
          </p:sp>
          <p:sp>
            <p:nvSpPr>
              <p:cNvPr id="74773" name="Rectangle 21"/>
              <p:cNvSpPr>
                <a:spLocks noChangeArrowheads="1"/>
              </p:cNvSpPr>
              <p:nvPr/>
            </p:nvSpPr>
            <p:spPr bwMode="auto">
              <a:xfrm>
                <a:off x="4608" y="1171"/>
                <a:ext cx="800" cy="17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en-US" sz="1000" b="1" dirty="0">
                  <a:solidFill>
                    <a:srgbClr val="3F3F3F"/>
                  </a:solidFill>
                </a:endParaRPr>
              </a:p>
            </p:txBody>
          </p:sp>
          <p:sp>
            <p:nvSpPr>
              <p:cNvPr id="74774" name="Rectangle 22"/>
              <p:cNvSpPr>
                <a:spLocks noChangeArrowheads="1"/>
              </p:cNvSpPr>
              <p:nvPr/>
            </p:nvSpPr>
            <p:spPr bwMode="auto">
              <a:xfrm>
                <a:off x="4608" y="1344"/>
                <a:ext cx="800" cy="17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en-US" sz="1000" b="1" dirty="0">
                  <a:solidFill>
                    <a:srgbClr val="3F3F3F"/>
                  </a:solidFill>
                </a:endParaRPr>
              </a:p>
            </p:txBody>
          </p:sp>
        </p:grpSp>
        <p:sp>
          <p:nvSpPr>
            <p:cNvPr id="39968" name="Line 23"/>
            <p:cNvSpPr>
              <a:spLocks noChangeShapeType="1"/>
            </p:cNvSpPr>
            <p:nvPr/>
          </p:nvSpPr>
          <p:spPr bwMode="auto">
            <a:xfrm flipV="1">
              <a:off x="1720" y="1344"/>
              <a:ext cx="0" cy="288"/>
            </a:xfrm>
            <a:prstGeom prst="line">
              <a:avLst/>
            </a:prstGeom>
            <a:noFill/>
            <a:ln w="9525">
              <a:solidFill>
                <a:schemeClr val="tx1"/>
              </a:solidFill>
              <a:prstDash val="dash"/>
              <a:round/>
              <a:headEnd/>
              <a:tailEnd type="arrow" w="lg" len="lg"/>
            </a:ln>
          </p:spPr>
          <p:txBody>
            <a:bodyPr/>
            <a:lstStyle/>
            <a:p>
              <a:endParaRPr lang="en-IN" dirty="0"/>
            </a:p>
          </p:txBody>
        </p:sp>
        <p:sp>
          <p:nvSpPr>
            <p:cNvPr id="39969" name="Line 24"/>
            <p:cNvSpPr>
              <a:spLocks noChangeShapeType="1"/>
            </p:cNvSpPr>
            <p:nvPr/>
          </p:nvSpPr>
          <p:spPr bwMode="auto">
            <a:xfrm flipV="1">
              <a:off x="2160" y="1344"/>
              <a:ext cx="0" cy="288"/>
            </a:xfrm>
            <a:prstGeom prst="line">
              <a:avLst/>
            </a:prstGeom>
            <a:noFill/>
            <a:ln w="9525">
              <a:solidFill>
                <a:schemeClr val="tx1"/>
              </a:solidFill>
              <a:prstDash val="dash"/>
              <a:round/>
              <a:headEnd/>
              <a:tailEnd type="arrow" w="lg" len="lg"/>
            </a:ln>
          </p:spPr>
          <p:txBody>
            <a:bodyPr/>
            <a:lstStyle/>
            <a:p>
              <a:endParaRPr lang="en-IN" dirty="0"/>
            </a:p>
          </p:txBody>
        </p:sp>
      </p:grpSp>
      <p:grpSp>
        <p:nvGrpSpPr>
          <p:cNvPr id="8" name="Group 47"/>
          <p:cNvGrpSpPr>
            <a:grpSpLocks/>
          </p:cNvGrpSpPr>
          <p:nvPr/>
        </p:nvGrpSpPr>
        <p:grpSpPr bwMode="auto">
          <a:xfrm>
            <a:off x="4089400" y="990600"/>
            <a:ext cx="2616200" cy="2628900"/>
            <a:chOff x="2576" y="528"/>
            <a:chExt cx="1648" cy="1656"/>
          </a:xfrm>
        </p:grpSpPr>
        <p:sp>
          <p:nvSpPr>
            <p:cNvPr id="39946" name="Rectangle 26"/>
            <p:cNvSpPr>
              <a:spLocks noChangeArrowheads="1"/>
            </p:cNvSpPr>
            <p:nvPr/>
          </p:nvSpPr>
          <p:spPr bwMode="auto">
            <a:xfrm>
              <a:off x="2576" y="528"/>
              <a:ext cx="1648" cy="1656"/>
            </a:xfrm>
            <a:prstGeom prst="rect">
              <a:avLst/>
            </a:prstGeom>
            <a:solidFill>
              <a:srgbClr val="FFCC99"/>
            </a:solidFill>
            <a:ln w="9525">
              <a:solidFill>
                <a:schemeClr val="tx1"/>
              </a:solidFill>
              <a:miter lim="800000"/>
              <a:headEnd/>
              <a:tailEnd/>
            </a:ln>
          </p:spPr>
          <p:txBody>
            <a:bodyPr wrap="none" anchor="ctr"/>
            <a:lstStyle/>
            <a:p>
              <a:endParaRPr lang="en-US" dirty="0"/>
            </a:p>
          </p:txBody>
        </p:sp>
        <p:grpSp>
          <p:nvGrpSpPr>
            <p:cNvPr id="9" name="Group 42"/>
            <p:cNvGrpSpPr>
              <a:grpSpLocks/>
            </p:cNvGrpSpPr>
            <p:nvPr/>
          </p:nvGrpSpPr>
          <p:grpSpPr bwMode="auto">
            <a:xfrm>
              <a:off x="2600" y="568"/>
              <a:ext cx="776" cy="848"/>
              <a:chOff x="3032" y="568"/>
              <a:chExt cx="776" cy="848"/>
            </a:xfrm>
          </p:grpSpPr>
          <p:sp>
            <p:nvSpPr>
              <p:cNvPr id="39961" name="Rectangle 27"/>
              <p:cNvSpPr>
                <a:spLocks noChangeArrowheads="1"/>
              </p:cNvSpPr>
              <p:nvPr/>
            </p:nvSpPr>
            <p:spPr bwMode="auto">
              <a:xfrm>
                <a:off x="3032" y="568"/>
                <a:ext cx="776" cy="288"/>
              </a:xfrm>
              <a:prstGeom prst="rect">
                <a:avLst/>
              </a:prstGeom>
              <a:solidFill>
                <a:schemeClr val="bg1"/>
              </a:solidFill>
              <a:ln w="9525">
                <a:solidFill>
                  <a:schemeClr val="tx1"/>
                </a:solidFill>
                <a:miter lim="800000"/>
                <a:headEnd/>
                <a:tailEnd/>
              </a:ln>
            </p:spPr>
            <p:txBody>
              <a:bodyPr wrap="none" anchor="ctr"/>
              <a:lstStyle/>
              <a:p>
                <a:pPr algn="ctr"/>
                <a:r>
                  <a:rPr lang="en-US" sz="1000" b="1" dirty="0">
                    <a:solidFill>
                      <a:srgbClr val="3F3F3F"/>
                    </a:solidFill>
                  </a:rPr>
                  <a:t>&lt;&lt;Interface&gt;&gt;</a:t>
                </a:r>
              </a:p>
              <a:p>
                <a:pPr algn="ctr"/>
                <a:r>
                  <a:rPr lang="en-US" sz="1000" b="1" dirty="0">
                    <a:solidFill>
                      <a:srgbClr val="3F3F3F"/>
                    </a:solidFill>
                  </a:rPr>
                  <a:t>DBAccess</a:t>
                </a:r>
              </a:p>
            </p:txBody>
          </p:sp>
          <p:sp>
            <p:nvSpPr>
              <p:cNvPr id="39962" name="Rectangle 28"/>
              <p:cNvSpPr>
                <a:spLocks noChangeArrowheads="1"/>
              </p:cNvSpPr>
              <p:nvPr/>
            </p:nvSpPr>
            <p:spPr bwMode="auto">
              <a:xfrm>
                <a:off x="3032" y="856"/>
                <a:ext cx="776" cy="560"/>
              </a:xfrm>
              <a:prstGeom prst="rect">
                <a:avLst/>
              </a:prstGeom>
              <a:solidFill>
                <a:schemeClr val="bg1"/>
              </a:solidFill>
              <a:ln w="9525">
                <a:solidFill>
                  <a:schemeClr val="tx1"/>
                </a:solidFill>
                <a:miter lim="800000"/>
                <a:headEnd/>
                <a:tailEnd/>
              </a:ln>
            </p:spPr>
            <p:txBody>
              <a:bodyPr wrap="none" anchor="ctr"/>
              <a:lstStyle/>
              <a:p>
                <a:r>
                  <a:rPr lang="en-US" sz="1000" b="1" dirty="0">
                    <a:solidFill>
                      <a:srgbClr val="3F3F3F"/>
                    </a:solidFill>
                  </a:rPr>
                  <a:t>+insert(): void</a:t>
                </a:r>
              </a:p>
              <a:p>
                <a:r>
                  <a:rPr lang="en-US" sz="1000" b="1" dirty="0">
                    <a:solidFill>
                      <a:srgbClr val="3F3F3F"/>
                    </a:solidFill>
                  </a:rPr>
                  <a:t>+update(): void</a:t>
                </a:r>
              </a:p>
              <a:p>
                <a:r>
                  <a:rPr lang="en-US" sz="1000" b="1" dirty="0">
                    <a:solidFill>
                      <a:srgbClr val="3F3F3F"/>
                    </a:solidFill>
                  </a:rPr>
                  <a:t>+delete(): void</a:t>
                </a:r>
              </a:p>
              <a:p>
                <a:r>
                  <a:rPr lang="en-US" sz="1000" b="1" dirty="0">
                    <a:solidFill>
                      <a:srgbClr val="3F3F3F"/>
                    </a:solidFill>
                  </a:rPr>
                  <a:t>+next(): void</a:t>
                </a:r>
              </a:p>
              <a:p>
                <a:r>
                  <a:rPr lang="en-US" sz="1000" b="1" dirty="0">
                    <a:solidFill>
                      <a:srgbClr val="3F3F3F"/>
                    </a:solidFill>
                  </a:rPr>
                  <a:t>+previous(): void</a:t>
                </a:r>
              </a:p>
            </p:txBody>
          </p:sp>
        </p:grpSp>
        <p:grpSp>
          <p:nvGrpSpPr>
            <p:cNvPr id="10" name="Group 29"/>
            <p:cNvGrpSpPr>
              <a:grpSpLocks/>
            </p:cNvGrpSpPr>
            <p:nvPr/>
          </p:nvGrpSpPr>
          <p:grpSpPr bwMode="auto">
            <a:xfrm>
              <a:off x="2680" y="1632"/>
              <a:ext cx="800" cy="509"/>
              <a:chOff x="4608" y="1008"/>
              <a:chExt cx="800" cy="509"/>
            </a:xfrm>
          </p:grpSpPr>
          <p:sp>
            <p:nvSpPr>
              <p:cNvPr id="74782" name="Rectangle 30"/>
              <p:cNvSpPr>
                <a:spLocks noChangeArrowheads="1"/>
              </p:cNvSpPr>
              <p:nvPr/>
            </p:nvSpPr>
            <p:spPr bwMode="auto">
              <a:xfrm>
                <a:off x="4608" y="1008"/>
                <a:ext cx="800" cy="17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1000" b="1" dirty="0">
                    <a:solidFill>
                      <a:srgbClr val="3F3F3F"/>
                    </a:solidFill>
                  </a:rPr>
                  <a:t>DatabaseDAO</a:t>
                </a:r>
              </a:p>
            </p:txBody>
          </p:sp>
          <p:sp>
            <p:nvSpPr>
              <p:cNvPr id="74783" name="Rectangle 31"/>
              <p:cNvSpPr>
                <a:spLocks noChangeArrowheads="1"/>
              </p:cNvSpPr>
              <p:nvPr/>
            </p:nvSpPr>
            <p:spPr bwMode="auto">
              <a:xfrm>
                <a:off x="4608" y="1171"/>
                <a:ext cx="800" cy="17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en-US" sz="1000" b="1" dirty="0">
                  <a:solidFill>
                    <a:srgbClr val="3F3F3F"/>
                  </a:solidFill>
                </a:endParaRPr>
              </a:p>
            </p:txBody>
          </p:sp>
          <p:sp>
            <p:nvSpPr>
              <p:cNvPr id="74784" name="Rectangle 32"/>
              <p:cNvSpPr>
                <a:spLocks noChangeArrowheads="1"/>
              </p:cNvSpPr>
              <p:nvPr/>
            </p:nvSpPr>
            <p:spPr bwMode="auto">
              <a:xfrm>
                <a:off x="4608" y="1344"/>
                <a:ext cx="800" cy="17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en-US" sz="1000" b="1" dirty="0">
                  <a:solidFill>
                    <a:srgbClr val="3F3F3F"/>
                  </a:solidFill>
                </a:endParaRPr>
              </a:p>
            </p:txBody>
          </p:sp>
        </p:grpSp>
        <p:grpSp>
          <p:nvGrpSpPr>
            <p:cNvPr id="11" name="Group 33"/>
            <p:cNvGrpSpPr>
              <a:grpSpLocks/>
            </p:cNvGrpSpPr>
            <p:nvPr/>
          </p:nvGrpSpPr>
          <p:grpSpPr bwMode="auto">
            <a:xfrm>
              <a:off x="3600" y="1632"/>
              <a:ext cx="488" cy="509"/>
              <a:chOff x="4608" y="1008"/>
              <a:chExt cx="800" cy="509"/>
            </a:xfrm>
          </p:grpSpPr>
          <p:sp>
            <p:nvSpPr>
              <p:cNvPr id="74786" name="Rectangle 34"/>
              <p:cNvSpPr>
                <a:spLocks noChangeArrowheads="1"/>
              </p:cNvSpPr>
              <p:nvPr/>
            </p:nvSpPr>
            <p:spPr bwMode="auto">
              <a:xfrm>
                <a:off x="4608" y="1008"/>
                <a:ext cx="800" cy="17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sz="1000" b="1" dirty="0">
                    <a:solidFill>
                      <a:srgbClr val="3F3F3F"/>
                    </a:solidFill>
                  </a:rPr>
                  <a:t>FileDAO</a:t>
                </a:r>
              </a:p>
            </p:txBody>
          </p:sp>
          <p:sp>
            <p:nvSpPr>
              <p:cNvPr id="74787" name="Rectangle 35"/>
              <p:cNvSpPr>
                <a:spLocks noChangeArrowheads="1"/>
              </p:cNvSpPr>
              <p:nvPr/>
            </p:nvSpPr>
            <p:spPr bwMode="auto">
              <a:xfrm>
                <a:off x="4608" y="1171"/>
                <a:ext cx="800" cy="17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en-US" sz="1000" b="1" dirty="0">
                  <a:solidFill>
                    <a:srgbClr val="3F3F3F"/>
                  </a:solidFill>
                </a:endParaRPr>
              </a:p>
            </p:txBody>
          </p:sp>
          <p:sp>
            <p:nvSpPr>
              <p:cNvPr id="74788" name="Rectangle 36"/>
              <p:cNvSpPr>
                <a:spLocks noChangeArrowheads="1"/>
              </p:cNvSpPr>
              <p:nvPr/>
            </p:nvSpPr>
            <p:spPr bwMode="auto">
              <a:xfrm>
                <a:off x="4608" y="1344"/>
                <a:ext cx="800" cy="173"/>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en-US" sz="1000" b="1" dirty="0">
                  <a:solidFill>
                    <a:srgbClr val="3F3F3F"/>
                  </a:solidFill>
                </a:endParaRPr>
              </a:p>
            </p:txBody>
          </p:sp>
        </p:grpSp>
        <p:sp>
          <p:nvSpPr>
            <p:cNvPr id="39950" name="Line 37"/>
            <p:cNvSpPr>
              <a:spLocks noChangeShapeType="1"/>
            </p:cNvSpPr>
            <p:nvPr/>
          </p:nvSpPr>
          <p:spPr bwMode="auto">
            <a:xfrm flipV="1">
              <a:off x="3064" y="1432"/>
              <a:ext cx="0" cy="200"/>
            </a:xfrm>
            <a:prstGeom prst="line">
              <a:avLst/>
            </a:prstGeom>
            <a:noFill/>
            <a:ln w="9525">
              <a:solidFill>
                <a:schemeClr val="tx1"/>
              </a:solidFill>
              <a:prstDash val="dash"/>
              <a:round/>
              <a:headEnd/>
              <a:tailEnd type="arrow" w="lg" len="lg"/>
            </a:ln>
          </p:spPr>
          <p:txBody>
            <a:bodyPr/>
            <a:lstStyle/>
            <a:p>
              <a:endParaRPr lang="en-IN" dirty="0"/>
            </a:p>
          </p:txBody>
        </p:sp>
        <p:sp>
          <p:nvSpPr>
            <p:cNvPr id="39951" name="Line 38"/>
            <p:cNvSpPr>
              <a:spLocks noChangeShapeType="1"/>
            </p:cNvSpPr>
            <p:nvPr/>
          </p:nvSpPr>
          <p:spPr bwMode="auto">
            <a:xfrm flipV="1">
              <a:off x="3824" y="1288"/>
              <a:ext cx="0" cy="344"/>
            </a:xfrm>
            <a:prstGeom prst="line">
              <a:avLst/>
            </a:prstGeom>
            <a:noFill/>
            <a:ln w="9525">
              <a:solidFill>
                <a:schemeClr val="tx1"/>
              </a:solidFill>
              <a:prstDash val="dash"/>
              <a:round/>
              <a:headEnd/>
              <a:tailEnd type="arrow" w="lg" len="lg"/>
            </a:ln>
          </p:spPr>
          <p:txBody>
            <a:bodyPr/>
            <a:lstStyle/>
            <a:p>
              <a:endParaRPr lang="en-IN" dirty="0"/>
            </a:p>
          </p:txBody>
        </p:sp>
        <p:grpSp>
          <p:nvGrpSpPr>
            <p:cNvPr id="12" name="Group 43"/>
            <p:cNvGrpSpPr>
              <a:grpSpLocks/>
            </p:cNvGrpSpPr>
            <p:nvPr/>
          </p:nvGrpSpPr>
          <p:grpSpPr bwMode="auto">
            <a:xfrm>
              <a:off x="3456" y="568"/>
              <a:ext cx="712" cy="720"/>
              <a:chOff x="4104" y="568"/>
              <a:chExt cx="712" cy="720"/>
            </a:xfrm>
          </p:grpSpPr>
          <p:sp>
            <p:nvSpPr>
              <p:cNvPr id="39953" name="Rectangle 39"/>
              <p:cNvSpPr>
                <a:spLocks noChangeArrowheads="1"/>
              </p:cNvSpPr>
              <p:nvPr/>
            </p:nvSpPr>
            <p:spPr bwMode="auto">
              <a:xfrm>
                <a:off x="4104" y="568"/>
                <a:ext cx="712" cy="288"/>
              </a:xfrm>
              <a:prstGeom prst="rect">
                <a:avLst/>
              </a:prstGeom>
              <a:solidFill>
                <a:schemeClr val="bg1"/>
              </a:solidFill>
              <a:ln w="9525">
                <a:solidFill>
                  <a:schemeClr val="tx1"/>
                </a:solidFill>
                <a:miter lim="800000"/>
                <a:headEnd/>
                <a:tailEnd/>
              </a:ln>
            </p:spPr>
            <p:txBody>
              <a:bodyPr wrap="none" anchor="ctr"/>
              <a:lstStyle/>
              <a:p>
                <a:pPr algn="ctr"/>
                <a:r>
                  <a:rPr lang="en-US" sz="1000" b="1" dirty="0">
                    <a:solidFill>
                      <a:srgbClr val="3F3F3F"/>
                    </a:solidFill>
                  </a:rPr>
                  <a:t>&lt;&lt;Interface&gt;&gt;</a:t>
                </a:r>
              </a:p>
              <a:p>
                <a:pPr algn="ctr"/>
                <a:r>
                  <a:rPr lang="en-US" sz="1000" b="1" dirty="0">
                    <a:solidFill>
                      <a:srgbClr val="3F3F3F"/>
                    </a:solidFill>
                  </a:rPr>
                  <a:t>FileAccess</a:t>
                </a:r>
              </a:p>
            </p:txBody>
          </p:sp>
          <p:sp>
            <p:nvSpPr>
              <p:cNvPr id="39954" name="Rectangle 40"/>
              <p:cNvSpPr>
                <a:spLocks noChangeArrowheads="1"/>
              </p:cNvSpPr>
              <p:nvPr/>
            </p:nvSpPr>
            <p:spPr bwMode="auto">
              <a:xfrm>
                <a:off x="4104" y="856"/>
                <a:ext cx="712" cy="432"/>
              </a:xfrm>
              <a:prstGeom prst="rect">
                <a:avLst/>
              </a:prstGeom>
              <a:solidFill>
                <a:schemeClr val="bg1"/>
              </a:solidFill>
              <a:ln w="9525">
                <a:solidFill>
                  <a:schemeClr val="tx1"/>
                </a:solidFill>
                <a:miter lim="800000"/>
                <a:headEnd/>
                <a:tailEnd/>
              </a:ln>
            </p:spPr>
            <p:txBody>
              <a:bodyPr wrap="none" anchor="ctr"/>
              <a:lstStyle/>
              <a:p>
                <a:r>
                  <a:rPr lang="en-US" sz="1000" b="1" dirty="0">
                    <a:solidFill>
                      <a:srgbClr val="3F3F3F"/>
                    </a:solidFill>
                  </a:rPr>
                  <a:t>+write(): void</a:t>
                </a:r>
              </a:p>
              <a:p>
                <a:r>
                  <a:rPr lang="en-US" sz="1000" b="1" dirty="0">
                    <a:solidFill>
                      <a:srgbClr val="3F3F3F"/>
                    </a:solidFill>
                  </a:rPr>
                  <a:t>+read(): void</a:t>
                </a:r>
              </a:p>
              <a:p>
                <a:r>
                  <a:rPr lang="en-US" sz="1000" b="1" dirty="0">
                    <a:solidFill>
                      <a:srgbClr val="3F3F3F"/>
                    </a:solidFill>
                  </a:rPr>
                  <a:t>+append(): void</a:t>
                </a:r>
              </a:p>
              <a:p>
                <a:r>
                  <a:rPr lang="en-US" sz="1000" b="1" dirty="0">
                    <a:solidFill>
                      <a:srgbClr val="3F3F3F"/>
                    </a:solidFill>
                  </a:rPr>
                  <a:t>+rotate(): void</a:t>
                </a:r>
              </a:p>
            </p:txBody>
          </p:sp>
        </p:grpSp>
      </p:grpSp>
      <p:sp>
        <p:nvSpPr>
          <p:cNvPr id="39945" name="Text Box 45"/>
          <p:cNvSpPr txBox="1">
            <a:spLocks noChangeArrowheads="1"/>
          </p:cNvSpPr>
          <p:nvPr/>
        </p:nvSpPr>
        <p:spPr bwMode="auto">
          <a:xfrm>
            <a:off x="2057400" y="685800"/>
            <a:ext cx="2133600" cy="244475"/>
          </a:xfrm>
          <a:prstGeom prst="rect">
            <a:avLst/>
          </a:prstGeom>
          <a:noFill/>
          <a:ln w="9525">
            <a:noFill/>
            <a:miter lim="800000"/>
            <a:headEnd/>
            <a:tailEnd/>
          </a:ln>
        </p:spPr>
        <p:txBody>
          <a:bodyPr>
            <a:spAutoFit/>
          </a:bodyPr>
          <a:lstStyle/>
          <a:p>
            <a:pPr>
              <a:spcBef>
                <a:spcPct val="50000"/>
              </a:spcBef>
            </a:pPr>
            <a:r>
              <a:rPr lang="en-US" sz="1000" b="1" u="sng" dirty="0">
                <a:solidFill>
                  <a:srgbClr val="3F3F3F"/>
                </a:solidFill>
              </a:rPr>
              <a:t>ISP – An Example</a:t>
            </a:r>
            <a:r>
              <a:rPr lang="en-US" sz="1000" b="1" dirty="0">
                <a:solidFill>
                  <a:srgbClr val="3F3F3F"/>
                </a:solidFill>
              </a:rPr>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Rot="1" noChangeAspect="1" noChangeArrowheads="1" noTextEdit="1"/>
          </p:cNvSpPr>
          <p:nvPr>
            <p:ph type="sldImg"/>
          </p:nvPr>
        </p:nvSpPr>
        <p:spPr>
          <a:xfrm>
            <a:off x="2022475" y="685800"/>
            <a:ext cx="4572000" cy="3429000"/>
          </a:xfrm>
          <a:ln/>
        </p:spPr>
      </p:sp>
      <p:sp>
        <p:nvSpPr>
          <p:cNvPr id="40965" name="Rectangle 3"/>
          <p:cNvSpPr>
            <a:spLocks noGrp="1" noChangeArrowheads="1"/>
          </p:cNvSpPr>
          <p:nvPr>
            <p:ph type="body" idx="1"/>
          </p:nvPr>
        </p:nvSpPr>
        <p:spPr>
          <a:noFill/>
          <a:ln/>
        </p:spPr>
        <p:txBody>
          <a:bodyPr/>
          <a:lstStyle/>
          <a:p>
            <a:pPr eaLnBrk="1" hangingPunct="1"/>
            <a:endParaRPr lang="en-US"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8"/>
          <p:cNvSpPr>
            <a:spLocks noGrp="1" noRot="1" noChangeAspect="1" noChangeArrowheads="1" noTextEdit="1"/>
          </p:cNvSpPr>
          <p:nvPr>
            <p:ph type="sldImg"/>
          </p:nvPr>
        </p:nvSpPr>
        <p:spPr>
          <a:xfrm>
            <a:off x="2022475" y="685800"/>
            <a:ext cx="4572000" cy="3429000"/>
          </a:xfrm>
          <a:ln/>
        </p:spPr>
      </p:sp>
      <p:sp>
        <p:nvSpPr>
          <p:cNvPr id="41989" name="Rectangle 9"/>
          <p:cNvSpPr>
            <a:spLocks noGrp="1" noChangeArrowheads="1"/>
          </p:cNvSpPr>
          <p:nvPr>
            <p:ph type="body" idx="1"/>
          </p:nvPr>
        </p:nvSpPr>
        <p:spPr>
          <a:noFill/>
          <a:ln/>
        </p:spPr>
        <p:txBody>
          <a:bodyPr/>
          <a:lstStyle/>
          <a:p>
            <a:endParaRPr lang="en-US" dirty="0" smtClean="0">
              <a:latin typeface="Arial" pitchFamily="34" charset="0"/>
            </a:endParaRPr>
          </a:p>
        </p:txBody>
      </p:sp>
      <p:sp>
        <p:nvSpPr>
          <p:cNvPr id="41990" name="Text Box 5"/>
          <p:cNvSpPr txBox="1">
            <a:spLocks noChangeArrowheads="1"/>
          </p:cNvSpPr>
          <p:nvPr/>
        </p:nvSpPr>
        <p:spPr bwMode="auto">
          <a:xfrm>
            <a:off x="509286" y="1295400"/>
            <a:ext cx="1319514" cy="1616075"/>
          </a:xfrm>
          <a:prstGeom prst="rect">
            <a:avLst/>
          </a:prstGeom>
          <a:noFill/>
          <a:ln w="9525">
            <a:noFill/>
            <a:miter lim="800000"/>
            <a:headEnd/>
            <a:tailEnd/>
          </a:ln>
        </p:spPr>
        <p:txBody>
          <a:bodyPr wrap="square" lIns="91433" tIns="45717" rIns="91433" bIns="45717">
            <a:spAutoFit/>
          </a:bodyPr>
          <a:lstStyle/>
          <a:p>
            <a:r>
              <a:rPr lang="en-US" sz="1000" b="1" dirty="0">
                <a:latin typeface="Arial" pitchFamily="34" charset="0"/>
                <a:cs typeface="Arial" pitchFamily="34" charset="0"/>
              </a:rPr>
              <a:t>Answers for Review Questions:</a:t>
            </a:r>
          </a:p>
          <a:p>
            <a:endParaRPr lang="en-US" sz="1000" dirty="0">
              <a:latin typeface="Arial" pitchFamily="34" charset="0"/>
              <a:cs typeface="Arial" pitchFamily="34" charset="0"/>
            </a:endParaRPr>
          </a:p>
          <a:p>
            <a:r>
              <a:rPr lang="en-US" sz="1000" b="1" dirty="0">
                <a:latin typeface="Arial" pitchFamily="34" charset="0"/>
                <a:cs typeface="Arial" pitchFamily="34" charset="0"/>
              </a:rPr>
              <a:t>Answer 1: </a:t>
            </a:r>
            <a:r>
              <a:rPr lang="en-US" sz="1000" dirty="0">
                <a:latin typeface="Arial" pitchFamily="34" charset="0"/>
                <a:cs typeface="Arial" pitchFamily="34" charset="0"/>
              </a:rPr>
              <a:t>True</a:t>
            </a:r>
          </a:p>
          <a:p>
            <a:r>
              <a:rPr lang="en-US" sz="1000" b="1" dirty="0">
                <a:latin typeface="Arial" pitchFamily="34" charset="0"/>
                <a:cs typeface="Arial" pitchFamily="34" charset="0"/>
              </a:rPr>
              <a:t>Answer 2: </a:t>
            </a:r>
            <a:r>
              <a:rPr lang="en-US" sz="1000" dirty="0">
                <a:latin typeface="Arial" pitchFamily="34" charset="0"/>
                <a:cs typeface="Arial" pitchFamily="34" charset="0"/>
              </a:rPr>
              <a:t>False</a:t>
            </a:r>
          </a:p>
          <a:p>
            <a:r>
              <a:rPr lang="en-US" sz="1000" b="1" dirty="0">
                <a:latin typeface="Arial" pitchFamily="34" charset="0"/>
                <a:cs typeface="Arial" pitchFamily="34" charset="0"/>
              </a:rPr>
              <a:t>Answer 3: </a:t>
            </a:r>
            <a:r>
              <a:rPr lang="en-US" sz="1000" dirty="0">
                <a:latin typeface="Arial" pitchFamily="34" charset="0"/>
                <a:cs typeface="Arial" pitchFamily="34" charset="0"/>
              </a:rPr>
              <a:t>Favour composition over inheritance</a:t>
            </a:r>
          </a:p>
          <a:p>
            <a:r>
              <a:rPr lang="en-US" sz="1000" b="1" dirty="0">
                <a:latin typeface="Arial" pitchFamily="34" charset="0"/>
                <a:cs typeface="Arial" pitchFamily="34" charset="0"/>
              </a:rPr>
              <a:t>Answer 4:</a:t>
            </a:r>
            <a:r>
              <a:rPr lang="en-US" sz="1000" dirty="0">
                <a:latin typeface="Arial" pitchFamily="34" charset="0"/>
                <a:cs typeface="Arial" pitchFamily="34" charset="0"/>
              </a:rPr>
              <a:t> OCP</a:t>
            </a:r>
          </a:p>
          <a:p>
            <a:r>
              <a:rPr lang="en-US" sz="1000" b="1" dirty="0">
                <a:latin typeface="Arial" pitchFamily="34" charset="0"/>
                <a:cs typeface="Arial" pitchFamily="34" charset="0"/>
              </a:rPr>
              <a:t>Answer 5:</a:t>
            </a:r>
            <a:r>
              <a:rPr lang="en-US" sz="1000" dirty="0">
                <a:latin typeface="Arial" pitchFamily="34" charset="0"/>
                <a:cs typeface="Arial" pitchFamily="34" charset="0"/>
              </a:rPr>
              <a:t> ISP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Rot="1" noChangeAspect="1" noChangeArrowheads="1" noTextEdit="1"/>
          </p:cNvSpPr>
          <p:nvPr>
            <p:ph type="sldImg"/>
          </p:nvPr>
        </p:nvSpPr>
        <p:spPr>
          <a:xfrm>
            <a:off x="2022475" y="685800"/>
            <a:ext cx="4572000" cy="3429000"/>
          </a:xfrm>
          <a:ln/>
        </p:spPr>
      </p:sp>
      <p:sp>
        <p:nvSpPr>
          <p:cNvPr id="24581" name="Rectangle 3"/>
          <p:cNvSpPr>
            <a:spLocks noGrp="1" noChangeArrowheads="1"/>
          </p:cNvSpPr>
          <p:nvPr>
            <p:ph type="body" idx="1"/>
          </p:nvPr>
        </p:nvSpPr>
        <p:spPr>
          <a:noFill/>
          <a:ln/>
        </p:spPr>
        <p:txBody>
          <a:bodyPr/>
          <a:lstStyle/>
          <a:p>
            <a:pPr marL="228600" indent="-228600" eaLnBrk="1" hangingPunct="1"/>
            <a:r>
              <a:rPr lang="en-US" b="1" u="sng" dirty="0" smtClean="0"/>
              <a:t>Lesson Objectives</a:t>
            </a:r>
            <a:r>
              <a:rPr lang="en-US" b="1" dirty="0" smtClean="0"/>
              <a:t>:</a:t>
            </a:r>
          </a:p>
          <a:p>
            <a:pPr marL="228600" indent="-228600" eaLnBrk="1" hangingPunct="1">
              <a:buFontTx/>
              <a:buChar char="•"/>
            </a:pPr>
            <a:r>
              <a:rPr lang="en-US" dirty="0" smtClean="0"/>
              <a:t>We are now familiar with features of an object oriented language</a:t>
            </a:r>
          </a:p>
          <a:p>
            <a:pPr marL="228600" indent="-228600" eaLnBrk="1" hangingPunct="1">
              <a:buFontTx/>
              <a:buChar char="•"/>
            </a:pPr>
            <a:r>
              <a:rPr lang="en-US" dirty="0" smtClean="0"/>
              <a:t>We write our Object Oriented programs based on the designs provided for the application</a:t>
            </a:r>
          </a:p>
          <a:p>
            <a:pPr marL="228600" indent="-228600" eaLnBrk="1" hangingPunct="1">
              <a:buFontTx/>
              <a:buChar char="•"/>
            </a:pPr>
            <a:r>
              <a:rPr lang="en-US" dirty="0" smtClean="0"/>
              <a:t>For a given design, is there any method to gauge whether it is good, bad, or somewhere in between? </a:t>
            </a:r>
          </a:p>
          <a:p>
            <a:pPr marL="685800" lvl="1" indent="-228600" eaLnBrk="1" hangingPunct="1">
              <a:buFont typeface="Wingdings" pitchFamily="2" charset="2"/>
              <a:buChar char="Ø"/>
            </a:pPr>
            <a:r>
              <a:rPr lang="en-US" dirty="0" smtClean="0"/>
              <a:t>We may get the answer from an “OO Guru”. If the design “feels right”, the Guru certifies that the design is good. </a:t>
            </a:r>
          </a:p>
          <a:p>
            <a:pPr marL="228600" indent="-228600" eaLnBrk="1" hangingPunct="1">
              <a:buFontTx/>
              <a:buChar char="•"/>
            </a:pPr>
            <a:r>
              <a:rPr lang="en-US" dirty="0" smtClean="0"/>
              <a:t>How do we  know if the design “feels right”?</a:t>
            </a:r>
          </a:p>
          <a:p>
            <a:pPr marL="685800" lvl="1" indent="-228600" eaLnBrk="1" hangingPunct="1">
              <a:buFont typeface="Wingdings" pitchFamily="2" charset="2"/>
              <a:buChar char="Ø"/>
            </a:pPr>
            <a:r>
              <a:rPr lang="en-US" dirty="0" smtClean="0"/>
              <a:t>We can get the answer by looking at the </a:t>
            </a:r>
            <a:r>
              <a:rPr lang="en-US" b="1" dirty="0" smtClean="0"/>
              <a:t>design heuristics </a:t>
            </a:r>
            <a:r>
              <a:rPr lang="en-US" dirty="0" smtClean="0"/>
              <a:t>and </a:t>
            </a:r>
            <a:r>
              <a:rPr lang="en-US" b="1" dirty="0" smtClean="0"/>
              <a:t>principles </a:t>
            </a:r>
            <a:r>
              <a:rPr lang="en-US" dirty="0" smtClean="0"/>
              <a:t>introduced in this lesson. </a:t>
            </a:r>
          </a:p>
        </p:txBody>
      </p:sp>
      <p:sp>
        <p:nvSpPr>
          <p:cNvPr id="24582" name="Text Box 7"/>
          <p:cNvSpPr txBox="1">
            <a:spLocks noChangeArrowheads="1"/>
          </p:cNvSpPr>
          <p:nvPr/>
        </p:nvSpPr>
        <p:spPr bwMode="auto">
          <a:xfrm>
            <a:off x="486137" y="1317625"/>
            <a:ext cx="1342663" cy="1171304"/>
          </a:xfrm>
          <a:prstGeom prst="rect">
            <a:avLst/>
          </a:prstGeom>
          <a:noFill/>
          <a:ln w="9525">
            <a:noFill/>
            <a:miter lim="800000"/>
            <a:headEnd/>
            <a:tailEnd/>
          </a:ln>
        </p:spPr>
        <p:txBody>
          <a:bodyPr wrap="square" lIns="93175" tIns="46588" rIns="93175" bIns="46588">
            <a:spAutoFit/>
          </a:bodyPr>
          <a:lstStyle/>
          <a:p>
            <a:pPr defTabSz="931863"/>
            <a:r>
              <a:rPr lang="en-US" sz="1000" dirty="0">
                <a:latin typeface="Arial" pitchFamily="34" charset="0"/>
                <a:cs typeface="Arial" pitchFamily="34" charset="0"/>
              </a:rPr>
              <a:t>Set the context for this lesson. Application designs are “good” if it can follow some of these principles and heuristics.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Rot="1" noChangeAspect="1" noChangeArrowheads="1" noTextEdit="1"/>
          </p:cNvSpPr>
          <p:nvPr>
            <p:ph type="sldImg"/>
          </p:nvPr>
        </p:nvSpPr>
        <p:spPr>
          <a:xfrm>
            <a:off x="2022475" y="685800"/>
            <a:ext cx="4572000" cy="3429000"/>
          </a:xfrm>
          <a:ln/>
        </p:spPr>
      </p:sp>
      <p:sp>
        <p:nvSpPr>
          <p:cNvPr id="25605" name="Rectangle 3"/>
          <p:cNvSpPr>
            <a:spLocks noGrp="1" noChangeArrowheads="1"/>
          </p:cNvSpPr>
          <p:nvPr>
            <p:ph type="body" idx="1"/>
          </p:nvPr>
        </p:nvSpPr>
        <p:spPr>
          <a:noFill/>
          <a:ln/>
        </p:spPr>
        <p:txBody>
          <a:bodyPr/>
          <a:lstStyle/>
          <a:p>
            <a:pPr marL="228600" indent="-228600" algn="l" eaLnBrk="1" hangingPunct="1"/>
            <a:r>
              <a:rPr lang="en-US" b="1" u="sng" dirty="0" smtClean="0"/>
              <a:t>Characteristics of a Good Design</a:t>
            </a:r>
            <a:r>
              <a:rPr lang="en-US" b="1" dirty="0" smtClean="0"/>
              <a:t>:</a:t>
            </a:r>
          </a:p>
          <a:p>
            <a:pPr marL="228600" indent="-228600" algn="l" eaLnBrk="1" hangingPunct="1">
              <a:buFontTx/>
              <a:buChar char="•"/>
            </a:pPr>
            <a:r>
              <a:rPr lang="en-US" dirty="0" smtClean="0"/>
              <a:t>Today, we live in a world that is highly dynamic and diverse in nature. As a result, our requirements too are constantly changing. Therefore it is not surprising that “dynamic” and “resilient” software systems are the need of the day.</a:t>
            </a:r>
          </a:p>
          <a:p>
            <a:pPr marL="228600" indent="-228600" algn="l" eaLnBrk="1" hangingPunct="1">
              <a:buFontTx/>
              <a:buChar char="•"/>
            </a:pPr>
            <a:r>
              <a:rPr lang="en-US" dirty="0" smtClean="0"/>
              <a:t>The challenge is in developing a software system capable of adapting to the ever changing requirements, complexities of the problem domain, and difficulty of managing software processes.</a:t>
            </a:r>
          </a:p>
          <a:p>
            <a:pPr marL="228600" indent="-228600" algn="l" eaLnBrk="1" hangingPunct="1">
              <a:buFontTx/>
              <a:buChar char="•"/>
            </a:pPr>
            <a:r>
              <a:rPr lang="en-US" dirty="0" smtClean="0"/>
              <a:t>A </a:t>
            </a:r>
            <a:r>
              <a:rPr lang="en-US" b="1" dirty="0" smtClean="0"/>
              <a:t>good design </a:t>
            </a:r>
            <a:r>
              <a:rPr lang="en-US" dirty="0" smtClean="0"/>
              <a:t>and </a:t>
            </a:r>
            <a:r>
              <a:rPr lang="en-US" b="1" dirty="0" smtClean="0"/>
              <a:t>code </a:t>
            </a:r>
            <a:r>
              <a:rPr lang="en-US" dirty="0" smtClean="0"/>
              <a:t>adapts easily to the frequent changes that are done during development and maintenance. Very often extensive changes are involved, when a new functionality is added to an application. The design should be able to incorporate the added functionality with minimum change to the existing codes.</a:t>
            </a:r>
          </a:p>
          <a:p>
            <a:pPr marL="228600" indent="-228600" algn="l" eaLnBrk="1" hangingPunct="1">
              <a:buFontTx/>
              <a:buChar char="•"/>
            </a:pPr>
            <a:r>
              <a:rPr lang="en-US" dirty="0" smtClean="0"/>
              <a:t>Existing codes are already tested units, and changing them may result in unwanted changes in related functionalities. A software designer should make his or her design </a:t>
            </a:r>
            <a:r>
              <a:rPr lang="en-US" b="1" dirty="0" smtClean="0"/>
              <a:t>foolproof </a:t>
            </a:r>
            <a:r>
              <a:rPr lang="en-US" dirty="0" smtClean="0"/>
              <a:t>against such eventualities. </a:t>
            </a:r>
          </a:p>
        </p:txBody>
      </p:sp>
      <p:sp>
        <p:nvSpPr>
          <p:cNvPr id="25606" name="Text Box 7"/>
          <p:cNvSpPr txBox="1">
            <a:spLocks noChangeArrowheads="1"/>
          </p:cNvSpPr>
          <p:nvPr/>
        </p:nvSpPr>
        <p:spPr bwMode="auto">
          <a:xfrm>
            <a:off x="462987" y="1190304"/>
            <a:ext cx="1296365" cy="1017416"/>
          </a:xfrm>
          <a:prstGeom prst="rect">
            <a:avLst/>
          </a:prstGeom>
          <a:noFill/>
          <a:ln w="9525">
            <a:noFill/>
            <a:miter lim="800000"/>
            <a:headEnd/>
            <a:tailEnd/>
          </a:ln>
        </p:spPr>
        <p:txBody>
          <a:bodyPr wrap="square" lIns="93175" tIns="46588" rIns="93175" bIns="46588">
            <a:spAutoFit/>
          </a:bodyPr>
          <a:lstStyle/>
          <a:p>
            <a:pPr defTabSz="931863"/>
            <a:r>
              <a:rPr lang="en-US" sz="1000" dirty="0">
                <a:latin typeface="Arial" pitchFamily="34" charset="0"/>
                <a:cs typeface="Arial" pitchFamily="34" charset="0"/>
              </a:rPr>
              <a:t>Here are some key characteristics of a good design. Most relate to maintenance of code.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8"/>
          <p:cNvSpPr>
            <a:spLocks noGrp="1" noRot="1" noChangeAspect="1" noChangeArrowheads="1" noTextEdit="1"/>
          </p:cNvSpPr>
          <p:nvPr>
            <p:ph type="sldImg"/>
          </p:nvPr>
        </p:nvSpPr>
        <p:spPr>
          <a:xfrm>
            <a:off x="2022475" y="685800"/>
            <a:ext cx="4572000" cy="3429000"/>
          </a:xfrm>
          <a:ln/>
        </p:spPr>
      </p:sp>
      <p:sp>
        <p:nvSpPr>
          <p:cNvPr id="26629" name="Rectangle 9"/>
          <p:cNvSpPr>
            <a:spLocks noGrp="1" noChangeArrowheads="1"/>
          </p:cNvSpPr>
          <p:nvPr>
            <p:ph type="body" idx="1"/>
          </p:nvPr>
        </p:nvSpPr>
        <p:spPr>
          <a:xfrm>
            <a:off x="2057400" y="4343400"/>
            <a:ext cx="4733925" cy="4114800"/>
          </a:xfrm>
          <a:noFill/>
          <a:ln/>
        </p:spPr>
        <p:txBody>
          <a:bodyPr/>
          <a:lstStyle/>
          <a:p>
            <a:pPr marL="228600" indent="-228600" algn="l"/>
            <a:r>
              <a:rPr lang="en-US" b="1" u="sng" dirty="0" smtClean="0"/>
              <a:t>Symptoms of a Rotting Design</a:t>
            </a:r>
            <a:r>
              <a:rPr lang="en-US" b="1" dirty="0" smtClean="0"/>
              <a:t>:</a:t>
            </a:r>
          </a:p>
          <a:p>
            <a:pPr marL="228600" indent="-228600" algn="l">
              <a:buFontTx/>
              <a:buChar char="•"/>
            </a:pPr>
            <a:r>
              <a:rPr lang="en-US" dirty="0" smtClean="0"/>
              <a:t>There are four primary symptoms of a rotting design:</a:t>
            </a:r>
          </a:p>
          <a:p>
            <a:pPr marL="685800" lvl="1" indent="-228600" algn="l">
              <a:buFont typeface="Wingdings" pitchFamily="2" charset="2"/>
              <a:buChar char="Ø"/>
            </a:pPr>
            <a:r>
              <a:rPr lang="en-US" b="1" dirty="0" smtClean="0"/>
              <a:t>Rigidity: </a:t>
            </a:r>
            <a:r>
              <a:rPr lang="en-US" dirty="0" smtClean="0"/>
              <a:t>It is the tendency of a software to change even in the smallest of ways. Every change results in a cascading effect, bringing about subsequent changes in related modules. When software exhibits such characteristics, the managers avoid fixing even the simplest of problems.</a:t>
            </a:r>
          </a:p>
          <a:p>
            <a:pPr marL="685800" lvl="1" indent="-228600" algn="l">
              <a:buFont typeface="Wingdings" pitchFamily="2" charset="2"/>
              <a:buChar char="Ø"/>
            </a:pPr>
            <a:r>
              <a:rPr lang="en-US" b="1" dirty="0" smtClean="0"/>
              <a:t>Fragility: </a:t>
            </a:r>
            <a:r>
              <a:rPr lang="en-US" dirty="0" smtClean="0"/>
              <a:t>It is the tendency of the software to break in many places every time it changes. Often the break occurs at a point remotely connected with the point of change. In fact, the two points may not be related at all. Due to the break, the fragility increases, and soon the situation goes beyond control.</a:t>
            </a:r>
          </a:p>
          <a:p>
            <a:pPr marL="685800" lvl="1" indent="-228600" algn="l">
              <a:buFont typeface="Wingdings" pitchFamily="2" charset="2"/>
              <a:buChar char="Ø"/>
            </a:pPr>
            <a:r>
              <a:rPr lang="en-US" b="1" dirty="0" smtClean="0"/>
              <a:t>Immobility: </a:t>
            </a:r>
            <a:r>
              <a:rPr lang="en-US" dirty="0" smtClean="0"/>
              <a:t>It is the inability to reuse software from other projects or from other parts of the same project. This situation occurs when a module has too much related software that it depends on.</a:t>
            </a:r>
          </a:p>
          <a:p>
            <a:pPr marL="685800" lvl="1" indent="-228600" algn="l">
              <a:buFont typeface="Wingdings" pitchFamily="2" charset="2"/>
              <a:buChar char="Ø"/>
            </a:pPr>
            <a:r>
              <a:rPr lang="en-US" b="1" dirty="0" smtClean="0"/>
              <a:t>Viscosity: </a:t>
            </a:r>
            <a:r>
              <a:rPr lang="en-US" dirty="0" smtClean="0"/>
              <a:t>Viscosity is of two types: viscosity of design and viscosity of environment. When design preserving methods are more difficult to implement than the hacks, then we can say that the </a:t>
            </a:r>
            <a:r>
              <a:rPr lang="en-US" b="1" dirty="0" smtClean="0"/>
              <a:t>viscosity of design </a:t>
            </a:r>
            <a:r>
              <a:rPr lang="en-US" dirty="0" smtClean="0"/>
              <a:t>is very high. When the design environment is slow and inefficient we can say that the </a:t>
            </a:r>
            <a:r>
              <a:rPr lang="en-US" b="1" dirty="0" smtClean="0"/>
              <a:t>viscosity of environment </a:t>
            </a:r>
            <a:r>
              <a:rPr lang="en-US" dirty="0" smtClean="0"/>
              <a:t>is high.</a:t>
            </a:r>
          </a:p>
        </p:txBody>
      </p:sp>
      <p:sp>
        <p:nvSpPr>
          <p:cNvPr id="26630" name="Text Box 7"/>
          <p:cNvSpPr txBox="1">
            <a:spLocks noChangeArrowheads="1"/>
          </p:cNvSpPr>
          <p:nvPr/>
        </p:nvSpPr>
        <p:spPr bwMode="auto">
          <a:xfrm>
            <a:off x="474563" y="1120855"/>
            <a:ext cx="1307939" cy="3325740"/>
          </a:xfrm>
          <a:prstGeom prst="rect">
            <a:avLst/>
          </a:prstGeom>
          <a:noFill/>
          <a:ln w="9525">
            <a:noFill/>
            <a:miter lim="800000"/>
            <a:headEnd/>
            <a:tailEnd/>
          </a:ln>
        </p:spPr>
        <p:txBody>
          <a:bodyPr wrap="square" lIns="93175" tIns="46588" rIns="93175" bIns="46588">
            <a:spAutoFit/>
          </a:bodyPr>
          <a:lstStyle/>
          <a:p>
            <a:pPr defTabSz="931863"/>
            <a:r>
              <a:rPr lang="en-US" sz="1000" dirty="0">
                <a:latin typeface="Arial" pitchFamily="34" charset="0"/>
                <a:cs typeface="Arial" pitchFamily="34" charset="0"/>
              </a:rPr>
              <a:t>If the design satisfies the requirements but exhibits characteristics shown here, it could mean that design has scope for improvement! Note that many of them relate to high interdependence between classes/modules.</a:t>
            </a:r>
          </a:p>
          <a:p>
            <a:pPr defTabSz="931863"/>
            <a:r>
              <a:rPr lang="en-US" sz="1000" dirty="0">
                <a:latin typeface="Arial" pitchFamily="34" charset="0"/>
                <a:cs typeface="Arial" pitchFamily="34" charset="0"/>
              </a:rPr>
              <a:t>These have been stated by Robert Martin (now known as Uncle Bob), one of the key figures in the field of Object Orientation.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8"/>
          <p:cNvSpPr>
            <a:spLocks noGrp="1" noRot="1" noChangeAspect="1" noChangeArrowheads="1" noTextEdit="1"/>
          </p:cNvSpPr>
          <p:nvPr>
            <p:ph type="sldImg"/>
          </p:nvPr>
        </p:nvSpPr>
        <p:spPr>
          <a:xfrm>
            <a:off x="2022475" y="685800"/>
            <a:ext cx="4572000" cy="3429000"/>
          </a:xfrm>
          <a:ln/>
        </p:spPr>
      </p:sp>
      <p:sp>
        <p:nvSpPr>
          <p:cNvPr id="27653" name="Rectangle 9"/>
          <p:cNvSpPr>
            <a:spLocks noGrp="1" noChangeArrowheads="1"/>
          </p:cNvSpPr>
          <p:nvPr>
            <p:ph type="body" idx="1"/>
          </p:nvPr>
        </p:nvSpPr>
        <p:spPr>
          <a:noFill/>
          <a:ln/>
        </p:spPr>
        <p:txBody>
          <a:bodyPr/>
          <a:lstStyle/>
          <a:p>
            <a:pPr marL="228600" indent="-228600"/>
            <a:r>
              <a:rPr lang="en-US" b="1" u="sng" dirty="0" smtClean="0"/>
              <a:t>Design Heuristics</a:t>
            </a:r>
            <a:r>
              <a:rPr lang="en-US" b="1" dirty="0" smtClean="0"/>
              <a:t>:</a:t>
            </a:r>
          </a:p>
          <a:p>
            <a:pPr marL="228600" indent="-228600" algn="l">
              <a:buFontTx/>
              <a:buChar char="•"/>
            </a:pPr>
            <a:r>
              <a:rPr lang="en-US" dirty="0" smtClean="0"/>
              <a:t>How do we  know whether right decisions are taken with respect to designing? This is where guidelines captured over the years through experience help in taking the right decisions. </a:t>
            </a:r>
          </a:p>
          <a:p>
            <a:pPr marL="228600" indent="-228600" algn="l">
              <a:buFontTx/>
              <a:buChar char="•"/>
            </a:pPr>
            <a:r>
              <a:rPr lang="en-US" dirty="0" smtClean="0"/>
              <a:t>These guidelines, also referred as “rules of thumb”, are not hard and fast rules. However, these can be thought of as “warning bells” if violated. Using these guidelines, appropriate changes can be brought about for removing the heuristic violation, wherever necessary</a:t>
            </a:r>
          </a:p>
        </p:txBody>
      </p:sp>
      <p:sp>
        <p:nvSpPr>
          <p:cNvPr id="27654" name="Text Box 7"/>
          <p:cNvSpPr txBox="1">
            <a:spLocks noChangeArrowheads="1"/>
          </p:cNvSpPr>
          <p:nvPr/>
        </p:nvSpPr>
        <p:spPr bwMode="auto">
          <a:xfrm>
            <a:off x="486137" y="1132430"/>
            <a:ext cx="1307939" cy="1171304"/>
          </a:xfrm>
          <a:prstGeom prst="rect">
            <a:avLst/>
          </a:prstGeom>
          <a:noFill/>
          <a:ln w="9525">
            <a:noFill/>
            <a:miter lim="800000"/>
            <a:headEnd/>
            <a:tailEnd/>
          </a:ln>
        </p:spPr>
        <p:txBody>
          <a:bodyPr wrap="square" lIns="93175" tIns="46588" rIns="93175" bIns="46588">
            <a:spAutoFit/>
          </a:bodyPr>
          <a:lstStyle/>
          <a:p>
            <a:pPr defTabSz="931863"/>
            <a:r>
              <a:rPr lang="en-US" sz="1000" dirty="0">
                <a:latin typeface="Arial" pitchFamily="34" charset="0"/>
                <a:cs typeface="Arial" pitchFamily="34" charset="0"/>
              </a:rPr>
              <a:t>There is nothing like ranking or priorities for the heuristics. The right ones are chosen based on the given context.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8"/>
          <p:cNvSpPr>
            <a:spLocks noGrp="1" noRot="1" noChangeAspect="1" noChangeArrowheads="1" noTextEdit="1"/>
          </p:cNvSpPr>
          <p:nvPr>
            <p:ph type="sldImg"/>
          </p:nvPr>
        </p:nvSpPr>
        <p:spPr>
          <a:xfrm>
            <a:off x="2022475" y="685800"/>
            <a:ext cx="4572000" cy="3429000"/>
          </a:xfrm>
          <a:ln/>
        </p:spPr>
      </p:sp>
      <p:sp>
        <p:nvSpPr>
          <p:cNvPr id="28677" name="Rectangle 9"/>
          <p:cNvSpPr>
            <a:spLocks noGrp="1" noChangeArrowheads="1"/>
          </p:cNvSpPr>
          <p:nvPr>
            <p:ph type="body" idx="1"/>
          </p:nvPr>
        </p:nvSpPr>
        <p:spPr>
          <a:noFill/>
          <a:ln/>
        </p:spPr>
        <p:txBody>
          <a:bodyPr/>
          <a:lstStyle/>
          <a:p>
            <a:pPr marL="228600" indent="-228600"/>
            <a:r>
              <a:rPr lang="en-US" b="1" u="sng" dirty="0" smtClean="0"/>
              <a:t>Design Heuristics</a:t>
            </a:r>
            <a:r>
              <a:rPr lang="en-US" b="1" dirty="0" smtClean="0"/>
              <a:t>:</a:t>
            </a:r>
          </a:p>
          <a:p>
            <a:pPr marL="228600" indent="-228600" algn="l">
              <a:buFontTx/>
              <a:buChar char="•"/>
            </a:pPr>
            <a:r>
              <a:rPr lang="en-US" dirty="0" smtClean="0"/>
              <a:t>Arthur J. Riel has put together </a:t>
            </a:r>
            <a:r>
              <a:rPr lang="en-US" b="1" dirty="0" smtClean="0"/>
              <a:t>60 design heuristics, </a:t>
            </a:r>
            <a:r>
              <a:rPr lang="en-US" dirty="0" smtClean="0"/>
              <a:t>and these are applicable for various aspects like Objects and Classes, God Classes and Proliferation of classes, Inheritance between classes etc.</a:t>
            </a:r>
          </a:p>
          <a:p>
            <a:pPr marL="228600" indent="-228600" algn="l">
              <a:buFontTx/>
              <a:buChar char="•"/>
            </a:pPr>
            <a:r>
              <a:rPr lang="en-US" dirty="0" smtClean="0"/>
              <a:t>We will see some of these on the subsequent slides.</a:t>
            </a:r>
          </a:p>
        </p:txBody>
      </p:sp>
      <p:sp>
        <p:nvSpPr>
          <p:cNvPr id="28678" name="Text Box 7"/>
          <p:cNvSpPr txBox="1">
            <a:spLocks noChangeArrowheads="1"/>
          </p:cNvSpPr>
          <p:nvPr/>
        </p:nvSpPr>
        <p:spPr bwMode="auto">
          <a:xfrm>
            <a:off x="486137" y="1317625"/>
            <a:ext cx="1342663" cy="1017416"/>
          </a:xfrm>
          <a:prstGeom prst="rect">
            <a:avLst/>
          </a:prstGeom>
          <a:noFill/>
          <a:ln w="9525">
            <a:noFill/>
            <a:miter lim="800000"/>
            <a:headEnd/>
            <a:tailEnd/>
          </a:ln>
        </p:spPr>
        <p:txBody>
          <a:bodyPr wrap="square" lIns="93175" tIns="46588" rIns="93175" bIns="46588">
            <a:spAutoFit/>
          </a:bodyPr>
          <a:lstStyle/>
          <a:p>
            <a:pPr defTabSz="931863"/>
            <a:r>
              <a:rPr lang="en-US" sz="1000" dirty="0">
                <a:latin typeface="Arial" pitchFamily="34" charset="0"/>
                <a:cs typeface="Arial" pitchFamily="34" charset="0"/>
              </a:rPr>
              <a:t>We shall now discuss some design heuristics applicable to various categories as mentioned here.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Rot="1" noChangeAspect="1" noChangeArrowheads="1" noTextEdit="1"/>
          </p:cNvSpPr>
          <p:nvPr>
            <p:ph type="sldImg"/>
          </p:nvPr>
        </p:nvSpPr>
        <p:spPr>
          <a:xfrm>
            <a:off x="2022475" y="685800"/>
            <a:ext cx="4572000" cy="3429000"/>
          </a:xfrm>
          <a:ln/>
        </p:spPr>
      </p:sp>
      <p:sp>
        <p:nvSpPr>
          <p:cNvPr id="29701" name="Rectangle 3"/>
          <p:cNvSpPr>
            <a:spLocks noGrp="1" noChangeArrowheads="1"/>
          </p:cNvSpPr>
          <p:nvPr>
            <p:ph type="body" idx="1"/>
          </p:nvPr>
        </p:nvSpPr>
        <p:spPr>
          <a:noFill/>
          <a:ln/>
        </p:spPr>
        <p:txBody>
          <a:bodyPr/>
          <a:lstStyle/>
          <a:p>
            <a:pPr marL="228600" indent="-228600" eaLnBrk="1" hangingPunct="1"/>
            <a:r>
              <a:rPr lang="en-US" b="1" u="sng" dirty="0" smtClean="0">
                <a:latin typeface="Arial" pitchFamily="34" charset="0"/>
              </a:rPr>
              <a:t>Design Heuristics: Objects and Classes</a:t>
            </a:r>
            <a:r>
              <a:rPr lang="en-US" b="1" dirty="0" smtClean="0">
                <a:latin typeface="Arial" pitchFamily="34" charset="0"/>
              </a:rPr>
              <a:t>:</a:t>
            </a:r>
          </a:p>
          <a:p>
            <a:pPr marL="228600" indent="-228600" eaLnBrk="1" hangingPunct="1">
              <a:buFontTx/>
              <a:buChar char="•"/>
            </a:pPr>
            <a:r>
              <a:rPr lang="en-US" dirty="0" smtClean="0">
                <a:latin typeface="Arial" pitchFamily="34" charset="0"/>
              </a:rPr>
              <a:t>The above slide lists some of the design heuristics related to objects and classes. </a:t>
            </a:r>
          </a:p>
          <a:p>
            <a:pPr marL="742950" lvl="1" indent="-285750" eaLnBrk="1" hangingPunct="1">
              <a:buFont typeface="Wingdings" pitchFamily="2" charset="2"/>
              <a:buChar char="Ø"/>
            </a:pPr>
            <a:r>
              <a:rPr lang="en-US" dirty="0" smtClean="0">
                <a:latin typeface="Arial" pitchFamily="34" charset="0"/>
              </a:rPr>
              <a:t>Data is operated upon by operations, so there is a direct dependency between them. Data is bound to change, so it is useful to isolate consequences of that change to within the same class by enforcing encapsulation. For example, if data type changes, operations too will need modification. By keeping data, and operations that act on the data together, maintenance becomes easier.</a:t>
            </a:r>
          </a:p>
          <a:p>
            <a:pPr marL="742950" lvl="1" indent="-285750" eaLnBrk="1" hangingPunct="1">
              <a:buFont typeface="Wingdings" pitchFamily="2" charset="2"/>
              <a:buChar char="Ø"/>
            </a:pPr>
            <a:r>
              <a:rPr lang="en-US" dirty="0" smtClean="0">
                <a:latin typeface="Arial" pitchFamily="34" charset="0"/>
              </a:rPr>
              <a:t>This heuristic aims to reduce the complexity of class interface. Implementation details are meant to be “service operations”, which merely factors code within class considering reusability and modularity. They are not expected to be directly used by clients of class and hence must remain private. </a:t>
            </a:r>
          </a:p>
          <a:p>
            <a:pPr marL="742950" lvl="1" indent="-285750" eaLnBrk="1" hangingPunct="1">
              <a:buFont typeface="Wingdings" pitchFamily="2" charset="2"/>
              <a:buChar char="Ø"/>
            </a:pPr>
            <a:r>
              <a:rPr lang="en-US" dirty="0" smtClean="0">
                <a:latin typeface="Arial" pitchFamily="34" charset="0"/>
              </a:rPr>
              <a:t>Key abstraction is usually defined as an element of the problem domain. This heuristic implies the need for a class to be cohesive.</a:t>
            </a:r>
          </a:p>
          <a:p>
            <a:pPr marL="742950" lvl="1" indent="-285750" eaLnBrk="1" hangingPunct="1">
              <a:buFont typeface="Wingdings" pitchFamily="2" charset="2"/>
              <a:buChar char="Ø"/>
            </a:pPr>
            <a:r>
              <a:rPr lang="en-US" dirty="0" smtClean="0">
                <a:latin typeface="Arial" pitchFamily="34" charset="0"/>
              </a:rPr>
              <a:t>Violating this would mean that more than one class is affected in case of change in data because data and behavior actually belong to the same key abstraction and should have been captured in the same class.</a:t>
            </a:r>
          </a:p>
          <a:p>
            <a:pPr marL="742950" lvl="1" indent="-285750" eaLnBrk="1" hangingPunct="1">
              <a:buFont typeface="Wingdings" pitchFamily="2" charset="2"/>
              <a:buChar char="Ø"/>
            </a:pPr>
            <a:r>
              <a:rPr lang="en-US" dirty="0" smtClean="0">
                <a:latin typeface="Arial" pitchFamily="34" charset="0"/>
              </a:rPr>
              <a:t>Look out for classes where a subset of methods operate on a proper subset of data. In this case, one must spin off the other subset of related data and operations into another class.</a:t>
            </a:r>
          </a:p>
          <a:p>
            <a:pPr marL="742950" lvl="1" indent="-285750" eaLnBrk="1" hangingPunct="1">
              <a:buFont typeface="Wingdings" pitchFamily="2" charset="2"/>
              <a:buNone/>
            </a:pPr>
            <a:endParaRPr lang="en-US" dirty="0" smtClean="0">
              <a:latin typeface="Arial" pitchFamily="34" charset="0"/>
            </a:endParaRPr>
          </a:p>
        </p:txBody>
      </p:sp>
      <p:sp>
        <p:nvSpPr>
          <p:cNvPr id="29702" name="Text Box 7"/>
          <p:cNvSpPr txBox="1">
            <a:spLocks noChangeArrowheads="1"/>
          </p:cNvSpPr>
          <p:nvPr/>
        </p:nvSpPr>
        <p:spPr bwMode="auto">
          <a:xfrm>
            <a:off x="370390" y="983848"/>
            <a:ext cx="1469985" cy="8160152"/>
          </a:xfrm>
          <a:prstGeom prst="rect">
            <a:avLst/>
          </a:prstGeom>
          <a:noFill/>
          <a:ln w="9525">
            <a:noFill/>
            <a:miter lim="800000"/>
            <a:headEnd/>
            <a:tailEnd/>
          </a:ln>
        </p:spPr>
        <p:txBody>
          <a:bodyPr wrap="square" lIns="93175" tIns="46588" rIns="93175" bIns="46588">
            <a:spAutoFit/>
          </a:bodyPr>
          <a:lstStyle/>
          <a:p>
            <a:pPr defTabSz="931863">
              <a:defRPr/>
            </a:pPr>
            <a:r>
              <a:rPr lang="en-US" sz="1000" dirty="0">
                <a:latin typeface="Arial" pitchFamily="34" charset="0"/>
                <a:cs typeface="Arial" pitchFamily="34" charset="0"/>
              </a:rPr>
              <a:t>Refer to the Net on Riel’s design heuristics. In the course, we are briefly talking about these heuristics. </a:t>
            </a:r>
          </a:p>
          <a:p>
            <a:pPr marL="228600" indent="-228600" defTabSz="931863">
              <a:buFontTx/>
              <a:buAutoNum type="arabicPeriod"/>
              <a:defRPr/>
            </a:pPr>
            <a:r>
              <a:rPr lang="en-US" sz="1000" dirty="0">
                <a:latin typeface="Arial" pitchFamily="34" charset="0"/>
                <a:cs typeface="Arial" pitchFamily="34" charset="0"/>
              </a:rPr>
              <a:t>Hiding Data points towards Encapsulation; focus is on private…not even protected! (Protected Methods are ok)</a:t>
            </a:r>
          </a:p>
          <a:p>
            <a:pPr marL="228600" indent="-228600" defTabSz="931863">
              <a:buFontTx/>
              <a:buAutoNum type="arabicPeriod"/>
              <a:defRPr/>
            </a:pPr>
            <a:r>
              <a:rPr lang="en-US" sz="1000" dirty="0">
                <a:latin typeface="Arial" pitchFamily="34" charset="0"/>
                <a:cs typeface="Arial" pitchFamily="34" charset="0"/>
              </a:rPr>
              <a:t>Implementation details should go into private or protected. The “Public” Interface should be kept clean and should not contain items that clients do not need</a:t>
            </a:r>
          </a:p>
          <a:p>
            <a:pPr marL="228600" indent="-228600" defTabSz="931863">
              <a:buFontTx/>
              <a:buAutoNum type="arabicPeriod"/>
              <a:defRPr/>
            </a:pPr>
            <a:r>
              <a:rPr lang="en-US" sz="1000" dirty="0">
                <a:latin typeface="Arial" pitchFamily="34" charset="0"/>
                <a:cs typeface="Arial" pitchFamily="34" charset="0"/>
              </a:rPr>
              <a:t>One key abstraction means a class should have only one main purpose in life! </a:t>
            </a:r>
          </a:p>
          <a:p>
            <a:pPr marL="228600" indent="-228600" defTabSz="931863">
              <a:buFontTx/>
              <a:buAutoNum type="arabicPeriod"/>
              <a:defRPr/>
            </a:pPr>
            <a:r>
              <a:rPr lang="en-US" sz="1000" dirty="0">
                <a:latin typeface="Arial" pitchFamily="34" charset="0"/>
                <a:cs typeface="Arial" pitchFamily="34" charset="0"/>
              </a:rPr>
              <a:t>Keeping related data &amp; behaviour ; and spinning off non-related info into another class are inter-related. Data has to be close to behaviour. Eg. Keeping Employee and Address as two classes is better instead of having everything in same class: We have subset of operations working on subset of data in this case</a:t>
            </a:r>
            <a:r>
              <a:rPr lang="en-US" sz="1000" dirty="0" smtClean="0">
                <a:latin typeface="Arial" pitchFamily="34" charset="0"/>
                <a:cs typeface="Arial" pitchFamily="34" charset="0"/>
              </a:rPr>
              <a:t>.</a:t>
            </a:r>
            <a:endParaRPr lang="en-US" sz="1000" dirty="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xfrm>
            <a:off x="2022475" y="685800"/>
            <a:ext cx="4572000" cy="3429000"/>
          </a:xfrm>
          <a:ln/>
        </p:spPr>
      </p:sp>
      <p:sp>
        <p:nvSpPr>
          <p:cNvPr id="30725" name="Rectangle 3"/>
          <p:cNvSpPr>
            <a:spLocks noGrp="1" noChangeArrowheads="1"/>
          </p:cNvSpPr>
          <p:nvPr>
            <p:ph type="body" idx="1"/>
          </p:nvPr>
        </p:nvSpPr>
        <p:spPr>
          <a:noFill/>
          <a:ln/>
        </p:spPr>
        <p:txBody>
          <a:bodyPr/>
          <a:lstStyle/>
          <a:p>
            <a:pPr marL="228600" indent="-228600" eaLnBrk="1" hangingPunct="1"/>
            <a:r>
              <a:rPr lang="en-US" b="1" u="sng" dirty="0" smtClean="0">
                <a:latin typeface="Arial" pitchFamily="34" charset="0"/>
              </a:rPr>
              <a:t>Design Heuristics: God Classes, Proliferation of Classes</a:t>
            </a:r>
            <a:r>
              <a:rPr lang="en-US" b="1" dirty="0" smtClean="0">
                <a:latin typeface="Arial" pitchFamily="34" charset="0"/>
              </a:rPr>
              <a:t>:</a:t>
            </a:r>
          </a:p>
          <a:p>
            <a:pPr marL="228600" indent="-228600" algn="l" eaLnBrk="1" hangingPunct="1">
              <a:buFontTx/>
              <a:buChar char="•"/>
            </a:pPr>
            <a:r>
              <a:rPr lang="en-US" dirty="0" smtClean="0">
                <a:latin typeface="Arial" pitchFamily="34" charset="0"/>
              </a:rPr>
              <a:t>The above slide lists some of the design heuristics related to God classes and proliferation of classes.</a:t>
            </a:r>
          </a:p>
          <a:p>
            <a:pPr marL="228600" indent="-228600" algn="l" eaLnBrk="1" hangingPunct="1">
              <a:buFontTx/>
              <a:buChar char="•"/>
            </a:pPr>
            <a:r>
              <a:rPr lang="en-US" dirty="0" smtClean="0">
                <a:latin typeface="Arial" pitchFamily="34" charset="0"/>
              </a:rPr>
              <a:t>Object oriented paradigm can go haywire if the design moves in the direction stated above. Poorly distributed system intelligence and creation of too many classes vis-à-vis the problem at hand are respectively referred to as “God Class” and “Proliferation of Classes”. </a:t>
            </a:r>
          </a:p>
          <a:p>
            <a:pPr marL="228600" indent="-228600" algn="l" eaLnBrk="1" hangingPunct="1">
              <a:buFontTx/>
              <a:buChar char="•"/>
            </a:pPr>
            <a:r>
              <a:rPr lang="en-US" dirty="0" smtClean="0">
                <a:latin typeface="Arial" pitchFamily="34" charset="0"/>
              </a:rPr>
              <a:t>Especially when one moves from procedural to object oriented platforms, the tendency is to create God object which will do most of the work and leave smaller details to rest of the classes.</a:t>
            </a:r>
          </a:p>
          <a:p>
            <a:pPr marL="228600" indent="-228600" algn="l" eaLnBrk="1" hangingPunct="1">
              <a:buFontTx/>
              <a:buChar char="•"/>
            </a:pPr>
            <a:r>
              <a:rPr lang="en-US" dirty="0" smtClean="0">
                <a:latin typeface="Arial" pitchFamily="34" charset="0"/>
              </a:rPr>
              <a:t>It is said that one cannot get </a:t>
            </a:r>
            <a:r>
              <a:rPr lang="en-US" b="1" dirty="0" smtClean="0">
                <a:latin typeface="Arial" pitchFamily="34" charset="0"/>
              </a:rPr>
              <a:t>spaghetti code</a:t>
            </a:r>
            <a:r>
              <a:rPr lang="en-US" dirty="0" smtClean="0">
                <a:latin typeface="Arial" pitchFamily="34" charset="0"/>
              </a:rPr>
              <a:t> with OO systems, but one can get </a:t>
            </a:r>
            <a:r>
              <a:rPr lang="en-US" b="1" dirty="0" smtClean="0">
                <a:latin typeface="Arial" pitchFamily="34" charset="0"/>
              </a:rPr>
              <a:t>ravioli code </a:t>
            </a:r>
            <a:r>
              <a:rPr lang="en-US" dirty="0" smtClean="0">
                <a:latin typeface="Arial" pitchFamily="34" charset="0"/>
              </a:rPr>
              <a:t>instead! If spaghetti is pasta in long thin strings which makes it easy for them to get entangled (“spaghetti code” refers to unstructured code where control can jump from one point to another), ravioli is small pasta pouches containing cheese / vegetables / meat (“ravioli code” is characterized by number of small and loosely coupled software components). If raviolis become too many (“Proliferation” of classes), then there is a different kind of maintenance problem. In which of these multiple classes should changes be incorporated?</a:t>
            </a:r>
          </a:p>
        </p:txBody>
      </p:sp>
      <p:sp>
        <p:nvSpPr>
          <p:cNvPr id="30726" name="Text Box 7"/>
          <p:cNvSpPr txBox="1">
            <a:spLocks noChangeArrowheads="1"/>
          </p:cNvSpPr>
          <p:nvPr/>
        </p:nvSpPr>
        <p:spPr bwMode="auto">
          <a:xfrm>
            <a:off x="416689" y="1317625"/>
            <a:ext cx="1412111" cy="6095729"/>
          </a:xfrm>
          <a:prstGeom prst="rect">
            <a:avLst/>
          </a:prstGeom>
          <a:noFill/>
          <a:ln w="9525">
            <a:noFill/>
            <a:miter lim="800000"/>
            <a:headEnd/>
            <a:tailEnd/>
          </a:ln>
        </p:spPr>
        <p:txBody>
          <a:bodyPr wrap="square" lIns="93175" tIns="46588" rIns="93175" bIns="46588">
            <a:spAutoFit/>
          </a:bodyPr>
          <a:lstStyle/>
          <a:p>
            <a:pPr defTabSz="931863">
              <a:defRPr/>
            </a:pPr>
            <a:r>
              <a:rPr lang="en-US" sz="1000" dirty="0">
                <a:latin typeface="Arial" pitchFamily="34" charset="0"/>
                <a:cs typeface="Arial" pitchFamily="34" charset="0"/>
              </a:rPr>
              <a:t>Refer to the Net on Riel’s design heuristics. In the course, we are briefly talking about these heuristics.</a:t>
            </a:r>
          </a:p>
          <a:p>
            <a:pPr marL="228600" indent="-228600" defTabSz="931863">
              <a:buFontTx/>
              <a:buAutoNum type="arabicPeriod"/>
              <a:defRPr/>
            </a:pPr>
            <a:r>
              <a:rPr lang="en-US" sz="1000" dirty="0">
                <a:latin typeface="Arial" pitchFamily="34" charset="0"/>
                <a:cs typeface="Arial" pitchFamily="34" charset="0"/>
              </a:rPr>
              <a:t>Indications that you have God Classes are: Many public accessor methods ; Names such as Driver, Manager, Systems etc (would mean Too many Responsibilities)</a:t>
            </a:r>
          </a:p>
          <a:p>
            <a:pPr marL="228600" indent="-228600" defTabSz="931863">
              <a:buFontTx/>
              <a:buAutoNum type="arabicPeriod"/>
              <a:defRPr/>
            </a:pPr>
            <a:r>
              <a:rPr lang="en-US" sz="1000" dirty="0">
                <a:latin typeface="Arial" pitchFamily="34" charset="0"/>
                <a:cs typeface="Arial" pitchFamily="34" charset="0"/>
              </a:rPr>
              <a:t>Too many classes is not recommended too…would mean responsibility is too widely distributed and coupling will be high in the system</a:t>
            </a:r>
          </a:p>
          <a:p>
            <a:pPr marL="228600" indent="-228600" defTabSz="931863">
              <a:buFontTx/>
              <a:buAutoNum type="arabicPeriod"/>
              <a:defRPr/>
            </a:pPr>
            <a:r>
              <a:rPr lang="en-US" sz="1000" dirty="0">
                <a:latin typeface="Arial" pitchFamily="34" charset="0"/>
                <a:cs typeface="Arial" pitchFamily="34" charset="0"/>
              </a:rPr>
              <a:t>Do not fall into a trap of converting what should be an operation into a class. If class name looks more like a verb, chances are an operation is turned into a class.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2022475" y="685800"/>
            <a:ext cx="4572000" cy="3429000"/>
          </a:xfrm>
          <a:ln/>
        </p:spPr>
      </p:sp>
      <p:sp>
        <p:nvSpPr>
          <p:cNvPr id="31749" name="Rectangle 3"/>
          <p:cNvSpPr>
            <a:spLocks noGrp="1" noChangeArrowheads="1"/>
          </p:cNvSpPr>
          <p:nvPr>
            <p:ph type="body" idx="1"/>
          </p:nvPr>
        </p:nvSpPr>
        <p:spPr>
          <a:noFill/>
          <a:ln/>
        </p:spPr>
        <p:txBody>
          <a:bodyPr/>
          <a:lstStyle/>
          <a:p>
            <a:pPr eaLnBrk="1" hangingPunct="1"/>
            <a:r>
              <a:rPr lang="en-US" b="1" u="sng" dirty="0" smtClean="0">
                <a:latin typeface="Arial" pitchFamily="34" charset="0"/>
              </a:rPr>
              <a:t>Design Heuristics: Inheritance Relationship</a:t>
            </a:r>
            <a:r>
              <a:rPr lang="en-US" b="1" dirty="0" smtClean="0">
                <a:latin typeface="Arial" pitchFamily="34" charset="0"/>
              </a:rPr>
              <a:t>:</a:t>
            </a:r>
          </a:p>
          <a:p>
            <a:pPr eaLnBrk="1" hangingPunct="1"/>
            <a:r>
              <a:rPr lang="en-US" dirty="0" smtClean="0">
                <a:latin typeface="Arial" pitchFamily="34" charset="0"/>
              </a:rPr>
              <a:t>The above slide lists some of the design heuristics related to inheritance relationship.</a:t>
            </a:r>
          </a:p>
          <a:p>
            <a:pPr eaLnBrk="1" hangingPunct="1">
              <a:buFontTx/>
              <a:buChar char="•"/>
            </a:pPr>
            <a:r>
              <a:rPr lang="en-US" dirty="0" smtClean="0">
                <a:latin typeface="Arial" pitchFamily="34" charset="0"/>
              </a:rPr>
              <a:t> The first point actually compares inheritance with containership. It emphasizes that inheritance has to be used only in the cases where there is specialization hierarchy coming into picture. “Favor composition over inheritance” comes from here!</a:t>
            </a:r>
          </a:p>
          <a:p>
            <a:pPr eaLnBrk="1" hangingPunct="1">
              <a:buFontTx/>
              <a:buChar char="•"/>
            </a:pPr>
            <a:r>
              <a:rPr lang="en-US" dirty="0" smtClean="0">
                <a:latin typeface="Arial" pitchFamily="34" charset="0"/>
              </a:rPr>
              <a:t> The 2</a:t>
            </a:r>
            <a:r>
              <a:rPr lang="en-US" baseline="30000" dirty="0" smtClean="0">
                <a:latin typeface="Arial" pitchFamily="34" charset="0"/>
              </a:rPr>
              <a:t>nd</a:t>
            </a:r>
            <a:r>
              <a:rPr lang="en-US" dirty="0" smtClean="0">
                <a:latin typeface="Arial" pitchFamily="34" charset="0"/>
              </a:rPr>
              <a:t> point hints at the fact that </a:t>
            </a:r>
            <a:r>
              <a:rPr lang="en-US" b="1" dirty="0" smtClean="0">
                <a:latin typeface="Arial" pitchFamily="34" charset="0"/>
              </a:rPr>
              <a:t>inheritance</a:t>
            </a:r>
            <a:r>
              <a:rPr lang="en-US" dirty="0" smtClean="0">
                <a:latin typeface="Arial" pitchFamily="34" charset="0"/>
              </a:rPr>
              <a:t> potentially violates </a:t>
            </a:r>
            <a:r>
              <a:rPr lang="en-US" b="1" dirty="0" smtClean="0">
                <a:latin typeface="Arial" pitchFamily="34" charset="0"/>
              </a:rPr>
              <a:t>encapsulation</a:t>
            </a:r>
            <a:r>
              <a:rPr lang="en-US" dirty="0" smtClean="0">
                <a:latin typeface="Arial" pitchFamily="34" charset="0"/>
              </a:rPr>
              <a:t>! When something is protected, it becomes available in the derived classes, thereby weakening data hiding.</a:t>
            </a:r>
          </a:p>
          <a:p>
            <a:pPr eaLnBrk="1" hangingPunct="1">
              <a:buFontTx/>
              <a:buChar char="•"/>
            </a:pPr>
            <a:r>
              <a:rPr lang="en-US" dirty="0" smtClean="0">
                <a:latin typeface="Arial" pitchFamily="34" charset="0"/>
              </a:rPr>
              <a:t> There are recommendations on how abstract classes and base classes must be considered in design. It is ideal to have an abstract class sitting at the base of the hierarchy.</a:t>
            </a:r>
          </a:p>
          <a:p>
            <a:pPr eaLnBrk="1" hangingPunct="1">
              <a:buFontTx/>
              <a:buChar char="•"/>
            </a:pPr>
            <a:r>
              <a:rPr lang="en-US" dirty="0" smtClean="0">
                <a:latin typeface="Arial" pitchFamily="34" charset="0"/>
              </a:rPr>
              <a:t>By factoring commonality of data and behaviour as high up in the hierarchy as possible, multiple derived classes can leverage the commonality. </a:t>
            </a:r>
          </a:p>
          <a:p>
            <a:pPr eaLnBrk="1" hangingPunct="1">
              <a:buFontTx/>
              <a:buChar char="•"/>
            </a:pPr>
            <a:endParaRPr lang="en-US" dirty="0" smtClean="0">
              <a:latin typeface="Arial" pitchFamily="34" charset="0"/>
            </a:endParaRPr>
          </a:p>
          <a:p>
            <a:pPr eaLnBrk="1" hangingPunct="1"/>
            <a:endParaRPr lang="en-US" dirty="0" smtClean="0">
              <a:latin typeface="Arial" pitchFamily="34" charset="0"/>
            </a:endParaRPr>
          </a:p>
        </p:txBody>
      </p:sp>
      <p:sp>
        <p:nvSpPr>
          <p:cNvPr id="31750" name="Text Box 7"/>
          <p:cNvSpPr txBox="1">
            <a:spLocks noChangeArrowheads="1"/>
          </p:cNvSpPr>
          <p:nvPr/>
        </p:nvSpPr>
        <p:spPr bwMode="auto">
          <a:xfrm>
            <a:off x="155575" y="1317625"/>
            <a:ext cx="1673225" cy="6403975"/>
          </a:xfrm>
          <a:prstGeom prst="rect">
            <a:avLst/>
          </a:prstGeom>
          <a:noFill/>
          <a:ln w="9525">
            <a:noFill/>
            <a:miter lim="800000"/>
            <a:headEnd/>
            <a:tailEnd/>
          </a:ln>
        </p:spPr>
        <p:txBody>
          <a:bodyPr lIns="93175" tIns="46588" rIns="93175" bIns="46588">
            <a:spAutoFit/>
          </a:bodyPr>
          <a:lstStyle/>
          <a:p>
            <a:pPr defTabSz="931863">
              <a:defRPr/>
            </a:pPr>
            <a:r>
              <a:rPr lang="en-US" sz="1000" dirty="0">
                <a:latin typeface="Arial" pitchFamily="34" charset="0"/>
                <a:cs typeface="Arial" pitchFamily="34" charset="0"/>
              </a:rPr>
              <a:t>Refer to the Net on Riel’s design heuristics. In the course, we are briefly talking about these heuristics.</a:t>
            </a:r>
          </a:p>
          <a:p>
            <a:pPr marL="228600" indent="-228600" defTabSz="931863">
              <a:buFontTx/>
              <a:buAutoNum type="arabicPeriod"/>
              <a:defRPr/>
            </a:pPr>
            <a:r>
              <a:rPr lang="en-US" sz="1000" dirty="0">
                <a:latin typeface="Arial" pitchFamily="34" charset="0"/>
                <a:cs typeface="Arial" pitchFamily="34" charset="0"/>
              </a:rPr>
              <a:t>Inheritance by its very nature implies classes will be coupled and it is possible for derived classes to override the behaviour of base classes &amp; possibly access base class data..compromising on encapsulation. Composition on other hand provides stronger support for encapsulation. So preference is for using  composition over inheritance.</a:t>
            </a:r>
          </a:p>
          <a:p>
            <a:pPr marL="228600" indent="-228600" defTabSz="931863">
              <a:buFontTx/>
              <a:buAutoNum type="arabicPeriod"/>
              <a:defRPr/>
            </a:pPr>
            <a:r>
              <a:rPr lang="en-US" sz="1000" dirty="0">
                <a:latin typeface="Arial" pitchFamily="34" charset="0"/>
                <a:cs typeface="Arial" pitchFamily="34" charset="0"/>
              </a:rPr>
              <a:t>By keeping data private in base class, better encapsulation is achieved…note that even protected data is not recommended!</a:t>
            </a:r>
          </a:p>
          <a:p>
            <a:pPr marL="228600" indent="-228600" defTabSz="931863">
              <a:buFontTx/>
              <a:buAutoNum type="arabicPeriod"/>
              <a:defRPr/>
            </a:pPr>
            <a:r>
              <a:rPr lang="en-US" sz="1000" dirty="0">
                <a:latin typeface="Arial" pitchFamily="34" charset="0"/>
                <a:cs typeface="Arial" pitchFamily="34" charset="0"/>
              </a:rPr>
              <a:t>Abstract classes at base of hierarchy will ensure that specialization needed by derived classes can be extended from this base; also there is no overriding of behaviour to the extent possible.</a:t>
            </a:r>
          </a:p>
          <a:p>
            <a:pPr marL="228600" indent="-228600" defTabSz="931863">
              <a:buFontTx/>
              <a:buAutoNum type="arabicPeriod"/>
              <a:defRPr/>
            </a:pPr>
            <a:r>
              <a:rPr lang="en-US" sz="1000" dirty="0">
                <a:latin typeface="Arial" pitchFamily="34" charset="0"/>
                <a:cs typeface="Arial" pitchFamily="34" charset="0"/>
              </a:rPr>
              <a:t>Factoring data as high up as possible allows for code reuse.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6/24/2014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24,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Arial" panose="020B0604020202020204" pitchFamily="34" charset="0"/>
        <a:buChar char="•"/>
        <a:defRPr sz="1800" b="1" kern="1200">
          <a:solidFill>
            <a:schemeClr val="bg1">
              <a:lumMod val="50000"/>
            </a:schemeClr>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bg1">
              <a:lumMod val="50000"/>
            </a:schemeClr>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bg1">
              <a:lumMod val="50000"/>
            </a:schemeClr>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1251156" y="3131462"/>
            <a:ext cx="5652089" cy="1143008"/>
          </a:xfrm>
        </p:spPr>
        <p:txBody>
          <a:bodyPr/>
          <a:lstStyle/>
          <a:p>
            <a:pPr algn="l"/>
            <a:r>
              <a:rPr lang="en-US" dirty="0" smtClean="0">
                <a:solidFill>
                  <a:schemeClr val="tx1"/>
                </a:solidFill>
                <a:ea typeface="ＭＳ Ｐゴシック" pitchFamily="34" charset="-128"/>
              </a:rPr>
              <a:t>Lesson 01 : Introducing </a:t>
            </a:r>
            <a:r>
              <a:rPr lang="en-US" dirty="0" smtClean="0">
                <a:solidFill>
                  <a:schemeClr val="tx1"/>
                </a:solidFill>
                <a:ea typeface="ＭＳ Ｐゴシック" pitchFamily="34" charset="-128"/>
              </a:rPr>
              <a:t>Design Principles</a:t>
            </a:r>
            <a:endParaRPr lang="en-US" dirty="0">
              <a:solidFill>
                <a:schemeClr val="tx1"/>
              </a:solidFill>
              <a:ea typeface="ＭＳ Ｐゴシック" pitchFamily="34" charset="-128"/>
            </a:endParaRPr>
          </a:p>
        </p:txBody>
      </p:sp>
      <p:sp>
        <p:nvSpPr>
          <p:cNvPr id="11" name="Title 10"/>
          <p:cNvSpPr>
            <a:spLocks noGrp="1"/>
          </p:cNvSpPr>
          <p:nvPr>
            <p:ph type="ctrTitle"/>
          </p:nvPr>
        </p:nvSpPr>
        <p:spPr>
          <a:xfrm>
            <a:off x="1117600" y="1687056"/>
            <a:ext cx="6821714" cy="1285884"/>
          </a:xfrm>
        </p:spPr>
        <p:txBody>
          <a:bodyPr>
            <a:normAutofit/>
          </a:bodyPr>
          <a:lstStyle/>
          <a:p>
            <a:r>
              <a:rPr lang="en-US" sz="3600" dirty="0" smtClean="0">
                <a:solidFill>
                  <a:srgbClr val="000000"/>
                </a:solidFill>
                <a:latin typeface="Candara"/>
                <a:ea typeface="ＭＳ Ｐゴシック" pitchFamily="34" charset="-128"/>
              </a:rPr>
              <a:t>Introduction to Design Principles and Patterns</a:t>
            </a:r>
            <a:endParaRPr lang="en-US" sz="3600" dirty="0">
              <a:solidFill>
                <a:srgbClr val="000000"/>
              </a:solidFill>
              <a:latin typeface="Candara"/>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p:cNvSpPr>
            <a:spLocks noGrp="1" noChangeArrowheads="1"/>
          </p:cNvSpPr>
          <p:nvPr>
            <p:ph type="body" idx="4294967295"/>
          </p:nvPr>
        </p:nvSpPr>
        <p:spPr>
          <a:xfrm>
            <a:off x="457200" y="1106724"/>
            <a:ext cx="8229600" cy="4525963"/>
          </a:xfrm>
        </p:spPr>
        <p:txBody>
          <a:bodyPr lIns="90488" tIns="44450" rIns="90488" bIns="44450"/>
          <a:lstStyle/>
          <a:p>
            <a:pPr>
              <a:buFont typeface="Wingdings" pitchFamily="2" charset="2"/>
              <a:buChar char="Ø"/>
            </a:pPr>
            <a:r>
              <a:rPr lang="en-US" dirty="0">
                <a:solidFill>
                  <a:srgbClr val="000000"/>
                </a:solidFill>
                <a:latin typeface="Candara"/>
                <a:cs typeface="Arial" pitchFamily="34" charset="0"/>
              </a:rPr>
              <a:t>Let us go through some design principles:</a:t>
            </a:r>
          </a:p>
          <a:p>
            <a:pPr lvl="1"/>
            <a:r>
              <a:rPr lang="en-US" sz="1800" dirty="0" smtClean="0">
                <a:solidFill>
                  <a:srgbClr val="000000"/>
                </a:solidFill>
                <a:latin typeface="Candara"/>
                <a:cs typeface="Arial" pitchFamily="34" charset="0"/>
              </a:rPr>
              <a:t>Open-Closed Principle (OCP):</a:t>
            </a:r>
          </a:p>
          <a:p>
            <a:pPr lvl="2"/>
            <a:r>
              <a:rPr lang="en-US" sz="1600" dirty="0" smtClean="0">
                <a:solidFill>
                  <a:srgbClr val="000000"/>
                </a:solidFill>
                <a:latin typeface="Candara"/>
                <a:cs typeface="Arial" pitchFamily="34" charset="0"/>
              </a:rPr>
              <a:t>Software entities should be open for extension, but closed for modification (B. Meyer, 1988).</a:t>
            </a:r>
          </a:p>
          <a:p>
            <a:pPr lvl="1"/>
            <a:r>
              <a:rPr lang="en-US" sz="1800" dirty="0" smtClean="0">
                <a:solidFill>
                  <a:srgbClr val="000000"/>
                </a:solidFill>
                <a:latin typeface="Candara"/>
                <a:cs typeface="Arial" pitchFamily="34" charset="0"/>
              </a:rPr>
              <a:t>Single Responsibility Principle (SRP):</a:t>
            </a:r>
          </a:p>
          <a:p>
            <a:pPr lvl="2"/>
            <a:r>
              <a:rPr lang="en-US" sz="1600" dirty="0" smtClean="0">
                <a:solidFill>
                  <a:srgbClr val="000000"/>
                </a:solidFill>
                <a:latin typeface="Candara"/>
                <a:cs typeface="Arial" pitchFamily="34" charset="0"/>
              </a:rPr>
              <a:t>A class should have only one reason to change.</a:t>
            </a:r>
          </a:p>
          <a:p>
            <a:pPr lvl="1"/>
            <a:r>
              <a:rPr lang="en-US" sz="1800" dirty="0" smtClean="0">
                <a:solidFill>
                  <a:srgbClr val="000000"/>
                </a:solidFill>
                <a:latin typeface="Candara"/>
                <a:cs typeface="Arial" pitchFamily="34" charset="0"/>
              </a:rPr>
              <a:t>Interface Segregation Principle (ISP):</a:t>
            </a:r>
          </a:p>
          <a:p>
            <a:pPr lvl="2"/>
            <a:r>
              <a:rPr lang="en-US" sz="1600" dirty="0" smtClean="0">
                <a:solidFill>
                  <a:srgbClr val="000000"/>
                </a:solidFill>
                <a:latin typeface="Candara"/>
                <a:cs typeface="Arial" pitchFamily="34" charset="0"/>
              </a:rPr>
              <a:t>Many client-specific interfaces are better than one general purpose interface.</a:t>
            </a:r>
          </a:p>
          <a:p>
            <a:pPr lvl="2"/>
            <a:endParaRPr lang="en-US" sz="1600" dirty="0" smtClean="0">
              <a:solidFill>
                <a:srgbClr val="000000"/>
              </a:solidFill>
              <a:latin typeface="Candara"/>
              <a:cs typeface="Arial" pitchFamily="34" charset="0"/>
            </a:endParaRPr>
          </a:p>
        </p:txBody>
      </p:sp>
      <p:sp>
        <p:nvSpPr>
          <p:cNvPr id="12291"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1.3: Design Principles </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Introduction to Design Principles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ChangeArrowheads="1"/>
          </p:cNvSpPr>
          <p:nvPr>
            <p:ph type="body" idx="4294967295"/>
          </p:nvPr>
        </p:nvSpPr>
        <p:spPr>
          <a:xfrm>
            <a:off x="457200" y="1179294"/>
            <a:ext cx="8229600" cy="4525963"/>
          </a:xfrm>
        </p:spPr>
        <p:txBody>
          <a:bodyPr lIns="90488" tIns="44450" rIns="90488" bIns="44450"/>
          <a:lstStyle/>
          <a:p>
            <a:pPr>
              <a:buFont typeface="Wingdings" pitchFamily="2" charset="2"/>
              <a:buChar char="Ø"/>
            </a:pPr>
            <a:r>
              <a:rPr lang="en-US" dirty="0">
                <a:solidFill>
                  <a:srgbClr val="000000"/>
                </a:solidFill>
                <a:latin typeface="Candara"/>
                <a:cs typeface="Arial" pitchFamily="34" charset="0"/>
              </a:rPr>
              <a:t>Software entities should be open for extension and closed for modification (B.Mayer, 1988; quoted by R. Martin 1996).</a:t>
            </a:r>
          </a:p>
          <a:p>
            <a:pPr lvl="1"/>
            <a:r>
              <a:rPr lang="en-US" sz="1800" b="1" dirty="0" smtClean="0">
                <a:solidFill>
                  <a:srgbClr val="000000"/>
                </a:solidFill>
                <a:latin typeface="Candara"/>
                <a:cs typeface="Arial" pitchFamily="34" charset="0"/>
              </a:rPr>
              <a:t>Open for extension:</a:t>
            </a:r>
            <a:r>
              <a:rPr lang="en-US" sz="1800" dirty="0" smtClean="0">
                <a:solidFill>
                  <a:srgbClr val="000000"/>
                </a:solidFill>
                <a:latin typeface="Candara"/>
                <a:cs typeface="Arial" pitchFamily="34" charset="0"/>
              </a:rPr>
              <a:t> The behavior of the module can be extended. </a:t>
            </a:r>
          </a:p>
          <a:p>
            <a:pPr lvl="1"/>
            <a:r>
              <a:rPr lang="en-US" sz="1800" b="1" dirty="0" smtClean="0">
                <a:solidFill>
                  <a:srgbClr val="000000"/>
                </a:solidFill>
                <a:latin typeface="Candara"/>
                <a:cs typeface="Arial" pitchFamily="34" charset="0"/>
              </a:rPr>
              <a:t>Closed for modification:</a:t>
            </a:r>
            <a:r>
              <a:rPr lang="en-US" sz="1800" dirty="0" smtClean="0">
                <a:solidFill>
                  <a:srgbClr val="000000"/>
                </a:solidFill>
                <a:latin typeface="Candara"/>
                <a:cs typeface="Arial" pitchFamily="34" charset="0"/>
              </a:rPr>
              <a:t> The source code of the module is not allowed to change!</a:t>
            </a:r>
          </a:p>
          <a:p>
            <a:pPr>
              <a:buFont typeface="Wingdings" pitchFamily="2" charset="2"/>
              <a:buChar char="Ø"/>
            </a:pPr>
            <a:r>
              <a:rPr lang="en-US" dirty="0">
                <a:solidFill>
                  <a:srgbClr val="000000"/>
                </a:solidFill>
                <a:latin typeface="Candara"/>
                <a:cs typeface="Arial" pitchFamily="34" charset="0"/>
              </a:rPr>
              <a:t>How is this possible?</a:t>
            </a:r>
          </a:p>
          <a:p>
            <a:pPr lvl="1"/>
            <a:r>
              <a:rPr lang="en-US" sz="1800" dirty="0" smtClean="0">
                <a:solidFill>
                  <a:srgbClr val="000000"/>
                </a:solidFill>
                <a:latin typeface="Candara"/>
                <a:cs typeface="Arial" pitchFamily="34" charset="0"/>
              </a:rPr>
              <a:t>Abstraction is the key!</a:t>
            </a:r>
          </a:p>
        </p:txBody>
      </p:sp>
      <p:sp>
        <p:nvSpPr>
          <p:cNvPr id="13315"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1.3: Design Principles </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The Open-Closed Principle (OCP)</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6"/>
          <p:cNvSpPr>
            <a:spLocks noGrp="1" noChangeArrowheads="1"/>
          </p:cNvSpPr>
          <p:nvPr>
            <p:ph type="body" idx="4294967295"/>
          </p:nvPr>
        </p:nvSpPr>
        <p:spPr>
          <a:xfrm>
            <a:off x="457200" y="1324434"/>
            <a:ext cx="8229600" cy="4525963"/>
          </a:xfrm>
        </p:spPr>
        <p:txBody>
          <a:bodyPr lIns="90488" tIns="44450" rIns="90488" bIns="44450"/>
          <a:lstStyle/>
          <a:p>
            <a:pPr>
              <a:buFont typeface="Wingdings" pitchFamily="2" charset="2"/>
              <a:buChar char="Ø"/>
            </a:pPr>
            <a:r>
              <a:rPr lang="en-US" dirty="0">
                <a:solidFill>
                  <a:srgbClr val="000000"/>
                </a:solidFill>
                <a:latin typeface="Candara"/>
                <a:cs typeface="Arial" pitchFamily="34" charset="0"/>
              </a:rPr>
              <a:t>Take the example of a graphic editor:</a:t>
            </a:r>
          </a:p>
          <a:p>
            <a:pPr eaLnBrk="1" hangingPunct="1"/>
            <a:endParaRPr lang="en-US" sz="2000" b="1" dirty="0" smtClean="0">
              <a:solidFill>
                <a:srgbClr val="000000"/>
              </a:solidFill>
              <a:latin typeface="Candara"/>
              <a:cs typeface="Arial" pitchFamily="34" charset="0"/>
            </a:endParaRPr>
          </a:p>
        </p:txBody>
      </p:sp>
      <p:sp>
        <p:nvSpPr>
          <p:cNvPr id="20484" name="Text Box 4"/>
          <p:cNvSpPr txBox="1">
            <a:spLocks noChangeArrowheads="1"/>
          </p:cNvSpPr>
          <p:nvPr/>
        </p:nvSpPr>
        <p:spPr bwMode="auto">
          <a:xfrm>
            <a:off x="3200400" y="2438400"/>
            <a:ext cx="2209800" cy="1779588"/>
          </a:xfrm>
          <a:prstGeom prst="rect">
            <a:avLst/>
          </a:prstGeom>
          <a:solidFill>
            <a:srgbClr val="FFFFEB"/>
          </a:solidFill>
          <a:ln w="9525">
            <a:solidFill>
              <a:schemeClr val="tx2"/>
            </a:solidFill>
            <a:miter lim="800000"/>
            <a:headEnd/>
            <a:tailEnd/>
          </a:ln>
          <a:effectLst>
            <a:outerShdw dist="35921" dir="2700000" algn="ctr" rotWithShape="0">
              <a:srgbClr val="808080"/>
            </a:outerShdw>
          </a:effectLst>
        </p:spPr>
        <p:txBody>
          <a:bodyPr>
            <a:spAutoFit/>
          </a:bodyPr>
          <a:lstStyle/>
          <a:p>
            <a:pPr algn="ctr">
              <a:spcBef>
                <a:spcPct val="50000"/>
              </a:spcBef>
              <a:defRPr/>
            </a:pPr>
            <a:r>
              <a:rPr lang="en-US" dirty="0">
                <a:latin typeface="Candara" pitchFamily="34" charset="0"/>
              </a:rPr>
              <a:t>GraphicsEditor</a:t>
            </a:r>
          </a:p>
          <a:p>
            <a:pPr algn="ctr">
              <a:spcBef>
                <a:spcPct val="50000"/>
              </a:spcBef>
              <a:defRPr/>
            </a:pPr>
            <a:endParaRPr lang="en-US" dirty="0">
              <a:latin typeface="Candara" pitchFamily="34" charset="0"/>
            </a:endParaRPr>
          </a:p>
          <a:p>
            <a:pPr>
              <a:lnSpc>
                <a:spcPct val="70000"/>
              </a:lnSpc>
              <a:spcBef>
                <a:spcPct val="50000"/>
              </a:spcBef>
              <a:defRPr/>
            </a:pPr>
            <a:r>
              <a:rPr lang="en-US" dirty="0">
                <a:latin typeface="Candara" pitchFamily="34" charset="0"/>
              </a:rPr>
              <a:t>  drawRectangle()</a:t>
            </a:r>
          </a:p>
          <a:p>
            <a:pPr>
              <a:lnSpc>
                <a:spcPct val="70000"/>
              </a:lnSpc>
              <a:spcBef>
                <a:spcPct val="50000"/>
              </a:spcBef>
              <a:defRPr/>
            </a:pPr>
            <a:r>
              <a:rPr lang="en-US" dirty="0">
                <a:latin typeface="Candara" pitchFamily="34" charset="0"/>
              </a:rPr>
              <a:t>  drawCircle()</a:t>
            </a:r>
          </a:p>
          <a:p>
            <a:pPr>
              <a:lnSpc>
                <a:spcPct val="70000"/>
              </a:lnSpc>
              <a:spcBef>
                <a:spcPct val="50000"/>
              </a:spcBef>
              <a:defRPr/>
            </a:pPr>
            <a:r>
              <a:rPr lang="en-US" dirty="0">
                <a:latin typeface="Candara" pitchFamily="34" charset="0"/>
              </a:rPr>
              <a:t>  drawShape()</a:t>
            </a:r>
          </a:p>
        </p:txBody>
      </p:sp>
      <p:sp>
        <p:nvSpPr>
          <p:cNvPr id="14340" name="Line 5"/>
          <p:cNvSpPr>
            <a:spLocks noChangeShapeType="1"/>
          </p:cNvSpPr>
          <p:nvPr/>
        </p:nvSpPr>
        <p:spPr bwMode="auto">
          <a:xfrm>
            <a:off x="3197225" y="2971800"/>
            <a:ext cx="2193925" cy="0"/>
          </a:xfrm>
          <a:prstGeom prst="line">
            <a:avLst/>
          </a:prstGeom>
          <a:noFill/>
          <a:ln w="9525">
            <a:solidFill>
              <a:schemeClr val="tx2"/>
            </a:solidFill>
            <a:round/>
            <a:headEnd/>
            <a:tailEnd/>
          </a:ln>
        </p:spPr>
        <p:txBody>
          <a:bodyPr/>
          <a:lstStyle/>
          <a:p>
            <a:endParaRPr lang="en-IN" dirty="0">
              <a:latin typeface="Candara" pitchFamily="34" charset="0"/>
            </a:endParaRPr>
          </a:p>
        </p:txBody>
      </p:sp>
      <p:sp>
        <p:nvSpPr>
          <p:cNvPr id="14341" name="Line 6"/>
          <p:cNvSpPr>
            <a:spLocks noChangeShapeType="1"/>
          </p:cNvSpPr>
          <p:nvPr/>
        </p:nvSpPr>
        <p:spPr bwMode="auto">
          <a:xfrm>
            <a:off x="3216275" y="2790825"/>
            <a:ext cx="2193925" cy="0"/>
          </a:xfrm>
          <a:prstGeom prst="line">
            <a:avLst/>
          </a:prstGeom>
          <a:noFill/>
          <a:ln w="9525">
            <a:solidFill>
              <a:schemeClr val="tx2"/>
            </a:solidFill>
            <a:round/>
            <a:headEnd/>
            <a:tailEnd/>
          </a:ln>
        </p:spPr>
        <p:txBody>
          <a:bodyPr/>
          <a:lstStyle/>
          <a:p>
            <a:endParaRPr lang="en-IN" dirty="0">
              <a:latin typeface="Candara" pitchFamily="34" charset="0"/>
            </a:endParaRPr>
          </a:p>
        </p:txBody>
      </p:sp>
      <p:sp>
        <p:nvSpPr>
          <p:cNvPr id="20487" name="Text Box 10"/>
          <p:cNvSpPr txBox="1">
            <a:spLocks noChangeArrowheads="1"/>
          </p:cNvSpPr>
          <p:nvPr/>
        </p:nvSpPr>
        <p:spPr bwMode="auto">
          <a:xfrm>
            <a:off x="3562350" y="5105400"/>
            <a:ext cx="1752600" cy="788988"/>
          </a:xfrm>
          <a:prstGeom prst="rect">
            <a:avLst/>
          </a:prstGeom>
          <a:solidFill>
            <a:srgbClr val="FFFFEB"/>
          </a:solidFill>
          <a:ln w="9525">
            <a:solidFill>
              <a:schemeClr val="tx2"/>
            </a:solidFill>
            <a:miter lim="800000"/>
            <a:headEnd/>
            <a:tailEnd/>
          </a:ln>
          <a:effectLst>
            <a:outerShdw dist="35921" dir="2700000" algn="ctr" rotWithShape="0">
              <a:srgbClr val="808080"/>
            </a:outerShdw>
          </a:effectLst>
        </p:spPr>
        <p:txBody>
          <a:bodyPr>
            <a:spAutoFit/>
          </a:bodyPr>
          <a:lstStyle/>
          <a:p>
            <a:pPr>
              <a:spcBef>
                <a:spcPct val="50000"/>
              </a:spcBef>
              <a:defRPr/>
            </a:pPr>
            <a:r>
              <a:rPr lang="en-US" dirty="0">
                <a:latin typeface="Candara" pitchFamily="34" charset="0"/>
              </a:rPr>
              <a:t>      Shape</a:t>
            </a:r>
          </a:p>
          <a:p>
            <a:pPr>
              <a:spcBef>
                <a:spcPct val="50000"/>
              </a:spcBef>
              <a:defRPr/>
            </a:pPr>
            <a:endParaRPr lang="en-US" dirty="0">
              <a:latin typeface="Candara" pitchFamily="34" charset="0"/>
            </a:endParaRPr>
          </a:p>
        </p:txBody>
      </p:sp>
      <p:sp>
        <p:nvSpPr>
          <p:cNvPr id="14343" name="Line 11"/>
          <p:cNvSpPr>
            <a:spLocks noChangeShapeType="1"/>
          </p:cNvSpPr>
          <p:nvPr/>
        </p:nvSpPr>
        <p:spPr bwMode="auto">
          <a:xfrm>
            <a:off x="3571875" y="5486400"/>
            <a:ext cx="1752600" cy="0"/>
          </a:xfrm>
          <a:prstGeom prst="line">
            <a:avLst/>
          </a:prstGeom>
          <a:noFill/>
          <a:ln w="9525">
            <a:solidFill>
              <a:schemeClr val="tx2"/>
            </a:solidFill>
            <a:round/>
            <a:headEnd/>
            <a:tailEnd/>
          </a:ln>
        </p:spPr>
        <p:txBody>
          <a:bodyPr/>
          <a:lstStyle/>
          <a:p>
            <a:endParaRPr lang="en-IN" dirty="0">
              <a:latin typeface="Candara" pitchFamily="34" charset="0"/>
            </a:endParaRPr>
          </a:p>
        </p:txBody>
      </p:sp>
      <p:sp>
        <p:nvSpPr>
          <p:cNvPr id="14344" name="Line 12"/>
          <p:cNvSpPr>
            <a:spLocks noChangeShapeType="1"/>
          </p:cNvSpPr>
          <p:nvPr/>
        </p:nvSpPr>
        <p:spPr bwMode="auto">
          <a:xfrm>
            <a:off x="3568700" y="5638800"/>
            <a:ext cx="1752600" cy="0"/>
          </a:xfrm>
          <a:prstGeom prst="line">
            <a:avLst/>
          </a:prstGeom>
          <a:noFill/>
          <a:ln w="9525">
            <a:solidFill>
              <a:schemeClr val="tx2"/>
            </a:solidFill>
            <a:round/>
            <a:headEnd/>
            <a:tailEnd/>
          </a:ln>
        </p:spPr>
        <p:txBody>
          <a:bodyPr/>
          <a:lstStyle/>
          <a:p>
            <a:endParaRPr lang="en-IN" dirty="0">
              <a:latin typeface="Candara" pitchFamily="34" charset="0"/>
            </a:endParaRPr>
          </a:p>
        </p:txBody>
      </p:sp>
      <p:sp>
        <p:nvSpPr>
          <p:cNvPr id="20490" name="Text Box 13"/>
          <p:cNvSpPr txBox="1">
            <a:spLocks noChangeArrowheads="1"/>
          </p:cNvSpPr>
          <p:nvPr/>
        </p:nvSpPr>
        <p:spPr bwMode="auto">
          <a:xfrm>
            <a:off x="6372225" y="5086350"/>
            <a:ext cx="1752600" cy="788988"/>
          </a:xfrm>
          <a:prstGeom prst="rect">
            <a:avLst/>
          </a:prstGeom>
          <a:solidFill>
            <a:srgbClr val="FFFFEB"/>
          </a:solidFill>
          <a:ln w="9525">
            <a:solidFill>
              <a:schemeClr val="tx2"/>
            </a:solidFill>
            <a:miter lim="800000"/>
            <a:headEnd/>
            <a:tailEnd/>
          </a:ln>
          <a:effectLst>
            <a:outerShdw dist="35921" dir="2700000" algn="ctr" rotWithShape="0">
              <a:srgbClr val="808080"/>
            </a:outerShdw>
          </a:effectLst>
        </p:spPr>
        <p:txBody>
          <a:bodyPr>
            <a:spAutoFit/>
          </a:bodyPr>
          <a:lstStyle/>
          <a:p>
            <a:pPr>
              <a:spcBef>
                <a:spcPct val="50000"/>
              </a:spcBef>
              <a:defRPr/>
            </a:pPr>
            <a:r>
              <a:rPr lang="en-US" dirty="0">
                <a:latin typeface="Candara" pitchFamily="34" charset="0"/>
              </a:rPr>
              <a:t>       Circle</a:t>
            </a:r>
          </a:p>
          <a:p>
            <a:pPr>
              <a:spcBef>
                <a:spcPct val="50000"/>
              </a:spcBef>
              <a:defRPr/>
            </a:pPr>
            <a:endParaRPr lang="en-US" dirty="0">
              <a:latin typeface="Candara" pitchFamily="34" charset="0"/>
            </a:endParaRPr>
          </a:p>
        </p:txBody>
      </p:sp>
      <p:sp>
        <p:nvSpPr>
          <p:cNvPr id="14346" name="Line 14"/>
          <p:cNvSpPr>
            <a:spLocks noChangeShapeType="1"/>
          </p:cNvSpPr>
          <p:nvPr/>
        </p:nvSpPr>
        <p:spPr bwMode="auto">
          <a:xfrm>
            <a:off x="6372225" y="5467350"/>
            <a:ext cx="1752600" cy="0"/>
          </a:xfrm>
          <a:prstGeom prst="line">
            <a:avLst/>
          </a:prstGeom>
          <a:noFill/>
          <a:ln w="9525">
            <a:solidFill>
              <a:schemeClr val="tx2"/>
            </a:solidFill>
            <a:round/>
            <a:headEnd/>
            <a:tailEnd/>
          </a:ln>
        </p:spPr>
        <p:txBody>
          <a:bodyPr/>
          <a:lstStyle/>
          <a:p>
            <a:endParaRPr lang="en-IN" dirty="0">
              <a:latin typeface="Candara" pitchFamily="34" charset="0"/>
            </a:endParaRPr>
          </a:p>
        </p:txBody>
      </p:sp>
      <p:sp>
        <p:nvSpPr>
          <p:cNvPr id="14347" name="Line 15"/>
          <p:cNvSpPr>
            <a:spLocks noChangeShapeType="1"/>
          </p:cNvSpPr>
          <p:nvPr/>
        </p:nvSpPr>
        <p:spPr bwMode="auto">
          <a:xfrm>
            <a:off x="6369050" y="5619750"/>
            <a:ext cx="1752600" cy="0"/>
          </a:xfrm>
          <a:prstGeom prst="line">
            <a:avLst/>
          </a:prstGeom>
          <a:noFill/>
          <a:ln w="9525">
            <a:solidFill>
              <a:schemeClr val="tx2"/>
            </a:solidFill>
            <a:round/>
            <a:headEnd/>
            <a:tailEnd/>
          </a:ln>
        </p:spPr>
        <p:txBody>
          <a:bodyPr/>
          <a:lstStyle/>
          <a:p>
            <a:endParaRPr lang="en-IN" dirty="0">
              <a:latin typeface="Candara" pitchFamily="34" charset="0"/>
            </a:endParaRPr>
          </a:p>
        </p:txBody>
      </p:sp>
      <p:sp>
        <p:nvSpPr>
          <p:cNvPr id="20493" name="Text Box 7"/>
          <p:cNvSpPr txBox="1">
            <a:spLocks noChangeArrowheads="1"/>
          </p:cNvSpPr>
          <p:nvPr/>
        </p:nvSpPr>
        <p:spPr bwMode="auto">
          <a:xfrm>
            <a:off x="739775" y="5111750"/>
            <a:ext cx="1752600" cy="788988"/>
          </a:xfrm>
          <a:prstGeom prst="rect">
            <a:avLst/>
          </a:prstGeom>
          <a:solidFill>
            <a:srgbClr val="FFFFEB"/>
          </a:solidFill>
          <a:ln w="9525">
            <a:solidFill>
              <a:schemeClr val="tx2"/>
            </a:solidFill>
            <a:miter lim="800000"/>
            <a:headEnd/>
            <a:tailEnd/>
          </a:ln>
          <a:effectLst>
            <a:outerShdw dist="35921" dir="2700000" algn="ctr" rotWithShape="0">
              <a:srgbClr val="808080"/>
            </a:outerShdw>
          </a:effectLst>
        </p:spPr>
        <p:txBody>
          <a:bodyPr>
            <a:spAutoFit/>
          </a:bodyPr>
          <a:lstStyle/>
          <a:p>
            <a:pPr>
              <a:spcBef>
                <a:spcPct val="50000"/>
              </a:spcBef>
              <a:defRPr/>
            </a:pPr>
            <a:r>
              <a:rPr lang="en-US" dirty="0">
                <a:latin typeface="Candara" pitchFamily="34" charset="0"/>
              </a:rPr>
              <a:t>   Rectangle</a:t>
            </a:r>
          </a:p>
          <a:p>
            <a:pPr>
              <a:spcBef>
                <a:spcPct val="50000"/>
              </a:spcBef>
              <a:defRPr/>
            </a:pPr>
            <a:endParaRPr lang="en-US" dirty="0">
              <a:latin typeface="Candara" pitchFamily="34" charset="0"/>
            </a:endParaRPr>
          </a:p>
        </p:txBody>
      </p:sp>
      <p:sp>
        <p:nvSpPr>
          <p:cNvPr id="14349" name="Line 8"/>
          <p:cNvSpPr>
            <a:spLocks noChangeShapeType="1"/>
          </p:cNvSpPr>
          <p:nvPr/>
        </p:nvSpPr>
        <p:spPr bwMode="auto">
          <a:xfrm>
            <a:off x="739775" y="5492750"/>
            <a:ext cx="1752600" cy="0"/>
          </a:xfrm>
          <a:prstGeom prst="line">
            <a:avLst/>
          </a:prstGeom>
          <a:noFill/>
          <a:ln w="9525">
            <a:solidFill>
              <a:schemeClr val="tx2"/>
            </a:solidFill>
            <a:round/>
            <a:headEnd/>
            <a:tailEnd/>
          </a:ln>
        </p:spPr>
        <p:txBody>
          <a:bodyPr/>
          <a:lstStyle/>
          <a:p>
            <a:endParaRPr lang="en-IN" dirty="0">
              <a:latin typeface="Candara" pitchFamily="34" charset="0"/>
            </a:endParaRPr>
          </a:p>
        </p:txBody>
      </p:sp>
      <p:sp>
        <p:nvSpPr>
          <p:cNvPr id="14350" name="Line 9"/>
          <p:cNvSpPr>
            <a:spLocks noChangeShapeType="1"/>
          </p:cNvSpPr>
          <p:nvPr/>
        </p:nvSpPr>
        <p:spPr bwMode="auto">
          <a:xfrm>
            <a:off x="736600" y="5645150"/>
            <a:ext cx="1752600" cy="0"/>
          </a:xfrm>
          <a:prstGeom prst="line">
            <a:avLst/>
          </a:prstGeom>
          <a:noFill/>
          <a:ln w="9525">
            <a:solidFill>
              <a:schemeClr val="tx2"/>
            </a:solidFill>
            <a:round/>
            <a:headEnd/>
            <a:tailEnd/>
          </a:ln>
        </p:spPr>
        <p:txBody>
          <a:bodyPr/>
          <a:lstStyle/>
          <a:p>
            <a:endParaRPr lang="en-IN" dirty="0">
              <a:latin typeface="Candara" pitchFamily="34" charset="0"/>
            </a:endParaRPr>
          </a:p>
        </p:txBody>
      </p:sp>
      <p:sp>
        <p:nvSpPr>
          <p:cNvPr id="14351" name="Line 22"/>
          <p:cNvSpPr>
            <a:spLocks noChangeShapeType="1"/>
          </p:cNvSpPr>
          <p:nvPr/>
        </p:nvSpPr>
        <p:spPr bwMode="auto">
          <a:xfrm>
            <a:off x="5410200" y="4267200"/>
            <a:ext cx="1295400" cy="762000"/>
          </a:xfrm>
          <a:prstGeom prst="line">
            <a:avLst/>
          </a:prstGeom>
          <a:noFill/>
          <a:ln w="25400">
            <a:solidFill>
              <a:schemeClr val="tx2"/>
            </a:solidFill>
            <a:round/>
            <a:headEnd/>
            <a:tailEnd type="arrow" w="med" len="med"/>
          </a:ln>
        </p:spPr>
        <p:txBody>
          <a:bodyPr/>
          <a:lstStyle/>
          <a:p>
            <a:endParaRPr lang="en-IN" dirty="0">
              <a:latin typeface="Candara" pitchFamily="34" charset="0"/>
            </a:endParaRPr>
          </a:p>
        </p:txBody>
      </p:sp>
      <p:sp>
        <p:nvSpPr>
          <p:cNvPr id="14352" name="Line 23"/>
          <p:cNvSpPr>
            <a:spLocks noChangeShapeType="1"/>
          </p:cNvSpPr>
          <p:nvPr/>
        </p:nvSpPr>
        <p:spPr bwMode="auto">
          <a:xfrm>
            <a:off x="4267200" y="4267200"/>
            <a:ext cx="0" cy="838200"/>
          </a:xfrm>
          <a:prstGeom prst="line">
            <a:avLst/>
          </a:prstGeom>
          <a:noFill/>
          <a:ln w="25400">
            <a:solidFill>
              <a:schemeClr val="tx2"/>
            </a:solidFill>
            <a:round/>
            <a:headEnd/>
            <a:tailEnd type="arrow" w="med" len="med"/>
          </a:ln>
        </p:spPr>
        <p:txBody>
          <a:bodyPr/>
          <a:lstStyle/>
          <a:p>
            <a:endParaRPr lang="en-IN" dirty="0">
              <a:latin typeface="Candara" pitchFamily="34" charset="0"/>
            </a:endParaRPr>
          </a:p>
        </p:txBody>
      </p:sp>
      <p:sp>
        <p:nvSpPr>
          <p:cNvPr id="14353" name="Line 24"/>
          <p:cNvSpPr>
            <a:spLocks noChangeShapeType="1"/>
          </p:cNvSpPr>
          <p:nvPr/>
        </p:nvSpPr>
        <p:spPr bwMode="auto">
          <a:xfrm flipH="1">
            <a:off x="1752600" y="4267200"/>
            <a:ext cx="1447800" cy="762000"/>
          </a:xfrm>
          <a:prstGeom prst="line">
            <a:avLst/>
          </a:prstGeom>
          <a:noFill/>
          <a:ln w="25400">
            <a:solidFill>
              <a:schemeClr val="tx2"/>
            </a:solidFill>
            <a:round/>
            <a:headEnd/>
            <a:tailEnd type="arrow" w="med" len="med"/>
          </a:ln>
        </p:spPr>
        <p:txBody>
          <a:bodyPr/>
          <a:lstStyle/>
          <a:p>
            <a:endParaRPr lang="en-IN" dirty="0">
              <a:latin typeface="Candara" pitchFamily="34" charset="0"/>
            </a:endParaRPr>
          </a:p>
        </p:txBody>
      </p:sp>
      <p:sp>
        <p:nvSpPr>
          <p:cNvPr id="20499" name="AutoShape 25"/>
          <p:cNvSpPr>
            <a:spLocks noChangeArrowheads="1"/>
          </p:cNvSpPr>
          <p:nvPr/>
        </p:nvSpPr>
        <p:spPr bwMode="auto">
          <a:xfrm flipV="1">
            <a:off x="6019800" y="2054225"/>
            <a:ext cx="2438400" cy="1019175"/>
          </a:xfrm>
          <a:prstGeom prst="foldedCorner">
            <a:avLst>
              <a:gd name="adj" fmla="val 12500"/>
            </a:avLst>
          </a:prstGeom>
          <a:gradFill rotWithShape="1">
            <a:gsLst>
              <a:gs pos="0">
                <a:srgbClr val="FFFFFF"/>
              </a:gs>
              <a:gs pos="100000">
                <a:srgbClr val="CC9915"/>
              </a:gs>
            </a:gsLst>
            <a:lin ang="18900000" scaled="1"/>
          </a:gradFill>
          <a:ln w="9525">
            <a:solidFill>
              <a:srgbClr val="3F3F3F"/>
            </a:solidFill>
            <a:round/>
            <a:headEnd/>
            <a:tailEnd/>
          </a:ln>
          <a:effectLst>
            <a:outerShdw dist="35921" dir="2700000" algn="ctr" rotWithShape="0">
              <a:srgbClr val="808080"/>
            </a:outerShdw>
          </a:effectLst>
        </p:spPr>
        <p:txBody>
          <a:bodyPr rot="10800000" anchor="ctr"/>
          <a:lstStyle/>
          <a:p>
            <a:pPr>
              <a:defRPr/>
            </a:pPr>
            <a:r>
              <a:rPr lang="en-US" dirty="0">
                <a:latin typeface="Candara" pitchFamily="34" charset="0"/>
              </a:rPr>
              <a:t>In this design, what happens if a new shape is added?</a:t>
            </a:r>
          </a:p>
        </p:txBody>
      </p:sp>
      <p:sp>
        <p:nvSpPr>
          <p:cNvPr id="14355" name="Line 27"/>
          <p:cNvSpPr>
            <a:spLocks noChangeShapeType="1"/>
          </p:cNvSpPr>
          <p:nvPr/>
        </p:nvSpPr>
        <p:spPr bwMode="auto">
          <a:xfrm flipH="1">
            <a:off x="5486400" y="2362200"/>
            <a:ext cx="457200" cy="304800"/>
          </a:xfrm>
          <a:prstGeom prst="line">
            <a:avLst/>
          </a:prstGeom>
          <a:noFill/>
          <a:ln w="25400">
            <a:solidFill>
              <a:schemeClr val="tx2"/>
            </a:solidFill>
            <a:round/>
            <a:headEnd/>
            <a:tailEnd type="triangle" w="med" len="med"/>
          </a:ln>
        </p:spPr>
        <p:txBody>
          <a:bodyPr/>
          <a:lstStyle/>
          <a:p>
            <a:endParaRPr lang="en-IN" dirty="0">
              <a:latin typeface="Candara" pitchFamily="34" charset="0"/>
            </a:endParaRPr>
          </a:p>
        </p:txBody>
      </p:sp>
      <p:sp>
        <p:nvSpPr>
          <p:cNvPr id="14356" name="Rectangle 30"/>
          <p:cNvSpPr>
            <a:spLocks noChangeArrowheads="1"/>
          </p:cNvSpPr>
          <p:nvPr/>
        </p:nvSpPr>
        <p:spPr bwMode="auto">
          <a:xfrm rot="1246336">
            <a:off x="3276600" y="3276600"/>
            <a:ext cx="152400" cy="76200"/>
          </a:xfrm>
          <a:prstGeom prst="rect">
            <a:avLst/>
          </a:prstGeom>
          <a:solidFill>
            <a:schemeClr val="tx2"/>
          </a:solidFill>
          <a:ln w="9525">
            <a:solidFill>
              <a:schemeClr val="tx2"/>
            </a:solidFill>
            <a:miter lim="800000"/>
            <a:headEnd/>
            <a:tailEnd/>
          </a:ln>
        </p:spPr>
        <p:txBody>
          <a:bodyPr wrap="none" anchor="ctr"/>
          <a:lstStyle/>
          <a:p>
            <a:endParaRPr lang="en-US" dirty="0">
              <a:latin typeface="Candara" pitchFamily="34" charset="0"/>
            </a:endParaRPr>
          </a:p>
        </p:txBody>
      </p:sp>
      <p:sp>
        <p:nvSpPr>
          <p:cNvPr id="14357" name="Rectangle 31"/>
          <p:cNvSpPr>
            <a:spLocks noChangeArrowheads="1"/>
          </p:cNvSpPr>
          <p:nvPr/>
        </p:nvSpPr>
        <p:spPr bwMode="auto">
          <a:xfrm rot="1246336">
            <a:off x="3276600" y="3581400"/>
            <a:ext cx="152400" cy="76200"/>
          </a:xfrm>
          <a:prstGeom prst="rect">
            <a:avLst/>
          </a:prstGeom>
          <a:solidFill>
            <a:schemeClr val="tx2"/>
          </a:solidFill>
          <a:ln w="9525">
            <a:solidFill>
              <a:schemeClr val="tx2"/>
            </a:solidFill>
            <a:miter lim="800000"/>
            <a:headEnd/>
            <a:tailEnd/>
          </a:ln>
        </p:spPr>
        <p:txBody>
          <a:bodyPr wrap="none" anchor="ctr"/>
          <a:lstStyle/>
          <a:p>
            <a:endParaRPr lang="en-US" dirty="0">
              <a:latin typeface="Candara" pitchFamily="34" charset="0"/>
            </a:endParaRPr>
          </a:p>
        </p:txBody>
      </p:sp>
      <p:sp>
        <p:nvSpPr>
          <p:cNvPr id="14358" name="Rectangle 32"/>
          <p:cNvSpPr>
            <a:spLocks noChangeArrowheads="1"/>
          </p:cNvSpPr>
          <p:nvPr/>
        </p:nvSpPr>
        <p:spPr bwMode="auto">
          <a:xfrm rot="1246336">
            <a:off x="3257550" y="3943350"/>
            <a:ext cx="152400" cy="76200"/>
          </a:xfrm>
          <a:prstGeom prst="rect">
            <a:avLst/>
          </a:prstGeom>
          <a:solidFill>
            <a:schemeClr val="tx2"/>
          </a:solidFill>
          <a:ln w="9525">
            <a:solidFill>
              <a:schemeClr val="tx2"/>
            </a:solidFill>
            <a:miter lim="800000"/>
            <a:headEnd/>
            <a:tailEnd/>
          </a:ln>
        </p:spPr>
        <p:txBody>
          <a:bodyPr wrap="none" anchor="ctr"/>
          <a:lstStyle/>
          <a:p>
            <a:endParaRPr lang="en-US" dirty="0">
              <a:latin typeface="Candara" pitchFamily="34" charset="0"/>
            </a:endParaRPr>
          </a:p>
        </p:txBody>
      </p:sp>
      <p:grpSp>
        <p:nvGrpSpPr>
          <p:cNvPr id="2" name="Group 37"/>
          <p:cNvGrpSpPr>
            <a:grpSpLocks/>
          </p:cNvGrpSpPr>
          <p:nvPr/>
        </p:nvGrpSpPr>
        <p:grpSpPr bwMode="auto">
          <a:xfrm>
            <a:off x="2511425" y="5410200"/>
            <a:ext cx="1009650" cy="304800"/>
            <a:chOff x="1582" y="3408"/>
            <a:chExt cx="636" cy="192"/>
          </a:xfrm>
        </p:grpSpPr>
        <p:sp>
          <p:nvSpPr>
            <p:cNvPr id="14364" name="AutoShape 38"/>
            <p:cNvSpPr>
              <a:spLocks noChangeArrowheads="1"/>
            </p:cNvSpPr>
            <p:nvPr/>
          </p:nvSpPr>
          <p:spPr bwMode="auto">
            <a:xfrm rot="16200000" flipV="1">
              <a:off x="2002" y="3384"/>
              <a:ext cx="192" cy="240"/>
            </a:xfrm>
            <a:prstGeom prst="triangle">
              <a:avLst>
                <a:gd name="adj" fmla="val 50000"/>
              </a:avLst>
            </a:prstGeom>
            <a:noFill/>
            <a:ln w="9525">
              <a:solidFill>
                <a:schemeClr val="tx2"/>
              </a:solidFill>
              <a:miter lim="800000"/>
              <a:headEnd/>
              <a:tailEnd/>
            </a:ln>
          </p:spPr>
          <p:txBody>
            <a:bodyPr wrap="none" anchor="ctr"/>
            <a:lstStyle/>
            <a:p>
              <a:endParaRPr lang="en-US" dirty="0">
                <a:latin typeface="Candara" pitchFamily="34" charset="0"/>
              </a:endParaRPr>
            </a:p>
          </p:txBody>
        </p:sp>
        <p:sp>
          <p:nvSpPr>
            <p:cNvPr id="14365" name="Line 39"/>
            <p:cNvSpPr>
              <a:spLocks noChangeShapeType="1"/>
            </p:cNvSpPr>
            <p:nvPr/>
          </p:nvSpPr>
          <p:spPr bwMode="auto">
            <a:xfrm flipH="1">
              <a:off x="1582" y="3504"/>
              <a:ext cx="384" cy="0"/>
            </a:xfrm>
            <a:prstGeom prst="line">
              <a:avLst/>
            </a:prstGeom>
            <a:noFill/>
            <a:ln w="9525">
              <a:solidFill>
                <a:schemeClr val="tx2"/>
              </a:solidFill>
              <a:round/>
              <a:headEnd/>
              <a:tailEnd/>
            </a:ln>
          </p:spPr>
          <p:txBody>
            <a:bodyPr/>
            <a:lstStyle/>
            <a:p>
              <a:endParaRPr lang="en-IN" dirty="0">
                <a:latin typeface="Candara" pitchFamily="34" charset="0"/>
              </a:endParaRPr>
            </a:p>
          </p:txBody>
        </p:sp>
      </p:grpSp>
      <p:grpSp>
        <p:nvGrpSpPr>
          <p:cNvPr id="3" name="Group 40"/>
          <p:cNvGrpSpPr>
            <a:grpSpLocks/>
          </p:cNvGrpSpPr>
          <p:nvPr/>
        </p:nvGrpSpPr>
        <p:grpSpPr bwMode="auto">
          <a:xfrm rot="10800000">
            <a:off x="5314950" y="5410200"/>
            <a:ext cx="1009650" cy="304800"/>
            <a:chOff x="1582" y="3408"/>
            <a:chExt cx="636" cy="192"/>
          </a:xfrm>
        </p:grpSpPr>
        <p:sp>
          <p:nvSpPr>
            <p:cNvPr id="14362" name="AutoShape 41"/>
            <p:cNvSpPr>
              <a:spLocks noChangeArrowheads="1"/>
            </p:cNvSpPr>
            <p:nvPr/>
          </p:nvSpPr>
          <p:spPr bwMode="auto">
            <a:xfrm rot="16200000" flipV="1">
              <a:off x="2002" y="3384"/>
              <a:ext cx="192" cy="240"/>
            </a:xfrm>
            <a:prstGeom prst="triangle">
              <a:avLst>
                <a:gd name="adj" fmla="val 50000"/>
              </a:avLst>
            </a:prstGeom>
            <a:noFill/>
            <a:ln w="9525">
              <a:solidFill>
                <a:schemeClr val="tx2"/>
              </a:solidFill>
              <a:miter lim="800000"/>
              <a:headEnd/>
              <a:tailEnd/>
            </a:ln>
          </p:spPr>
          <p:txBody>
            <a:bodyPr wrap="none" anchor="ctr"/>
            <a:lstStyle/>
            <a:p>
              <a:endParaRPr lang="en-US" dirty="0">
                <a:latin typeface="Candara" pitchFamily="34" charset="0"/>
              </a:endParaRPr>
            </a:p>
          </p:txBody>
        </p:sp>
        <p:sp>
          <p:nvSpPr>
            <p:cNvPr id="14363" name="Line 42"/>
            <p:cNvSpPr>
              <a:spLocks noChangeShapeType="1"/>
            </p:cNvSpPr>
            <p:nvPr/>
          </p:nvSpPr>
          <p:spPr bwMode="auto">
            <a:xfrm flipH="1">
              <a:off x="1582" y="3504"/>
              <a:ext cx="384" cy="0"/>
            </a:xfrm>
            <a:prstGeom prst="line">
              <a:avLst/>
            </a:prstGeom>
            <a:noFill/>
            <a:ln w="9525">
              <a:solidFill>
                <a:schemeClr val="tx2"/>
              </a:solidFill>
              <a:round/>
              <a:headEnd/>
              <a:tailEnd/>
            </a:ln>
          </p:spPr>
          <p:txBody>
            <a:bodyPr/>
            <a:lstStyle/>
            <a:p>
              <a:endParaRPr lang="en-IN" dirty="0">
                <a:latin typeface="Candara" pitchFamily="34" charset="0"/>
              </a:endParaRPr>
            </a:p>
          </p:txBody>
        </p:sp>
      </p:grpSp>
      <p:sp>
        <p:nvSpPr>
          <p:cNvPr id="14361" name="Title 1"/>
          <p:cNvSpPr>
            <a:spLocks/>
          </p:cNvSpPr>
          <p:nvPr/>
        </p:nvSpPr>
        <p:spPr bwMode="auto">
          <a:xfrm>
            <a:off x="437696" y="122239"/>
            <a:ext cx="8153400" cy="715962"/>
          </a:xfrm>
          <a:prstGeom prst="rect">
            <a:avLst/>
          </a:prstGeom>
          <a:noFill/>
          <a:ln w="9525">
            <a:noFill/>
            <a:miter lim="800000"/>
            <a:headEnd/>
            <a:tailEnd/>
          </a:ln>
        </p:spPr>
        <p:txBody>
          <a:bodyPr anchor="ctr"/>
          <a:lstStyle/>
          <a:p>
            <a:pPr eaLnBrk="0" hangingPunct="0">
              <a:lnSpc>
                <a:spcPct val="80000"/>
              </a:lnSpc>
            </a:pPr>
            <a:r>
              <a:rPr lang="en-US" sz="1200" b="1" dirty="0">
                <a:latin typeface="Candara"/>
                <a:ea typeface="ヒラギノ角ゴ Pro W3"/>
                <a:cs typeface="Arial" pitchFamily="34" charset="0"/>
              </a:rPr>
              <a:t>1.3: Design Principles </a:t>
            </a:r>
            <a:r>
              <a:rPr lang="en-US" sz="1200" b="1" dirty="0">
                <a:latin typeface="Candara"/>
                <a:ea typeface="ヒラギノ角ゴ Pro W3"/>
                <a:cs typeface="ヒラギノ角ゴ Pro W3"/>
              </a:rPr>
              <a:t/>
            </a:r>
            <a:br>
              <a:rPr lang="en-US" sz="1200" b="1" dirty="0">
                <a:latin typeface="Candara"/>
                <a:ea typeface="ヒラギノ角ゴ Pro W3"/>
                <a:cs typeface="ヒラギノ角ゴ Pro W3"/>
              </a:rPr>
            </a:br>
            <a:r>
              <a:rPr lang="en-US" sz="2800" dirty="0">
                <a:latin typeface="Candara"/>
                <a:ea typeface="+mj-ea"/>
                <a:cs typeface="Arial" pitchFamily="34" charset="0"/>
              </a:rPr>
              <a:t>OCP – An Example</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3"/>
          <p:cNvSpPr>
            <a:spLocks noGrp="1" noChangeArrowheads="1"/>
          </p:cNvSpPr>
          <p:nvPr>
            <p:ph type="body" idx="4294967295"/>
          </p:nvPr>
        </p:nvSpPr>
        <p:spPr>
          <a:xfrm>
            <a:off x="319088" y="1143000"/>
            <a:ext cx="8229600" cy="5027613"/>
          </a:xfrm>
        </p:spPr>
        <p:txBody>
          <a:bodyPr lIns="90488" tIns="44450" rIns="90488" bIns="44450">
            <a:normAutofit/>
          </a:bodyPr>
          <a:lstStyle/>
          <a:p>
            <a:pPr>
              <a:buFont typeface="Wingdings" pitchFamily="2" charset="2"/>
              <a:buChar char="Ø"/>
            </a:pPr>
            <a:r>
              <a:rPr lang="en-US" dirty="0">
                <a:solidFill>
                  <a:srgbClr val="000000"/>
                </a:solidFill>
                <a:latin typeface="Candara"/>
                <a:cs typeface="Arial" pitchFamily="34" charset="0"/>
              </a:rPr>
              <a:t>Now add a layer of abstraction </a:t>
            </a:r>
          </a:p>
        </p:txBody>
      </p:sp>
      <p:sp>
        <p:nvSpPr>
          <p:cNvPr id="21508" name="Text Box 4"/>
          <p:cNvSpPr txBox="1">
            <a:spLocks noChangeArrowheads="1"/>
          </p:cNvSpPr>
          <p:nvPr/>
        </p:nvSpPr>
        <p:spPr bwMode="auto">
          <a:xfrm>
            <a:off x="3124200" y="2114550"/>
            <a:ext cx="2209800" cy="1119188"/>
          </a:xfrm>
          <a:prstGeom prst="rect">
            <a:avLst/>
          </a:prstGeom>
          <a:solidFill>
            <a:srgbClr val="FFFFEB"/>
          </a:solidFill>
          <a:ln w="9525">
            <a:solidFill>
              <a:schemeClr val="tx2"/>
            </a:solidFill>
            <a:miter lim="800000"/>
            <a:headEnd/>
            <a:tailEnd/>
          </a:ln>
          <a:effectLst>
            <a:outerShdw dist="35921" dir="2700000" algn="ctr" rotWithShape="0">
              <a:srgbClr val="808080"/>
            </a:outerShdw>
          </a:effectLst>
        </p:spPr>
        <p:txBody>
          <a:bodyPr>
            <a:spAutoFit/>
          </a:bodyPr>
          <a:lstStyle/>
          <a:p>
            <a:pPr algn="ctr">
              <a:spcBef>
                <a:spcPct val="50000"/>
              </a:spcBef>
              <a:defRPr/>
            </a:pPr>
            <a:r>
              <a:rPr lang="en-US" dirty="0">
                <a:latin typeface="Candara" pitchFamily="34" charset="0"/>
              </a:rPr>
              <a:t>GraphicsEditor</a:t>
            </a:r>
          </a:p>
          <a:p>
            <a:pPr algn="ctr">
              <a:spcBef>
                <a:spcPct val="50000"/>
              </a:spcBef>
              <a:defRPr/>
            </a:pPr>
            <a:endParaRPr lang="en-US" dirty="0">
              <a:latin typeface="Candara" pitchFamily="34" charset="0"/>
            </a:endParaRPr>
          </a:p>
          <a:p>
            <a:pPr>
              <a:lnSpc>
                <a:spcPct val="70000"/>
              </a:lnSpc>
              <a:spcBef>
                <a:spcPct val="50000"/>
              </a:spcBef>
              <a:defRPr/>
            </a:pPr>
            <a:r>
              <a:rPr lang="en-US" dirty="0">
                <a:latin typeface="Candara" pitchFamily="34" charset="0"/>
              </a:rPr>
              <a:t>   drawShape()</a:t>
            </a:r>
          </a:p>
        </p:txBody>
      </p:sp>
      <p:sp>
        <p:nvSpPr>
          <p:cNvPr id="15364" name="Line 5"/>
          <p:cNvSpPr>
            <a:spLocks noChangeShapeType="1"/>
          </p:cNvSpPr>
          <p:nvPr/>
        </p:nvSpPr>
        <p:spPr bwMode="auto">
          <a:xfrm>
            <a:off x="3121025" y="2647950"/>
            <a:ext cx="2193925" cy="0"/>
          </a:xfrm>
          <a:prstGeom prst="line">
            <a:avLst/>
          </a:prstGeom>
          <a:noFill/>
          <a:ln w="9525">
            <a:solidFill>
              <a:schemeClr val="tx2"/>
            </a:solidFill>
            <a:round/>
            <a:headEnd/>
            <a:tailEnd/>
          </a:ln>
        </p:spPr>
        <p:txBody>
          <a:bodyPr/>
          <a:lstStyle/>
          <a:p>
            <a:endParaRPr lang="en-IN" dirty="0">
              <a:latin typeface="Candara" pitchFamily="34" charset="0"/>
            </a:endParaRPr>
          </a:p>
        </p:txBody>
      </p:sp>
      <p:sp>
        <p:nvSpPr>
          <p:cNvPr id="15365" name="Line 6"/>
          <p:cNvSpPr>
            <a:spLocks noChangeShapeType="1"/>
          </p:cNvSpPr>
          <p:nvPr/>
        </p:nvSpPr>
        <p:spPr bwMode="auto">
          <a:xfrm>
            <a:off x="3140075" y="2466975"/>
            <a:ext cx="2193925" cy="0"/>
          </a:xfrm>
          <a:prstGeom prst="line">
            <a:avLst/>
          </a:prstGeom>
          <a:noFill/>
          <a:ln w="9525">
            <a:solidFill>
              <a:schemeClr val="tx2"/>
            </a:solidFill>
            <a:round/>
            <a:headEnd/>
            <a:tailEnd/>
          </a:ln>
        </p:spPr>
        <p:txBody>
          <a:bodyPr/>
          <a:lstStyle/>
          <a:p>
            <a:endParaRPr lang="en-IN" dirty="0">
              <a:latin typeface="Candara" pitchFamily="34" charset="0"/>
            </a:endParaRPr>
          </a:p>
        </p:txBody>
      </p:sp>
      <p:sp>
        <p:nvSpPr>
          <p:cNvPr id="15366" name="Line 7"/>
          <p:cNvSpPr>
            <a:spLocks noChangeShapeType="1"/>
          </p:cNvSpPr>
          <p:nvPr/>
        </p:nvSpPr>
        <p:spPr bwMode="auto">
          <a:xfrm flipH="1">
            <a:off x="5410200" y="2495550"/>
            <a:ext cx="457200" cy="304800"/>
          </a:xfrm>
          <a:prstGeom prst="line">
            <a:avLst/>
          </a:prstGeom>
          <a:noFill/>
          <a:ln w="9525">
            <a:solidFill>
              <a:schemeClr val="tx2"/>
            </a:solidFill>
            <a:round/>
            <a:headEnd/>
            <a:tailEnd type="triangle" w="med" len="med"/>
          </a:ln>
        </p:spPr>
        <p:txBody>
          <a:bodyPr/>
          <a:lstStyle/>
          <a:p>
            <a:endParaRPr lang="en-IN" dirty="0">
              <a:latin typeface="Candara" pitchFamily="34" charset="0"/>
            </a:endParaRPr>
          </a:p>
        </p:txBody>
      </p:sp>
      <p:sp>
        <p:nvSpPr>
          <p:cNvPr id="21512" name="Text Box 8"/>
          <p:cNvSpPr txBox="1">
            <a:spLocks noChangeArrowheads="1"/>
          </p:cNvSpPr>
          <p:nvPr/>
        </p:nvSpPr>
        <p:spPr bwMode="auto">
          <a:xfrm>
            <a:off x="3352800" y="3840163"/>
            <a:ext cx="1752600" cy="788987"/>
          </a:xfrm>
          <a:prstGeom prst="rect">
            <a:avLst/>
          </a:prstGeom>
          <a:solidFill>
            <a:srgbClr val="FFFFEB"/>
          </a:solidFill>
          <a:ln w="9525">
            <a:solidFill>
              <a:schemeClr val="tx2"/>
            </a:solidFill>
            <a:miter lim="800000"/>
            <a:headEnd/>
            <a:tailEnd/>
          </a:ln>
          <a:effectLst>
            <a:outerShdw dist="35921" dir="2700000" algn="ctr" rotWithShape="0">
              <a:srgbClr val="808080"/>
            </a:outerShdw>
          </a:effectLst>
        </p:spPr>
        <p:txBody>
          <a:bodyPr>
            <a:spAutoFit/>
          </a:bodyPr>
          <a:lstStyle/>
          <a:p>
            <a:pPr>
              <a:spcBef>
                <a:spcPct val="50000"/>
              </a:spcBef>
              <a:defRPr/>
            </a:pPr>
            <a:r>
              <a:rPr lang="en-US" dirty="0">
                <a:latin typeface="Candara" pitchFamily="34" charset="0"/>
              </a:rPr>
              <a:t>     Shape</a:t>
            </a:r>
          </a:p>
          <a:p>
            <a:pPr>
              <a:spcBef>
                <a:spcPct val="50000"/>
              </a:spcBef>
              <a:defRPr/>
            </a:pPr>
            <a:r>
              <a:rPr lang="en-US" dirty="0">
                <a:latin typeface="Candara" pitchFamily="34" charset="0"/>
              </a:rPr>
              <a:t>   drawShape()</a:t>
            </a:r>
          </a:p>
        </p:txBody>
      </p:sp>
      <p:sp>
        <p:nvSpPr>
          <p:cNvPr id="15368" name="Line 9"/>
          <p:cNvSpPr>
            <a:spLocks noChangeShapeType="1"/>
          </p:cNvSpPr>
          <p:nvPr/>
        </p:nvSpPr>
        <p:spPr bwMode="auto">
          <a:xfrm>
            <a:off x="3352800" y="4138613"/>
            <a:ext cx="1752600" cy="0"/>
          </a:xfrm>
          <a:prstGeom prst="line">
            <a:avLst/>
          </a:prstGeom>
          <a:noFill/>
          <a:ln w="9525">
            <a:solidFill>
              <a:schemeClr val="tx2"/>
            </a:solidFill>
            <a:round/>
            <a:headEnd/>
            <a:tailEnd/>
          </a:ln>
        </p:spPr>
        <p:txBody>
          <a:bodyPr/>
          <a:lstStyle/>
          <a:p>
            <a:endParaRPr lang="en-IN" dirty="0">
              <a:latin typeface="Candara" pitchFamily="34" charset="0"/>
            </a:endParaRPr>
          </a:p>
        </p:txBody>
      </p:sp>
      <p:sp>
        <p:nvSpPr>
          <p:cNvPr id="15369" name="Line 10"/>
          <p:cNvSpPr>
            <a:spLocks noChangeShapeType="1"/>
          </p:cNvSpPr>
          <p:nvPr/>
        </p:nvSpPr>
        <p:spPr bwMode="auto">
          <a:xfrm>
            <a:off x="3349625" y="4291013"/>
            <a:ext cx="1752600" cy="0"/>
          </a:xfrm>
          <a:prstGeom prst="line">
            <a:avLst/>
          </a:prstGeom>
          <a:noFill/>
          <a:ln w="9525">
            <a:solidFill>
              <a:schemeClr val="tx2"/>
            </a:solidFill>
            <a:round/>
            <a:headEnd/>
            <a:tailEnd/>
          </a:ln>
        </p:spPr>
        <p:txBody>
          <a:bodyPr/>
          <a:lstStyle/>
          <a:p>
            <a:endParaRPr lang="en-IN" dirty="0">
              <a:latin typeface="Candara" pitchFamily="34" charset="0"/>
            </a:endParaRPr>
          </a:p>
        </p:txBody>
      </p:sp>
      <p:sp>
        <p:nvSpPr>
          <p:cNvPr id="21515" name="Text Box 11"/>
          <p:cNvSpPr txBox="1">
            <a:spLocks noChangeArrowheads="1"/>
          </p:cNvSpPr>
          <p:nvPr/>
        </p:nvSpPr>
        <p:spPr bwMode="auto">
          <a:xfrm>
            <a:off x="5181600" y="5364163"/>
            <a:ext cx="1752600" cy="788987"/>
          </a:xfrm>
          <a:prstGeom prst="rect">
            <a:avLst/>
          </a:prstGeom>
          <a:solidFill>
            <a:srgbClr val="FFFFEB"/>
          </a:solidFill>
          <a:ln w="9525">
            <a:solidFill>
              <a:schemeClr val="tx2"/>
            </a:solidFill>
            <a:miter lim="800000"/>
            <a:headEnd/>
            <a:tailEnd/>
          </a:ln>
          <a:effectLst>
            <a:outerShdw dist="35921" dir="2700000" algn="ctr" rotWithShape="0">
              <a:srgbClr val="808080"/>
            </a:outerShdw>
          </a:effectLst>
        </p:spPr>
        <p:txBody>
          <a:bodyPr>
            <a:spAutoFit/>
          </a:bodyPr>
          <a:lstStyle/>
          <a:p>
            <a:pPr>
              <a:spcBef>
                <a:spcPct val="50000"/>
              </a:spcBef>
              <a:defRPr/>
            </a:pPr>
            <a:r>
              <a:rPr lang="en-US" dirty="0">
                <a:latin typeface="Candara" pitchFamily="34" charset="0"/>
              </a:rPr>
              <a:t>     Circle</a:t>
            </a:r>
          </a:p>
          <a:p>
            <a:pPr>
              <a:spcBef>
                <a:spcPct val="50000"/>
              </a:spcBef>
              <a:defRPr/>
            </a:pPr>
            <a:r>
              <a:rPr lang="en-US" dirty="0">
                <a:latin typeface="Candara" pitchFamily="34" charset="0"/>
              </a:rPr>
              <a:t>   draw()</a:t>
            </a:r>
          </a:p>
        </p:txBody>
      </p:sp>
      <p:sp>
        <p:nvSpPr>
          <p:cNvPr id="15371" name="Line 12"/>
          <p:cNvSpPr>
            <a:spLocks noChangeShapeType="1"/>
          </p:cNvSpPr>
          <p:nvPr/>
        </p:nvSpPr>
        <p:spPr bwMode="auto">
          <a:xfrm>
            <a:off x="5181600" y="5662613"/>
            <a:ext cx="1752600" cy="0"/>
          </a:xfrm>
          <a:prstGeom prst="line">
            <a:avLst/>
          </a:prstGeom>
          <a:noFill/>
          <a:ln w="9525">
            <a:solidFill>
              <a:schemeClr val="tx2"/>
            </a:solidFill>
            <a:round/>
            <a:headEnd/>
            <a:tailEnd/>
          </a:ln>
        </p:spPr>
        <p:txBody>
          <a:bodyPr/>
          <a:lstStyle/>
          <a:p>
            <a:endParaRPr lang="en-IN" dirty="0">
              <a:latin typeface="Candara" pitchFamily="34" charset="0"/>
            </a:endParaRPr>
          </a:p>
        </p:txBody>
      </p:sp>
      <p:sp>
        <p:nvSpPr>
          <p:cNvPr id="15372" name="Line 13"/>
          <p:cNvSpPr>
            <a:spLocks noChangeShapeType="1"/>
          </p:cNvSpPr>
          <p:nvPr/>
        </p:nvSpPr>
        <p:spPr bwMode="auto">
          <a:xfrm>
            <a:off x="5191125" y="5815013"/>
            <a:ext cx="1752600" cy="0"/>
          </a:xfrm>
          <a:prstGeom prst="line">
            <a:avLst/>
          </a:prstGeom>
          <a:noFill/>
          <a:ln w="9525">
            <a:solidFill>
              <a:schemeClr val="tx2"/>
            </a:solidFill>
            <a:round/>
            <a:headEnd/>
            <a:tailEnd/>
          </a:ln>
        </p:spPr>
        <p:txBody>
          <a:bodyPr/>
          <a:lstStyle/>
          <a:p>
            <a:endParaRPr lang="en-IN" dirty="0">
              <a:latin typeface="Candara" pitchFamily="34" charset="0"/>
            </a:endParaRPr>
          </a:p>
        </p:txBody>
      </p:sp>
      <p:sp>
        <p:nvSpPr>
          <p:cNvPr id="21518" name="Text Box 14"/>
          <p:cNvSpPr txBox="1">
            <a:spLocks noChangeArrowheads="1"/>
          </p:cNvSpPr>
          <p:nvPr/>
        </p:nvSpPr>
        <p:spPr bwMode="auto">
          <a:xfrm>
            <a:off x="1600200" y="5364163"/>
            <a:ext cx="1752600" cy="788987"/>
          </a:xfrm>
          <a:prstGeom prst="rect">
            <a:avLst/>
          </a:prstGeom>
          <a:solidFill>
            <a:srgbClr val="FFFFEB"/>
          </a:solidFill>
          <a:ln w="9525">
            <a:solidFill>
              <a:schemeClr val="tx2"/>
            </a:solidFill>
            <a:miter lim="800000"/>
            <a:headEnd/>
            <a:tailEnd/>
          </a:ln>
          <a:effectLst>
            <a:outerShdw dist="35921" dir="2700000" algn="ctr" rotWithShape="0">
              <a:srgbClr val="808080"/>
            </a:outerShdw>
          </a:effectLst>
        </p:spPr>
        <p:txBody>
          <a:bodyPr>
            <a:spAutoFit/>
          </a:bodyPr>
          <a:lstStyle/>
          <a:p>
            <a:pPr>
              <a:spcBef>
                <a:spcPct val="50000"/>
              </a:spcBef>
              <a:defRPr/>
            </a:pPr>
            <a:r>
              <a:rPr lang="en-US" dirty="0">
                <a:latin typeface="Candara" pitchFamily="34" charset="0"/>
              </a:rPr>
              <a:t>  Rectangle</a:t>
            </a:r>
          </a:p>
          <a:p>
            <a:pPr>
              <a:spcBef>
                <a:spcPct val="50000"/>
              </a:spcBef>
              <a:defRPr/>
            </a:pPr>
            <a:r>
              <a:rPr lang="en-US" dirty="0">
                <a:latin typeface="Candara" pitchFamily="34" charset="0"/>
              </a:rPr>
              <a:t>   draw()</a:t>
            </a:r>
          </a:p>
        </p:txBody>
      </p:sp>
      <p:sp>
        <p:nvSpPr>
          <p:cNvPr id="15374" name="Line 15"/>
          <p:cNvSpPr>
            <a:spLocks noChangeShapeType="1"/>
          </p:cNvSpPr>
          <p:nvPr/>
        </p:nvSpPr>
        <p:spPr bwMode="auto">
          <a:xfrm>
            <a:off x="1600200" y="5662613"/>
            <a:ext cx="1752600" cy="0"/>
          </a:xfrm>
          <a:prstGeom prst="line">
            <a:avLst/>
          </a:prstGeom>
          <a:noFill/>
          <a:ln w="9525">
            <a:solidFill>
              <a:schemeClr val="tx2"/>
            </a:solidFill>
            <a:round/>
            <a:headEnd/>
            <a:tailEnd/>
          </a:ln>
        </p:spPr>
        <p:txBody>
          <a:bodyPr/>
          <a:lstStyle/>
          <a:p>
            <a:endParaRPr lang="en-IN" dirty="0">
              <a:latin typeface="Candara" pitchFamily="34" charset="0"/>
            </a:endParaRPr>
          </a:p>
        </p:txBody>
      </p:sp>
      <p:sp>
        <p:nvSpPr>
          <p:cNvPr id="15375" name="Line 16"/>
          <p:cNvSpPr>
            <a:spLocks noChangeShapeType="1"/>
          </p:cNvSpPr>
          <p:nvPr/>
        </p:nvSpPr>
        <p:spPr bwMode="auto">
          <a:xfrm>
            <a:off x="1597025" y="5815013"/>
            <a:ext cx="1752600" cy="0"/>
          </a:xfrm>
          <a:prstGeom prst="line">
            <a:avLst/>
          </a:prstGeom>
          <a:noFill/>
          <a:ln w="9525">
            <a:solidFill>
              <a:schemeClr val="tx2"/>
            </a:solidFill>
            <a:round/>
            <a:headEnd/>
            <a:tailEnd/>
          </a:ln>
        </p:spPr>
        <p:txBody>
          <a:bodyPr/>
          <a:lstStyle/>
          <a:p>
            <a:endParaRPr lang="en-IN" dirty="0">
              <a:latin typeface="Candara" pitchFamily="34" charset="0"/>
            </a:endParaRPr>
          </a:p>
        </p:txBody>
      </p:sp>
      <p:sp>
        <p:nvSpPr>
          <p:cNvPr id="15376" name="Rectangle 18"/>
          <p:cNvSpPr>
            <a:spLocks noChangeArrowheads="1"/>
          </p:cNvSpPr>
          <p:nvPr/>
        </p:nvSpPr>
        <p:spPr bwMode="auto">
          <a:xfrm rot="1246336">
            <a:off x="3200400" y="2952750"/>
            <a:ext cx="152400" cy="76200"/>
          </a:xfrm>
          <a:prstGeom prst="rect">
            <a:avLst/>
          </a:prstGeom>
          <a:solidFill>
            <a:schemeClr val="tx2"/>
          </a:solidFill>
          <a:ln w="9525">
            <a:solidFill>
              <a:schemeClr val="tx2"/>
            </a:solidFill>
            <a:miter lim="800000"/>
            <a:headEnd/>
            <a:tailEnd/>
          </a:ln>
        </p:spPr>
        <p:txBody>
          <a:bodyPr wrap="none" anchor="ctr"/>
          <a:lstStyle/>
          <a:p>
            <a:endParaRPr lang="en-US" dirty="0">
              <a:latin typeface="Candara" pitchFamily="34" charset="0"/>
            </a:endParaRPr>
          </a:p>
        </p:txBody>
      </p:sp>
      <p:sp>
        <p:nvSpPr>
          <p:cNvPr id="15377" name="Rectangle 19"/>
          <p:cNvSpPr>
            <a:spLocks noChangeArrowheads="1"/>
          </p:cNvSpPr>
          <p:nvPr/>
        </p:nvSpPr>
        <p:spPr bwMode="auto">
          <a:xfrm rot="1246336">
            <a:off x="3429000" y="4373563"/>
            <a:ext cx="152400" cy="76200"/>
          </a:xfrm>
          <a:prstGeom prst="rect">
            <a:avLst/>
          </a:prstGeom>
          <a:solidFill>
            <a:schemeClr val="tx2"/>
          </a:solidFill>
          <a:ln w="9525">
            <a:solidFill>
              <a:schemeClr val="tx2"/>
            </a:solidFill>
            <a:miter lim="800000"/>
            <a:headEnd/>
            <a:tailEnd/>
          </a:ln>
        </p:spPr>
        <p:txBody>
          <a:bodyPr wrap="none" anchor="ctr"/>
          <a:lstStyle/>
          <a:p>
            <a:endParaRPr lang="en-US" dirty="0">
              <a:latin typeface="Candara" pitchFamily="34" charset="0"/>
            </a:endParaRPr>
          </a:p>
        </p:txBody>
      </p:sp>
      <p:sp>
        <p:nvSpPr>
          <p:cNvPr id="15378" name="Rectangle 20"/>
          <p:cNvSpPr>
            <a:spLocks noChangeArrowheads="1"/>
          </p:cNvSpPr>
          <p:nvPr/>
        </p:nvSpPr>
        <p:spPr bwMode="auto">
          <a:xfrm rot="1246336">
            <a:off x="1673225" y="5897563"/>
            <a:ext cx="152400" cy="76200"/>
          </a:xfrm>
          <a:prstGeom prst="rect">
            <a:avLst/>
          </a:prstGeom>
          <a:solidFill>
            <a:schemeClr val="tx2"/>
          </a:solidFill>
          <a:ln w="9525">
            <a:solidFill>
              <a:schemeClr val="tx2"/>
            </a:solidFill>
            <a:miter lim="800000"/>
            <a:headEnd/>
            <a:tailEnd/>
          </a:ln>
        </p:spPr>
        <p:txBody>
          <a:bodyPr wrap="none" anchor="ctr"/>
          <a:lstStyle/>
          <a:p>
            <a:endParaRPr lang="en-US" dirty="0">
              <a:latin typeface="Candara" pitchFamily="34" charset="0"/>
            </a:endParaRPr>
          </a:p>
        </p:txBody>
      </p:sp>
      <p:sp>
        <p:nvSpPr>
          <p:cNvPr id="15379" name="Rectangle 21"/>
          <p:cNvSpPr>
            <a:spLocks noChangeArrowheads="1"/>
          </p:cNvSpPr>
          <p:nvPr/>
        </p:nvSpPr>
        <p:spPr bwMode="auto">
          <a:xfrm rot="1246336">
            <a:off x="5322888" y="5862638"/>
            <a:ext cx="152400" cy="76200"/>
          </a:xfrm>
          <a:prstGeom prst="rect">
            <a:avLst/>
          </a:prstGeom>
          <a:solidFill>
            <a:schemeClr val="tx2"/>
          </a:solidFill>
          <a:ln w="9525">
            <a:solidFill>
              <a:schemeClr val="tx2"/>
            </a:solidFill>
            <a:miter lim="800000"/>
            <a:headEnd/>
            <a:tailEnd/>
          </a:ln>
        </p:spPr>
        <p:txBody>
          <a:bodyPr wrap="none" anchor="ctr"/>
          <a:lstStyle/>
          <a:p>
            <a:endParaRPr lang="en-US" dirty="0">
              <a:latin typeface="Candara" pitchFamily="34" charset="0"/>
            </a:endParaRPr>
          </a:p>
        </p:txBody>
      </p:sp>
      <p:sp>
        <p:nvSpPr>
          <p:cNvPr id="21525" name="AutoShape 22"/>
          <p:cNvSpPr>
            <a:spLocks noChangeArrowheads="1"/>
          </p:cNvSpPr>
          <p:nvPr/>
        </p:nvSpPr>
        <p:spPr bwMode="auto">
          <a:xfrm flipV="1">
            <a:off x="5943600" y="2190750"/>
            <a:ext cx="2438400" cy="1238250"/>
          </a:xfrm>
          <a:prstGeom prst="foldedCorner">
            <a:avLst>
              <a:gd name="adj" fmla="val 12500"/>
            </a:avLst>
          </a:prstGeom>
          <a:gradFill rotWithShape="1">
            <a:gsLst>
              <a:gs pos="0">
                <a:srgbClr val="FFFFFF"/>
              </a:gs>
              <a:gs pos="100000">
                <a:srgbClr val="CC9915"/>
              </a:gs>
            </a:gsLst>
            <a:lin ang="18900000" scaled="1"/>
          </a:gradFill>
          <a:ln w="9525">
            <a:solidFill>
              <a:schemeClr val="tx2"/>
            </a:solidFill>
            <a:round/>
            <a:headEnd/>
            <a:tailEnd/>
          </a:ln>
          <a:effectLst>
            <a:outerShdw dist="35921" dir="2700000" algn="ctr" rotWithShape="0">
              <a:srgbClr val="808080"/>
            </a:outerShdw>
          </a:effectLst>
        </p:spPr>
        <p:txBody>
          <a:bodyPr rot="10800000" anchor="ctr"/>
          <a:lstStyle/>
          <a:p>
            <a:pPr>
              <a:defRPr/>
            </a:pPr>
            <a:r>
              <a:rPr lang="en-US" dirty="0">
                <a:latin typeface="Candara"/>
              </a:rPr>
              <a:t>No changes are required in this design if a new shape is added</a:t>
            </a:r>
          </a:p>
        </p:txBody>
      </p:sp>
      <p:sp>
        <p:nvSpPr>
          <p:cNvPr id="15381" name="Line 24"/>
          <p:cNvSpPr>
            <a:spLocks noChangeShapeType="1"/>
          </p:cNvSpPr>
          <p:nvPr/>
        </p:nvSpPr>
        <p:spPr bwMode="auto">
          <a:xfrm>
            <a:off x="4191000" y="3257550"/>
            <a:ext cx="0" cy="533400"/>
          </a:xfrm>
          <a:prstGeom prst="line">
            <a:avLst/>
          </a:prstGeom>
          <a:noFill/>
          <a:ln w="25400">
            <a:solidFill>
              <a:schemeClr val="tx2"/>
            </a:solidFill>
            <a:round/>
            <a:headEnd/>
            <a:tailEnd type="arrow" w="med" len="med"/>
          </a:ln>
        </p:spPr>
        <p:txBody>
          <a:bodyPr/>
          <a:lstStyle/>
          <a:p>
            <a:endParaRPr lang="en-IN" dirty="0">
              <a:latin typeface="Candara" pitchFamily="34" charset="0"/>
            </a:endParaRPr>
          </a:p>
        </p:txBody>
      </p:sp>
      <p:sp>
        <p:nvSpPr>
          <p:cNvPr id="15382" name="AutoShape 25"/>
          <p:cNvSpPr>
            <a:spLocks noChangeArrowheads="1"/>
          </p:cNvSpPr>
          <p:nvPr/>
        </p:nvSpPr>
        <p:spPr bwMode="auto">
          <a:xfrm rot="-2207283">
            <a:off x="5105400" y="4619625"/>
            <a:ext cx="255588" cy="314325"/>
          </a:xfrm>
          <a:prstGeom prst="triangle">
            <a:avLst>
              <a:gd name="adj" fmla="val 50000"/>
            </a:avLst>
          </a:prstGeom>
          <a:noFill/>
          <a:ln w="25400">
            <a:solidFill>
              <a:schemeClr val="tx2"/>
            </a:solidFill>
            <a:miter lim="800000"/>
            <a:headEnd/>
            <a:tailEnd/>
          </a:ln>
        </p:spPr>
        <p:txBody>
          <a:bodyPr wrap="none" anchor="ctr"/>
          <a:lstStyle/>
          <a:p>
            <a:endParaRPr lang="en-US" dirty="0">
              <a:latin typeface="Candara" pitchFamily="34" charset="0"/>
            </a:endParaRPr>
          </a:p>
        </p:txBody>
      </p:sp>
      <p:grpSp>
        <p:nvGrpSpPr>
          <p:cNvPr id="2" name="Group 34"/>
          <p:cNvGrpSpPr>
            <a:grpSpLocks/>
          </p:cNvGrpSpPr>
          <p:nvPr/>
        </p:nvGrpSpPr>
        <p:grpSpPr bwMode="auto">
          <a:xfrm>
            <a:off x="2701925" y="4629150"/>
            <a:ext cx="698500" cy="741363"/>
            <a:chOff x="1702" y="2916"/>
            <a:chExt cx="440" cy="467"/>
          </a:xfrm>
        </p:grpSpPr>
        <p:sp>
          <p:nvSpPr>
            <p:cNvPr id="15386" name="AutoShape 26"/>
            <p:cNvSpPr>
              <a:spLocks noChangeArrowheads="1"/>
            </p:cNvSpPr>
            <p:nvPr/>
          </p:nvSpPr>
          <p:spPr bwMode="auto">
            <a:xfrm rot="2207283" flipH="1">
              <a:off x="1968" y="2916"/>
              <a:ext cx="174" cy="209"/>
            </a:xfrm>
            <a:prstGeom prst="triangle">
              <a:avLst>
                <a:gd name="adj" fmla="val 50000"/>
              </a:avLst>
            </a:prstGeom>
            <a:noFill/>
            <a:ln w="25400">
              <a:solidFill>
                <a:schemeClr val="tx2"/>
              </a:solidFill>
              <a:miter lim="800000"/>
              <a:headEnd/>
              <a:tailEnd/>
            </a:ln>
          </p:spPr>
          <p:txBody>
            <a:bodyPr wrap="none" anchor="ctr"/>
            <a:lstStyle/>
            <a:p>
              <a:endParaRPr lang="en-US" dirty="0">
                <a:latin typeface="Candara" pitchFamily="34" charset="0"/>
              </a:endParaRPr>
            </a:p>
          </p:txBody>
        </p:sp>
        <p:sp>
          <p:nvSpPr>
            <p:cNvPr id="15387" name="Line 31"/>
            <p:cNvSpPr>
              <a:spLocks noChangeShapeType="1"/>
            </p:cNvSpPr>
            <p:nvPr/>
          </p:nvSpPr>
          <p:spPr bwMode="auto">
            <a:xfrm flipH="1">
              <a:off x="1702" y="3095"/>
              <a:ext cx="288" cy="288"/>
            </a:xfrm>
            <a:prstGeom prst="line">
              <a:avLst/>
            </a:prstGeom>
            <a:noFill/>
            <a:ln w="25400">
              <a:solidFill>
                <a:schemeClr val="tx2"/>
              </a:solidFill>
              <a:round/>
              <a:headEnd/>
              <a:tailEnd/>
            </a:ln>
          </p:spPr>
          <p:txBody>
            <a:bodyPr/>
            <a:lstStyle/>
            <a:p>
              <a:endParaRPr lang="en-IN" dirty="0">
                <a:latin typeface="Candara" pitchFamily="34" charset="0"/>
              </a:endParaRPr>
            </a:p>
          </p:txBody>
        </p:sp>
      </p:grpSp>
      <p:sp>
        <p:nvSpPr>
          <p:cNvPr id="15384" name="Line 32"/>
          <p:cNvSpPr>
            <a:spLocks noChangeShapeType="1"/>
          </p:cNvSpPr>
          <p:nvPr/>
        </p:nvSpPr>
        <p:spPr bwMode="auto">
          <a:xfrm>
            <a:off x="5334000" y="4933950"/>
            <a:ext cx="381000" cy="457200"/>
          </a:xfrm>
          <a:prstGeom prst="line">
            <a:avLst/>
          </a:prstGeom>
          <a:noFill/>
          <a:ln w="25400">
            <a:solidFill>
              <a:schemeClr val="tx2"/>
            </a:solidFill>
            <a:round/>
            <a:headEnd/>
            <a:tailEnd/>
          </a:ln>
        </p:spPr>
        <p:txBody>
          <a:bodyPr/>
          <a:lstStyle/>
          <a:p>
            <a:endParaRPr lang="en-IN" dirty="0">
              <a:latin typeface="Candara" pitchFamily="34" charset="0"/>
            </a:endParaRPr>
          </a:p>
        </p:txBody>
      </p:sp>
      <p:sp>
        <p:nvSpPr>
          <p:cNvPr id="15385"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1.3: Design Principles </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OCP – An Example (Contd.)</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Grp="1" noChangeArrowheads="1"/>
          </p:cNvSpPr>
          <p:nvPr>
            <p:ph type="body" idx="4294967295"/>
          </p:nvPr>
        </p:nvSpPr>
        <p:spPr>
          <a:xfrm>
            <a:off x="428625" y="1251857"/>
            <a:ext cx="8229600" cy="4525963"/>
          </a:xfrm>
        </p:spPr>
        <p:txBody>
          <a:bodyPr lIns="90488" tIns="44450" rIns="90488" bIns="44450">
            <a:normAutofit/>
          </a:bodyPr>
          <a:lstStyle/>
          <a:p>
            <a:pPr>
              <a:buFont typeface="Wingdings" pitchFamily="2" charset="2"/>
              <a:buChar char="Ø"/>
            </a:pPr>
            <a:r>
              <a:rPr lang="en-US" dirty="0">
                <a:solidFill>
                  <a:srgbClr val="000000"/>
                </a:solidFill>
                <a:latin typeface="Candara"/>
                <a:cs typeface="Arial" pitchFamily="34" charset="0"/>
              </a:rPr>
              <a:t>The Single Responsibility Principle (SRP) states that a class should have only one reason to change. </a:t>
            </a:r>
          </a:p>
          <a:p>
            <a:pPr>
              <a:buFont typeface="Wingdings" pitchFamily="2" charset="2"/>
              <a:buChar char="Ø"/>
            </a:pPr>
            <a:r>
              <a:rPr lang="en-US" dirty="0">
                <a:solidFill>
                  <a:srgbClr val="000000"/>
                </a:solidFill>
                <a:latin typeface="Candara"/>
                <a:cs typeface="Arial" pitchFamily="34" charset="0"/>
              </a:rPr>
              <a:t>It is also known as “high cohesion”. </a:t>
            </a:r>
          </a:p>
        </p:txBody>
      </p:sp>
      <p:sp>
        <p:nvSpPr>
          <p:cNvPr id="16387"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1.3: Design Principles </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Single Responsibility Principle</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9"/>
          <p:cNvSpPr>
            <a:spLocks noChangeArrowheads="1"/>
          </p:cNvSpPr>
          <p:nvPr/>
        </p:nvSpPr>
        <p:spPr bwMode="auto">
          <a:xfrm>
            <a:off x="914400" y="2133600"/>
            <a:ext cx="2743200" cy="2514600"/>
          </a:xfrm>
          <a:prstGeom prst="rect">
            <a:avLst/>
          </a:prstGeom>
          <a:solidFill>
            <a:srgbClr val="FFFFCC"/>
          </a:solidFill>
          <a:ln w="9525">
            <a:solidFill>
              <a:schemeClr val="tx2"/>
            </a:solidFill>
            <a:miter lim="800000"/>
            <a:headEnd/>
            <a:tailEnd/>
          </a:ln>
          <a:effectLst>
            <a:outerShdw dist="35921" dir="2700000" algn="ctr" rotWithShape="0">
              <a:srgbClr val="808080"/>
            </a:outerShdw>
          </a:effectLst>
        </p:spPr>
        <p:txBody>
          <a:bodyPr wrap="none" anchor="ctr"/>
          <a:lstStyle/>
          <a:p>
            <a:pPr>
              <a:defRPr/>
            </a:pPr>
            <a:endParaRPr lang="en-US" dirty="0">
              <a:latin typeface="Candara"/>
            </a:endParaRPr>
          </a:p>
        </p:txBody>
      </p:sp>
      <p:sp>
        <p:nvSpPr>
          <p:cNvPr id="17411" name="Line 10"/>
          <p:cNvSpPr>
            <a:spLocks noChangeShapeType="1"/>
          </p:cNvSpPr>
          <p:nvPr/>
        </p:nvSpPr>
        <p:spPr bwMode="auto">
          <a:xfrm>
            <a:off x="914400" y="2743200"/>
            <a:ext cx="2743200" cy="0"/>
          </a:xfrm>
          <a:prstGeom prst="line">
            <a:avLst/>
          </a:prstGeom>
          <a:noFill/>
          <a:ln w="9525">
            <a:solidFill>
              <a:schemeClr val="tx2"/>
            </a:solidFill>
            <a:round/>
            <a:headEnd/>
            <a:tailEnd/>
          </a:ln>
        </p:spPr>
        <p:txBody>
          <a:bodyPr/>
          <a:lstStyle/>
          <a:p>
            <a:endParaRPr lang="en-IN" dirty="0">
              <a:latin typeface="Candara"/>
            </a:endParaRPr>
          </a:p>
        </p:txBody>
      </p:sp>
      <p:sp>
        <p:nvSpPr>
          <p:cNvPr id="17412" name="Line 11"/>
          <p:cNvSpPr>
            <a:spLocks noChangeShapeType="1"/>
          </p:cNvSpPr>
          <p:nvPr/>
        </p:nvSpPr>
        <p:spPr bwMode="auto">
          <a:xfrm>
            <a:off x="914400" y="3429000"/>
            <a:ext cx="2667000" cy="0"/>
          </a:xfrm>
          <a:prstGeom prst="line">
            <a:avLst/>
          </a:prstGeom>
          <a:noFill/>
          <a:ln w="9525">
            <a:solidFill>
              <a:schemeClr val="tx2"/>
            </a:solidFill>
            <a:round/>
            <a:headEnd/>
            <a:tailEnd/>
          </a:ln>
        </p:spPr>
        <p:txBody>
          <a:bodyPr/>
          <a:lstStyle/>
          <a:p>
            <a:endParaRPr lang="en-IN" dirty="0">
              <a:latin typeface="Candara"/>
            </a:endParaRPr>
          </a:p>
        </p:txBody>
      </p:sp>
      <p:sp>
        <p:nvSpPr>
          <p:cNvPr id="17413" name="Text Box 12"/>
          <p:cNvSpPr txBox="1">
            <a:spLocks noChangeArrowheads="1"/>
          </p:cNvSpPr>
          <p:nvPr/>
        </p:nvSpPr>
        <p:spPr bwMode="auto">
          <a:xfrm>
            <a:off x="1143000" y="2362200"/>
            <a:ext cx="1752600" cy="369332"/>
          </a:xfrm>
          <a:prstGeom prst="rect">
            <a:avLst/>
          </a:prstGeom>
          <a:noFill/>
          <a:ln w="9525">
            <a:noFill/>
            <a:miter lim="800000"/>
            <a:headEnd/>
            <a:tailEnd/>
          </a:ln>
        </p:spPr>
        <p:txBody>
          <a:bodyPr>
            <a:spAutoFit/>
          </a:bodyPr>
          <a:lstStyle/>
          <a:p>
            <a:pPr>
              <a:spcBef>
                <a:spcPct val="50000"/>
              </a:spcBef>
            </a:pPr>
            <a:r>
              <a:rPr lang="en-US" dirty="0">
                <a:latin typeface="Candara"/>
                <a:cs typeface="Arial" pitchFamily="34" charset="0"/>
              </a:rPr>
              <a:t>Class A</a:t>
            </a:r>
          </a:p>
        </p:txBody>
      </p:sp>
      <p:sp>
        <p:nvSpPr>
          <p:cNvPr id="17414" name="Text Box 13"/>
          <p:cNvSpPr txBox="1">
            <a:spLocks noChangeArrowheads="1"/>
          </p:cNvSpPr>
          <p:nvPr/>
        </p:nvSpPr>
        <p:spPr bwMode="auto">
          <a:xfrm>
            <a:off x="1066800" y="3581400"/>
            <a:ext cx="2590800" cy="784830"/>
          </a:xfrm>
          <a:prstGeom prst="rect">
            <a:avLst/>
          </a:prstGeom>
          <a:noFill/>
          <a:ln w="9525">
            <a:noFill/>
            <a:miter lim="800000"/>
            <a:headEnd/>
            <a:tailEnd/>
          </a:ln>
        </p:spPr>
        <p:txBody>
          <a:bodyPr>
            <a:spAutoFit/>
          </a:bodyPr>
          <a:lstStyle/>
          <a:p>
            <a:pPr>
              <a:spcBef>
                <a:spcPct val="50000"/>
              </a:spcBef>
            </a:pPr>
            <a:r>
              <a:rPr lang="en-US" dirty="0">
                <a:latin typeface="Candara"/>
                <a:cs typeface="Arial" pitchFamily="34" charset="0"/>
              </a:rPr>
              <a:t>compileReport()</a:t>
            </a:r>
          </a:p>
          <a:p>
            <a:pPr>
              <a:spcBef>
                <a:spcPct val="50000"/>
              </a:spcBef>
            </a:pPr>
            <a:r>
              <a:rPr lang="en-US" dirty="0">
                <a:latin typeface="Candara"/>
                <a:cs typeface="Arial" pitchFamily="34" charset="0"/>
              </a:rPr>
              <a:t>printReport()</a:t>
            </a:r>
          </a:p>
        </p:txBody>
      </p:sp>
      <p:sp>
        <p:nvSpPr>
          <p:cNvPr id="17415" name="Line 15"/>
          <p:cNvSpPr>
            <a:spLocks noChangeShapeType="1"/>
          </p:cNvSpPr>
          <p:nvPr/>
        </p:nvSpPr>
        <p:spPr bwMode="auto">
          <a:xfrm flipH="1">
            <a:off x="3701143" y="4190999"/>
            <a:ext cx="870857" cy="45719"/>
          </a:xfrm>
          <a:prstGeom prst="line">
            <a:avLst/>
          </a:prstGeom>
          <a:noFill/>
          <a:ln w="9525">
            <a:solidFill>
              <a:schemeClr val="tx2"/>
            </a:solidFill>
            <a:round/>
            <a:headEnd/>
            <a:tailEnd type="triangle" w="med" len="med"/>
          </a:ln>
        </p:spPr>
        <p:txBody>
          <a:bodyPr/>
          <a:lstStyle/>
          <a:p>
            <a:endParaRPr lang="en-IN" dirty="0">
              <a:latin typeface="Candara"/>
            </a:endParaRPr>
          </a:p>
        </p:txBody>
      </p:sp>
      <p:sp>
        <p:nvSpPr>
          <p:cNvPr id="30733" name="AutoShape 25"/>
          <p:cNvSpPr>
            <a:spLocks noChangeArrowheads="1"/>
          </p:cNvSpPr>
          <p:nvPr/>
        </p:nvSpPr>
        <p:spPr bwMode="auto">
          <a:xfrm flipV="1">
            <a:off x="4572000" y="3429000"/>
            <a:ext cx="3200400" cy="1038225"/>
          </a:xfrm>
          <a:prstGeom prst="foldedCorner">
            <a:avLst>
              <a:gd name="adj" fmla="val 12500"/>
            </a:avLst>
          </a:prstGeom>
          <a:gradFill rotWithShape="1">
            <a:gsLst>
              <a:gs pos="0">
                <a:srgbClr val="FFFFFF"/>
              </a:gs>
              <a:gs pos="100000">
                <a:srgbClr val="CC9915"/>
              </a:gs>
            </a:gsLst>
            <a:lin ang="18900000" scaled="1"/>
          </a:gradFill>
          <a:ln w="9525">
            <a:solidFill>
              <a:srgbClr val="3F3F3F"/>
            </a:solidFill>
            <a:round/>
            <a:headEnd/>
            <a:tailEnd/>
          </a:ln>
          <a:effectLst>
            <a:outerShdw dist="35921" dir="2700000" algn="ctr" rotWithShape="0">
              <a:srgbClr val="808080"/>
            </a:outerShdw>
          </a:effectLst>
        </p:spPr>
        <p:txBody>
          <a:bodyPr rot="10800000" anchor="ctr"/>
          <a:lstStyle/>
          <a:p>
            <a:pPr>
              <a:defRPr/>
            </a:pPr>
            <a:r>
              <a:rPr lang="en-US" dirty="0">
                <a:latin typeface="Candara"/>
              </a:rPr>
              <a:t>This class has two different reasons to change =&gt; Split into two classes </a:t>
            </a:r>
          </a:p>
        </p:txBody>
      </p:sp>
      <p:sp>
        <p:nvSpPr>
          <p:cNvPr id="17417"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1.3: Design Principles </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mj-ea"/>
                <a:cs typeface="Arial" pitchFamily="34" charset="0"/>
              </a:rPr>
              <a:t>SRP – An Example</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Grp="1" noChangeArrowheads="1"/>
          </p:cNvSpPr>
          <p:nvPr>
            <p:ph type="body" idx="4294967295"/>
          </p:nvPr>
        </p:nvSpPr>
        <p:spPr>
          <a:xfrm>
            <a:off x="428625" y="1135743"/>
            <a:ext cx="8229600" cy="4525963"/>
          </a:xfrm>
        </p:spPr>
        <p:txBody>
          <a:bodyPr lIns="90488" tIns="44450" rIns="90488" bIns="44450"/>
          <a:lstStyle/>
          <a:p>
            <a:pPr>
              <a:buFont typeface="Wingdings" pitchFamily="2" charset="2"/>
              <a:buChar char="Ø"/>
            </a:pPr>
            <a:r>
              <a:rPr lang="en-US" dirty="0">
                <a:solidFill>
                  <a:srgbClr val="000000"/>
                </a:solidFill>
                <a:latin typeface="Candara"/>
                <a:cs typeface="Arial" pitchFamily="34" charset="0"/>
              </a:rPr>
              <a:t>Many client-specific interfaces are better than one general-purpose interface.</a:t>
            </a:r>
          </a:p>
          <a:p>
            <a:pPr>
              <a:buFont typeface="Wingdings" pitchFamily="2" charset="2"/>
              <a:buChar char="Ø"/>
            </a:pPr>
            <a:r>
              <a:rPr lang="en-US" dirty="0">
                <a:solidFill>
                  <a:srgbClr val="000000"/>
                </a:solidFill>
                <a:latin typeface="Candara"/>
                <a:cs typeface="Arial" pitchFamily="34" charset="0"/>
              </a:rPr>
              <a:t>In other words, </a:t>
            </a:r>
          </a:p>
          <a:p>
            <a:pPr lvl="1"/>
            <a:r>
              <a:rPr lang="en-US" sz="1800" dirty="0" smtClean="0">
                <a:solidFill>
                  <a:srgbClr val="000000"/>
                </a:solidFill>
                <a:latin typeface="Candara"/>
                <a:cs typeface="Arial" pitchFamily="34" charset="0"/>
              </a:rPr>
              <a:t>Clients should not be forced to depend upon interfaces that they do not use.</a:t>
            </a:r>
            <a:r>
              <a:rPr lang="en-US" dirty="0" smtClean="0">
                <a:solidFill>
                  <a:srgbClr val="000000"/>
                </a:solidFill>
                <a:latin typeface="Candara"/>
              </a:rPr>
              <a:t>  </a:t>
            </a:r>
          </a:p>
        </p:txBody>
      </p:sp>
      <p:sp>
        <p:nvSpPr>
          <p:cNvPr id="18435"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1.3: Design Principles </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Interface Segregation Principle</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53"/>
          <p:cNvGrpSpPr>
            <a:grpSpLocks/>
          </p:cNvGrpSpPr>
          <p:nvPr/>
        </p:nvGrpSpPr>
        <p:grpSpPr bwMode="auto">
          <a:xfrm>
            <a:off x="838200" y="1511300"/>
            <a:ext cx="7556500" cy="4660900"/>
            <a:chOff x="528" y="952"/>
            <a:chExt cx="4760" cy="2936"/>
          </a:xfrm>
        </p:grpSpPr>
        <p:sp>
          <p:nvSpPr>
            <p:cNvPr id="35849" name="AutoShape 25"/>
            <p:cNvSpPr>
              <a:spLocks noChangeArrowheads="1"/>
            </p:cNvSpPr>
            <p:nvPr/>
          </p:nvSpPr>
          <p:spPr bwMode="auto">
            <a:xfrm flipV="1">
              <a:off x="1584" y="3534"/>
              <a:ext cx="2544" cy="354"/>
            </a:xfrm>
            <a:prstGeom prst="foldedCorner">
              <a:avLst>
                <a:gd name="adj" fmla="val 12500"/>
              </a:avLst>
            </a:prstGeom>
            <a:gradFill rotWithShape="1">
              <a:gsLst>
                <a:gs pos="0">
                  <a:srgbClr val="FFFFFF"/>
                </a:gs>
                <a:gs pos="100000">
                  <a:srgbClr val="CC9915"/>
                </a:gs>
              </a:gsLst>
              <a:lin ang="18900000" scaled="1"/>
            </a:gradFill>
            <a:ln w="9525">
              <a:solidFill>
                <a:srgbClr val="3F3F3F"/>
              </a:solidFill>
              <a:round/>
              <a:headEnd/>
              <a:tailEnd/>
            </a:ln>
            <a:effectLst>
              <a:outerShdw dist="35921" dir="2700000" algn="ctr" rotWithShape="0">
                <a:srgbClr val="808080"/>
              </a:outerShdw>
            </a:effectLst>
          </p:spPr>
          <p:txBody>
            <a:bodyPr rot="10800000" anchor="ctr"/>
            <a:lstStyle/>
            <a:p>
              <a:pPr>
                <a:defRPr/>
              </a:pPr>
              <a:r>
                <a:rPr lang="en-US" dirty="0">
                  <a:latin typeface="Candara" pitchFamily="34" charset="0"/>
                </a:rPr>
                <a:t>Which of these designs follow ISP?</a:t>
              </a:r>
            </a:p>
          </p:txBody>
        </p:sp>
        <p:grpSp>
          <p:nvGrpSpPr>
            <p:cNvPr id="9" name="Group 33"/>
            <p:cNvGrpSpPr>
              <a:grpSpLocks/>
            </p:cNvGrpSpPr>
            <p:nvPr/>
          </p:nvGrpSpPr>
          <p:grpSpPr bwMode="auto">
            <a:xfrm>
              <a:off x="528" y="952"/>
              <a:ext cx="1464" cy="1976"/>
              <a:chOff x="480" y="-432"/>
              <a:chExt cx="1464" cy="1976"/>
            </a:xfrm>
          </p:grpSpPr>
          <p:sp>
            <p:nvSpPr>
              <p:cNvPr id="19478" name="Rectangle 29"/>
              <p:cNvSpPr>
                <a:spLocks noChangeArrowheads="1"/>
              </p:cNvSpPr>
              <p:nvPr/>
            </p:nvSpPr>
            <p:spPr bwMode="auto">
              <a:xfrm>
                <a:off x="480" y="-432"/>
                <a:ext cx="1464" cy="1976"/>
              </a:xfrm>
              <a:prstGeom prst="rect">
                <a:avLst/>
              </a:prstGeom>
              <a:solidFill>
                <a:srgbClr val="FFCC99"/>
              </a:solidFill>
              <a:ln w="9525">
                <a:solidFill>
                  <a:schemeClr val="tx2"/>
                </a:solidFill>
                <a:miter lim="800000"/>
                <a:headEnd/>
                <a:tailEnd/>
              </a:ln>
            </p:spPr>
            <p:txBody>
              <a:bodyPr wrap="none" anchor="ctr"/>
              <a:lstStyle/>
              <a:p>
                <a:endParaRPr lang="en-US" dirty="0">
                  <a:latin typeface="Candara" pitchFamily="34" charset="0"/>
                </a:endParaRPr>
              </a:p>
            </p:txBody>
          </p:sp>
          <p:grpSp>
            <p:nvGrpSpPr>
              <p:cNvPr id="10" name="Group 11"/>
              <p:cNvGrpSpPr>
                <a:grpSpLocks/>
              </p:cNvGrpSpPr>
              <p:nvPr/>
            </p:nvGrpSpPr>
            <p:grpSpPr bwMode="auto">
              <a:xfrm>
                <a:off x="728" y="-392"/>
                <a:ext cx="1008" cy="912"/>
                <a:chOff x="4416" y="3312"/>
                <a:chExt cx="1008" cy="912"/>
              </a:xfrm>
            </p:grpSpPr>
            <p:sp>
              <p:nvSpPr>
                <p:cNvPr id="19490" name="Rectangle 9"/>
                <p:cNvSpPr>
                  <a:spLocks noChangeArrowheads="1"/>
                </p:cNvSpPr>
                <p:nvPr/>
              </p:nvSpPr>
              <p:spPr bwMode="auto">
                <a:xfrm>
                  <a:off x="4416" y="3312"/>
                  <a:ext cx="1008" cy="288"/>
                </a:xfrm>
                <a:prstGeom prst="rect">
                  <a:avLst/>
                </a:prstGeom>
                <a:solidFill>
                  <a:schemeClr val="bg1"/>
                </a:solidFill>
                <a:ln w="9525">
                  <a:solidFill>
                    <a:schemeClr val="tx2"/>
                  </a:solidFill>
                  <a:miter lim="800000"/>
                  <a:headEnd/>
                  <a:tailEnd/>
                </a:ln>
              </p:spPr>
              <p:txBody>
                <a:bodyPr wrap="none" anchor="ctr"/>
                <a:lstStyle/>
                <a:p>
                  <a:pPr algn="ctr"/>
                  <a:r>
                    <a:rPr lang="en-US" sz="1400" b="1" dirty="0">
                      <a:latin typeface="Candara" pitchFamily="34" charset="0"/>
                      <a:cs typeface="Arial" pitchFamily="34" charset="0"/>
                    </a:rPr>
                    <a:t>&lt;&lt;Interface&gt;&gt;</a:t>
                  </a:r>
                </a:p>
                <a:p>
                  <a:pPr algn="ctr"/>
                  <a:r>
                    <a:rPr lang="en-US" sz="1400" b="1" dirty="0">
                      <a:latin typeface="Candara" pitchFamily="34" charset="0"/>
                      <a:cs typeface="Arial" pitchFamily="34" charset="0"/>
                    </a:rPr>
                    <a:t>DAO</a:t>
                  </a:r>
                </a:p>
              </p:txBody>
            </p:sp>
            <p:sp>
              <p:nvSpPr>
                <p:cNvPr id="19491" name="Rectangle 10"/>
                <p:cNvSpPr>
                  <a:spLocks noChangeArrowheads="1"/>
                </p:cNvSpPr>
                <p:nvPr/>
              </p:nvSpPr>
              <p:spPr bwMode="auto">
                <a:xfrm>
                  <a:off x="4416" y="3600"/>
                  <a:ext cx="1008" cy="624"/>
                </a:xfrm>
                <a:prstGeom prst="rect">
                  <a:avLst/>
                </a:prstGeom>
                <a:solidFill>
                  <a:schemeClr val="bg1"/>
                </a:solidFill>
                <a:ln w="9525">
                  <a:solidFill>
                    <a:schemeClr val="tx2"/>
                  </a:solidFill>
                  <a:miter lim="800000"/>
                  <a:headEnd/>
                  <a:tailEnd/>
                </a:ln>
              </p:spPr>
              <p:txBody>
                <a:bodyPr wrap="none" anchor="ctr"/>
                <a:lstStyle/>
                <a:p>
                  <a:r>
                    <a:rPr lang="en-US" sz="1400" b="1" dirty="0">
                      <a:latin typeface="Candara" pitchFamily="34" charset="0"/>
                      <a:cs typeface="Arial" pitchFamily="34" charset="0"/>
                    </a:rPr>
                    <a:t>+insert(): void</a:t>
                  </a:r>
                </a:p>
                <a:p>
                  <a:r>
                    <a:rPr lang="en-US" sz="1400" b="1" dirty="0">
                      <a:latin typeface="Candara" pitchFamily="34" charset="0"/>
                      <a:cs typeface="Arial" pitchFamily="34" charset="0"/>
                    </a:rPr>
                    <a:t>+delete(): void</a:t>
                  </a:r>
                </a:p>
                <a:p>
                  <a:r>
                    <a:rPr lang="en-US" sz="1400" b="1" dirty="0">
                      <a:latin typeface="Candara" pitchFamily="34" charset="0"/>
                      <a:cs typeface="Arial" pitchFamily="34" charset="0"/>
                    </a:rPr>
                    <a:t>+update(): void</a:t>
                  </a:r>
                </a:p>
                <a:p>
                  <a:r>
                    <a:rPr lang="en-US" sz="1400" b="1" dirty="0">
                      <a:latin typeface="Candara" pitchFamily="34" charset="0"/>
                      <a:cs typeface="Arial" pitchFamily="34" charset="0"/>
                    </a:rPr>
                    <a:t>+read(): void</a:t>
                  </a:r>
                </a:p>
              </p:txBody>
            </p:sp>
          </p:grpSp>
          <p:grpSp>
            <p:nvGrpSpPr>
              <p:cNvPr id="11" name="Group 21"/>
              <p:cNvGrpSpPr>
                <a:grpSpLocks/>
              </p:cNvGrpSpPr>
              <p:nvPr/>
            </p:nvGrpSpPr>
            <p:grpSpPr bwMode="auto">
              <a:xfrm>
                <a:off x="520" y="971"/>
                <a:ext cx="800" cy="509"/>
                <a:chOff x="4608" y="1008"/>
                <a:chExt cx="800" cy="509"/>
              </a:xfrm>
            </p:grpSpPr>
            <p:sp>
              <p:nvSpPr>
                <p:cNvPr id="2" name="Rectangle 13"/>
                <p:cNvSpPr>
                  <a:spLocks noChangeArrowheads="1"/>
                </p:cNvSpPr>
                <p:nvPr/>
              </p:nvSpPr>
              <p:spPr bwMode="auto">
                <a:xfrm>
                  <a:off x="4608" y="1008"/>
                  <a:ext cx="800" cy="173"/>
                </a:xfrm>
                <a:prstGeom prst="rect">
                  <a:avLst/>
                </a:prstGeom>
                <a:solidFill>
                  <a:schemeClr val="bg1"/>
                </a:solidFill>
                <a:ln w="9525">
                  <a:solidFill>
                    <a:schemeClr val="tx2"/>
                  </a:solidFill>
                  <a:miter lim="800000"/>
                  <a:headEnd/>
                  <a:tailEnd/>
                </a:ln>
                <a:effectLst>
                  <a:outerShdw dist="35921" dir="2700000" algn="ctr" rotWithShape="0">
                    <a:schemeClr val="bg2"/>
                  </a:outerShdw>
                </a:effectLst>
              </p:spPr>
              <p:txBody>
                <a:bodyPr wrap="none" anchor="ctr"/>
                <a:lstStyle/>
                <a:p>
                  <a:pPr algn="ctr">
                    <a:defRPr/>
                  </a:pPr>
                  <a:r>
                    <a:rPr lang="en-US" sz="1400" b="1" dirty="0">
                      <a:latin typeface="Candara" pitchFamily="34" charset="0"/>
                      <a:cs typeface="Arial" pitchFamily="34" charset="0"/>
                    </a:rPr>
                    <a:t>DatabaseDAO</a:t>
                  </a:r>
                </a:p>
              </p:txBody>
            </p:sp>
            <p:sp>
              <p:nvSpPr>
                <p:cNvPr id="3" name="Rectangle 14"/>
                <p:cNvSpPr>
                  <a:spLocks noChangeArrowheads="1"/>
                </p:cNvSpPr>
                <p:nvPr/>
              </p:nvSpPr>
              <p:spPr bwMode="auto">
                <a:xfrm>
                  <a:off x="4608" y="1171"/>
                  <a:ext cx="800" cy="173"/>
                </a:xfrm>
                <a:prstGeom prst="rect">
                  <a:avLst/>
                </a:prstGeom>
                <a:solidFill>
                  <a:schemeClr val="bg1"/>
                </a:solidFill>
                <a:ln w="9525">
                  <a:solidFill>
                    <a:schemeClr val="tx2"/>
                  </a:solidFill>
                  <a:miter lim="800000"/>
                  <a:headEnd/>
                  <a:tailEnd/>
                </a:ln>
                <a:effectLst>
                  <a:outerShdw dist="35921" dir="2700000" algn="ctr" rotWithShape="0">
                    <a:schemeClr val="bg2"/>
                  </a:outerShdw>
                </a:effectLst>
              </p:spPr>
              <p:txBody>
                <a:bodyPr wrap="none" anchor="ctr"/>
                <a:lstStyle/>
                <a:p>
                  <a:pPr>
                    <a:defRPr/>
                  </a:pPr>
                  <a:endParaRPr lang="en-US" sz="1400" b="1" dirty="0">
                    <a:latin typeface="Candara" pitchFamily="34" charset="0"/>
                  </a:endParaRPr>
                </a:p>
              </p:txBody>
            </p:sp>
            <p:sp>
              <p:nvSpPr>
                <p:cNvPr id="4" name="Rectangle 15"/>
                <p:cNvSpPr>
                  <a:spLocks noChangeArrowheads="1"/>
                </p:cNvSpPr>
                <p:nvPr/>
              </p:nvSpPr>
              <p:spPr bwMode="auto">
                <a:xfrm>
                  <a:off x="4608" y="1344"/>
                  <a:ext cx="800" cy="173"/>
                </a:xfrm>
                <a:prstGeom prst="rect">
                  <a:avLst/>
                </a:prstGeom>
                <a:solidFill>
                  <a:schemeClr val="bg1"/>
                </a:solidFill>
                <a:ln w="9525">
                  <a:solidFill>
                    <a:schemeClr val="tx2"/>
                  </a:solidFill>
                  <a:miter lim="800000"/>
                  <a:headEnd/>
                  <a:tailEnd/>
                </a:ln>
                <a:effectLst>
                  <a:outerShdw dist="35921" dir="2700000" algn="ctr" rotWithShape="0">
                    <a:schemeClr val="bg2"/>
                  </a:outerShdw>
                </a:effectLst>
              </p:spPr>
              <p:txBody>
                <a:bodyPr wrap="none" anchor="ctr"/>
                <a:lstStyle/>
                <a:p>
                  <a:pPr>
                    <a:defRPr/>
                  </a:pPr>
                  <a:endParaRPr lang="en-US" sz="1400" b="1" dirty="0">
                    <a:solidFill>
                      <a:schemeClr val="tx2"/>
                    </a:solidFill>
                    <a:latin typeface="Trebuchet MS" pitchFamily="34" charset="0"/>
                  </a:endParaRPr>
                </a:p>
              </p:txBody>
            </p:sp>
          </p:grpSp>
          <p:grpSp>
            <p:nvGrpSpPr>
              <p:cNvPr id="12" name="Group 22"/>
              <p:cNvGrpSpPr>
                <a:grpSpLocks/>
              </p:cNvGrpSpPr>
              <p:nvPr/>
            </p:nvGrpSpPr>
            <p:grpSpPr bwMode="auto">
              <a:xfrm>
                <a:off x="1400" y="971"/>
                <a:ext cx="488" cy="509"/>
                <a:chOff x="4608" y="1008"/>
                <a:chExt cx="800" cy="509"/>
              </a:xfrm>
            </p:grpSpPr>
            <p:sp>
              <p:nvSpPr>
                <p:cNvPr id="5" name="Rectangle 23"/>
                <p:cNvSpPr>
                  <a:spLocks noChangeArrowheads="1"/>
                </p:cNvSpPr>
                <p:nvPr/>
              </p:nvSpPr>
              <p:spPr bwMode="auto">
                <a:xfrm>
                  <a:off x="4608" y="1008"/>
                  <a:ext cx="800" cy="173"/>
                </a:xfrm>
                <a:prstGeom prst="rect">
                  <a:avLst/>
                </a:prstGeom>
                <a:solidFill>
                  <a:schemeClr val="bg1"/>
                </a:solidFill>
                <a:ln w="9525">
                  <a:solidFill>
                    <a:schemeClr val="tx2"/>
                  </a:solidFill>
                  <a:miter lim="800000"/>
                  <a:headEnd/>
                  <a:tailEnd/>
                </a:ln>
                <a:effectLst>
                  <a:outerShdw dist="35921" dir="2700000" algn="ctr" rotWithShape="0">
                    <a:schemeClr val="bg2"/>
                  </a:outerShdw>
                </a:effectLst>
              </p:spPr>
              <p:txBody>
                <a:bodyPr wrap="none" anchor="ctr"/>
                <a:lstStyle/>
                <a:p>
                  <a:pPr algn="ctr">
                    <a:defRPr/>
                  </a:pPr>
                  <a:r>
                    <a:rPr lang="en-US" sz="1400" b="1" dirty="0">
                      <a:latin typeface="Candara" pitchFamily="34" charset="0"/>
                    </a:rPr>
                    <a:t>FileDAO</a:t>
                  </a:r>
                </a:p>
              </p:txBody>
            </p:sp>
            <p:sp>
              <p:nvSpPr>
                <p:cNvPr id="6" name="Rectangle 24"/>
                <p:cNvSpPr>
                  <a:spLocks noChangeArrowheads="1"/>
                </p:cNvSpPr>
                <p:nvPr/>
              </p:nvSpPr>
              <p:spPr bwMode="auto">
                <a:xfrm>
                  <a:off x="4608" y="1171"/>
                  <a:ext cx="800" cy="173"/>
                </a:xfrm>
                <a:prstGeom prst="rect">
                  <a:avLst/>
                </a:prstGeom>
                <a:solidFill>
                  <a:schemeClr val="bg1"/>
                </a:solidFill>
                <a:ln w="9525">
                  <a:solidFill>
                    <a:schemeClr val="tx2"/>
                  </a:solidFill>
                  <a:miter lim="800000"/>
                  <a:headEnd/>
                  <a:tailEnd/>
                </a:ln>
                <a:effectLst>
                  <a:outerShdw dist="35921" dir="2700000" algn="ctr" rotWithShape="0">
                    <a:schemeClr val="bg2"/>
                  </a:outerShdw>
                </a:effectLst>
              </p:spPr>
              <p:txBody>
                <a:bodyPr wrap="none" anchor="ctr"/>
                <a:lstStyle/>
                <a:p>
                  <a:pPr>
                    <a:defRPr/>
                  </a:pPr>
                  <a:endParaRPr lang="en-US" sz="1400" b="1" dirty="0">
                    <a:latin typeface="Candara" pitchFamily="34" charset="0"/>
                  </a:endParaRPr>
                </a:p>
              </p:txBody>
            </p:sp>
            <p:sp>
              <p:nvSpPr>
                <p:cNvPr id="7" name="Rectangle 25"/>
                <p:cNvSpPr>
                  <a:spLocks noChangeArrowheads="1"/>
                </p:cNvSpPr>
                <p:nvPr/>
              </p:nvSpPr>
              <p:spPr bwMode="auto">
                <a:xfrm>
                  <a:off x="4608" y="1344"/>
                  <a:ext cx="800" cy="173"/>
                </a:xfrm>
                <a:prstGeom prst="rect">
                  <a:avLst/>
                </a:prstGeom>
                <a:solidFill>
                  <a:schemeClr val="bg1"/>
                </a:solidFill>
                <a:ln w="9525">
                  <a:solidFill>
                    <a:schemeClr val="tx2"/>
                  </a:solidFill>
                  <a:miter lim="800000"/>
                  <a:headEnd/>
                  <a:tailEnd/>
                </a:ln>
                <a:effectLst>
                  <a:outerShdw dist="35921" dir="2700000" algn="ctr" rotWithShape="0">
                    <a:schemeClr val="bg2"/>
                  </a:outerShdw>
                </a:effectLst>
              </p:spPr>
              <p:txBody>
                <a:bodyPr wrap="none" anchor="ctr"/>
                <a:lstStyle/>
                <a:p>
                  <a:pPr>
                    <a:defRPr/>
                  </a:pPr>
                  <a:endParaRPr lang="en-US" sz="1400" b="1" dirty="0">
                    <a:solidFill>
                      <a:schemeClr val="tx2"/>
                    </a:solidFill>
                    <a:latin typeface="Trebuchet MS" pitchFamily="34" charset="0"/>
                  </a:endParaRPr>
                </a:p>
              </p:txBody>
            </p:sp>
          </p:grpSp>
          <p:sp>
            <p:nvSpPr>
              <p:cNvPr id="19482" name="Line 26"/>
              <p:cNvSpPr>
                <a:spLocks noChangeShapeType="1"/>
              </p:cNvSpPr>
              <p:nvPr/>
            </p:nvSpPr>
            <p:spPr bwMode="auto">
              <a:xfrm flipV="1">
                <a:off x="904" y="520"/>
                <a:ext cx="0" cy="432"/>
              </a:xfrm>
              <a:prstGeom prst="line">
                <a:avLst/>
              </a:prstGeom>
              <a:noFill/>
              <a:ln w="9525">
                <a:solidFill>
                  <a:schemeClr val="tx2"/>
                </a:solidFill>
                <a:prstDash val="dash"/>
                <a:round/>
                <a:headEnd/>
                <a:tailEnd type="arrow" w="lg" len="lg"/>
              </a:ln>
            </p:spPr>
            <p:txBody>
              <a:bodyPr/>
              <a:lstStyle/>
              <a:p>
                <a:endParaRPr lang="en-IN" dirty="0">
                  <a:solidFill>
                    <a:schemeClr val="tx2"/>
                  </a:solidFill>
                </a:endParaRPr>
              </a:p>
            </p:txBody>
          </p:sp>
          <p:sp>
            <p:nvSpPr>
              <p:cNvPr id="19483" name="Line 27"/>
              <p:cNvSpPr>
                <a:spLocks noChangeShapeType="1"/>
              </p:cNvSpPr>
              <p:nvPr/>
            </p:nvSpPr>
            <p:spPr bwMode="auto">
              <a:xfrm flipV="1">
                <a:off x="1624" y="520"/>
                <a:ext cx="0" cy="432"/>
              </a:xfrm>
              <a:prstGeom prst="line">
                <a:avLst/>
              </a:prstGeom>
              <a:noFill/>
              <a:ln w="9525">
                <a:solidFill>
                  <a:schemeClr val="tx2"/>
                </a:solidFill>
                <a:prstDash val="dash"/>
                <a:round/>
                <a:headEnd/>
                <a:tailEnd type="arrow" w="lg" len="lg"/>
              </a:ln>
            </p:spPr>
            <p:txBody>
              <a:bodyPr/>
              <a:lstStyle/>
              <a:p>
                <a:endParaRPr lang="en-IN" dirty="0">
                  <a:solidFill>
                    <a:schemeClr val="tx2"/>
                  </a:solidFill>
                </a:endParaRPr>
              </a:p>
            </p:txBody>
          </p:sp>
        </p:grpSp>
        <p:grpSp>
          <p:nvGrpSpPr>
            <p:cNvPr id="13" name="Group 52"/>
            <p:cNvGrpSpPr>
              <a:grpSpLocks/>
            </p:cNvGrpSpPr>
            <p:nvPr/>
          </p:nvGrpSpPr>
          <p:grpSpPr bwMode="auto">
            <a:xfrm>
              <a:off x="2856" y="952"/>
              <a:ext cx="2432" cy="1976"/>
              <a:chOff x="2808" y="-432"/>
              <a:chExt cx="2432" cy="1976"/>
            </a:xfrm>
          </p:grpSpPr>
          <p:sp>
            <p:nvSpPr>
              <p:cNvPr id="19463" name="Rectangle 35"/>
              <p:cNvSpPr>
                <a:spLocks noChangeArrowheads="1"/>
              </p:cNvSpPr>
              <p:nvPr/>
            </p:nvSpPr>
            <p:spPr bwMode="auto">
              <a:xfrm>
                <a:off x="2808" y="-432"/>
                <a:ext cx="2432" cy="1976"/>
              </a:xfrm>
              <a:prstGeom prst="rect">
                <a:avLst/>
              </a:prstGeom>
              <a:solidFill>
                <a:srgbClr val="FFCC99"/>
              </a:solidFill>
              <a:ln w="9525">
                <a:solidFill>
                  <a:schemeClr val="tx2"/>
                </a:solidFill>
                <a:miter lim="800000"/>
                <a:headEnd/>
                <a:tailEnd/>
              </a:ln>
            </p:spPr>
            <p:txBody>
              <a:bodyPr wrap="none" anchor="ctr"/>
              <a:lstStyle/>
              <a:p>
                <a:endParaRPr lang="en-US" dirty="0">
                  <a:solidFill>
                    <a:schemeClr val="tx2"/>
                  </a:solidFill>
                </a:endParaRPr>
              </a:p>
            </p:txBody>
          </p:sp>
          <p:sp>
            <p:nvSpPr>
              <p:cNvPr id="19464" name="Rectangle 37"/>
              <p:cNvSpPr>
                <a:spLocks noChangeArrowheads="1"/>
              </p:cNvSpPr>
              <p:nvPr/>
            </p:nvSpPr>
            <p:spPr bwMode="auto">
              <a:xfrm>
                <a:off x="3056" y="-392"/>
                <a:ext cx="1008" cy="288"/>
              </a:xfrm>
              <a:prstGeom prst="rect">
                <a:avLst/>
              </a:prstGeom>
              <a:solidFill>
                <a:schemeClr val="bg1"/>
              </a:solidFill>
              <a:ln w="9525">
                <a:solidFill>
                  <a:schemeClr val="tx2"/>
                </a:solidFill>
                <a:miter lim="800000"/>
                <a:headEnd/>
                <a:tailEnd/>
              </a:ln>
            </p:spPr>
            <p:txBody>
              <a:bodyPr wrap="none" anchor="ctr"/>
              <a:lstStyle/>
              <a:p>
                <a:pPr algn="ctr"/>
                <a:r>
                  <a:rPr lang="en-US" sz="1400" b="1" dirty="0">
                    <a:latin typeface="Candara" pitchFamily="34" charset="0"/>
                    <a:cs typeface="Arial" pitchFamily="34" charset="0"/>
                  </a:rPr>
                  <a:t>&lt;&lt;Interface&gt;&gt;</a:t>
                </a:r>
              </a:p>
              <a:p>
                <a:pPr algn="ctr"/>
                <a:r>
                  <a:rPr lang="en-US" sz="1400" b="1" dirty="0">
                    <a:latin typeface="Candara" pitchFamily="34" charset="0"/>
                    <a:cs typeface="Arial" pitchFamily="34" charset="0"/>
                  </a:rPr>
                  <a:t>DBAccess</a:t>
                </a:r>
              </a:p>
            </p:txBody>
          </p:sp>
          <p:sp>
            <p:nvSpPr>
              <p:cNvPr id="19465" name="Rectangle 38"/>
              <p:cNvSpPr>
                <a:spLocks noChangeArrowheads="1"/>
              </p:cNvSpPr>
              <p:nvPr/>
            </p:nvSpPr>
            <p:spPr bwMode="auto">
              <a:xfrm>
                <a:off x="3056" y="-104"/>
                <a:ext cx="1008" cy="752"/>
              </a:xfrm>
              <a:prstGeom prst="rect">
                <a:avLst/>
              </a:prstGeom>
              <a:solidFill>
                <a:schemeClr val="bg1"/>
              </a:solidFill>
              <a:ln w="9525">
                <a:solidFill>
                  <a:schemeClr val="tx2"/>
                </a:solidFill>
                <a:miter lim="800000"/>
                <a:headEnd/>
                <a:tailEnd/>
              </a:ln>
            </p:spPr>
            <p:txBody>
              <a:bodyPr wrap="none" anchor="ctr"/>
              <a:lstStyle/>
              <a:p>
                <a:r>
                  <a:rPr lang="en-US" sz="1400" b="1" dirty="0">
                    <a:latin typeface="Candara" pitchFamily="34" charset="0"/>
                    <a:cs typeface="Arial" pitchFamily="34" charset="0"/>
                  </a:rPr>
                  <a:t>+insert(): void</a:t>
                </a:r>
              </a:p>
              <a:p>
                <a:r>
                  <a:rPr lang="en-US" sz="1400" b="1" dirty="0">
                    <a:latin typeface="Candara" pitchFamily="34" charset="0"/>
                    <a:cs typeface="Arial" pitchFamily="34" charset="0"/>
                  </a:rPr>
                  <a:t>+update(): void</a:t>
                </a:r>
              </a:p>
              <a:p>
                <a:r>
                  <a:rPr lang="en-US" sz="1400" b="1" dirty="0">
                    <a:latin typeface="Candara" pitchFamily="34" charset="0"/>
                    <a:cs typeface="Arial" pitchFamily="34" charset="0"/>
                  </a:rPr>
                  <a:t>+delete(): void</a:t>
                </a:r>
              </a:p>
              <a:p>
                <a:r>
                  <a:rPr lang="en-US" sz="1400" b="1" dirty="0">
                    <a:latin typeface="Candara" pitchFamily="34" charset="0"/>
                    <a:cs typeface="Arial" pitchFamily="34" charset="0"/>
                  </a:rPr>
                  <a:t>+next(): void</a:t>
                </a:r>
              </a:p>
              <a:p>
                <a:r>
                  <a:rPr lang="en-US" sz="1400" b="1" dirty="0">
                    <a:latin typeface="Candara" pitchFamily="34" charset="0"/>
                    <a:cs typeface="Arial" pitchFamily="34" charset="0"/>
                  </a:rPr>
                  <a:t>+previous(): void</a:t>
                </a:r>
              </a:p>
            </p:txBody>
          </p:sp>
          <p:grpSp>
            <p:nvGrpSpPr>
              <p:cNvPr id="14" name="Group 39"/>
              <p:cNvGrpSpPr>
                <a:grpSpLocks/>
              </p:cNvGrpSpPr>
              <p:nvPr/>
            </p:nvGrpSpPr>
            <p:grpSpPr bwMode="auto">
              <a:xfrm>
                <a:off x="3136" y="971"/>
                <a:ext cx="800" cy="509"/>
                <a:chOff x="4608" y="1008"/>
                <a:chExt cx="800" cy="509"/>
              </a:xfrm>
            </p:grpSpPr>
            <p:sp>
              <p:nvSpPr>
                <p:cNvPr id="35880" name="Rectangle 40"/>
                <p:cNvSpPr>
                  <a:spLocks noChangeArrowheads="1"/>
                </p:cNvSpPr>
                <p:nvPr/>
              </p:nvSpPr>
              <p:spPr bwMode="auto">
                <a:xfrm>
                  <a:off x="4608" y="1008"/>
                  <a:ext cx="800" cy="173"/>
                </a:xfrm>
                <a:prstGeom prst="rect">
                  <a:avLst/>
                </a:prstGeom>
                <a:solidFill>
                  <a:schemeClr val="bg1"/>
                </a:solidFill>
                <a:ln w="9525">
                  <a:solidFill>
                    <a:schemeClr val="tx2"/>
                  </a:solidFill>
                  <a:miter lim="800000"/>
                  <a:headEnd/>
                  <a:tailEnd/>
                </a:ln>
                <a:effectLst>
                  <a:outerShdw dist="35921" dir="2700000" algn="ctr" rotWithShape="0">
                    <a:schemeClr val="bg2"/>
                  </a:outerShdw>
                </a:effectLst>
              </p:spPr>
              <p:txBody>
                <a:bodyPr wrap="none" anchor="ctr"/>
                <a:lstStyle/>
                <a:p>
                  <a:pPr algn="ctr">
                    <a:defRPr/>
                  </a:pPr>
                  <a:r>
                    <a:rPr lang="en-US" sz="1400" b="1" dirty="0">
                      <a:latin typeface="Candara" pitchFamily="34" charset="0"/>
                    </a:rPr>
                    <a:t>DatabaseDAO</a:t>
                  </a:r>
                </a:p>
              </p:txBody>
            </p:sp>
            <p:sp>
              <p:nvSpPr>
                <p:cNvPr id="35881" name="Rectangle 41"/>
                <p:cNvSpPr>
                  <a:spLocks noChangeArrowheads="1"/>
                </p:cNvSpPr>
                <p:nvPr/>
              </p:nvSpPr>
              <p:spPr bwMode="auto">
                <a:xfrm>
                  <a:off x="4608" y="1171"/>
                  <a:ext cx="800" cy="173"/>
                </a:xfrm>
                <a:prstGeom prst="rect">
                  <a:avLst/>
                </a:prstGeom>
                <a:solidFill>
                  <a:schemeClr val="bg1"/>
                </a:solidFill>
                <a:ln w="9525">
                  <a:solidFill>
                    <a:schemeClr val="tx2"/>
                  </a:solidFill>
                  <a:miter lim="800000"/>
                  <a:headEnd/>
                  <a:tailEnd/>
                </a:ln>
                <a:effectLst>
                  <a:outerShdw dist="35921" dir="2700000" algn="ctr" rotWithShape="0">
                    <a:schemeClr val="bg2"/>
                  </a:outerShdw>
                </a:effectLst>
              </p:spPr>
              <p:txBody>
                <a:bodyPr wrap="none" anchor="ctr"/>
                <a:lstStyle/>
                <a:p>
                  <a:pPr>
                    <a:defRPr/>
                  </a:pPr>
                  <a:endParaRPr lang="en-US" sz="1400" b="1" dirty="0">
                    <a:solidFill>
                      <a:schemeClr val="tx2"/>
                    </a:solidFill>
                    <a:latin typeface="Trebuchet MS" pitchFamily="34" charset="0"/>
                  </a:endParaRPr>
                </a:p>
              </p:txBody>
            </p:sp>
            <p:sp>
              <p:nvSpPr>
                <p:cNvPr id="35882" name="Rectangle 42"/>
                <p:cNvSpPr>
                  <a:spLocks noChangeArrowheads="1"/>
                </p:cNvSpPr>
                <p:nvPr/>
              </p:nvSpPr>
              <p:spPr bwMode="auto">
                <a:xfrm>
                  <a:off x="4608" y="1344"/>
                  <a:ext cx="800" cy="173"/>
                </a:xfrm>
                <a:prstGeom prst="rect">
                  <a:avLst/>
                </a:prstGeom>
                <a:solidFill>
                  <a:schemeClr val="bg1"/>
                </a:solidFill>
                <a:ln w="9525">
                  <a:solidFill>
                    <a:schemeClr val="tx2"/>
                  </a:solidFill>
                  <a:miter lim="800000"/>
                  <a:headEnd/>
                  <a:tailEnd/>
                </a:ln>
                <a:effectLst>
                  <a:outerShdw dist="35921" dir="2700000" algn="ctr" rotWithShape="0">
                    <a:schemeClr val="bg2"/>
                  </a:outerShdw>
                </a:effectLst>
              </p:spPr>
              <p:txBody>
                <a:bodyPr wrap="none" anchor="ctr"/>
                <a:lstStyle/>
                <a:p>
                  <a:pPr>
                    <a:defRPr/>
                  </a:pPr>
                  <a:endParaRPr lang="en-US" sz="1400" b="1" dirty="0">
                    <a:solidFill>
                      <a:schemeClr val="tx2"/>
                    </a:solidFill>
                    <a:latin typeface="Trebuchet MS" pitchFamily="34" charset="0"/>
                  </a:endParaRPr>
                </a:p>
              </p:txBody>
            </p:sp>
          </p:grpSp>
          <p:grpSp>
            <p:nvGrpSpPr>
              <p:cNvPr id="15" name="Group 43"/>
              <p:cNvGrpSpPr>
                <a:grpSpLocks/>
              </p:cNvGrpSpPr>
              <p:nvPr/>
            </p:nvGrpSpPr>
            <p:grpSpPr bwMode="auto">
              <a:xfrm>
                <a:off x="4416" y="971"/>
                <a:ext cx="488" cy="509"/>
                <a:chOff x="4608" y="1008"/>
                <a:chExt cx="800" cy="509"/>
              </a:xfrm>
            </p:grpSpPr>
            <p:sp>
              <p:nvSpPr>
                <p:cNvPr id="35884" name="Rectangle 44"/>
                <p:cNvSpPr>
                  <a:spLocks noChangeArrowheads="1"/>
                </p:cNvSpPr>
                <p:nvPr/>
              </p:nvSpPr>
              <p:spPr bwMode="auto">
                <a:xfrm>
                  <a:off x="4608" y="1008"/>
                  <a:ext cx="800" cy="173"/>
                </a:xfrm>
                <a:prstGeom prst="rect">
                  <a:avLst/>
                </a:prstGeom>
                <a:solidFill>
                  <a:schemeClr val="bg1"/>
                </a:solidFill>
                <a:ln w="9525">
                  <a:solidFill>
                    <a:schemeClr val="tx2"/>
                  </a:solidFill>
                  <a:miter lim="800000"/>
                  <a:headEnd/>
                  <a:tailEnd/>
                </a:ln>
                <a:effectLst>
                  <a:outerShdw dist="35921" dir="2700000" algn="ctr" rotWithShape="0">
                    <a:schemeClr val="bg2"/>
                  </a:outerShdw>
                </a:effectLst>
              </p:spPr>
              <p:txBody>
                <a:bodyPr wrap="none" anchor="ctr"/>
                <a:lstStyle/>
                <a:p>
                  <a:pPr algn="ctr">
                    <a:defRPr/>
                  </a:pPr>
                  <a:r>
                    <a:rPr lang="en-US" sz="1400" b="1" dirty="0">
                      <a:latin typeface="Candara" pitchFamily="34" charset="0"/>
                      <a:cs typeface="Arial" pitchFamily="34" charset="0"/>
                    </a:rPr>
                    <a:t>FileDAO</a:t>
                  </a:r>
                </a:p>
              </p:txBody>
            </p:sp>
            <p:sp>
              <p:nvSpPr>
                <p:cNvPr id="35885" name="Rectangle 45"/>
                <p:cNvSpPr>
                  <a:spLocks noChangeArrowheads="1"/>
                </p:cNvSpPr>
                <p:nvPr/>
              </p:nvSpPr>
              <p:spPr bwMode="auto">
                <a:xfrm>
                  <a:off x="4608" y="1171"/>
                  <a:ext cx="800" cy="173"/>
                </a:xfrm>
                <a:prstGeom prst="rect">
                  <a:avLst/>
                </a:prstGeom>
                <a:solidFill>
                  <a:schemeClr val="bg1"/>
                </a:solidFill>
                <a:ln w="9525">
                  <a:solidFill>
                    <a:schemeClr val="tx2"/>
                  </a:solidFill>
                  <a:miter lim="800000"/>
                  <a:headEnd/>
                  <a:tailEnd/>
                </a:ln>
                <a:effectLst>
                  <a:outerShdw dist="35921" dir="2700000" algn="ctr" rotWithShape="0">
                    <a:schemeClr val="bg2"/>
                  </a:outerShdw>
                </a:effectLst>
              </p:spPr>
              <p:txBody>
                <a:bodyPr wrap="none" anchor="ctr"/>
                <a:lstStyle/>
                <a:p>
                  <a:pPr>
                    <a:defRPr/>
                  </a:pPr>
                  <a:endParaRPr lang="en-US" sz="1400" b="1" dirty="0">
                    <a:solidFill>
                      <a:schemeClr val="tx2"/>
                    </a:solidFill>
                    <a:latin typeface="Trebuchet MS" pitchFamily="34" charset="0"/>
                  </a:endParaRPr>
                </a:p>
              </p:txBody>
            </p:sp>
            <p:sp>
              <p:nvSpPr>
                <p:cNvPr id="35886" name="Rectangle 46"/>
                <p:cNvSpPr>
                  <a:spLocks noChangeArrowheads="1"/>
                </p:cNvSpPr>
                <p:nvPr/>
              </p:nvSpPr>
              <p:spPr bwMode="auto">
                <a:xfrm>
                  <a:off x="4608" y="1344"/>
                  <a:ext cx="800" cy="173"/>
                </a:xfrm>
                <a:prstGeom prst="rect">
                  <a:avLst/>
                </a:prstGeom>
                <a:solidFill>
                  <a:schemeClr val="bg1"/>
                </a:solidFill>
                <a:ln w="9525">
                  <a:solidFill>
                    <a:schemeClr val="tx2"/>
                  </a:solidFill>
                  <a:miter lim="800000"/>
                  <a:headEnd/>
                  <a:tailEnd/>
                </a:ln>
                <a:effectLst>
                  <a:outerShdw dist="35921" dir="2700000" algn="ctr" rotWithShape="0">
                    <a:schemeClr val="bg2"/>
                  </a:outerShdw>
                </a:effectLst>
              </p:spPr>
              <p:txBody>
                <a:bodyPr wrap="none" anchor="ctr"/>
                <a:lstStyle/>
                <a:p>
                  <a:pPr>
                    <a:defRPr/>
                  </a:pPr>
                  <a:endParaRPr lang="en-US" sz="1400" b="1" dirty="0">
                    <a:solidFill>
                      <a:schemeClr val="tx2"/>
                    </a:solidFill>
                    <a:latin typeface="Trebuchet MS" pitchFamily="34" charset="0"/>
                  </a:endParaRPr>
                </a:p>
              </p:txBody>
            </p:sp>
          </p:grpSp>
          <p:sp>
            <p:nvSpPr>
              <p:cNvPr id="19468" name="Line 47"/>
              <p:cNvSpPr>
                <a:spLocks noChangeShapeType="1"/>
              </p:cNvSpPr>
              <p:nvPr/>
            </p:nvSpPr>
            <p:spPr bwMode="auto">
              <a:xfrm flipV="1">
                <a:off x="3520" y="648"/>
                <a:ext cx="0" cy="304"/>
              </a:xfrm>
              <a:prstGeom prst="line">
                <a:avLst/>
              </a:prstGeom>
              <a:noFill/>
              <a:ln w="9525">
                <a:solidFill>
                  <a:schemeClr val="tx2"/>
                </a:solidFill>
                <a:prstDash val="dash"/>
                <a:round/>
                <a:headEnd/>
                <a:tailEnd type="arrow" w="lg" len="lg"/>
              </a:ln>
            </p:spPr>
            <p:txBody>
              <a:bodyPr/>
              <a:lstStyle/>
              <a:p>
                <a:endParaRPr lang="en-IN" dirty="0">
                  <a:solidFill>
                    <a:schemeClr val="tx2"/>
                  </a:solidFill>
                </a:endParaRPr>
              </a:p>
            </p:txBody>
          </p:sp>
          <p:sp>
            <p:nvSpPr>
              <p:cNvPr id="19469" name="Line 48"/>
              <p:cNvSpPr>
                <a:spLocks noChangeShapeType="1"/>
              </p:cNvSpPr>
              <p:nvPr/>
            </p:nvSpPr>
            <p:spPr bwMode="auto">
              <a:xfrm flipV="1">
                <a:off x="4640" y="504"/>
                <a:ext cx="0" cy="448"/>
              </a:xfrm>
              <a:prstGeom prst="line">
                <a:avLst/>
              </a:prstGeom>
              <a:noFill/>
              <a:ln w="9525">
                <a:solidFill>
                  <a:schemeClr val="tx2"/>
                </a:solidFill>
                <a:prstDash val="dash"/>
                <a:round/>
                <a:headEnd/>
                <a:tailEnd type="arrow" w="lg" len="lg"/>
              </a:ln>
            </p:spPr>
            <p:txBody>
              <a:bodyPr/>
              <a:lstStyle/>
              <a:p>
                <a:endParaRPr lang="en-IN" dirty="0">
                  <a:solidFill>
                    <a:schemeClr val="tx2"/>
                  </a:solidFill>
                </a:endParaRPr>
              </a:p>
            </p:txBody>
          </p:sp>
          <p:sp>
            <p:nvSpPr>
              <p:cNvPr id="19470" name="Rectangle 50"/>
              <p:cNvSpPr>
                <a:spLocks noChangeArrowheads="1"/>
              </p:cNvSpPr>
              <p:nvPr/>
            </p:nvSpPr>
            <p:spPr bwMode="auto">
              <a:xfrm>
                <a:off x="4128" y="-392"/>
                <a:ext cx="1008" cy="288"/>
              </a:xfrm>
              <a:prstGeom prst="rect">
                <a:avLst/>
              </a:prstGeom>
              <a:solidFill>
                <a:schemeClr val="bg1"/>
              </a:solidFill>
              <a:ln w="9525">
                <a:solidFill>
                  <a:schemeClr val="tx2"/>
                </a:solidFill>
                <a:miter lim="800000"/>
                <a:headEnd/>
                <a:tailEnd/>
              </a:ln>
            </p:spPr>
            <p:txBody>
              <a:bodyPr wrap="none" anchor="ctr"/>
              <a:lstStyle/>
              <a:p>
                <a:pPr algn="ctr"/>
                <a:r>
                  <a:rPr lang="en-US" sz="1400" b="1" dirty="0">
                    <a:latin typeface="Candara" pitchFamily="34" charset="0"/>
                    <a:cs typeface="Arial" pitchFamily="34" charset="0"/>
                  </a:rPr>
                  <a:t>&lt;&lt;Interface&gt;&gt;</a:t>
                </a:r>
              </a:p>
              <a:p>
                <a:pPr algn="ctr"/>
                <a:r>
                  <a:rPr lang="en-US" sz="1400" b="1" dirty="0">
                    <a:latin typeface="Candara" pitchFamily="34" charset="0"/>
                    <a:cs typeface="Arial" pitchFamily="34" charset="0"/>
                  </a:rPr>
                  <a:t>FileAccess</a:t>
                </a:r>
              </a:p>
            </p:txBody>
          </p:sp>
          <p:sp>
            <p:nvSpPr>
              <p:cNvPr id="19471" name="Rectangle 51"/>
              <p:cNvSpPr>
                <a:spLocks noChangeArrowheads="1"/>
              </p:cNvSpPr>
              <p:nvPr/>
            </p:nvSpPr>
            <p:spPr bwMode="auto">
              <a:xfrm>
                <a:off x="4128" y="-104"/>
                <a:ext cx="1008" cy="608"/>
              </a:xfrm>
              <a:prstGeom prst="rect">
                <a:avLst/>
              </a:prstGeom>
              <a:solidFill>
                <a:schemeClr val="bg1"/>
              </a:solidFill>
              <a:ln w="9525">
                <a:solidFill>
                  <a:schemeClr val="tx2"/>
                </a:solidFill>
                <a:miter lim="800000"/>
                <a:headEnd/>
                <a:tailEnd/>
              </a:ln>
            </p:spPr>
            <p:txBody>
              <a:bodyPr wrap="none" anchor="ctr"/>
              <a:lstStyle/>
              <a:p>
                <a:r>
                  <a:rPr lang="en-US" sz="1400" b="1" dirty="0">
                    <a:latin typeface="Candara" pitchFamily="34" charset="0"/>
                    <a:cs typeface="Arial" pitchFamily="34" charset="0"/>
                  </a:rPr>
                  <a:t>+write(): void</a:t>
                </a:r>
              </a:p>
              <a:p>
                <a:r>
                  <a:rPr lang="en-US" sz="1400" b="1" dirty="0">
                    <a:latin typeface="Candara" pitchFamily="34" charset="0"/>
                    <a:cs typeface="Arial" pitchFamily="34" charset="0"/>
                  </a:rPr>
                  <a:t>+read(): void</a:t>
                </a:r>
              </a:p>
              <a:p>
                <a:r>
                  <a:rPr lang="en-US" sz="1400" b="1" dirty="0">
                    <a:latin typeface="Candara" pitchFamily="34" charset="0"/>
                    <a:cs typeface="Arial" pitchFamily="34" charset="0"/>
                  </a:rPr>
                  <a:t>+append(): void</a:t>
                </a:r>
              </a:p>
              <a:p>
                <a:r>
                  <a:rPr lang="en-US" sz="1400" b="1" dirty="0">
                    <a:latin typeface="Candara" pitchFamily="34" charset="0"/>
                    <a:cs typeface="Arial" pitchFamily="34" charset="0"/>
                  </a:rPr>
                  <a:t>+rotate(): void</a:t>
                </a:r>
              </a:p>
            </p:txBody>
          </p:sp>
        </p:grpSp>
      </p:grpSp>
      <p:sp>
        <p:nvSpPr>
          <p:cNvPr id="19459"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1.3: Design Principles </a:t>
            </a:r>
            <a:br>
              <a:rPr lang="en-US" sz="1200" b="1" dirty="0">
                <a:solidFill>
                  <a:srgbClr val="000000"/>
                </a:solidFill>
                <a:latin typeface="Candara"/>
                <a:ea typeface="ヒラギノ角ゴ Pro W3"/>
                <a:cs typeface="Arial" pitchFamily="34" charset="0"/>
              </a:rPr>
            </a:br>
            <a:r>
              <a:rPr lang="en-US" sz="2800" dirty="0">
                <a:solidFill>
                  <a:srgbClr val="000000"/>
                </a:solidFill>
                <a:latin typeface="Candara"/>
                <a:ea typeface="+mj-ea"/>
                <a:cs typeface="Arial" pitchFamily="34" charset="0"/>
              </a:rPr>
              <a:t>ISP – An Example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Grp="1" noChangeArrowheads="1"/>
          </p:cNvSpPr>
          <p:nvPr>
            <p:ph type="body" idx="4294967295"/>
          </p:nvPr>
        </p:nvSpPr>
        <p:spPr>
          <a:xfrm>
            <a:off x="319088" y="1233488"/>
            <a:ext cx="6615112" cy="5027612"/>
          </a:xfrm>
        </p:spPr>
        <p:txBody>
          <a:bodyPr lIns="90488" tIns="44450" rIns="90488" bIns="44450"/>
          <a:lstStyle/>
          <a:p>
            <a:pPr>
              <a:buFont typeface="Wingdings" pitchFamily="2" charset="2"/>
              <a:buChar char="Ø"/>
            </a:pPr>
            <a:r>
              <a:rPr lang="en-US" dirty="0">
                <a:solidFill>
                  <a:srgbClr val="000000"/>
                </a:solidFill>
                <a:latin typeface="Candara"/>
                <a:cs typeface="Arial" pitchFamily="34" charset="0"/>
              </a:rPr>
              <a:t>In this lesson, you have learnt:</a:t>
            </a:r>
          </a:p>
          <a:p>
            <a:pPr lvl="1"/>
            <a:r>
              <a:rPr lang="en-US" sz="1800" dirty="0" smtClean="0">
                <a:solidFill>
                  <a:srgbClr val="000000"/>
                </a:solidFill>
                <a:latin typeface="Candara"/>
                <a:cs typeface="Arial" pitchFamily="34" charset="0"/>
              </a:rPr>
              <a:t>OO Design Principles help us understand what constitutes a good design!</a:t>
            </a:r>
          </a:p>
        </p:txBody>
      </p:sp>
      <p:sp>
        <p:nvSpPr>
          <p:cNvPr id="20483"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dirty="0">
                <a:solidFill>
                  <a:srgbClr val="000000"/>
                </a:solidFill>
                <a:latin typeface="Candara"/>
                <a:ea typeface="+mj-ea"/>
                <a:cs typeface="Arial" pitchFamily="34" charset="0"/>
              </a:rPr>
              <a:t>Summary</a:t>
            </a:r>
          </a:p>
        </p:txBody>
      </p:sp>
      <p:grpSp>
        <p:nvGrpSpPr>
          <p:cNvPr id="2" name="Group 7"/>
          <p:cNvGrpSpPr>
            <a:grpSpLocks/>
          </p:cNvGrpSpPr>
          <p:nvPr/>
        </p:nvGrpSpPr>
        <p:grpSpPr bwMode="auto">
          <a:xfrm>
            <a:off x="6934200" y="1576388"/>
            <a:ext cx="1716088" cy="1547812"/>
            <a:chOff x="4176" y="993"/>
            <a:chExt cx="1273" cy="1119"/>
          </a:xfrm>
        </p:grpSpPr>
        <p:sp>
          <p:nvSpPr>
            <p:cNvPr id="20485"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dirty="0">
                <a:solidFill>
                  <a:schemeClr val="tx2"/>
                </a:solidFill>
              </a:endParaRPr>
            </a:p>
          </p:txBody>
        </p:sp>
        <p:pic>
          <p:nvPicPr>
            <p:cNvPr id="20486" name="Picture 9" descr="summary"/>
            <p:cNvPicPr>
              <a:picLocks noChangeAspect="1" noChangeArrowheads="1"/>
            </p:cNvPicPr>
            <p:nvPr/>
          </p:nvPicPr>
          <p:blipFill>
            <a:blip r:embed="rId3" cstate="print"/>
            <a:srcRect/>
            <a:stretch>
              <a:fillRect/>
            </a:stretch>
          </p:blipFill>
          <p:spPr bwMode="auto">
            <a:xfrm>
              <a:off x="4272" y="1080"/>
              <a:ext cx="1085" cy="940"/>
            </a:xfrm>
            <a:prstGeom prst="rect">
              <a:avLst/>
            </a:prstGeom>
            <a:noFill/>
            <a:ln w="9525">
              <a:noFill/>
              <a:miter lim="800000"/>
              <a:headEnd/>
              <a:tailEnd/>
            </a:ln>
          </p:spPr>
        </p:pic>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
          <p:cNvSpPr>
            <a:spLocks noGrp="1" noChangeArrowheads="1"/>
          </p:cNvSpPr>
          <p:nvPr>
            <p:ph type="body" idx="4294967295"/>
          </p:nvPr>
        </p:nvSpPr>
        <p:spPr>
          <a:xfrm>
            <a:off x="319088" y="1233488"/>
            <a:ext cx="7758112" cy="5027612"/>
          </a:xfrm>
        </p:spPr>
        <p:txBody>
          <a:bodyPr lIns="90488" tIns="44450" rIns="90488" bIns="44450">
            <a:normAutofit/>
          </a:bodyPr>
          <a:lstStyle/>
          <a:p>
            <a:pPr>
              <a:buFont typeface="Wingdings" pitchFamily="2" charset="2"/>
              <a:buChar char="Ø"/>
            </a:pPr>
            <a:r>
              <a:rPr lang="en-US" b="1" dirty="0" smtClean="0">
                <a:solidFill>
                  <a:srgbClr val="000000"/>
                </a:solidFill>
                <a:latin typeface="Candara"/>
                <a:cs typeface="Arial" pitchFamily="34" charset="0"/>
              </a:rPr>
              <a:t>Question 1: Related data and behavior should be kept in same class. (True/False)</a:t>
            </a:r>
          </a:p>
          <a:p>
            <a:pPr>
              <a:buFont typeface="Wingdings" pitchFamily="2" charset="2"/>
              <a:buChar char="Ø"/>
            </a:pPr>
            <a:endParaRPr lang="en-US" b="1" dirty="0" smtClean="0">
              <a:solidFill>
                <a:srgbClr val="000000"/>
              </a:solidFill>
              <a:latin typeface="Candara"/>
              <a:cs typeface="Arial" pitchFamily="34" charset="0"/>
            </a:endParaRPr>
          </a:p>
          <a:p>
            <a:pPr>
              <a:buFont typeface="Wingdings" pitchFamily="2" charset="2"/>
              <a:buChar char="Ø"/>
            </a:pPr>
            <a:r>
              <a:rPr lang="en-US" b="1" dirty="0" smtClean="0">
                <a:solidFill>
                  <a:srgbClr val="000000"/>
                </a:solidFill>
                <a:latin typeface="Candara"/>
                <a:cs typeface="Arial" pitchFamily="34" charset="0"/>
              </a:rPr>
              <a:t>Question 2: A God class should centrally control the application. (True/False)</a:t>
            </a:r>
          </a:p>
          <a:p>
            <a:pPr>
              <a:buFont typeface="Wingdings" pitchFamily="2" charset="2"/>
              <a:buChar char="Ø"/>
            </a:pPr>
            <a:endParaRPr lang="en-US" b="1" dirty="0" smtClean="0">
              <a:solidFill>
                <a:srgbClr val="000000"/>
              </a:solidFill>
              <a:latin typeface="Candara"/>
              <a:cs typeface="Arial" pitchFamily="34" charset="0"/>
            </a:endParaRPr>
          </a:p>
          <a:p>
            <a:pPr>
              <a:buFont typeface="Wingdings" pitchFamily="2" charset="2"/>
              <a:buChar char="Ø"/>
            </a:pPr>
            <a:r>
              <a:rPr lang="en-US" b="1" dirty="0" smtClean="0">
                <a:solidFill>
                  <a:srgbClr val="000000"/>
                </a:solidFill>
                <a:latin typeface="Candara"/>
                <a:cs typeface="Arial" pitchFamily="34" charset="0"/>
              </a:rPr>
              <a:t>Question 3: Favor ___ over ___.</a:t>
            </a:r>
          </a:p>
          <a:p>
            <a:pPr>
              <a:buFont typeface="Wingdings" pitchFamily="2" charset="2"/>
              <a:buChar char="Ø"/>
            </a:pPr>
            <a:endParaRPr lang="en-US" b="1" dirty="0" smtClean="0">
              <a:solidFill>
                <a:srgbClr val="000000"/>
              </a:solidFill>
              <a:latin typeface="Candara"/>
              <a:cs typeface="Arial" pitchFamily="34" charset="0"/>
            </a:endParaRPr>
          </a:p>
          <a:p>
            <a:pPr>
              <a:buFont typeface="Wingdings" pitchFamily="2" charset="2"/>
              <a:buChar char="Ø"/>
            </a:pPr>
            <a:r>
              <a:rPr lang="en-US" b="1" dirty="0" smtClean="0">
                <a:solidFill>
                  <a:srgbClr val="000000"/>
                </a:solidFill>
                <a:latin typeface="Candara"/>
                <a:cs typeface="Arial" pitchFamily="34" charset="0"/>
              </a:rPr>
              <a:t>Question 4: ___ principle says modules should be open for extension but closed for modification.</a:t>
            </a:r>
          </a:p>
          <a:p>
            <a:pPr>
              <a:buFont typeface="Wingdings" pitchFamily="2" charset="2"/>
              <a:buChar char="Ø"/>
            </a:pPr>
            <a:endParaRPr lang="en-US" b="1" dirty="0" smtClean="0">
              <a:solidFill>
                <a:srgbClr val="000000"/>
              </a:solidFill>
              <a:latin typeface="Candara"/>
              <a:cs typeface="Arial" pitchFamily="34" charset="0"/>
            </a:endParaRPr>
          </a:p>
          <a:p>
            <a:pPr>
              <a:buFont typeface="Wingdings" pitchFamily="2" charset="2"/>
              <a:buChar char="Ø"/>
            </a:pPr>
            <a:r>
              <a:rPr lang="en-US" b="1" dirty="0" smtClean="0">
                <a:solidFill>
                  <a:srgbClr val="000000"/>
                </a:solidFill>
                <a:latin typeface="Candara"/>
                <a:cs typeface="Arial" pitchFamily="34" charset="0"/>
              </a:rPr>
              <a:t>Question 5: ___ principle discourages use of Fat interfaces.</a:t>
            </a:r>
            <a:r>
              <a:rPr lang="en-US" dirty="0" smtClean="0">
                <a:solidFill>
                  <a:srgbClr val="000000"/>
                </a:solidFill>
                <a:latin typeface="Candara"/>
              </a:rPr>
              <a:t> </a:t>
            </a:r>
          </a:p>
        </p:txBody>
      </p:sp>
      <p:sp>
        <p:nvSpPr>
          <p:cNvPr id="21507"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dirty="0">
                <a:solidFill>
                  <a:srgbClr val="000000"/>
                </a:solidFill>
                <a:latin typeface="Candara"/>
                <a:ea typeface="+mj-ea"/>
                <a:cs typeface="Arial" pitchFamily="34" charset="0"/>
              </a:rPr>
              <a:t>Review Question</a:t>
            </a:r>
          </a:p>
        </p:txBody>
      </p:sp>
      <p:grpSp>
        <p:nvGrpSpPr>
          <p:cNvPr id="2" name="Group 8"/>
          <p:cNvGrpSpPr>
            <a:grpSpLocks/>
          </p:cNvGrpSpPr>
          <p:nvPr/>
        </p:nvGrpSpPr>
        <p:grpSpPr bwMode="auto">
          <a:xfrm>
            <a:off x="7580313" y="1728788"/>
            <a:ext cx="1411287" cy="1319212"/>
            <a:chOff x="4176" y="993"/>
            <a:chExt cx="1273" cy="1119"/>
          </a:xfrm>
        </p:grpSpPr>
        <p:sp>
          <p:nvSpPr>
            <p:cNvPr id="21509" name="Rectangle 9"/>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dirty="0">
                <a:solidFill>
                  <a:schemeClr val="tx2"/>
                </a:solidFill>
              </a:endParaRPr>
            </a:p>
          </p:txBody>
        </p:sp>
        <p:pic>
          <p:nvPicPr>
            <p:cNvPr id="21510" name="Picture 10" descr="knowledgecheck"/>
            <p:cNvPicPr>
              <a:picLocks noChangeAspect="1" noChangeArrowheads="1"/>
            </p:cNvPicPr>
            <p:nvPr/>
          </p:nvPicPr>
          <p:blipFill>
            <a:blip r:embed="rId3" cstate="print"/>
            <a:srcRect/>
            <a:stretch>
              <a:fillRect/>
            </a:stretch>
          </p:blipFill>
          <p:spPr bwMode="auto">
            <a:xfrm>
              <a:off x="4338" y="1074"/>
              <a:ext cx="949" cy="960"/>
            </a:xfrm>
            <a:prstGeom prst="rect">
              <a:avLst/>
            </a:prstGeom>
            <a:noFill/>
            <a:ln w="9525">
              <a:noFill/>
              <a:miter lim="800000"/>
              <a:headEnd/>
              <a:tailEnd/>
            </a:ln>
          </p:spPr>
        </p:pic>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9"/>
          <p:cNvSpPr>
            <a:spLocks noGrp="1" noChangeArrowheads="1"/>
          </p:cNvSpPr>
          <p:nvPr>
            <p:ph type="body" idx="4294967295"/>
          </p:nvPr>
        </p:nvSpPr>
        <p:spPr>
          <a:xfrm>
            <a:off x="319088" y="1233488"/>
            <a:ext cx="6767512" cy="5027612"/>
          </a:xfrm>
        </p:spPr>
        <p:txBody>
          <a:bodyPr lIns="90488" tIns="44450" rIns="90488" bIns="44450"/>
          <a:lstStyle/>
          <a:p>
            <a:pPr>
              <a:buFont typeface="Wingdings" pitchFamily="2" charset="2"/>
              <a:buChar char="Ø"/>
            </a:pPr>
            <a:r>
              <a:rPr lang="en-US" dirty="0">
                <a:solidFill>
                  <a:srgbClr val="000000"/>
                </a:solidFill>
                <a:latin typeface="Candara"/>
                <a:cs typeface="Arial" pitchFamily="34" charset="0"/>
              </a:rPr>
              <a:t>At the end of this lesson, you will be able to :</a:t>
            </a:r>
          </a:p>
          <a:p>
            <a:pPr lvl="1"/>
            <a:r>
              <a:rPr lang="en-US" sz="1800" dirty="0" smtClean="0">
                <a:solidFill>
                  <a:srgbClr val="000000"/>
                </a:solidFill>
                <a:latin typeface="Candara"/>
                <a:cs typeface="Arial" pitchFamily="34" charset="0"/>
              </a:rPr>
              <a:t>State and explain the principles guiding software designing.</a:t>
            </a:r>
          </a:p>
          <a:p>
            <a:pPr lvl="1"/>
            <a:r>
              <a:rPr lang="en-US" sz="1800" dirty="0" smtClean="0">
                <a:solidFill>
                  <a:srgbClr val="000000"/>
                </a:solidFill>
                <a:latin typeface="Candara"/>
                <a:cs typeface="Arial" pitchFamily="34" charset="0"/>
              </a:rPr>
              <a:t>Introduce checks preventing a design from rotting.</a:t>
            </a:r>
          </a:p>
        </p:txBody>
      </p:sp>
      <p:grpSp>
        <p:nvGrpSpPr>
          <p:cNvPr id="2" name="Group 6"/>
          <p:cNvGrpSpPr>
            <a:grpSpLocks/>
          </p:cNvGrpSpPr>
          <p:nvPr/>
        </p:nvGrpSpPr>
        <p:grpSpPr bwMode="auto">
          <a:xfrm>
            <a:off x="6934200" y="1576388"/>
            <a:ext cx="1716088" cy="1471612"/>
            <a:chOff x="4176" y="993"/>
            <a:chExt cx="1273" cy="1119"/>
          </a:xfrm>
        </p:grpSpPr>
        <p:sp>
          <p:nvSpPr>
            <p:cNvPr id="4101" name="Rectangle 7"/>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dirty="0">
                <a:solidFill>
                  <a:schemeClr val="tx2"/>
                </a:solidFill>
              </a:endParaRPr>
            </a:p>
          </p:txBody>
        </p:sp>
        <p:pic>
          <p:nvPicPr>
            <p:cNvPr id="4102" name="Picture 8" descr="objectives"/>
            <p:cNvPicPr>
              <a:picLocks noChangeAspect="1" noChangeArrowheads="1"/>
            </p:cNvPicPr>
            <p:nvPr/>
          </p:nvPicPr>
          <p:blipFill>
            <a:blip r:embed="rId3" cstate="print"/>
            <a:srcRect/>
            <a:stretch>
              <a:fillRect/>
            </a:stretch>
          </p:blipFill>
          <p:spPr bwMode="auto">
            <a:xfrm>
              <a:off x="4284" y="1080"/>
              <a:ext cx="1056" cy="960"/>
            </a:xfrm>
            <a:prstGeom prst="rect">
              <a:avLst/>
            </a:prstGeom>
            <a:noFill/>
            <a:ln w="9525">
              <a:noFill/>
              <a:miter lim="800000"/>
              <a:headEnd/>
              <a:tailEnd/>
            </a:ln>
          </p:spPr>
        </p:pic>
      </p:grpSp>
      <p:sp>
        <p:nvSpPr>
          <p:cNvPr id="4100"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dirty="0" smtClean="0">
                <a:solidFill>
                  <a:srgbClr val="000000"/>
                </a:solidFill>
                <a:latin typeface="Candara"/>
                <a:ea typeface="+mj-ea"/>
                <a:cs typeface="Arial" pitchFamily="34" charset="0"/>
              </a:rPr>
              <a:t>Lesson Objectives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
          <p:cNvSpPr>
            <a:spLocks noGrp="1" noChangeArrowheads="1"/>
          </p:cNvSpPr>
          <p:nvPr>
            <p:ph type="body" idx="4294967295"/>
          </p:nvPr>
        </p:nvSpPr>
        <p:spPr>
          <a:xfrm>
            <a:off x="466725" y="1193800"/>
            <a:ext cx="8229600" cy="4525963"/>
          </a:xfrm>
        </p:spPr>
        <p:txBody>
          <a:bodyPr lIns="90488" tIns="44450" rIns="90488" bIns="44450"/>
          <a:lstStyle/>
          <a:p>
            <a:pPr>
              <a:buFont typeface="Wingdings" pitchFamily="2" charset="2"/>
              <a:buChar char="Ø"/>
            </a:pPr>
            <a:r>
              <a:rPr lang="en-US" dirty="0">
                <a:solidFill>
                  <a:srgbClr val="000000"/>
                </a:solidFill>
                <a:latin typeface="Candara"/>
                <a:cs typeface="Arial" pitchFamily="34" charset="0"/>
              </a:rPr>
              <a:t>A good software design:</a:t>
            </a:r>
          </a:p>
          <a:p>
            <a:pPr lvl="1"/>
            <a:r>
              <a:rPr lang="en-US" sz="1800" dirty="0" smtClean="0">
                <a:solidFill>
                  <a:srgbClr val="000000"/>
                </a:solidFill>
                <a:latin typeface="Candara"/>
                <a:cs typeface="Arial" pitchFamily="34" charset="0"/>
              </a:rPr>
              <a:t>Is dynamic and resilient.</a:t>
            </a:r>
          </a:p>
          <a:p>
            <a:pPr lvl="1"/>
            <a:r>
              <a:rPr lang="en-US" sz="1800" dirty="0" smtClean="0">
                <a:solidFill>
                  <a:srgbClr val="000000"/>
                </a:solidFill>
                <a:latin typeface="Candara"/>
                <a:cs typeface="Arial" pitchFamily="34" charset="0"/>
              </a:rPr>
              <a:t>Is capable of adapting to frequent change requirements during:</a:t>
            </a:r>
          </a:p>
          <a:p>
            <a:pPr lvl="2"/>
            <a:r>
              <a:rPr lang="en-US" sz="1600" dirty="0" smtClean="0">
                <a:solidFill>
                  <a:srgbClr val="000000"/>
                </a:solidFill>
                <a:latin typeface="Candara"/>
                <a:cs typeface="Arial" pitchFamily="34" charset="0"/>
              </a:rPr>
              <a:t>Development phase</a:t>
            </a:r>
          </a:p>
          <a:p>
            <a:pPr lvl="2"/>
            <a:r>
              <a:rPr lang="en-US" sz="1600" dirty="0" smtClean="0">
                <a:solidFill>
                  <a:srgbClr val="000000"/>
                </a:solidFill>
                <a:latin typeface="Candara"/>
                <a:cs typeface="Arial" pitchFamily="34" charset="0"/>
              </a:rPr>
              <a:t>Maintenance phase</a:t>
            </a:r>
          </a:p>
          <a:p>
            <a:pPr lvl="1"/>
            <a:r>
              <a:rPr lang="en-US" sz="1800" dirty="0" smtClean="0">
                <a:solidFill>
                  <a:srgbClr val="000000"/>
                </a:solidFill>
                <a:latin typeface="Candara"/>
                <a:cs typeface="Arial" pitchFamily="34" charset="0"/>
              </a:rPr>
              <a:t>Changes minimally to accommodate extension of requirements.</a:t>
            </a:r>
          </a:p>
          <a:p>
            <a:pPr lvl="1"/>
            <a:r>
              <a:rPr lang="en-US" sz="1800" dirty="0" smtClean="0">
                <a:solidFill>
                  <a:srgbClr val="000000"/>
                </a:solidFill>
                <a:latin typeface="Candara"/>
                <a:cs typeface="Arial" pitchFamily="34" charset="0"/>
              </a:rPr>
              <a:t>Changes minimally to accommodate radical changes in the input and output methods of the program.</a:t>
            </a:r>
          </a:p>
          <a:p>
            <a:pPr lvl="1"/>
            <a:r>
              <a:rPr lang="en-US" sz="1800" dirty="0" smtClean="0">
                <a:solidFill>
                  <a:srgbClr val="000000"/>
                </a:solidFill>
                <a:latin typeface="Candara"/>
                <a:cs typeface="Arial" pitchFamily="34" charset="0"/>
              </a:rPr>
              <a:t>Has no redundancy.</a:t>
            </a:r>
          </a:p>
        </p:txBody>
      </p:sp>
      <p:sp>
        <p:nvSpPr>
          <p:cNvPr id="5123"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1.1: Design </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Characteristics of a Good Design</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
          <p:cNvSpPr>
            <a:spLocks noGrp="1" noChangeArrowheads="1"/>
          </p:cNvSpPr>
          <p:nvPr>
            <p:ph type="body" idx="4294967295"/>
          </p:nvPr>
        </p:nvSpPr>
        <p:spPr>
          <a:xfrm>
            <a:off x="466725" y="1179286"/>
            <a:ext cx="8229600" cy="4525963"/>
          </a:xfrm>
        </p:spPr>
        <p:txBody>
          <a:bodyPr lIns="90488" tIns="44450" rIns="90488" bIns="44450"/>
          <a:lstStyle/>
          <a:p>
            <a:pPr>
              <a:buFont typeface="Wingdings" pitchFamily="2" charset="2"/>
              <a:buChar char="Ø"/>
            </a:pPr>
            <a:r>
              <a:rPr lang="en-US" dirty="0">
                <a:solidFill>
                  <a:srgbClr val="000000"/>
                </a:solidFill>
                <a:latin typeface="Candara"/>
                <a:cs typeface="Arial" pitchFamily="34" charset="0"/>
              </a:rPr>
              <a:t>Here are some obvious symptoms of a rotting design:</a:t>
            </a:r>
          </a:p>
          <a:p>
            <a:pPr lvl="1"/>
            <a:r>
              <a:rPr lang="en-US" sz="1800" dirty="0" smtClean="0">
                <a:solidFill>
                  <a:srgbClr val="000000"/>
                </a:solidFill>
                <a:latin typeface="Candara"/>
                <a:cs typeface="Arial" pitchFamily="34" charset="0"/>
              </a:rPr>
              <a:t>Rigidity:</a:t>
            </a:r>
            <a:r>
              <a:rPr lang="en-US" sz="1800" dirty="0" smtClean="0">
                <a:solidFill>
                  <a:srgbClr val="000000"/>
                </a:solidFill>
                <a:latin typeface="Candara"/>
              </a:rPr>
              <a:t> </a:t>
            </a:r>
          </a:p>
          <a:p>
            <a:pPr lvl="2"/>
            <a:r>
              <a:rPr lang="en-US" sz="1600" dirty="0" smtClean="0">
                <a:solidFill>
                  <a:srgbClr val="000000"/>
                </a:solidFill>
                <a:latin typeface="Candara"/>
                <a:cs typeface="Arial" pitchFamily="34" charset="0"/>
              </a:rPr>
              <a:t>Code does not adapt to changes.</a:t>
            </a:r>
          </a:p>
          <a:p>
            <a:pPr lvl="2"/>
            <a:r>
              <a:rPr lang="en-US" sz="1600" dirty="0" smtClean="0">
                <a:solidFill>
                  <a:srgbClr val="000000"/>
                </a:solidFill>
                <a:latin typeface="Candara"/>
                <a:cs typeface="Arial" pitchFamily="34" charset="0"/>
              </a:rPr>
              <a:t>Managers refuse to allow changes in the software.</a:t>
            </a:r>
          </a:p>
          <a:p>
            <a:pPr lvl="1"/>
            <a:r>
              <a:rPr lang="en-US" sz="1800" dirty="0" smtClean="0">
                <a:solidFill>
                  <a:srgbClr val="000000"/>
                </a:solidFill>
                <a:latin typeface="Candara"/>
                <a:cs typeface="Arial" pitchFamily="34" charset="0"/>
              </a:rPr>
              <a:t>Fragility:</a:t>
            </a:r>
          </a:p>
          <a:p>
            <a:pPr lvl="2"/>
            <a:r>
              <a:rPr lang="en-US" sz="1600" dirty="0" smtClean="0">
                <a:solidFill>
                  <a:srgbClr val="000000"/>
                </a:solidFill>
                <a:latin typeface="Candara"/>
                <a:cs typeface="Arial" pitchFamily="34" charset="0"/>
              </a:rPr>
              <a:t>The smallest of changes results in a cascading effect.</a:t>
            </a:r>
          </a:p>
          <a:p>
            <a:pPr lvl="2"/>
            <a:r>
              <a:rPr lang="en-US" sz="1600" dirty="0" smtClean="0">
                <a:solidFill>
                  <a:srgbClr val="000000"/>
                </a:solidFill>
                <a:latin typeface="Candara"/>
                <a:cs typeface="Arial" pitchFamily="34" charset="0"/>
              </a:rPr>
              <a:t>Code breaks in many places, with every change.</a:t>
            </a:r>
          </a:p>
          <a:p>
            <a:pPr lvl="1"/>
            <a:r>
              <a:rPr lang="en-US" sz="1800" dirty="0" smtClean="0">
                <a:solidFill>
                  <a:srgbClr val="000000"/>
                </a:solidFill>
                <a:latin typeface="Candara"/>
                <a:cs typeface="Arial" pitchFamily="34" charset="0"/>
              </a:rPr>
              <a:t>Immobility:</a:t>
            </a:r>
          </a:p>
          <a:p>
            <a:pPr lvl="2"/>
            <a:r>
              <a:rPr lang="en-US" sz="1600" dirty="0" smtClean="0">
                <a:solidFill>
                  <a:srgbClr val="000000"/>
                </a:solidFill>
                <a:latin typeface="Candara"/>
                <a:cs typeface="Arial" pitchFamily="34" charset="0"/>
              </a:rPr>
              <a:t>The design poses inability to reuse software from other projects.</a:t>
            </a:r>
          </a:p>
          <a:p>
            <a:pPr lvl="1"/>
            <a:r>
              <a:rPr lang="en-US" sz="1800" dirty="0" smtClean="0">
                <a:solidFill>
                  <a:srgbClr val="000000"/>
                </a:solidFill>
                <a:latin typeface="Candara"/>
                <a:cs typeface="Arial" pitchFamily="34" charset="0"/>
              </a:rPr>
              <a:t>Viscosity:</a:t>
            </a:r>
          </a:p>
          <a:p>
            <a:pPr lvl="2"/>
            <a:r>
              <a:rPr lang="en-US" sz="1600" dirty="0" smtClean="0">
                <a:solidFill>
                  <a:srgbClr val="000000"/>
                </a:solidFill>
                <a:latin typeface="Candara"/>
                <a:cs typeface="Arial" pitchFamily="34" charset="0"/>
              </a:rPr>
              <a:t>It is easier to hack than retain the original design.</a:t>
            </a:r>
          </a:p>
          <a:p>
            <a:pPr lvl="2"/>
            <a:r>
              <a:rPr lang="en-US" sz="1600" dirty="0" smtClean="0">
                <a:solidFill>
                  <a:srgbClr val="000000"/>
                </a:solidFill>
                <a:latin typeface="Candara"/>
                <a:cs typeface="Arial" pitchFamily="34" charset="0"/>
              </a:rPr>
              <a:t>The development environment is slow and inefficient.</a:t>
            </a:r>
          </a:p>
        </p:txBody>
      </p:sp>
      <p:sp>
        <p:nvSpPr>
          <p:cNvPr id="6147"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1.1: Design </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Symptoms of a Rotting Design</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8"/>
          <p:cNvSpPr>
            <a:spLocks noGrp="1" noChangeArrowheads="1"/>
          </p:cNvSpPr>
          <p:nvPr>
            <p:ph type="body" idx="4294967295"/>
          </p:nvPr>
        </p:nvSpPr>
        <p:spPr>
          <a:xfrm>
            <a:off x="319088" y="1160918"/>
            <a:ext cx="8458200" cy="4648200"/>
          </a:xfrm>
        </p:spPr>
        <p:txBody>
          <a:bodyPr lIns="90488" tIns="44450" rIns="90488" bIns="44450"/>
          <a:lstStyle/>
          <a:p>
            <a:pPr>
              <a:buFont typeface="Wingdings" pitchFamily="2" charset="2"/>
              <a:buChar char="Ø"/>
            </a:pPr>
            <a:r>
              <a:rPr lang="en-US" dirty="0">
                <a:solidFill>
                  <a:srgbClr val="000000"/>
                </a:solidFill>
                <a:latin typeface="Candara"/>
                <a:cs typeface="Arial" pitchFamily="34" charset="0"/>
              </a:rPr>
              <a:t>Heuristics provide experience-based guidelines to help designers make the right design decisions.</a:t>
            </a:r>
          </a:p>
          <a:p>
            <a:pPr>
              <a:buFont typeface="Wingdings" pitchFamily="2" charset="2"/>
              <a:buChar char="Ø"/>
            </a:pPr>
            <a:r>
              <a:rPr lang="en-US" dirty="0">
                <a:solidFill>
                  <a:srgbClr val="000000"/>
                </a:solidFill>
                <a:latin typeface="Candara"/>
                <a:cs typeface="Arial" pitchFamily="34" charset="0"/>
              </a:rPr>
              <a:t>Heuristics are “rules of thumb”.</a:t>
            </a:r>
          </a:p>
          <a:p>
            <a:pPr lvl="1"/>
            <a:r>
              <a:rPr lang="en-US" sz="1800" dirty="0" smtClean="0">
                <a:solidFill>
                  <a:srgbClr val="000000"/>
                </a:solidFill>
                <a:latin typeface="Candara"/>
                <a:cs typeface="Arial" pitchFamily="34" charset="0"/>
              </a:rPr>
              <a:t>Not hard and fast rules, but can have ramifications if violated.</a:t>
            </a:r>
          </a:p>
          <a:p>
            <a:pPr>
              <a:buFont typeface="Wingdings" pitchFamily="2" charset="2"/>
              <a:buChar char="Ø"/>
            </a:pPr>
            <a:r>
              <a:rPr lang="en-US" dirty="0">
                <a:solidFill>
                  <a:srgbClr val="000000"/>
                </a:solidFill>
                <a:latin typeface="Candara"/>
                <a:cs typeface="Arial" pitchFamily="34" charset="0"/>
              </a:rPr>
              <a:t>All heuristics may not apply for a given scenario. </a:t>
            </a:r>
            <a:br>
              <a:rPr lang="en-US" dirty="0">
                <a:solidFill>
                  <a:srgbClr val="000000"/>
                </a:solidFill>
                <a:latin typeface="Candara"/>
                <a:cs typeface="Arial" pitchFamily="34" charset="0"/>
              </a:rPr>
            </a:br>
            <a:r>
              <a:rPr lang="en-US" dirty="0">
                <a:solidFill>
                  <a:srgbClr val="000000"/>
                </a:solidFill>
                <a:latin typeface="Candara"/>
                <a:cs typeface="Arial" pitchFamily="34" charset="0"/>
              </a:rPr>
              <a:t>In fact, they can be contradictory, at times, for a design.</a:t>
            </a:r>
          </a:p>
          <a:p>
            <a:pPr lvl="1"/>
            <a:r>
              <a:rPr lang="en-US" sz="1800" dirty="0" smtClean="0">
                <a:solidFill>
                  <a:srgbClr val="000000"/>
                </a:solidFill>
                <a:latin typeface="Candara"/>
                <a:cs typeface="Arial" pitchFamily="34" charset="0"/>
              </a:rPr>
              <a:t>There are always trade offs, and a designer will have to choose the one that best satisfies the needs.</a:t>
            </a:r>
          </a:p>
        </p:txBody>
      </p:sp>
      <p:sp>
        <p:nvSpPr>
          <p:cNvPr id="7171"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1.2: Design Heuristics </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Introduction to Design Heuristics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Grp="1" noChangeArrowheads="1"/>
          </p:cNvSpPr>
          <p:nvPr>
            <p:ph type="body" idx="4294967295"/>
          </p:nvPr>
        </p:nvSpPr>
        <p:spPr>
          <a:xfrm>
            <a:off x="319088" y="1143000"/>
            <a:ext cx="8458200" cy="4648200"/>
          </a:xfrm>
        </p:spPr>
        <p:txBody>
          <a:bodyPr lIns="90488" tIns="44450" rIns="90488" bIns="44450"/>
          <a:lstStyle/>
          <a:p>
            <a:pPr>
              <a:buFont typeface="Wingdings" pitchFamily="2" charset="2"/>
              <a:buChar char="Ø"/>
            </a:pPr>
            <a:r>
              <a:rPr lang="en-US" dirty="0">
                <a:solidFill>
                  <a:schemeClr val="tx1"/>
                </a:solidFill>
                <a:latin typeface="Candara"/>
                <a:cs typeface="Arial" pitchFamily="34" charset="0"/>
              </a:rPr>
              <a:t>There are several design heuristics, applicable to </a:t>
            </a:r>
          </a:p>
          <a:p>
            <a:pPr lvl="1"/>
            <a:r>
              <a:rPr lang="en-US" sz="1800" dirty="0" smtClean="0">
                <a:solidFill>
                  <a:schemeClr val="tx1"/>
                </a:solidFill>
                <a:latin typeface="Candara"/>
                <a:cs typeface="Arial" pitchFamily="34" charset="0"/>
              </a:rPr>
              <a:t>Objects and Classes</a:t>
            </a:r>
          </a:p>
          <a:p>
            <a:pPr lvl="1"/>
            <a:r>
              <a:rPr lang="en-US" sz="1800" dirty="0" smtClean="0">
                <a:solidFill>
                  <a:schemeClr val="tx1"/>
                </a:solidFill>
                <a:latin typeface="Candara"/>
                <a:cs typeface="Arial" pitchFamily="34" charset="0"/>
              </a:rPr>
              <a:t>God Classes, Proliferation of Classes</a:t>
            </a:r>
          </a:p>
          <a:p>
            <a:pPr lvl="1"/>
            <a:r>
              <a:rPr lang="en-US" sz="1800" dirty="0" smtClean="0">
                <a:solidFill>
                  <a:schemeClr val="tx1"/>
                </a:solidFill>
                <a:latin typeface="Candara"/>
                <a:cs typeface="Arial" pitchFamily="34" charset="0"/>
              </a:rPr>
              <a:t>Inheritance between classes</a:t>
            </a:r>
          </a:p>
          <a:p>
            <a:pPr lvl="1">
              <a:buFont typeface="Arial" pitchFamily="34" charset="0"/>
              <a:buNone/>
            </a:pPr>
            <a:endParaRPr lang="en-US" sz="1800" dirty="0" smtClean="0">
              <a:solidFill>
                <a:schemeClr val="tx1"/>
              </a:solidFill>
              <a:latin typeface="Candara"/>
              <a:cs typeface="Arial" pitchFamily="34" charset="0"/>
            </a:endParaRPr>
          </a:p>
          <a:p>
            <a:pPr lvl="1"/>
            <a:endParaRPr lang="en-US" dirty="0" smtClean="0">
              <a:solidFill>
                <a:schemeClr val="tx1"/>
              </a:solidFill>
              <a:latin typeface="Candara"/>
            </a:endParaRPr>
          </a:p>
          <a:p>
            <a:pPr lvl="1"/>
            <a:endParaRPr lang="en-US" dirty="0" smtClean="0">
              <a:solidFill>
                <a:schemeClr val="tx1"/>
              </a:solidFill>
              <a:latin typeface="Candara"/>
            </a:endParaRPr>
          </a:p>
        </p:txBody>
      </p:sp>
      <p:sp>
        <p:nvSpPr>
          <p:cNvPr id="8195" name="Title 1"/>
          <p:cNvSpPr>
            <a:spLocks/>
          </p:cNvSpPr>
          <p:nvPr/>
        </p:nvSpPr>
        <p:spPr bwMode="auto">
          <a:xfrm>
            <a:off x="365125" y="209324"/>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chemeClr val="tx2"/>
                </a:solidFill>
                <a:latin typeface="Candara"/>
                <a:ea typeface="ヒラギノ角ゴ Pro W3"/>
                <a:cs typeface="Arial" pitchFamily="34" charset="0"/>
              </a:rPr>
              <a:t>1.2: Design Heuristics </a:t>
            </a:r>
            <a:r>
              <a:rPr lang="en-US" sz="1200" b="1" dirty="0">
                <a:solidFill>
                  <a:schemeClr val="tx2"/>
                </a:solidFill>
                <a:latin typeface="Candara"/>
                <a:ea typeface="ヒラギノ角ゴ Pro W3"/>
                <a:cs typeface="ヒラギノ角ゴ Pro W3"/>
              </a:rPr>
              <a:t/>
            </a:r>
            <a:br>
              <a:rPr lang="en-US" sz="1200" b="1" dirty="0">
                <a:solidFill>
                  <a:schemeClr val="tx2"/>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Introduction to Design Heuristics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Grp="1" noChangeArrowheads="1"/>
          </p:cNvSpPr>
          <p:nvPr>
            <p:ph type="body" idx="4294967295"/>
          </p:nvPr>
        </p:nvSpPr>
        <p:spPr>
          <a:xfrm>
            <a:off x="319088" y="1175432"/>
            <a:ext cx="8458200" cy="4648200"/>
          </a:xfrm>
        </p:spPr>
        <p:txBody>
          <a:bodyPr lIns="90488" tIns="44450" rIns="90488" bIns="44450"/>
          <a:lstStyle/>
          <a:p>
            <a:pPr>
              <a:buFont typeface="Wingdings" pitchFamily="2" charset="2"/>
              <a:buChar char="Ø"/>
            </a:pPr>
            <a:r>
              <a:rPr lang="en-US" dirty="0">
                <a:solidFill>
                  <a:srgbClr val="000000"/>
                </a:solidFill>
                <a:latin typeface="Candara"/>
                <a:cs typeface="Arial" pitchFamily="34" charset="0"/>
              </a:rPr>
              <a:t>All data should be hidden within its class. </a:t>
            </a:r>
          </a:p>
          <a:p>
            <a:pPr>
              <a:buFont typeface="Wingdings" pitchFamily="2" charset="2"/>
              <a:buChar char="Ø"/>
            </a:pPr>
            <a:r>
              <a:rPr lang="en-US" dirty="0">
                <a:solidFill>
                  <a:srgbClr val="000000"/>
                </a:solidFill>
                <a:latin typeface="Candara"/>
                <a:cs typeface="Arial" pitchFamily="34" charset="0"/>
              </a:rPr>
              <a:t>Do not put implementation details such as common-code private functions into the public interface of a class. </a:t>
            </a:r>
          </a:p>
          <a:p>
            <a:pPr>
              <a:buFont typeface="Wingdings" pitchFamily="2" charset="2"/>
              <a:buChar char="Ø"/>
            </a:pPr>
            <a:r>
              <a:rPr lang="en-US" dirty="0">
                <a:solidFill>
                  <a:srgbClr val="000000"/>
                </a:solidFill>
                <a:latin typeface="Candara"/>
                <a:cs typeface="Arial" pitchFamily="34" charset="0"/>
              </a:rPr>
              <a:t>A class should capture one and only one key abstraction. </a:t>
            </a:r>
          </a:p>
          <a:p>
            <a:pPr>
              <a:buFont typeface="Wingdings" pitchFamily="2" charset="2"/>
              <a:buChar char="Ø"/>
            </a:pPr>
            <a:r>
              <a:rPr lang="en-US" dirty="0">
                <a:solidFill>
                  <a:srgbClr val="000000"/>
                </a:solidFill>
                <a:latin typeface="Candara"/>
                <a:cs typeface="Arial" pitchFamily="34" charset="0"/>
              </a:rPr>
              <a:t>You should keep related data and behavior in one place. </a:t>
            </a:r>
          </a:p>
          <a:p>
            <a:pPr>
              <a:buFont typeface="Wingdings" pitchFamily="2" charset="2"/>
              <a:buChar char="Ø"/>
            </a:pPr>
            <a:r>
              <a:rPr lang="en-US" dirty="0">
                <a:solidFill>
                  <a:srgbClr val="000000"/>
                </a:solidFill>
                <a:latin typeface="Candara"/>
                <a:cs typeface="Arial" pitchFamily="34" charset="0"/>
              </a:rPr>
              <a:t>You should spin off non-related information into another class (that is, non-communicating behavior). </a:t>
            </a:r>
          </a:p>
          <a:p>
            <a:pPr>
              <a:buFont typeface="Arial" pitchFamily="34" charset="0"/>
              <a:buNone/>
            </a:pPr>
            <a:endParaRPr lang="en-US" sz="2000" b="1" dirty="0" smtClean="0">
              <a:solidFill>
                <a:srgbClr val="000000"/>
              </a:solidFill>
              <a:latin typeface="Candara"/>
              <a:cs typeface="Arial" pitchFamily="34" charset="0"/>
            </a:endParaRPr>
          </a:p>
        </p:txBody>
      </p:sp>
      <p:sp>
        <p:nvSpPr>
          <p:cNvPr id="9219"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1.2: Design Heuristics </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Design Heuristics: Objects and Classes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2"/>
          <p:cNvSpPr>
            <a:spLocks noGrp="1" noChangeArrowheads="1"/>
          </p:cNvSpPr>
          <p:nvPr>
            <p:ph type="body" idx="4294967295"/>
          </p:nvPr>
        </p:nvSpPr>
        <p:spPr>
          <a:xfrm>
            <a:off x="457200" y="1164780"/>
            <a:ext cx="8229600" cy="4525963"/>
          </a:xfrm>
        </p:spPr>
        <p:txBody>
          <a:bodyPr lIns="90488" tIns="44450" rIns="90488" bIns="44450">
            <a:normAutofit/>
          </a:bodyPr>
          <a:lstStyle/>
          <a:p>
            <a:pPr>
              <a:buFont typeface="Wingdings" pitchFamily="2" charset="2"/>
              <a:buChar char="Ø"/>
            </a:pPr>
            <a:r>
              <a:rPr lang="en-US" dirty="0">
                <a:solidFill>
                  <a:srgbClr val="000000"/>
                </a:solidFill>
                <a:latin typeface="Candara"/>
                <a:cs typeface="Arial" pitchFamily="34" charset="0"/>
              </a:rPr>
              <a:t>Distribute system intelligence horizontally as uniformly as possible, that is, the top-level classes in a design should share the work uniformly.</a:t>
            </a:r>
            <a:endParaRPr lang="en-GB" dirty="0">
              <a:solidFill>
                <a:srgbClr val="000000"/>
              </a:solidFill>
              <a:latin typeface="Candara"/>
              <a:cs typeface="Arial" pitchFamily="34" charset="0"/>
            </a:endParaRPr>
          </a:p>
          <a:p>
            <a:pPr>
              <a:buFont typeface="Wingdings" pitchFamily="2" charset="2"/>
              <a:buChar char="Ø"/>
            </a:pPr>
            <a:r>
              <a:rPr lang="en-US" dirty="0">
                <a:solidFill>
                  <a:srgbClr val="000000"/>
                </a:solidFill>
                <a:latin typeface="Candara"/>
                <a:cs typeface="Arial" pitchFamily="34" charset="0"/>
              </a:rPr>
              <a:t>Eliminate irrelevant classes from your design.</a:t>
            </a:r>
          </a:p>
          <a:p>
            <a:pPr>
              <a:buFont typeface="Wingdings" pitchFamily="2" charset="2"/>
              <a:buChar char="Ø"/>
            </a:pPr>
            <a:r>
              <a:rPr lang="en-US" dirty="0">
                <a:solidFill>
                  <a:srgbClr val="000000"/>
                </a:solidFill>
                <a:latin typeface="Candara"/>
                <a:cs typeface="Arial" pitchFamily="34" charset="0"/>
              </a:rPr>
              <a:t>Do not turn an operation into a class.</a:t>
            </a:r>
          </a:p>
        </p:txBody>
      </p:sp>
      <p:sp>
        <p:nvSpPr>
          <p:cNvPr id="10243" name="Title 1"/>
          <p:cNvSpPr>
            <a:spLocks/>
          </p:cNvSpPr>
          <p:nvPr/>
        </p:nvSpPr>
        <p:spPr bwMode="auto">
          <a:xfrm>
            <a:off x="466725" y="122238"/>
            <a:ext cx="6924675"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1.2: Design Heuristics </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Design Heuristics: God Classes, Proliferation of Classes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8"/>
          <p:cNvSpPr>
            <a:spLocks noGrp="1" noChangeArrowheads="1"/>
          </p:cNvSpPr>
          <p:nvPr>
            <p:ph type="body" idx="4294967295"/>
          </p:nvPr>
        </p:nvSpPr>
        <p:spPr>
          <a:xfrm>
            <a:off x="457200" y="1121238"/>
            <a:ext cx="8229600" cy="4525963"/>
          </a:xfrm>
        </p:spPr>
        <p:txBody>
          <a:bodyPr lIns="90488" tIns="44450" rIns="90488" bIns="44450"/>
          <a:lstStyle/>
          <a:p>
            <a:pPr>
              <a:buFont typeface="Wingdings" pitchFamily="2" charset="2"/>
              <a:buChar char="Ø"/>
            </a:pPr>
            <a:r>
              <a:rPr lang="en-US" dirty="0">
                <a:solidFill>
                  <a:srgbClr val="000000"/>
                </a:solidFill>
                <a:latin typeface="Candara"/>
                <a:cs typeface="Arial" pitchFamily="34" charset="0"/>
              </a:rPr>
              <a:t>Inheritance should only be used to model a specialization hierarchy. </a:t>
            </a:r>
          </a:p>
          <a:p>
            <a:pPr>
              <a:buFont typeface="Wingdings" pitchFamily="2" charset="2"/>
              <a:buChar char="Ø"/>
            </a:pPr>
            <a:r>
              <a:rPr lang="en-US" dirty="0">
                <a:solidFill>
                  <a:srgbClr val="000000"/>
                </a:solidFill>
                <a:latin typeface="Candara"/>
                <a:cs typeface="Arial" pitchFamily="34" charset="0"/>
              </a:rPr>
              <a:t>All data in a base class should be private, that is, should not use protected data. </a:t>
            </a:r>
          </a:p>
          <a:p>
            <a:pPr>
              <a:buFont typeface="Wingdings" pitchFamily="2" charset="2"/>
              <a:buChar char="Ø"/>
            </a:pPr>
            <a:r>
              <a:rPr lang="en-US" dirty="0">
                <a:solidFill>
                  <a:srgbClr val="000000"/>
                </a:solidFill>
                <a:latin typeface="Candara"/>
                <a:cs typeface="Arial" pitchFamily="34" charset="0"/>
              </a:rPr>
              <a:t>All abstract classes must be base classes. </a:t>
            </a:r>
          </a:p>
          <a:p>
            <a:pPr>
              <a:buFont typeface="Wingdings" pitchFamily="2" charset="2"/>
              <a:buChar char="Ø"/>
            </a:pPr>
            <a:r>
              <a:rPr lang="en-US" dirty="0">
                <a:solidFill>
                  <a:srgbClr val="000000"/>
                </a:solidFill>
                <a:latin typeface="Candara"/>
                <a:cs typeface="Arial" pitchFamily="34" charset="0"/>
              </a:rPr>
              <a:t>All base classes should be abstract classes. </a:t>
            </a:r>
          </a:p>
          <a:p>
            <a:pPr>
              <a:buFont typeface="Wingdings" pitchFamily="2" charset="2"/>
              <a:buChar char="Ø"/>
            </a:pPr>
            <a:r>
              <a:rPr lang="en-US" dirty="0">
                <a:solidFill>
                  <a:srgbClr val="000000"/>
                </a:solidFill>
                <a:latin typeface="Candara"/>
                <a:cs typeface="Arial" pitchFamily="34" charset="0"/>
              </a:rPr>
              <a:t>Factor the commonality of data and behavior as high as possible in the inheritance hierarchy.</a:t>
            </a:r>
          </a:p>
          <a:p>
            <a:endParaRPr lang="en-US" sz="2000" b="1" dirty="0" smtClean="0">
              <a:solidFill>
                <a:srgbClr val="000000"/>
              </a:solidFill>
              <a:latin typeface="Candara"/>
              <a:cs typeface="Arial" pitchFamily="34" charset="0"/>
            </a:endParaRPr>
          </a:p>
        </p:txBody>
      </p:sp>
      <p:sp>
        <p:nvSpPr>
          <p:cNvPr id="11267"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1200" b="1" dirty="0">
                <a:solidFill>
                  <a:srgbClr val="000000"/>
                </a:solidFill>
                <a:latin typeface="Candara"/>
                <a:ea typeface="ヒラギノ角ゴ Pro W3"/>
                <a:cs typeface="Arial" pitchFamily="34" charset="0"/>
              </a:rPr>
              <a:t>1.2: Design Heuristics </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solidFill>
                  <a:srgbClr val="000000"/>
                </a:solidFill>
                <a:latin typeface="Candara"/>
                <a:ea typeface="+mj-ea"/>
                <a:cs typeface="Arial" pitchFamily="34" charset="0"/>
              </a:rPr>
              <a:t>Design Heuristics: Inheritance Relationship</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8e59dee0-fb44-4302-b921-799a72dfbe1a">Template</Material_x0020_Type>
    <Category xmlns="8e59dee0-fb44-4302-b921-799a72dfbe1a">Module Artifact</Category>
    <Levels xmlns="8e59dee0-fb44-4302-b921-799a72dfbe1a">L1</Leve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B35C197C02D9C41B9B0F056B1919DE3" ma:contentTypeVersion="3" ma:contentTypeDescription="Create a new document." ma:contentTypeScope="" ma:versionID="c1a88d42560118652bdde8854554337b">
  <xsd:schema xmlns:xsd="http://www.w3.org/2001/XMLSchema" xmlns:xs="http://www.w3.org/2001/XMLSchema" xmlns:p="http://schemas.microsoft.com/office/2006/metadata/properties" xmlns:ns2="8e59dee0-fb44-4302-b921-799a72dfbe1a" xmlns:ns3="952a6df7-b138-4f89-9bc4-e7a874ea3254" targetNamespace="http://schemas.microsoft.com/office/2006/metadata/properties" ma:root="true" ma:fieldsID="7aa9d6d0491675e8fdb94ebab403a3d2" ns2:_="" ns3:_="">
    <xsd:import namespace="8e59dee0-fb44-4302-b921-799a72dfbe1a"/>
    <xsd:import namespace="952a6df7-b138-4f89-9bc4-e7a874ea3254"/>
    <xsd:element name="properties">
      <xsd:complexType>
        <xsd:sequence>
          <xsd:element name="documentManagement">
            <xsd:complexType>
              <xsd:all>
                <xsd:element ref="ns2:Levels" minOccurs="0"/>
                <xsd:element ref="ns2:Category" minOccurs="0"/>
                <xsd:element ref="ns2:Material_x0020_Type"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59dee0-fb44-4302-b921-799a72dfbe1a" elementFormDefault="qualified">
    <xsd:import namespace="http://schemas.microsoft.com/office/2006/documentManagement/types"/>
    <xsd:import namespace="http://schemas.microsoft.com/office/infopath/2007/PartnerControls"/>
    <xsd:element name="Levels" ma:index="8" nillable="true" ma:displayName="Levels" ma:default="L1" ma:format="Dropdown" ma:internalName="Levels">
      <xsd:simpleType>
        <xsd:restriction base="dms:Choice">
          <xsd:enumeration value="L1"/>
          <xsd:enumeration value="L2"/>
          <xsd:enumeration value="L3"/>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3B567A60-A989-4CE6-86DE-AABDED99E183}"/>
</file>

<file path=docProps/app.xml><?xml version="1.0" encoding="utf-8"?>
<Properties xmlns="http://schemas.openxmlformats.org/officeDocument/2006/extended-properties" xmlns:vt="http://schemas.openxmlformats.org/officeDocument/2006/docPropsVTypes">
  <Template/>
  <TotalTime>2739</TotalTime>
  <Words>4857</Words>
  <Application>Microsoft Office PowerPoint</Application>
  <PresentationFormat>On-screen Show (4:3)</PresentationFormat>
  <Paragraphs>311</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Candara</vt:lpstr>
      <vt:lpstr>ＭＳ Ｐゴシック</vt:lpstr>
      <vt:lpstr>Calibri</vt:lpstr>
      <vt:lpstr>Times New Roman</vt:lpstr>
      <vt:lpstr>Trebuchet MS</vt:lpstr>
      <vt:lpstr>Wingdings</vt:lpstr>
      <vt:lpstr>ヒラギノ角ゴ Pro W3</vt:lpstr>
      <vt:lpstr>1_Office Theme</vt:lpstr>
      <vt:lpstr>Introduction to Design Principles and Patterns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Satyen Nande</cp:lastModifiedBy>
  <cp:revision>130</cp:revision>
  <dcterms:created xsi:type="dcterms:W3CDTF">2012-05-18T02:59:15Z</dcterms:created>
  <dcterms:modified xsi:type="dcterms:W3CDTF">2014-06-24T08:52:31Z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0x0101006B35C197C02D9C41B9B0F056B1919DE3</vt:lpwstr>
  </property>
  <property fmtid="{D5CDD505-2E9C-101B-9397-08002B2CF9AE}" pid="4" name="_SourceUrl">
    <vt:lpwstr/>
  </property>
</Properties>
</file>