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16"/>
  </p:notesMasterIdLst>
  <p:handoutMasterIdLst>
    <p:handoutMasterId r:id="rId17"/>
  </p:handout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6858000" type="screen4x3"/>
  <p:notesSz cx="6858000" cy="9144000"/>
  <p:embeddedFontLst>
    <p:embeddedFont>
      <p:font typeface="Candara" pitchFamily="34" charset="0"/>
      <p:regular r:id="rId18"/>
      <p:bold r:id="rId19"/>
      <p:italic r:id="rId20"/>
      <p:boldItalic r:id="rId21"/>
    </p:embeddedFont>
    <p:embeddedFont>
      <p:font typeface="ＭＳ Ｐゴシック" pitchFamily="34" charset="-128"/>
      <p:regular r:id="rId22"/>
    </p:embeddedFont>
    <p:embeddedFont>
      <p:font typeface="Calibri"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378" autoAdjust="0"/>
    <p:restoredTop sz="86486" autoAdjust="0"/>
  </p:normalViewPr>
  <p:slideViewPr>
    <p:cSldViewPr snapToGrid="0" showGuides="1">
      <p:cViewPr>
        <p:scale>
          <a:sx n="66" d="100"/>
          <a:sy n="66" d="100"/>
        </p:scale>
        <p:origin x="-1458"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82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6/24/2014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itchFamily="34" charset="0"/>
                <a:cs typeface="Arial" pitchFamily="34" charset="0"/>
              </a:rPr>
              <a:t>Introduction To Design Principles and Patterns                    Introducing Design Patterns </a:t>
            </a:r>
            <a:r>
              <a:rPr lang="en-US" sz="1200" dirty="0" smtClean="0">
                <a:latin typeface="Candara" pitchFamily="34" charset="0"/>
                <a:cs typeface="Arial" pitchFamily="34" charset="0"/>
              </a:rPr>
              <a:t>		</a:t>
            </a:r>
            <a:endParaRPr lang="en-US" dirty="0">
              <a:latin typeface="Candara"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Candara" pitchFamily="34" charset="0"/>
                <a:cs typeface="Arial" pitchFamily="34" charset="0"/>
              </a:rPr>
              <a:t>		 Page </a:t>
            </a:r>
            <a:r>
              <a:rPr lang="en-US" sz="1000" dirty="0" smtClean="0">
                <a:latin typeface="Candara" pitchFamily="34" charset="0"/>
                <a:cs typeface="Arial" pitchFamily="34" charset="0"/>
              </a:rPr>
              <a:t>02-</a:t>
            </a:r>
            <a:fld id="{BD9FB300-F9DC-4669-88F4-967ABA23CC04}" type="slidenum">
              <a:rPr lang="en-US" sz="10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Candara" pitchFamily="34" charset="0"/>
                <a:cs typeface="Arial" pitchFamily="34" charset="0"/>
              </a:rPr>
              <a:t> </a:t>
            </a:r>
          </a:p>
          <a:p>
            <a:r>
              <a:rPr lang="en-US" sz="1000" dirty="0" smtClean="0">
                <a:latin typeface="Candara" pitchFamily="34" charset="0"/>
                <a:cs typeface="Arial" pitchFamily="34" charset="0"/>
              </a:rPr>
              <a:t>  </a:t>
            </a:r>
            <a:endParaRPr lang="en-US" sz="1000" dirty="0">
              <a:latin typeface="Candara"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416689" y="1133474"/>
            <a:ext cx="1326386" cy="400110"/>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xfrm>
            <a:off x="1970088" y="839788"/>
            <a:ext cx="4668837" cy="3503612"/>
          </a:xfrm>
          <a:ln/>
        </p:spPr>
      </p:sp>
      <p:sp>
        <p:nvSpPr>
          <p:cNvPr id="24582" name="Rectangle 3"/>
          <p:cNvSpPr>
            <a:spLocks noGrp="1" noChangeArrowheads="1"/>
          </p:cNvSpPr>
          <p:nvPr>
            <p:ph type="body" idx="1"/>
          </p:nvPr>
        </p:nvSpPr>
        <p:spPr>
          <a:xfrm>
            <a:off x="1981614" y="4572000"/>
            <a:ext cx="4648097" cy="3964587"/>
          </a:xfrm>
          <a:noFill/>
          <a:ln/>
        </p:spPr>
        <p:txBody>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Rot="1" noChangeAspect="1" noChangeArrowheads="1" noTextEdit="1"/>
          </p:cNvSpPr>
          <p:nvPr>
            <p:ph type="sldImg"/>
          </p:nvPr>
        </p:nvSpPr>
        <p:spPr>
          <a:xfrm>
            <a:off x="1970088" y="839788"/>
            <a:ext cx="4668837" cy="3503612"/>
          </a:xfrm>
          <a:ln/>
        </p:spPr>
      </p:sp>
      <p:sp>
        <p:nvSpPr>
          <p:cNvPr id="25605" name="Rectangle 3"/>
          <p:cNvSpPr>
            <a:spLocks noGrp="1" noChangeArrowheads="1"/>
          </p:cNvSpPr>
          <p:nvPr>
            <p:ph type="body" idx="1"/>
          </p:nvPr>
        </p:nvSpPr>
        <p:spPr>
          <a:xfrm>
            <a:off x="1981614" y="4572000"/>
            <a:ext cx="4648097" cy="3964587"/>
          </a:xfrm>
          <a:noFill/>
          <a:ln/>
        </p:spPr>
        <p:txBody>
          <a:bodyPr/>
          <a:lstStyle/>
          <a:p>
            <a:pPr eaLnBrk="1" hangingPunct="1"/>
            <a:endParaRPr lang="en-US" dirty="0" smtClean="0">
              <a:latin typeface="Arial" pitchFamily="34" charset="0"/>
            </a:endParaRPr>
          </a:p>
        </p:txBody>
      </p:sp>
      <p:sp>
        <p:nvSpPr>
          <p:cNvPr id="25606" name="Text Box 4"/>
          <p:cNvSpPr txBox="1">
            <a:spLocks noChangeArrowheads="1"/>
          </p:cNvSpPr>
          <p:nvPr/>
        </p:nvSpPr>
        <p:spPr bwMode="auto">
          <a:xfrm>
            <a:off x="152193" y="1267918"/>
            <a:ext cx="1677228" cy="1631212"/>
          </a:xfrm>
          <a:prstGeom prst="rect">
            <a:avLst/>
          </a:prstGeom>
          <a:noFill/>
          <a:ln w="9525">
            <a:noFill/>
            <a:miter lim="800000"/>
            <a:headEnd/>
            <a:tailEnd/>
          </a:ln>
        </p:spPr>
        <p:txBody>
          <a:bodyPr lIns="91435" tIns="45718" rIns="91435" bIns="45718">
            <a:spAutoFit/>
          </a:bodyPr>
          <a:lstStyle/>
          <a:p>
            <a:pPr defTabSz="914437"/>
            <a:r>
              <a:rPr lang="en-US" sz="1000" b="1" dirty="0">
                <a:latin typeface="Arial" pitchFamily="34" charset="0"/>
                <a:cs typeface="Arial" pitchFamily="34" charset="0"/>
              </a:rPr>
              <a:t>Answers for the Review Questions:</a:t>
            </a:r>
          </a:p>
          <a:p>
            <a:pPr defTabSz="914437"/>
            <a:endParaRPr lang="en-US" sz="1000" b="1" dirty="0">
              <a:latin typeface="Arial" pitchFamily="34" charset="0"/>
              <a:cs typeface="Arial" pitchFamily="34" charset="0"/>
            </a:endParaRPr>
          </a:p>
          <a:p>
            <a:pPr defTabSz="914437"/>
            <a:r>
              <a:rPr lang="en-US" sz="1000" b="1" dirty="0">
                <a:latin typeface="Arial" pitchFamily="34" charset="0"/>
                <a:cs typeface="Arial" pitchFamily="34" charset="0"/>
              </a:rPr>
              <a:t>Answer 1: </a:t>
            </a:r>
            <a:r>
              <a:rPr lang="en-US" sz="1000" dirty="0">
                <a:latin typeface="Arial" pitchFamily="34" charset="0"/>
                <a:cs typeface="Arial" pitchFamily="34" charset="0"/>
              </a:rPr>
              <a:t>recurring problem; context</a:t>
            </a:r>
            <a:br>
              <a:rPr lang="en-US" sz="1000" dirty="0">
                <a:latin typeface="Arial" pitchFamily="34" charset="0"/>
                <a:cs typeface="Arial" pitchFamily="34" charset="0"/>
              </a:rPr>
            </a:br>
            <a:endParaRPr lang="en-US" sz="1000" dirty="0">
              <a:latin typeface="Arial" pitchFamily="34" charset="0"/>
              <a:cs typeface="Arial" pitchFamily="34" charset="0"/>
            </a:endParaRPr>
          </a:p>
          <a:p>
            <a:pPr defTabSz="914437"/>
            <a:r>
              <a:rPr lang="en-US" sz="1000" b="1" dirty="0">
                <a:latin typeface="Arial" pitchFamily="34" charset="0"/>
                <a:cs typeface="Arial" pitchFamily="34" charset="0"/>
              </a:rPr>
              <a:t>Answer 2: </a:t>
            </a:r>
            <a:r>
              <a:rPr lang="en-US" sz="1000" dirty="0">
                <a:latin typeface="Arial" pitchFamily="34" charset="0"/>
                <a:cs typeface="Arial" pitchFamily="34" charset="0"/>
              </a:rPr>
              <a:t>Creational, Structural &amp; Behavioral</a:t>
            </a:r>
            <a:r>
              <a:rPr lang="en-US" sz="1000" dirty="0"/>
              <a:t/>
            </a:r>
            <a:br>
              <a:rPr lang="en-US" sz="1000" dirty="0"/>
            </a:br>
            <a:endParaRPr lang="en-US" sz="1000" dirty="0"/>
          </a:p>
          <a:p>
            <a:pPr defTabSz="914437"/>
            <a:endParaRPr lang="en-US" sz="1000"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Rot="1" noChangeAspect="1" noChangeArrowheads="1" noTextEdit="1"/>
          </p:cNvSpPr>
          <p:nvPr>
            <p:ph type="sldImg"/>
          </p:nvPr>
        </p:nvSpPr>
        <p:spPr>
          <a:xfrm>
            <a:off x="1970088" y="839788"/>
            <a:ext cx="4668837" cy="3503612"/>
          </a:xfrm>
          <a:ln/>
        </p:spPr>
      </p:sp>
      <p:sp>
        <p:nvSpPr>
          <p:cNvPr id="16389" name="Rectangle 4"/>
          <p:cNvSpPr>
            <a:spLocks noGrp="1" noChangeArrowheads="1"/>
          </p:cNvSpPr>
          <p:nvPr>
            <p:ph type="body" idx="1"/>
          </p:nvPr>
        </p:nvSpPr>
        <p:spPr>
          <a:xfrm>
            <a:off x="1981614" y="4572000"/>
            <a:ext cx="4648097" cy="3886513"/>
          </a:xfrm>
          <a:noFill/>
          <a:ln/>
        </p:spPr>
        <p:txBody>
          <a:bodyPr/>
          <a:lstStyle/>
          <a:p>
            <a:pPr eaLnBrk="1" hangingPunct="1"/>
            <a:r>
              <a:rPr lang="en-US" b="1" u="sng" dirty="0" smtClean="0">
                <a:latin typeface="Arial" pitchFamily="34" charset="0"/>
              </a:rPr>
              <a:t>Lesson Objectives</a:t>
            </a:r>
            <a:r>
              <a:rPr lang="en-US" b="1" dirty="0" smtClean="0">
                <a:latin typeface="Arial" pitchFamily="34" charset="0"/>
              </a:rPr>
              <a:t>:</a:t>
            </a:r>
          </a:p>
          <a:p>
            <a:pPr eaLnBrk="1" hangingPunct="1"/>
            <a:r>
              <a:rPr lang="en-US" dirty="0" smtClean="0">
                <a:latin typeface="Arial" pitchFamily="34" charset="0"/>
              </a:rPr>
              <a:t>In this lesson, we will understand the what and why of design patterns, see how design patterns are classified; and have a look at some of these design patterns.</a:t>
            </a:r>
          </a:p>
          <a:p>
            <a:pPr lvl="1" eaLnBrk="1" hangingPunct="1"/>
            <a:endParaRPr lang="en-US" dirty="0" smtClean="0">
              <a:latin typeface="Arial" pitchFamily="34" charset="0"/>
            </a:endParaRPr>
          </a:p>
        </p:txBody>
      </p:sp>
      <p:sp>
        <p:nvSpPr>
          <p:cNvPr id="16390" name="Text Box 5"/>
          <p:cNvSpPr txBox="1">
            <a:spLocks noChangeArrowheads="1"/>
          </p:cNvSpPr>
          <p:nvPr/>
        </p:nvSpPr>
        <p:spPr bwMode="auto">
          <a:xfrm>
            <a:off x="142875" y="1249181"/>
            <a:ext cx="1677228" cy="861770"/>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This lesson gives an Introduction on Design Patterns and introduces some of these design patterns.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Image Placeholder 1"/>
          <p:cNvSpPr>
            <a:spLocks noGrp="1" noRot="1" noChangeAspect="1" noTextEdit="1"/>
          </p:cNvSpPr>
          <p:nvPr>
            <p:ph type="sldImg"/>
          </p:nvPr>
        </p:nvSpPr>
        <p:spPr>
          <a:xfrm>
            <a:off x="2022475" y="685800"/>
            <a:ext cx="4572000" cy="3429000"/>
          </a:xfrm>
          <a:ln/>
        </p:spPr>
      </p:sp>
      <p:sp>
        <p:nvSpPr>
          <p:cNvPr id="17413" name="Notes Placeholder 2"/>
          <p:cNvSpPr>
            <a:spLocks noGrp="1"/>
          </p:cNvSpPr>
          <p:nvPr>
            <p:ph type="body" idx="1"/>
          </p:nvPr>
        </p:nvSpPr>
        <p:spPr>
          <a:noFill/>
          <a:ln/>
        </p:spPr>
        <p:txBody>
          <a:bodyPr/>
          <a:lstStyle/>
          <a:p>
            <a:r>
              <a:rPr lang="en-US" dirty="0" smtClean="0">
                <a:latin typeface="Arial" pitchFamily="34" charset="0"/>
              </a:rPr>
              <a:t>Is it possible that solutions to some of our problems already exist??</a:t>
            </a:r>
          </a:p>
        </p:txBody>
      </p:sp>
      <p:sp>
        <p:nvSpPr>
          <p:cNvPr id="17414" name="Text Box 5"/>
          <p:cNvSpPr txBox="1">
            <a:spLocks noChangeArrowheads="1"/>
          </p:cNvSpPr>
          <p:nvPr/>
        </p:nvSpPr>
        <p:spPr bwMode="auto">
          <a:xfrm>
            <a:off x="142875" y="1249181"/>
            <a:ext cx="1677228" cy="1015659"/>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Wouldn’t it be great if solutions to design problems are already available?! Design Patterns are the way to go!!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Slide Image Placeholder 1"/>
          <p:cNvSpPr>
            <a:spLocks noGrp="1" noRot="1" noChangeAspect="1" noTextEdit="1"/>
          </p:cNvSpPr>
          <p:nvPr>
            <p:ph type="sldImg"/>
          </p:nvPr>
        </p:nvSpPr>
        <p:spPr>
          <a:xfrm>
            <a:off x="2022475" y="685800"/>
            <a:ext cx="4572000" cy="3429000"/>
          </a:xfrm>
          <a:ln/>
        </p:spPr>
      </p:sp>
      <p:sp>
        <p:nvSpPr>
          <p:cNvPr id="18438" name="Notes Placeholder 2"/>
          <p:cNvSpPr>
            <a:spLocks noGrp="1"/>
          </p:cNvSpPr>
          <p:nvPr>
            <p:ph type="body" idx="1"/>
          </p:nvPr>
        </p:nvSpPr>
        <p:spPr>
          <a:noFill/>
          <a:ln/>
        </p:spPr>
        <p:txBody>
          <a:bodyPr/>
          <a:lstStyle/>
          <a:p>
            <a:r>
              <a:rPr lang="en-US" dirty="0" smtClean="0">
                <a:latin typeface="Arial" pitchFamily="34" charset="0"/>
              </a:rPr>
              <a:t>Yes…design patterns provide just that! </a:t>
            </a:r>
          </a:p>
        </p:txBody>
      </p:sp>
      <p:sp>
        <p:nvSpPr>
          <p:cNvPr id="18439" name="Text Box 5"/>
          <p:cNvSpPr txBox="1">
            <a:spLocks noChangeArrowheads="1"/>
          </p:cNvSpPr>
          <p:nvPr/>
        </p:nvSpPr>
        <p:spPr bwMode="auto">
          <a:xfrm>
            <a:off x="142875" y="1249181"/>
            <a:ext cx="1677228" cy="1323435"/>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Set the context for introducing design patterns. We typically look at “Model Answers” when we are preparing for exams…design patterns provide model answers for recurring problems.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Rot="1" noChangeAspect="1" noChangeArrowheads="1" noTextEdit="1"/>
          </p:cNvSpPr>
          <p:nvPr>
            <p:ph type="sldImg"/>
          </p:nvPr>
        </p:nvSpPr>
        <p:spPr>
          <a:xfrm>
            <a:off x="1970088" y="839788"/>
            <a:ext cx="4668837" cy="3503612"/>
          </a:xfrm>
          <a:ln/>
        </p:spPr>
      </p:sp>
      <p:sp>
        <p:nvSpPr>
          <p:cNvPr id="19462" name="Rectangle 3"/>
          <p:cNvSpPr>
            <a:spLocks noGrp="1" noChangeArrowheads="1"/>
          </p:cNvSpPr>
          <p:nvPr>
            <p:ph type="body" idx="1"/>
          </p:nvPr>
        </p:nvSpPr>
        <p:spPr>
          <a:xfrm>
            <a:off x="1981614" y="4572000"/>
            <a:ext cx="4648097" cy="3964587"/>
          </a:xfrm>
          <a:noFill/>
          <a:ln/>
        </p:spPr>
        <p:txBody>
          <a:bodyPr/>
          <a:lstStyle/>
          <a:p>
            <a:pPr marL="224325" indent="-224325"/>
            <a:r>
              <a:rPr lang="en-US" b="1" u="sng" dirty="0" smtClean="0">
                <a:latin typeface="Arial" pitchFamily="34" charset="0"/>
              </a:rPr>
              <a:t>What is a Design Pattern</a:t>
            </a:r>
            <a:r>
              <a:rPr lang="en-US" b="1" dirty="0" smtClean="0">
                <a:latin typeface="Arial" pitchFamily="34" charset="0"/>
              </a:rPr>
              <a:t>?</a:t>
            </a:r>
          </a:p>
          <a:p>
            <a:pPr marL="224325" indent="-224325">
              <a:buFontTx/>
              <a:buChar char="•"/>
            </a:pPr>
            <a:r>
              <a:rPr lang="en-US" dirty="0" smtClean="0">
                <a:latin typeface="Arial" pitchFamily="34" charset="0"/>
              </a:rPr>
              <a:t>“A pattern describes a problem which occurs over and over again in our environment, and then describes the core of the solution to that problem in such a way that you can use this solution a million times over, without ever using it the same way twice.” </a:t>
            </a:r>
          </a:p>
          <a:p>
            <a:pPr marL="224325" indent="-224325" algn="just">
              <a:buFontTx/>
              <a:buChar char="•"/>
            </a:pPr>
            <a:r>
              <a:rPr lang="en-US" dirty="0" smtClean="0">
                <a:latin typeface="Arial" pitchFamily="34" charset="0"/>
              </a:rPr>
              <a:t>Patterns can be applied to many areas of human endeavor, including software development. </a:t>
            </a:r>
          </a:p>
        </p:txBody>
      </p:sp>
      <p:sp>
        <p:nvSpPr>
          <p:cNvPr id="19463" name="Text Box 6"/>
          <p:cNvSpPr txBox="1">
            <a:spLocks noChangeArrowheads="1"/>
          </p:cNvSpPr>
          <p:nvPr/>
        </p:nvSpPr>
        <p:spPr bwMode="auto">
          <a:xfrm>
            <a:off x="152193" y="1249181"/>
            <a:ext cx="1677228" cy="2092877"/>
          </a:xfrm>
          <a:prstGeom prst="rect">
            <a:avLst/>
          </a:prstGeom>
          <a:noFill/>
          <a:ln w="9525">
            <a:noFill/>
            <a:miter lim="800000"/>
            <a:headEnd/>
            <a:tailEnd/>
          </a:ln>
        </p:spPr>
        <p:txBody>
          <a:bodyPr wrap="square" lIns="91435" tIns="45718" rIns="91435" bIns="45718">
            <a:spAutoFit/>
          </a:bodyPr>
          <a:lstStyle/>
          <a:p>
            <a:pPr defTabSz="914437"/>
            <a:r>
              <a:rPr lang="en-US" sz="1000" dirty="0">
                <a:latin typeface="Arial" pitchFamily="34" charset="0"/>
                <a:cs typeface="Arial" pitchFamily="34" charset="0"/>
              </a:rPr>
              <a:t>All Design Patterns follow a design principle  that says – “Take the parts that vary and encapsulate them, so that later you can alter or extend the parts that vary without affecting those that don’t”</a:t>
            </a:r>
          </a:p>
          <a:p>
            <a:pPr defTabSz="914437"/>
            <a:r>
              <a:rPr lang="en-US" sz="1000" dirty="0">
                <a:latin typeface="Arial" pitchFamily="34" charset="0"/>
                <a:cs typeface="Arial" pitchFamily="34" charset="0"/>
              </a:rPr>
              <a:t>All patterns provide a way to let some part of a system vary independently of all other parts.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8"/>
          <p:cNvSpPr>
            <a:spLocks noGrp="1" noRot="1" noChangeAspect="1" noChangeArrowheads="1" noTextEdit="1"/>
          </p:cNvSpPr>
          <p:nvPr>
            <p:ph type="sldImg"/>
          </p:nvPr>
        </p:nvSpPr>
        <p:spPr>
          <a:xfrm>
            <a:off x="2022475" y="685800"/>
            <a:ext cx="4572000" cy="3429000"/>
          </a:xfrm>
          <a:ln/>
        </p:spPr>
      </p:sp>
      <p:sp>
        <p:nvSpPr>
          <p:cNvPr id="20486" name="Rectangle 9"/>
          <p:cNvSpPr>
            <a:spLocks noGrp="1" noChangeArrowheads="1"/>
          </p:cNvSpPr>
          <p:nvPr>
            <p:ph type="body" idx="1"/>
          </p:nvPr>
        </p:nvSpPr>
        <p:spPr>
          <a:noFill/>
          <a:ln/>
        </p:spPr>
        <p:txBody>
          <a:bodyPr/>
          <a:lstStyle/>
          <a:p>
            <a:pPr marL="224325" indent="-224325"/>
            <a:r>
              <a:rPr lang="en-US" b="1" u="sng" dirty="0" smtClean="0">
                <a:latin typeface="Arial" pitchFamily="34" charset="0"/>
              </a:rPr>
              <a:t>Why Design Patterns</a:t>
            </a:r>
            <a:r>
              <a:rPr lang="en-US" b="1" dirty="0" smtClean="0">
                <a:latin typeface="Arial" pitchFamily="34" charset="0"/>
              </a:rPr>
              <a:t>?</a:t>
            </a:r>
          </a:p>
          <a:p>
            <a:pPr marL="224325" indent="-224325">
              <a:buFontTx/>
              <a:buChar char="•"/>
            </a:pPr>
            <a:r>
              <a:rPr lang="en-US" dirty="0" smtClean="0">
                <a:latin typeface="Arial" pitchFamily="34" charset="0"/>
              </a:rPr>
              <a:t>Designing object-oriented code is hard, and designing reusable object-oriented software is even harder.</a:t>
            </a:r>
          </a:p>
          <a:p>
            <a:pPr marL="224325" indent="-224325">
              <a:buFontTx/>
              <a:buChar char="•"/>
            </a:pPr>
            <a:r>
              <a:rPr lang="en-US" dirty="0" smtClean="0">
                <a:latin typeface="Arial" pitchFamily="34" charset="0"/>
              </a:rPr>
              <a:t>Patterns enable programmers to “…recognize a problem and immediately determine the solution without having to stop and analyze the problem first.”  </a:t>
            </a:r>
          </a:p>
          <a:p>
            <a:pPr marL="224325" indent="-224325">
              <a:buFontTx/>
              <a:buChar char="•"/>
            </a:pPr>
            <a:r>
              <a:rPr lang="en-US" dirty="0" smtClean="0">
                <a:latin typeface="Arial" pitchFamily="34" charset="0"/>
              </a:rPr>
              <a:t>Well structured object-oriented systems have </a:t>
            </a:r>
            <a:r>
              <a:rPr lang="en-US" b="1" dirty="0" smtClean="0">
                <a:latin typeface="Arial" pitchFamily="34" charset="0"/>
              </a:rPr>
              <a:t>recurring patterns </a:t>
            </a:r>
            <a:r>
              <a:rPr lang="en-US" dirty="0" smtClean="0">
                <a:latin typeface="Arial" pitchFamily="34" charset="0"/>
              </a:rPr>
              <a:t>of classes and objects.</a:t>
            </a:r>
          </a:p>
          <a:p>
            <a:pPr marL="224325" indent="-224325">
              <a:buFontTx/>
              <a:buChar char="•"/>
            </a:pPr>
            <a:r>
              <a:rPr lang="en-US" dirty="0" smtClean="0">
                <a:latin typeface="Arial" pitchFamily="34" charset="0"/>
              </a:rPr>
              <a:t>The patterns provide a framework for communicating complexities of OO design at a high level of abstraction. Bottom line is </a:t>
            </a:r>
            <a:r>
              <a:rPr lang="en-US" b="1" dirty="0" smtClean="0">
                <a:latin typeface="Arial" pitchFamily="34" charset="0"/>
              </a:rPr>
              <a:t>productivity</a:t>
            </a:r>
            <a:r>
              <a:rPr lang="en-US" dirty="0" smtClean="0">
                <a:latin typeface="Arial" pitchFamily="34" charset="0"/>
              </a:rPr>
              <a:t>.</a:t>
            </a:r>
          </a:p>
          <a:p>
            <a:pPr marL="224325" indent="-224325">
              <a:buFontTx/>
              <a:buChar char="•"/>
            </a:pPr>
            <a:r>
              <a:rPr lang="en-US" dirty="0" smtClean="0">
                <a:latin typeface="Arial" pitchFamily="34" charset="0"/>
              </a:rPr>
              <a:t>Experienced designers reuse solutions that have worked in the past.</a:t>
            </a:r>
          </a:p>
          <a:p>
            <a:pPr marL="224325" indent="-224325">
              <a:buFontTx/>
              <a:buChar char="•"/>
            </a:pPr>
            <a:r>
              <a:rPr lang="en-US" dirty="0" smtClean="0">
                <a:latin typeface="Arial" pitchFamily="34" charset="0"/>
              </a:rPr>
              <a:t>Knowledge of the patterns that have worked in the past allows a designer to be more productive and the resulting design to be more flexible and reusable.</a:t>
            </a:r>
          </a:p>
        </p:txBody>
      </p:sp>
      <p:sp>
        <p:nvSpPr>
          <p:cNvPr id="20487" name="Text Box 4"/>
          <p:cNvSpPr txBox="1">
            <a:spLocks noChangeArrowheads="1"/>
          </p:cNvSpPr>
          <p:nvPr/>
        </p:nvSpPr>
        <p:spPr bwMode="auto">
          <a:xfrm>
            <a:off x="358815" y="1258549"/>
            <a:ext cx="1470606" cy="4401201"/>
          </a:xfrm>
          <a:prstGeom prst="rect">
            <a:avLst/>
          </a:prstGeom>
          <a:noFill/>
          <a:ln w="9525">
            <a:noFill/>
            <a:miter lim="800000"/>
            <a:headEnd/>
            <a:tailEnd/>
          </a:ln>
        </p:spPr>
        <p:txBody>
          <a:bodyPr wrap="square" lIns="91435" tIns="45718" rIns="91435" bIns="45718">
            <a:spAutoFit/>
          </a:bodyPr>
          <a:lstStyle/>
          <a:p>
            <a:pPr defTabSz="914437"/>
            <a:r>
              <a:rPr lang="en-US" sz="1000" dirty="0">
                <a:latin typeface="Arial" pitchFamily="34" charset="0"/>
                <a:cs typeface="Arial" pitchFamily="34" charset="0"/>
              </a:rPr>
              <a:t>Design Patterns enable large-scale reuse of software architecture and also help document systems.</a:t>
            </a:r>
          </a:p>
          <a:p>
            <a:pPr defTabSz="914437"/>
            <a:r>
              <a:rPr lang="en-US" sz="1000" dirty="0">
                <a:latin typeface="Arial" pitchFamily="34" charset="0"/>
                <a:cs typeface="Arial" pitchFamily="34" charset="0"/>
              </a:rPr>
              <a:t>Patterns explicitly capture expert knowledge and design tradeoffs and make it more widely available.</a:t>
            </a:r>
          </a:p>
          <a:p>
            <a:pPr defTabSz="914437"/>
            <a:r>
              <a:rPr lang="en-US" sz="1000" dirty="0">
                <a:latin typeface="Arial" pitchFamily="34" charset="0"/>
                <a:cs typeface="Arial" pitchFamily="34" charset="0"/>
              </a:rPr>
              <a:t>Patterns help improve a developer communication as they form a common vocabulary.</a:t>
            </a:r>
          </a:p>
          <a:p>
            <a:pPr defTabSz="914437"/>
            <a:r>
              <a:rPr lang="en-US" sz="1000" dirty="0">
                <a:latin typeface="Arial" pitchFamily="34" charset="0"/>
                <a:cs typeface="Arial" pitchFamily="34" charset="0"/>
              </a:rPr>
              <a:t>Give some history. It all started with “Buildings”, nothing to do with software! Only in the 90s did this evolve for software field by the work done by Gang of Four (Gamma, Helm, Johnson, Vlissides). </a:t>
            </a:r>
          </a:p>
          <a:p>
            <a:pPr defTabSz="914437"/>
            <a:r>
              <a:rPr lang="en-US" sz="1000" dirty="0"/>
              <a:t/>
            </a:r>
            <a:br>
              <a:rPr lang="en-US" sz="1000" dirty="0"/>
            </a:br>
            <a:endParaRPr lang="en-US" sz="10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8"/>
          <p:cNvSpPr>
            <a:spLocks noGrp="1" noRot="1" noChangeAspect="1" noChangeArrowheads="1" noTextEdit="1"/>
          </p:cNvSpPr>
          <p:nvPr>
            <p:ph type="sldImg"/>
          </p:nvPr>
        </p:nvSpPr>
        <p:spPr>
          <a:xfrm>
            <a:off x="2022475" y="685800"/>
            <a:ext cx="4572000" cy="3429000"/>
          </a:xfrm>
          <a:ln/>
        </p:spPr>
      </p:sp>
      <p:sp>
        <p:nvSpPr>
          <p:cNvPr id="21510" name="Rectangle 9"/>
          <p:cNvSpPr>
            <a:spLocks noGrp="1" noChangeArrowheads="1"/>
          </p:cNvSpPr>
          <p:nvPr>
            <p:ph type="body" idx="1"/>
          </p:nvPr>
        </p:nvSpPr>
        <p:spPr>
          <a:noFill/>
          <a:ln/>
        </p:spPr>
        <p:txBody>
          <a:bodyPr/>
          <a:lstStyle/>
          <a:p>
            <a:r>
              <a:rPr lang="en-US" b="1" dirty="0" smtClean="0">
                <a:latin typeface="Arial" pitchFamily="34" charset="0"/>
              </a:rPr>
              <a:t>Note:</a:t>
            </a:r>
          </a:p>
          <a:p>
            <a:r>
              <a:rPr lang="en-US" dirty="0" smtClean="0">
                <a:latin typeface="Arial" pitchFamily="34" charset="0"/>
              </a:rPr>
              <a:t>Design patterns have drawbacks too! Besides the drawbacks mentioned in the slide, Integrating patterns into a software development process is a human-intensive task.</a:t>
            </a:r>
          </a:p>
        </p:txBody>
      </p:sp>
      <p:sp>
        <p:nvSpPr>
          <p:cNvPr id="21511" name="Text Box 4"/>
          <p:cNvSpPr txBox="1">
            <a:spLocks noChangeArrowheads="1"/>
          </p:cNvSpPr>
          <p:nvPr/>
        </p:nvSpPr>
        <p:spPr bwMode="auto">
          <a:xfrm>
            <a:off x="152193" y="1258550"/>
            <a:ext cx="1677228" cy="553994"/>
          </a:xfrm>
          <a:prstGeom prst="rect">
            <a:avLst/>
          </a:prstGeom>
          <a:noFill/>
          <a:ln w="9525">
            <a:noFill/>
            <a:miter lim="800000"/>
            <a:headEnd/>
            <a:tailEnd/>
          </a:ln>
        </p:spPr>
        <p:txBody>
          <a:bodyPr lIns="91435" tIns="45718" rIns="91435" bIns="45718">
            <a:spAutoFit/>
          </a:bodyPr>
          <a:lstStyle/>
          <a:p>
            <a:pPr defTabSz="914437"/>
            <a:r>
              <a:rPr lang="en-US" sz="1000" dirty="0">
                <a:latin typeface="Arial" pitchFamily="34" charset="0"/>
                <a:cs typeface="Arial" pitchFamily="34" charset="0"/>
              </a:rPr>
              <a:t>Mention the drawbacks</a:t>
            </a:r>
          </a:p>
          <a:p>
            <a:pPr defTabSz="914437"/>
            <a:r>
              <a:rPr lang="en-US" sz="1000" dirty="0">
                <a:latin typeface="Arial" pitchFamily="34" charset="0"/>
                <a:cs typeface="Arial" pitchFamily="34" charset="0"/>
              </a:rPr>
              <a:t/>
            </a:r>
            <a:br>
              <a:rPr lang="en-US" sz="1000" dirty="0">
                <a:latin typeface="Arial" pitchFamily="34" charset="0"/>
                <a:cs typeface="Arial" pitchFamily="34" charset="0"/>
              </a:rPr>
            </a:br>
            <a:endParaRPr lang="en-US" sz="1000" dirty="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Rot="1" noChangeAspect="1" noChangeArrowheads="1" noTextEdit="1"/>
          </p:cNvSpPr>
          <p:nvPr>
            <p:ph type="sldImg"/>
          </p:nvPr>
        </p:nvSpPr>
        <p:spPr>
          <a:xfrm>
            <a:off x="1970088" y="839788"/>
            <a:ext cx="4668837" cy="3503612"/>
          </a:xfrm>
          <a:ln/>
        </p:spPr>
      </p:sp>
      <p:sp>
        <p:nvSpPr>
          <p:cNvPr id="22534" name="Rectangle 3"/>
          <p:cNvSpPr>
            <a:spLocks noGrp="1" noChangeArrowheads="1"/>
          </p:cNvSpPr>
          <p:nvPr>
            <p:ph type="body" idx="1"/>
          </p:nvPr>
        </p:nvSpPr>
        <p:spPr>
          <a:xfrm>
            <a:off x="1981614" y="4572000"/>
            <a:ext cx="4648097" cy="3964587"/>
          </a:xfrm>
          <a:noFill/>
          <a:ln/>
        </p:spPr>
        <p:txBody>
          <a:bodyPr/>
          <a:lstStyle/>
          <a:p>
            <a:pPr marL="224325" indent="-224325"/>
            <a:r>
              <a:rPr lang="en-US" b="1" u="sng" dirty="0" smtClean="0">
                <a:latin typeface="Arial" pitchFamily="34" charset="0"/>
              </a:rPr>
              <a:t>Classification of GOF Design Patterns</a:t>
            </a:r>
            <a:r>
              <a:rPr lang="en-US" b="1" dirty="0" smtClean="0">
                <a:latin typeface="Arial" pitchFamily="34" charset="0"/>
              </a:rPr>
              <a:t>:</a:t>
            </a:r>
          </a:p>
          <a:p>
            <a:pPr marL="224325" indent="-224325">
              <a:buFontTx/>
              <a:buChar char="•"/>
            </a:pPr>
            <a:r>
              <a:rPr lang="en-US" dirty="0" smtClean="0">
                <a:latin typeface="Arial" pitchFamily="34" charset="0"/>
              </a:rPr>
              <a:t>The Gang of Four (GoF) Design Patterns can be broadly classified as :</a:t>
            </a:r>
          </a:p>
          <a:p>
            <a:pPr marL="729057" lvl="1" indent="-280406">
              <a:buFont typeface="Wingdings" pitchFamily="2" charset="2"/>
              <a:buChar char="Ø"/>
            </a:pPr>
            <a:r>
              <a:rPr lang="en-US" b="1" dirty="0" smtClean="0">
                <a:latin typeface="Arial" pitchFamily="34" charset="0"/>
              </a:rPr>
              <a:t>Fundamental Patterns:</a:t>
            </a:r>
            <a:r>
              <a:rPr lang="en-US" dirty="0" smtClean="0">
                <a:latin typeface="Arial" pitchFamily="34" charset="0"/>
              </a:rPr>
              <a:t> They are the building blocks for the other three categories of Design Patterns.</a:t>
            </a:r>
          </a:p>
          <a:p>
            <a:pPr marL="729057" lvl="1" indent="-280406">
              <a:buFont typeface="Wingdings" pitchFamily="2" charset="2"/>
              <a:buChar char="Ø"/>
            </a:pPr>
            <a:r>
              <a:rPr lang="en-US" b="1" dirty="0" smtClean="0">
                <a:latin typeface="Arial" pitchFamily="34" charset="0"/>
              </a:rPr>
              <a:t>Creational Patterns: </a:t>
            </a:r>
            <a:r>
              <a:rPr lang="en-US" dirty="0" smtClean="0">
                <a:latin typeface="Arial" pitchFamily="34" charset="0"/>
              </a:rPr>
              <a:t>They deal with creation, initializing, and configuring classes and objects.</a:t>
            </a:r>
          </a:p>
          <a:p>
            <a:pPr marL="729057" lvl="1" indent="-280406">
              <a:buFont typeface="Wingdings" pitchFamily="2" charset="2"/>
              <a:buChar char="Ø"/>
            </a:pPr>
            <a:r>
              <a:rPr lang="en-US" b="1" dirty="0" smtClean="0">
                <a:latin typeface="Arial" pitchFamily="34" charset="0"/>
              </a:rPr>
              <a:t>Structural Patterns:</a:t>
            </a:r>
            <a:r>
              <a:rPr lang="en-US" dirty="0" smtClean="0">
                <a:latin typeface="Arial" pitchFamily="34" charset="0"/>
              </a:rPr>
              <a:t> They facilitate decoupling  interface and implementation of classes and objects.</a:t>
            </a:r>
          </a:p>
          <a:p>
            <a:pPr marL="729057" lvl="1" indent="-280406">
              <a:buFont typeface="Wingdings" pitchFamily="2" charset="2"/>
              <a:buChar char="Ø"/>
            </a:pPr>
            <a:r>
              <a:rPr lang="en-US" b="1" dirty="0" smtClean="0">
                <a:latin typeface="Arial" pitchFamily="34" charset="0"/>
              </a:rPr>
              <a:t>Behavioral Patterns:</a:t>
            </a:r>
            <a:r>
              <a:rPr lang="en-US" dirty="0" smtClean="0">
                <a:latin typeface="Arial" pitchFamily="34" charset="0"/>
              </a:rPr>
              <a:t> They  take care of dynamic interactions among societies of classes and objects. They also give guidelines on how to distribute responsibilities amongst the classes.</a:t>
            </a:r>
          </a:p>
        </p:txBody>
      </p:sp>
      <p:sp>
        <p:nvSpPr>
          <p:cNvPr id="22535" name="Text Box 4"/>
          <p:cNvSpPr txBox="1">
            <a:spLocks noChangeArrowheads="1"/>
          </p:cNvSpPr>
          <p:nvPr/>
        </p:nvSpPr>
        <p:spPr bwMode="auto">
          <a:xfrm>
            <a:off x="486137" y="1249181"/>
            <a:ext cx="1352602" cy="2554541"/>
          </a:xfrm>
          <a:prstGeom prst="rect">
            <a:avLst/>
          </a:prstGeom>
          <a:noFill/>
          <a:ln w="9525">
            <a:noFill/>
            <a:miter lim="800000"/>
            <a:headEnd/>
            <a:tailEnd/>
          </a:ln>
        </p:spPr>
        <p:txBody>
          <a:bodyPr wrap="square" lIns="91435" tIns="45718" rIns="91435" bIns="45718">
            <a:spAutoFit/>
          </a:bodyPr>
          <a:lstStyle/>
          <a:p>
            <a:pPr defTabSz="914437"/>
            <a:r>
              <a:rPr lang="en-US" sz="1000" dirty="0">
                <a:latin typeface="Arial" pitchFamily="34" charset="0"/>
                <a:cs typeface="Arial" pitchFamily="34" charset="0"/>
              </a:rPr>
              <a:t>Explain the significance of each category of Design Patterns. Mention that the “Fundamental Patterns” are not part of the GOF patterns. They are included here b’cos they form the base/building blocks for the GOF Patterns.</a:t>
            </a:r>
          </a:p>
          <a:p>
            <a:pPr defTabSz="914437"/>
            <a:r>
              <a:rPr lang="en-US" sz="1000" dirty="0"/>
              <a:t/>
            </a:r>
            <a:br>
              <a:rPr lang="en-US" sz="1000" dirty="0"/>
            </a:br>
            <a:endParaRPr lang="en-US" sz="10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Rot="1" noChangeAspect="1" noChangeArrowheads="1" noTextEdit="1"/>
          </p:cNvSpPr>
          <p:nvPr>
            <p:ph type="sldImg"/>
          </p:nvPr>
        </p:nvSpPr>
        <p:spPr>
          <a:xfrm>
            <a:off x="1970088" y="839788"/>
            <a:ext cx="4668837" cy="3503612"/>
          </a:xfrm>
          <a:ln/>
        </p:spPr>
      </p:sp>
      <p:sp>
        <p:nvSpPr>
          <p:cNvPr id="23558" name="Rectangle 3"/>
          <p:cNvSpPr>
            <a:spLocks noGrp="1" noChangeArrowheads="1"/>
          </p:cNvSpPr>
          <p:nvPr>
            <p:ph type="body" idx="1"/>
          </p:nvPr>
        </p:nvSpPr>
        <p:spPr>
          <a:xfrm>
            <a:off x="1981614" y="4572000"/>
            <a:ext cx="4648097" cy="3964587"/>
          </a:xfrm>
          <a:noFill/>
          <a:ln/>
        </p:spPr>
        <p:txBody>
          <a:bodyPr/>
          <a:lstStyle/>
          <a:p>
            <a:pPr marL="186938" indent="-186938"/>
            <a:r>
              <a:rPr lang="en-US" b="1" dirty="0" smtClean="0">
                <a:latin typeface="Arial" pitchFamily="34" charset="0"/>
              </a:rPr>
              <a:t>Note: </a:t>
            </a:r>
          </a:p>
          <a:p>
            <a:pPr marL="186938" indent="-186938">
              <a:buFontTx/>
              <a:buChar char="•"/>
            </a:pPr>
            <a:r>
              <a:rPr lang="en-US" dirty="0" smtClean="0">
                <a:latin typeface="Arial" pitchFamily="34" charset="0"/>
              </a:rPr>
              <a:t>There are 23 GOF Design Patterns. </a:t>
            </a:r>
          </a:p>
          <a:p>
            <a:pPr marL="186938" indent="-186938">
              <a:buFontTx/>
              <a:buChar char="•"/>
            </a:pPr>
            <a:r>
              <a:rPr lang="en-US" dirty="0" smtClean="0">
                <a:latin typeface="Arial" pitchFamily="34" charset="0"/>
              </a:rPr>
              <a:t>They have been classified as shown on the slide. We shall see some more details with examples for some of these design patterns in the next lesson.</a:t>
            </a:r>
          </a:p>
          <a:p>
            <a:pPr marL="186938" indent="-186938">
              <a:buFontTx/>
              <a:buChar char="•"/>
            </a:pPr>
            <a:r>
              <a:rPr lang="en-US" dirty="0" smtClean="0">
                <a:latin typeface="Arial" pitchFamily="34" charset="0"/>
              </a:rPr>
              <a:t>Another classification for design patterns is class based or object based. Class based Design Patterns uses “inheritance” as the basic principle whereas the object based patterns use “composition”. </a:t>
            </a:r>
          </a:p>
          <a:p>
            <a:pPr marL="186938" indent="-186938">
              <a:buFontTx/>
              <a:buChar char="•"/>
            </a:pPr>
            <a:r>
              <a:rPr lang="en-US" dirty="0" smtClean="0">
                <a:latin typeface="Arial" pitchFamily="34" charset="0"/>
              </a:rPr>
              <a:t>We have seen, “Favor Composition over Inheritance”. </a:t>
            </a:r>
            <a:br>
              <a:rPr lang="en-US" dirty="0" smtClean="0">
                <a:latin typeface="Arial" pitchFamily="34" charset="0"/>
              </a:rPr>
            </a:br>
            <a:r>
              <a:rPr lang="en-US" dirty="0" smtClean="0">
                <a:latin typeface="Arial" pitchFamily="34" charset="0"/>
              </a:rPr>
              <a:t>Note that in design patterns, “composition” is being favored as most of the Design Patterns are “Object-based”. The class based design patterns are Factory Method, Adaptor, Interpreter and Template Method.</a:t>
            </a:r>
          </a:p>
          <a:p>
            <a:pPr marL="186938" indent="-186938"/>
            <a:endParaRPr lang="en-US" dirty="0" smtClean="0">
              <a:latin typeface="Arial" pitchFamily="34" charset="0"/>
            </a:endParaRPr>
          </a:p>
        </p:txBody>
      </p:sp>
      <p:sp>
        <p:nvSpPr>
          <p:cNvPr id="23559" name="Text Box 4"/>
          <p:cNvSpPr txBox="1">
            <a:spLocks noChangeArrowheads="1"/>
          </p:cNvSpPr>
          <p:nvPr/>
        </p:nvSpPr>
        <p:spPr bwMode="auto">
          <a:xfrm>
            <a:off x="405113" y="1246058"/>
            <a:ext cx="1424307" cy="2246765"/>
          </a:xfrm>
          <a:prstGeom prst="rect">
            <a:avLst/>
          </a:prstGeom>
          <a:noFill/>
          <a:ln w="9525">
            <a:noFill/>
            <a:miter lim="800000"/>
            <a:headEnd/>
            <a:tailEnd/>
          </a:ln>
        </p:spPr>
        <p:txBody>
          <a:bodyPr wrap="square" lIns="91435" tIns="45718" rIns="91435" bIns="45718">
            <a:spAutoFit/>
          </a:bodyPr>
          <a:lstStyle/>
          <a:p>
            <a:pPr defTabSz="914437"/>
            <a:r>
              <a:rPr lang="en-US" sz="1000" dirty="0">
                <a:latin typeface="Arial" pitchFamily="34" charset="0"/>
                <a:cs typeface="Arial" pitchFamily="34" charset="0"/>
              </a:rPr>
              <a:t>At this stage just  mention that there are 23 GOF Design Patterns and the slide lists the GOF patterns as per their classification.</a:t>
            </a:r>
          </a:p>
          <a:p>
            <a:pPr defTabSz="914437"/>
            <a:r>
              <a:rPr lang="en-US" sz="1000" dirty="0">
                <a:latin typeface="Arial" pitchFamily="34" charset="0"/>
                <a:cs typeface="Arial" pitchFamily="34" charset="0"/>
              </a:rPr>
              <a:t>Also talk about the object and class based classifications and how most of the patterns are object based.</a:t>
            </a:r>
            <a:r>
              <a:rPr lang="en-US" sz="1000" dirty="0"/>
              <a:t/>
            </a:r>
            <a:br>
              <a:rPr lang="en-US" sz="1000" dirty="0"/>
            </a:br>
            <a:endParaRPr lang="en-US" sz="10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24,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1248230" y="3073406"/>
            <a:ext cx="6075930" cy="1143008"/>
          </a:xfrm>
        </p:spPr>
        <p:txBody>
          <a:bodyPr/>
          <a:lstStyle/>
          <a:p>
            <a:pPr algn="l"/>
            <a:r>
              <a:rPr lang="en-US" dirty="0" smtClean="0">
                <a:solidFill>
                  <a:schemeClr val="tx1"/>
                </a:solidFill>
                <a:ea typeface="ＭＳ Ｐゴシック" pitchFamily="34" charset="-128"/>
              </a:rPr>
              <a:t>Introducing Design Patterns </a:t>
            </a:r>
            <a:endParaRPr lang="en-US" dirty="0">
              <a:solidFill>
                <a:schemeClr val="tx1"/>
              </a:solidFill>
              <a:ea typeface="ＭＳ Ｐゴシック" pitchFamily="34" charset="-128"/>
            </a:endParaRPr>
          </a:p>
        </p:txBody>
      </p:sp>
      <p:sp>
        <p:nvSpPr>
          <p:cNvPr id="11" name="Title 10"/>
          <p:cNvSpPr>
            <a:spLocks noGrp="1"/>
          </p:cNvSpPr>
          <p:nvPr>
            <p:ph type="ctrTitle"/>
          </p:nvPr>
        </p:nvSpPr>
        <p:spPr>
          <a:xfrm>
            <a:off x="1132114" y="1687056"/>
            <a:ext cx="6633029" cy="1285884"/>
          </a:xfrm>
        </p:spPr>
        <p:txBody>
          <a:bodyPr>
            <a:noAutofit/>
          </a:bodyPr>
          <a:lstStyle/>
          <a:p>
            <a:r>
              <a:rPr lang="en-US" sz="3600" dirty="0" smtClean="0">
                <a:solidFill>
                  <a:srgbClr val="000000"/>
                </a:solidFill>
                <a:latin typeface="Candara"/>
                <a:ea typeface="ＭＳ Ｐゴシック" pitchFamily="34" charset="-128"/>
              </a:rPr>
              <a:t>Introduction To Design Principles and Patterns</a:t>
            </a:r>
            <a:endParaRPr lang="en-US" sz="3600" dirty="0">
              <a:solidFill>
                <a:srgbClr val="000000"/>
              </a:solidFill>
              <a:latin typeface="Candara"/>
              <a:ea typeface="ＭＳ Ｐゴシック"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
          <p:cNvSpPr>
            <a:spLocks noGrp="1" noChangeArrowheads="1"/>
          </p:cNvSpPr>
          <p:nvPr>
            <p:ph type="body" idx="4294967295"/>
          </p:nvPr>
        </p:nvSpPr>
        <p:spPr>
          <a:xfrm>
            <a:off x="420688" y="1208314"/>
            <a:ext cx="8229600" cy="4525963"/>
          </a:xfrm>
        </p:spPr>
        <p:txBody>
          <a:bodyPr lIns="90488" tIns="44450" rIns="90488" bIns="44450"/>
          <a:lstStyle/>
          <a:p>
            <a:pPr eaLnBrk="1" hangingPunct="1">
              <a:buFont typeface="Wingdings" pitchFamily="2" charset="2"/>
              <a:buChar char="Ø"/>
            </a:pPr>
            <a:r>
              <a:rPr lang="en-US" b="1" dirty="0" smtClean="0">
                <a:solidFill>
                  <a:srgbClr val="000000"/>
                </a:solidFill>
                <a:latin typeface="Candara"/>
                <a:cs typeface="Arial" pitchFamily="34" charset="0"/>
              </a:rPr>
              <a:t>In this lesson, you have learnt:</a:t>
            </a:r>
          </a:p>
          <a:p>
            <a:pPr lvl="1" eaLnBrk="1" hangingPunct="1"/>
            <a:r>
              <a:rPr lang="en-US" dirty="0" smtClean="0">
                <a:solidFill>
                  <a:srgbClr val="000000"/>
                </a:solidFill>
                <a:latin typeface="Candara"/>
                <a:cs typeface="Arial" pitchFamily="34" charset="0"/>
              </a:rPr>
              <a:t>Concept of Design Pattern</a:t>
            </a:r>
          </a:p>
          <a:p>
            <a:pPr lvl="1" eaLnBrk="1" hangingPunct="1"/>
            <a:r>
              <a:rPr lang="en-US" dirty="0" smtClean="0">
                <a:solidFill>
                  <a:srgbClr val="000000"/>
                </a:solidFill>
                <a:latin typeface="Candara"/>
                <a:cs typeface="Arial" pitchFamily="34" charset="0"/>
              </a:rPr>
              <a:t>Rationale behind using Design Patterns</a:t>
            </a:r>
          </a:p>
          <a:p>
            <a:pPr lvl="1" eaLnBrk="1" hangingPunct="1"/>
            <a:r>
              <a:rPr lang="en-US" dirty="0" smtClean="0">
                <a:solidFill>
                  <a:srgbClr val="000000"/>
                </a:solidFill>
                <a:latin typeface="Candara"/>
                <a:cs typeface="Arial" pitchFamily="34" charset="0"/>
              </a:rPr>
              <a:t>Drawbacks of Design Patterns</a:t>
            </a:r>
          </a:p>
          <a:p>
            <a:pPr lvl="1" eaLnBrk="1" hangingPunct="1"/>
            <a:r>
              <a:rPr lang="en-US" dirty="0" smtClean="0">
                <a:solidFill>
                  <a:srgbClr val="000000"/>
                </a:solidFill>
                <a:latin typeface="Candara"/>
                <a:cs typeface="Arial" pitchFamily="34" charset="0"/>
              </a:rPr>
              <a:t>Classification of Design Patterns</a:t>
            </a:r>
          </a:p>
          <a:p>
            <a:pPr lvl="1" eaLnBrk="1" hangingPunct="1">
              <a:buFont typeface="Arial" pitchFamily="34" charset="0"/>
              <a:buNone/>
            </a:pPr>
            <a:endParaRPr lang="en-US" dirty="0" smtClean="0">
              <a:solidFill>
                <a:srgbClr val="000000"/>
              </a:solidFill>
              <a:latin typeface="Candara"/>
            </a:endParaRPr>
          </a:p>
        </p:txBody>
      </p:sp>
      <p:sp>
        <p:nvSpPr>
          <p:cNvPr id="12291" name="Title 1"/>
          <p:cNvSpPr>
            <a:spLocks/>
          </p:cNvSpPr>
          <p:nvPr/>
        </p:nvSpPr>
        <p:spPr bwMode="auto">
          <a:xfrm>
            <a:off x="466725" y="107724"/>
            <a:ext cx="8153400" cy="715962"/>
          </a:xfrm>
          <a:prstGeom prst="rect">
            <a:avLst/>
          </a:prstGeom>
          <a:noFill/>
          <a:ln w="9525">
            <a:noFill/>
            <a:miter lim="800000"/>
            <a:headEnd/>
            <a:tailEnd/>
          </a:ln>
        </p:spPr>
        <p:txBody>
          <a:bodyPr anchor="ctr"/>
          <a:lstStyle/>
          <a:p>
            <a:pPr>
              <a:lnSpc>
                <a:spcPct val="80000"/>
              </a:lnSpc>
              <a:spcBef>
                <a:spcPct val="0"/>
              </a:spcBef>
            </a:pPr>
            <a:r>
              <a:rPr lang="en-US" sz="2800" dirty="0">
                <a:solidFill>
                  <a:srgbClr val="000000"/>
                </a:solidFill>
                <a:latin typeface="Candara"/>
                <a:ea typeface="+mj-ea"/>
                <a:cs typeface="Arial" pitchFamily="34" charset="0"/>
              </a:rPr>
              <a:t>Summary</a:t>
            </a:r>
          </a:p>
        </p:txBody>
      </p:sp>
      <p:grpSp>
        <p:nvGrpSpPr>
          <p:cNvPr id="2" name="Group 7"/>
          <p:cNvGrpSpPr>
            <a:grpSpLocks/>
          </p:cNvGrpSpPr>
          <p:nvPr/>
        </p:nvGrpSpPr>
        <p:grpSpPr bwMode="auto">
          <a:xfrm>
            <a:off x="6934200" y="1576388"/>
            <a:ext cx="1716088" cy="1547812"/>
            <a:chOff x="4176" y="993"/>
            <a:chExt cx="1273" cy="1119"/>
          </a:xfrm>
        </p:grpSpPr>
        <p:sp>
          <p:nvSpPr>
            <p:cNvPr id="12293"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dirty="0">
                <a:solidFill>
                  <a:schemeClr val="tx2"/>
                </a:solidFill>
              </a:endParaRPr>
            </a:p>
          </p:txBody>
        </p:sp>
        <p:pic>
          <p:nvPicPr>
            <p:cNvPr id="12294" name="Picture 9" descr="summary"/>
            <p:cNvPicPr>
              <a:picLocks noChangeAspect="1" noChangeArrowheads="1"/>
            </p:cNvPicPr>
            <p:nvPr/>
          </p:nvPicPr>
          <p:blipFill>
            <a:blip r:embed="rId3" cstate="print"/>
            <a:srcRect/>
            <a:stretch>
              <a:fillRect/>
            </a:stretch>
          </p:blipFill>
          <p:spPr bwMode="auto">
            <a:xfrm>
              <a:off x="4272" y="1080"/>
              <a:ext cx="1085" cy="94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
          <p:cNvSpPr>
            <a:spLocks noGrp="1" noChangeArrowheads="1"/>
          </p:cNvSpPr>
          <p:nvPr>
            <p:ph type="body" idx="4294967295"/>
          </p:nvPr>
        </p:nvSpPr>
        <p:spPr>
          <a:xfrm>
            <a:off x="319088" y="1233488"/>
            <a:ext cx="6538912" cy="4525962"/>
          </a:xfrm>
        </p:spPr>
        <p:txBody>
          <a:bodyPr lIns="90488" tIns="44450" rIns="90488" bIns="44450">
            <a:normAutofit/>
          </a:bodyPr>
          <a:lstStyle/>
          <a:p>
            <a:pPr eaLnBrk="1" hangingPunct="1">
              <a:buFont typeface="Wingdings" pitchFamily="2" charset="2"/>
              <a:buChar char="Ø"/>
            </a:pPr>
            <a:r>
              <a:rPr lang="en-US" b="1" dirty="0" smtClean="0">
                <a:solidFill>
                  <a:srgbClr val="000000"/>
                </a:solidFill>
                <a:latin typeface="Candara"/>
                <a:cs typeface="Arial" pitchFamily="34" charset="0"/>
              </a:rPr>
              <a:t>Question 1: Design pattern is  a solution to ___ within a particular ___.</a:t>
            </a:r>
            <a:br>
              <a:rPr lang="en-US" b="1" dirty="0" smtClean="0">
                <a:solidFill>
                  <a:srgbClr val="000000"/>
                </a:solidFill>
                <a:latin typeface="Candara"/>
                <a:cs typeface="Arial" pitchFamily="34" charset="0"/>
              </a:rPr>
            </a:br>
            <a:endParaRPr lang="en-US" b="1" dirty="0" smtClean="0">
              <a:solidFill>
                <a:srgbClr val="000000"/>
              </a:solidFill>
              <a:latin typeface="Candara"/>
              <a:cs typeface="Arial" pitchFamily="34" charset="0"/>
            </a:endParaRPr>
          </a:p>
          <a:p>
            <a:pPr eaLnBrk="1" hangingPunct="1">
              <a:buFont typeface="Wingdings" pitchFamily="2" charset="2"/>
              <a:buChar char="Ø"/>
            </a:pPr>
            <a:r>
              <a:rPr lang="en-US" b="1" dirty="0" smtClean="0">
                <a:solidFill>
                  <a:srgbClr val="000000"/>
                </a:solidFill>
                <a:latin typeface="Candara"/>
                <a:cs typeface="Arial" pitchFamily="34" charset="0"/>
              </a:rPr>
              <a:t>Question 2: Name different types of GOF Design Patterns.</a:t>
            </a:r>
            <a:br>
              <a:rPr lang="en-US" b="1" dirty="0" smtClean="0">
                <a:solidFill>
                  <a:srgbClr val="000000"/>
                </a:solidFill>
                <a:latin typeface="Candara"/>
                <a:cs typeface="Arial" pitchFamily="34" charset="0"/>
              </a:rPr>
            </a:br>
            <a:endParaRPr lang="en-US" b="1" dirty="0" smtClean="0">
              <a:solidFill>
                <a:srgbClr val="000000"/>
              </a:solidFill>
              <a:latin typeface="Candara"/>
              <a:cs typeface="Arial" pitchFamily="34" charset="0"/>
            </a:endParaRPr>
          </a:p>
        </p:txBody>
      </p:sp>
      <p:sp>
        <p:nvSpPr>
          <p:cNvPr id="13315" name="Title 1"/>
          <p:cNvSpPr>
            <a:spLocks/>
          </p:cNvSpPr>
          <p:nvPr/>
        </p:nvSpPr>
        <p:spPr bwMode="auto">
          <a:xfrm>
            <a:off x="466725" y="122238"/>
            <a:ext cx="8153400" cy="715962"/>
          </a:xfrm>
          <a:prstGeom prst="rect">
            <a:avLst/>
          </a:prstGeom>
          <a:noFill/>
          <a:ln w="9525">
            <a:noFill/>
            <a:miter lim="800000"/>
            <a:headEnd/>
            <a:tailEnd/>
          </a:ln>
        </p:spPr>
        <p:txBody>
          <a:bodyPr anchor="ctr"/>
          <a:lstStyle/>
          <a:p>
            <a:pPr>
              <a:lnSpc>
                <a:spcPct val="80000"/>
              </a:lnSpc>
              <a:spcBef>
                <a:spcPct val="0"/>
              </a:spcBef>
            </a:pPr>
            <a:r>
              <a:rPr lang="en-US" sz="2800" dirty="0">
                <a:solidFill>
                  <a:srgbClr val="000000"/>
                </a:solidFill>
                <a:latin typeface="Candara"/>
                <a:ea typeface="+mj-ea"/>
                <a:cs typeface="Arial" pitchFamily="34" charset="0"/>
              </a:rPr>
              <a:t>Review Question</a:t>
            </a:r>
          </a:p>
        </p:txBody>
      </p:sp>
      <p:grpSp>
        <p:nvGrpSpPr>
          <p:cNvPr id="2" name="Group 7"/>
          <p:cNvGrpSpPr>
            <a:grpSpLocks/>
          </p:cNvGrpSpPr>
          <p:nvPr/>
        </p:nvGrpSpPr>
        <p:grpSpPr bwMode="auto">
          <a:xfrm>
            <a:off x="6781800" y="1576388"/>
            <a:ext cx="1868488" cy="1471612"/>
            <a:chOff x="4176" y="993"/>
            <a:chExt cx="1273" cy="1119"/>
          </a:xfrm>
        </p:grpSpPr>
        <p:sp>
          <p:nvSpPr>
            <p:cNvPr id="13317"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dirty="0">
                <a:solidFill>
                  <a:schemeClr val="tx2"/>
                </a:solidFill>
              </a:endParaRPr>
            </a:p>
          </p:txBody>
        </p:sp>
        <p:pic>
          <p:nvPicPr>
            <p:cNvPr id="13318" name="Picture 9" descr="knowledgecheck"/>
            <p:cNvPicPr>
              <a:picLocks noChangeAspect="1" noChangeArrowheads="1"/>
            </p:cNvPicPr>
            <p:nvPr/>
          </p:nvPicPr>
          <p:blipFill>
            <a:blip r:embed="rId3" cstate="print"/>
            <a:srcRect/>
            <a:stretch>
              <a:fillRect/>
            </a:stretch>
          </p:blipFill>
          <p:spPr bwMode="auto">
            <a:xfrm>
              <a:off x="4338" y="1074"/>
              <a:ext cx="949"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4"/>
          <p:cNvSpPr>
            <a:spLocks noGrp="1" noChangeArrowheads="1"/>
          </p:cNvSpPr>
          <p:nvPr>
            <p:ph type="body" idx="4294967295"/>
          </p:nvPr>
        </p:nvSpPr>
        <p:spPr>
          <a:xfrm>
            <a:off x="481240" y="1208314"/>
            <a:ext cx="8229600" cy="4525963"/>
          </a:xfrm>
        </p:spPr>
        <p:txBody>
          <a:bodyPr lIns="90488" tIns="44450" rIns="90488" bIns="44450">
            <a:normAutofit/>
          </a:bodyPr>
          <a:lstStyle/>
          <a:p>
            <a:pPr>
              <a:buFont typeface="Wingdings" pitchFamily="2" charset="2"/>
              <a:buChar char="Ø"/>
            </a:pPr>
            <a:r>
              <a:rPr lang="en-US" dirty="0" smtClean="0">
                <a:solidFill>
                  <a:schemeClr val="tx1"/>
                </a:solidFill>
              </a:rPr>
              <a:t>In this lesson, you will learn:</a:t>
            </a:r>
          </a:p>
          <a:p>
            <a:pPr marL="739775" lvl="1" indent="-292100"/>
            <a:r>
              <a:rPr lang="en-US" dirty="0" smtClean="0">
                <a:solidFill>
                  <a:schemeClr val="tx1"/>
                </a:solidFill>
              </a:rPr>
              <a:t>What is a design pattern?</a:t>
            </a:r>
          </a:p>
          <a:p>
            <a:pPr marL="739775" lvl="1" indent="-292100"/>
            <a:r>
              <a:rPr lang="en-US" dirty="0" smtClean="0">
                <a:solidFill>
                  <a:schemeClr val="tx1"/>
                </a:solidFill>
              </a:rPr>
              <a:t>Why Design Patterns</a:t>
            </a:r>
          </a:p>
          <a:p>
            <a:pPr marL="739775" lvl="1" indent="-292100"/>
            <a:r>
              <a:rPr lang="en-US" dirty="0" smtClean="0">
                <a:solidFill>
                  <a:schemeClr val="tx1"/>
                </a:solidFill>
              </a:rPr>
              <a:t>Design Pattern Drawbacks</a:t>
            </a:r>
          </a:p>
          <a:p>
            <a:pPr marL="739775" lvl="1" indent="-292100"/>
            <a:r>
              <a:rPr lang="en-US" dirty="0" smtClean="0">
                <a:solidFill>
                  <a:schemeClr val="tx1"/>
                </a:solidFill>
              </a:rPr>
              <a:t>Design Pattern Categories </a:t>
            </a:r>
          </a:p>
        </p:txBody>
      </p:sp>
      <p:grpSp>
        <p:nvGrpSpPr>
          <p:cNvPr id="2" name="Group 6"/>
          <p:cNvGrpSpPr>
            <a:grpSpLocks/>
          </p:cNvGrpSpPr>
          <p:nvPr/>
        </p:nvGrpSpPr>
        <p:grpSpPr bwMode="auto">
          <a:xfrm>
            <a:off x="6934200" y="1576388"/>
            <a:ext cx="1716088" cy="1471612"/>
            <a:chOff x="4176" y="993"/>
            <a:chExt cx="1273" cy="1119"/>
          </a:xfrm>
        </p:grpSpPr>
        <p:sp>
          <p:nvSpPr>
            <p:cNvPr id="4101" name="Rectangle 7"/>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dirty="0">
                <a:solidFill>
                  <a:schemeClr val="tx2"/>
                </a:solidFill>
              </a:endParaRPr>
            </a:p>
          </p:txBody>
        </p:sp>
        <p:pic>
          <p:nvPicPr>
            <p:cNvPr id="4102" name="Picture 8" descr="objectives"/>
            <p:cNvPicPr>
              <a:picLocks noChangeAspect="1" noChangeArrowheads="1"/>
            </p:cNvPicPr>
            <p:nvPr/>
          </p:nvPicPr>
          <p:blipFill>
            <a:blip r:embed="rId3" cstate="print"/>
            <a:srcRect/>
            <a:stretch>
              <a:fillRect/>
            </a:stretch>
          </p:blipFill>
          <p:spPr bwMode="auto">
            <a:xfrm>
              <a:off x="4284" y="1080"/>
              <a:ext cx="1056" cy="960"/>
            </a:xfrm>
            <a:prstGeom prst="rect">
              <a:avLst/>
            </a:prstGeom>
            <a:noFill/>
            <a:ln w="9525">
              <a:noFill/>
              <a:miter lim="800000"/>
              <a:headEnd/>
              <a:tailEnd/>
            </a:ln>
          </p:spPr>
        </p:pic>
      </p:grpSp>
      <p:sp>
        <p:nvSpPr>
          <p:cNvPr id="4100" name="Title 1"/>
          <p:cNvSpPr>
            <a:spLocks/>
          </p:cNvSpPr>
          <p:nvPr/>
        </p:nvSpPr>
        <p:spPr bwMode="auto">
          <a:xfrm>
            <a:off x="481240" y="122239"/>
            <a:ext cx="8153400" cy="715962"/>
          </a:xfrm>
          <a:prstGeom prst="rect">
            <a:avLst/>
          </a:prstGeom>
          <a:noFill/>
          <a:ln w="9525">
            <a:noFill/>
            <a:miter lim="800000"/>
            <a:headEnd/>
            <a:tailEnd/>
          </a:ln>
        </p:spPr>
        <p:txBody>
          <a:bodyPr anchor="ctr"/>
          <a:lstStyle/>
          <a:p>
            <a:pPr>
              <a:lnSpc>
                <a:spcPct val="80000"/>
              </a:lnSpc>
              <a:spcBef>
                <a:spcPct val="0"/>
              </a:spcBef>
            </a:pPr>
            <a:r>
              <a:rPr lang="en-US" sz="2800" dirty="0" smtClean="0">
                <a:latin typeface="Candara"/>
                <a:ea typeface="+mj-ea"/>
                <a:cs typeface="Arial" pitchFamily="34" charset="0"/>
              </a:rPr>
              <a:t>Lesson Objectives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xplosion 2 4"/>
          <p:cNvSpPr>
            <a:spLocks noChangeArrowheads="1"/>
          </p:cNvSpPr>
          <p:nvPr/>
        </p:nvSpPr>
        <p:spPr bwMode="auto">
          <a:xfrm>
            <a:off x="1371600" y="1676400"/>
            <a:ext cx="7391400" cy="2971800"/>
          </a:xfrm>
          <a:prstGeom prst="irregularSeal2">
            <a:avLst/>
          </a:prstGeom>
          <a:gradFill rotWithShape="1">
            <a:gsLst>
              <a:gs pos="0">
                <a:srgbClr val="FFFFCC"/>
              </a:gs>
              <a:gs pos="100000">
                <a:srgbClr val="FFFF00"/>
              </a:gs>
            </a:gsLst>
            <a:path path="shape">
              <a:fillToRect l="50000" t="50000" r="50000" b="50000"/>
            </a:path>
          </a:gradFill>
          <a:ln w="9525" algn="ctr">
            <a:solidFill>
              <a:schemeClr val="tx2"/>
            </a:solidFill>
            <a:round/>
            <a:headEnd/>
            <a:tailEnd/>
          </a:ln>
          <a:effectLst>
            <a:outerShdw dist="35921" dir="2700000" algn="ctr" rotWithShape="0">
              <a:srgbClr val="808080"/>
            </a:outerShdw>
          </a:effectLst>
        </p:spPr>
        <p:txBody>
          <a:bodyPr wrap="none" anchor="ctr"/>
          <a:lstStyle/>
          <a:p>
            <a:pPr algn="ctr">
              <a:defRPr/>
            </a:pPr>
            <a:r>
              <a:rPr lang="en-US" sz="2000" b="1" dirty="0">
                <a:latin typeface="Candara"/>
              </a:rPr>
              <a:t>Some one has already solved </a:t>
            </a:r>
          </a:p>
          <a:p>
            <a:pPr algn="ctr">
              <a:defRPr/>
            </a:pPr>
            <a:r>
              <a:rPr lang="en-US" sz="2000" b="1" dirty="0">
                <a:latin typeface="Candara"/>
              </a:rPr>
              <a:t>your problem!!</a:t>
            </a:r>
          </a:p>
        </p:txBody>
      </p:sp>
      <p:pic>
        <p:nvPicPr>
          <p:cNvPr id="5123" name="Picture 5" descr="happy-face.gif"/>
          <p:cNvPicPr>
            <a:picLocks noChangeAspect="1"/>
          </p:cNvPicPr>
          <p:nvPr/>
        </p:nvPicPr>
        <p:blipFill>
          <a:blip r:embed="rId3" cstate="print"/>
          <a:srcRect/>
          <a:stretch>
            <a:fillRect/>
          </a:stretch>
        </p:blipFill>
        <p:spPr bwMode="auto">
          <a:xfrm>
            <a:off x="533400" y="4953000"/>
            <a:ext cx="1447800" cy="1066800"/>
          </a:xfrm>
          <a:prstGeom prst="rect">
            <a:avLst/>
          </a:prstGeom>
          <a:noFill/>
          <a:ln w="9525">
            <a:noFill/>
            <a:miter lim="800000"/>
            <a:headEnd/>
            <a:tailEnd/>
          </a:ln>
        </p:spPr>
      </p:pic>
      <p:sp>
        <p:nvSpPr>
          <p:cNvPr id="7" name="Oval Callout 6"/>
          <p:cNvSpPr/>
          <p:nvPr/>
        </p:nvSpPr>
        <p:spPr bwMode="auto">
          <a:xfrm>
            <a:off x="2819400" y="4724400"/>
            <a:ext cx="3352800" cy="914400"/>
          </a:xfrm>
          <a:prstGeom prst="wedgeEllipseCallout">
            <a:avLst>
              <a:gd name="adj1" fmla="val -78416"/>
              <a:gd name="adj2" fmla="val 14130"/>
            </a:avLst>
          </a:prstGeom>
          <a:solidFill>
            <a:srgbClr val="990000"/>
          </a:solidFill>
          <a:ln w="9525" cap="flat" cmpd="sng" algn="ctr">
            <a:solidFill>
              <a:schemeClr val="tx1"/>
            </a:solidFill>
            <a:prstDash val="solid"/>
            <a:round/>
            <a:headEnd type="none" w="med" len="med"/>
            <a:tailEnd type="none" w="med" len="med"/>
          </a:ln>
          <a:effectLst/>
        </p:spPr>
        <p:txBody>
          <a:bodyPr wrap="none" anchor="ctr"/>
          <a:lstStyle/>
          <a:p>
            <a:pPr algn="ctr">
              <a:defRPr/>
            </a:pPr>
            <a:r>
              <a:rPr lang="en-US" sz="2400" b="1" dirty="0">
                <a:solidFill>
                  <a:schemeClr val="bg2"/>
                </a:solidFill>
                <a:latin typeface="Candara"/>
              </a:rPr>
              <a:t>Oh!! </a:t>
            </a:r>
          </a:p>
          <a:p>
            <a:pPr algn="ctr">
              <a:defRPr/>
            </a:pPr>
            <a:r>
              <a:rPr lang="en-US" sz="2400" b="1" dirty="0">
                <a:solidFill>
                  <a:schemeClr val="bg2"/>
                </a:solidFill>
                <a:latin typeface="Candara"/>
              </a:rPr>
              <a:t>Who &amp; how?</a:t>
            </a:r>
          </a:p>
        </p:txBody>
      </p:sp>
      <p:pic>
        <p:nvPicPr>
          <p:cNvPr id="5125" name="Picture 7" descr="Sad_Face_by_hornsholdmyhalo.jpg"/>
          <p:cNvPicPr>
            <a:picLocks noChangeAspect="1"/>
          </p:cNvPicPr>
          <p:nvPr/>
        </p:nvPicPr>
        <p:blipFill>
          <a:blip r:embed="rId4" cstate="print"/>
          <a:srcRect/>
          <a:stretch>
            <a:fillRect/>
          </a:stretch>
        </p:blipFill>
        <p:spPr bwMode="auto">
          <a:xfrm>
            <a:off x="228600" y="1295400"/>
            <a:ext cx="1905000" cy="1193800"/>
          </a:xfrm>
          <a:prstGeom prst="rect">
            <a:avLst/>
          </a:prstGeom>
          <a:noFill/>
          <a:ln w="9525">
            <a:noFill/>
            <a:miter lim="800000"/>
            <a:headEnd/>
            <a:tailEnd/>
          </a:ln>
        </p:spPr>
      </p:pic>
      <p:sp>
        <p:nvSpPr>
          <p:cNvPr id="5126" name="Title 1"/>
          <p:cNvSpPr>
            <a:spLocks/>
          </p:cNvSpPr>
          <p:nvPr/>
        </p:nvSpPr>
        <p:spPr bwMode="auto">
          <a:xfrm>
            <a:off x="466725" y="122238"/>
            <a:ext cx="8153400" cy="715962"/>
          </a:xfrm>
          <a:prstGeom prst="rect">
            <a:avLst/>
          </a:prstGeom>
          <a:noFill/>
          <a:ln w="9525">
            <a:noFill/>
            <a:miter lim="800000"/>
            <a:headEnd/>
            <a:tailEnd/>
          </a:ln>
        </p:spPr>
        <p:txBody>
          <a:bodyPr anchor="ctr"/>
          <a:lstStyle/>
          <a:p>
            <a:pPr>
              <a:lnSpc>
                <a:spcPct val="80000"/>
              </a:lnSpc>
              <a:spcBef>
                <a:spcPct val="0"/>
              </a:spcBef>
            </a:pPr>
            <a:r>
              <a:rPr lang="en-US" sz="2800" dirty="0" smtClean="0">
                <a:solidFill>
                  <a:srgbClr val="000000"/>
                </a:solidFill>
                <a:latin typeface="Candara"/>
                <a:ea typeface="+mj-ea"/>
                <a:cs typeface="Arial" pitchFamily="34" charset="0"/>
              </a:rPr>
              <a:t>ProWord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304800" y="2362201"/>
            <a:ext cx="8534400" cy="2133600"/>
            <a:chOff x="192" y="1488"/>
            <a:chExt cx="5376" cy="1344"/>
          </a:xfrm>
        </p:grpSpPr>
        <p:sp>
          <p:nvSpPr>
            <p:cNvPr id="6148" name="Horizontal Scroll 9"/>
            <p:cNvSpPr>
              <a:spLocks noChangeArrowheads="1"/>
            </p:cNvSpPr>
            <p:nvPr/>
          </p:nvSpPr>
          <p:spPr bwMode="auto">
            <a:xfrm rot="-855896">
              <a:off x="192" y="1488"/>
              <a:ext cx="5376" cy="1344"/>
            </a:xfrm>
            <a:prstGeom prst="horizontalScroll">
              <a:avLst>
                <a:gd name="adj" fmla="val 12500"/>
              </a:avLst>
            </a:prstGeom>
            <a:solidFill>
              <a:srgbClr val="FFFF00"/>
            </a:solidFill>
            <a:ln w="9525" algn="ctr">
              <a:solidFill>
                <a:schemeClr val="tx2"/>
              </a:solidFill>
              <a:round/>
              <a:headEnd/>
              <a:tailEnd/>
            </a:ln>
          </p:spPr>
          <p:txBody>
            <a:bodyPr wrap="none" anchor="ctr"/>
            <a:lstStyle/>
            <a:p>
              <a:pPr algn="ctr"/>
              <a:endParaRPr lang="en-US" dirty="0">
                <a:solidFill>
                  <a:schemeClr val="tx2"/>
                </a:solidFill>
              </a:endParaRPr>
            </a:p>
          </p:txBody>
        </p:sp>
        <p:sp>
          <p:nvSpPr>
            <p:cNvPr id="8" name="Rectangle 7"/>
            <p:cNvSpPr/>
            <p:nvPr/>
          </p:nvSpPr>
          <p:spPr>
            <a:xfrm rot="20698796">
              <a:off x="624" y="1920"/>
              <a:ext cx="4848" cy="446"/>
            </a:xfrm>
            <a:prstGeom prst="rect">
              <a:avLst/>
            </a:prstGeom>
            <a:solidFill>
              <a:srgbClr val="DDDDDD"/>
            </a:solidFill>
            <a:ln>
              <a:solidFill>
                <a:schemeClr val="tx2"/>
              </a:solidFill>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sz="4000" b="1" dirty="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Candara" pitchFamily="34" charset="0"/>
                </a:rPr>
                <a:t>Introducing Design Patterns</a:t>
              </a:r>
            </a:p>
          </p:txBody>
        </p:sp>
      </p:grpSp>
      <p:sp>
        <p:nvSpPr>
          <p:cNvPr id="6147" name="Title 1"/>
          <p:cNvSpPr>
            <a:spLocks/>
          </p:cNvSpPr>
          <p:nvPr/>
        </p:nvSpPr>
        <p:spPr bwMode="auto">
          <a:xfrm>
            <a:off x="466725" y="122238"/>
            <a:ext cx="8153400" cy="715962"/>
          </a:xfrm>
          <a:prstGeom prst="rect">
            <a:avLst/>
          </a:prstGeom>
          <a:noFill/>
          <a:ln w="9525">
            <a:noFill/>
            <a:miter lim="800000"/>
            <a:headEnd/>
            <a:tailEnd/>
          </a:ln>
        </p:spPr>
        <p:txBody>
          <a:bodyPr anchor="ctr"/>
          <a:lstStyle/>
          <a:p>
            <a:pPr>
              <a:lnSpc>
                <a:spcPct val="80000"/>
              </a:lnSpc>
              <a:spcBef>
                <a:spcPct val="0"/>
              </a:spcBef>
            </a:pPr>
            <a:r>
              <a:rPr lang="en-US" sz="2800" dirty="0" smtClean="0">
                <a:solidFill>
                  <a:srgbClr val="000000"/>
                </a:solidFill>
                <a:latin typeface="Candara"/>
                <a:ea typeface="+mj-ea"/>
                <a:cs typeface="Arial" pitchFamily="34" charset="0"/>
              </a:rPr>
              <a:t>ProWord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9"/>
          <p:cNvSpPr>
            <a:spLocks noGrp="1" noChangeArrowheads="1"/>
          </p:cNvSpPr>
          <p:nvPr>
            <p:ph type="body" idx="4294967295"/>
          </p:nvPr>
        </p:nvSpPr>
        <p:spPr>
          <a:xfrm>
            <a:off x="390525" y="1150258"/>
            <a:ext cx="8229600" cy="4525963"/>
          </a:xfrm>
        </p:spPr>
        <p:txBody>
          <a:bodyPr lIns="90488" tIns="44450" rIns="90488" bIns="44450">
            <a:normAutofit/>
          </a:bodyPr>
          <a:lstStyle/>
          <a:p>
            <a:pPr>
              <a:buFont typeface="Wingdings" pitchFamily="2" charset="2"/>
              <a:buChar char="Ø"/>
            </a:pPr>
            <a:r>
              <a:rPr lang="en-US" dirty="0" smtClean="0">
                <a:solidFill>
                  <a:schemeClr val="tx1"/>
                </a:solidFill>
              </a:rPr>
              <a:t>Design Pattern is a solution to a problem in a context.</a:t>
            </a:r>
          </a:p>
          <a:p>
            <a:pPr>
              <a:buFont typeface="Wingdings" pitchFamily="2" charset="2"/>
              <a:buChar char="Ø"/>
            </a:pPr>
            <a:endParaRPr lang="en-US" dirty="0" smtClean="0">
              <a:solidFill>
                <a:schemeClr val="tx1"/>
              </a:solidFill>
            </a:endParaRPr>
          </a:p>
          <a:p>
            <a:pPr>
              <a:buFont typeface="Wingdings" pitchFamily="2" charset="2"/>
              <a:buChar char="Ø"/>
            </a:pPr>
            <a:r>
              <a:rPr lang="en-US" dirty="0" smtClean="0">
                <a:solidFill>
                  <a:schemeClr val="tx1"/>
                </a:solidFill>
              </a:rPr>
              <a:t>Pattern is a three-part rule, which expresses a relation between a certain context, a problem, and a solution.”</a:t>
            </a:r>
          </a:p>
          <a:p>
            <a:pPr>
              <a:buFont typeface="Wingdings" pitchFamily="2" charset="2"/>
              <a:buChar char="Ø"/>
            </a:pPr>
            <a:endParaRPr lang="en-US" dirty="0" smtClean="0">
              <a:solidFill>
                <a:schemeClr val="tx1"/>
              </a:solidFill>
            </a:endParaRPr>
          </a:p>
          <a:p>
            <a:pPr>
              <a:buFont typeface="Wingdings" pitchFamily="2" charset="2"/>
              <a:buChar char="Ø"/>
            </a:pPr>
            <a:r>
              <a:rPr lang="en-US" dirty="0" smtClean="0">
                <a:solidFill>
                  <a:schemeClr val="tx1"/>
                </a:solidFill>
              </a:rPr>
              <a:t>Design Patterns are “reusable solutions to recurring problems that we encounter during software development.” </a:t>
            </a:r>
          </a:p>
        </p:txBody>
      </p:sp>
      <p:sp>
        <p:nvSpPr>
          <p:cNvPr id="7171" name="Title 1"/>
          <p:cNvSpPr>
            <a:spLocks/>
          </p:cNvSpPr>
          <p:nvPr/>
        </p:nvSpPr>
        <p:spPr bwMode="auto">
          <a:xfrm>
            <a:off x="466725" y="122238"/>
            <a:ext cx="8153400" cy="715962"/>
          </a:xfrm>
          <a:prstGeom prst="rect">
            <a:avLst/>
          </a:prstGeom>
          <a:noFill/>
          <a:ln w="9525">
            <a:noFill/>
            <a:miter lim="800000"/>
            <a:headEnd/>
            <a:tailEnd/>
          </a:ln>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2.1: Design Pattern </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smtClean="0">
                <a:solidFill>
                  <a:srgbClr val="000000"/>
                </a:solidFill>
                <a:latin typeface="Candara"/>
                <a:ea typeface="+mj-ea"/>
                <a:cs typeface="Arial" pitchFamily="34" charset="0"/>
              </a:rPr>
              <a:t>Concept of Design Pattern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9"/>
          <p:cNvSpPr>
            <a:spLocks noGrp="1" noChangeArrowheads="1"/>
          </p:cNvSpPr>
          <p:nvPr>
            <p:ph type="body" idx="4294967295"/>
          </p:nvPr>
        </p:nvSpPr>
        <p:spPr>
          <a:xfrm>
            <a:off x="390525" y="1106714"/>
            <a:ext cx="8229600" cy="4525963"/>
          </a:xfrm>
        </p:spPr>
        <p:txBody>
          <a:bodyPr lIns="90488" tIns="44450" rIns="90488" bIns="44450">
            <a:normAutofit/>
          </a:bodyPr>
          <a:lstStyle/>
          <a:p>
            <a:pPr>
              <a:buFont typeface="Wingdings" pitchFamily="2" charset="2"/>
              <a:buChar char="Ø"/>
            </a:pPr>
            <a:r>
              <a:rPr lang="en-US" dirty="0" smtClean="0">
                <a:solidFill>
                  <a:schemeClr val="tx1"/>
                </a:solidFill>
              </a:rPr>
              <a:t>Patterns enable programmers to “…recognize a problem and immediately determine the solution without having to stop and analyze the problem first.” </a:t>
            </a:r>
          </a:p>
          <a:p>
            <a:pPr>
              <a:buFont typeface="Wingdings" pitchFamily="2" charset="2"/>
              <a:buChar char="Ø"/>
            </a:pPr>
            <a:endParaRPr lang="en-US" dirty="0" smtClean="0">
              <a:solidFill>
                <a:schemeClr val="tx1"/>
              </a:solidFill>
            </a:endParaRPr>
          </a:p>
          <a:p>
            <a:pPr>
              <a:buFont typeface="Wingdings" pitchFamily="2" charset="2"/>
              <a:buChar char="Ø"/>
            </a:pPr>
            <a:r>
              <a:rPr lang="en-US" dirty="0" smtClean="0">
                <a:solidFill>
                  <a:schemeClr val="tx1"/>
                </a:solidFill>
              </a:rPr>
              <a:t>The provide reusable solutions.</a:t>
            </a:r>
          </a:p>
          <a:p>
            <a:pPr>
              <a:buFont typeface="Wingdings" pitchFamily="2" charset="2"/>
              <a:buChar char="Ø"/>
            </a:pPr>
            <a:endParaRPr lang="en-US" dirty="0" smtClean="0">
              <a:solidFill>
                <a:schemeClr val="tx1"/>
              </a:solidFill>
            </a:endParaRPr>
          </a:p>
          <a:p>
            <a:pPr>
              <a:buFont typeface="Wingdings" pitchFamily="2" charset="2"/>
              <a:buChar char="Ø"/>
            </a:pPr>
            <a:r>
              <a:rPr lang="en-US" dirty="0" smtClean="0">
                <a:solidFill>
                  <a:schemeClr val="tx1"/>
                </a:solidFill>
              </a:rPr>
              <a:t>They enhance productivity.</a:t>
            </a:r>
          </a:p>
        </p:txBody>
      </p:sp>
      <p:sp>
        <p:nvSpPr>
          <p:cNvPr id="8195" name="Title 1"/>
          <p:cNvSpPr>
            <a:spLocks/>
          </p:cNvSpPr>
          <p:nvPr/>
        </p:nvSpPr>
        <p:spPr bwMode="auto">
          <a:xfrm>
            <a:off x="466725" y="122238"/>
            <a:ext cx="8153400" cy="715962"/>
          </a:xfrm>
          <a:prstGeom prst="rect">
            <a:avLst/>
          </a:prstGeom>
          <a:noFill/>
          <a:ln w="9525">
            <a:noFill/>
            <a:miter lim="800000"/>
            <a:headEnd/>
            <a:tailEnd/>
          </a:ln>
        </p:spPr>
        <p:txBody>
          <a:bodyPr anchor="ctr"/>
          <a:lstStyle/>
          <a:p>
            <a:pPr>
              <a:lnSpc>
                <a:spcPct val="80000"/>
              </a:lnSpc>
              <a:spcBef>
                <a:spcPct val="0"/>
              </a:spcBef>
            </a:pPr>
            <a:r>
              <a:rPr lang="en-US" sz="1200" b="1" dirty="0">
                <a:solidFill>
                  <a:srgbClr val="000000"/>
                </a:solidFill>
                <a:latin typeface="Candara"/>
                <a:ea typeface="ヒラギノ角ゴ Pro W3"/>
                <a:cs typeface="Arial" pitchFamily="34" charset="0"/>
              </a:rPr>
              <a:t>2.1: Design Pattern </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Rationale behind using Design Patterns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9"/>
          <p:cNvSpPr>
            <a:spLocks noGrp="1" noChangeArrowheads="1"/>
          </p:cNvSpPr>
          <p:nvPr>
            <p:ph type="body" idx="4294967295"/>
          </p:nvPr>
        </p:nvSpPr>
        <p:spPr>
          <a:xfrm>
            <a:off x="390525" y="1208314"/>
            <a:ext cx="8229600" cy="4525963"/>
          </a:xfrm>
        </p:spPr>
        <p:txBody>
          <a:bodyPr lIns="90488" tIns="44450" rIns="90488" bIns="44450">
            <a:normAutofit/>
          </a:bodyPr>
          <a:lstStyle/>
          <a:p>
            <a:pPr>
              <a:buFont typeface="Wingdings" pitchFamily="2" charset="2"/>
              <a:buChar char="Ø"/>
            </a:pPr>
            <a:r>
              <a:rPr lang="en-US" dirty="0" smtClean="0">
                <a:solidFill>
                  <a:schemeClr val="tx1"/>
                </a:solidFill>
              </a:rPr>
              <a:t>Listed below are some of the drawbacks of design patterns:</a:t>
            </a:r>
          </a:p>
          <a:p>
            <a:pPr marL="739775" lvl="1" indent="-292100"/>
            <a:r>
              <a:rPr lang="en-US" dirty="0" smtClean="0">
                <a:solidFill>
                  <a:schemeClr val="tx1"/>
                </a:solidFill>
              </a:rPr>
              <a:t>Patterns do not allow direct code reuse.</a:t>
            </a:r>
          </a:p>
          <a:p>
            <a:pPr marL="739775" lvl="1" indent="-292100"/>
            <a:r>
              <a:rPr lang="en-US" dirty="0" smtClean="0">
                <a:solidFill>
                  <a:schemeClr val="tx1"/>
                </a:solidFill>
              </a:rPr>
              <a:t>Patterns are deceptively simple.</a:t>
            </a:r>
          </a:p>
          <a:p>
            <a:pPr marL="739775" lvl="1" indent="-292100"/>
            <a:r>
              <a:rPr lang="en-US" dirty="0" smtClean="0">
                <a:solidFill>
                  <a:schemeClr val="tx1"/>
                </a:solidFill>
              </a:rPr>
              <a:t>Design might result into Pattern overload.</a:t>
            </a:r>
          </a:p>
          <a:p>
            <a:pPr marL="739775" lvl="1" indent="-292100"/>
            <a:r>
              <a:rPr lang="en-US" dirty="0" smtClean="0">
                <a:solidFill>
                  <a:schemeClr val="tx1"/>
                </a:solidFill>
              </a:rPr>
              <a:t>Patterns are validated by experience and discussion rather than by automated testing.</a:t>
            </a:r>
          </a:p>
        </p:txBody>
      </p:sp>
      <p:sp>
        <p:nvSpPr>
          <p:cNvPr id="9219" name="Title 1"/>
          <p:cNvSpPr>
            <a:spLocks/>
          </p:cNvSpPr>
          <p:nvPr/>
        </p:nvSpPr>
        <p:spPr bwMode="auto">
          <a:xfrm>
            <a:off x="466725" y="122238"/>
            <a:ext cx="8153400" cy="715962"/>
          </a:xfrm>
          <a:prstGeom prst="rect">
            <a:avLst/>
          </a:prstGeom>
          <a:noFill/>
          <a:ln w="9525">
            <a:noFill/>
            <a:miter lim="800000"/>
            <a:headEnd/>
            <a:tailEnd/>
          </a:ln>
        </p:spPr>
        <p:txBody>
          <a:bodyPr anchor="ctr"/>
          <a:lstStyle/>
          <a:p>
            <a:pPr>
              <a:lnSpc>
                <a:spcPct val="80000"/>
              </a:lnSpc>
              <a:spcBef>
                <a:spcPct val="0"/>
              </a:spcBef>
            </a:pPr>
            <a:r>
              <a:rPr lang="en-US" sz="1200" b="1" dirty="0">
                <a:solidFill>
                  <a:srgbClr val="000000"/>
                </a:solidFill>
                <a:latin typeface="Candara"/>
                <a:ea typeface="ヒラギノ角ゴ Pro W3"/>
                <a:cs typeface="ヒラギノ角ゴ Pro W3"/>
              </a:rPr>
              <a:t>2.1: Design Pattern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Drawbacks of Design Patterns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9"/>
          <p:cNvSpPr>
            <a:spLocks noGrp="1" noChangeArrowheads="1"/>
          </p:cNvSpPr>
          <p:nvPr>
            <p:ph type="body" idx="4294967295"/>
          </p:nvPr>
        </p:nvSpPr>
        <p:spPr>
          <a:xfrm>
            <a:off x="466725" y="1222828"/>
            <a:ext cx="8229600" cy="4525963"/>
          </a:xfrm>
        </p:spPr>
        <p:txBody>
          <a:bodyPr lIns="90488" tIns="44450" rIns="90488" bIns="44450"/>
          <a:lstStyle/>
          <a:p>
            <a:pPr eaLnBrk="1" hangingPunct="1">
              <a:buFont typeface="Wingdings" pitchFamily="2" charset="2"/>
              <a:buChar char="Ø"/>
            </a:pPr>
            <a:r>
              <a:rPr lang="it-IT" b="1" dirty="0" smtClean="0">
                <a:solidFill>
                  <a:srgbClr val="000000"/>
                </a:solidFill>
                <a:latin typeface="Candara"/>
                <a:cs typeface="Arial" pitchFamily="34" charset="0"/>
              </a:rPr>
              <a:t>Design Patterns can be broadly classified as:</a:t>
            </a:r>
          </a:p>
          <a:p>
            <a:pPr lvl="1" eaLnBrk="1" hangingPunct="1"/>
            <a:r>
              <a:rPr lang="it-IT" dirty="0" smtClean="0">
                <a:solidFill>
                  <a:srgbClr val="000000"/>
                </a:solidFill>
                <a:latin typeface="Candara"/>
                <a:cs typeface="Arial" pitchFamily="34" charset="0"/>
              </a:rPr>
              <a:t>Fundamental patterns</a:t>
            </a:r>
          </a:p>
          <a:p>
            <a:pPr lvl="1" eaLnBrk="1" hangingPunct="1"/>
            <a:r>
              <a:rPr lang="it-IT" dirty="0" smtClean="0">
                <a:solidFill>
                  <a:srgbClr val="000000"/>
                </a:solidFill>
                <a:latin typeface="Candara"/>
                <a:cs typeface="Arial" pitchFamily="34" charset="0"/>
              </a:rPr>
              <a:t>Creational patterns</a:t>
            </a:r>
          </a:p>
          <a:p>
            <a:pPr lvl="1" eaLnBrk="1" hangingPunct="1"/>
            <a:r>
              <a:rPr lang="it-IT" dirty="0" smtClean="0">
                <a:solidFill>
                  <a:srgbClr val="000000"/>
                </a:solidFill>
                <a:latin typeface="Candara"/>
                <a:cs typeface="Arial" pitchFamily="34" charset="0"/>
              </a:rPr>
              <a:t>Structural patterns</a:t>
            </a:r>
          </a:p>
          <a:p>
            <a:pPr lvl="1" eaLnBrk="1" hangingPunct="1"/>
            <a:r>
              <a:rPr lang="it-IT" dirty="0" smtClean="0">
                <a:solidFill>
                  <a:srgbClr val="000000"/>
                </a:solidFill>
                <a:latin typeface="Candara"/>
                <a:cs typeface="Arial" pitchFamily="34" charset="0"/>
              </a:rPr>
              <a:t>Behavioral Patterns</a:t>
            </a:r>
            <a:endParaRPr lang="en-US" dirty="0" smtClean="0">
              <a:solidFill>
                <a:srgbClr val="000000"/>
              </a:solidFill>
              <a:latin typeface="Candara"/>
              <a:cs typeface="Arial" pitchFamily="34" charset="0"/>
            </a:endParaRPr>
          </a:p>
        </p:txBody>
      </p:sp>
      <p:sp>
        <p:nvSpPr>
          <p:cNvPr id="10243" name="Title 1"/>
          <p:cNvSpPr>
            <a:spLocks/>
          </p:cNvSpPr>
          <p:nvPr/>
        </p:nvSpPr>
        <p:spPr bwMode="auto">
          <a:xfrm>
            <a:off x="466725" y="122238"/>
            <a:ext cx="8153400" cy="715962"/>
          </a:xfrm>
          <a:prstGeom prst="rect">
            <a:avLst/>
          </a:prstGeom>
          <a:noFill/>
          <a:ln w="9525">
            <a:noFill/>
            <a:miter lim="800000"/>
            <a:headEnd/>
            <a:tailEnd/>
          </a:ln>
        </p:spPr>
        <p:txBody>
          <a:bodyPr anchor="ctr"/>
          <a:lstStyle/>
          <a:p>
            <a:pPr>
              <a:lnSpc>
                <a:spcPct val="80000"/>
              </a:lnSpc>
              <a:spcBef>
                <a:spcPct val="0"/>
              </a:spcBef>
            </a:pPr>
            <a:r>
              <a:rPr lang="en-US" sz="1200" b="1" dirty="0">
                <a:solidFill>
                  <a:srgbClr val="000000"/>
                </a:solidFill>
                <a:latin typeface="Candara"/>
                <a:ea typeface="ヒラギノ角ゴ Pro W3"/>
                <a:cs typeface="ヒラギノ角ゴ Pro W3"/>
              </a:rPr>
              <a:t>2.1: Design Pattern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Broad level Categories of Design Patterns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ChangeArrowheads="1"/>
          </p:cNvSpPr>
          <p:nvPr/>
        </p:nvSpPr>
        <p:spPr bwMode="auto">
          <a:xfrm>
            <a:off x="2219325" y="1371600"/>
            <a:ext cx="4419600" cy="396875"/>
          </a:xfrm>
          <a:prstGeom prst="rect">
            <a:avLst/>
          </a:prstGeom>
          <a:solidFill>
            <a:schemeClr val="accent3"/>
          </a:solidFill>
          <a:ln w="3175">
            <a:solidFill>
              <a:schemeClr val="tx2"/>
            </a:solidFill>
            <a:miter lim="800000"/>
            <a:headEnd/>
            <a:tailEnd/>
          </a:ln>
        </p:spPr>
        <p:txBody>
          <a:bodyPr>
            <a:spAutoFit/>
          </a:bodyPr>
          <a:lstStyle/>
          <a:p>
            <a:pPr algn="ctr"/>
            <a:r>
              <a:rPr lang="en-US" sz="2000" b="1" dirty="0">
                <a:latin typeface="Candara"/>
              </a:rPr>
              <a:t>GoF Design Patterns</a:t>
            </a:r>
          </a:p>
        </p:txBody>
      </p:sp>
      <p:sp>
        <p:nvSpPr>
          <p:cNvPr id="11267" name="Rectangle 6"/>
          <p:cNvSpPr>
            <a:spLocks noChangeArrowheads="1"/>
          </p:cNvSpPr>
          <p:nvPr/>
        </p:nvSpPr>
        <p:spPr bwMode="auto">
          <a:xfrm>
            <a:off x="174625" y="2374900"/>
            <a:ext cx="2406650" cy="400050"/>
          </a:xfrm>
          <a:prstGeom prst="rect">
            <a:avLst/>
          </a:prstGeom>
          <a:solidFill>
            <a:srgbClr val="CCFFFF"/>
          </a:solidFill>
          <a:ln w="3175">
            <a:solidFill>
              <a:schemeClr val="tx1"/>
            </a:solidFill>
            <a:miter lim="800000"/>
            <a:headEnd/>
            <a:tailEnd/>
          </a:ln>
        </p:spPr>
        <p:txBody>
          <a:bodyPr>
            <a:spAutoFit/>
          </a:bodyPr>
          <a:lstStyle/>
          <a:p>
            <a:pPr algn="ctr"/>
            <a:r>
              <a:rPr lang="en-US" sz="2000" dirty="0">
                <a:solidFill>
                  <a:srgbClr val="000000"/>
                </a:solidFill>
                <a:latin typeface="Candara"/>
              </a:rPr>
              <a:t>Creational Patterns</a:t>
            </a:r>
          </a:p>
        </p:txBody>
      </p:sp>
      <p:sp>
        <p:nvSpPr>
          <p:cNvPr id="11268" name="Rectangle 7"/>
          <p:cNvSpPr>
            <a:spLocks noChangeArrowheads="1"/>
          </p:cNvSpPr>
          <p:nvPr/>
        </p:nvSpPr>
        <p:spPr bwMode="auto">
          <a:xfrm>
            <a:off x="3273425" y="2387600"/>
            <a:ext cx="2406650" cy="400050"/>
          </a:xfrm>
          <a:prstGeom prst="rect">
            <a:avLst/>
          </a:prstGeom>
          <a:solidFill>
            <a:srgbClr val="CCFFFF"/>
          </a:solidFill>
          <a:ln w="3175">
            <a:solidFill>
              <a:schemeClr val="tx2"/>
            </a:solidFill>
            <a:miter lim="800000"/>
            <a:headEnd/>
            <a:tailEnd/>
          </a:ln>
        </p:spPr>
        <p:txBody>
          <a:bodyPr>
            <a:spAutoFit/>
          </a:bodyPr>
          <a:lstStyle/>
          <a:p>
            <a:pPr algn="ctr"/>
            <a:r>
              <a:rPr lang="en-US" sz="2000" dirty="0">
                <a:latin typeface="Candara"/>
              </a:rPr>
              <a:t>Structural Patterns</a:t>
            </a:r>
          </a:p>
        </p:txBody>
      </p:sp>
      <p:sp>
        <p:nvSpPr>
          <p:cNvPr id="11269" name="Rectangle 8"/>
          <p:cNvSpPr>
            <a:spLocks noChangeArrowheads="1"/>
          </p:cNvSpPr>
          <p:nvPr/>
        </p:nvSpPr>
        <p:spPr bwMode="auto">
          <a:xfrm>
            <a:off x="6346825" y="2374900"/>
            <a:ext cx="2508250" cy="400050"/>
          </a:xfrm>
          <a:prstGeom prst="rect">
            <a:avLst/>
          </a:prstGeom>
          <a:solidFill>
            <a:srgbClr val="CCFFFF"/>
          </a:solidFill>
          <a:ln w="3175">
            <a:solidFill>
              <a:schemeClr val="tx2"/>
            </a:solidFill>
            <a:miter lim="800000"/>
            <a:headEnd/>
            <a:tailEnd/>
          </a:ln>
        </p:spPr>
        <p:txBody>
          <a:bodyPr>
            <a:spAutoFit/>
          </a:bodyPr>
          <a:lstStyle/>
          <a:p>
            <a:pPr algn="ctr"/>
            <a:r>
              <a:rPr lang="en-US" sz="2000" dirty="0">
                <a:latin typeface="Candara"/>
              </a:rPr>
              <a:t>Behavioral Patterns</a:t>
            </a:r>
          </a:p>
        </p:txBody>
      </p:sp>
      <p:sp>
        <p:nvSpPr>
          <p:cNvPr id="11270" name="Line 9"/>
          <p:cNvSpPr>
            <a:spLocks noChangeShapeType="1"/>
          </p:cNvSpPr>
          <p:nvPr/>
        </p:nvSpPr>
        <p:spPr bwMode="auto">
          <a:xfrm>
            <a:off x="1403350" y="2041525"/>
            <a:ext cx="6045200" cy="0"/>
          </a:xfrm>
          <a:prstGeom prst="line">
            <a:avLst/>
          </a:prstGeom>
          <a:noFill/>
          <a:ln w="28575">
            <a:solidFill>
              <a:schemeClr val="tx2"/>
            </a:solidFill>
            <a:round/>
            <a:headEnd/>
            <a:tailEnd/>
          </a:ln>
        </p:spPr>
        <p:txBody>
          <a:bodyPr/>
          <a:lstStyle/>
          <a:p>
            <a:endParaRPr lang="en-IN" dirty="0">
              <a:latin typeface="Candara"/>
            </a:endParaRPr>
          </a:p>
        </p:txBody>
      </p:sp>
      <p:sp>
        <p:nvSpPr>
          <p:cNvPr id="11271" name="Line 10"/>
          <p:cNvSpPr>
            <a:spLocks noChangeShapeType="1"/>
          </p:cNvSpPr>
          <p:nvPr/>
        </p:nvSpPr>
        <p:spPr bwMode="auto">
          <a:xfrm>
            <a:off x="298450" y="2778125"/>
            <a:ext cx="12700" cy="1409700"/>
          </a:xfrm>
          <a:prstGeom prst="line">
            <a:avLst/>
          </a:prstGeom>
          <a:noFill/>
          <a:ln w="28575">
            <a:solidFill>
              <a:schemeClr val="tx2"/>
            </a:solidFill>
            <a:round/>
            <a:headEnd/>
            <a:tailEnd/>
          </a:ln>
        </p:spPr>
        <p:txBody>
          <a:bodyPr/>
          <a:lstStyle/>
          <a:p>
            <a:endParaRPr lang="en-IN" dirty="0">
              <a:solidFill>
                <a:schemeClr val="tx2"/>
              </a:solidFill>
              <a:latin typeface="Candara"/>
            </a:endParaRPr>
          </a:p>
        </p:txBody>
      </p:sp>
      <p:sp>
        <p:nvSpPr>
          <p:cNvPr id="11272" name="Line 11"/>
          <p:cNvSpPr>
            <a:spLocks noChangeShapeType="1"/>
          </p:cNvSpPr>
          <p:nvPr/>
        </p:nvSpPr>
        <p:spPr bwMode="auto">
          <a:xfrm flipH="1">
            <a:off x="1403350" y="2028825"/>
            <a:ext cx="0" cy="355600"/>
          </a:xfrm>
          <a:prstGeom prst="line">
            <a:avLst/>
          </a:prstGeom>
          <a:noFill/>
          <a:ln w="28575">
            <a:solidFill>
              <a:schemeClr val="tx2"/>
            </a:solidFill>
            <a:round/>
            <a:headEnd/>
            <a:tailEnd type="triangle" w="med" len="med"/>
          </a:ln>
        </p:spPr>
        <p:txBody>
          <a:bodyPr/>
          <a:lstStyle/>
          <a:p>
            <a:endParaRPr lang="en-IN" dirty="0">
              <a:latin typeface="Candara"/>
            </a:endParaRPr>
          </a:p>
        </p:txBody>
      </p:sp>
      <p:sp>
        <p:nvSpPr>
          <p:cNvPr id="11273" name="Line 12"/>
          <p:cNvSpPr>
            <a:spLocks noChangeShapeType="1"/>
          </p:cNvSpPr>
          <p:nvPr/>
        </p:nvSpPr>
        <p:spPr bwMode="auto">
          <a:xfrm flipH="1">
            <a:off x="4413250" y="2028825"/>
            <a:ext cx="0" cy="355600"/>
          </a:xfrm>
          <a:prstGeom prst="line">
            <a:avLst/>
          </a:prstGeom>
          <a:noFill/>
          <a:ln w="28575">
            <a:solidFill>
              <a:schemeClr val="tx2"/>
            </a:solidFill>
            <a:round/>
            <a:headEnd/>
            <a:tailEnd type="triangle" w="med" len="med"/>
          </a:ln>
        </p:spPr>
        <p:txBody>
          <a:bodyPr/>
          <a:lstStyle/>
          <a:p>
            <a:endParaRPr lang="en-IN" dirty="0">
              <a:latin typeface="Candara"/>
            </a:endParaRPr>
          </a:p>
        </p:txBody>
      </p:sp>
      <p:sp>
        <p:nvSpPr>
          <p:cNvPr id="11274" name="Line 13"/>
          <p:cNvSpPr>
            <a:spLocks noChangeShapeType="1"/>
          </p:cNvSpPr>
          <p:nvPr/>
        </p:nvSpPr>
        <p:spPr bwMode="auto">
          <a:xfrm flipH="1">
            <a:off x="7448550" y="2028825"/>
            <a:ext cx="0" cy="355600"/>
          </a:xfrm>
          <a:prstGeom prst="line">
            <a:avLst/>
          </a:prstGeom>
          <a:noFill/>
          <a:ln w="28575">
            <a:solidFill>
              <a:schemeClr val="tx2"/>
            </a:solidFill>
            <a:round/>
            <a:headEnd/>
            <a:tailEnd type="triangle" w="med" len="med"/>
          </a:ln>
        </p:spPr>
        <p:txBody>
          <a:bodyPr/>
          <a:lstStyle/>
          <a:p>
            <a:endParaRPr lang="en-IN" dirty="0">
              <a:latin typeface="Candara"/>
            </a:endParaRPr>
          </a:p>
        </p:txBody>
      </p:sp>
      <p:sp>
        <p:nvSpPr>
          <p:cNvPr id="11275" name="Rectangle 14"/>
          <p:cNvSpPr>
            <a:spLocks noChangeArrowheads="1"/>
          </p:cNvSpPr>
          <p:nvPr/>
        </p:nvSpPr>
        <p:spPr bwMode="auto">
          <a:xfrm>
            <a:off x="692150" y="2895600"/>
            <a:ext cx="1879600" cy="2170113"/>
          </a:xfrm>
          <a:prstGeom prst="rect">
            <a:avLst/>
          </a:prstGeom>
          <a:solidFill>
            <a:srgbClr val="F1C5F1"/>
          </a:solidFill>
          <a:ln w="3175">
            <a:solidFill>
              <a:schemeClr val="tx2"/>
            </a:solidFill>
            <a:miter lim="800000"/>
            <a:headEnd/>
            <a:tailEnd/>
          </a:ln>
        </p:spPr>
        <p:txBody>
          <a:bodyPr>
            <a:spAutoFit/>
          </a:bodyPr>
          <a:lstStyle/>
          <a:p>
            <a:pPr algn="ctr">
              <a:lnSpc>
                <a:spcPct val="75000"/>
              </a:lnSpc>
            </a:pPr>
            <a:r>
              <a:rPr lang="en-US" dirty="0">
                <a:latin typeface="Candara"/>
              </a:rPr>
              <a:t/>
            </a:r>
            <a:br>
              <a:rPr lang="en-US" dirty="0">
                <a:latin typeface="Candara"/>
              </a:rPr>
            </a:br>
            <a:r>
              <a:rPr lang="en-US" dirty="0">
                <a:latin typeface="Candara"/>
              </a:rPr>
              <a:t>Factory Method</a:t>
            </a:r>
          </a:p>
          <a:p>
            <a:pPr algn="ctr">
              <a:lnSpc>
                <a:spcPct val="75000"/>
              </a:lnSpc>
            </a:pPr>
            <a:r>
              <a:rPr lang="en-US" dirty="0">
                <a:latin typeface="Candara"/>
              </a:rPr>
              <a:t> </a:t>
            </a:r>
          </a:p>
          <a:p>
            <a:pPr algn="ctr">
              <a:lnSpc>
                <a:spcPct val="75000"/>
              </a:lnSpc>
            </a:pPr>
            <a:r>
              <a:rPr lang="en-US" dirty="0">
                <a:latin typeface="Candara"/>
              </a:rPr>
              <a:t>Abstract Factory</a:t>
            </a:r>
          </a:p>
          <a:p>
            <a:pPr algn="ctr">
              <a:lnSpc>
                <a:spcPct val="75000"/>
              </a:lnSpc>
            </a:pPr>
            <a:endParaRPr lang="en-US" dirty="0">
              <a:latin typeface="Candara"/>
            </a:endParaRPr>
          </a:p>
          <a:p>
            <a:pPr algn="ctr">
              <a:lnSpc>
                <a:spcPct val="75000"/>
              </a:lnSpc>
            </a:pPr>
            <a:r>
              <a:rPr lang="en-US" dirty="0">
                <a:latin typeface="Candara"/>
              </a:rPr>
              <a:t>Builder</a:t>
            </a:r>
          </a:p>
          <a:p>
            <a:pPr algn="ctr">
              <a:lnSpc>
                <a:spcPct val="75000"/>
              </a:lnSpc>
            </a:pPr>
            <a:endParaRPr lang="en-US" dirty="0">
              <a:latin typeface="Candara"/>
            </a:endParaRPr>
          </a:p>
          <a:p>
            <a:pPr algn="ctr">
              <a:lnSpc>
                <a:spcPct val="75000"/>
              </a:lnSpc>
            </a:pPr>
            <a:r>
              <a:rPr lang="en-US" dirty="0">
                <a:latin typeface="Candara"/>
              </a:rPr>
              <a:t>Prototype</a:t>
            </a:r>
          </a:p>
          <a:p>
            <a:pPr algn="ctr">
              <a:lnSpc>
                <a:spcPct val="75000"/>
              </a:lnSpc>
            </a:pPr>
            <a:endParaRPr lang="en-US" dirty="0">
              <a:latin typeface="Candara"/>
            </a:endParaRPr>
          </a:p>
          <a:p>
            <a:pPr algn="ctr">
              <a:lnSpc>
                <a:spcPct val="75000"/>
              </a:lnSpc>
            </a:pPr>
            <a:r>
              <a:rPr lang="en-US" dirty="0">
                <a:latin typeface="Candara"/>
              </a:rPr>
              <a:t>Singleton</a:t>
            </a:r>
          </a:p>
        </p:txBody>
      </p:sp>
      <p:sp>
        <p:nvSpPr>
          <p:cNvPr id="11276" name="Line 15"/>
          <p:cNvSpPr>
            <a:spLocks noChangeShapeType="1"/>
          </p:cNvSpPr>
          <p:nvPr/>
        </p:nvSpPr>
        <p:spPr bwMode="auto">
          <a:xfrm>
            <a:off x="298450" y="4200525"/>
            <a:ext cx="406400" cy="0"/>
          </a:xfrm>
          <a:prstGeom prst="line">
            <a:avLst/>
          </a:prstGeom>
          <a:noFill/>
          <a:ln w="28575">
            <a:solidFill>
              <a:schemeClr val="tx2"/>
            </a:solidFill>
            <a:round/>
            <a:headEnd/>
            <a:tailEnd type="triangle" w="med" len="med"/>
          </a:ln>
        </p:spPr>
        <p:txBody>
          <a:bodyPr/>
          <a:lstStyle/>
          <a:p>
            <a:endParaRPr lang="en-IN" dirty="0">
              <a:solidFill>
                <a:schemeClr val="tx2"/>
              </a:solidFill>
              <a:latin typeface="Candara"/>
            </a:endParaRPr>
          </a:p>
        </p:txBody>
      </p:sp>
      <p:sp>
        <p:nvSpPr>
          <p:cNvPr id="11277" name="Rectangle 16"/>
          <p:cNvSpPr>
            <a:spLocks noChangeArrowheads="1"/>
          </p:cNvSpPr>
          <p:nvPr/>
        </p:nvSpPr>
        <p:spPr bwMode="auto">
          <a:xfrm>
            <a:off x="6851650" y="3008313"/>
            <a:ext cx="2019300" cy="3165610"/>
          </a:xfrm>
          <a:prstGeom prst="rect">
            <a:avLst/>
          </a:prstGeom>
          <a:solidFill>
            <a:srgbClr val="F1C5F1"/>
          </a:solidFill>
          <a:ln w="3175">
            <a:solidFill>
              <a:schemeClr val="tx2"/>
            </a:solidFill>
            <a:miter lim="800000"/>
            <a:headEnd/>
            <a:tailEnd/>
          </a:ln>
        </p:spPr>
        <p:txBody>
          <a:bodyPr>
            <a:spAutoFit/>
          </a:bodyPr>
          <a:lstStyle/>
          <a:p>
            <a:pPr algn="ctr">
              <a:lnSpc>
                <a:spcPct val="50000"/>
              </a:lnSpc>
            </a:pPr>
            <a:endParaRPr lang="en-US" dirty="0">
              <a:latin typeface="Candara"/>
            </a:endParaRPr>
          </a:p>
          <a:p>
            <a:pPr algn="ctr">
              <a:lnSpc>
                <a:spcPct val="50000"/>
              </a:lnSpc>
            </a:pPr>
            <a:r>
              <a:rPr lang="en-US" dirty="0">
                <a:latin typeface="Candara"/>
              </a:rPr>
              <a:t>CoR</a:t>
            </a:r>
          </a:p>
          <a:p>
            <a:pPr algn="ctr">
              <a:lnSpc>
                <a:spcPct val="50000"/>
              </a:lnSpc>
            </a:pPr>
            <a:endParaRPr lang="en-US" dirty="0">
              <a:latin typeface="Candara"/>
            </a:endParaRPr>
          </a:p>
          <a:p>
            <a:pPr algn="ctr">
              <a:lnSpc>
                <a:spcPct val="50000"/>
              </a:lnSpc>
            </a:pPr>
            <a:r>
              <a:rPr lang="en-US" dirty="0">
                <a:latin typeface="Candara"/>
              </a:rPr>
              <a:t>Command</a:t>
            </a:r>
          </a:p>
          <a:p>
            <a:pPr algn="ctr">
              <a:lnSpc>
                <a:spcPct val="50000"/>
              </a:lnSpc>
            </a:pPr>
            <a:endParaRPr lang="en-US" dirty="0">
              <a:latin typeface="Candara"/>
            </a:endParaRPr>
          </a:p>
          <a:p>
            <a:pPr algn="ctr">
              <a:lnSpc>
                <a:spcPct val="50000"/>
              </a:lnSpc>
            </a:pPr>
            <a:r>
              <a:rPr lang="en-US" dirty="0">
                <a:latin typeface="Candara"/>
              </a:rPr>
              <a:t>Iterator</a:t>
            </a:r>
          </a:p>
          <a:p>
            <a:pPr algn="ctr">
              <a:lnSpc>
                <a:spcPct val="50000"/>
              </a:lnSpc>
            </a:pPr>
            <a:endParaRPr lang="en-US" dirty="0">
              <a:latin typeface="Candara"/>
            </a:endParaRPr>
          </a:p>
          <a:p>
            <a:pPr algn="ctr">
              <a:lnSpc>
                <a:spcPct val="50000"/>
              </a:lnSpc>
            </a:pPr>
            <a:r>
              <a:rPr lang="en-US" dirty="0">
                <a:latin typeface="Candara"/>
              </a:rPr>
              <a:t>Interpreter</a:t>
            </a:r>
          </a:p>
          <a:p>
            <a:pPr algn="ctr">
              <a:lnSpc>
                <a:spcPct val="50000"/>
              </a:lnSpc>
            </a:pPr>
            <a:endParaRPr lang="en-US" dirty="0">
              <a:latin typeface="Candara"/>
            </a:endParaRPr>
          </a:p>
          <a:p>
            <a:pPr algn="ctr">
              <a:lnSpc>
                <a:spcPct val="50000"/>
              </a:lnSpc>
            </a:pPr>
            <a:r>
              <a:rPr lang="en-US" dirty="0">
                <a:latin typeface="Candara"/>
              </a:rPr>
              <a:t>Mediator</a:t>
            </a:r>
          </a:p>
          <a:p>
            <a:pPr algn="ctr">
              <a:lnSpc>
                <a:spcPct val="50000"/>
              </a:lnSpc>
            </a:pPr>
            <a:endParaRPr lang="en-US" dirty="0">
              <a:latin typeface="Candara"/>
            </a:endParaRPr>
          </a:p>
          <a:p>
            <a:pPr algn="ctr">
              <a:lnSpc>
                <a:spcPct val="50000"/>
              </a:lnSpc>
            </a:pPr>
            <a:r>
              <a:rPr lang="en-US" dirty="0">
                <a:latin typeface="Candara"/>
              </a:rPr>
              <a:t>Memento</a:t>
            </a:r>
          </a:p>
          <a:p>
            <a:pPr algn="ctr">
              <a:lnSpc>
                <a:spcPct val="50000"/>
              </a:lnSpc>
            </a:pPr>
            <a:endParaRPr lang="en-US" dirty="0">
              <a:latin typeface="Candara"/>
            </a:endParaRPr>
          </a:p>
          <a:p>
            <a:pPr algn="ctr">
              <a:lnSpc>
                <a:spcPct val="50000"/>
              </a:lnSpc>
            </a:pPr>
            <a:r>
              <a:rPr lang="en-US" dirty="0">
                <a:latin typeface="Candara"/>
              </a:rPr>
              <a:t>Observer</a:t>
            </a:r>
          </a:p>
          <a:p>
            <a:pPr algn="ctr">
              <a:lnSpc>
                <a:spcPct val="50000"/>
              </a:lnSpc>
            </a:pPr>
            <a:endParaRPr lang="en-US" dirty="0">
              <a:latin typeface="Candara"/>
            </a:endParaRPr>
          </a:p>
          <a:p>
            <a:pPr algn="ctr">
              <a:lnSpc>
                <a:spcPct val="50000"/>
              </a:lnSpc>
            </a:pPr>
            <a:r>
              <a:rPr lang="en-US" dirty="0">
                <a:latin typeface="Candara"/>
              </a:rPr>
              <a:t>State</a:t>
            </a:r>
          </a:p>
          <a:p>
            <a:pPr algn="ctr">
              <a:lnSpc>
                <a:spcPct val="50000"/>
              </a:lnSpc>
            </a:pPr>
            <a:endParaRPr lang="en-US" dirty="0">
              <a:latin typeface="Candara"/>
            </a:endParaRPr>
          </a:p>
          <a:p>
            <a:pPr algn="ctr">
              <a:lnSpc>
                <a:spcPct val="50000"/>
              </a:lnSpc>
            </a:pPr>
            <a:r>
              <a:rPr lang="en-US" dirty="0">
                <a:latin typeface="Candara"/>
              </a:rPr>
              <a:t>Strategy</a:t>
            </a:r>
          </a:p>
          <a:p>
            <a:pPr algn="ctr">
              <a:lnSpc>
                <a:spcPct val="50000"/>
              </a:lnSpc>
            </a:pPr>
            <a:endParaRPr lang="en-US" dirty="0">
              <a:latin typeface="Candara"/>
            </a:endParaRPr>
          </a:p>
          <a:p>
            <a:pPr algn="ctr">
              <a:lnSpc>
                <a:spcPct val="50000"/>
              </a:lnSpc>
            </a:pPr>
            <a:r>
              <a:rPr lang="en-US" dirty="0">
                <a:latin typeface="Candara"/>
              </a:rPr>
              <a:t>Template Method</a:t>
            </a:r>
          </a:p>
          <a:p>
            <a:pPr algn="ctr">
              <a:lnSpc>
                <a:spcPct val="50000"/>
              </a:lnSpc>
            </a:pPr>
            <a:endParaRPr lang="en-US" dirty="0">
              <a:latin typeface="Candara"/>
            </a:endParaRPr>
          </a:p>
          <a:p>
            <a:pPr algn="ctr">
              <a:lnSpc>
                <a:spcPct val="50000"/>
              </a:lnSpc>
            </a:pPr>
            <a:r>
              <a:rPr lang="en-US" dirty="0">
                <a:latin typeface="Candara"/>
              </a:rPr>
              <a:t>Visitor</a:t>
            </a:r>
          </a:p>
        </p:txBody>
      </p:sp>
      <p:sp>
        <p:nvSpPr>
          <p:cNvPr id="11278" name="Line 17"/>
          <p:cNvSpPr>
            <a:spLocks noChangeShapeType="1"/>
          </p:cNvSpPr>
          <p:nvPr/>
        </p:nvSpPr>
        <p:spPr bwMode="auto">
          <a:xfrm>
            <a:off x="3422650" y="2778125"/>
            <a:ext cx="12700" cy="1409700"/>
          </a:xfrm>
          <a:prstGeom prst="line">
            <a:avLst/>
          </a:prstGeom>
          <a:noFill/>
          <a:ln w="28575">
            <a:solidFill>
              <a:schemeClr val="tx2"/>
            </a:solidFill>
            <a:round/>
            <a:headEnd/>
            <a:tailEnd/>
          </a:ln>
        </p:spPr>
        <p:txBody>
          <a:bodyPr/>
          <a:lstStyle/>
          <a:p>
            <a:endParaRPr lang="en-IN" dirty="0">
              <a:latin typeface="Candara"/>
            </a:endParaRPr>
          </a:p>
        </p:txBody>
      </p:sp>
      <p:sp>
        <p:nvSpPr>
          <p:cNvPr id="11279" name="Line 18"/>
          <p:cNvSpPr>
            <a:spLocks noChangeShapeType="1"/>
          </p:cNvSpPr>
          <p:nvPr/>
        </p:nvSpPr>
        <p:spPr bwMode="auto">
          <a:xfrm>
            <a:off x="3422650" y="4187825"/>
            <a:ext cx="406400" cy="0"/>
          </a:xfrm>
          <a:prstGeom prst="line">
            <a:avLst/>
          </a:prstGeom>
          <a:noFill/>
          <a:ln w="28575">
            <a:solidFill>
              <a:schemeClr val="tx2"/>
            </a:solidFill>
            <a:round/>
            <a:headEnd/>
            <a:tailEnd type="triangle" w="med" len="med"/>
          </a:ln>
        </p:spPr>
        <p:txBody>
          <a:bodyPr/>
          <a:lstStyle/>
          <a:p>
            <a:endParaRPr lang="en-IN" dirty="0">
              <a:latin typeface="Candara"/>
            </a:endParaRPr>
          </a:p>
        </p:txBody>
      </p:sp>
      <p:sp>
        <p:nvSpPr>
          <p:cNvPr id="11280" name="Rectangle 19"/>
          <p:cNvSpPr>
            <a:spLocks noChangeArrowheads="1"/>
          </p:cNvSpPr>
          <p:nvPr/>
        </p:nvSpPr>
        <p:spPr bwMode="auto">
          <a:xfrm>
            <a:off x="3803650" y="3046413"/>
            <a:ext cx="1879600" cy="3000375"/>
          </a:xfrm>
          <a:prstGeom prst="rect">
            <a:avLst/>
          </a:prstGeom>
          <a:solidFill>
            <a:srgbClr val="F1C5F1"/>
          </a:solidFill>
          <a:ln w="3175">
            <a:solidFill>
              <a:schemeClr val="tx2"/>
            </a:solidFill>
            <a:miter lim="800000"/>
            <a:headEnd/>
            <a:tailEnd/>
          </a:ln>
        </p:spPr>
        <p:txBody>
          <a:bodyPr>
            <a:spAutoFit/>
          </a:bodyPr>
          <a:lstStyle/>
          <a:p>
            <a:pPr algn="ctr">
              <a:lnSpc>
                <a:spcPct val="75000"/>
              </a:lnSpc>
            </a:pPr>
            <a:r>
              <a:rPr lang="en-US" dirty="0">
                <a:latin typeface="Candara"/>
              </a:rPr>
              <a:t/>
            </a:r>
            <a:br>
              <a:rPr lang="en-US" dirty="0">
                <a:latin typeface="Candara"/>
              </a:rPr>
            </a:br>
            <a:r>
              <a:rPr lang="en-US" dirty="0">
                <a:latin typeface="Candara"/>
              </a:rPr>
              <a:t>Adapter</a:t>
            </a:r>
          </a:p>
          <a:p>
            <a:pPr algn="ctr">
              <a:lnSpc>
                <a:spcPct val="75000"/>
              </a:lnSpc>
            </a:pPr>
            <a:endParaRPr lang="en-US" dirty="0">
              <a:latin typeface="Candara"/>
            </a:endParaRPr>
          </a:p>
          <a:p>
            <a:pPr algn="ctr">
              <a:lnSpc>
                <a:spcPct val="75000"/>
              </a:lnSpc>
            </a:pPr>
            <a:r>
              <a:rPr lang="en-US" dirty="0">
                <a:latin typeface="Candara"/>
              </a:rPr>
              <a:t>Bridge</a:t>
            </a:r>
          </a:p>
          <a:p>
            <a:pPr algn="ctr">
              <a:lnSpc>
                <a:spcPct val="75000"/>
              </a:lnSpc>
            </a:pPr>
            <a:endParaRPr lang="en-US" dirty="0">
              <a:latin typeface="Candara"/>
            </a:endParaRPr>
          </a:p>
          <a:p>
            <a:pPr algn="ctr">
              <a:lnSpc>
                <a:spcPct val="75000"/>
              </a:lnSpc>
            </a:pPr>
            <a:r>
              <a:rPr lang="en-US" dirty="0">
                <a:latin typeface="Candara"/>
              </a:rPr>
              <a:t>Composite</a:t>
            </a:r>
          </a:p>
          <a:p>
            <a:pPr algn="ctr">
              <a:lnSpc>
                <a:spcPct val="75000"/>
              </a:lnSpc>
            </a:pPr>
            <a:endParaRPr lang="en-US" dirty="0">
              <a:latin typeface="Candara"/>
            </a:endParaRPr>
          </a:p>
          <a:p>
            <a:pPr algn="ctr">
              <a:lnSpc>
                <a:spcPct val="75000"/>
              </a:lnSpc>
            </a:pPr>
            <a:r>
              <a:rPr lang="en-US" dirty="0">
                <a:latin typeface="Candara"/>
              </a:rPr>
              <a:t>Decorator</a:t>
            </a:r>
          </a:p>
          <a:p>
            <a:pPr algn="ctr">
              <a:lnSpc>
                <a:spcPct val="75000"/>
              </a:lnSpc>
            </a:pPr>
            <a:endParaRPr lang="en-US" dirty="0">
              <a:latin typeface="Candara"/>
            </a:endParaRPr>
          </a:p>
          <a:p>
            <a:pPr algn="ctr">
              <a:lnSpc>
                <a:spcPct val="75000"/>
              </a:lnSpc>
            </a:pPr>
            <a:r>
              <a:rPr lang="en-US" dirty="0">
                <a:latin typeface="Candara"/>
              </a:rPr>
              <a:t>Façade</a:t>
            </a:r>
          </a:p>
          <a:p>
            <a:pPr algn="ctr">
              <a:lnSpc>
                <a:spcPct val="75000"/>
              </a:lnSpc>
            </a:pPr>
            <a:endParaRPr lang="en-US" dirty="0">
              <a:latin typeface="Candara"/>
            </a:endParaRPr>
          </a:p>
          <a:p>
            <a:pPr algn="ctr">
              <a:lnSpc>
                <a:spcPct val="75000"/>
              </a:lnSpc>
            </a:pPr>
            <a:r>
              <a:rPr lang="en-US" dirty="0">
                <a:latin typeface="Candara"/>
              </a:rPr>
              <a:t>Flyweight</a:t>
            </a:r>
          </a:p>
          <a:p>
            <a:pPr algn="ctr">
              <a:lnSpc>
                <a:spcPct val="75000"/>
              </a:lnSpc>
            </a:pPr>
            <a:endParaRPr lang="en-US" dirty="0">
              <a:latin typeface="Candara"/>
            </a:endParaRPr>
          </a:p>
          <a:p>
            <a:pPr algn="ctr">
              <a:lnSpc>
                <a:spcPct val="75000"/>
              </a:lnSpc>
            </a:pPr>
            <a:r>
              <a:rPr lang="en-US" dirty="0">
                <a:latin typeface="Candara"/>
              </a:rPr>
              <a:t>Proxy</a:t>
            </a:r>
          </a:p>
        </p:txBody>
      </p:sp>
      <p:sp>
        <p:nvSpPr>
          <p:cNvPr id="11281" name="Line 20"/>
          <p:cNvSpPr>
            <a:spLocks noChangeShapeType="1"/>
          </p:cNvSpPr>
          <p:nvPr/>
        </p:nvSpPr>
        <p:spPr bwMode="auto">
          <a:xfrm>
            <a:off x="6496050" y="2765425"/>
            <a:ext cx="12700" cy="1409700"/>
          </a:xfrm>
          <a:prstGeom prst="line">
            <a:avLst/>
          </a:prstGeom>
          <a:noFill/>
          <a:ln w="28575">
            <a:solidFill>
              <a:schemeClr val="tx2"/>
            </a:solidFill>
            <a:round/>
            <a:headEnd/>
            <a:tailEnd/>
          </a:ln>
        </p:spPr>
        <p:txBody>
          <a:bodyPr/>
          <a:lstStyle/>
          <a:p>
            <a:endParaRPr lang="en-IN" dirty="0">
              <a:latin typeface="Candara"/>
            </a:endParaRPr>
          </a:p>
        </p:txBody>
      </p:sp>
      <p:sp>
        <p:nvSpPr>
          <p:cNvPr id="11282" name="Line 21"/>
          <p:cNvSpPr>
            <a:spLocks noChangeShapeType="1"/>
          </p:cNvSpPr>
          <p:nvPr/>
        </p:nvSpPr>
        <p:spPr bwMode="auto">
          <a:xfrm>
            <a:off x="3422650" y="4187825"/>
            <a:ext cx="406400" cy="0"/>
          </a:xfrm>
          <a:prstGeom prst="line">
            <a:avLst/>
          </a:prstGeom>
          <a:noFill/>
          <a:ln w="28575">
            <a:solidFill>
              <a:schemeClr val="tx2"/>
            </a:solidFill>
            <a:round/>
            <a:headEnd/>
            <a:tailEnd type="triangle" w="med" len="med"/>
          </a:ln>
        </p:spPr>
        <p:txBody>
          <a:bodyPr/>
          <a:lstStyle/>
          <a:p>
            <a:endParaRPr lang="en-IN" dirty="0">
              <a:latin typeface="Candara"/>
            </a:endParaRPr>
          </a:p>
        </p:txBody>
      </p:sp>
      <p:sp>
        <p:nvSpPr>
          <p:cNvPr id="11283" name="Line 22"/>
          <p:cNvSpPr>
            <a:spLocks noChangeShapeType="1"/>
          </p:cNvSpPr>
          <p:nvPr/>
        </p:nvSpPr>
        <p:spPr bwMode="auto">
          <a:xfrm>
            <a:off x="6508750" y="4162425"/>
            <a:ext cx="342900" cy="0"/>
          </a:xfrm>
          <a:prstGeom prst="line">
            <a:avLst/>
          </a:prstGeom>
          <a:noFill/>
          <a:ln w="28575">
            <a:solidFill>
              <a:schemeClr val="tx2"/>
            </a:solidFill>
            <a:round/>
            <a:headEnd/>
            <a:tailEnd type="triangle" w="med" len="med"/>
          </a:ln>
        </p:spPr>
        <p:txBody>
          <a:bodyPr/>
          <a:lstStyle/>
          <a:p>
            <a:endParaRPr lang="en-IN" dirty="0">
              <a:latin typeface="Candara"/>
            </a:endParaRPr>
          </a:p>
        </p:txBody>
      </p:sp>
      <p:sp>
        <p:nvSpPr>
          <p:cNvPr id="11284" name="Line 23"/>
          <p:cNvSpPr>
            <a:spLocks noChangeShapeType="1"/>
          </p:cNvSpPr>
          <p:nvPr/>
        </p:nvSpPr>
        <p:spPr bwMode="auto">
          <a:xfrm>
            <a:off x="4413250" y="1774825"/>
            <a:ext cx="0" cy="279400"/>
          </a:xfrm>
          <a:prstGeom prst="line">
            <a:avLst/>
          </a:prstGeom>
          <a:noFill/>
          <a:ln w="28575">
            <a:solidFill>
              <a:schemeClr val="tx2"/>
            </a:solidFill>
            <a:round/>
            <a:headEnd/>
            <a:tailEnd/>
          </a:ln>
        </p:spPr>
        <p:txBody>
          <a:bodyPr/>
          <a:lstStyle/>
          <a:p>
            <a:endParaRPr lang="en-IN" dirty="0">
              <a:latin typeface="Candara"/>
            </a:endParaRPr>
          </a:p>
        </p:txBody>
      </p:sp>
      <p:sp>
        <p:nvSpPr>
          <p:cNvPr id="11285" name="Title 1"/>
          <p:cNvSpPr>
            <a:spLocks/>
          </p:cNvSpPr>
          <p:nvPr/>
        </p:nvSpPr>
        <p:spPr bwMode="auto">
          <a:xfrm>
            <a:off x="352425" y="136753"/>
            <a:ext cx="8153400" cy="715962"/>
          </a:xfrm>
          <a:prstGeom prst="rect">
            <a:avLst/>
          </a:prstGeom>
          <a:noFill/>
          <a:ln w="9525">
            <a:noFill/>
            <a:miter lim="800000"/>
            <a:headEnd/>
            <a:tailEnd/>
          </a:ln>
        </p:spPr>
        <p:txBody>
          <a:bodyPr anchor="ctr"/>
          <a:lstStyle/>
          <a:p>
            <a:pPr>
              <a:lnSpc>
                <a:spcPct val="80000"/>
              </a:lnSpc>
              <a:spcBef>
                <a:spcPct val="0"/>
              </a:spcBef>
            </a:pPr>
            <a:r>
              <a:rPr lang="en-US" sz="1200" b="1" dirty="0">
                <a:latin typeface="Candara"/>
                <a:ea typeface="ヒラギノ角ゴ Pro W3"/>
                <a:cs typeface="Arial" pitchFamily="34" charset="0"/>
              </a:rPr>
              <a:t>2.1: Design Pattern </a:t>
            </a:r>
            <a:r>
              <a:rPr lang="en-US" sz="1200" b="1" dirty="0">
                <a:latin typeface="Candara"/>
                <a:ea typeface="ヒラギノ角ゴ Pro W3"/>
                <a:cs typeface="ヒラギノ角ゴ Pro W3"/>
              </a:rPr>
              <a:t/>
            </a:r>
            <a:br>
              <a:rPr lang="en-US" sz="1200" b="1" dirty="0">
                <a:latin typeface="Candara"/>
                <a:ea typeface="ヒラギノ角ゴ Pro W3"/>
                <a:cs typeface="ヒラギノ角ゴ Pro W3"/>
              </a:rPr>
            </a:br>
            <a:r>
              <a:rPr lang="en-US" sz="2800" dirty="0">
                <a:latin typeface="Candara"/>
                <a:ea typeface="+mj-ea"/>
                <a:cs typeface="Arial" pitchFamily="34" charset="0"/>
              </a:rPr>
              <a:t>A </a:t>
            </a:r>
            <a:r>
              <a:rPr lang="en-US" sz="2800" dirty="0">
                <a:latin typeface="Candara"/>
                <a:ea typeface="+mj-ea"/>
                <a:cs typeface="Arial" pitchFamily="34" charset="0"/>
              </a:rPr>
              <a:t>First look at </a:t>
            </a:r>
            <a:r>
              <a:rPr lang="en-US" sz="2800" dirty="0">
                <a:latin typeface="Candara"/>
                <a:ea typeface="+mj-ea"/>
                <a:cs typeface="Arial" pitchFamily="34" charset="0"/>
              </a:rPr>
              <a:t>the GoF Design Patterns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35C197C02D9C41B9B0F056B1919DE3" ma:contentTypeVersion="3" ma:contentTypeDescription="Create a new document." ma:contentTypeScope="" ma:versionID="c1a88d42560118652bdde8854554337b">
  <xsd:schema xmlns:xsd="http://www.w3.org/2001/XMLSchema" xmlns:xs="http://www.w3.org/2001/XMLSchema" xmlns:p="http://schemas.microsoft.com/office/2006/metadata/properties" xmlns:ns2="8e59dee0-fb44-4302-b921-799a72dfbe1a" xmlns:ns3="952a6df7-b138-4f89-9bc4-e7a874ea3254" targetNamespace="http://schemas.microsoft.com/office/2006/metadata/properties" ma:root="true" ma:fieldsID="7aa9d6d0491675e8fdb94ebab403a3d2" ns2:_="" ns3:_="">
    <xsd:import namespace="8e59dee0-fb44-4302-b921-799a72dfbe1a"/>
    <xsd:import namespace="952a6df7-b138-4f89-9bc4-e7a874ea3254"/>
    <xsd:element name="properties">
      <xsd:complexType>
        <xsd:sequence>
          <xsd:element name="documentManagement">
            <xsd:complexType>
              <xsd:all>
                <xsd:element ref="ns2:Levels" minOccurs="0"/>
                <xsd:element ref="ns2:Category" minOccurs="0"/>
                <xsd:element ref="ns2:Material_x0020_Type"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59dee0-fb44-4302-b921-799a72dfbe1a" elementFormDefault="qualified">
    <xsd:import namespace="http://schemas.microsoft.com/office/2006/documentManagement/types"/>
    <xsd:import namespace="http://schemas.microsoft.com/office/infopath/2007/PartnerControls"/>
    <xsd:element name="Levels" ma:index="8" nillable="true" ma:displayName="Levels" ma:default="L1" ma:format="Dropdown" ma:internalName="Levels">
      <xsd:simpleType>
        <xsd:restriction base="dms:Choice">
          <xsd:enumeration value="L1"/>
          <xsd:enumeration value="L2"/>
          <xsd:enumeration value="L3"/>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8e59dee0-fb44-4302-b921-799a72dfbe1a">Template</Material_x0020_Type>
    <Category xmlns="8e59dee0-fb44-4302-b921-799a72dfbe1a">Module Artifact</Category>
    <Levels xmlns="8e59dee0-fb44-4302-b921-799a72dfbe1a">L1</Levels>
  </documentManagement>
</p:properties>
</file>

<file path=customXml/itemProps1.xml><?xml version="1.0" encoding="utf-8"?>
<ds:datastoreItem xmlns:ds="http://schemas.openxmlformats.org/officeDocument/2006/customXml" ds:itemID="{816F5CFE-813C-4A83-B1AF-6DDD195F7979}"/>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2738</TotalTime>
  <Words>1041</Words>
  <Application>Microsoft Office PowerPoint</Application>
  <PresentationFormat>On-screen Show (4:3)</PresentationFormat>
  <Paragraphs>145</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Candara</vt:lpstr>
      <vt:lpstr>ＭＳ Ｐゴシック</vt:lpstr>
      <vt:lpstr>Calibri</vt:lpstr>
      <vt:lpstr>ヒラギノ角ゴ Pro W3</vt:lpstr>
      <vt:lpstr>Wingdings</vt:lpstr>
      <vt:lpstr>1_Office Theme</vt:lpstr>
      <vt:lpstr>Introduction To Design Principles and Patterns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Satyen Nande</cp:lastModifiedBy>
  <cp:revision>130</cp:revision>
  <dcterms:created xsi:type="dcterms:W3CDTF">2012-05-18T02:59:15Z</dcterms:created>
  <dcterms:modified xsi:type="dcterms:W3CDTF">2014-06-24T08:57:18Z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0x0101006B35C197C02D9C41B9B0F056B1919DE3</vt:lpwstr>
  </property>
  <property fmtid="{D5CDD505-2E9C-101B-9397-08002B2CF9AE}" pid="4" name="_SourceUrl">
    <vt:lpwstr/>
  </property>
</Properties>
</file>