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14"/>
  </p:notesMasterIdLst>
  <p:handoutMasterIdLst>
    <p:handoutMasterId r:id="rId15"/>
  </p:handoutMasterIdLst>
  <p:sldIdLst>
    <p:sldId id="256" r:id="rId5"/>
    <p:sldId id="257" r:id="rId6"/>
    <p:sldId id="258" r:id="rId7"/>
    <p:sldId id="259" r:id="rId8"/>
    <p:sldId id="260" r:id="rId9"/>
    <p:sldId id="261" r:id="rId10"/>
    <p:sldId id="262" r:id="rId11"/>
    <p:sldId id="263" r:id="rId12"/>
    <p:sldId id="264" r:id="rId13"/>
  </p:sldIdLst>
  <p:sldSz cx="9144000" cy="6858000" type="screen4x3"/>
  <p:notesSz cx="6858000" cy="9144000"/>
  <p:embeddedFontLst>
    <p:embeddedFont>
      <p:font typeface="Candara" pitchFamily="34" charset="0"/>
      <p:regular r:id="rId16"/>
      <p:bold r:id="rId17"/>
      <p:italic r:id="rId18"/>
      <p:boldItalic r:id="rId19"/>
    </p:embeddedFont>
    <p:embeddedFont>
      <p:font typeface="ＭＳ Ｐゴシック" pitchFamily="34" charset="-128"/>
      <p:regular r:id="rId20"/>
    </p:embeddedFont>
    <p:embeddedFont>
      <p:font typeface="Calibri" pitchFamily="34" charset="0"/>
      <p:regular r:id="rId21"/>
      <p:bold r:id="rId22"/>
      <p:italic r:id="rId23"/>
      <p:boldItalic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1E4"/>
    <a:srgbClr val="E6E8F2"/>
    <a:srgbClr val="D0D4E8"/>
    <a:srgbClr val="ABE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621" autoAdjust="0"/>
    <p:restoredTop sz="94610" autoAdjust="0"/>
  </p:normalViewPr>
  <p:slideViewPr>
    <p:cSldViewPr>
      <p:cViewPr varScale="1">
        <p:scale>
          <a:sx n="70" d="100"/>
          <a:sy n="70" d="100"/>
        </p:scale>
        <p:origin x="-1368" y="-90"/>
      </p:cViewPr>
      <p:guideLst>
        <p:guide orient="horz" pos="2160"/>
        <p:guide pos="2880"/>
      </p:guideLst>
    </p:cSldViewPr>
  </p:slideViewPr>
  <p:notesTextViewPr>
    <p:cViewPr>
      <p:scale>
        <a:sx n="1" d="1"/>
        <a:sy n="1" d="1"/>
      </p:scale>
      <p:origin x="0" y="0"/>
    </p:cViewPr>
  </p:notesTextViewPr>
  <p:notesViewPr>
    <p:cSldViewPr>
      <p:cViewPr varScale="1">
        <p:scale>
          <a:sx n="56" d="100"/>
          <a:sy n="56" d="100"/>
        </p:scale>
        <p:origin x="-282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font" Target="fonts/font6.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9.fntdata"/><Relationship Id="rId5" Type="http://schemas.openxmlformats.org/officeDocument/2006/relationships/slide" Target="slides/slide1.xml"/><Relationship Id="rId15" Type="http://schemas.openxmlformats.org/officeDocument/2006/relationships/handoutMaster" Target="handoutMasters/handout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openxmlformats.org/officeDocument/2006/relationships/font" Target="fonts/font7.fntdata"/><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F45B8CD-F359-4D94-8AD1-923710D8C70B}" type="datetimeFigureOut">
              <a:rPr lang="en-US" smtClean="0"/>
              <a:pPr/>
              <a:t>6/24/2014</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135FA1E-2594-4534-BDDE-F96DBDDC8208}" type="slidenum">
              <a:rPr lang="en-IN" smtClean="0"/>
              <a:pPr/>
              <a:t>‹#›</a:t>
            </a:fld>
            <a:endParaRPr lang="en-IN"/>
          </a:p>
        </p:txBody>
      </p:sp>
    </p:spTree>
    <p:extLst>
      <p:ext uri="{BB962C8B-B14F-4D97-AF65-F5344CB8AC3E}">
        <p14:creationId xmlns:p14="http://schemas.microsoft.com/office/powerpoint/2010/main" val="275188106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571644" y="428596"/>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643050" y="4100538"/>
            <a:ext cx="4500594"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14"/>
          <p:cNvSpPr>
            <a:spLocks noChangeArrowheads="1"/>
          </p:cNvSpPr>
          <p:nvPr/>
        </p:nvSpPr>
        <p:spPr bwMode="auto">
          <a:xfrm>
            <a:off x="214290" y="71406"/>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latin typeface="Candara" pitchFamily="34" charset="0"/>
                <a:cs typeface="Arial" pitchFamily="34" charset="0"/>
              </a:rPr>
              <a:t>Introduction To Design Principles and Patterns</a:t>
            </a:r>
            <a:endParaRPr lang="en-US" sz="1200" dirty="0" smtClean="0">
              <a:solidFill>
                <a:schemeClr val="tx1"/>
              </a:solidFill>
              <a:latin typeface="Candara" pitchFamily="34" charset="0"/>
              <a:cs typeface="Arial" pitchFamily="34" charset="0"/>
            </a:endParaRPr>
          </a:p>
        </p:txBody>
      </p:sp>
      <p:sp>
        <p:nvSpPr>
          <p:cNvPr id="9"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Candara" pitchFamily="34" charset="0"/>
                <a:cs typeface="Arial" pitchFamily="34" charset="0"/>
              </a:rPr>
              <a:t>		    Page 0-</a:t>
            </a:r>
            <a:fld id="{BD9FB300-F9DC-4669-88F4-967ABA23CC04}" type="slidenum">
              <a:rPr lang="en-US" sz="1000" smtClean="0">
                <a:latin typeface="Candar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Candara" pitchFamily="34" charset="0"/>
                <a:cs typeface="Arial" pitchFamily="34" charset="0"/>
              </a:rPr>
              <a:t> </a:t>
            </a:r>
          </a:p>
          <a:p>
            <a:endParaRPr lang="en-US" sz="1000" dirty="0">
              <a:latin typeface="Candara" pitchFamily="34" charset="0"/>
              <a:cs typeface="Arial" pitchFamily="34" charset="0"/>
            </a:endParaRPr>
          </a:p>
        </p:txBody>
      </p:sp>
      <p:sp>
        <p:nvSpPr>
          <p:cNvPr id="10" name="Line 8"/>
          <p:cNvSpPr>
            <a:spLocks noChangeShapeType="1"/>
          </p:cNvSpPr>
          <p:nvPr/>
        </p:nvSpPr>
        <p:spPr bwMode="auto">
          <a:xfrm>
            <a:off x="1428736" y="357158"/>
            <a:ext cx="0" cy="8001000"/>
          </a:xfrm>
          <a:prstGeom prst="line">
            <a:avLst/>
          </a:prstGeom>
          <a:noFill/>
          <a:ln w="9525">
            <a:solidFill>
              <a:schemeClr val="tx1"/>
            </a:solidFill>
            <a:round/>
            <a:headEnd/>
            <a:tailEnd/>
          </a:ln>
          <a:effectLst/>
        </p:spPr>
        <p:txBody>
          <a:bodyPr/>
          <a:lstStyle/>
          <a:p>
            <a:endParaRPr lang="en-US"/>
          </a:p>
        </p:txBody>
      </p:sp>
      <p:sp>
        <p:nvSpPr>
          <p:cNvPr id="11" name="Text Box 9"/>
          <p:cNvSpPr txBox="1">
            <a:spLocks noChangeArrowheads="1"/>
          </p:cNvSpPr>
          <p:nvPr/>
        </p:nvSpPr>
        <p:spPr bwMode="auto">
          <a:xfrm>
            <a:off x="0" y="642910"/>
            <a:ext cx="1357298" cy="276999"/>
          </a:xfrm>
          <a:prstGeom prst="rect">
            <a:avLst/>
          </a:prstGeom>
          <a:noFill/>
          <a:ln w="9525">
            <a:noFill/>
            <a:miter lim="800000"/>
            <a:headEnd/>
            <a:tailEnd/>
          </a:ln>
          <a:effectLst/>
        </p:spPr>
        <p:txBody>
          <a:bodyPr wrap="square">
            <a:spAutoFit/>
          </a:bodyPr>
          <a:lstStyle/>
          <a:p>
            <a:pPr>
              <a:spcBef>
                <a:spcPct val="50000"/>
              </a:spcBef>
            </a:pPr>
            <a:r>
              <a:rPr lang="en-US" sz="1200" b="1" dirty="0">
                <a:latin typeface="Candara" pitchFamily="34" charset="0"/>
                <a:cs typeface="Arial" pitchFamily="34" charset="0"/>
              </a:rPr>
              <a:t>Instructor Notes:</a:t>
            </a:r>
          </a:p>
        </p:txBody>
      </p:sp>
    </p:spTree>
    <p:extLst>
      <p:ext uri="{BB962C8B-B14F-4D97-AF65-F5344CB8AC3E}">
        <p14:creationId xmlns:p14="http://schemas.microsoft.com/office/powerpoint/2010/main" val="20824651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lgn="just"/>
            <a:r>
              <a:rPr lang="en-US" dirty="0" smtClean="0"/>
              <a:t>Copyright © 2011 IGATE Corporation. All rights reserved. No part of this publication shall be reproduced in any way, including but not limited to photocopy, photographic, magnetic, or other record, without the prior written permission of IGATE Corporation.</a:t>
            </a:r>
          </a:p>
          <a:p>
            <a:pPr algn="just"/>
            <a:endParaRPr lang="en-US" dirty="0" smtClean="0"/>
          </a:p>
          <a:p>
            <a:pPr algn="just"/>
            <a:r>
              <a:rPr lang="en-US" dirty="0" smtClean="0"/>
              <a:t>IGATE Corporation considers information included in this document to be Confidential and Proprietary.</a:t>
            </a:r>
          </a:p>
          <a:p>
            <a:endParaRPr lang="en-US" dirty="0"/>
          </a:p>
        </p:txBody>
      </p:sp>
      <p:sp>
        <p:nvSpPr>
          <p:cNvPr id="5" name="Slide Image Placeholder 4"/>
          <p:cNvSpPr>
            <a:spLocks noGrp="1" noRot="1" noChangeAspect="1"/>
          </p:cNvSpPr>
          <p:nvPr>
            <p:ph type="sldImg"/>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6/24/2014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980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6/24/2014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6/24/2014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7499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6/24/2014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6/24/2014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6/24/2014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6/24/2014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6/24/2014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6/24/2014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6/24/2014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6/24/2014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June 24, 2014</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pic>
        <p:nvPicPr>
          <p:cNvPr id="10" name="Picture 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954832" y="6270978"/>
            <a:ext cx="1036768" cy="462843"/>
          </a:xfrm>
          <a:prstGeom prst="rect">
            <a:avLst/>
          </a:prstGeom>
        </p:spPr>
      </p:pic>
      <p:cxnSp>
        <p:nvCxnSpPr>
          <p:cNvPr id="11" name="Straight Connector 10"/>
          <p:cNvCxnSpPr/>
          <p:nvPr/>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0" y="685800"/>
            <a:ext cx="5600700" cy="371475"/>
          </a:xfrm>
          <a:prstGeom prst="rect">
            <a:avLst/>
          </a:prstGeom>
        </p:spPr>
      </p:pic>
    </p:spTree>
    <p:extLst>
      <p:ext uri="{BB962C8B-B14F-4D97-AF65-F5344CB8AC3E}">
        <p14:creationId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Arial" panose="020B0604020202020204" pitchFamily="34" charset="0"/>
        <a:buChar char="•"/>
        <a:defRPr sz="1800" b="1" kern="1200">
          <a:solidFill>
            <a:schemeClr val="bg1">
              <a:lumMod val="50000"/>
            </a:schemeClr>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bg1">
              <a:lumMod val="50000"/>
            </a:schemeClr>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bg1">
              <a:lumMod val="50000"/>
            </a:schemeClr>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1190172" y="1687056"/>
            <a:ext cx="7010400" cy="1259344"/>
          </a:xfrm>
        </p:spPr>
        <p:txBody>
          <a:bodyPr>
            <a:normAutofit/>
          </a:bodyPr>
          <a:lstStyle/>
          <a:p>
            <a:r>
              <a:rPr lang="en-US" sz="3600" dirty="0" smtClean="0">
                <a:solidFill>
                  <a:srgbClr val="000000"/>
                </a:solidFill>
                <a:latin typeface="Candara"/>
                <a:ea typeface="ＭＳ Ｐゴシック" pitchFamily="34" charset="-128"/>
              </a:rPr>
              <a:t>Introduction To Design Principles and Patterns</a:t>
            </a:r>
            <a:endParaRPr lang="en-US" sz="3600" dirty="0">
              <a:solidFill>
                <a:srgbClr val="000000"/>
              </a:solidFill>
              <a:latin typeface="Candara"/>
              <a:ea typeface="ＭＳ Ｐゴシック" pitchFamily="34" charset="-12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8462" name="Group 30"/>
          <p:cNvGraphicFramePr>
            <a:graphicFrameLocks noGrp="1"/>
          </p:cNvGraphicFramePr>
          <p:nvPr>
            <p:ph idx="4294967295"/>
            <p:extLst>
              <p:ext uri="{D42A27DB-BD31-4B8C-83A1-F6EECF244321}">
                <p14:modId xmlns:p14="http://schemas.microsoft.com/office/powerpoint/2010/main" val="2289237728"/>
              </p:ext>
            </p:extLst>
          </p:nvPr>
        </p:nvGraphicFramePr>
        <p:xfrm>
          <a:off x="466725" y="1340768"/>
          <a:ext cx="8229600" cy="1447800"/>
        </p:xfrm>
        <a:graphic>
          <a:graphicData uri="http://schemas.openxmlformats.org/drawingml/2006/table">
            <a:tbl>
              <a:tblPr/>
              <a:tblGrid>
                <a:gridCol w="1028700"/>
                <a:gridCol w="1485900"/>
                <a:gridCol w="1752600"/>
                <a:gridCol w="1676400"/>
                <a:gridCol w="2286000"/>
              </a:tblGrid>
              <a:tr h="400050">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Candara" pitchFamily="34" charset="0"/>
                          <a:cs typeface="Arial" pitchFamily="34" charset="0"/>
                        </a:rPr>
                        <a:t>Date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Candara" pitchFamily="34" charset="0"/>
                          <a:cs typeface="Arial" pitchFamily="34" charset="0"/>
                        </a:rPr>
                        <a:t>Course Version No.</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Candara" pitchFamily="34" charset="0"/>
                          <a:cs typeface="Arial" pitchFamily="34" charset="0"/>
                        </a:rPr>
                        <a:t>Software Version No.</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Candara" pitchFamily="34" charset="0"/>
                          <a:cs typeface="Arial" pitchFamily="34" charset="0"/>
                        </a:rPr>
                        <a:t>Developer / SME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Candara" pitchFamily="34" charset="0"/>
                          <a:cs typeface="Arial" pitchFamily="34" charset="0"/>
                        </a:rPr>
                        <a:t>Change Record Remarks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Candara" pitchFamily="34" charset="0"/>
                          <a:cs typeface="Arial" pitchFamily="34" charset="0"/>
                        </a:rPr>
                        <a:t>15-Feb-2011</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Candara" pitchFamily="34" charset="0"/>
                          <a:cs typeface="Arial" pitchFamily="34" charset="0"/>
                        </a:rPr>
                        <a:t>0.01D</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Candara" pitchFamily="34" charset="0"/>
                          <a:cs typeface="Arial" pitchFamily="34" charset="0"/>
                        </a:rPr>
                        <a:t>NA</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Candara" pitchFamily="34" charset="0"/>
                          <a:cs typeface="Arial" pitchFamily="34" charset="0"/>
                        </a:rPr>
                        <a:t>Veena Deshpande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Candara" pitchFamily="34" charset="0"/>
                          <a:cs typeface="Arial" pitchFamily="34" charset="0"/>
                        </a:rPr>
                        <a:t>Content Compilation</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Candara" pitchFamily="34" charset="0"/>
                          <a:cs typeface="Arial" pitchFamily="34" charset="0"/>
                        </a:rPr>
                        <a:t>26 Jul 2011</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Candara" pitchFamily="34" charset="0"/>
                          <a:cs typeface="Arial" pitchFamily="34" charset="0"/>
                        </a:rPr>
                        <a:t>1.0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Candara" pitchFamily="34" charset="0"/>
                          <a:cs typeface="Arial" pitchFamily="34" charset="0"/>
                        </a:rPr>
                        <a:t>NA</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1200" b="0" i="0" u="none" strike="noStrike" cap="none" normalizeH="0" baseline="0" dirty="0" smtClean="0">
                          <a:ln>
                            <a:noFill/>
                          </a:ln>
                          <a:solidFill>
                            <a:schemeClr val="tx1"/>
                          </a:solidFill>
                          <a:effectLst/>
                          <a:latin typeface="Candara" pitchFamily="34" charset="0"/>
                          <a:cs typeface="Arial" pitchFamily="34" charset="0"/>
                        </a:rPr>
                        <a:t>Veena Deshpande</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Candara" pitchFamily="34" charset="0"/>
                          <a:cs typeface="Arial" pitchFamily="34" charset="0"/>
                        </a:rPr>
                        <a:t>Kishori Khadilkar</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Candara" pitchFamily="34" charset="0"/>
                          <a:cs typeface="Arial" pitchFamily="34" charset="0"/>
                        </a:rPr>
                        <a:t>Baselining after content and format Review</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
        <p:nvSpPr>
          <p:cNvPr id="4124"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2800" dirty="0">
                <a:solidFill>
                  <a:srgbClr val="000000"/>
                </a:solidFill>
                <a:latin typeface="Candara"/>
                <a:ea typeface="ヒラギノ角ゴ Pro W3"/>
                <a:cs typeface="ヒラギノ角ゴ Pro W3"/>
              </a:rPr>
              <a:t>Document History</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body" idx="4294967295"/>
          </p:nvPr>
        </p:nvSpPr>
        <p:spPr>
          <a:xfrm>
            <a:off x="323528" y="1143000"/>
            <a:ext cx="6019800" cy="5027612"/>
          </a:xfrm>
        </p:spPr>
        <p:txBody>
          <a:bodyPr lIns="90488" tIns="44450" rIns="90488" bIns="44450"/>
          <a:lstStyle/>
          <a:p>
            <a:pPr eaLnBrk="1" hangingPunct="1">
              <a:buFont typeface="Wingdings" pitchFamily="2" charset="2"/>
              <a:buChar char="Ø"/>
            </a:pPr>
            <a:r>
              <a:rPr lang="en-US" b="1" dirty="0" smtClean="0">
                <a:solidFill>
                  <a:srgbClr val="000000"/>
                </a:solidFill>
                <a:latin typeface="Candara"/>
                <a:cs typeface="Arial" pitchFamily="34" charset="0"/>
              </a:rPr>
              <a:t>Course Goals</a:t>
            </a:r>
          </a:p>
          <a:p>
            <a:pPr lvl="1" eaLnBrk="1" hangingPunct="1"/>
            <a:r>
              <a:rPr lang="en-US" dirty="0" smtClean="0">
                <a:solidFill>
                  <a:srgbClr val="000000"/>
                </a:solidFill>
                <a:latin typeface="Candara"/>
                <a:cs typeface="Arial" pitchFamily="34" charset="0"/>
              </a:rPr>
              <a:t>At the end of this course, participants gain an understanding of</a:t>
            </a:r>
          </a:p>
          <a:p>
            <a:pPr lvl="2" eaLnBrk="1" hangingPunct="1"/>
            <a:r>
              <a:rPr lang="en-US" sz="1400" dirty="0" smtClean="0">
                <a:solidFill>
                  <a:srgbClr val="000000"/>
                </a:solidFill>
                <a:latin typeface="Candara"/>
                <a:cs typeface="Arial" pitchFamily="34" charset="0"/>
              </a:rPr>
              <a:t>Key Design Principles</a:t>
            </a:r>
          </a:p>
          <a:p>
            <a:pPr lvl="2" eaLnBrk="1" hangingPunct="1"/>
            <a:r>
              <a:rPr lang="en-US" sz="1400" dirty="0" smtClean="0">
                <a:solidFill>
                  <a:srgbClr val="000000"/>
                </a:solidFill>
                <a:latin typeface="Candara"/>
                <a:cs typeface="Arial" pitchFamily="34" charset="0"/>
              </a:rPr>
              <a:t>Overview of Design Patterns with some examples</a:t>
            </a:r>
          </a:p>
          <a:p>
            <a:pPr>
              <a:buFont typeface="Wingdings" pitchFamily="2" charset="2"/>
              <a:buChar char="Ø"/>
            </a:pPr>
            <a:r>
              <a:rPr lang="en-US" dirty="0">
                <a:solidFill>
                  <a:srgbClr val="000000"/>
                </a:solidFill>
                <a:latin typeface="Candara"/>
                <a:cs typeface="Arial" pitchFamily="34" charset="0"/>
              </a:rPr>
              <a:t>Course Non Goals</a:t>
            </a:r>
          </a:p>
          <a:p>
            <a:pPr lvl="1"/>
            <a:r>
              <a:rPr lang="en-US" dirty="0">
                <a:solidFill>
                  <a:srgbClr val="000000"/>
                </a:solidFill>
                <a:latin typeface="Candara"/>
                <a:cs typeface="Arial" pitchFamily="34" charset="0"/>
              </a:rPr>
              <a:t>Identification and application of design patterns for the purpose of designing</a:t>
            </a:r>
          </a:p>
        </p:txBody>
      </p:sp>
      <p:sp>
        <p:nvSpPr>
          <p:cNvPr id="5123"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2800" dirty="0">
                <a:solidFill>
                  <a:srgbClr val="000000"/>
                </a:solidFill>
                <a:latin typeface="Candara"/>
                <a:ea typeface="ヒラギノ角ゴ Pro W3"/>
                <a:cs typeface="ヒラギノ角ゴ Pro W3"/>
              </a:rPr>
              <a:t>Course Goals and Non Goals</a:t>
            </a:r>
          </a:p>
        </p:txBody>
      </p:sp>
      <p:pic>
        <p:nvPicPr>
          <p:cNvPr id="5124" name="Picture 12"/>
          <p:cNvPicPr>
            <a:picLocks noChangeAspect="1" noChangeArrowheads="1"/>
          </p:cNvPicPr>
          <p:nvPr/>
        </p:nvPicPr>
        <p:blipFill>
          <a:blip r:embed="rId3" cstate="print"/>
          <a:srcRect/>
          <a:stretch>
            <a:fillRect/>
          </a:stretch>
        </p:blipFill>
        <p:spPr bwMode="auto">
          <a:xfrm>
            <a:off x="7010400" y="1143000"/>
            <a:ext cx="1581150" cy="1450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4294967295"/>
          </p:nvPr>
        </p:nvSpPr>
        <p:spPr>
          <a:xfrm>
            <a:off x="466725" y="1124744"/>
            <a:ext cx="8229600" cy="4525963"/>
          </a:xfrm>
        </p:spPr>
        <p:txBody>
          <a:bodyPr lIns="90488" tIns="44450" rIns="90488" bIns="44450"/>
          <a:lstStyle/>
          <a:p>
            <a:pPr>
              <a:buFont typeface="Wingdings" pitchFamily="2" charset="2"/>
              <a:buChar char="Ø"/>
            </a:pPr>
            <a:r>
              <a:rPr lang="en-US" dirty="0">
                <a:solidFill>
                  <a:srgbClr val="000000"/>
                </a:solidFill>
                <a:latin typeface="Candara"/>
                <a:cs typeface="Arial" pitchFamily="34" charset="0"/>
              </a:rPr>
              <a:t>Fair knowledge of</a:t>
            </a:r>
          </a:p>
          <a:p>
            <a:pPr lvl="1"/>
            <a:r>
              <a:rPr lang="en-US" dirty="0">
                <a:solidFill>
                  <a:srgbClr val="000000"/>
                </a:solidFill>
                <a:latin typeface="Candara"/>
                <a:cs typeface="Arial" pitchFamily="34" charset="0"/>
              </a:rPr>
              <a:t>Object Oriented Concepts</a:t>
            </a:r>
          </a:p>
          <a:p>
            <a:pPr lvl="1"/>
            <a:r>
              <a:rPr lang="en-US" dirty="0">
                <a:solidFill>
                  <a:srgbClr val="000000"/>
                </a:solidFill>
                <a:latin typeface="Candara"/>
                <a:cs typeface="Arial" pitchFamily="34" charset="0"/>
              </a:rPr>
              <a:t>Unified Modeling Language</a:t>
            </a:r>
          </a:p>
        </p:txBody>
      </p:sp>
      <p:sp>
        <p:nvSpPr>
          <p:cNvPr id="6147"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2800" dirty="0">
                <a:solidFill>
                  <a:srgbClr val="000000"/>
                </a:solidFill>
                <a:latin typeface="Candara"/>
                <a:ea typeface="ヒラギノ角ゴ Pro W3"/>
                <a:cs typeface="ヒラギノ角ゴ Pro W3"/>
              </a:rPr>
              <a:t>Pre-requisites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body" idx="4294967295"/>
          </p:nvPr>
        </p:nvSpPr>
        <p:spPr>
          <a:xfrm>
            <a:off x="319088" y="1233488"/>
            <a:ext cx="6324600" cy="5027612"/>
          </a:xfrm>
        </p:spPr>
        <p:txBody>
          <a:bodyPr lIns="90488" tIns="44450" rIns="90488" bIns="44450">
            <a:normAutofit/>
          </a:bodyPr>
          <a:lstStyle/>
          <a:p>
            <a:pPr>
              <a:buFont typeface="Wingdings" pitchFamily="2" charset="2"/>
              <a:buChar char="Ø"/>
            </a:pPr>
            <a:r>
              <a:rPr lang="en-US" dirty="0">
                <a:solidFill>
                  <a:srgbClr val="000000"/>
                </a:solidFill>
                <a:latin typeface="Candara"/>
                <a:cs typeface="Arial" pitchFamily="34" charset="0"/>
              </a:rPr>
              <a:t>Programmers working with Object Oriented Languages</a:t>
            </a:r>
          </a:p>
        </p:txBody>
      </p:sp>
      <p:sp>
        <p:nvSpPr>
          <p:cNvPr id="7171"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2800" dirty="0">
                <a:solidFill>
                  <a:srgbClr val="000000"/>
                </a:solidFill>
                <a:latin typeface="Candara"/>
                <a:ea typeface="ヒラギノ角ゴ Pro W3"/>
                <a:cs typeface="ヒラギノ角ゴ Pro W3"/>
              </a:rPr>
              <a:t>Intended Audience</a:t>
            </a:r>
          </a:p>
        </p:txBody>
      </p:sp>
      <p:pic>
        <p:nvPicPr>
          <p:cNvPr id="7172" name="Picture 12"/>
          <p:cNvPicPr>
            <a:picLocks noChangeAspect="1" noChangeArrowheads="1"/>
          </p:cNvPicPr>
          <p:nvPr/>
        </p:nvPicPr>
        <p:blipFill>
          <a:blip r:embed="rId3" cstate="print"/>
          <a:srcRect/>
          <a:stretch>
            <a:fillRect/>
          </a:stretch>
        </p:blipFill>
        <p:spPr bwMode="auto">
          <a:xfrm>
            <a:off x="7543800" y="1219200"/>
            <a:ext cx="1000125" cy="76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body" idx="4294967295"/>
          </p:nvPr>
        </p:nvSpPr>
        <p:spPr>
          <a:xfrm>
            <a:off x="466725" y="1124744"/>
            <a:ext cx="8229600" cy="4525963"/>
          </a:xfrm>
        </p:spPr>
        <p:txBody>
          <a:bodyPr lIns="90488" tIns="44450" rIns="90488" bIns="44450"/>
          <a:lstStyle/>
          <a:p>
            <a:pPr>
              <a:buFont typeface="Wingdings" pitchFamily="2" charset="2"/>
              <a:buChar char="Ø"/>
            </a:pPr>
            <a:r>
              <a:rPr lang="en-US" dirty="0">
                <a:solidFill>
                  <a:srgbClr val="000000"/>
                </a:solidFill>
                <a:latin typeface="Candara"/>
                <a:cs typeface="Arial" pitchFamily="34" charset="0"/>
              </a:rPr>
              <a:t>Day 1</a:t>
            </a:r>
          </a:p>
          <a:p>
            <a:pPr lvl="1"/>
            <a:r>
              <a:rPr lang="en-US" dirty="0">
                <a:solidFill>
                  <a:srgbClr val="000000"/>
                </a:solidFill>
                <a:latin typeface="Candara"/>
                <a:cs typeface="Arial" pitchFamily="34" charset="0"/>
              </a:rPr>
              <a:t>Lesson 1: Introducing Design Principles</a:t>
            </a:r>
          </a:p>
          <a:p>
            <a:pPr lvl="1"/>
            <a:r>
              <a:rPr lang="en-US" dirty="0">
                <a:solidFill>
                  <a:srgbClr val="000000"/>
                </a:solidFill>
                <a:latin typeface="Candara"/>
                <a:cs typeface="Arial" pitchFamily="34" charset="0"/>
              </a:rPr>
              <a:t>Lesson 2: Introducing Design Patterns</a:t>
            </a:r>
          </a:p>
          <a:p>
            <a:pPr lvl="1"/>
            <a:r>
              <a:rPr lang="en-US" dirty="0">
                <a:solidFill>
                  <a:srgbClr val="000000"/>
                </a:solidFill>
                <a:latin typeface="Candara"/>
                <a:cs typeface="Arial" pitchFamily="34" charset="0"/>
              </a:rPr>
              <a:t>Lesson 3: Examples of Design Patterns</a:t>
            </a:r>
          </a:p>
        </p:txBody>
      </p:sp>
      <p:sp>
        <p:nvSpPr>
          <p:cNvPr id="8195"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2800" dirty="0">
                <a:solidFill>
                  <a:srgbClr val="000000"/>
                </a:solidFill>
                <a:latin typeface="Candara"/>
                <a:ea typeface="ヒラギノ角ゴ Pro W3"/>
                <a:cs typeface="ヒラギノ角ゴ Pro W3"/>
              </a:rPr>
              <a:t>Day Wise Schedule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body" idx="4294967295"/>
          </p:nvPr>
        </p:nvSpPr>
        <p:spPr>
          <a:xfrm>
            <a:off x="466725" y="1196752"/>
            <a:ext cx="8229600" cy="4525963"/>
          </a:xfrm>
        </p:spPr>
        <p:txBody>
          <a:bodyPr lIns="90488" tIns="44450" rIns="90488" bIns="44450">
            <a:normAutofit/>
          </a:bodyPr>
          <a:lstStyle/>
          <a:p>
            <a:pPr>
              <a:buFont typeface="Wingdings" pitchFamily="2" charset="2"/>
              <a:buChar char="Ø"/>
            </a:pPr>
            <a:r>
              <a:rPr lang="en-US" dirty="0">
                <a:solidFill>
                  <a:srgbClr val="000000"/>
                </a:solidFill>
                <a:latin typeface="Candara"/>
                <a:cs typeface="Arial" pitchFamily="34" charset="0"/>
              </a:rPr>
              <a:t>Lesson 1: Introducing Design Principles</a:t>
            </a:r>
          </a:p>
          <a:p>
            <a:pPr lvl="1"/>
            <a:r>
              <a:rPr lang="en-US" dirty="0">
                <a:solidFill>
                  <a:srgbClr val="000000"/>
                </a:solidFill>
                <a:latin typeface="Candara"/>
                <a:cs typeface="Arial" pitchFamily="34" charset="0"/>
              </a:rPr>
              <a:t>1.1: What goes into Good Design  </a:t>
            </a:r>
          </a:p>
          <a:p>
            <a:pPr lvl="1"/>
            <a:r>
              <a:rPr lang="en-US" dirty="0">
                <a:solidFill>
                  <a:srgbClr val="000000"/>
                </a:solidFill>
                <a:latin typeface="Candara"/>
                <a:cs typeface="Arial" pitchFamily="34" charset="0"/>
              </a:rPr>
              <a:t>1.2: Introducing Design Heuristics </a:t>
            </a:r>
          </a:p>
          <a:p>
            <a:pPr lvl="1"/>
            <a:r>
              <a:rPr lang="en-US" dirty="0">
                <a:solidFill>
                  <a:srgbClr val="000000"/>
                </a:solidFill>
                <a:latin typeface="Candara"/>
                <a:cs typeface="Arial" pitchFamily="34" charset="0"/>
              </a:rPr>
              <a:t>1.3: Some Design Principles </a:t>
            </a:r>
          </a:p>
          <a:p>
            <a:pPr>
              <a:buFont typeface="Wingdings" pitchFamily="2" charset="2"/>
              <a:buChar char="Ø"/>
            </a:pPr>
            <a:r>
              <a:rPr lang="en-US" dirty="0">
                <a:solidFill>
                  <a:srgbClr val="000000"/>
                </a:solidFill>
                <a:latin typeface="Candara"/>
                <a:cs typeface="Arial" pitchFamily="34" charset="0"/>
              </a:rPr>
              <a:t>Lesson 2: Introducing Design Patterns</a:t>
            </a:r>
          </a:p>
          <a:p>
            <a:pPr lvl="1"/>
            <a:r>
              <a:rPr lang="en-US" dirty="0">
                <a:solidFill>
                  <a:srgbClr val="000000"/>
                </a:solidFill>
                <a:latin typeface="Candara"/>
                <a:cs typeface="Arial" pitchFamily="34" charset="0"/>
              </a:rPr>
              <a:t>2.1: What is a Design Pattern</a:t>
            </a:r>
          </a:p>
          <a:p>
            <a:pPr lvl="1"/>
            <a:r>
              <a:rPr lang="en-US" dirty="0">
                <a:solidFill>
                  <a:srgbClr val="000000"/>
                </a:solidFill>
                <a:latin typeface="Candara"/>
                <a:cs typeface="Arial" pitchFamily="34" charset="0"/>
              </a:rPr>
              <a:t>2.2: Why Design Patterns </a:t>
            </a:r>
          </a:p>
          <a:p>
            <a:pPr lvl="1"/>
            <a:r>
              <a:rPr lang="en-US" dirty="0">
                <a:solidFill>
                  <a:srgbClr val="000000"/>
                </a:solidFill>
                <a:latin typeface="Candara"/>
                <a:cs typeface="Arial" pitchFamily="34" charset="0"/>
              </a:rPr>
              <a:t>2.3: Design Patterns Drawbacks</a:t>
            </a:r>
          </a:p>
          <a:p>
            <a:pPr lvl="1"/>
            <a:r>
              <a:rPr lang="en-US" dirty="0">
                <a:solidFill>
                  <a:srgbClr val="000000"/>
                </a:solidFill>
                <a:latin typeface="Candara"/>
                <a:cs typeface="Arial" pitchFamily="34" charset="0"/>
              </a:rPr>
              <a:t>2.4: Design Pattern Categories </a:t>
            </a:r>
          </a:p>
          <a:p>
            <a:pPr>
              <a:buFont typeface="Wingdings" pitchFamily="2" charset="2"/>
              <a:buChar char="Ø"/>
            </a:pPr>
            <a:r>
              <a:rPr lang="en-US" dirty="0">
                <a:solidFill>
                  <a:srgbClr val="000000"/>
                </a:solidFill>
                <a:latin typeface="Candara"/>
                <a:cs typeface="Arial" pitchFamily="34" charset="0"/>
              </a:rPr>
              <a:t>Lesson 3: Examples of some Design Patterns</a:t>
            </a:r>
          </a:p>
          <a:p>
            <a:pPr lvl="1"/>
            <a:r>
              <a:rPr lang="en-US" dirty="0">
                <a:solidFill>
                  <a:srgbClr val="000000"/>
                </a:solidFill>
                <a:latin typeface="Candara"/>
                <a:cs typeface="Arial" pitchFamily="34" charset="0"/>
              </a:rPr>
              <a:t>3.1: Fundamental Patterns: Delegation, Interface, Abstract Superclass</a:t>
            </a:r>
          </a:p>
          <a:p>
            <a:pPr lvl="1"/>
            <a:r>
              <a:rPr lang="en-US" dirty="0">
                <a:solidFill>
                  <a:srgbClr val="000000"/>
                </a:solidFill>
                <a:latin typeface="Candara"/>
                <a:cs typeface="Arial" pitchFamily="34" charset="0"/>
              </a:rPr>
              <a:t>3.2: Creational Patterns: Factory Method, Singleton</a:t>
            </a:r>
          </a:p>
          <a:p>
            <a:pPr lvl="1"/>
            <a:r>
              <a:rPr lang="en-US" dirty="0">
                <a:solidFill>
                  <a:srgbClr val="000000"/>
                </a:solidFill>
                <a:latin typeface="Candara"/>
                <a:cs typeface="Arial" pitchFamily="34" charset="0"/>
              </a:rPr>
              <a:t>3.3: Structural Patterns: Adapter, Façade</a:t>
            </a:r>
          </a:p>
          <a:p>
            <a:pPr lvl="1"/>
            <a:r>
              <a:rPr lang="en-US" dirty="0">
                <a:solidFill>
                  <a:srgbClr val="000000"/>
                </a:solidFill>
                <a:latin typeface="Candara"/>
                <a:cs typeface="Arial" pitchFamily="34" charset="0"/>
              </a:rPr>
              <a:t>3.4: Behavioural Patterns: State, Strategy, Template Method</a:t>
            </a:r>
          </a:p>
          <a:p>
            <a:pPr lvl="1"/>
            <a:endParaRPr lang="en-US" dirty="0">
              <a:solidFill>
                <a:srgbClr val="000000"/>
              </a:solidFill>
              <a:latin typeface="Candara"/>
              <a:cs typeface="Arial" pitchFamily="34" charset="0"/>
            </a:endParaRPr>
          </a:p>
          <a:p>
            <a:pPr marL="838200" lvl="1" indent="-381000">
              <a:buFontTx/>
              <a:buNone/>
            </a:pPr>
            <a:endParaRPr lang="en-US" dirty="0" smtClean="0">
              <a:solidFill>
                <a:srgbClr val="000000"/>
              </a:solidFill>
              <a:latin typeface="Candara"/>
            </a:endParaRPr>
          </a:p>
        </p:txBody>
      </p:sp>
      <p:sp>
        <p:nvSpPr>
          <p:cNvPr id="9219"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2800" dirty="0">
                <a:solidFill>
                  <a:srgbClr val="000000"/>
                </a:solidFill>
                <a:latin typeface="Candara"/>
                <a:ea typeface="ヒラギノ角ゴ Pro W3"/>
                <a:cs typeface="ヒラギノ角ゴ Pro W3"/>
              </a:rPr>
              <a:t>Table of Contents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4294967295"/>
          </p:nvPr>
        </p:nvSpPr>
        <p:spPr>
          <a:xfrm>
            <a:off x="319088" y="1233488"/>
            <a:ext cx="6324600" cy="5027612"/>
          </a:xfrm>
        </p:spPr>
        <p:txBody>
          <a:bodyPr lIns="90488" tIns="44450" rIns="90488" bIns="44450"/>
          <a:lstStyle/>
          <a:p>
            <a:pPr>
              <a:buFont typeface="Wingdings" pitchFamily="2" charset="2"/>
              <a:buChar char="Ø"/>
            </a:pPr>
            <a:r>
              <a:rPr lang="en-US" dirty="0">
                <a:solidFill>
                  <a:srgbClr val="000000"/>
                </a:solidFill>
                <a:latin typeface="Candara"/>
                <a:cs typeface="Arial" pitchFamily="34" charset="0"/>
              </a:rPr>
              <a:t>Applying UML and Patterns: An Introduction to Object-Oriented Analysis and Design and the Unified Process</a:t>
            </a:r>
          </a:p>
          <a:p>
            <a:pPr lvl="1"/>
            <a:r>
              <a:rPr lang="en-US" dirty="0">
                <a:solidFill>
                  <a:srgbClr val="000000"/>
                </a:solidFill>
                <a:latin typeface="Candara"/>
                <a:cs typeface="Arial" pitchFamily="34" charset="0"/>
              </a:rPr>
              <a:t>By Craig Larman</a:t>
            </a:r>
          </a:p>
          <a:p>
            <a:pPr>
              <a:buFont typeface="Wingdings" pitchFamily="2" charset="2"/>
              <a:buChar char="Ø"/>
            </a:pPr>
            <a:r>
              <a:rPr lang="en-US" dirty="0">
                <a:solidFill>
                  <a:srgbClr val="000000"/>
                </a:solidFill>
                <a:latin typeface="Candara"/>
                <a:cs typeface="Arial" pitchFamily="34" charset="0"/>
              </a:rPr>
              <a:t>Object Oriented Design Heuristics </a:t>
            </a:r>
          </a:p>
          <a:p>
            <a:pPr lvl="1"/>
            <a:r>
              <a:rPr lang="en-US" dirty="0">
                <a:solidFill>
                  <a:srgbClr val="000000"/>
                </a:solidFill>
                <a:latin typeface="Candara"/>
                <a:cs typeface="Arial" pitchFamily="34" charset="0"/>
              </a:rPr>
              <a:t>By Arthur J. Riel</a:t>
            </a:r>
          </a:p>
          <a:p>
            <a:pPr>
              <a:buFont typeface="Wingdings" pitchFamily="2" charset="2"/>
              <a:buChar char="Ø"/>
            </a:pPr>
            <a:r>
              <a:rPr lang="en-US" dirty="0">
                <a:solidFill>
                  <a:srgbClr val="000000"/>
                </a:solidFill>
                <a:latin typeface="Candara"/>
                <a:cs typeface="Arial" pitchFamily="34" charset="0"/>
              </a:rPr>
              <a:t>Head First Design Patterns </a:t>
            </a:r>
          </a:p>
          <a:p>
            <a:pPr lvl="1"/>
            <a:r>
              <a:rPr lang="en-US" dirty="0">
                <a:solidFill>
                  <a:srgbClr val="000000"/>
                </a:solidFill>
                <a:latin typeface="Candara"/>
                <a:cs typeface="Arial" pitchFamily="34" charset="0"/>
              </a:rPr>
              <a:t>By Elisabeth Freeman, Eric Freeman, Bert Bates, Kathy Sierra</a:t>
            </a:r>
          </a:p>
        </p:txBody>
      </p:sp>
      <p:sp>
        <p:nvSpPr>
          <p:cNvPr id="10243"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2800" dirty="0">
                <a:solidFill>
                  <a:srgbClr val="000000"/>
                </a:solidFill>
                <a:latin typeface="Candara"/>
                <a:ea typeface="ヒラギノ角ゴ Pro W3"/>
                <a:cs typeface="ヒラギノ角ゴ Pro W3"/>
              </a:rPr>
              <a:t>References</a:t>
            </a:r>
          </a:p>
        </p:txBody>
      </p:sp>
      <p:pic>
        <p:nvPicPr>
          <p:cNvPr id="10244" name="Picture 10"/>
          <p:cNvPicPr>
            <a:picLocks noChangeAspect="1" noChangeArrowheads="1"/>
          </p:cNvPicPr>
          <p:nvPr/>
        </p:nvPicPr>
        <p:blipFill>
          <a:blip r:embed="rId3" cstate="print"/>
          <a:srcRect/>
          <a:stretch>
            <a:fillRect/>
          </a:stretch>
        </p:blipFill>
        <p:spPr bwMode="auto">
          <a:xfrm>
            <a:off x="6629400" y="1219200"/>
            <a:ext cx="1905000" cy="1790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4294967295"/>
          </p:nvPr>
        </p:nvSpPr>
        <p:spPr>
          <a:xfrm>
            <a:off x="319088" y="1233488"/>
            <a:ext cx="6400800" cy="5027612"/>
          </a:xfrm>
        </p:spPr>
        <p:txBody>
          <a:bodyPr lIns="90488" tIns="44450" rIns="90488" bIns="44450">
            <a:normAutofit/>
          </a:bodyPr>
          <a:lstStyle/>
          <a:p>
            <a:pPr>
              <a:buFont typeface="Wingdings" pitchFamily="2" charset="2"/>
              <a:buChar char="Ø"/>
            </a:pPr>
            <a:r>
              <a:rPr lang="en-US" dirty="0">
                <a:solidFill>
                  <a:srgbClr val="000000"/>
                </a:solidFill>
                <a:latin typeface="Candara"/>
                <a:cs typeface="Arial" pitchFamily="34" charset="0"/>
              </a:rPr>
              <a:t>Object Oriented Analysis and Design</a:t>
            </a:r>
          </a:p>
          <a:p>
            <a:pPr>
              <a:buFont typeface="Wingdings" pitchFamily="2" charset="2"/>
              <a:buChar char="Ø"/>
            </a:pPr>
            <a:r>
              <a:rPr lang="en-US" dirty="0">
                <a:solidFill>
                  <a:srgbClr val="000000"/>
                </a:solidFill>
                <a:latin typeface="Candara"/>
                <a:cs typeface="Arial" pitchFamily="34" charset="0"/>
              </a:rPr>
              <a:t>GoF Design Patterns</a:t>
            </a:r>
          </a:p>
          <a:p>
            <a:pPr>
              <a:buFont typeface="Wingdings" pitchFamily="2" charset="2"/>
              <a:buChar char="Ø"/>
            </a:pPr>
            <a:r>
              <a:rPr lang="en-US" dirty="0">
                <a:solidFill>
                  <a:srgbClr val="000000"/>
                </a:solidFill>
                <a:latin typeface="Candara"/>
                <a:cs typeface="Arial" pitchFamily="34" charset="0"/>
              </a:rPr>
              <a:t>Technology Specific Designing and Technology Specific Design Patterns</a:t>
            </a:r>
          </a:p>
        </p:txBody>
      </p:sp>
      <p:sp>
        <p:nvSpPr>
          <p:cNvPr id="11267"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2800" dirty="0">
                <a:solidFill>
                  <a:srgbClr val="000000"/>
                </a:solidFill>
                <a:latin typeface="Candara"/>
                <a:ea typeface="ヒラギノ角ゴ Pro W3"/>
                <a:cs typeface="ヒラギノ角ゴ Pro W3"/>
              </a:rPr>
              <a:t>Next Step </a:t>
            </a:r>
            <a:r>
              <a:rPr lang="en-US" sz="2800" dirty="0" err="1" smtClean="0">
                <a:solidFill>
                  <a:srgbClr val="000000"/>
                </a:solidFill>
                <a:latin typeface="Candara"/>
                <a:ea typeface="ヒラギノ角ゴ Pro W3"/>
                <a:cs typeface="ヒラギノ角ゴ Pro W3"/>
              </a:rPr>
              <a:t>Coursess</a:t>
            </a:r>
            <a:endParaRPr lang="en-US" sz="2800" dirty="0">
              <a:solidFill>
                <a:srgbClr val="000000"/>
              </a:solidFill>
              <a:latin typeface="Candara"/>
              <a:ea typeface="ヒラギノ角ゴ Pro W3"/>
              <a:cs typeface="ヒラギノ角ゴ Pro W3"/>
            </a:endParaRPr>
          </a:p>
        </p:txBody>
      </p:sp>
      <p:pic>
        <p:nvPicPr>
          <p:cNvPr id="11268" name="Picture 8"/>
          <p:cNvPicPr>
            <a:picLocks noChangeAspect="1" noChangeArrowheads="1"/>
          </p:cNvPicPr>
          <p:nvPr/>
        </p:nvPicPr>
        <p:blipFill>
          <a:blip r:embed="rId3" cstate="print"/>
          <a:srcRect/>
          <a:stretch>
            <a:fillRect/>
          </a:stretch>
        </p:blipFill>
        <p:spPr bwMode="auto">
          <a:xfrm>
            <a:off x="7058025" y="1066800"/>
            <a:ext cx="1914525" cy="1352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35C197C02D9C41B9B0F056B1919DE3" ma:contentTypeVersion="3" ma:contentTypeDescription="Create a new document." ma:contentTypeScope="" ma:versionID="c1a88d42560118652bdde8854554337b">
  <xsd:schema xmlns:xsd="http://www.w3.org/2001/XMLSchema" xmlns:xs="http://www.w3.org/2001/XMLSchema" xmlns:p="http://schemas.microsoft.com/office/2006/metadata/properties" xmlns:ns2="8e59dee0-fb44-4302-b921-799a72dfbe1a" xmlns:ns3="952a6df7-b138-4f89-9bc4-e7a874ea3254" targetNamespace="http://schemas.microsoft.com/office/2006/metadata/properties" ma:root="true" ma:fieldsID="7aa9d6d0491675e8fdb94ebab403a3d2" ns2:_="" ns3:_="">
    <xsd:import namespace="8e59dee0-fb44-4302-b921-799a72dfbe1a"/>
    <xsd:import namespace="952a6df7-b138-4f89-9bc4-e7a874ea3254"/>
    <xsd:element name="properties">
      <xsd:complexType>
        <xsd:sequence>
          <xsd:element name="documentManagement">
            <xsd:complexType>
              <xsd:all>
                <xsd:element ref="ns2:Levels" minOccurs="0"/>
                <xsd:element ref="ns2:Category" minOccurs="0"/>
                <xsd:element ref="ns2:Material_x0020_Type" minOccurs="0"/>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59dee0-fb44-4302-b921-799a72dfbe1a" elementFormDefault="qualified">
    <xsd:import namespace="http://schemas.microsoft.com/office/2006/documentManagement/types"/>
    <xsd:import namespace="http://schemas.microsoft.com/office/infopath/2007/PartnerControls"/>
    <xsd:element name="Levels" ma:index="8" nillable="true" ma:displayName="Levels" ma:default="L1" ma:format="Dropdown" ma:internalName="Levels">
      <xsd:simpleType>
        <xsd:restriction base="dms:Choice">
          <xsd:enumeration value="L1"/>
          <xsd:enumeration value="L2"/>
          <xsd:enumeration value="L3"/>
        </xsd:restriction>
      </xsd:simpleType>
    </xsd:element>
    <xsd:element name="Category" ma:index="9" nillable="true"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nillable="true" ma:displayName="Material Type" ma:default="Demos"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11"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Material_x0020_Type xmlns="8e59dee0-fb44-4302-b921-799a72dfbe1a">Template</Material_x0020_Type>
    <Category xmlns="8e59dee0-fb44-4302-b921-799a72dfbe1a">Module Artifact</Category>
    <Levels xmlns="8e59dee0-fb44-4302-b921-799a72dfbe1a">L1</Leve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749C2A-EFCF-48CD-A28A-127B634F2758}"/>
</file>

<file path=customXml/itemProps2.xml><?xml version="1.0" encoding="utf-8"?>
<ds:datastoreItem xmlns:ds="http://schemas.openxmlformats.org/officeDocument/2006/customXml" ds:itemID="{E63433B7-998A-4D4C-91CD-BC966B06FCAD}"/>
</file>

<file path=customXml/itemProps3.xml><?xml version="1.0" encoding="utf-8"?>
<ds:datastoreItem xmlns:ds="http://schemas.openxmlformats.org/officeDocument/2006/customXml" ds:itemID="{E6D7665F-8C87-49F1-94B0-6D13FB5E127F}"/>
</file>

<file path=docProps/app.xml><?xml version="1.0" encoding="utf-8"?>
<Properties xmlns="http://schemas.openxmlformats.org/officeDocument/2006/extended-properties" xmlns:vt="http://schemas.openxmlformats.org/officeDocument/2006/docPropsVTypes">
  <TotalTime>1388</TotalTime>
  <Words>355</Words>
  <Application>Microsoft Office PowerPoint</Application>
  <PresentationFormat>On-screen Show (4:3)</PresentationFormat>
  <Paragraphs>78</Paragraphs>
  <Slides>9</Slides>
  <Notes>9</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Candara</vt:lpstr>
      <vt:lpstr>ＭＳ Ｐゴシック</vt:lpstr>
      <vt:lpstr>ヒラギノ角ゴ Pro W3</vt:lpstr>
      <vt:lpstr>Calibri</vt:lpstr>
      <vt:lpstr>Wingdings</vt:lpstr>
      <vt:lpstr>Office Theme</vt:lpstr>
      <vt:lpstr>Introduction To Design Principles and Patterns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Nithin P Thulaseedharan</dc:creator>
  <cp:lastModifiedBy>Satyen Nande</cp:lastModifiedBy>
  <cp:revision>70</cp:revision>
  <dcterms:created xsi:type="dcterms:W3CDTF">2014-04-28T11:21:39Z</dcterms:created>
  <dcterms:modified xsi:type="dcterms:W3CDTF">2014-06-24T08:46:58Z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0x0101006B35C197C02D9C41B9B0F056B1919DE3</vt:lpwstr>
  </property>
</Properties>
</file>