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47"/>
  </p:notesMasterIdLst>
  <p:handoutMasterIdLst>
    <p:handoutMasterId r:id="rId4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9144000" cy="6858000" type="screen4x3"/>
  <p:notesSz cx="6858000" cy="9144000"/>
  <p:embeddedFontLst>
    <p:embeddedFont>
      <p:font typeface="Candara" pitchFamily="34" charset="0"/>
      <p:regular r:id="rId49"/>
      <p:bold r:id="rId50"/>
      <p:italic r:id="rId51"/>
      <p:boldItalic r:id="rId52"/>
    </p:embeddedFont>
    <p:embeddedFont>
      <p:font typeface="ＭＳ Ｐゴシック" pitchFamily="34" charset="-128"/>
      <p:regular r:id="rId53"/>
    </p:embeddedFont>
    <p:embeddedFont>
      <p:font typeface="Calibri" pitchFamily="34" charset="0"/>
      <p:regular r:id="rId54"/>
      <p:bold r:id="rId55"/>
      <p:italic r:id="rId56"/>
      <p:boldItalic r:id="rId57"/>
    </p:embeddedFont>
    <p:embeddedFont>
      <p:font typeface="Trebuchet MS" pitchFamily="3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50" d="100"/>
          <a:sy n="50" d="100"/>
        </p:scale>
        <p:origin x="-1908" y="-3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Introduction To Design Principles and Patterns   	        Examples of Design Patterns</a:t>
            </a:r>
            <a:r>
              <a:rPr lang="en-US" sz="1200" dirty="0" smtClean="0">
                <a:latin typeface="Candara" pitchFamily="34" charset="0"/>
                <a:cs typeface="Arial" pitchFamily="34" charset="0"/>
              </a:rPr>
              <a:t>		</a:t>
            </a:r>
            <a:endParaRPr lang="en-US" dirty="0">
              <a:latin typeface="Candara"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a:t>
            </a:r>
            <a:r>
              <a:rPr lang="en-US" sz="1000" dirty="0" smtClean="0">
                <a:latin typeface="Candara" pitchFamily="34" charset="0"/>
                <a:cs typeface="Arial" pitchFamily="34" charset="0"/>
              </a:rPr>
              <a:t>03-</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defTabSz="914437">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1970088" y="839788"/>
            <a:ext cx="4668837" cy="3503612"/>
          </a:xfrm>
          <a:ln/>
        </p:spPr>
      </p:sp>
      <p:sp>
        <p:nvSpPr>
          <p:cNvPr id="56325" name="Rectangle 3"/>
          <p:cNvSpPr>
            <a:spLocks noGrp="1" noChangeArrowheads="1"/>
          </p:cNvSpPr>
          <p:nvPr>
            <p:ph type="body" idx="1"/>
          </p:nvPr>
        </p:nvSpPr>
        <p:spPr>
          <a:xfrm>
            <a:off x="1981614" y="4572000"/>
            <a:ext cx="4648097" cy="3964587"/>
          </a:xfrm>
          <a:noFill/>
          <a:ln/>
        </p:spPr>
        <p:txBody>
          <a:bodyPr/>
          <a:lstStyle/>
          <a:p>
            <a:pPr marL="224325" indent="-224325">
              <a:spcBef>
                <a:spcPct val="40000"/>
              </a:spcBef>
            </a:pPr>
            <a:r>
              <a:rPr lang="en-US" b="1" u="sng" dirty="0" smtClean="0">
                <a:latin typeface="Arial" pitchFamily="34" charset="0"/>
              </a:rPr>
              <a:t>Abstract </a:t>
            </a:r>
            <a:r>
              <a:rPr lang="en-US" b="1" u="sng" dirty="0" err="1" smtClean="0">
                <a:latin typeface="Arial" pitchFamily="34" charset="0"/>
              </a:rPr>
              <a:t>Superclass</a:t>
            </a:r>
            <a:r>
              <a:rPr lang="en-US" b="1" dirty="0" smtClean="0">
                <a:latin typeface="Arial" pitchFamily="34" charset="0"/>
              </a:rPr>
              <a:t>:</a:t>
            </a:r>
          </a:p>
          <a:p>
            <a:pPr marL="224325" indent="-224325"/>
            <a:r>
              <a:rPr lang="en-US" dirty="0" smtClean="0">
                <a:latin typeface="Arial" pitchFamily="34" charset="0"/>
              </a:rPr>
              <a:t>The abstract </a:t>
            </a:r>
            <a:r>
              <a:rPr lang="en-US" dirty="0" err="1" smtClean="0">
                <a:latin typeface="Arial" pitchFamily="34" charset="0"/>
              </a:rPr>
              <a:t>Superclass</a:t>
            </a:r>
            <a:r>
              <a:rPr lang="en-US" dirty="0" smtClean="0">
                <a:latin typeface="Arial" pitchFamily="34" charset="0"/>
              </a:rPr>
              <a:t> helps in</a:t>
            </a:r>
            <a:r>
              <a:rPr lang="en-US" dirty="0" smtClean="0">
                <a:latin typeface="Arial" pitchFamily="34" charset="0"/>
                <a:cs typeface="Times New Roman" pitchFamily="18" charset="0"/>
              </a:rPr>
              <a:t> ensuring that logic common to related classes is implemented consistently for each class. It helps avoid the maintenance overhead of redundant code and makes it easy to write related classes. </a:t>
            </a:r>
          </a:p>
          <a:p>
            <a:pPr marL="224325" indent="-224325"/>
            <a:r>
              <a:rPr lang="en-US" dirty="0" smtClean="0">
                <a:latin typeface="Arial" pitchFamily="34" charset="0"/>
                <a:cs typeface="Times New Roman" pitchFamily="18" charset="0"/>
              </a:rPr>
              <a:t>Concrete classes then extend the abstract </a:t>
            </a:r>
            <a:r>
              <a:rPr lang="en-US" dirty="0" err="1" smtClean="0">
                <a:latin typeface="Arial" pitchFamily="34" charset="0"/>
                <a:cs typeface="Times New Roman" pitchFamily="18" charset="0"/>
              </a:rPr>
              <a:t>superclass</a:t>
            </a:r>
            <a:r>
              <a:rPr lang="en-US" dirty="0" smtClean="0">
                <a:latin typeface="Arial" pitchFamily="34" charset="0"/>
                <a:cs typeface="Times New Roman" pitchFamily="18" charset="0"/>
              </a:rPr>
              <a:t>. The commonality of </a:t>
            </a:r>
            <a:r>
              <a:rPr lang="en-US" dirty="0" err="1" smtClean="0">
                <a:latin typeface="Arial" pitchFamily="34" charset="0"/>
                <a:cs typeface="Times New Roman" pitchFamily="18" charset="0"/>
              </a:rPr>
              <a:t>behaviour</a:t>
            </a:r>
            <a:r>
              <a:rPr lang="en-US" dirty="0" smtClean="0">
                <a:latin typeface="Arial" pitchFamily="34" charset="0"/>
                <a:cs typeface="Times New Roman" pitchFamily="18" charset="0"/>
              </a:rPr>
              <a:t> as defined in the abstract </a:t>
            </a:r>
            <a:r>
              <a:rPr lang="en-US" dirty="0" err="1" smtClean="0">
                <a:latin typeface="Arial" pitchFamily="34" charset="0"/>
                <a:cs typeface="Times New Roman" pitchFamily="18" charset="0"/>
              </a:rPr>
              <a:t>superclass</a:t>
            </a:r>
            <a:r>
              <a:rPr lang="en-US" dirty="0" smtClean="0">
                <a:latin typeface="Arial" pitchFamily="34" charset="0"/>
                <a:cs typeface="Times New Roman" pitchFamily="18" charset="0"/>
              </a:rPr>
              <a:t> is directly used by the concrete classes. For the operations that are defined as abstract in the </a:t>
            </a:r>
            <a:r>
              <a:rPr lang="en-US" dirty="0" err="1" smtClean="0">
                <a:latin typeface="Arial" pitchFamily="34" charset="0"/>
                <a:cs typeface="Times New Roman" pitchFamily="18" charset="0"/>
              </a:rPr>
              <a:t>superclass</a:t>
            </a:r>
            <a:r>
              <a:rPr lang="en-US" dirty="0" smtClean="0">
                <a:latin typeface="Arial" pitchFamily="34" charset="0"/>
                <a:cs typeface="Times New Roman" pitchFamily="18" charset="0"/>
              </a:rPr>
              <a:t>, the concrete class provides the </a:t>
            </a:r>
            <a:r>
              <a:rPr lang="en-US" dirty="0" err="1" smtClean="0">
                <a:latin typeface="Arial" pitchFamily="34" charset="0"/>
                <a:cs typeface="Times New Roman" pitchFamily="18" charset="0"/>
              </a:rPr>
              <a:t>behaviour</a:t>
            </a:r>
            <a:r>
              <a:rPr lang="en-US" dirty="0" smtClean="0">
                <a:latin typeface="Arial" pitchFamily="34" charset="0"/>
                <a:cs typeface="Times New Roman" pitchFamily="18" charset="0"/>
              </a:rPr>
              <a:t>.</a:t>
            </a:r>
            <a:endParaRPr lang="en-US" dirty="0" smtClean="0">
              <a:latin typeface="Arial" pitchFamily="34" charset="0"/>
            </a:endParaRPr>
          </a:p>
        </p:txBody>
      </p:sp>
      <p:sp>
        <p:nvSpPr>
          <p:cNvPr id="56326" name="Text Box 4"/>
          <p:cNvSpPr txBox="1">
            <a:spLocks noChangeArrowheads="1"/>
          </p:cNvSpPr>
          <p:nvPr/>
        </p:nvSpPr>
        <p:spPr bwMode="auto">
          <a:xfrm>
            <a:off x="152193" y="1258550"/>
            <a:ext cx="1677228" cy="101565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This pattern is also very obvious and developers/designers would have used it without knowing that it is a pattern</a:t>
            </a:r>
            <a:r>
              <a:rPr lang="en-US" sz="1000"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1970088" y="839788"/>
            <a:ext cx="4668837" cy="3503612"/>
          </a:xfrm>
          <a:ln/>
        </p:spPr>
      </p:sp>
      <p:sp>
        <p:nvSpPr>
          <p:cNvPr id="57349" name="Rectangle 3"/>
          <p:cNvSpPr>
            <a:spLocks noGrp="1" noChangeArrowheads="1"/>
          </p:cNvSpPr>
          <p:nvPr>
            <p:ph type="body" idx="1"/>
          </p:nvPr>
        </p:nvSpPr>
        <p:spPr>
          <a:xfrm>
            <a:off x="1981614" y="4572000"/>
            <a:ext cx="4797184" cy="3964587"/>
          </a:xfrm>
          <a:noFill/>
          <a:ln/>
        </p:spPr>
        <p:txBody>
          <a:bodyPr/>
          <a:lstStyle/>
          <a:p>
            <a:pPr marL="224325" indent="-224325"/>
            <a:r>
              <a:rPr lang="en-US" dirty="0" smtClean="0">
                <a:latin typeface="Arial" pitchFamily="34" charset="0"/>
              </a:rPr>
              <a:t>The abstract class defines the abstract operations, which are implemented by the concrete classes that extend the abstract class.</a:t>
            </a:r>
          </a:p>
          <a:p>
            <a:pPr marL="224325" indent="-224325"/>
            <a:endParaRPr lang="en-US" dirty="0" smtClean="0">
              <a:latin typeface="Arial" pitchFamily="34" charset="0"/>
            </a:endParaRPr>
          </a:p>
        </p:txBody>
      </p:sp>
      <p:sp>
        <p:nvSpPr>
          <p:cNvPr id="57350" name="Text Box 4"/>
          <p:cNvSpPr txBox="1">
            <a:spLocks noChangeArrowheads="1"/>
          </p:cNvSpPr>
          <p:nvPr/>
        </p:nvSpPr>
        <p:spPr bwMode="auto">
          <a:xfrm>
            <a:off x="152193" y="1258550"/>
            <a:ext cx="1677228" cy="707882"/>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This structure is well-known for any OO programmer. Ask them to interpret</a:t>
            </a:r>
            <a:r>
              <a:rPr lang="en-US" sz="1000" dirty="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1970088" y="839788"/>
            <a:ext cx="4668837" cy="3503612"/>
          </a:xfrm>
          <a:ln/>
        </p:spPr>
      </p:sp>
      <p:sp>
        <p:nvSpPr>
          <p:cNvPr id="58373" name="Rectangle 3"/>
          <p:cNvSpPr>
            <a:spLocks noGrp="1" noChangeArrowheads="1"/>
          </p:cNvSpPr>
          <p:nvPr>
            <p:ph type="body" idx="1"/>
          </p:nvPr>
        </p:nvSpPr>
        <p:spPr>
          <a:xfrm>
            <a:off x="1981614" y="4572000"/>
            <a:ext cx="4834456" cy="3964587"/>
          </a:xfrm>
          <a:noFill/>
          <a:ln/>
        </p:spPr>
        <p:txBody>
          <a:bodyPr/>
          <a:lstStyle/>
          <a:p>
            <a:pPr marL="224325" indent="-224325">
              <a:lnSpc>
                <a:spcPct val="85000"/>
              </a:lnSpc>
            </a:pPr>
            <a:r>
              <a:rPr lang="en-US" b="1" u="sng" dirty="0" smtClean="0">
                <a:latin typeface="Arial" pitchFamily="34" charset="0"/>
              </a:rPr>
              <a:t>Abstract </a:t>
            </a:r>
            <a:r>
              <a:rPr lang="en-US" b="1" u="sng" dirty="0" err="1" smtClean="0">
                <a:latin typeface="Arial" pitchFamily="34" charset="0"/>
              </a:rPr>
              <a:t>Superclass</a:t>
            </a:r>
            <a:r>
              <a:rPr lang="en-US" b="1" u="sng" dirty="0" smtClean="0">
                <a:latin typeface="Arial" pitchFamily="34" charset="0"/>
              </a:rPr>
              <a:t> Pattern</a:t>
            </a:r>
            <a:r>
              <a:rPr lang="en-US" b="1" dirty="0" smtClean="0">
                <a:latin typeface="Arial" pitchFamily="34" charset="0"/>
              </a:rPr>
              <a:t>:</a:t>
            </a:r>
          </a:p>
          <a:p>
            <a:pPr marL="224325" indent="-224325">
              <a:lnSpc>
                <a:spcPct val="85000"/>
              </a:lnSpc>
            </a:pPr>
            <a:r>
              <a:rPr lang="en-US" dirty="0" smtClean="0">
                <a:latin typeface="Arial" pitchFamily="34" charset="0"/>
              </a:rPr>
              <a:t>We have seen examples like Savings and Current Account extending from a base “Account” </a:t>
            </a:r>
            <a:r>
              <a:rPr lang="en-US" dirty="0" err="1" smtClean="0">
                <a:latin typeface="Arial" pitchFamily="34" charset="0"/>
              </a:rPr>
              <a:t>superclass</a:t>
            </a:r>
            <a:r>
              <a:rPr lang="en-US" dirty="0" smtClean="0">
                <a:latin typeface="Arial" pitchFamily="34" charset="0"/>
              </a:rPr>
              <a:t> which is abstract. Similarly if there are difference types of customers, an abstract “Customer” </a:t>
            </a:r>
            <a:r>
              <a:rPr lang="en-US" dirty="0" err="1" smtClean="0">
                <a:latin typeface="Arial" pitchFamily="34" charset="0"/>
              </a:rPr>
              <a:t>Superclass</a:t>
            </a:r>
            <a:r>
              <a:rPr lang="en-US" dirty="0" smtClean="0">
                <a:latin typeface="Arial" pitchFamily="34" charset="0"/>
              </a:rPr>
              <a:t> can be at the base of the Customer Class Hierarchy.</a:t>
            </a:r>
          </a:p>
        </p:txBody>
      </p:sp>
      <p:sp>
        <p:nvSpPr>
          <p:cNvPr id="58374" name="Text Box 4"/>
          <p:cNvSpPr txBox="1">
            <a:spLocks noChangeArrowheads="1"/>
          </p:cNvSpPr>
          <p:nvPr/>
        </p:nvSpPr>
        <p:spPr bwMode="auto">
          <a:xfrm>
            <a:off x="161511" y="1249181"/>
            <a:ext cx="1677228" cy="116954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Remind the class about the design principle which talks about having an abstract class at the base of the hierarchy</a:t>
            </a:r>
          </a:p>
          <a:p>
            <a:pPr defTabSz="914437"/>
            <a:r>
              <a:rPr lang="en-US" sz="1000" dirty="0"/>
              <a:t/>
            </a:r>
            <a:br>
              <a:rPr lang="en-US" sz="1000" dirty="0"/>
            </a:br>
            <a:endParaRPr lang="en-US" sz="10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1970088" y="839788"/>
            <a:ext cx="4668837" cy="3503612"/>
          </a:xfrm>
          <a:ln/>
        </p:spPr>
      </p:sp>
      <p:sp>
        <p:nvSpPr>
          <p:cNvPr id="59397"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Introduction to Creational Patterns</a:t>
            </a:r>
            <a:r>
              <a:rPr lang="en-US" b="1" dirty="0" smtClean="0">
                <a:latin typeface="Arial" pitchFamily="34" charset="0"/>
              </a:rPr>
              <a:t>:</a:t>
            </a:r>
          </a:p>
          <a:p>
            <a:pPr marL="224325" indent="-224325">
              <a:buFontTx/>
              <a:buChar char="•"/>
            </a:pPr>
            <a:r>
              <a:rPr lang="en-US" dirty="0" smtClean="0">
                <a:latin typeface="Arial" pitchFamily="34" charset="0"/>
              </a:rPr>
              <a:t>Creational Patterns provide guidelines on creation, configuration, and initialization for objects. </a:t>
            </a:r>
          </a:p>
          <a:p>
            <a:pPr marL="224325" indent="-224325">
              <a:buFontTx/>
              <a:buChar char="•"/>
            </a:pPr>
            <a:r>
              <a:rPr lang="en-US" dirty="0" smtClean="0">
                <a:latin typeface="Arial" pitchFamily="34" charset="0"/>
              </a:rPr>
              <a:t>“Decisions typically involve dynamically deciding which class to instantiate or which objects an object will delegate responsibility to.”</a:t>
            </a:r>
          </a:p>
        </p:txBody>
      </p:sp>
      <p:sp>
        <p:nvSpPr>
          <p:cNvPr id="59398" name="Text Box 6"/>
          <p:cNvSpPr txBox="1">
            <a:spLocks noChangeArrowheads="1"/>
          </p:cNvSpPr>
          <p:nvPr/>
        </p:nvSpPr>
        <p:spPr bwMode="auto">
          <a:xfrm>
            <a:off x="152193" y="1249181"/>
            <a:ext cx="1677228" cy="209287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Creational Patterns  are all about class instantiation. They can be further divided into class-creational pattern &amp; object creational pattern. While class-creation patterns use inheritance effectively in the instantiation process, object-creation patterns use delegation effectively to get the job done.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1970088" y="839788"/>
            <a:ext cx="4668837" cy="3503612"/>
          </a:xfrm>
          <a:ln/>
        </p:spPr>
      </p:sp>
      <p:sp>
        <p:nvSpPr>
          <p:cNvPr id="60421"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Different Creational Patterns</a:t>
            </a:r>
            <a:r>
              <a:rPr lang="en-US" b="1" dirty="0" smtClean="0">
                <a:latin typeface="Arial" pitchFamily="34" charset="0"/>
              </a:rPr>
              <a:t>:</a:t>
            </a:r>
          </a:p>
          <a:p>
            <a:pPr marL="224325" indent="-224325">
              <a:buFontTx/>
              <a:buChar char="•"/>
            </a:pPr>
            <a:r>
              <a:rPr lang="en-US" dirty="0" smtClean="0">
                <a:latin typeface="Arial" pitchFamily="34" charset="0"/>
              </a:rPr>
              <a:t>Creational Design Patterns are further classified as:</a:t>
            </a:r>
          </a:p>
          <a:p>
            <a:pPr marL="729057" lvl="1" indent="-280406">
              <a:buFont typeface="Wingdings" pitchFamily="2" charset="2"/>
              <a:buChar char="Ø"/>
            </a:pPr>
            <a:r>
              <a:rPr lang="en-US" b="1" dirty="0" smtClean="0">
                <a:latin typeface="Arial" pitchFamily="34" charset="0"/>
              </a:rPr>
              <a:t>Factory</a:t>
            </a:r>
            <a:r>
              <a:rPr lang="en-US" dirty="0" smtClean="0">
                <a:latin typeface="Arial" pitchFamily="34" charset="0"/>
              </a:rPr>
              <a:t> </a:t>
            </a:r>
            <a:r>
              <a:rPr lang="en-US" b="1" dirty="0" smtClean="0">
                <a:latin typeface="Arial" pitchFamily="34" charset="0"/>
              </a:rPr>
              <a:t>Method:</a:t>
            </a:r>
            <a:r>
              <a:rPr lang="en-US" dirty="0" smtClean="0">
                <a:latin typeface="Arial" pitchFamily="34" charset="0"/>
              </a:rPr>
              <a:t> It creates objects without specifying the exact object to create. </a:t>
            </a:r>
            <a:br>
              <a:rPr lang="en-US" dirty="0" smtClean="0">
                <a:latin typeface="Arial" pitchFamily="34" charset="0"/>
              </a:rPr>
            </a:br>
            <a:r>
              <a:rPr lang="en-US" dirty="0" smtClean="0">
                <a:latin typeface="Arial" pitchFamily="34" charset="0"/>
              </a:rPr>
              <a:t> </a:t>
            </a:r>
          </a:p>
          <a:p>
            <a:pPr marL="729057" lvl="1" indent="-280406">
              <a:buFont typeface="Wingdings" pitchFamily="2" charset="2"/>
              <a:buChar char="Ø"/>
            </a:pPr>
            <a:r>
              <a:rPr lang="en-US" b="1" dirty="0" smtClean="0">
                <a:latin typeface="Arial" pitchFamily="34" charset="0"/>
              </a:rPr>
              <a:t>Abstract Factory:</a:t>
            </a:r>
            <a:r>
              <a:rPr lang="en-US" dirty="0" smtClean="0">
                <a:latin typeface="Arial" pitchFamily="34" charset="0"/>
              </a:rPr>
              <a:t> It groups object factories that have a common theme. </a:t>
            </a:r>
          </a:p>
          <a:p>
            <a:pPr marL="729057" lvl="1" indent="-280406">
              <a:buFont typeface="Wingdings" pitchFamily="2" charset="2"/>
              <a:buChar char="Ø"/>
            </a:pPr>
            <a:endParaRPr lang="en-US" dirty="0" smtClean="0">
              <a:latin typeface="Arial" pitchFamily="34" charset="0"/>
            </a:endParaRPr>
          </a:p>
          <a:p>
            <a:pPr marL="729057" lvl="1" indent="-280406">
              <a:buFont typeface="Wingdings" pitchFamily="2" charset="2"/>
              <a:buChar char="Ø"/>
            </a:pPr>
            <a:r>
              <a:rPr lang="en-US" b="1" dirty="0" smtClean="0">
                <a:latin typeface="Arial" pitchFamily="34" charset="0"/>
              </a:rPr>
              <a:t>Prototype:</a:t>
            </a:r>
            <a:r>
              <a:rPr lang="en-US" dirty="0" smtClean="0">
                <a:latin typeface="Arial" pitchFamily="34" charset="0"/>
              </a:rPr>
              <a:t> It creates objects by cloning an existing object. </a:t>
            </a:r>
          </a:p>
          <a:p>
            <a:pPr marL="729057" lvl="1" indent="-280406">
              <a:buFont typeface="Wingdings" pitchFamily="2" charset="2"/>
              <a:buChar char="Ø"/>
            </a:pPr>
            <a:endParaRPr lang="en-US" dirty="0" smtClean="0">
              <a:latin typeface="Arial" pitchFamily="34" charset="0"/>
            </a:endParaRPr>
          </a:p>
          <a:p>
            <a:pPr marL="729057" lvl="1" indent="-280406">
              <a:buFont typeface="Wingdings" pitchFamily="2" charset="2"/>
              <a:buChar char="Ø"/>
            </a:pPr>
            <a:r>
              <a:rPr lang="en-US" b="1" dirty="0" smtClean="0">
                <a:latin typeface="Arial" pitchFamily="34" charset="0"/>
              </a:rPr>
              <a:t>Builder:</a:t>
            </a:r>
            <a:r>
              <a:rPr lang="en-US" dirty="0" smtClean="0">
                <a:latin typeface="Arial" pitchFamily="34" charset="0"/>
              </a:rPr>
              <a:t> It constructs complex objects by separating construction and representation. </a:t>
            </a:r>
            <a:r>
              <a:rPr lang="en-US" b="1" dirty="0" smtClean="0">
                <a:latin typeface="Arial" pitchFamily="34" charset="0"/>
              </a:rPr>
              <a:t> </a:t>
            </a:r>
            <a:endParaRPr lang="en-US" dirty="0" smtClean="0">
              <a:latin typeface="Arial" pitchFamily="34" charset="0"/>
            </a:endParaRPr>
          </a:p>
          <a:p>
            <a:pPr marL="729057" lvl="1" indent="-280406">
              <a:buFont typeface="Wingdings" pitchFamily="2" charset="2"/>
              <a:buChar char="Ø"/>
            </a:pPr>
            <a:endParaRPr lang="en-US" dirty="0" smtClean="0">
              <a:latin typeface="Arial" pitchFamily="34" charset="0"/>
            </a:endParaRPr>
          </a:p>
          <a:p>
            <a:pPr marL="729057" lvl="1" indent="-280406">
              <a:buFont typeface="Wingdings" pitchFamily="2" charset="2"/>
              <a:buChar char="Ø"/>
            </a:pPr>
            <a:r>
              <a:rPr lang="en-US" b="1" dirty="0" smtClean="0">
                <a:latin typeface="Arial" pitchFamily="34" charset="0"/>
              </a:rPr>
              <a:t>Singleton:</a:t>
            </a:r>
            <a:r>
              <a:rPr lang="en-US" dirty="0" smtClean="0">
                <a:latin typeface="Arial" pitchFamily="34" charset="0"/>
              </a:rPr>
              <a:t> It restricts object creation for a class to only one instance.</a:t>
            </a:r>
          </a:p>
          <a:p>
            <a:pPr marL="224325" indent="-224325"/>
            <a:endParaRPr lang="en-US" dirty="0" smtClean="0">
              <a:latin typeface="Arial" pitchFamily="34" charset="0"/>
            </a:endParaRPr>
          </a:p>
          <a:p>
            <a:pPr marL="224325" indent="-224325"/>
            <a:r>
              <a:rPr lang="en-US" dirty="0" smtClean="0">
                <a:latin typeface="Arial" pitchFamily="34" charset="0"/>
              </a:rPr>
              <a:t>We will see Factory and Singleton in some more detail.</a:t>
            </a:r>
          </a:p>
        </p:txBody>
      </p:sp>
      <p:sp>
        <p:nvSpPr>
          <p:cNvPr id="60422" name="Text Box 4"/>
          <p:cNvSpPr txBox="1">
            <a:spLocks noChangeArrowheads="1"/>
          </p:cNvSpPr>
          <p:nvPr/>
        </p:nvSpPr>
        <p:spPr bwMode="auto">
          <a:xfrm>
            <a:off x="152193" y="1258550"/>
            <a:ext cx="1677228" cy="1323435"/>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At this stage just mention the list of creational Patterns. One line explanation is given for each one, but we can restrict to the patterns that we will cover i.e. Factory Method and Singleton.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1970088" y="839788"/>
            <a:ext cx="4668837" cy="3503612"/>
          </a:xfrm>
          <a:ln/>
        </p:spPr>
      </p:sp>
      <p:sp>
        <p:nvSpPr>
          <p:cNvPr id="61445" name="Rectangle 3"/>
          <p:cNvSpPr>
            <a:spLocks noGrp="1" noChangeArrowheads="1"/>
          </p:cNvSpPr>
          <p:nvPr>
            <p:ph type="body" idx="1"/>
          </p:nvPr>
        </p:nvSpPr>
        <p:spPr>
          <a:xfrm>
            <a:off x="1981614" y="4572000"/>
            <a:ext cx="4876386" cy="3964587"/>
          </a:xfrm>
          <a:noFill/>
          <a:ln/>
        </p:spPr>
        <p:txBody>
          <a:bodyPr/>
          <a:lstStyle/>
          <a:p>
            <a:pPr marL="224325" indent="-224325"/>
            <a:r>
              <a:rPr lang="en-US" b="1" u="sng" dirty="0" smtClean="0">
                <a:latin typeface="Arial" pitchFamily="34" charset="0"/>
              </a:rPr>
              <a:t>Factory Method</a:t>
            </a:r>
            <a:r>
              <a:rPr lang="en-US" b="1" dirty="0" smtClean="0">
                <a:latin typeface="Arial" pitchFamily="34" charset="0"/>
              </a:rPr>
              <a:t>:</a:t>
            </a:r>
          </a:p>
          <a:p>
            <a:pPr marL="224325" indent="-224325">
              <a:buFontTx/>
              <a:buChar char="•"/>
            </a:pPr>
            <a:r>
              <a:rPr lang="en-US" dirty="0" smtClean="0">
                <a:latin typeface="Arial" pitchFamily="34" charset="0"/>
              </a:rPr>
              <a:t>You can define an interface for creating an object, however, let subclasses decide which class to instantiate. </a:t>
            </a:r>
            <a:r>
              <a:rPr lang="en-US" b="1" dirty="0" smtClean="0">
                <a:latin typeface="Arial" pitchFamily="34" charset="0"/>
              </a:rPr>
              <a:t>Factory Method </a:t>
            </a:r>
            <a:r>
              <a:rPr lang="en-US" dirty="0" smtClean="0">
                <a:latin typeface="Arial" pitchFamily="34" charset="0"/>
              </a:rPr>
              <a:t>lets a class defer instantiation to subclasses.</a:t>
            </a:r>
          </a:p>
          <a:p>
            <a:pPr marL="224325" indent="-224325">
              <a:buFontTx/>
              <a:buChar char="•"/>
            </a:pPr>
            <a:r>
              <a:rPr lang="en-US" dirty="0" smtClean="0">
                <a:latin typeface="Arial" pitchFamily="34" charset="0"/>
              </a:rPr>
              <a:t>It is also called as a </a:t>
            </a:r>
            <a:r>
              <a:rPr lang="en-US" b="1" dirty="0" smtClean="0">
                <a:latin typeface="Arial" pitchFamily="34" charset="0"/>
              </a:rPr>
              <a:t>Factory Pattern </a:t>
            </a:r>
            <a:r>
              <a:rPr lang="en-US" dirty="0" smtClean="0">
                <a:latin typeface="Arial" pitchFamily="34" charset="0"/>
              </a:rPr>
              <a:t>since it is responsible for “manufacturing” an Object.</a:t>
            </a:r>
          </a:p>
          <a:p>
            <a:pPr marL="224325" indent="-224325">
              <a:buFontTx/>
              <a:buChar char="•"/>
            </a:pPr>
            <a:r>
              <a:rPr lang="en-US" dirty="0" smtClean="0">
                <a:latin typeface="Arial" pitchFamily="34" charset="0"/>
              </a:rPr>
              <a:t>The </a:t>
            </a:r>
            <a:r>
              <a:rPr lang="en-US" b="1" dirty="0" smtClean="0">
                <a:latin typeface="Arial" pitchFamily="34" charset="0"/>
              </a:rPr>
              <a:t>Factory Method pattern </a:t>
            </a:r>
            <a:r>
              <a:rPr lang="en-US" dirty="0" smtClean="0">
                <a:latin typeface="Arial" pitchFamily="34" charset="0"/>
              </a:rPr>
              <a:t>is an object-oriented design pattern. Like other creational patterns, it deals with the problem of creating objects (products) without specifying the exact class of object that will be created. Factory Method handles this problem by defining a separate method for creating the objects, which can then be overridden by subclasses to specify the derived type of the product that will be created.</a:t>
            </a:r>
          </a:p>
          <a:p>
            <a:pPr marL="224325" indent="-224325" algn="just">
              <a:buFontTx/>
              <a:buChar char="•"/>
            </a:pPr>
            <a:r>
              <a:rPr lang="en-US" dirty="0" smtClean="0">
                <a:latin typeface="Arial" pitchFamily="34" charset="0"/>
              </a:rPr>
              <a:t>They promote loose coupling by eliminating the need to bind application specific classes into the code.</a:t>
            </a:r>
          </a:p>
        </p:txBody>
      </p:sp>
      <p:sp>
        <p:nvSpPr>
          <p:cNvPr id="61446" name="Text Box 4"/>
          <p:cNvSpPr txBox="1">
            <a:spLocks noChangeArrowheads="1"/>
          </p:cNvSpPr>
          <p:nvPr/>
        </p:nvSpPr>
        <p:spPr bwMode="auto">
          <a:xfrm>
            <a:off x="152193" y="1258550"/>
            <a:ext cx="1677228" cy="3323983"/>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The factory method pattern delegates the work of object creation to derived classes of the interface.</a:t>
            </a:r>
          </a:p>
          <a:p>
            <a:pPr defTabSz="914437"/>
            <a:r>
              <a:rPr lang="en-US" sz="1000" dirty="0">
                <a:latin typeface="Arial" pitchFamily="34" charset="0"/>
                <a:cs typeface="Arial" pitchFamily="34" charset="0"/>
              </a:rPr>
              <a:t>So we have an object here which will be an object for creating other objects; and a  method of this object is used for this creation. Typically objects created belong to same family (or parallel class hierarchies). For </a:t>
            </a:r>
            <a:r>
              <a:rPr lang="en-US" sz="1000" dirty="0" err="1">
                <a:latin typeface="Arial" pitchFamily="34" charset="0"/>
                <a:cs typeface="Arial" pitchFamily="34" charset="0"/>
              </a:rPr>
              <a:t>eg</a:t>
            </a:r>
            <a:r>
              <a:rPr lang="en-US" sz="1000" dirty="0">
                <a:latin typeface="Arial" pitchFamily="34" charset="0"/>
                <a:cs typeface="Arial" pitchFamily="34" charset="0"/>
              </a:rPr>
              <a:t>. Different types of Images, Connections to either local or remote database, Computers with different processors and so on. </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1970088" y="839788"/>
            <a:ext cx="4668837" cy="3503612"/>
          </a:xfrm>
          <a:ln/>
        </p:spPr>
      </p:sp>
      <p:sp>
        <p:nvSpPr>
          <p:cNvPr id="62469"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Example of Factory Method Pattern</a:t>
            </a:r>
            <a:r>
              <a:rPr lang="en-US" b="1" dirty="0" smtClean="0">
                <a:latin typeface="Arial" pitchFamily="34" charset="0"/>
              </a:rPr>
              <a:t>:</a:t>
            </a:r>
          </a:p>
          <a:p>
            <a:pPr marL="224325" indent="-224325">
              <a:buFontTx/>
              <a:buChar char="•"/>
            </a:pPr>
            <a:r>
              <a:rPr lang="en-US" dirty="0" smtClean="0">
                <a:latin typeface="Arial" pitchFamily="34" charset="0"/>
              </a:rPr>
              <a:t>The Factory Method defines an interface for creating objects, but lets subclasses decide which classes to instantiate. </a:t>
            </a:r>
          </a:p>
          <a:p>
            <a:pPr marL="224325" indent="-224325">
              <a:buFontTx/>
              <a:buChar char="•"/>
            </a:pPr>
            <a:r>
              <a:rPr lang="en-US" dirty="0" smtClean="0">
                <a:latin typeface="Arial" pitchFamily="34" charset="0"/>
              </a:rPr>
              <a:t>Injection molding presses demonstrate this pattern. Manufacturers of plastic toys process plastic molding powder, and inject the plastic into molds of the desired shapes. The class of toy (car, action figure, etc.) is determined by the mold.</a:t>
            </a:r>
          </a:p>
        </p:txBody>
      </p:sp>
      <p:sp>
        <p:nvSpPr>
          <p:cNvPr id="62470" name="Text Box 4"/>
          <p:cNvSpPr txBox="1">
            <a:spLocks noChangeArrowheads="1"/>
          </p:cNvSpPr>
          <p:nvPr/>
        </p:nvSpPr>
        <p:spPr bwMode="auto">
          <a:xfrm>
            <a:off x="161511" y="1249181"/>
            <a:ext cx="1677228" cy="101565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real-life example with participants. Ask them to share their experiences.</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1970088" y="839788"/>
            <a:ext cx="4668837" cy="3503612"/>
          </a:xfrm>
          <a:ln/>
        </p:spPr>
      </p:sp>
      <p:sp>
        <p:nvSpPr>
          <p:cNvPr id="63493" name="Rectangle 3"/>
          <p:cNvSpPr>
            <a:spLocks noGrp="1" noChangeArrowheads="1"/>
          </p:cNvSpPr>
          <p:nvPr>
            <p:ph type="body" idx="1"/>
          </p:nvPr>
        </p:nvSpPr>
        <p:spPr>
          <a:xfrm>
            <a:off x="1981615" y="4572000"/>
            <a:ext cx="4804948" cy="3964587"/>
          </a:xfrm>
          <a:noFill/>
          <a:ln/>
        </p:spPr>
        <p:txBody>
          <a:bodyPr/>
          <a:lstStyle/>
          <a:p>
            <a:pPr marL="224325" indent="-224325"/>
            <a:r>
              <a:rPr lang="en-US" dirty="0" smtClean="0">
                <a:latin typeface="Arial" pitchFamily="34" charset="0"/>
              </a:rPr>
              <a:t>In this example, the factory pattern is being used to create documents of different types – while RTF is an example shown, other types could be Plain text, HTML etc. Here, Document is the interface of the objects the factory method creates. </a:t>
            </a:r>
            <a:r>
              <a:rPr lang="en-US" dirty="0" err="1" smtClean="0">
                <a:latin typeface="Arial" pitchFamily="34" charset="0"/>
              </a:rPr>
              <a:t>RTFDocument</a:t>
            </a:r>
            <a:r>
              <a:rPr lang="en-US" dirty="0" smtClean="0">
                <a:latin typeface="Arial" pitchFamily="34" charset="0"/>
              </a:rPr>
              <a:t> implements this interface. The </a:t>
            </a:r>
            <a:r>
              <a:rPr lang="en-US" dirty="0" err="1" smtClean="0">
                <a:latin typeface="Arial" pitchFamily="34" charset="0"/>
              </a:rPr>
              <a:t>DocumentCreator</a:t>
            </a:r>
            <a:r>
              <a:rPr lang="en-US" dirty="0" smtClean="0">
                <a:latin typeface="Arial" pitchFamily="34" charset="0"/>
              </a:rPr>
              <a:t> declares the factory method which returns an object of type Document. The </a:t>
            </a:r>
            <a:r>
              <a:rPr lang="en-US" dirty="0" err="1" smtClean="0">
                <a:latin typeface="Arial" pitchFamily="34" charset="0"/>
              </a:rPr>
              <a:t>RTFDocumentCreator</a:t>
            </a:r>
            <a:r>
              <a:rPr lang="en-US" dirty="0" smtClean="0">
                <a:latin typeface="Arial" pitchFamily="34" charset="0"/>
              </a:rPr>
              <a:t> overrides the factory method to return an instance of </a:t>
            </a:r>
            <a:r>
              <a:rPr lang="en-US" dirty="0" err="1" smtClean="0">
                <a:latin typeface="Arial" pitchFamily="34" charset="0"/>
              </a:rPr>
              <a:t>RTFDocument</a:t>
            </a:r>
            <a:r>
              <a:rPr lang="en-US" dirty="0" smtClean="0">
                <a:latin typeface="Arial" pitchFamily="34" charset="0"/>
              </a:rPr>
              <a:t>. Similarly, we could have classes like </a:t>
            </a:r>
            <a:r>
              <a:rPr lang="en-US" dirty="0" err="1" smtClean="0">
                <a:latin typeface="Arial" pitchFamily="34" charset="0"/>
              </a:rPr>
              <a:t>HTMLDocumentCreator</a:t>
            </a:r>
            <a:r>
              <a:rPr lang="en-US" dirty="0" smtClean="0">
                <a:latin typeface="Arial" pitchFamily="34" charset="0"/>
              </a:rPr>
              <a:t> and </a:t>
            </a:r>
            <a:r>
              <a:rPr lang="en-US" dirty="0" err="1" smtClean="0">
                <a:latin typeface="Arial" pitchFamily="34" charset="0"/>
              </a:rPr>
              <a:t>PlainTextDocumentCreator</a:t>
            </a:r>
            <a:r>
              <a:rPr lang="en-US" dirty="0" smtClean="0">
                <a:latin typeface="Arial" pitchFamily="34" charset="0"/>
              </a:rPr>
              <a:t> overriding the factory methods to return specific concrete instances of the desired objects.</a:t>
            </a:r>
          </a:p>
        </p:txBody>
      </p:sp>
      <p:sp>
        <p:nvSpPr>
          <p:cNvPr id="63494" name="Text Box 4"/>
          <p:cNvSpPr txBox="1">
            <a:spLocks noChangeArrowheads="1"/>
          </p:cNvSpPr>
          <p:nvPr/>
        </p:nvSpPr>
        <p:spPr bwMode="auto">
          <a:xfrm>
            <a:off x="198782" y="1249181"/>
            <a:ext cx="1639957" cy="3939536"/>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Factory methods eliminate</a:t>
            </a:r>
          </a:p>
          <a:p>
            <a:pPr defTabSz="914437"/>
            <a:r>
              <a:rPr lang="en-US" sz="1000" dirty="0">
                <a:latin typeface="Arial" pitchFamily="34" charset="0"/>
                <a:cs typeface="Arial" pitchFamily="34" charset="0"/>
              </a:rPr>
              <a:t>the need to bind application –</a:t>
            </a:r>
          </a:p>
          <a:p>
            <a:pPr defTabSz="914437"/>
            <a:r>
              <a:rPr lang="en-US" sz="1000" dirty="0">
                <a:latin typeface="Arial" pitchFamily="34" charset="0"/>
                <a:cs typeface="Arial" pitchFamily="34" charset="0"/>
              </a:rPr>
              <a:t>specific classes into your</a:t>
            </a:r>
          </a:p>
          <a:p>
            <a:pPr defTabSz="914437"/>
            <a:r>
              <a:rPr lang="en-US" sz="1000" dirty="0">
                <a:latin typeface="Arial" pitchFamily="34" charset="0"/>
                <a:cs typeface="Arial" pitchFamily="34" charset="0"/>
              </a:rPr>
              <a:t>code.</a:t>
            </a:r>
          </a:p>
          <a:p>
            <a:pPr defTabSz="914437"/>
            <a:r>
              <a:rPr lang="en-US" sz="1000" dirty="0">
                <a:latin typeface="Arial" pitchFamily="34" charset="0"/>
                <a:cs typeface="Arial" pitchFamily="34" charset="0"/>
              </a:rPr>
              <a:t>Object Creation is completely encapsulated when we use this pattern. </a:t>
            </a:r>
          </a:p>
          <a:p>
            <a:pPr defTabSz="914437"/>
            <a:r>
              <a:rPr lang="en-US" sz="1000" dirty="0">
                <a:latin typeface="Arial" pitchFamily="34" charset="0"/>
                <a:cs typeface="Arial" pitchFamily="34" charset="0"/>
              </a:rPr>
              <a:t>We could make a mention of Abstract Factory Pattern to close this discussion. Objective with Abstract Factory is to create objects belonging to multiple families of products. For </a:t>
            </a:r>
            <a:r>
              <a:rPr lang="en-US" sz="1000" dirty="0" err="1">
                <a:latin typeface="Arial" pitchFamily="34" charset="0"/>
                <a:cs typeface="Arial" pitchFamily="34" charset="0"/>
              </a:rPr>
              <a:t>eg</a:t>
            </a:r>
            <a:r>
              <a:rPr lang="en-US" sz="1000" dirty="0">
                <a:latin typeface="Arial" pitchFamily="34" charset="0"/>
                <a:cs typeface="Arial" pitchFamily="34" charset="0"/>
              </a:rPr>
              <a:t>. we could have controls such as Labels and Buttons; this family of products could be for either the Windows platform or the Mac platform. We can use the Abstract Factory in this scenario.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1970088" y="839788"/>
            <a:ext cx="4668837" cy="3503612"/>
          </a:xfrm>
          <a:ln/>
        </p:spPr>
      </p:sp>
      <p:sp>
        <p:nvSpPr>
          <p:cNvPr id="64517"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Singleton Pattern</a:t>
            </a:r>
            <a:r>
              <a:rPr lang="en-US" b="1" dirty="0" smtClean="0">
                <a:latin typeface="Arial" pitchFamily="34" charset="0"/>
              </a:rPr>
              <a:t>:</a:t>
            </a:r>
          </a:p>
          <a:p>
            <a:pPr marL="224325" indent="-224325">
              <a:buFontTx/>
              <a:buChar char="•"/>
            </a:pPr>
            <a:r>
              <a:rPr lang="en-US" dirty="0" smtClean="0">
                <a:latin typeface="Arial" pitchFamily="34" charset="0"/>
              </a:rPr>
              <a:t>There are cases in programming where you need to ensure that there can be one and only one instance of a class which is used by the application.</a:t>
            </a:r>
          </a:p>
          <a:p>
            <a:pPr marL="224325" indent="-224325">
              <a:buFontTx/>
              <a:buChar char="•"/>
            </a:pPr>
            <a:r>
              <a:rPr lang="en-US" dirty="0" smtClean="0">
                <a:latin typeface="Arial" pitchFamily="34" charset="0"/>
              </a:rPr>
              <a:t>The </a:t>
            </a:r>
            <a:r>
              <a:rPr lang="en-US" b="1" dirty="0" smtClean="0">
                <a:latin typeface="Arial" pitchFamily="34" charset="0"/>
              </a:rPr>
              <a:t>Singleton pattern </a:t>
            </a:r>
            <a:r>
              <a:rPr lang="en-US" dirty="0" smtClean="0">
                <a:latin typeface="Arial" pitchFamily="34" charset="0"/>
              </a:rPr>
              <a:t>ensures that a class has only one instance, and provides a global point of access to it.</a:t>
            </a:r>
          </a:p>
          <a:p>
            <a:pPr marL="224325" indent="-224325">
              <a:buFontTx/>
              <a:buChar char="•"/>
            </a:pPr>
            <a:r>
              <a:rPr lang="en-US" dirty="0" smtClean="0">
                <a:latin typeface="Arial" pitchFamily="34" charset="0"/>
              </a:rPr>
              <a:t>It is important for some classes to have exactly one instance. </a:t>
            </a:r>
          </a:p>
          <a:p>
            <a:pPr marL="672976" lvl="1" indent="-224325">
              <a:buFont typeface="Wingdings" pitchFamily="2" charset="2"/>
              <a:buChar char="Ø"/>
            </a:pPr>
            <a:r>
              <a:rPr lang="en-US" dirty="0" smtClean="0">
                <a:latin typeface="Arial" pitchFamily="34" charset="0"/>
              </a:rPr>
              <a:t>Although there can be many printers in a system, there should be only one printer spooler. </a:t>
            </a:r>
          </a:p>
          <a:p>
            <a:pPr marL="672976" lvl="1" indent="-224325">
              <a:buFont typeface="Wingdings" pitchFamily="2" charset="2"/>
              <a:buChar char="Ø"/>
            </a:pPr>
            <a:r>
              <a:rPr lang="en-US" dirty="0" smtClean="0">
                <a:latin typeface="Arial" pitchFamily="34" charset="0"/>
              </a:rPr>
              <a:t>There should be only one File system and one Window manager. </a:t>
            </a:r>
          </a:p>
          <a:p>
            <a:pPr marL="672976" lvl="1" indent="-224325">
              <a:buFont typeface="Wingdings" pitchFamily="2" charset="2"/>
              <a:buChar char="Ø"/>
            </a:pPr>
            <a:r>
              <a:rPr lang="en-US" dirty="0" smtClean="0">
                <a:latin typeface="Arial" pitchFamily="34" charset="0"/>
              </a:rPr>
              <a:t>A digital filter will have one A/D converter. </a:t>
            </a:r>
          </a:p>
          <a:p>
            <a:pPr marL="672976" lvl="1" indent="-224325">
              <a:buFont typeface="Wingdings" pitchFamily="2" charset="2"/>
              <a:buChar char="Ø"/>
            </a:pPr>
            <a:r>
              <a:rPr lang="en-US" dirty="0" smtClean="0">
                <a:latin typeface="Arial" pitchFamily="34" charset="0"/>
              </a:rPr>
              <a:t>An accounting system will be dedicated to serving one company.</a:t>
            </a:r>
          </a:p>
          <a:p>
            <a:pPr marL="224325" indent="-224325">
              <a:buFontTx/>
              <a:buChar char="•"/>
            </a:pPr>
            <a:r>
              <a:rPr lang="en-US" dirty="0" smtClean="0">
                <a:latin typeface="Arial" pitchFamily="34" charset="0"/>
              </a:rPr>
              <a:t>How do we ensure that a class has only one instance and that the instance is easily accessible?  </a:t>
            </a:r>
          </a:p>
          <a:p>
            <a:pPr marL="672976" lvl="1" indent="-224325">
              <a:buFont typeface="Wingdings" pitchFamily="2" charset="2"/>
              <a:buChar char="Ø"/>
            </a:pPr>
            <a:r>
              <a:rPr lang="en-US" dirty="0" smtClean="0">
                <a:latin typeface="Arial" pitchFamily="34" charset="0"/>
              </a:rPr>
              <a:t>A global variable makes an object accessible. However, it does not keep you from instantiating multiple objects. </a:t>
            </a:r>
          </a:p>
          <a:p>
            <a:pPr marL="672976" lvl="1" indent="-224325">
              <a:buFont typeface="Wingdings" pitchFamily="2" charset="2"/>
              <a:buChar char="Ø"/>
            </a:pPr>
            <a:r>
              <a:rPr lang="en-US" dirty="0" smtClean="0">
                <a:latin typeface="Arial" pitchFamily="34" charset="0"/>
              </a:rPr>
              <a:t>A better solution is to make the class itself responsible for keeping track of its sole instance. The class can ensure that no other instance can be created (by intercepting requests to create new objects), and it can provide a way to access the instance. This is the </a:t>
            </a:r>
            <a:r>
              <a:rPr lang="en-US" b="1" dirty="0" smtClean="0">
                <a:latin typeface="Arial" pitchFamily="34" charset="0"/>
              </a:rPr>
              <a:t>Singleton pattern</a:t>
            </a:r>
            <a:r>
              <a:rPr lang="en-US" dirty="0" smtClean="0">
                <a:latin typeface="Arial" pitchFamily="34" charset="0"/>
              </a:rPr>
              <a:t>.</a:t>
            </a:r>
          </a:p>
        </p:txBody>
      </p:sp>
      <p:sp>
        <p:nvSpPr>
          <p:cNvPr id="64518" name="Text Box 4"/>
          <p:cNvSpPr txBox="1">
            <a:spLocks noChangeArrowheads="1"/>
          </p:cNvSpPr>
          <p:nvPr/>
        </p:nvSpPr>
        <p:spPr bwMode="auto">
          <a:xfrm>
            <a:off x="152193" y="1258550"/>
            <a:ext cx="1677228" cy="455508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This is the simplest pattern to understand and the most misused pattern. The challenge is to understand where it can be applied.</a:t>
            </a:r>
          </a:p>
          <a:p>
            <a:pPr defTabSz="914437"/>
            <a:endParaRPr lang="en-US" sz="1000" dirty="0">
              <a:latin typeface="Arial" pitchFamily="34" charset="0"/>
              <a:cs typeface="Arial" pitchFamily="34" charset="0"/>
            </a:endParaRPr>
          </a:p>
          <a:p>
            <a:pPr defTabSz="914437"/>
            <a:r>
              <a:rPr lang="en-US" sz="1000" dirty="0">
                <a:latin typeface="Arial" pitchFamily="34" charset="0"/>
                <a:cs typeface="Arial" pitchFamily="34" charset="0"/>
              </a:rPr>
              <a:t>A singleton is essentially a global variable.</a:t>
            </a:r>
          </a:p>
          <a:p>
            <a:pPr defTabSz="914437"/>
            <a:r>
              <a:rPr lang="en-US" sz="1000" dirty="0">
                <a:latin typeface="Arial" pitchFamily="34" charset="0"/>
                <a:cs typeface="Arial" pitchFamily="34" charset="0"/>
              </a:rPr>
              <a:t>Use it when its is simpler  &amp; safer to pass an object resource as a reference to the object that needs it, rather than letting objects access the resource globally.</a:t>
            </a:r>
          </a:p>
          <a:p>
            <a:pPr defTabSz="914437"/>
            <a:endParaRPr lang="en-US" sz="1000" dirty="0">
              <a:latin typeface="Arial" pitchFamily="34" charset="0"/>
              <a:cs typeface="Arial" pitchFamily="34" charset="0"/>
            </a:endParaRPr>
          </a:p>
          <a:p>
            <a:pPr defTabSz="914437"/>
            <a:r>
              <a:rPr lang="en-US" sz="1000" dirty="0">
                <a:latin typeface="Arial" pitchFamily="34" charset="0"/>
                <a:cs typeface="Arial" pitchFamily="34" charset="0"/>
              </a:rPr>
              <a:t>This pattern makes unit testing difficult , as it introduces “global state” into an application. </a:t>
            </a:r>
          </a:p>
          <a:p>
            <a:pPr defTabSz="914437"/>
            <a:r>
              <a:rPr lang="en-US" sz="1000" dirty="0">
                <a:latin typeface="Arial" pitchFamily="34" charset="0"/>
                <a:cs typeface="Arial" pitchFamily="34" charset="0"/>
              </a:rPr>
              <a:t>Access to Singletons in a multithreaded environment must be synchronized.</a:t>
            </a:r>
          </a:p>
          <a:p>
            <a:pPr defTabSz="914437"/>
            <a:endParaRPr lang="en-US" sz="1000" dirty="0">
              <a:latin typeface="Arial" pitchFamily="34" charset="0"/>
              <a:cs typeface="Arial" pitchFamily="34" charset="0"/>
            </a:endParaRPr>
          </a:p>
          <a:p>
            <a:pPr defTabSz="914437"/>
            <a:endParaRPr lang="en-US" sz="1000" dirty="0"/>
          </a:p>
          <a:p>
            <a:pPr defTabSz="914437"/>
            <a:r>
              <a:rPr lang="en-US" sz="1000" dirty="0"/>
              <a:t/>
            </a:r>
            <a:br>
              <a:rPr lang="en-US" sz="1000" dirty="0"/>
            </a:br>
            <a:endParaRPr lang="en-US" sz="10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1970088" y="839788"/>
            <a:ext cx="4668837" cy="3503612"/>
          </a:xfrm>
          <a:ln/>
        </p:spPr>
      </p:sp>
      <p:sp>
        <p:nvSpPr>
          <p:cNvPr id="65541" name="Rectangle 3"/>
          <p:cNvSpPr>
            <a:spLocks noGrp="1" noChangeArrowheads="1"/>
          </p:cNvSpPr>
          <p:nvPr>
            <p:ph type="body" idx="1"/>
          </p:nvPr>
        </p:nvSpPr>
        <p:spPr>
          <a:xfrm>
            <a:off x="1981614" y="4572000"/>
            <a:ext cx="4648097" cy="3964587"/>
          </a:xfrm>
          <a:noFill/>
          <a:ln/>
        </p:spPr>
        <p:txBody>
          <a:bodyPr/>
          <a:lstStyle/>
          <a:p>
            <a:pPr marL="186938" indent="-186938"/>
            <a:r>
              <a:rPr lang="en-US" dirty="0" smtClean="0">
                <a:latin typeface="Arial" pitchFamily="34" charset="0"/>
              </a:rPr>
              <a:t>Note the following</a:t>
            </a:r>
          </a:p>
          <a:p>
            <a:pPr marL="186938" indent="-186938">
              <a:buFontTx/>
              <a:buAutoNum type="arabicPeriod"/>
            </a:pPr>
            <a:r>
              <a:rPr lang="en-US" dirty="0" smtClean="0">
                <a:latin typeface="Arial" pitchFamily="34" charset="0"/>
              </a:rPr>
              <a:t>A private constructor is used to restrict the application from creating multiple instances of the class</a:t>
            </a:r>
          </a:p>
          <a:p>
            <a:pPr marL="186938" indent="-186938">
              <a:buFontTx/>
              <a:buAutoNum type="arabicPeriod"/>
            </a:pPr>
            <a:r>
              <a:rPr lang="en-US" dirty="0" smtClean="0">
                <a:latin typeface="Arial" pitchFamily="34" charset="0"/>
              </a:rPr>
              <a:t>A static instance variable makes the single instance globally available</a:t>
            </a:r>
          </a:p>
          <a:p>
            <a:pPr marL="186938" indent="-186938">
              <a:buFontTx/>
              <a:buAutoNum type="arabicPeriod"/>
            </a:pPr>
            <a:r>
              <a:rPr lang="en-US" dirty="0" smtClean="0">
                <a:latin typeface="Arial" pitchFamily="34" charset="0"/>
              </a:rPr>
              <a:t>A </a:t>
            </a:r>
            <a:r>
              <a:rPr lang="en-US" dirty="0" err="1" smtClean="0">
                <a:latin typeface="Arial" pitchFamily="34" charset="0"/>
              </a:rPr>
              <a:t>getUniqueInstance</a:t>
            </a:r>
            <a:r>
              <a:rPr lang="en-US" dirty="0" smtClean="0">
                <a:latin typeface="Arial" pitchFamily="34" charset="0"/>
              </a:rPr>
              <a:t> method is used to ensure that an instance is created the first time round and the same instance is used each time</a:t>
            </a:r>
          </a:p>
          <a:p>
            <a:pPr marL="186938" indent="-186938"/>
            <a:endParaRPr lang="en-US" dirty="0" smtClean="0">
              <a:latin typeface="Arial" pitchFamily="34" charset="0"/>
            </a:endParaRPr>
          </a:p>
        </p:txBody>
      </p:sp>
      <p:sp>
        <p:nvSpPr>
          <p:cNvPr id="65542" name="Text Box 4"/>
          <p:cNvSpPr txBox="1">
            <a:spLocks noChangeArrowheads="1"/>
          </p:cNvSpPr>
          <p:nvPr/>
        </p:nvSpPr>
        <p:spPr bwMode="auto">
          <a:xfrm>
            <a:off x="161511" y="1249180"/>
            <a:ext cx="1677228" cy="3016206"/>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the structure &amp; implementation of the Singleton Pattern. It is one of the easiest to understand.</a:t>
            </a:r>
          </a:p>
          <a:p>
            <a:pPr defTabSz="914437"/>
            <a:r>
              <a:rPr lang="en-US" sz="1000" dirty="0">
                <a:latin typeface="Arial" pitchFamily="34" charset="0"/>
                <a:cs typeface="Arial" pitchFamily="34" charset="0"/>
              </a:rPr>
              <a:t>Log File is needed by all for logging (global access) and there needs to be only 1 Log File object in the application…so a singleton. Another good </a:t>
            </a:r>
            <a:r>
              <a:rPr lang="en-US" sz="1000" dirty="0" err="1">
                <a:latin typeface="Arial" pitchFamily="34" charset="0"/>
                <a:cs typeface="Arial" pitchFamily="34" charset="0"/>
              </a:rPr>
              <a:t>eg</a:t>
            </a:r>
            <a:r>
              <a:rPr lang="en-US" sz="1000" dirty="0">
                <a:latin typeface="Arial" pitchFamily="34" charset="0"/>
                <a:cs typeface="Arial" pitchFamily="34" charset="0"/>
              </a:rPr>
              <a:t>. is Configuration File. </a:t>
            </a:r>
          </a:p>
          <a:p>
            <a:pPr defTabSz="914437"/>
            <a:r>
              <a:rPr lang="en-US" sz="1000" dirty="0">
                <a:latin typeface="Arial" pitchFamily="34" charset="0"/>
                <a:cs typeface="Arial" pitchFamily="34" charset="0"/>
              </a:rPr>
              <a:t>We will have some patterns like Factory which themselves need to be implemented as Singletons.</a:t>
            </a:r>
          </a:p>
          <a:p>
            <a:pPr defTabSz="914437"/>
            <a:r>
              <a:rPr lang="en-US" sz="1000" dirty="0"/>
              <a:t/>
            </a:r>
            <a:br>
              <a:rPr lang="en-US" sz="1000" dirty="0"/>
            </a:br>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70088" y="839788"/>
            <a:ext cx="4668837" cy="3503612"/>
          </a:xfrm>
          <a:ln/>
        </p:spPr>
      </p:sp>
      <p:sp>
        <p:nvSpPr>
          <p:cNvPr id="48133" name="Rectangle 4"/>
          <p:cNvSpPr>
            <a:spLocks noGrp="1" noChangeArrowheads="1"/>
          </p:cNvSpPr>
          <p:nvPr>
            <p:ph type="body" idx="1"/>
          </p:nvPr>
        </p:nvSpPr>
        <p:spPr>
          <a:xfrm>
            <a:off x="1981614" y="4572000"/>
            <a:ext cx="4648097" cy="3886513"/>
          </a:xfrm>
          <a:noFill/>
          <a:ln/>
        </p:spPr>
        <p:txBody>
          <a:bodyPr/>
          <a:lstStyle/>
          <a:p>
            <a:pPr eaLnBrk="1" hangingPunct="1"/>
            <a:r>
              <a:rPr lang="en-US" b="1" u="sng" smtClean="0">
                <a:latin typeface="Arial" pitchFamily="34" charset="0"/>
              </a:rPr>
              <a:t>Lesson Objectives</a:t>
            </a:r>
            <a:r>
              <a:rPr lang="en-US" b="1" smtClean="0">
                <a:latin typeface="Arial" pitchFamily="34" charset="0"/>
              </a:rPr>
              <a:t>:</a:t>
            </a:r>
          </a:p>
          <a:p>
            <a:pPr eaLnBrk="1" hangingPunct="1"/>
            <a:r>
              <a:rPr lang="en-US" smtClean="0">
                <a:latin typeface="Arial" pitchFamily="34" charset="0"/>
              </a:rPr>
              <a:t>This lesson provides some examples for design patterns.</a:t>
            </a:r>
          </a:p>
        </p:txBody>
      </p:sp>
      <p:sp>
        <p:nvSpPr>
          <p:cNvPr id="48134" name="Text Box 5"/>
          <p:cNvSpPr txBox="1">
            <a:spLocks noChangeArrowheads="1"/>
          </p:cNvSpPr>
          <p:nvPr/>
        </p:nvSpPr>
        <p:spPr bwMode="auto">
          <a:xfrm>
            <a:off x="142875" y="1249181"/>
            <a:ext cx="1677228" cy="2554541"/>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This lesson gives an Introduction to each category and provides some examples for design patterns. Of the 23 </a:t>
            </a:r>
            <a:r>
              <a:rPr lang="en-US" sz="1000" dirty="0" err="1">
                <a:latin typeface="Arial" pitchFamily="34" charset="0"/>
                <a:cs typeface="Arial" pitchFamily="34" charset="0"/>
              </a:rPr>
              <a:t>GoF</a:t>
            </a:r>
            <a:r>
              <a:rPr lang="en-US" sz="1000" dirty="0">
                <a:latin typeface="Arial" pitchFamily="34" charset="0"/>
                <a:cs typeface="Arial" pitchFamily="34" charset="0"/>
              </a:rPr>
              <a:t> patterns listed, only some of the most frequently encountered are covered here.</a:t>
            </a:r>
          </a:p>
          <a:p>
            <a:pPr defTabSz="914437"/>
            <a:r>
              <a:rPr lang="en-US" sz="1000" dirty="0">
                <a:latin typeface="Arial" pitchFamily="34" charset="0"/>
                <a:cs typeface="Arial" pitchFamily="34" charset="0"/>
              </a:rPr>
              <a:t>Note that objective is only to understand what the pattern is all about; and  not to identify scenarios where it is to be applied (i.e. designing is out of scope)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1970088" y="839788"/>
            <a:ext cx="4668837" cy="3503612"/>
          </a:xfrm>
          <a:ln/>
        </p:spPr>
      </p:sp>
      <p:sp>
        <p:nvSpPr>
          <p:cNvPr id="66565" name="Rectangle 3"/>
          <p:cNvSpPr>
            <a:spLocks noGrp="1" noChangeArrowheads="1"/>
          </p:cNvSpPr>
          <p:nvPr>
            <p:ph type="body" idx="1"/>
          </p:nvPr>
        </p:nvSpPr>
        <p:spPr>
          <a:xfrm>
            <a:off x="1981614" y="4572000"/>
            <a:ext cx="4648097" cy="3964587"/>
          </a:xfrm>
          <a:noFill/>
          <a:ln/>
        </p:spPr>
        <p:txBody>
          <a:bodyPr/>
          <a:lstStyle/>
          <a:p>
            <a:pPr marL="224325" indent="-224325">
              <a:lnSpc>
                <a:spcPct val="90000"/>
              </a:lnSpc>
            </a:pPr>
            <a:r>
              <a:rPr lang="en-US" b="1" u="sng" dirty="0" smtClean="0">
                <a:latin typeface="Arial" pitchFamily="34" charset="0"/>
              </a:rPr>
              <a:t>Structural Patterns</a:t>
            </a:r>
            <a:r>
              <a:rPr lang="en-US" b="1" dirty="0" smtClean="0">
                <a:latin typeface="Arial" pitchFamily="34" charset="0"/>
              </a:rPr>
              <a:t>:</a:t>
            </a:r>
            <a:endParaRPr lang="en-US" dirty="0" smtClean="0">
              <a:latin typeface="Arial" pitchFamily="34" charset="0"/>
            </a:endParaRPr>
          </a:p>
          <a:p>
            <a:pPr marL="224325" indent="-224325">
              <a:lnSpc>
                <a:spcPct val="90000"/>
              </a:lnSpc>
              <a:buFontTx/>
              <a:buChar char="•"/>
            </a:pPr>
            <a:r>
              <a:rPr lang="en-US" b="1" dirty="0" smtClean="0">
                <a:latin typeface="Arial" pitchFamily="34" charset="0"/>
              </a:rPr>
              <a:t>Structural Patterns </a:t>
            </a:r>
            <a:r>
              <a:rPr lang="en-US" dirty="0" smtClean="0">
                <a:latin typeface="Arial" pitchFamily="34" charset="0"/>
              </a:rPr>
              <a:t>describe how </a:t>
            </a:r>
            <a:r>
              <a:rPr lang="en-US" b="1" dirty="0" smtClean="0">
                <a:latin typeface="Arial" pitchFamily="34" charset="0"/>
              </a:rPr>
              <a:t>objects </a:t>
            </a:r>
            <a:r>
              <a:rPr lang="en-US" dirty="0" smtClean="0">
                <a:latin typeface="Arial" pitchFamily="34" charset="0"/>
              </a:rPr>
              <a:t>and </a:t>
            </a:r>
            <a:r>
              <a:rPr lang="en-US" b="1" dirty="0" smtClean="0">
                <a:latin typeface="Arial" pitchFamily="34" charset="0"/>
              </a:rPr>
              <a:t>classes </a:t>
            </a:r>
            <a:r>
              <a:rPr lang="en-US" dirty="0" smtClean="0">
                <a:latin typeface="Arial" pitchFamily="34" charset="0"/>
              </a:rPr>
              <a:t>can be combined to form larger structures. </a:t>
            </a:r>
          </a:p>
          <a:p>
            <a:pPr marL="672976" lvl="1" indent="-224325">
              <a:lnSpc>
                <a:spcPct val="90000"/>
              </a:lnSpc>
              <a:buFont typeface="Wingdings" pitchFamily="2" charset="2"/>
              <a:buChar char="Ø"/>
            </a:pPr>
            <a:r>
              <a:rPr lang="en-US" b="1" dirty="0" smtClean="0">
                <a:latin typeface="Arial" pitchFamily="34" charset="0"/>
              </a:rPr>
              <a:t>Class patterns </a:t>
            </a:r>
            <a:r>
              <a:rPr lang="en-US" dirty="0" smtClean="0">
                <a:latin typeface="Arial" pitchFamily="34" charset="0"/>
              </a:rPr>
              <a:t>describe abstraction with the help of “inheritance” and how it can be used to provide more useful program interface. </a:t>
            </a:r>
          </a:p>
          <a:p>
            <a:pPr marL="672976" lvl="1" indent="-224325">
              <a:lnSpc>
                <a:spcPct val="90000"/>
              </a:lnSpc>
              <a:buFont typeface="Wingdings" pitchFamily="2" charset="2"/>
              <a:buChar char="Ø"/>
            </a:pPr>
            <a:r>
              <a:rPr lang="en-US" b="1" dirty="0" smtClean="0">
                <a:latin typeface="Arial" pitchFamily="34" charset="0"/>
              </a:rPr>
              <a:t>Object patterns</a:t>
            </a:r>
            <a:r>
              <a:rPr lang="en-US" dirty="0" smtClean="0">
                <a:latin typeface="Arial" pitchFamily="34" charset="0"/>
              </a:rPr>
              <a:t>, on other hand, describe how objects can be associated and composed to form larger, more complex structures. </a:t>
            </a:r>
          </a:p>
          <a:p>
            <a:pPr marL="224325" indent="-224325">
              <a:lnSpc>
                <a:spcPct val="90000"/>
              </a:lnSpc>
              <a:buFontTx/>
              <a:buChar char="•"/>
            </a:pPr>
            <a:r>
              <a:rPr lang="en-US" dirty="0" smtClean="0">
                <a:latin typeface="Arial" pitchFamily="34" charset="0"/>
              </a:rPr>
              <a:t>Structural Patterns are concerned with how </a:t>
            </a:r>
            <a:r>
              <a:rPr lang="en-US" b="1" dirty="0" smtClean="0">
                <a:latin typeface="Arial" pitchFamily="34" charset="0"/>
              </a:rPr>
              <a:t>classes </a:t>
            </a:r>
            <a:r>
              <a:rPr lang="en-US" dirty="0" smtClean="0">
                <a:latin typeface="Arial" pitchFamily="34" charset="0"/>
              </a:rPr>
              <a:t>and </a:t>
            </a:r>
            <a:r>
              <a:rPr lang="en-US" b="1" dirty="0" smtClean="0">
                <a:latin typeface="Arial" pitchFamily="34" charset="0"/>
              </a:rPr>
              <a:t>objects </a:t>
            </a:r>
            <a:r>
              <a:rPr lang="en-US" dirty="0" smtClean="0">
                <a:latin typeface="Arial" pitchFamily="34" charset="0"/>
              </a:rPr>
              <a:t>are composed to form larger structures. Structural class patterns use inheritance to compose interfaces or implementations. As a simple example, consider how multiple inheritance mixes two or more classes into one. The result is a class that combines the properties of its parent classes. This pattern is particularly useful for making independently developed class libraries work together.</a:t>
            </a:r>
          </a:p>
        </p:txBody>
      </p:sp>
      <p:sp>
        <p:nvSpPr>
          <p:cNvPr id="66566" name="Text Box 6"/>
          <p:cNvSpPr txBox="1">
            <a:spLocks noChangeArrowheads="1"/>
          </p:cNvSpPr>
          <p:nvPr/>
        </p:nvSpPr>
        <p:spPr bwMode="auto">
          <a:xfrm>
            <a:off x="152193" y="1249181"/>
            <a:ext cx="1677228" cy="553994"/>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Explain difference between creational &amp; Structural Patterns.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970088" y="839788"/>
            <a:ext cx="4668837" cy="3503612"/>
          </a:xfrm>
          <a:ln/>
        </p:spPr>
      </p:sp>
      <p:sp>
        <p:nvSpPr>
          <p:cNvPr id="67589"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Different Structural Patterns</a:t>
            </a:r>
            <a:r>
              <a:rPr lang="en-US" b="1" dirty="0" smtClean="0">
                <a:latin typeface="Arial" pitchFamily="34" charset="0"/>
              </a:rPr>
              <a:t>:</a:t>
            </a:r>
          </a:p>
          <a:p>
            <a:pPr marL="224325" indent="-224325">
              <a:buFont typeface="Calibri" pitchFamily="34" charset="0"/>
              <a:buAutoNum type="arabicPeriod"/>
            </a:pPr>
            <a:r>
              <a:rPr lang="en-US" b="1" dirty="0" smtClean="0">
                <a:latin typeface="Arial" pitchFamily="34" charset="0"/>
              </a:rPr>
              <a:t>Adapter:</a:t>
            </a:r>
            <a:r>
              <a:rPr lang="en-US" dirty="0" smtClean="0">
                <a:latin typeface="Arial" pitchFamily="34" charset="0"/>
              </a:rPr>
              <a:t> It allows classes with incompatible interfaces to work together by wrapping its own interface around that of an already existing class.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Bridge:</a:t>
            </a:r>
            <a:r>
              <a:rPr lang="en-US" dirty="0" smtClean="0">
                <a:latin typeface="Arial" pitchFamily="34" charset="0"/>
              </a:rPr>
              <a:t> It decouples an abstraction from its implementation so that the two can vary independently.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Composite:</a:t>
            </a:r>
            <a:r>
              <a:rPr lang="en-US" dirty="0" smtClean="0">
                <a:latin typeface="Arial" pitchFamily="34" charset="0"/>
              </a:rPr>
              <a:t> It composes one-or-more similar objects so that they can be manipulated as one object.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Decorator:</a:t>
            </a:r>
            <a:r>
              <a:rPr lang="en-US" dirty="0" smtClean="0">
                <a:latin typeface="Arial" pitchFamily="34" charset="0"/>
              </a:rPr>
              <a:t> It dynamically adds / overrides behavior in an existing method of an object.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Façade:</a:t>
            </a:r>
            <a:r>
              <a:rPr lang="en-US" dirty="0" smtClean="0">
                <a:latin typeface="Arial" pitchFamily="34" charset="0"/>
              </a:rPr>
              <a:t> It provides a simplified interface to a large body of code.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Flyweight:</a:t>
            </a:r>
            <a:r>
              <a:rPr lang="en-US" dirty="0" smtClean="0">
                <a:latin typeface="Arial" pitchFamily="34" charset="0"/>
              </a:rPr>
              <a:t> It reduces the cost of creating and manipulating a large number of similar objects. </a:t>
            </a:r>
          </a:p>
          <a:p>
            <a:pPr marL="224325" indent="-224325">
              <a:buFontTx/>
              <a:buAutoNum type="arabicPeriod"/>
            </a:pPr>
            <a:endParaRPr lang="en-US" dirty="0" smtClean="0">
              <a:latin typeface="Arial" pitchFamily="34" charset="0"/>
            </a:endParaRPr>
          </a:p>
          <a:p>
            <a:pPr marL="224325" indent="-224325">
              <a:buFontTx/>
              <a:buAutoNum type="arabicPeriod"/>
            </a:pPr>
            <a:r>
              <a:rPr lang="en-US" b="1" dirty="0" smtClean="0">
                <a:latin typeface="Arial" pitchFamily="34" charset="0"/>
              </a:rPr>
              <a:t>Proxy:</a:t>
            </a:r>
            <a:r>
              <a:rPr lang="en-US" dirty="0" smtClean="0">
                <a:latin typeface="Arial" pitchFamily="34" charset="0"/>
              </a:rPr>
              <a:t> It provides a placeholder for another object to control access, reduce cost, and reduce complexity.</a:t>
            </a:r>
          </a:p>
          <a:p>
            <a:pPr marL="224325" indent="-224325">
              <a:buFontTx/>
              <a:buAutoNum type="arabicPeriod"/>
            </a:pPr>
            <a:endParaRPr lang="en-US" dirty="0" smtClean="0">
              <a:latin typeface="Arial" pitchFamily="34" charset="0"/>
            </a:endParaRPr>
          </a:p>
          <a:p>
            <a:pPr marL="224325" indent="-224325"/>
            <a:r>
              <a:rPr lang="en-US" dirty="0" smtClean="0">
                <a:latin typeface="Arial" pitchFamily="34" charset="0"/>
              </a:rPr>
              <a:t>We will understand Adapter and Façade in some detail.</a:t>
            </a:r>
          </a:p>
        </p:txBody>
      </p:sp>
      <p:sp>
        <p:nvSpPr>
          <p:cNvPr id="67590" name="Text Box 4"/>
          <p:cNvSpPr txBox="1">
            <a:spLocks noChangeArrowheads="1"/>
          </p:cNvSpPr>
          <p:nvPr/>
        </p:nvSpPr>
        <p:spPr bwMode="auto">
          <a:xfrm>
            <a:off x="451413" y="1258550"/>
            <a:ext cx="1378008" cy="1477323"/>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At this stage just mention the various GOF Structural Patterns. The detailed explanation will follow in the subsequent slides for the 2 examples considered.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1970088" y="839788"/>
            <a:ext cx="4668837" cy="3503612"/>
          </a:xfrm>
          <a:ln/>
        </p:spPr>
      </p:sp>
      <p:sp>
        <p:nvSpPr>
          <p:cNvPr id="68613"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Adapter Design Pattern</a:t>
            </a:r>
            <a:r>
              <a:rPr lang="en-US" b="1" dirty="0" smtClean="0">
                <a:latin typeface="Arial" pitchFamily="34" charset="0"/>
              </a:rPr>
              <a:t>:</a:t>
            </a:r>
          </a:p>
          <a:p>
            <a:pPr marL="224325" indent="-224325">
              <a:buFontTx/>
              <a:buChar char="•"/>
            </a:pPr>
            <a:r>
              <a:rPr lang="en-US" dirty="0" smtClean="0">
                <a:latin typeface="Arial" pitchFamily="34" charset="0"/>
              </a:rPr>
              <a:t>The </a:t>
            </a:r>
            <a:r>
              <a:rPr lang="en-US" b="1" dirty="0" smtClean="0">
                <a:latin typeface="Arial" pitchFamily="34" charset="0"/>
              </a:rPr>
              <a:t>Adapter Design Pattern </a:t>
            </a:r>
            <a:r>
              <a:rPr lang="en-US" dirty="0" smtClean="0">
                <a:latin typeface="Arial" pitchFamily="34" charset="0"/>
              </a:rPr>
              <a:t>is a type of design pattern that is used for converting the interface of a class into an interface that its clients expect to see. This pattern allows incompatible interfaces to work together.</a:t>
            </a:r>
          </a:p>
          <a:p>
            <a:pPr marL="224325" indent="-224325">
              <a:buFontTx/>
              <a:buChar char="•"/>
            </a:pPr>
            <a:r>
              <a:rPr lang="en-US" dirty="0" smtClean="0">
                <a:latin typeface="Arial" pitchFamily="34" charset="0"/>
              </a:rPr>
              <a:t>The adapter design pattern (often referred to as the “wrapper pattern” or simply a “wrapper”) adapts one interface for a class into one that a client expects. An adapter allows those classes to work together that normally cannot due to their incompatible interfaces. This is done by wrapping its own interface around that of an already existing class.</a:t>
            </a:r>
          </a:p>
          <a:p>
            <a:pPr marL="224325" indent="-224325">
              <a:buFontTx/>
              <a:buChar char="•"/>
            </a:pPr>
            <a:r>
              <a:rPr lang="en-US" dirty="0" smtClean="0">
                <a:latin typeface="Arial" pitchFamily="34" charset="0"/>
              </a:rPr>
              <a:t>The adapter is also responsible for handling any logic necessary to transform data into a form that is useful for the consumer. </a:t>
            </a:r>
          </a:p>
          <a:p>
            <a:pPr marL="224325" indent="-224325">
              <a:buFontTx/>
              <a:buChar char="•"/>
            </a:pPr>
            <a:r>
              <a:rPr lang="en-US" dirty="0" smtClean="0">
                <a:latin typeface="Arial" pitchFamily="34" charset="0"/>
              </a:rPr>
              <a:t>For instance, if multiple Boolean values are stored as a single integer but your consumer requires a “true” / “false”, the adapter will be responsible for extracting the appropriate values from the integer value.</a:t>
            </a:r>
          </a:p>
          <a:p>
            <a:pPr marL="224325" indent="-224325">
              <a:buFontTx/>
              <a:buChar char="•"/>
            </a:pPr>
            <a:r>
              <a:rPr lang="en-US" dirty="0" smtClean="0">
                <a:latin typeface="Arial" pitchFamily="34" charset="0"/>
              </a:rPr>
              <a:t>The adapter pattern is useful in situations where an already existing class provides some or all of the services you need but does not use the interface you need.</a:t>
            </a:r>
          </a:p>
        </p:txBody>
      </p:sp>
      <p:sp>
        <p:nvSpPr>
          <p:cNvPr id="68614" name="Text Box 4"/>
          <p:cNvSpPr txBox="1">
            <a:spLocks noChangeArrowheads="1"/>
          </p:cNvSpPr>
          <p:nvPr/>
        </p:nvSpPr>
        <p:spPr bwMode="auto">
          <a:xfrm>
            <a:off x="152193" y="1258550"/>
            <a:ext cx="1677228" cy="2862318"/>
          </a:xfrm>
          <a:prstGeom prst="rect">
            <a:avLst/>
          </a:prstGeom>
          <a:noFill/>
          <a:ln w="9525">
            <a:noFill/>
            <a:miter lim="800000"/>
            <a:headEnd/>
            <a:tailEnd/>
          </a:ln>
        </p:spPr>
        <p:txBody>
          <a:bodyPr lIns="91435" tIns="45718" rIns="91435" bIns="45718">
            <a:spAutoFit/>
          </a:bodyPr>
          <a:lstStyle/>
          <a:p>
            <a:r>
              <a:rPr lang="en-US" sz="1000" b="1" dirty="0">
                <a:latin typeface="Arial" pitchFamily="34" charset="0"/>
                <a:cs typeface="Arial" pitchFamily="34" charset="0"/>
              </a:rPr>
              <a:t>Applicability:- </a:t>
            </a:r>
          </a:p>
          <a:p>
            <a:r>
              <a:rPr lang="en-US" sz="1000" dirty="0">
                <a:latin typeface="Arial" pitchFamily="34" charset="0"/>
                <a:cs typeface="Arial" pitchFamily="34" charset="0"/>
              </a:rPr>
              <a:t>Use the Adapter pattern when :-</a:t>
            </a:r>
          </a:p>
          <a:p>
            <a:r>
              <a:rPr lang="en-US" sz="1000" dirty="0">
                <a:latin typeface="Arial" pitchFamily="34" charset="0"/>
                <a:cs typeface="Arial" pitchFamily="34" charset="0"/>
              </a:rPr>
              <a:t>- you want to use an existing class, and its interface does not match the one you need.</a:t>
            </a:r>
          </a:p>
          <a:p>
            <a:r>
              <a:rPr lang="en-US" sz="1000" dirty="0">
                <a:latin typeface="Arial" pitchFamily="34" charset="0"/>
                <a:cs typeface="Arial" pitchFamily="34" charset="0"/>
              </a:rPr>
              <a:t>- (</a:t>
            </a:r>
            <a:r>
              <a:rPr lang="en-US" sz="1000" i="1" dirty="0">
                <a:latin typeface="Arial" pitchFamily="34" charset="0"/>
                <a:cs typeface="Arial" pitchFamily="34" charset="0"/>
              </a:rPr>
              <a:t>object adapter only) </a:t>
            </a:r>
            <a:r>
              <a:rPr lang="en-US" sz="1000" dirty="0">
                <a:latin typeface="Arial" pitchFamily="34" charset="0"/>
                <a:cs typeface="Arial" pitchFamily="34" charset="0"/>
              </a:rPr>
              <a:t>you need to use several existing subclasses, but it's impractical to adapt their interface by sub classing every one. </a:t>
            </a:r>
          </a:p>
          <a:p>
            <a:r>
              <a:rPr lang="en-US" sz="1000" dirty="0">
                <a:latin typeface="Arial" pitchFamily="34" charset="0"/>
                <a:cs typeface="Arial" pitchFamily="34" charset="0"/>
              </a:rPr>
              <a:t> An object adapter can adapt the interface of its parent class.</a:t>
            </a:r>
          </a:p>
          <a:p>
            <a:r>
              <a:rPr lang="en-US" sz="1000" dirty="0"/>
              <a:t/>
            </a:r>
            <a:br>
              <a:rPr lang="en-US" sz="1000" dirty="0"/>
            </a:br>
            <a:endParaRPr lang="en-US" sz="10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1970088" y="839788"/>
            <a:ext cx="4668837" cy="3503612"/>
          </a:xfrm>
          <a:ln/>
        </p:spPr>
      </p:sp>
      <p:sp>
        <p:nvSpPr>
          <p:cNvPr id="69637" name="Rectangle 3"/>
          <p:cNvSpPr>
            <a:spLocks noGrp="1" noChangeArrowheads="1"/>
          </p:cNvSpPr>
          <p:nvPr>
            <p:ph type="body" idx="1"/>
          </p:nvPr>
        </p:nvSpPr>
        <p:spPr>
          <a:xfrm>
            <a:off x="1981614" y="4572000"/>
            <a:ext cx="4648097" cy="3964587"/>
          </a:xfrm>
          <a:noFill/>
          <a:ln/>
        </p:spPr>
        <p:txBody>
          <a:bodyPr/>
          <a:lstStyle/>
          <a:p>
            <a:pPr marL="224325" indent="-224325" algn="just"/>
            <a:r>
              <a:rPr lang="en-US" b="1" u="sng" dirty="0" smtClean="0">
                <a:latin typeface="Arial" pitchFamily="34" charset="0"/>
              </a:rPr>
              <a:t>Example of Adapter Pattern</a:t>
            </a:r>
            <a:r>
              <a:rPr lang="en-US" b="1" dirty="0" smtClean="0">
                <a:latin typeface="Arial" pitchFamily="34" charset="0"/>
              </a:rPr>
              <a:t>:</a:t>
            </a:r>
          </a:p>
          <a:p>
            <a:pPr marL="224325" indent="-224325">
              <a:buFontTx/>
              <a:buChar char="•"/>
            </a:pPr>
            <a:r>
              <a:rPr lang="en-US" dirty="0" smtClean="0">
                <a:latin typeface="Arial" pitchFamily="34" charset="0"/>
              </a:rPr>
              <a:t>The Adapter pattern allows incompatible classes to work together by converting the interface of one class into an interface expected by the clients. </a:t>
            </a:r>
          </a:p>
          <a:p>
            <a:pPr marL="224325" indent="-224325">
              <a:buFontTx/>
              <a:buChar char="•"/>
            </a:pPr>
            <a:r>
              <a:rPr lang="en-US" dirty="0" smtClean="0">
                <a:latin typeface="Arial" pitchFamily="34" charset="0"/>
              </a:rPr>
              <a:t>Socket wrenches provide an example of the Adapter. The adapter sits in between the plug of your laptop (US-made) and the European AC outlet. The adapter changes the interface of the outlet into one that your laptop expects.</a:t>
            </a:r>
          </a:p>
        </p:txBody>
      </p:sp>
      <p:sp>
        <p:nvSpPr>
          <p:cNvPr id="69638" name="Text Box 4"/>
          <p:cNvSpPr txBox="1">
            <a:spLocks noChangeArrowheads="1"/>
          </p:cNvSpPr>
          <p:nvPr/>
        </p:nvSpPr>
        <p:spPr bwMode="auto">
          <a:xfrm>
            <a:off x="161511" y="1249180"/>
            <a:ext cx="1677228" cy="1477323"/>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example…Most people would relate to power supply requirements in different countries!</a:t>
            </a:r>
          </a:p>
          <a:p>
            <a:pPr defTabSz="914437"/>
            <a:r>
              <a:rPr lang="en-US" sz="1000" dirty="0">
                <a:latin typeface="Arial" pitchFamily="34" charset="0"/>
                <a:cs typeface="Arial" pitchFamily="34" charset="0"/>
              </a:rPr>
              <a:t>Adaptors are widely used in the context of 3</a:t>
            </a:r>
            <a:r>
              <a:rPr lang="en-US" sz="1000" baseline="30000" dirty="0">
                <a:latin typeface="Arial" pitchFamily="34" charset="0"/>
                <a:cs typeface="Arial" pitchFamily="34" charset="0"/>
              </a:rPr>
              <a:t>rd</a:t>
            </a:r>
            <a:r>
              <a:rPr lang="en-US" sz="1000" dirty="0">
                <a:latin typeface="Arial" pitchFamily="34" charset="0"/>
                <a:cs typeface="Arial" pitchFamily="34" charset="0"/>
              </a:rPr>
              <a:t> party libraries; to match the interfaces.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970088" y="839788"/>
            <a:ext cx="4668837" cy="3503612"/>
          </a:xfrm>
          <a:ln/>
        </p:spPr>
      </p:sp>
      <p:sp>
        <p:nvSpPr>
          <p:cNvPr id="70661" name="Rectangle 3"/>
          <p:cNvSpPr>
            <a:spLocks noGrp="1" noChangeArrowheads="1"/>
          </p:cNvSpPr>
          <p:nvPr>
            <p:ph type="body" idx="1"/>
          </p:nvPr>
        </p:nvSpPr>
        <p:spPr>
          <a:xfrm>
            <a:off x="1981614" y="4572000"/>
            <a:ext cx="4648097" cy="3964587"/>
          </a:xfrm>
          <a:noFill/>
          <a:ln/>
        </p:spPr>
        <p:txBody>
          <a:bodyPr/>
          <a:lstStyle/>
          <a:p>
            <a:pPr marL="224325" indent="-224325"/>
            <a:r>
              <a:rPr lang="en-US" dirty="0" smtClean="0">
                <a:latin typeface="Arial" pitchFamily="34" charset="0"/>
              </a:rPr>
              <a:t>Let us look at the requirement of a system validating Address using a third party address component. The client expects an interface for validating address in the form of a string. However, the address component needs the address in the form of XML string. </a:t>
            </a:r>
          </a:p>
          <a:p>
            <a:pPr marL="224325" indent="-224325"/>
            <a:r>
              <a:rPr lang="en-US" dirty="0" smtClean="0">
                <a:latin typeface="Arial" pitchFamily="34" charset="0"/>
              </a:rPr>
              <a:t>The </a:t>
            </a:r>
            <a:r>
              <a:rPr lang="en-US" dirty="0" err="1" smtClean="0">
                <a:latin typeface="Arial" pitchFamily="34" charset="0"/>
              </a:rPr>
              <a:t>AddressAdapter</a:t>
            </a:r>
            <a:r>
              <a:rPr lang="en-US" dirty="0" smtClean="0">
                <a:latin typeface="Arial" pitchFamily="34" charset="0"/>
              </a:rPr>
              <a:t> class will bridge this gap, and provide a interface to the system in form of “</a:t>
            </a:r>
            <a:r>
              <a:rPr lang="en-US" dirty="0" err="1" smtClean="0">
                <a:latin typeface="Arial" pitchFamily="34" charset="0"/>
              </a:rPr>
              <a:t>validateAddr</a:t>
            </a:r>
            <a:r>
              <a:rPr lang="en-US" dirty="0" smtClean="0">
                <a:latin typeface="Arial" pitchFamily="34" charset="0"/>
              </a:rPr>
              <a:t>()” method that will expect the address as a normal string. It will generate an XML out of it and send this XML string as input to the </a:t>
            </a:r>
            <a:r>
              <a:rPr lang="en-US" dirty="0" err="1" smtClean="0">
                <a:latin typeface="Arial" pitchFamily="34" charset="0"/>
              </a:rPr>
              <a:t>validateXMLaddr</a:t>
            </a:r>
            <a:r>
              <a:rPr lang="en-US" dirty="0" smtClean="0">
                <a:latin typeface="Arial" pitchFamily="34" charset="0"/>
              </a:rPr>
              <a:t>() method provided by the </a:t>
            </a:r>
            <a:r>
              <a:rPr lang="en-US" dirty="0" err="1" smtClean="0">
                <a:latin typeface="Arial" pitchFamily="34" charset="0"/>
              </a:rPr>
              <a:t>AddressComp</a:t>
            </a:r>
            <a:r>
              <a:rPr lang="en-US" dirty="0" smtClean="0">
                <a:latin typeface="Arial" pitchFamily="34" charset="0"/>
              </a:rPr>
              <a:t>. Thus you can say, though the interfaces of the system and address component were incompatible, the adapter class has made them work together.</a:t>
            </a:r>
          </a:p>
          <a:p>
            <a:pPr marL="224325" indent="-224325"/>
            <a:r>
              <a:rPr lang="en-US" dirty="0" smtClean="0">
                <a:latin typeface="Arial" pitchFamily="34" charset="0"/>
              </a:rPr>
              <a:t>In case of Class adapter solution, the adapter class will inherit the implementations from both “System” and “</a:t>
            </a:r>
            <a:r>
              <a:rPr lang="en-US" dirty="0" err="1" smtClean="0">
                <a:latin typeface="Arial" pitchFamily="34" charset="0"/>
              </a:rPr>
              <a:t>AddressComp</a:t>
            </a:r>
            <a:r>
              <a:rPr lang="en-US" dirty="0" smtClean="0">
                <a:latin typeface="Arial" pitchFamily="34" charset="0"/>
              </a:rPr>
              <a:t>”. It will override the implementation of “System” (target) and call the implementation inherited from “</a:t>
            </a:r>
            <a:r>
              <a:rPr lang="en-US" dirty="0" err="1" smtClean="0">
                <a:latin typeface="Arial" pitchFamily="34" charset="0"/>
              </a:rPr>
              <a:t>AddressComp</a:t>
            </a:r>
            <a:r>
              <a:rPr lang="en-US" dirty="0" smtClean="0">
                <a:latin typeface="Arial" pitchFamily="34" charset="0"/>
              </a:rPr>
              <a:t>” (</a:t>
            </a:r>
            <a:r>
              <a:rPr lang="en-US" dirty="0" err="1" smtClean="0">
                <a:latin typeface="Arial" pitchFamily="34" charset="0"/>
              </a:rPr>
              <a:t>adaptee</a:t>
            </a:r>
            <a:r>
              <a:rPr lang="en-US" dirty="0" smtClean="0">
                <a:latin typeface="Arial" pitchFamily="34" charset="0"/>
              </a:rPr>
              <a:t>). Before calling this implementation, it will perform certain activities that are required for adapting (in our case it will convert the string address into xml format).</a:t>
            </a:r>
            <a:endParaRPr lang="en-US" i="1" dirty="0" smtClean="0">
              <a:latin typeface="Arial" pitchFamily="34" charset="0"/>
            </a:endParaRPr>
          </a:p>
        </p:txBody>
      </p:sp>
      <p:sp>
        <p:nvSpPr>
          <p:cNvPr id="70662" name="Text Box 4"/>
          <p:cNvSpPr txBox="1">
            <a:spLocks noChangeArrowheads="1"/>
          </p:cNvSpPr>
          <p:nvPr/>
        </p:nvSpPr>
        <p:spPr bwMode="auto">
          <a:xfrm>
            <a:off x="152193" y="1258550"/>
            <a:ext cx="1677228" cy="2400653"/>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the Class adapter solution.  As mentioned earlier class adapter solution requires the technology to support multiple Inheritance. In case the technology in which this solution is implemented does not support multiple inheritance, then we will need to go in for the object adapter solution.</a:t>
            </a:r>
          </a:p>
          <a:p>
            <a:pPr defTabSz="914437"/>
            <a:r>
              <a:rPr lang="en-US" sz="1000" dirty="0"/>
              <a:t/>
            </a:r>
            <a:br>
              <a:rPr lang="en-US" sz="1000" dirty="0"/>
            </a:br>
            <a:endParaRPr lang="en-US" sz="10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1970088" y="839788"/>
            <a:ext cx="4668837" cy="3503612"/>
          </a:xfrm>
          <a:ln/>
        </p:spPr>
      </p:sp>
      <p:sp>
        <p:nvSpPr>
          <p:cNvPr id="71685" name="Rectangle 3"/>
          <p:cNvSpPr>
            <a:spLocks noGrp="1" noChangeArrowheads="1"/>
          </p:cNvSpPr>
          <p:nvPr>
            <p:ph type="body" idx="1"/>
          </p:nvPr>
        </p:nvSpPr>
        <p:spPr>
          <a:xfrm>
            <a:off x="1981614" y="4572000"/>
            <a:ext cx="4648097" cy="3964587"/>
          </a:xfrm>
          <a:noFill/>
          <a:ln/>
        </p:spPr>
        <p:txBody>
          <a:bodyPr/>
          <a:lstStyle/>
          <a:p>
            <a:pPr marL="224325" indent="-224325"/>
            <a:r>
              <a:rPr lang="en-US" dirty="0" smtClean="0">
                <a:latin typeface="Arial" pitchFamily="34" charset="0"/>
              </a:rPr>
              <a:t>In this solution also, the </a:t>
            </a:r>
            <a:r>
              <a:rPr lang="en-US" dirty="0" err="1" smtClean="0">
                <a:latin typeface="Arial" pitchFamily="34" charset="0"/>
              </a:rPr>
              <a:t>AddressAdapter</a:t>
            </a:r>
            <a:r>
              <a:rPr lang="en-US" dirty="0" smtClean="0">
                <a:latin typeface="Arial" pitchFamily="34" charset="0"/>
              </a:rPr>
              <a:t> class has made the two incompatible interfaces work together.</a:t>
            </a:r>
          </a:p>
          <a:p>
            <a:pPr marL="224325" indent="-224325"/>
            <a:r>
              <a:rPr lang="en-US" dirty="0" smtClean="0">
                <a:latin typeface="Arial" pitchFamily="34" charset="0"/>
              </a:rPr>
              <a:t>In case of object adapter solution, the </a:t>
            </a:r>
            <a:r>
              <a:rPr lang="en-US" dirty="0" err="1" smtClean="0">
                <a:latin typeface="Arial" pitchFamily="34" charset="0"/>
              </a:rPr>
              <a:t>AddressAdapter</a:t>
            </a:r>
            <a:r>
              <a:rPr lang="en-US" dirty="0" smtClean="0">
                <a:latin typeface="Arial" pitchFamily="34" charset="0"/>
              </a:rPr>
              <a:t> inherits implementation from System (target) only. Subsequently, it will override this implementation to create an object of “</a:t>
            </a:r>
            <a:r>
              <a:rPr lang="en-US" dirty="0" err="1" smtClean="0">
                <a:latin typeface="Arial" pitchFamily="34" charset="0"/>
              </a:rPr>
              <a:t>AddressComp</a:t>
            </a:r>
            <a:r>
              <a:rPr lang="en-US" dirty="0" smtClean="0">
                <a:latin typeface="Arial" pitchFamily="34" charset="0"/>
              </a:rPr>
              <a:t>” (</a:t>
            </a:r>
            <a:r>
              <a:rPr lang="en-US" dirty="0" err="1" smtClean="0">
                <a:latin typeface="Arial" pitchFamily="34" charset="0"/>
              </a:rPr>
              <a:t>adaptee</a:t>
            </a:r>
            <a:r>
              <a:rPr lang="en-US" dirty="0" smtClean="0">
                <a:latin typeface="Arial" pitchFamily="34" charset="0"/>
              </a:rPr>
              <a:t>) and call the appropriate method on it. In this case also, before calling the method of the </a:t>
            </a:r>
            <a:r>
              <a:rPr lang="en-US" dirty="0" err="1" smtClean="0">
                <a:latin typeface="Arial" pitchFamily="34" charset="0"/>
              </a:rPr>
              <a:t>adaptee</a:t>
            </a:r>
            <a:r>
              <a:rPr lang="en-US" dirty="0" smtClean="0">
                <a:latin typeface="Arial" pitchFamily="34" charset="0"/>
              </a:rPr>
              <a:t>, it will need to perform the activities that are required for adapting.</a:t>
            </a:r>
          </a:p>
        </p:txBody>
      </p:sp>
      <p:sp>
        <p:nvSpPr>
          <p:cNvPr id="71686" name="Text Box 4"/>
          <p:cNvSpPr txBox="1">
            <a:spLocks noChangeArrowheads="1"/>
          </p:cNvSpPr>
          <p:nvPr/>
        </p:nvSpPr>
        <p:spPr bwMode="auto">
          <a:xfrm>
            <a:off x="152193" y="1258550"/>
            <a:ext cx="1677228" cy="209287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Useful when the technology of implementation does not support multiple inheritance.</a:t>
            </a:r>
          </a:p>
          <a:p>
            <a:pPr defTabSz="914437"/>
            <a:r>
              <a:rPr lang="en-US" sz="1000" dirty="0">
                <a:latin typeface="Arial" pitchFamily="34" charset="0"/>
                <a:cs typeface="Arial" pitchFamily="34" charset="0"/>
              </a:rPr>
              <a:t>Object Adaptors are considered better than Class Adaptors since this works using delegate calls. </a:t>
            </a:r>
          </a:p>
          <a:p>
            <a:pPr defTabSz="914437"/>
            <a:r>
              <a:rPr lang="en-US" sz="1000" dirty="0">
                <a:latin typeface="Arial" pitchFamily="34" charset="0"/>
                <a:cs typeface="Arial" pitchFamily="34" charset="0"/>
              </a:rPr>
              <a:t>More Examples: Other </a:t>
            </a:r>
            <a:r>
              <a:rPr lang="en-US" sz="1000" dirty="0" err="1">
                <a:latin typeface="Arial" pitchFamily="34" charset="0"/>
                <a:cs typeface="Arial" pitchFamily="34" charset="0"/>
              </a:rPr>
              <a:t>eg</a:t>
            </a:r>
            <a:r>
              <a:rPr lang="en-US" sz="1000" dirty="0">
                <a:latin typeface="Arial" pitchFamily="34" charset="0"/>
                <a:cs typeface="Arial" pitchFamily="34" charset="0"/>
              </a:rPr>
              <a:t> of format changes like date formats.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1970088" y="839788"/>
            <a:ext cx="4668837" cy="3503612"/>
          </a:xfrm>
          <a:ln/>
        </p:spPr>
      </p:sp>
      <p:sp>
        <p:nvSpPr>
          <p:cNvPr id="72709"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Facade Pattern</a:t>
            </a:r>
            <a:r>
              <a:rPr lang="en-US" b="1" dirty="0" smtClean="0">
                <a:latin typeface="Arial" pitchFamily="34" charset="0"/>
              </a:rPr>
              <a:t>:</a:t>
            </a:r>
          </a:p>
          <a:p>
            <a:pPr marL="224325" indent="-224325">
              <a:buFontTx/>
              <a:buChar char="•"/>
            </a:pPr>
            <a:r>
              <a:rPr lang="en-US" dirty="0" smtClean="0">
                <a:latin typeface="Arial" pitchFamily="34" charset="0"/>
              </a:rPr>
              <a:t>Facade encapsulates a complex subsystem within a single interface object. This reduces the learning curve that is necessary to successfully leverage the subsystem. It also promotes decoupling the subsystem from its potentially many clients. On the other hand, if the Facade is the only access point for the subsystem, it limits the features and flexibility that are needed by “power users”. </a:t>
            </a:r>
          </a:p>
          <a:p>
            <a:pPr marL="224325" indent="-224325">
              <a:buFontTx/>
              <a:buChar char="•"/>
            </a:pPr>
            <a:r>
              <a:rPr lang="en-US" dirty="0" smtClean="0">
                <a:latin typeface="Arial" pitchFamily="34" charset="0"/>
              </a:rPr>
              <a:t>The Facade Design Pattern is used to provide a high-level interface that makes the subsystem easier to use. It helps create a unified interface to a set of interfaces in the subsystem. </a:t>
            </a:r>
          </a:p>
          <a:p>
            <a:pPr marL="224325" indent="-224325">
              <a:buFontTx/>
              <a:buChar char="•"/>
            </a:pPr>
            <a:r>
              <a:rPr lang="en-US" b="1" dirty="0" smtClean="0">
                <a:latin typeface="Arial" pitchFamily="34" charset="0"/>
              </a:rPr>
              <a:t>Facade</a:t>
            </a:r>
            <a:r>
              <a:rPr lang="en-US" dirty="0" smtClean="0">
                <a:latin typeface="Arial" pitchFamily="34" charset="0"/>
              </a:rPr>
              <a:t> objects are often </a:t>
            </a:r>
            <a:r>
              <a:rPr lang="en-US" b="1" dirty="0" smtClean="0">
                <a:latin typeface="Arial" pitchFamily="34" charset="0"/>
              </a:rPr>
              <a:t>Singletons</a:t>
            </a:r>
            <a:r>
              <a:rPr lang="en-US" dirty="0" smtClean="0">
                <a:latin typeface="Arial" pitchFamily="34" charset="0"/>
              </a:rPr>
              <a:t> because only one </a:t>
            </a:r>
            <a:r>
              <a:rPr lang="en-US" b="1" dirty="0" smtClean="0">
                <a:latin typeface="Arial" pitchFamily="34" charset="0"/>
              </a:rPr>
              <a:t>Facade</a:t>
            </a:r>
            <a:r>
              <a:rPr lang="en-US" dirty="0" smtClean="0">
                <a:latin typeface="Arial" pitchFamily="34" charset="0"/>
              </a:rPr>
              <a:t> object is required.</a:t>
            </a:r>
          </a:p>
        </p:txBody>
      </p:sp>
      <p:sp>
        <p:nvSpPr>
          <p:cNvPr id="72710" name="Text Box 4"/>
          <p:cNvSpPr txBox="1">
            <a:spLocks noChangeArrowheads="1"/>
          </p:cNvSpPr>
          <p:nvPr/>
        </p:nvSpPr>
        <p:spPr bwMode="auto">
          <a:xfrm>
            <a:off x="152193" y="1258550"/>
            <a:ext cx="1677228" cy="3016206"/>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Façade pattern is used in many student oriented libraries to simplify access to  more  complicated libraries. </a:t>
            </a:r>
          </a:p>
          <a:p>
            <a:pPr defTabSz="914437"/>
            <a:r>
              <a:rPr lang="en-US" sz="1000" dirty="0">
                <a:latin typeface="Arial" pitchFamily="34" charset="0"/>
                <a:cs typeface="Arial" pitchFamily="34" charset="0"/>
              </a:rPr>
              <a:t>Façade Pattern </a:t>
            </a:r>
            <a:r>
              <a:rPr lang="en-US" sz="1000" dirty="0" err="1">
                <a:latin typeface="Arial" pitchFamily="34" charset="0"/>
                <a:cs typeface="Arial" pitchFamily="34" charset="0"/>
              </a:rPr>
              <a:t>eg</a:t>
            </a:r>
            <a:r>
              <a:rPr lang="en-US" sz="1000" dirty="0">
                <a:latin typeface="Arial" pitchFamily="34" charset="0"/>
                <a:cs typeface="Arial" pitchFamily="34" charset="0"/>
              </a:rPr>
              <a:t>. – Think of a travel agent – You need air tickets, hotel, rental car. You make one call to your agent (façade). The agent calls the airline, hotel and rental agency. Thus, a Façade is a Simple gateway into a complex structure.</a:t>
            </a:r>
          </a:p>
          <a:p>
            <a:pPr defTabSz="914437"/>
            <a:endParaRPr lang="en-US" sz="1000" dirty="0"/>
          </a:p>
          <a:p>
            <a:pPr defTabSz="914437"/>
            <a:endParaRPr lang="en-US" sz="1000" dirty="0"/>
          </a:p>
          <a:p>
            <a:pPr defTabSz="914437"/>
            <a:r>
              <a:rPr lang="en-US" sz="1000" dirty="0"/>
              <a:t/>
            </a:r>
            <a:br>
              <a:rPr lang="en-US" sz="1000" dirty="0"/>
            </a:br>
            <a:endParaRPr lang="en-US" sz="10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970088" y="839788"/>
            <a:ext cx="4668837" cy="3503612"/>
          </a:xfrm>
          <a:ln/>
        </p:spPr>
      </p:sp>
      <p:sp>
        <p:nvSpPr>
          <p:cNvPr id="73733"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Example of Façade Pattern</a:t>
            </a:r>
            <a:r>
              <a:rPr lang="en-US" b="1" dirty="0" smtClean="0">
                <a:latin typeface="Arial" pitchFamily="34" charset="0"/>
              </a:rPr>
              <a:t>:</a:t>
            </a:r>
            <a:endParaRPr lang="en-US" dirty="0" smtClean="0">
              <a:latin typeface="Arial" pitchFamily="34" charset="0"/>
            </a:endParaRPr>
          </a:p>
          <a:p>
            <a:pPr marL="224325" indent="-224325">
              <a:buFontTx/>
              <a:buChar char="•"/>
            </a:pPr>
            <a:r>
              <a:rPr lang="en-US" dirty="0" smtClean="0">
                <a:latin typeface="Arial" pitchFamily="34" charset="0"/>
              </a:rPr>
              <a:t>Consumers encounter a Facade while ordering from a catalog. The consumer calls one telephone number and speaks with a customer service representative. The customer service representative acts as a Facade, providing an interface to the order fulfillment department, the billing department, and the shipping department.</a:t>
            </a:r>
          </a:p>
        </p:txBody>
      </p:sp>
      <p:sp>
        <p:nvSpPr>
          <p:cNvPr id="73734" name="Text Box 4"/>
          <p:cNvSpPr txBox="1">
            <a:spLocks noChangeArrowheads="1"/>
          </p:cNvSpPr>
          <p:nvPr/>
        </p:nvSpPr>
        <p:spPr bwMode="auto">
          <a:xfrm>
            <a:off x="161511" y="1249180"/>
            <a:ext cx="1677228" cy="1631212"/>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metaphor. Other examples include OS, Compilers. In each of these, a simple interface hides the inner working of the application. </a:t>
            </a:r>
          </a:p>
          <a:p>
            <a:pPr defTabSz="914437"/>
            <a:r>
              <a:rPr lang="en-US" sz="1000" dirty="0" err="1">
                <a:latin typeface="Arial" pitchFamily="34" charset="0"/>
                <a:cs typeface="Arial" pitchFamily="34" charset="0"/>
              </a:rPr>
              <a:t>MakeMyTrip</a:t>
            </a:r>
            <a:r>
              <a:rPr lang="en-US" sz="1000" dirty="0">
                <a:latin typeface="Arial" pitchFamily="34" charset="0"/>
                <a:cs typeface="Arial" pitchFamily="34" charset="0"/>
              </a:rPr>
              <a:t>, </a:t>
            </a:r>
            <a:r>
              <a:rPr lang="en-US" sz="1000" dirty="0" err="1">
                <a:latin typeface="Arial" pitchFamily="34" charset="0"/>
                <a:cs typeface="Arial" pitchFamily="34" charset="0"/>
              </a:rPr>
              <a:t>iGoogle</a:t>
            </a:r>
            <a:r>
              <a:rPr lang="en-US" sz="1000" dirty="0">
                <a:latin typeface="Arial" pitchFamily="34" charset="0"/>
                <a:cs typeface="Arial" pitchFamily="34" charset="0"/>
              </a:rPr>
              <a:t>, </a:t>
            </a:r>
            <a:r>
              <a:rPr lang="en-US" sz="1000" dirty="0" err="1">
                <a:latin typeface="Arial" pitchFamily="34" charset="0"/>
                <a:cs typeface="Arial" pitchFamily="34" charset="0"/>
              </a:rPr>
              <a:t>MashUps</a:t>
            </a:r>
            <a:r>
              <a:rPr lang="en-US" sz="1000" dirty="0">
                <a:latin typeface="Arial" pitchFamily="34" charset="0"/>
                <a:cs typeface="Arial" pitchFamily="34" charset="0"/>
              </a:rPr>
              <a:t> .. All these are examples of Façade. </a:t>
            </a:r>
            <a:r>
              <a:rPr lang="en-US" sz="1000" dirty="0"/>
              <a:t/>
            </a:r>
            <a:br>
              <a:rPr lang="en-US" sz="1000" dirty="0"/>
            </a:br>
            <a:endParaRPr lang="en-US" sz="10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1970088" y="839788"/>
            <a:ext cx="4668837" cy="3503612"/>
          </a:xfrm>
          <a:ln/>
        </p:spPr>
      </p:sp>
      <p:sp>
        <p:nvSpPr>
          <p:cNvPr id="74757" name="Rectangle 3"/>
          <p:cNvSpPr>
            <a:spLocks noGrp="1" noChangeArrowheads="1"/>
          </p:cNvSpPr>
          <p:nvPr>
            <p:ph type="body" idx="1"/>
          </p:nvPr>
        </p:nvSpPr>
        <p:spPr>
          <a:xfrm>
            <a:off x="1981614" y="4572000"/>
            <a:ext cx="4648097" cy="3964587"/>
          </a:xfrm>
          <a:noFill/>
          <a:ln/>
        </p:spPr>
        <p:txBody>
          <a:bodyPr/>
          <a:lstStyle/>
          <a:p>
            <a:pPr marL="224325" indent="-224325">
              <a:spcBef>
                <a:spcPct val="40000"/>
              </a:spcBef>
            </a:pPr>
            <a:r>
              <a:rPr lang="en-US" dirty="0" smtClean="0">
                <a:latin typeface="Arial" pitchFamily="34" charset="0"/>
              </a:rPr>
              <a:t>Here the Home Theatre System is the Façade which knows which subsystem the client request has to be passed on to.</a:t>
            </a:r>
          </a:p>
        </p:txBody>
      </p:sp>
      <p:sp>
        <p:nvSpPr>
          <p:cNvPr id="74758" name="Text Box 4"/>
          <p:cNvSpPr txBox="1">
            <a:spLocks noChangeArrowheads="1"/>
          </p:cNvSpPr>
          <p:nvPr/>
        </p:nvSpPr>
        <p:spPr bwMode="auto">
          <a:xfrm>
            <a:off x="152193" y="1258550"/>
            <a:ext cx="1677228" cy="553994"/>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example</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1970088" y="839788"/>
            <a:ext cx="4668837" cy="3503612"/>
          </a:xfrm>
          <a:ln/>
        </p:spPr>
      </p:sp>
      <p:sp>
        <p:nvSpPr>
          <p:cNvPr id="75781"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Behavioral Patterns</a:t>
            </a:r>
            <a:r>
              <a:rPr lang="en-US" b="1" dirty="0" smtClean="0">
                <a:latin typeface="Arial" pitchFamily="34" charset="0"/>
              </a:rPr>
              <a:t>:</a:t>
            </a:r>
            <a:endParaRPr lang="en-US" dirty="0" smtClean="0">
              <a:latin typeface="Arial" pitchFamily="34" charset="0"/>
            </a:endParaRPr>
          </a:p>
          <a:p>
            <a:pPr marL="224325" indent="-224325">
              <a:buFontTx/>
              <a:buChar char="•"/>
            </a:pPr>
            <a:r>
              <a:rPr lang="en-US" b="1" dirty="0" smtClean="0">
                <a:latin typeface="Arial" pitchFamily="34" charset="0"/>
              </a:rPr>
              <a:t>Behavioral patterns</a:t>
            </a:r>
            <a:r>
              <a:rPr lang="en-US" dirty="0" smtClean="0">
                <a:latin typeface="Arial" pitchFamily="34" charset="0"/>
              </a:rPr>
              <a:t> are concerned with algorithms and the assignment of responsibilities between objects. Behavioral patterns describe not only patterns of objects or classes but also the patterns of communication between them. These patterns characterize complex control flow, which is difficult to follow at run-time. These patterns shift your focus away from flow of control, and let you concentrate just on the way objects are interconnected.</a:t>
            </a:r>
          </a:p>
          <a:p>
            <a:pPr marL="224325" indent="-224325">
              <a:buFontTx/>
              <a:buChar char="•"/>
            </a:pPr>
            <a:r>
              <a:rPr lang="en-US" dirty="0" smtClean="0">
                <a:latin typeface="Arial" pitchFamily="34" charset="0"/>
              </a:rPr>
              <a:t>Behavioral class patterns use inheritance to distribute behavior between classes. Behavioral object patterns use “object composition” rather than “inheritance”. </a:t>
            </a:r>
          </a:p>
          <a:p>
            <a:pPr marL="224325" indent="-224325">
              <a:buFontTx/>
              <a:buChar char="•"/>
            </a:pPr>
            <a:r>
              <a:rPr lang="en-US" dirty="0" smtClean="0">
                <a:latin typeface="Arial" pitchFamily="34" charset="0"/>
              </a:rPr>
              <a:t>There are 11 different behavioral design patterns. They are Chain of Responsibility, Command, Interpreter, </a:t>
            </a:r>
            <a:r>
              <a:rPr lang="en-US" dirty="0" err="1" smtClean="0">
                <a:latin typeface="Arial" pitchFamily="34" charset="0"/>
              </a:rPr>
              <a:t>Iterator</a:t>
            </a:r>
            <a:r>
              <a:rPr lang="en-US" dirty="0" smtClean="0">
                <a:latin typeface="Arial" pitchFamily="34" charset="0"/>
              </a:rPr>
              <a:t>, Mediator, Memento, Observer, State, Strategy, Template Method, and Visitor. </a:t>
            </a:r>
          </a:p>
        </p:txBody>
      </p:sp>
      <p:sp>
        <p:nvSpPr>
          <p:cNvPr id="75782" name="Text Box 4"/>
          <p:cNvSpPr txBox="1">
            <a:spLocks noChangeArrowheads="1"/>
          </p:cNvSpPr>
          <p:nvPr/>
        </p:nvSpPr>
        <p:spPr bwMode="auto">
          <a:xfrm>
            <a:off x="152193" y="1258550"/>
            <a:ext cx="1677228" cy="553994"/>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Emphasis here is on interaction between objects.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70088" y="839788"/>
            <a:ext cx="4668837" cy="3503612"/>
          </a:xfrm>
          <a:ln/>
        </p:spPr>
      </p:sp>
      <p:sp>
        <p:nvSpPr>
          <p:cNvPr id="49157" name="Rectangle 3"/>
          <p:cNvSpPr>
            <a:spLocks noGrp="1" noChangeArrowheads="1"/>
          </p:cNvSpPr>
          <p:nvPr>
            <p:ph type="body" idx="1"/>
          </p:nvPr>
        </p:nvSpPr>
        <p:spPr>
          <a:xfrm>
            <a:off x="1981614" y="4572000"/>
            <a:ext cx="4648097" cy="3964587"/>
          </a:xfrm>
          <a:noFill/>
          <a:ln/>
        </p:spPr>
        <p:txBody>
          <a:bodyPr/>
          <a:lstStyle/>
          <a:p>
            <a:r>
              <a:rPr lang="en-US" b="1" smtClean="0">
                <a:latin typeface="Arial" pitchFamily="34" charset="0"/>
              </a:rPr>
              <a:t>Note: </a:t>
            </a:r>
          </a:p>
          <a:p>
            <a:r>
              <a:rPr lang="en-US" smtClean="0">
                <a:latin typeface="Arial" pitchFamily="34" charset="0"/>
              </a:rPr>
              <a:t>The fundamental design patterns are the building blocks of the other design patterns.</a:t>
            </a:r>
          </a:p>
          <a:p>
            <a:pPr eaLnBrk="1" hangingPunct="1"/>
            <a:r>
              <a:rPr lang="en-US" b="1" u="sng" smtClean="0">
                <a:latin typeface="Arial" pitchFamily="34" charset="0"/>
              </a:rPr>
              <a:t>Fundamental Design Patterns</a:t>
            </a:r>
            <a:r>
              <a:rPr lang="en-US" b="1" smtClean="0">
                <a:latin typeface="Arial" pitchFamily="34" charset="0"/>
              </a:rPr>
              <a:t>:</a:t>
            </a:r>
          </a:p>
          <a:p>
            <a:pPr eaLnBrk="1" hangingPunct="1">
              <a:buFontTx/>
              <a:buChar char="•"/>
            </a:pPr>
            <a:r>
              <a:rPr lang="en-US" b="1" smtClean="0">
                <a:latin typeface="Arial" pitchFamily="34" charset="0"/>
              </a:rPr>
              <a:t>Delegation Pattern:</a:t>
            </a:r>
            <a:r>
              <a:rPr lang="en-US" smtClean="0">
                <a:latin typeface="Arial" pitchFamily="34" charset="0"/>
              </a:rPr>
              <a:t> It is a way of extending and reusing a class using composition rather than inheritance.</a:t>
            </a:r>
          </a:p>
          <a:p>
            <a:pPr eaLnBrk="1" hangingPunct="1">
              <a:buFontTx/>
              <a:buChar char="•"/>
            </a:pPr>
            <a:r>
              <a:rPr lang="en-US" b="1" smtClean="0">
                <a:latin typeface="Arial" pitchFamily="34" charset="0"/>
              </a:rPr>
              <a:t>Interface  Pattern: </a:t>
            </a:r>
            <a:r>
              <a:rPr lang="en-US" smtClean="0">
                <a:latin typeface="Arial" pitchFamily="34" charset="0"/>
              </a:rPr>
              <a:t>This  pattern facilitates the design  principle – “Program to Interface rather than Implementation”.</a:t>
            </a:r>
          </a:p>
          <a:p>
            <a:pPr eaLnBrk="1" hangingPunct="1">
              <a:buFontTx/>
              <a:buChar char="•"/>
            </a:pPr>
            <a:r>
              <a:rPr lang="en-US" b="1" smtClean="0">
                <a:latin typeface="Arial" pitchFamily="34" charset="0"/>
              </a:rPr>
              <a:t>Abstract Superclass:</a:t>
            </a:r>
            <a:r>
              <a:rPr lang="en-US" smtClean="0">
                <a:latin typeface="Arial" pitchFamily="34" charset="0"/>
              </a:rPr>
              <a:t> It ensures consistent behavior of conceptually related classes by giving them a common abstract superclass.</a:t>
            </a:r>
          </a:p>
          <a:p>
            <a:pPr eaLnBrk="1" hangingPunct="1">
              <a:buFontTx/>
              <a:buChar char="•"/>
            </a:pPr>
            <a:r>
              <a:rPr lang="en-US" b="1" smtClean="0">
                <a:latin typeface="Arial" pitchFamily="34" charset="0"/>
              </a:rPr>
              <a:t>Interface and abstract class:</a:t>
            </a:r>
            <a:r>
              <a:rPr lang="en-US" smtClean="0">
                <a:latin typeface="Arial" pitchFamily="34" charset="0"/>
              </a:rPr>
              <a:t> It is a combination of Interface and Abstract superclass Patterns.</a:t>
            </a:r>
          </a:p>
          <a:p>
            <a:pPr eaLnBrk="1" hangingPunct="1">
              <a:buFontTx/>
              <a:buChar char="•"/>
            </a:pPr>
            <a:r>
              <a:rPr lang="en-US" b="1" smtClean="0">
                <a:latin typeface="Arial" pitchFamily="34" charset="0"/>
              </a:rPr>
              <a:t>Immutable Pattern:</a:t>
            </a:r>
            <a:r>
              <a:rPr lang="en-US" smtClean="0">
                <a:latin typeface="Arial" pitchFamily="34" charset="0"/>
              </a:rPr>
              <a:t>  This pattern prevents the object from changing its state information after it is constructed thereby eliminating the  issues related to concurrent access of the object.</a:t>
            </a:r>
          </a:p>
          <a:p>
            <a:pPr eaLnBrk="1" hangingPunct="1">
              <a:buFontTx/>
              <a:buChar char="•"/>
            </a:pPr>
            <a:r>
              <a:rPr lang="en-US" b="1" smtClean="0">
                <a:latin typeface="Arial" pitchFamily="34" charset="0"/>
              </a:rPr>
              <a:t>Marker Interface: </a:t>
            </a:r>
            <a:r>
              <a:rPr lang="en-US" smtClean="0">
                <a:latin typeface="Arial" pitchFamily="34" charset="0"/>
              </a:rPr>
              <a:t>It is used to mark an object to be part of a particular group thereby allowing other objects to treat them in a uniform way. </a:t>
            </a:r>
          </a:p>
          <a:p>
            <a:pPr eaLnBrk="1" hangingPunct="1"/>
            <a:endParaRPr lang="en-US" smtClean="0">
              <a:latin typeface="Arial" pitchFamily="34" charset="0"/>
            </a:endParaRPr>
          </a:p>
          <a:p>
            <a:pPr eaLnBrk="1" hangingPunct="1"/>
            <a:r>
              <a:rPr lang="en-US" smtClean="0">
                <a:latin typeface="Arial" pitchFamily="34" charset="0"/>
              </a:rPr>
              <a:t>We will see Delegation, Interface, and Abstract Superclass in some more detail.</a:t>
            </a:r>
          </a:p>
          <a:p>
            <a:r>
              <a:rPr lang="en-US" smtClean="0">
                <a:latin typeface="Arial" pitchFamily="34" charset="0"/>
              </a:rPr>
              <a:t> </a:t>
            </a:r>
          </a:p>
        </p:txBody>
      </p:sp>
      <p:sp>
        <p:nvSpPr>
          <p:cNvPr id="49158" name="Text Box 6"/>
          <p:cNvSpPr txBox="1">
            <a:spLocks noChangeArrowheads="1"/>
          </p:cNvSpPr>
          <p:nvPr/>
        </p:nvSpPr>
        <p:spPr bwMode="auto">
          <a:xfrm>
            <a:off x="152193" y="1249181"/>
            <a:ext cx="1677228" cy="116954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These being the building block of other patterns, one needs to understand this. In fact many would be aware and using these concepts already while programming.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1970088" y="839788"/>
            <a:ext cx="4668837" cy="3503612"/>
          </a:xfrm>
          <a:ln/>
        </p:spPr>
      </p:sp>
      <p:sp>
        <p:nvSpPr>
          <p:cNvPr id="76805"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Different Behavioral Design patterns</a:t>
            </a:r>
            <a:r>
              <a:rPr lang="en-US" b="1" dirty="0" smtClean="0">
                <a:latin typeface="Arial" pitchFamily="34" charset="0"/>
              </a:rPr>
              <a:t>:</a:t>
            </a:r>
          </a:p>
          <a:p>
            <a:pPr marL="224325" indent="-224325">
              <a:buFontTx/>
              <a:buAutoNum type="arabicPeriod"/>
            </a:pPr>
            <a:r>
              <a:rPr lang="en-US" b="1" dirty="0" smtClean="0">
                <a:latin typeface="Arial" pitchFamily="34" charset="0"/>
              </a:rPr>
              <a:t>Chain of responsibility:</a:t>
            </a:r>
            <a:r>
              <a:rPr lang="en-US" dirty="0" smtClean="0">
                <a:latin typeface="Arial" pitchFamily="34" charset="0"/>
              </a:rPr>
              <a:t> It delegates commands to a chain of processing objects. </a:t>
            </a:r>
          </a:p>
          <a:p>
            <a:pPr marL="224325" indent="-224325">
              <a:buFontTx/>
              <a:buAutoNum type="arabicPeriod"/>
            </a:pPr>
            <a:r>
              <a:rPr lang="en-US" b="1" dirty="0" smtClean="0">
                <a:latin typeface="Arial" pitchFamily="34" charset="0"/>
              </a:rPr>
              <a:t>Command:</a:t>
            </a:r>
            <a:r>
              <a:rPr lang="en-US" dirty="0" smtClean="0">
                <a:latin typeface="Arial" pitchFamily="34" charset="0"/>
              </a:rPr>
              <a:t> It creates objects which encapsulate actions and parameters. </a:t>
            </a:r>
          </a:p>
          <a:p>
            <a:pPr marL="224325" indent="-224325">
              <a:buFontTx/>
              <a:buAutoNum type="arabicPeriod"/>
            </a:pPr>
            <a:r>
              <a:rPr lang="en-US" b="1" dirty="0" smtClean="0">
                <a:latin typeface="Arial" pitchFamily="34" charset="0"/>
              </a:rPr>
              <a:t>Interpreter</a:t>
            </a:r>
            <a:r>
              <a:rPr lang="en-US" dirty="0" smtClean="0">
                <a:latin typeface="Arial" pitchFamily="34" charset="0"/>
              </a:rPr>
              <a:t>: It implements a specialized language. </a:t>
            </a:r>
          </a:p>
          <a:p>
            <a:pPr marL="224325" indent="-224325">
              <a:buFontTx/>
              <a:buAutoNum type="arabicPeriod"/>
            </a:pPr>
            <a:r>
              <a:rPr lang="en-US" b="1" dirty="0" err="1" smtClean="0">
                <a:latin typeface="Arial" pitchFamily="34" charset="0"/>
              </a:rPr>
              <a:t>Iterator</a:t>
            </a:r>
            <a:r>
              <a:rPr lang="en-US" dirty="0" smtClean="0">
                <a:latin typeface="Arial" pitchFamily="34" charset="0"/>
              </a:rPr>
              <a:t>: It accesses the elements of an object sequentially without exposing its underlying representation. </a:t>
            </a:r>
          </a:p>
          <a:p>
            <a:pPr marL="224325" indent="-224325">
              <a:buFontTx/>
              <a:buAutoNum type="arabicPeriod"/>
            </a:pPr>
            <a:r>
              <a:rPr lang="en-US" b="1" dirty="0" smtClean="0">
                <a:latin typeface="Arial" pitchFamily="34" charset="0"/>
              </a:rPr>
              <a:t>Mediator</a:t>
            </a:r>
            <a:r>
              <a:rPr lang="en-US" dirty="0" smtClean="0">
                <a:latin typeface="Arial" pitchFamily="34" charset="0"/>
              </a:rPr>
              <a:t>: It allows loose coupling between classes by being the only class that has detailed knowledge of their methods. </a:t>
            </a:r>
          </a:p>
          <a:p>
            <a:pPr marL="224325" indent="-224325">
              <a:buFontTx/>
              <a:buAutoNum type="arabicPeriod"/>
            </a:pPr>
            <a:r>
              <a:rPr lang="en-US" b="1" dirty="0" smtClean="0">
                <a:latin typeface="Arial" pitchFamily="34" charset="0"/>
              </a:rPr>
              <a:t>Memento</a:t>
            </a:r>
            <a:r>
              <a:rPr lang="en-US" dirty="0" smtClean="0">
                <a:latin typeface="Arial" pitchFamily="34" charset="0"/>
              </a:rPr>
              <a:t>: It provides the ability to restore an object to its previous state (undo). </a:t>
            </a:r>
          </a:p>
          <a:p>
            <a:pPr marL="224325" indent="-224325">
              <a:buFontTx/>
              <a:buAutoNum type="arabicPeriod"/>
            </a:pPr>
            <a:r>
              <a:rPr lang="en-US" b="1" dirty="0" smtClean="0">
                <a:latin typeface="Arial" pitchFamily="34" charset="0"/>
              </a:rPr>
              <a:t>Observer: </a:t>
            </a:r>
            <a:r>
              <a:rPr lang="en-US" dirty="0" smtClean="0">
                <a:latin typeface="Arial" pitchFamily="34" charset="0"/>
              </a:rPr>
              <a:t>It is a publish/subscribe pattern which allows a number of observer objects to see an event. </a:t>
            </a:r>
          </a:p>
          <a:p>
            <a:pPr marL="224325" indent="-224325">
              <a:buFontTx/>
              <a:buAutoNum type="arabicPeriod"/>
            </a:pPr>
            <a:r>
              <a:rPr lang="en-US" b="1" dirty="0" smtClean="0">
                <a:latin typeface="Arial" pitchFamily="34" charset="0"/>
              </a:rPr>
              <a:t>State:</a:t>
            </a:r>
            <a:r>
              <a:rPr lang="en-US" dirty="0" smtClean="0">
                <a:latin typeface="Arial" pitchFamily="34" charset="0"/>
              </a:rPr>
              <a:t> It allows an object to alter its behavior when its internal state changes. </a:t>
            </a:r>
          </a:p>
          <a:p>
            <a:pPr marL="224325" indent="-224325">
              <a:buFontTx/>
              <a:buAutoNum type="arabicPeriod"/>
            </a:pPr>
            <a:r>
              <a:rPr lang="en-US" b="1" dirty="0" smtClean="0">
                <a:latin typeface="Arial" pitchFamily="34" charset="0"/>
              </a:rPr>
              <a:t>Strategy: </a:t>
            </a:r>
            <a:r>
              <a:rPr lang="en-US" dirty="0" smtClean="0">
                <a:latin typeface="Arial" pitchFamily="34" charset="0"/>
              </a:rPr>
              <a:t>It allows one of a family of algorithms to be selected on-the-fly at runtime. </a:t>
            </a:r>
          </a:p>
          <a:p>
            <a:pPr marL="224325" indent="-224325">
              <a:buFontTx/>
              <a:buAutoNum type="arabicPeriod"/>
            </a:pPr>
            <a:r>
              <a:rPr lang="en-US" b="1" dirty="0" smtClean="0">
                <a:latin typeface="Arial" pitchFamily="34" charset="0"/>
              </a:rPr>
              <a:t>Template method:</a:t>
            </a:r>
            <a:r>
              <a:rPr lang="en-US" dirty="0" smtClean="0">
                <a:latin typeface="Arial" pitchFamily="34" charset="0"/>
              </a:rPr>
              <a:t> It defines the skeleton of an algorithm as an abstract class, allowing its subclasses to provide concrete behavior. </a:t>
            </a:r>
          </a:p>
          <a:p>
            <a:pPr marL="224325" indent="-224325">
              <a:buFontTx/>
              <a:buAutoNum type="arabicPeriod"/>
            </a:pPr>
            <a:r>
              <a:rPr lang="en-US" b="1" dirty="0" smtClean="0">
                <a:latin typeface="Arial" pitchFamily="34" charset="0"/>
              </a:rPr>
              <a:t>Visitor:</a:t>
            </a:r>
            <a:r>
              <a:rPr lang="en-US" dirty="0" smtClean="0">
                <a:latin typeface="Arial" pitchFamily="34" charset="0"/>
              </a:rPr>
              <a:t> It separates an algorithm from an object structure by moving the hierarchy of methods into one object. </a:t>
            </a:r>
          </a:p>
        </p:txBody>
      </p:sp>
      <p:sp>
        <p:nvSpPr>
          <p:cNvPr id="76806" name="Text Box 4"/>
          <p:cNvSpPr txBox="1">
            <a:spLocks noChangeArrowheads="1"/>
          </p:cNvSpPr>
          <p:nvPr/>
        </p:nvSpPr>
        <p:spPr bwMode="auto">
          <a:xfrm>
            <a:off x="416689" y="1258550"/>
            <a:ext cx="1412732" cy="861770"/>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Explain the different behavioral patterns briefly</a:t>
            </a:r>
          </a:p>
          <a:p>
            <a:pPr defTabSz="914437"/>
            <a:r>
              <a:rPr lang="en-US" sz="1000" dirty="0"/>
              <a:t/>
            </a:r>
            <a:br>
              <a:rPr lang="en-US" sz="1000" dirty="0"/>
            </a:br>
            <a:endParaRPr lang="en-US" sz="1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8"/>
          <p:cNvSpPr>
            <a:spLocks noGrp="1" noRot="1" noChangeAspect="1" noChangeArrowheads="1" noTextEdit="1"/>
          </p:cNvSpPr>
          <p:nvPr>
            <p:ph type="sldImg"/>
          </p:nvPr>
        </p:nvSpPr>
        <p:spPr>
          <a:xfrm>
            <a:off x="2022475" y="685800"/>
            <a:ext cx="4572000" cy="3429000"/>
          </a:xfrm>
          <a:ln/>
        </p:spPr>
      </p:sp>
      <p:sp>
        <p:nvSpPr>
          <p:cNvPr id="77829" name="Rectangle 9"/>
          <p:cNvSpPr>
            <a:spLocks noGrp="1" noChangeArrowheads="1"/>
          </p:cNvSpPr>
          <p:nvPr>
            <p:ph type="body" idx="1"/>
          </p:nvPr>
        </p:nvSpPr>
        <p:spPr>
          <a:noFill/>
          <a:ln/>
        </p:spPr>
        <p:txBody>
          <a:bodyPr/>
          <a:lstStyle/>
          <a:p>
            <a:pPr marL="224325" indent="-224325"/>
            <a:r>
              <a:rPr lang="en-US" b="1" u="sng" dirty="0" smtClean="0">
                <a:latin typeface="Arial" pitchFamily="34" charset="0"/>
              </a:rPr>
              <a:t>State Pattern</a:t>
            </a:r>
            <a:r>
              <a:rPr lang="en-US" b="1" dirty="0" smtClean="0">
                <a:latin typeface="Arial" pitchFamily="34" charset="0"/>
              </a:rPr>
              <a:t>:</a:t>
            </a:r>
          </a:p>
          <a:p>
            <a:pPr marL="224325" indent="-224325">
              <a:buFontTx/>
              <a:buChar char="•"/>
            </a:pPr>
            <a:r>
              <a:rPr lang="en-US" b="1" dirty="0" smtClean="0">
                <a:latin typeface="Arial" pitchFamily="34" charset="0"/>
              </a:rPr>
              <a:t>State pattern</a:t>
            </a:r>
            <a:r>
              <a:rPr lang="en-US" dirty="0" smtClean="0">
                <a:latin typeface="Arial" pitchFamily="34" charset="0"/>
              </a:rPr>
              <a:t> is a behavioral type design pattern which is widely used in different applications. It is especially used in 3D-Graphics applications and applications for devices. In object-oriented design, object can change its behavior based on its current state. A state pattern design implements state and behavior of an object. By using state pattern, we can reduce the complexity in handling different states of an object. This helps to easily maintain code in future. </a:t>
            </a:r>
          </a:p>
          <a:p>
            <a:pPr marL="224325" indent="-224325">
              <a:buFontTx/>
              <a:buChar char="•"/>
            </a:pPr>
            <a:r>
              <a:rPr lang="en-US" dirty="0" smtClean="0">
                <a:latin typeface="Arial" pitchFamily="34" charset="0"/>
              </a:rPr>
              <a:t>A monolithic object’s behavior is a function of its state, and it must change its behavior at run-time depending on that state. Alternatively, an application is characterized by large and numerous case statements that vector flow of control, based on the state of the application. </a:t>
            </a:r>
          </a:p>
          <a:p>
            <a:pPr marL="224325" indent="-224325">
              <a:buFontTx/>
              <a:buChar char="•"/>
            </a:pPr>
            <a:r>
              <a:rPr lang="en-US" dirty="0" smtClean="0">
                <a:latin typeface="Arial" pitchFamily="34" charset="0"/>
              </a:rPr>
              <a:t>The State pattern does not specify the location where the state transitions will be defined. There are two choices: </a:t>
            </a:r>
          </a:p>
          <a:p>
            <a:pPr marL="672976" lvl="1" indent="-224325">
              <a:buFont typeface="Wingdings" pitchFamily="2" charset="2"/>
              <a:buChar char="Ø"/>
            </a:pPr>
            <a:r>
              <a:rPr lang="en-US" dirty="0" smtClean="0">
                <a:latin typeface="Arial" pitchFamily="34" charset="0"/>
              </a:rPr>
              <a:t>The “context” object</a:t>
            </a:r>
          </a:p>
          <a:p>
            <a:pPr marL="672976" lvl="1" indent="-224325">
              <a:buFont typeface="Wingdings" pitchFamily="2" charset="2"/>
              <a:buChar char="Ø"/>
            </a:pPr>
            <a:r>
              <a:rPr lang="en-US" dirty="0" smtClean="0">
                <a:latin typeface="Arial" pitchFamily="34" charset="0"/>
              </a:rPr>
              <a:t>Each individual State derived class </a:t>
            </a:r>
          </a:p>
          <a:p>
            <a:pPr marL="224325" indent="-224325"/>
            <a:r>
              <a:rPr lang="en-US" dirty="0" smtClean="0">
                <a:latin typeface="Arial" pitchFamily="34" charset="0"/>
              </a:rPr>
              <a:t>	The advantage of the latter option is ease of adding new State derived classes. The disadvantage is that each State derived class has knowledge of (coupling to) its siblings, which introduces dependencies between subclasses.</a:t>
            </a:r>
          </a:p>
        </p:txBody>
      </p:sp>
      <p:sp>
        <p:nvSpPr>
          <p:cNvPr id="77830" name="Text Box 4"/>
          <p:cNvSpPr txBox="1">
            <a:spLocks noChangeArrowheads="1"/>
          </p:cNvSpPr>
          <p:nvPr/>
        </p:nvSpPr>
        <p:spPr bwMode="auto">
          <a:xfrm>
            <a:off x="266217" y="1258550"/>
            <a:ext cx="1563203" cy="5478419"/>
          </a:xfrm>
          <a:prstGeom prst="rect">
            <a:avLst/>
          </a:prstGeom>
          <a:noFill/>
          <a:ln w="9525">
            <a:noFill/>
            <a:miter lim="800000"/>
            <a:headEnd/>
            <a:tailEnd/>
          </a:ln>
        </p:spPr>
        <p:txBody>
          <a:bodyPr wrap="square" lIns="91435" tIns="45718" rIns="91435" bIns="45718">
            <a:spAutoFit/>
          </a:bodyPr>
          <a:lstStyle/>
          <a:p>
            <a:pPr marL="149550" indent="-149550"/>
            <a:r>
              <a:rPr lang="en-US" sz="1000" dirty="0">
                <a:latin typeface="Arial" pitchFamily="34" charset="0"/>
                <a:cs typeface="Arial" pitchFamily="34" charset="0"/>
              </a:rPr>
              <a:t>Use the State pattern in either of the following cases:-</a:t>
            </a:r>
          </a:p>
          <a:p>
            <a:pPr marL="149550" indent="-149550"/>
            <a:r>
              <a:rPr lang="en-US" sz="1000" dirty="0">
                <a:latin typeface="Arial" pitchFamily="34" charset="0"/>
                <a:cs typeface="Arial" pitchFamily="34" charset="0"/>
              </a:rPr>
              <a:t>	- An object's behavior depends on its state, and it must change its behavior at run-time depending on that state.</a:t>
            </a:r>
          </a:p>
          <a:p>
            <a:pPr marL="149550" indent="-149550"/>
            <a:r>
              <a:rPr lang="en-US" sz="1000" dirty="0">
                <a:latin typeface="Arial" pitchFamily="34" charset="0"/>
                <a:cs typeface="Arial" pitchFamily="34" charset="0"/>
              </a:rPr>
              <a:t>	- Operations have large, multipart conditional statements that depend on the object's state. This state is usually represented by one or more enumerated constants. Often, several operations will contain this same conditional structure. The State pattern puts each branch of the conditional in a separate class. This lets you treat the object's state as an object in its own right that can vary           independently from other objects.</a:t>
            </a:r>
          </a:p>
          <a:p>
            <a:pPr marL="149550" indent="-149550" algn="just"/>
            <a:endParaRPr lang="en-US" sz="1000" dirty="0">
              <a:latin typeface="Arial" pitchFamily="34" charset="0"/>
              <a:cs typeface="Arial" pitchFamily="34" charset="0"/>
            </a:endParaRPr>
          </a:p>
          <a:p>
            <a:pPr marL="149550" indent="-149550"/>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1970088" y="839788"/>
            <a:ext cx="4668837" cy="3503612"/>
          </a:xfrm>
          <a:ln/>
        </p:spPr>
      </p:sp>
      <p:sp>
        <p:nvSpPr>
          <p:cNvPr id="78853"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Example of State Pattern</a:t>
            </a:r>
            <a:r>
              <a:rPr lang="en-US" b="1" dirty="0" smtClean="0">
                <a:latin typeface="Arial" pitchFamily="34" charset="0"/>
              </a:rPr>
              <a:t>:</a:t>
            </a:r>
          </a:p>
          <a:p>
            <a:pPr marL="224325" indent="-224325">
              <a:buFontTx/>
              <a:buChar char="•"/>
            </a:pPr>
            <a:r>
              <a:rPr lang="en-US" dirty="0" smtClean="0">
                <a:latin typeface="Arial" pitchFamily="34" charset="0"/>
              </a:rPr>
              <a:t>The </a:t>
            </a:r>
            <a:r>
              <a:rPr lang="en-US" b="1" dirty="0" smtClean="0">
                <a:latin typeface="Arial" pitchFamily="34" charset="0"/>
              </a:rPr>
              <a:t>State pattern </a:t>
            </a:r>
            <a:r>
              <a:rPr lang="en-US" dirty="0" smtClean="0">
                <a:latin typeface="Arial" pitchFamily="34" charset="0"/>
              </a:rPr>
              <a:t>allows an object to change its behavior when its internal state changes. </a:t>
            </a:r>
          </a:p>
          <a:p>
            <a:pPr marL="224325" indent="-224325">
              <a:buFontTx/>
              <a:buChar char="•"/>
            </a:pPr>
            <a:r>
              <a:rPr lang="en-US" dirty="0" smtClean="0">
                <a:latin typeface="Arial" pitchFamily="34" charset="0"/>
              </a:rPr>
              <a:t>This pattern can be observed in a vending machine. </a:t>
            </a:r>
          </a:p>
          <a:p>
            <a:pPr marL="672976" lvl="1" indent="-224325">
              <a:buFont typeface="Wingdings" pitchFamily="2" charset="2"/>
              <a:buChar char="Ø"/>
            </a:pPr>
            <a:r>
              <a:rPr lang="en-US" dirty="0" smtClean="0">
                <a:latin typeface="Arial" pitchFamily="34" charset="0"/>
              </a:rPr>
              <a:t>Vending machines have states based on: </a:t>
            </a:r>
          </a:p>
          <a:p>
            <a:pPr marL="1121626" lvl="2" indent="-224325">
              <a:buFont typeface="Wingdings" pitchFamily="2" charset="2"/>
              <a:buChar char="Ø"/>
            </a:pPr>
            <a:r>
              <a:rPr lang="en-US" dirty="0" smtClean="0">
                <a:latin typeface="Arial" pitchFamily="34" charset="0"/>
              </a:rPr>
              <a:t>The inventory </a:t>
            </a:r>
          </a:p>
          <a:p>
            <a:pPr marL="1121626" lvl="2" indent="-224325">
              <a:buFont typeface="Wingdings" pitchFamily="2" charset="2"/>
              <a:buChar char="Ø"/>
            </a:pPr>
            <a:r>
              <a:rPr lang="en-US" dirty="0" smtClean="0">
                <a:latin typeface="Arial" pitchFamily="34" charset="0"/>
              </a:rPr>
              <a:t>The amount of currency deposited </a:t>
            </a:r>
          </a:p>
          <a:p>
            <a:pPr marL="1121626" lvl="2" indent="-224325">
              <a:buFont typeface="Wingdings" pitchFamily="2" charset="2"/>
              <a:buChar char="Ø"/>
            </a:pPr>
            <a:r>
              <a:rPr lang="en-US" dirty="0" smtClean="0">
                <a:latin typeface="Arial" pitchFamily="34" charset="0"/>
              </a:rPr>
              <a:t>The ability to make change </a:t>
            </a:r>
          </a:p>
          <a:p>
            <a:pPr marL="1121626" lvl="2" indent="-224325">
              <a:buFont typeface="Wingdings" pitchFamily="2" charset="2"/>
              <a:buChar char="Ø"/>
            </a:pPr>
            <a:r>
              <a:rPr lang="en-US" dirty="0" smtClean="0">
                <a:latin typeface="Arial" pitchFamily="34" charset="0"/>
              </a:rPr>
              <a:t>The item selected, etc. </a:t>
            </a:r>
          </a:p>
          <a:p>
            <a:pPr marL="672976" lvl="1" indent="-224325">
              <a:buFont typeface="Wingdings" pitchFamily="2" charset="2"/>
              <a:buChar char="Ø"/>
            </a:pPr>
            <a:r>
              <a:rPr lang="en-US" dirty="0" smtClean="0">
                <a:latin typeface="Arial" pitchFamily="34" charset="0"/>
              </a:rPr>
              <a:t>When currency is deposited and a selection is made, a vending machine will do either of the following: </a:t>
            </a:r>
          </a:p>
          <a:p>
            <a:pPr marL="1121626" lvl="2" indent="-224325">
              <a:buFont typeface="Wingdings" pitchFamily="2" charset="2"/>
              <a:buChar char="Ø"/>
            </a:pPr>
            <a:r>
              <a:rPr lang="en-US" dirty="0" smtClean="0">
                <a:latin typeface="Arial" pitchFamily="34" charset="0"/>
              </a:rPr>
              <a:t>Deliver a product and no change </a:t>
            </a:r>
          </a:p>
          <a:p>
            <a:pPr marL="1121626" lvl="2" indent="-224325">
              <a:buFont typeface="Wingdings" pitchFamily="2" charset="2"/>
              <a:buChar char="Ø"/>
            </a:pPr>
            <a:r>
              <a:rPr lang="en-US" dirty="0" smtClean="0">
                <a:latin typeface="Arial" pitchFamily="34" charset="0"/>
              </a:rPr>
              <a:t>Deliver a product and change </a:t>
            </a:r>
          </a:p>
          <a:p>
            <a:pPr marL="1121626" lvl="2" indent="-224325">
              <a:buFont typeface="Wingdings" pitchFamily="2" charset="2"/>
              <a:buChar char="Ø"/>
            </a:pPr>
            <a:r>
              <a:rPr lang="en-US" dirty="0" smtClean="0">
                <a:latin typeface="Arial" pitchFamily="34" charset="0"/>
              </a:rPr>
              <a:t>Deliver no product due to insufficient currency on deposit </a:t>
            </a:r>
          </a:p>
          <a:p>
            <a:pPr marL="1121626" lvl="2" indent="-224325">
              <a:buFont typeface="Wingdings" pitchFamily="2" charset="2"/>
              <a:buChar char="Ø"/>
            </a:pPr>
            <a:r>
              <a:rPr lang="en-US" dirty="0" smtClean="0">
                <a:latin typeface="Arial" pitchFamily="34" charset="0"/>
              </a:rPr>
              <a:t>Deliver no product due to inventory depletion  </a:t>
            </a:r>
          </a:p>
        </p:txBody>
      </p:sp>
      <p:sp>
        <p:nvSpPr>
          <p:cNvPr id="78854" name="Text Box 4"/>
          <p:cNvSpPr txBox="1">
            <a:spLocks noChangeArrowheads="1"/>
          </p:cNvSpPr>
          <p:nvPr/>
        </p:nvSpPr>
        <p:spPr bwMode="auto">
          <a:xfrm>
            <a:off x="161511" y="1249181"/>
            <a:ext cx="1677228" cy="400105"/>
          </a:xfrm>
          <a:prstGeom prst="rect">
            <a:avLst/>
          </a:prstGeom>
          <a:noFill/>
          <a:ln w="9525">
            <a:noFill/>
            <a:miter lim="800000"/>
            <a:headEnd/>
            <a:tailEnd/>
          </a:ln>
        </p:spPr>
        <p:txBody>
          <a:bodyPr lIns="91435" tIns="45718" rIns="91435" bIns="45718">
            <a:spAutoFit/>
          </a:bodyPr>
          <a:lstStyle/>
          <a:p>
            <a:pPr defTabSz="914437"/>
            <a:r>
              <a:rPr lang="en-US" sz="1000" dirty="0"/>
              <a:t/>
            </a:r>
            <a:br>
              <a:rPr lang="en-US" sz="1000" dirty="0"/>
            </a:br>
            <a:endParaRPr lang="en-US" sz="1000" dirty="0"/>
          </a:p>
        </p:txBody>
      </p:sp>
      <p:sp>
        <p:nvSpPr>
          <p:cNvPr id="78855" name="Text Box 4"/>
          <p:cNvSpPr txBox="1">
            <a:spLocks noChangeArrowheads="1"/>
          </p:cNvSpPr>
          <p:nvPr/>
        </p:nvSpPr>
        <p:spPr bwMode="auto">
          <a:xfrm>
            <a:off x="152193" y="1258549"/>
            <a:ext cx="1677228" cy="209287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Explain this example. Ask participants to share similar examples for State Pattern.</a:t>
            </a:r>
          </a:p>
          <a:p>
            <a:pPr defTabSz="914437"/>
            <a:r>
              <a:rPr lang="en-US" sz="1000" dirty="0">
                <a:latin typeface="Arial" pitchFamily="34" charset="0"/>
                <a:cs typeface="Arial" pitchFamily="34" charset="0"/>
              </a:rPr>
              <a:t>Note that “State” is not in vending m/c but a different state object. </a:t>
            </a:r>
            <a:r>
              <a:rPr lang="en-US" sz="1000" dirty="0" err="1">
                <a:latin typeface="Arial" pitchFamily="34" charset="0"/>
                <a:cs typeface="Arial" pitchFamily="34" charset="0"/>
              </a:rPr>
              <a:t>Behaviour</a:t>
            </a:r>
            <a:r>
              <a:rPr lang="en-US" sz="1000" dirty="0">
                <a:latin typeface="Arial" pitchFamily="34" charset="0"/>
                <a:cs typeface="Arial" pitchFamily="34" charset="0"/>
              </a:rPr>
              <a:t> is delegated to the state object. Each state is captured by different objects.</a:t>
            </a:r>
          </a:p>
          <a:p>
            <a:pPr defTabSz="914437"/>
            <a:r>
              <a:rPr lang="en-US" sz="1000" dirty="0"/>
              <a:t/>
            </a:r>
            <a:br>
              <a:rPr lang="en-US" sz="1000" dirty="0"/>
            </a:br>
            <a:endParaRPr lang="en-US" sz="10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Rot="1" noChangeAspect="1" noChangeArrowheads="1" noTextEdit="1"/>
          </p:cNvSpPr>
          <p:nvPr>
            <p:ph type="sldImg"/>
          </p:nvPr>
        </p:nvSpPr>
        <p:spPr>
          <a:xfrm>
            <a:off x="1970088" y="839788"/>
            <a:ext cx="4668837" cy="3503612"/>
          </a:xfrm>
          <a:ln/>
        </p:spPr>
      </p:sp>
      <p:sp>
        <p:nvSpPr>
          <p:cNvPr id="79877" name="Rectangle 3"/>
          <p:cNvSpPr>
            <a:spLocks noGrp="1" noChangeArrowheads="1"/>
          </p:cNvSpPr>
          <p:nvPr>
            <p:ph type="body" idx="1"/>
          </p:nvPr>
        </p:nvSpPr>
        <p:spPr>
          <a:xfrm>
            <a:off x="1981614" y="4572000"/>
            <a:ext cx="4648097" cy="3964587"/>
          </a:xfrm>
          <a:noFill/>
          <a:ln/>
        </p:spPr>
        <p:txBody>
          <a:bodyPr/>
          <a:lstStyle/>
          <a:p>
            <a:pPr eaLnBrk="1" hangingPunct="1"/>
            <a:r>
              <a:rPr lang="en-US" smtClean="0">
                <a:latin typeface="Arial" pitchFamily="34" charset="0"/>
              </a:rPr>
              <a:t>An account holder has an account with ICICI bank and the account behaves differently depending on its balance state. </a:t>
            </a:r>
          </a:p>
          <a:p>
            <a:pPr eaLnBrk="1" hangingPunct="1"/>
            <a:r>
              <a:rPr lang="en-US" smtClean="0">
                <a:latin typeface="Arial" pitchFamily="34" charset="0"/>
              </a:rPr>
              <a:t>The difference in behavior is delegated to State objects. </a:t>
            </a:r>
          </a:p>
        </p:txBody>
      </p:sp>
      <p:sp>
        <p:nvSpPr>
          <p:cNvPr id="79878" name="Text Box 4"/>
          <p:cNvSpPr txBox="1">
            <a:spLocks noChangeArrowheads="1"/>
          </p:cNvSpPr>
          <p:nvPr/>
        </p:nvSpPr>
        <p:spPr bwMode="auto">
          <a:xfrm>
            <a:off x="277791" y="1258550"/>
            <a:ext cx="1551629" cy="1477323"/>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Discuss this example.</a:t>
            </a:r>
          </a:p>
          <a:p>
            <a:pPr defTabSz="914437"/>
            <a:r>
              <a:rPr lang="en-US" sz="1000" dirty="0">
                <a:latin typeface="Arial" pitchFamily="34" charset="0"/>
                <a:cs typeface="Arial" pitchFamily="34" charset="0"/>
              </a:rPr>
              <a:t>Note that as part of each operation, state will be checked and the object state will need to change based on business rules.</a:t>
            </a:r>
          </a:p>
          <a:p>
            <a:pPr defTabSz="914437"/>
            <a:r>
              <a:rPr lang="en-US" sz="1000" dirty="0"/>
              <a:t/>
            </a:r>
            <a:br>
              <a:rPr lang="en-US" sz="1000" dirty="0"/>
            </a:br>
            <a:endParaRPr lang="en-US" sz="10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Rot="1" noChangeAspect="1" noChangeArrowheads="1" noTextEdit="1"/>
          </p:cNvSpPr>
          <p:nvPr>
            <p:ph type="sldImg"/>
          </p:nvPr>
        </p:nvSpPr>
        <p:spPr>
          <a:xfrm>
            <a:off x="1970088" y="839788"/>
            <a:ext cx="4668837" cy="3503612"/>
          </a:xfrm>
          <a:ln/>
        </p:spPr>
      </p:sp>
      <p:sp>
        <p:nvSpPr>
          <p:cNvPr id="80901" name="Rectangle 3"/>
          <p:cNvSpPr>
            <a:spLocks noGrp="1" noChangeArrowheads="1"/>
          </p:cNvSpPr>
          <p:nvPr>
            <p:ph type="body" idx="1"/>
          </p:nvPr>
        </p:nvSpPr>
        <p:spPr>
          <a:xfrm>
            <a:off x="1981615" y="4572000"/>
            <a:ext cx="4750594" cy="3964587"/>
          </a:xfrm>
          <a:noFill/>
          <a:ln/>
        </p:spPr>
        <p:txBody>
          <a:bodyPr/>
          <a:lstStyle/>
          <a:p>
            <a:pPr marL="224325" indent="-224325"/>
            <a:r>
              <a:rPr lang="en-US" b="1" u="sng" dirty="0" smtClean="0">
                <a:latin typeface="Arial" pitchFamily="34" charset="0"/>
              </a:rPr>
              <a:t>Strategy Pattern</a:t>
            </a:r>
            <a:r>
              <a:rPr lang="en-US" b="1" dirty="0" smtClean="0">
                <a:latin typeface="Arial" pitchFamily="34" charset="0"/>
              </a:rPr>
              <a:t>:</a:t>
            </a:r>
            <a:endParaRPr lang="en-US" dirty="0" smtClean="0">
              <a:latin typeface="Arial" pitchFamily="34" charset="0"/>
            </a:endParaRPr>
          </a:p>
          <a:p>
            <a:pPr marL="224325" indent="-224325">
              <a:buFontTx/>
              <a:buChar char="•"/>
            </a:pPr>
            <a:r>
              <a:rPr lang="en-US" dirty="0" smtClean="0">
                <a:latin typeface="Arial" pitchFamily="34" charset="0"/>
              </a:rPr>
              <a:t>The </a:t>
            </a:r>
            <a:r>
              <a:rPr lang="en-US" b="1" dirty="0" smtClean="0">
                <a:latin typeface="Arial" pitchFamily="34" charset="0"/>
              </a:rPr>
              <a:t>Strategy pattern </a:t>
            </a:r>
            <a:r>
              <a:rPr lang="en-US" dirty="0" smtClean="0">
                <a:latin typeface="Arial" pitchFamily="34" charset="0"/>
              </a:rPr>
              <a:t>is useful for situations where it is necessary to dynamically swap the algorithms used in an application. The strategy pattern is intended to: </a:t>
            </a:r>
          </a:p>
          <a:p>
            <a:pPr marL="672976" lvl="1" indent="-224325">
              <a:buFont typeface="Wingdings" pitchFamily="2" charset="2"/>
              <a:buChar char="Ø"/>
            </a:pPr>
            <a:r>
              <a:rPr lang="en-US" dirty="0" smtClean="0">
                <a:latin typeface="Arial" pitchFamily="34" charset="0"/>
              </a:rPr>
              <a:t>Provide a means to define a family of algorithms </a:t>
            </a:r>
          </a:p>
          <a:p>
            <a:pPr marL="672976" lvl="1" indent="-224325">
              <a:buFont typeface="Wingdings" pitchFamily="2" charset="2"/>
              <a:buChar char="Ø"/>
            </a:pPr>
            <a:r>
              <a:rPr lang="en-US" dirty="0" smtClean="0">
                <a:latin typeface="Arial" pitchFamily="34" charset="0"/>
              </a:rPr>
              <a:t>Encapsulate each one as an object, and make them interchangeable </a:t>
            </a:r>
          </a:p>
          <a:p>
            <a:pPr marL="224325" indent="-224325"/>
            <a:r>
              <a:rPr lang="en-US" dirty="0" smtClean="0">
                <a:latin typeface="Arial" pitchFamily="34" charset="0"/>
              </a:rPr>
              <a:t>	The strategy pattern lets the algorithms vary independently from clients that use them.</a:t>
            </a:r>
          </a:p>
          <a:p>
            <a:pPr marL="224325" indent="-224325">
              <a:buFontTx/>
              <a:buChar char="•"/>
            </a:pPr>
            <a:r>
              <a:rPr lang="en-US" dirty="0" smtClean="0">
                <a:latin typeface="Arial" pitchFamily="34" charset="0"/>
              </a:rPr>
              <a:t>The </a:t>
            </a:r>
            <a:r>
              <a:rPr lang="en-US" b="1" dirty="0" smtClean="0">
                <a:latin typeface="Arial" pitchFamily="34" charset="0"/>
              </a:rPr>
              <a:t>Strategy pattern </a:t>
            </a:r>
            <a:r>
              <a:rPr lang="en-US" dirty="0" smtClean="0">
                <a:latin typeface="Arial" pitchFamily="34" charset="0"/>
              </a:rPr>
              <a:t>uses “composition” instead of “inheritance”. It is a good idea to use the Strategy Pattern when you have several objects that are basically the same, and differ only in their behavior. By using Strategies, you can reduce these “several objects” to “one class” that uses several Strategies. The use of strategies also provides a nice alternative to sub-classing an object to achieve different behaviors. When you subclass an object to change its behavior, the behavior that it executes is static. </a:t>
            </a:r>
          </a:p>
          <a:p>
            <a:pPr marL="224325" indent="-224325">
              <a:buFontTx/>
              <a:buChar char="•"/>
            </a:pPr>
            <a:r>
              <a:rPr lang="en-US" b="1" dirty="0" smtClean="0">
                <a:latin typeface="Arial" pitchFamily="34" charset="0"/>
              </a:rPr>
              <a:t>Strategy</a:t>
            </a:r>
            <a:r>
              <a:rPr lang="en-US" dirty="0" smtClean="0">
                <a:latin typeface="Arial" pitchFamily="34" charset="0"/>
              </a:rPr>
              <a:t> is a bind-once pattern, whereas </a:t>
            </a:r>
            <a:r>
              <a:rPr lang="en-US" b="1" dirty="0" smtClean="0">
                <a:latin typeface="Arial" pitchFamily="34" charset="0"/>
              </a:rPr>
              <a:t>State</a:t>
            </a:r>
            <a:r>
              <a:rPr lang="en-US" dirty="0" smtClean="0">
                <a:latin typeface="Arial" pitchFamily="34" charset="0"/>
              </a:rPr>
              <a:t> is more dynamic.</a:t>
            </a:r>
          </a:p>
        </p:txBody>
      </p:sp>
      <p:sp>
        <p:nvSpPr>
          <p:cNvPr id="80902" name="Text Box 4"/>
          <p:cNvSpPr txBox="1">
            <a:spLocks noChangeArrowheads="1"/>
          </p:cNvSpPr>
          <p:nvPr/>
        </p:nvSpPr>
        <p:spPr bwMode="auto">
          <a:xfrm>
            <a:off x="486136" y="895592"/>
            <a:ext cx="1320135" cy="8248408"/>
          </a:xfrm>
          <a:prstGeom prst="rect">
            <a:avLst/>
          </a:prstGeom>
          <a:noFill/>
          <a:ln w="9525">
            <a:noFill/>
            <a:miter lim="800000"/>
            <a:headEnd/>
            <a:tailEnd/>
          </a:ln>
        </p:spPr>
        <p:txBody>
          <a:bodyPr wrap="square" lIns="91435" tIns="45718" rIns="91435" bIns="45718">
            <a:spAutoFit/>
          </a:bodyPr>
          <a:lstStyle/>
          <a:p>
            <a:pPr marL="149550" indent="-149550"/>
            <a:r>
              <a:rPr lang="en-US" sz="1000" dirty="0">
                <a:latin typeface="Arial" pitchFamily="34" charset="0"/>
                <a:cs typeface="Arial" pitchFamily="34" charset="0"/>
              </a:rPr>
              <a:t>Use the Strategy pattern when:-</a:t>
            </a:r>
          </a:p>
          <a:p>
            <a:pPr marL="149550" indent="-149550"/>
            <a:r>
              <a:rPr lang="en-US" sz="1000" dirty="0">
                <a:latin typeface="Arial" pitchFamily="34" charset="0"/>
                <a:cs typeface="Arial" pitchFamily="34" charset="0"/>
              </a:rPr>
              <a:t>	- many related classes differ only in their behavior. Strategies provide a way to configure a class with one of many behaviors.</a:t>
            </a:r>
          </a:p>
          <a:p>
            <a:pPr marL="149550" indent="-149550"/>
            <a:r>
              <a:rPr lang="en-US" sz="1000" dirty="0">
                <a:latin typeface="Arial" pitchFamily="34" charset="0"/>
                <a:cs typeface="Arial" pitchFamily="34" charset="0"/>
              </a:rPr>
              <a:t>	- you need different variants of an algorithm. For example, you might define algorithms reflecting different space/time trade-offs. Strategies can be used when these variants are implemented as a class hierarchy of algorithms.</a:t>
            </a:r>
          </a:p>
          <a:p>
            <a:pPr marL="149550" indent="-149550"/>
            <a:r>
              <a:rPr lang="en-US" sz="1000" dirty="0">
                <a:latin typeface="Arial" pitchFamily="34" charset="0"/>
                <a:cs typeface="Arial" pitchFamily="34" charset="0"/>
              </a:rPr>
              <a:t>	- an algorithm uses data that clients shouldn't know about. Use the Strategy pattern to avoid exposing complex, algorithm-specific data  structures.</a:t>
            </a:r>
          </a:p>
          <a:p>
            <a:pPr marL="149550" indent="-149550"/>
            <a:r>
              <a:rPr lang="en-US" sz="1000" dirty="0">
                <a:latin typeface="Arial" pitchFamily="34" charset="0"/>
                <a:cs typeface="Arial" pitchFamily="34" charset="0"/>
              </a:rPr>
              <a:t>	- a class defines many behaviors, and these appear as multiple conditional statements in its operations. Instead of many conditionals,  move related conditional branches into their own Strategy class.</a:t>
            </a:r>
          </a:p>
          <a:p>
            <a:pPr marL="149550" indent="-149550"/>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Rot="1" noChangeAspect="1" noChangeArrowheads="1" noTextEdit="1"/>
          </p:cNvSpPr>
          <p:nvPr>
            <p:ph type="sldImg"/>
          </p:nvPr>
        </p:nvSpPr>
        <p:spPr>
          <a:xfrm>
            <a:off x="1970088" y="839788"/>
            <a:ext cx="4668837" cy="3503612"/>
          </a:xfrm>
          <a:ln/>
        </p:spPr>
      </p:sp>
      <p:sp>
        <p:nvSpPr>
          <p:cNvPr id="81925"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Example of Strategy Pattern</a:t>
            </a:r>
            <a:r>
              <a:rPr lang="en-US" b="1" dirty="0" smtClean="0">
                <a:latin typeface="Arial" pitchFamily="34" charset="0"/>
              </a:rPr>
              <a:t>:</a:t>
            </a:r>
          </a:p>
          <a:p>
            <a:pPr marL="224325" indent="-224325">
              <a:buFontTx/>
              <a:buChar char="•"/>
            </a:pPr>
            <a:r>
              <a:rPr lang="en-US" dirty="0" smtClean="0">
                <a:latin typeface="Arial" pitchFamily="34" charset="0"/>
              </a:rPr>
              <a:t>A Strategy defines a set of algorithms that can be used interchangeably. </a:t>
            </a:r>
          </a:p>
          <a:p>
            <a:pPr marL="224325" indent="-224325">
              <a:buFontTx/>
              <a:buChar char="•"/>
            </a:pPr>
            <a:r>
              <a:rPr lang="en-US" dirty="0" smtClean="0">
                <a:latin typeface="Arial" pitchFamily="34" charset="0"/>
              </a:rPr>
              <a:t>Modes of transportation to an airport is an example of a Strategy. </a:t>
            </a:r>
          </a:p>
          <a:p>
            <a:pPr marL="672976" lvl="1" indent="-224325">
              <a:buFont typeface="Wingdings" pitchFamily="2" charset="2"/>
              <a:buChar char="Ø"/>
            </a:pPr>
            <a:r>
              <a:rPr lang="en-US" dirty="0" smtClean="0">
                <a:latin typeface="Arial" pitchFamily="34" charset="0"/>
              </a:rPr>
              <a:t>Several options exist such as driving one’s own car, taking a taxi, an airport shuttle, a city bus, or a limousine service. </a:t>
            </a:r>
          </a:p>
          <a:p>
            <a:pPr marL="672976" lvl="1" indent="-224325">
              <a:buFont typeface="Wingdings" pitchFamily="2" charset="2"/>
              <a:buChar char="Ø"/>
            </a:pPr>
            <a:r>
              <a:rPr lang="en-US" dirty="0" smtClean="0">
                <a:latin typeface="Arial" pitchFamily="34" charset="0"/>
              </a:rPr>
              <a:t>For some travelers airports, subways, and helicopters are also available as a mode of transportation to the airport. </a:t>
            </a:r>
          </a:p>
          <a:p>
            <a:pPr marL="672976" lvl="1" indent="-224325">
              <a:buFont typeface="Wingdings" pitchFamily="2" charset="2"/>
              <a:buChar char="Ø"/>
            </a:pPr>
            <a:r>
              <a:rPr lang="en-US" dirty="0" smtClean="0">
                <a:latin typeface="Arial" pitchFamily="34" charset="0"/>
              </a:rPr>
              <a:t>Any of these modes of transportation will get a traveler to the airport, and they can be used interchangeably. The traveler must chose the Strategy based on tradeoffs between cost, convenience, and time.</a:t>
            </a:r>
          </a:p>
        </p:txBody>
      </p:sp>
      <p:sp>
        <p:nvSpPr>
          <p:cNvPr id="81926" name="Text Box 4"/>
          <p:cNvSpPr txBox="1">
            <a:spLocks noChangeArrowheads="1"/>
          </p:cNvSpPr>
          <p:nvPr/>
        </p:nvSpPr>
        <p:spPr bwMode="auto">
          <a:xfrm>
            <a:off x="161511" y="1249181"/>
            <a:ext cx="1677228" cy="400105"/>
          </a:xfrm>
          <a:prstGeom prst="rect">
            <a:avLst/>
          </a:prstGeom>
          <a:noFill/>
          <a:ln w="9525">
            <a:noFill/>
            <a:miter lim="800000"/>
            <a:headEnd/>
            <a:tailEnd/>
          </a:ln>
        </p:spPr>
        <p:txBody>
          <a:bodyPr lIns="91435" tIns="45718" rIns="91435" bIns="45718">
            <a:spAutoFit/>
          </a:bodyPr>
          <a:lstStyle/>
          <a:p>
            <a:pPr defTabSz="914437"/>
            <a:r>
              <a:rPr lang="en-US" sz="1000" dirty="0"/>
              <a:t/>
            </a:r>
            <a:br>
              <a:rPr lang="en-US" sz="1000" dirty="0"/>
            </a:br>
            <a:endParaRPr lang="en-US" sz="1000" dirty="0"/>
          </a:p>
        </p:txBody>
      </p:sp>
      <p:sp>
        <p:nvSpPr>
          <p:cNvPr id="81927" name="Text Box 4"/>
          <p:cNvSpPr txBox="1">
            <a:spLocks noChangeArrowheads="1"/>
          </p:cNvSpPr>
          <p:nvPr/>
        </p:nvSpPr>
        <p:spPr bwMode="auto">
          <a:xfrm>
            <a:off x="347241" y="1258550"/>
            <a:ext cx="1482180" cy="2246765"/>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Discuss this example.</a:t>
            </a:r>
          </a:p>
          <a:p>
            <a:pPr defTabSz="914437"/>
            <a:r>
              <a:rPr lang="en-US" sz="1000" dirty="0">
                <a:latin typeface="Arial" pitchFamily="34" charset="0"/>
                <a:cs typeface="Arial" pitchFamily="34" charset="0"/>
              </a:rPr>
              <a:t>In terms of the class diagram, it may look similar to State…so important to emphasize that patterns differ in their intent…in Strategy the intent is to be able to change algorithms implementation at run time.</a:t>
            </a:r>
          </a:p>
          <a:p>
            <a:pPr defTabSz="914437"/>
            <a:r>
              <a:rPr lang="en-US" sz="1000" dirty="0"/>
              <a:t/>
            </a:r>
            <a:br>
              <a:rPr lang="en-US" sz="1000" dirty="0"/>
            </a:br>
            <a:endParaRPr lang="en-US" sz="10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7"/>
          <p:cNvSpPr>
            <a:spLocks noGrp="1" noRot="1" noChangeAspect="1" noChangeArrowheads="1" noTextEdit="1"/>
          </p:cNvSpPr>
          <p:nvPr>
            <p:ph type="sldImg"/>
          </p:nvPr>
        </p:nvSpPr>
        <p:spPr>
          <a:xfrm>
            <a:off x="2022475" y="685800"/>
            <a:ext cx="4572000" cy="3429000"/>
          </a:xfrm>
          <a:ln/>
        </p:spPr>
      </p:sp>
      <p:sp>
        <p:nvSpPr>
          <p:cNvPr id="82949" name="Rectangle 8"/>
          <p:cNvSpPr>
            <a:spLocks noGrp="1" noChangeArrowheads="1"/>
          </p:cNvSpPr>
          <p:nvPr>
            <p:ph type="body" idx="1"/>
          </p:nvPr>
        </p:nvSpPr>
        <p:spPr>
          <a:noFill/>
          <a:ln/>
        </p:spPr>
        <p:txBody>
          <a:bodyPr/>
          <a:lstStyle/>
          <a:p>
            <a:pPr>
              <a:buFontTx/>
              <a:buChar char="•"/>
            </a:pPr>
            <a:r>
              <a:rPr lang="en-US" smtClean="0">
                <a:latin typeface="Arial" pitchFamily="34" charset="0"/>
              </a:rPr>
              <a:t>This allows clients to dynamically change sorting strategies including Quicksort, Shellsort, and Mergesort. </a:t>
            </a:r>
            <a:br>
              <a:rPr lang="en-US" smtClean="0">
                <a:latin typeface="Arial" pitchFamily="34" charset="0"/>
              </a:rPr>
            </a:br>
            <a:endParaRPr lang="en-US" smtClean="0">
              <a:latin typeface="Arial" pitchFamily="34" charset="0"/>
            </a:endParaRPr>
          </a:p>
        </p:txBody>
      </p:sp>
      <p:sp>
        <p:nvSpPr>
          <p:cNvPr id="82950" name="Text Box 4"/>
          <p:cNvSpPr txBox="1">
            <a:spLocks noChangeArrowheads="1"/>
          </p:cNvSpPr>
          <p:nvPr/>
        </p:nvSpPr>
        <p:spPr bwMode="auto">
          <a:xfrm>
            <a:off x="428263" y="1258550"/>
            <a:ext cx="1401158" cy="2246765"/>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Discuss this example. This allows the appropriate sorting algorithm to use based on requirements.</a:t>
            </a:r>
          </a:p>
          <a:p>
            <a:pPr defTabSz="914437"/>
            <a:r>
              <a:rPr lang="en-US" sz="1000" dirty="0">
                <a:latin typeface="Arial" pitchFamily="34" charset="0"/>
                <a:cs typeface="Arial" pitchFamily="34" charset="0"/>
              </a:rPr>
              <a:t>Other examples: Saving files in different formats; File compression to zip or </a:t>
            </a:r>
            <a:r>
              <a:rPr lang="en-US" sz="1000" dirty="0" err="1">
                <a:latin typeface="Arial" pitchFamily="34" charset="0"/>
                <a:cs typeface="Arial" pitchFamily="34" charset="0"/>
              </a:rPr>
              <a:t>rar</a:t>
            </a:r>
            <a:r>
              <a:rPr lang="en-US" sz="1000" dirty="0">
                <a:latin typeface="Arial" pitchFamily="34" charset="0"/>
                <a:cs typeface="Arial" pitchFamily="34" charset="0"/>
              </a:rPr>
              <a:t>; Viewing files in different forms.</a:t>
            </a:r>
          </a:p>
          <a:p>
            <a:pPr defTabSz="914437"/>
            <a:r>
              <a:rPr lang="en-US" sz="1000" dirty="0"/>
              <a:t/>
            </a:r>
            <a:br>
              <a:rPr lang="en-US" sz="1000" dirty="0"/>
            </a:br>
            <a:endParaRPr lang="en-US" sz="10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1970088" y="839788"/>
            <a:ext cx="4668837" cy="3503612"/>
          </a:xfrm>
          <a:ln/>
        </p:spPr>
      </p:sp>
      <p:sp>
        <p:nvSpPr>
          <p:cNvPr id="83973"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Template Method Pattern</a:t>
            </a:r>
            <a:r>
              <a:rPr lang="en-US" b="1" dirty="0" smtClean="0">
                <a:latin typeface="Arial" pitchFamily="34" charset="0"/>
              </a:rPr>
              <a:t>:</a:t>
            </a:r>
          </a:p>
          <a:p>
            <a:pPr marL="224325" indent="-224325">
              <a:buFontTx/>
              <a:buChar char="•"/>
            </a:pPr>
            <a:r>
              <a:rPr lang="en-US" dirty="0" smtClean="0">
                <a:latin typeface="Arial" pitchFamily="34" charset="0"/>
              </a:rPr>
              <a:t>The </a:t>
            </a:r>
            <a:r>
              <a:rPr lang="en-US" b="1" dirty="0" smtClean="0">
                <a:latin typeface="Arial" pitchFamily="34" charset="0"/>
              </a:rPr>
              <a:t>Template Method pattern </a:t>
            </a:r>
            <a:r>
              <a:rPr lang="en-US" dirty="0" smtClean="0">
                <a:latin typeface="Arial" pitchFamily="34" charset="0"/>
              </a:rPr>
              <a:t>defines the program skeleton of an algorithm. The algorithm itself is made abstract, and the subclasses override the abstract methods to provide concrete behavior.</a:t>
            </a:r>
          </a:p>
          <a:p>
            <a:pPr marL="672976" lvl="1" indent="-224325">
              <a:buFont typeface="Wingdings" pitchFamily="2" charset="2"/>
              <a:buChar char="Ø"/>
            </a:pPr>
            <a:r>
              <a:rPr lang="en-US" dirty="0" smtClean="0">
                <a:latin typeface="Arial" pitchFamily="34" charset="0"/>
              </a:rPr>
              <a:t>First a class is created that provides the basic steps of an algorithm design. These steps are implemented using abstract methods. </a:t>
            </a:r>
          </a:p>
          <a:p>
            <a:pPr marL="672976" lvl="1" indent="-224325">
              <a:buFont typeface="Wingdings" pitchFamily="2" charset="2"/>
              <a:buChar char="Ø"/>
            </a:pPr>
            <a:r>
              <a:rPr lang="en-US" dirty="0" smtClean="0">
                <a:latin typeface="Arial" pitchFamily="34" charset="0"/>
              </a:rPr>
              <a:t>Later on, subclasses change the abstract methods to implement real actions. Thus the general algorithm is saved in one place, however, the concrete steps may be changed by the subclasses.</a:t>
            </a:r>
            <a:endParaRPr lang="en-US" b="1" dirty="0" smtClean="0">
              <a:latin typeface="Arial" pitchFamily="34" charset="0"/>
            </a:endParaRPr>
          </a:p>
          <a:p>
            <a:pPr marL="224325" indent="-224325">
              <a:buFontTx/>
              <a:buChar char="•"/>
            </a:pPr>
            <a:r>
              <a:rPr lang="en-US" dirty="0" smtClean="0">
                <a:latin typeface="Arial" pitchFamily="34" charset="0"/>
              </a:rPr>
              <a:t>The Template Method defines a skeleton of an algorithm in an operation, and defers some steps to subclasses.</a:t>
            </a:r>
          </a:p>
          <a:p>
            <a:pPr marL="224325" indent="-224325">
              <a:buFontTx/>
              <a:buChar char="•"/>
            </a:pPr>
            <a:r>
              <a:rPr lang="en-US" dirty="0" smtClean="0">
                <a:latin typeface="Arial" pitchFamily="34" charset="0"/>
              </a:rPr>
              <a:t>The component designer decides the steps of an algorithm that are </a:t>
            </a:r>
            <a:r>
              <a:rPr lang="en-US" b="1" dirty="0" smtClean="0">
                <a:latin typeface="Arial" pitchFamily="34" charset="0"/>
              </a:rPr>
              <a:t>invariant </a:t>
            </a:r>
            <a:r>
              <a:rPr lang="en-US" dirty="0" smtClean="0">
                <a:latin typeface="Arial" pitchFamily="34" charset="0"/>
              </a:rPr>
              <a:t>(or standard) and </a:t>
            </a:r>
            <a:r>
              <a:rPr lang="en-US" b="1" dirty="0" smtClean="0">
                <a:latin typeface="Arial" pitchFamily="34" charset="0"/>
              </a:rPr>
              <a:t>variant </a:t>
            </a:r>
            <a:r>
              <a:rPr lang="en-US" dirty="0" smtClean="0">
                <a:latin typeface="Arial" pitchFamily="34" charset="0"/>
              </a:rPr>
              <a:t>(or customizable). </a:t>
            </a:r>
          </a:p>
          <a:p>
            <a:pPr marL="672976" lvl="1" indent="-224325">
              <a:buFont typeface="Wingdings" pitchFamily="2" charset="2"/>
              <a:buChar char="Ø"/>
            </a:pPr>
            <a:r>
              <a:rPr lang="en-US" dirty="0" smtClean="0">
                <a:latin typeface="Arial" pitchFamily="34" charset="0"/>
              </a:rPr>
              <a:t>The invariant steps are implemented in an abstract base class. </a:t>
            </a:r>
          </a:p>
          <a:p>
            <a:pPr marL="672976" lvl="1" indent="-224325">
              <a:buFont typeface="Wingdings" pitchFamily="2" charset="2"/>
              <a:buChar char="Ø"/>
            </a:pPr>
            <a:r>
              <a:rPr lang="en-US" dirty="0" smtClean="0">
                <a:latin typeface="Arial" pitchFamily="34" charset="0"/>
              </a:rPr>
              <a:t>The variant steps are either given a default implementation, or no implementation at all. The variant steps represent “hooks” or “placeholders”, which can or must be supplied by the component’s client in a concrete derived class.</a:t>
            </a:r>
          </a:p>
        </p:txBody>
      </p:sp>
      <p:sp>
        <p:nvSpPr>
          <p:cNvPr id="83974" name="Text Box 4"/>
          <p:cNvSpPr txBox="1">
            <a:spLocks noChangeArrowheads="1"/>
          </p:cNvSpPr>
          <p:nvPr/>
        </p:nvSpPr>
        <p:spPr bwMode="auto">
          <a:xfrm>
            <a:off x="208343" y="995423"/>
            <a:ext cx="1621077" cy="8094520"/>
          </a:xfrm>
          <a:prstGeom prst="rect">
            <a:avLst/>
          </a:prstGeom>
          <a:noFill/>
          <a:ln w="9525">
            <a:noFill/>
            <a:miter lim="800000"/>
            <a:headEnd/>
            <a:tailEnd/>
          </a:ln>
        </p:spPr>
        <p:txBody>
          <a:bodyPr wrap="square" lIns="91435" tIns="45718" rIns="91435" bIns="45718">
            <a:spAutoFit/>
          </a:bodyPr>
          <a:lstStyle/>
          <a:p>
            <a:pPr marL="149550" indent="-149550"/>
            <a:r>
              <a:rPr lang="en-US" sz="1000" dirty="0">
                <a:latin typeface="Arial" pitchFamily="34" charset="0"/>
                <a:cs typeface="Arial" pitchFamily="34" charset="0"/>
              </a:rPr>
              <a:t>Template Method is used</a:t>
            </a:r>
          </a:p>
          <a:p>
            <a:pPr marL="149550" indent="-149550"/>
            <a:r>
              <a:rPr lang="en-US" sz="1000" dirty="0">
                <a:latin typeface="Arial" pitchFamily="34" charset="0"/>
                <a:cs typeface="Arial" pitchFamily="34" charset="0"/>
              </a:rPr>
              <a:t>prominently in frameworks. </a:t>
            </a:r>
          </a:p>
          <a:p>
            <a:pPr marL="149550" indent="-149550"/>
            <a:r>
              <a:rPr lang="en-US" sz="1000" dirty="0">
                <a:latin typeface="Arial" pitchFamily="34" charset="0"/>
                <a:cs typeface="Arial" pitchFamily="34" charset="0"/>
              </a:rPr>
              <a:t>Each framework </a:t>
            </a:r>
          </a:p>
          <a:p>
            <a:pPr marL="149550" indent="-149550"/>
            <a:r>
              <a:rPr lang="en-US" sz="1000" dirty="0">
                <a:latin typeface="Arial" pitchFamily="34" charset="0"/>
                <a:cs typeface="Arial" pitchFamily="34" charset="0"/>
              </a:rPr>
              <a:t>implements the invariant </a:t>
            </a:r>
          </a:p>
          <a:p>
            <a:pPr marL="149550" indent="-149550"/>
            <a:r>
              <a:rPr lang="en-US" sz="1000" dirty="0">
                <a:latin typeface="Arial" pitchFamily="34" charset="0"/>
                <a:cs typeface="Arial" pitchFamily="34" charset="0"/>
              </a:rPr>
              <a:t>pieces of a domain's </a:t>
            </a:r>
          </a:p>
          <a:p>
            <a:pPr marL="149550" indent="-149550"/>
            <a:r>
              <a:rPr lang="en-US" sz="1000" dirty="0">
                <a:latin typeface="Arial" pitchFamily="34" charset="0"/>
                <a:cs typeface="Arial" pitchFamily="34" charset="0"/>
              </a:rPr>
              <a:t>architecture, and defines </a:t>
            </a:r>
          </a:p>
          <a:p>
            <a:pPr marL="149550" indent="-149550"/>
            <a:r>
              <a:rPr lang="en-US" sz="1000" dirty="0">
                <a:latin typeface="Arial" pitchFamily="34" charset="0"/>
                <a:cs typeface="Arial" pitchFamily="34" charset="0"/>
              </a:rPr>
              <a:t>"placeholders" for all </a:t>
            </a:r>
          </a:p>
          <a:p>
            <a:pPr marL="149550" indent="-149550"/>
            <a:r>
              <a:rPr lang="en-US" sz="1000" dirty="0">
                <a:latin typeface="Arial" pitchFamily="34" charset="0"/>
                <a:cs typeface="Arial" pitchFamily="34" charset="0"/>
              </a:rPr>
              <a:t>necessary or interesting </a:t>
            </a:r>
          </a:p>
          <a:p>
            <a:pPr marL="149550" indent="-149550"/>
            <a:r>
              <a:rPr lang="en-US" sz="1000" dirty="0">
                <a:latin typeface="Arial" pitchFamily="34" charset="0"/>
                <a:cs typeface="Arial" pitchFamily="34" charset="0"/>
              </a:rPr>
              <a:t>client customization </a:t>
            </a:r>
          </a:p>
          <a:p>
            <a:pPr marL="149550" indent="-149550"/>
            <a:r>
              <a:rPr lang="en-US" sz="1000" dirty="0">
                <a:latin typeface="Arial" pitchFamily="34" charset="0"/>
                <a:cs typeface="Arial" pitchFamily="34" charset="0"/>
              </a:rPr>
              <a:t>options. In so doing, the </a:t>
            </a:r>
          </a:p>
          <a:p>
            <a:pPr marL="149550" indent="-149550"/>
            <a:r>
              <a:rPr lang="en-US" sz="1000" dirty="0">
                <a:latin typeface="Arial" pitchFamily="34" charset="0"/>
                <a:cs typeface="Arial" pitchFamily="34" charset="0"/>
              </a:rPr>
              <a:t>framework becomes the </a:t>
            </a:r>
          </a:p>
          <a:p>
            <a:pPr marL="149550" indent="-149550"/>
            <a:r>
              <a:rPr lang="en-US" sz="1000" dirty="0">
                <a:latin typeface="Arial" pitchFamily="34" charset="0"/>
                <a:cs typeface="Arial" pitchFamily="34" charset="0"/>
              </a:rPr>
              <a:t>"center of the universe", </a:t>
            </a:r>
          </a:p>
          <a:p>
            <a:pPr marL="149550" indent="-149550"/>
            <a:r>
              <a:rPr lang="en-US" sz="1000" dirty="0">
                <a:latin typeface="Arial" pitchFamily="34" charset="0"/>
                <a:cs typeface="Arial" pitchFamily="34" charset="0"/>
              </a:rPr>
              <a:t>and the client </a:t>
            </a:r>
          </a:p>
          <a:p>
            <a:pPr marL="149550" indent="-149550"/>
            <a:r>
              <a:rPr lang="en-US" sz="1000" dirty="0">
                <a:latin typeface="Arial" pitchFamily="34" charset="0"/>
                <a:cs typeface="Arial" pitchFamily="34" charset="0"/>
              </a:rPr>
              <a:t>customizations are simply </a:t>
            </a:r>
          </a:p>
          <a:p>
            <a:pPr marL="149550" indent="-149550"/>
            <a:r>
              <a:rPr lang="en-US" sz="1000" dirty="0">
                <a:latin typeface="Arial" pitchFamily="34" charset="0"/>
                <a:cs typeface="Arial" pitchFamily="34" charset="0"/>
              </a:rPr>
              <a:t>"the third rock from the </a:t>
            </a:r>
          </a:p>
          <a:p>
            <a:pPr marL="149550" indent="-149550"/>
            <a:r>
              <a:rPr lang="en-US" sz="1000" dirty="0">
                <a:latin typeface="Arial" pitchFamily="34" charset="0"/>
                <a:cs typeface="Arial" pitchFamily="34" charset="0"/>
              </a:rPr>
              <a:t>sun". This inverted control </a:t>
            </a:r>
          </a:p>
          <a:p>
            <a:pPr marL="149550" indent="-149550"/>
            <a:r>
              <a:rPr lang="en-US" sz="1000" dirty="0">
                <a:latin typeface="Arial" pitchFamily="34" charset="0"/>
                <a:cs typeface="Arial" pitchFamily="34" charset="0"/>
              </a:rPr>
              <a:t>structure has been </a:t>
            </a:r>
          </a:p>
          <a:p>
            <a:pPr marL="149550" indent="-149550"/>
            <a:r>
              <a:rPr lang="en-US" sz="1000" dirty="0">
                <a:latin typeface="Arial" pitchFamily="34" charset="0"/>
                <a:cs typeface="Arial" pitchFamily="34" charset="0"/>
              </a:rPr>
              <a:t>affectionately </a:t>
            </a:r>
            <a:r>
              <a:rPr lang="en-US" sz="1000" dirty="0" err="1">
                <a:latin typeface="Arial" pitchFamily="34" charset="0"/>
                <a:cs typeface="Arial" pitchFamily="34" charset="0"/>
              </a:rPr>
              <a:t>labelled</a:t>
            </a:r>
            <a:r>
              <a:rPr lang="en-US" sz="1000" dirty="0">
                <a:latin typeface="Arial" pitchFamily="34" charset="0"/>
                <a:cs typeface="Arial" pitchFamily="34" charset="0"/>
              </a:rPr>
              <a:t> "the </a:t>
            </a:r>
          </a:p>
          <a:p>
            <a:pPr marL="149550" indent="-149550"/>
            <a:r>
              <a:rPr lang="en-US" sz="1000" dirty="0">
                <a:latin typeface="Arial" pitchFamily="34" charset="0"/>
                <a:cs typeface="Arial" pitchFamily="34" charset="0"/>
              </a:rPr>
              <a:t>Hollywood principle" – </a:t>
            </a:r>
          </a:p>
          <a:p>
            <a:pPr marL="149550" indent="-149550"/>
            <a:r>
              <a:rPr lang="en-US" sz="1000" dirty="0">
                <a:latin typeface="Arial" pitchFamily="34" charset="0"/>
                <a:cs typeface="Arial" pitchFamily="34" charset="0"/>
              </a:rPr>
              <a:t>"don't call us, we'll call </a:t>
            </a:r>
          </a:p>
          <a:p>
            <a:pPr marL="149550" indent="-149550"/>
            <a:r>
              <a:rPr lang="en-US" sz="1000" dirty="0">
                <a:latin typeface="Arial" pitchFamily="34" charset="0"/>
                <a:cs typeface="Arial" pitchFamily="34" charset="0"/>
              </a:rPr>
              <a:t>you". This refers to how a </a:t>
            </a:r>
          </a:p>
          <a:p>
            <a:pPr marL="149550" indent="-149550"/>
            <a:r>
              <a:rPr lang="en-US" sz="1000" dirty="0">
                <a:latin typeface="Arial" pitchFamily="34" charset="0"/>
                <a:cs typeface="Arial" pitchFamily="34" charset="0"/>
              </a:rPr>
              <a:t>parent class calls the </a:t>
            </a:r>
          </a:p>
          <a:p>
            <a:pPr marL="149550" indent="-149550"/>
            <a:r>
              <a:rPr lang="en-US" sz="1000" dirty="0">
                <a:latin typeface="Arial" pitchFamily="34" charset="0"/>
                <a:cs typeface="Arial" pitchFamily="34" charset="0"/>
              </a:rPr>
              <a:t>operations of a subclass </a:t>
            </a:r>
          </a:p>
          <a:p>
            <a:pPr marL="149550" indent="-149550"/>
            <a:r>
              <a:rPr lang="en-US" sz="1000" dirty="0">
                <a:latin typeface="Arial" pitchFamily="34" charset="0"/>
                <a:cs typeface="Arial" pitchFamily="34" charset="0"/>
              </a:rPr>
              <a:t>and not the other way </a:t>
            </a:r>
          </a:p>
          <a:p>
            <a:pPr marL="149550" indent="-149550"/>
            <a:r>
              <a:rPr lang="en-US" sz="1000" dirty="0">
                <a:latin typeface="Arial" pitchFamily="34" charset="0"/>
                <a:cs typeface="Arial" pitchFamily="34" charset="0"/>
              </a:rPr>
              <a:t>around.</a:t>
            </a:r>
          </a:p>
          <a:p>
            <a:pPr marL="149550" indent="-149550"/>
            <a:endParaRPr lang="en-US" sz="1000" dirty="0">
              <a:latin typeface="Arial" pitchFamily="34" charset="0"/>
              <a:cs typeface="Arial" pitchFamily="34" charset="0"/>
            </a:endParaRPr>
          </a:p>
          <a:p>
            <a:pPr marL="149550" indent="-149550"/>
            <a:r>
              <a:rPr lang="en-US" sz="1000" dirty="0">
                <a:latin typeface="Arial" pitchFamily="34" charset="0"/>
                <a:cs typeface="Arial" pitchFamily="34" charset="0"/>
              </a:rPr>
              <a:t>The Template Method </a:t>
            </a:r>
          </a:p>
          <a:p>
            <a:pPr marL="149550" indent="-149550"/>
            <a:r>
              <a:rPr lang="en-US" sz="1000" dirty="0">
                <a:latin typeface="Arial" pitchFamily="34" charset="0"/>
                <a:cs typeface="Arial" pitchFamily="34" charset="0"/>
              </a:rPr>
              <a:t>pattern should be used :-</a:t>
            </a:r>
          </a:p>
          <a:p>
            <a:pPr marL="149550" indent="-149550"/>
            <a:r>
              <a:rPr lang="en-US" sz="1000" dirty="0">
                <a:latin typeface="Arial" pitchFamily="34" charset="0"/>
                <a:cs typeface="Arial" pitchFamily="34" charset="0"/>
              </a:rPr>
              <a:t>	- to implement the invariant parts of an algorithm once and leave it up to subclasses to implement the behavior that can vary.</a:t>
            </a:r>
          </a:p>
          <a:p>
            <a:pPr marL="149550" indent="-149550"/>
            <a:endParaRPr lang="en-US" sz="1000" dirty="0">
              <a:latin typeface="Arial" pitchFamily="34" charset="0"/>
              <a:cs typeface="Arial" pitchFamily="34" charset="0"/>
            </a:endParaRPr>
          </a:p>
          <a:p>
            <a:pPr marL="149550" indent="-149550"/>
            <a:r>
              <a:rPr lang="en-US" sz="1000" dirty="0">
                <a:latin typeface="Arial" pitchFamily="34" charset="0"/>
                <a:cs typeface="Arial" pitchFamily="34" charset="0"/>
              </a:rPr>
              <a:t>	- to control subclasses extensions. You can define a template method that calls "hook" operations at specific points, thereby permitting extensions only at those points.</a:t>
            </a:r>
          </a:p>
          <a:p>
            <a:pPr marL="149550" indent="-149550"/>
            <a:endParaRPr lang="en-US" sz="1000" dirty="0"/>
          </a:p>
          <a:p>
            <a:pPr marL="149550" indent="-149550"/>
            <a:endParaRPr lang="en-US" sz="1000" dirty="0"/>
          </a:p>
          <a:p>
            <a:pPr marL="149550" indent="-149550"/>
            <a:endParaRPr lang="en-US" sz="1000" dirty="0"/>
          </a:p>
          <a:p>
            <a:pPr marL="149550" indent="-149550"/>
            <a:endParaRPr lang="en-US" sz="10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Rot="1" noChangeAspect="1" noChangeArrowheads="1" noTextEdit="1"/>
          </p:cNvSpPr>
          <p:nvPr>
            <p:ph type="sldImg"/>
          </p:nvPr>
        </p:nvSpPr>
        <p:spPr>
          <a:xfrm>
            <a:off x="1970088" y="839788"/>
            <a:ext cx="4668837" cy="3503612"/>
          </a:xfrm>
          <a:ln/>
        </p:spPr>
      </p:sp>
      <p:sp>
        <p:nvSpPr>
          <p:cNvPr id="84997" name="Rectangle 3"/>
          <p:cNvSpPr>
            <a:spLocks noGrp="1" noChangeArrowheads="1"/>
          </p:cNvSpPr>
          <p:nvPr>
            <p:ph type="body" idx="1"/>
          </p:nvPr>
        </p:nvSpPr>
        <p:spPr>
          <a:xfrm>
            <a:off x="1981615" y="4572000"/>
            <a:ext cx="4750594" cy="3964587"/>
          </a:xfrm>
          <a:noFill/>
          <a:ln/>
        </p:spPr>
        <p:txBody>
          <a:bodyPr/>
          <a:lstStyle/>
          <a:p>
            <a:pPr marL="224325" indent="-224325"/>
            <a:r>
              <a:rPr lang="en-US" b="1" u="sng" dirty="0" smtClean="0">
                <a:latin typeface="Arial" pitchFamily="34" charset="0"/>
              </a:rPr>
              <a:t>Example of Template Method Pattern</a:t>
            </a:r>
            <a:r>
              <a:rPr lang="en-US" b="1" dirty="0" smtClean="0">
                <a:latin typeface="Arial" pitchFamily="34" charset="0"/>
              </a:rPr>
              <a:t>:</a:t>
            </a:r>
          </a:p>
          <a:p>
            <a:pPr marL="224325" indent="-224325">
              <a:buFontTx/>
              <a:buChar char="•"/>
            </a:pPr>
            <a:r>
              <a:rPr lang="en-US" dirty="0" smtClean="0">
                <a:latin typeface="Arial" pitchFamily="34" charset="0"/>
              </a:rPr>
              <a:t>The </a:t>
            </a:r>
            <a:r>
              <a:rPr lang="en-US" b="1" dirty="0" smtClean="0">
                <a:latin typeface="Arial" pitchFamily="34" charset="0"/>
              </a:rPr>
              <a:t>Template Method </a:t>
            </a:r>
            <a:r>
              <a:rPr lang="en-US" dirty="0" smtClean="0">
                <a:latin typeface="Arial" pitchFamily="34" charset="0"/>
              </a:rPr>
              <a:t>defines a skeleton of an algorithm in an operation, and defers some steps to subclasses. </a:t>
            </a:r>
          </a:p>
          <a:p>
            <a:pPr marL="224325" indent="-224325">
              <a:buFontTx/>
              <a:buChar char="•"/>
            </a:pPr>
            <a:r>
              <a:rPr lang="en-US" dirty="0" smtClean="0">
                <a:latin typeface="Arial" pitchFamily="34" charset="0"/>
              </a:rPr>
              <a:t>Home builders use the Template Method while developing a new subdivision. </a:t>
            </a:r>
          </a:p>
          <a:p>
            <a:pPr marL="672976" lvl="1" indent="-224325">
              <a:buFont typeface="Wingdings" pitchFamily="2" charset="2"/>
              <a:buChar char="Ø"/>
            </a:pPr>
            <a:r>
              <a:rPr lang="en-US" dirty="0" smtClean="0">
                <a:latin typeface="Arial" pitchFamily="34" charset="0"/>
              </a:rPr>
              <a:t>A typical subdivision consists of a limited number of floor plans with different variations available for each. </a:t>
            </a:r>
          </a:p>
          <a:p>
            <a:pPr marL="672976" lvl="1" indent="-224325">
              <a:buFont typeface="Wingdings" pitchFamily="2" charset="2"/>
              <a:buChar char="Ø"/>
            </a:pPr>
            <a:r>
              <a:rPr lang="en-US" dirty="0" smtClean="0">
                <a:latin typeface="Arial" pitchFamily="34" charset="0"/>
              </a:rPr>
              <a:t>Within a floor plan, the foundation, framing, plumbing, and wiring will be identical for each house. </a:t>
            </a:r>
          </a:p>
          <a:p>
            <a:pPr marL="672976" lvl="1" indent="-224325">
              <a:buFont typeface="Wingdings" pitchFamily="2" charset="2"/>
              <a:buChar char="Ø"/>
            </a:pPr>
            <a:r>
              <a:rPr lang="en-US" dirty="0" smtClean="0">
                <a:latin typeface="Arial" pitchFamily="34" charset="0"/>
              </a:rPr>
              <a:t>Variation is introduced in the later stages of construction to produce a wider variety of models.</a:t>
            </a:r>
          </a:p>
        </p:txBody>
      </p:sp>
      <p:sp>
        <p:nvSpPr>
          <p:cNvPr id="84998" name="Text Box 4"/>
          <p:cNvSpPr txBox="1">
            <a:spLocks noChangeArrowheads="1"/>
          </p:cNvSpPr>
          <p:nvPr/>
        </p:nvSpPr>
        <p:spPr bwMode="auto">
          <a:xfrm>
            <a:off x="161511" y="1249181"/>
            <a:ext cx="1677228" cy="400105"/>
          </a:xfrm>
          <a:prstGeom prst="rect">
            <a:avLst/>
          </a:prstGeom>
          <a:noFill/>
          <a:ln w="9525">
            <a:noFill/>
            <a:miter lim="800000"/>
            <a:headEnd/>
            <a:tailEnd/>
          </a:ln>
        </p:spPr>
        <p:txBody>
          <a:bodyPr lIns="91435" tIns="45718" rIns="91435" bIns="45718">
            <a:spAutoFit/>
          </a:bodyPr>
          <a:lstStyle/>
          <a:p>
            <a:pPr defTabSz="914437"/>
            <a:r>
              <a:rPr lang="en-US" sz="1000" dirty="0"/>
              <a:t/>
            </a:r>
            <a:br>
              <a:rPr lang="en-US" sz="1000" dirty="0"/>
            </a:br>
            <a:endParaRPr lang="en-US" sz="1000" dirty="0"/>
          </a:p>
        </p:txBody>
      </p:sp>
      <p:sp>
        <p:nvSpPr>
          <p:cNvPr id="84999" name="Text Box 4"/>
          <p:cNvSpPr txBox="1">
            <a:spLocks noChangeArrowheads="1"/>
          </p:cNvSpPr>
          <p:nvPr/>
        </p:nvSpPr>
        <p:spPr bwMode="auto">
          <a:xfrm>
            <a:off x="152193" y="1258550"/>
            <a:ext cx="1677228" cy="861770"/>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example. Note the variations to floor plan in this example.</a:t>
            </a:r>
          </a:p>
          <a:p>
            <a:pPr defTabSz="914437"/>
            <a:r>
              <a:rPr lang="en-US" sz="1000" dirty="0"/>
              <a:t/>
            </a:r>
            <a:br>
              <a:rPr lang="en-US" sz="1000" dirty="0"/>
            </a:br>
            <a:endParaRPr lang="en-US" sz="10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Rot="1" noChangeAspect="1" noChangeArrowheads="1" noTextEdit="1"/>
          </p:cNvSpPr>
          <p:nvPr>
            <p:ph type="sldImg"/>
          </p:nvPr>
        </p:nvSpPr>
        <p:spPr>
          <a:xfrm>
            <a:off x="1970088" y="839788"/>
            <a:ext cx="4668837" cy="3503612"/>
          </a:xfrm>
          <a:ln/>
        </p:spPr>
      </p:sp>
      <p:sp>
        <p:nvSpPr>
          <p:cNvPr id="86021" name="Rectangle 3"/>
          <p:cNvSpPr>
            <a:spLocks noGrp="1" noChangeArrowheads="1"/>
          </p:cNvSpPr>
          <p:nvPr>
            <p:ph type="body" idx="1"/>
          </p:nvPr>
        </p:nvSpPr>
        <p:spPr>
          <a:xfrm>
            <a:off x="1981614" y="4572000"/>
            <a:ext cx="4648097" cy="3964587"/>
          </a:xfrm>
          <a:noFill/>
          <a:ln/>
        </p:spPr>
        <p:txBody>
          <a:bodyPr/>
          <a:lstStyle/>
          <a:p>
            <a:pPr marL="224325" indent="-224325"/>
            <a:r>
              <a:rPr lang="en-US" dirty="0" smtClean="0">
                <a:latin typeface="Arial" pitchFamily="34" charset="0"/>
              </a:rPr>
              <a:t>In this example, the </a:t>
            </a:r>
            <a:r>
              <a:rPr lang="en-US" dirty="0" err="1" smtClean="0">
                <a:latin typeface="Arial" pitchFamily="34" charset="0"/>
              </a:rPr>
              <a:t>TextDocument</a:t>
            </a:r>
            <a:r>
              <a:rPr lang="en-US" dirty="0" smtClean="0">
                <a:latin typeface="Arial" pitchFamily="34" charset="0"/>
              </a:rPr>
              <a:t> class is the place holder for </a:t>
            </a:r>
            <a:r>
              <a:rPr lang="en-US" dirty="0" err="1" smtClean="0">
                <a:latin typeface="Arial" pitchFamily="34" charset="0"/>
              </a:rPr>
              <a:t>PlainTextDocument</a:t>
            </a:r>
            <a:r>
              <a:rPr lang="en-US" dirty="0" smtClean="0">
                <a:latin typeface="Arial" pitchFamily="34" charset="0"/>
              </a:rPr>
              <a:t> and </a:t>
            </a:r>
            <a:r>
              <a:rPr lang="en-US" dirty="0" err="1" smtClean="0">
                <a:latin typeface="Arial" pitchFamily="34" charset="0"/>
              </a:rPr>
              <a:t>HTMLDocument</a:t>
            </a:r>
            <a:r>
              <a:rPr lang="en-US" dirty="0" smtClean="0">
                <a:latin typeface="Arial" pitchFamily="34" charset="0"/>
              </a:rPr>
              <a:t> classes. Note the abstract methods of the base class which will have an implementation defined in the derived classes.</a:t>
            </a:r>
          </a:p>
        </p:txBody>
      </p:sp>
      <p:sp>
        <p:nvSpPr>
          <p:cNvPr id="86022" name="Text Box 4"/>
          <p:cNvSpPr txBox="1">
            <a:spLocks noChangeArrowheads="1"/>
          </p:cNvSpPr>
          <p:nvPr/>
        </p:nvSpPr>
        <p:spPr bwMode="auto">
          <a:xfrm>
            <a:off x="152193" y="1258550"/>
            <a:ext cx="1677228" cy="553994"/>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this example.</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970088" y="839788"/>
            <a:ext cx="4668837" cy="3503612"/>
          </a:xfrm>
          <a:ln/>
        </p:spPr>
      </p:sp>
      <p:sp>
        <p:nvSpPr>
          <p:cNvPr id="50181" name="Rectangle 3"/>
          <p:cNvSpPr>
            <a:spLocks noGrp="1" noChangeArrowheads="1"/>
          </p:cNvSpPr>
          <p:nvPr>
            <p:ph type="body" idx="1"/>
          </p:nvPr>
        </p:nvSpPr>
        <p:spPr>
          <a:xfrm>
            <a:off x="1981614" y="4572000"/>
            <a:ext cx="4834456" cy="3964587"/>
          </a:xfrm>
          <a:noFill/>
          <a:ln/>
        </p:spPr>
        <p:txBody>
          <a:bodyPr/>
          <a:lstStyle/>
          <a:p>
            <a:pPr marL="224325" indent="-224325" algn="just">
              <a:lnSpc>
                <a:spcPct val="90000"/>
              </a:lnSpc>
            </a:pPr>
            <a:r>
              <a:rPr lang="en-US" b="1" u="sng" dirty="0" smtClean="0">
                <a:latin typeface="Arial" pitchFamily="34" charset="0"/>
              </a:rPr>
              <a:t>Delegation Pattern</a:t>
            </a:r>
            <a:r>
              <a:rPr lang="en-US" b="1" dirty="0" smtClean="0">
                <a:latin typeface="Arial" pitchFamily="34" charset="0"/>
              </a:rPr>
              <a:t>:</a:t>
            </a:r>
          </a:p>
          <a:p>
            <a:pPr marL="224325" indent="-224325" algn="just">
              <a:lnSpc>
                <a:spcPct val="90000"/>
              </a:lnSpc>
              <a:buFontTx/>
              <a:buChar char="•"/>
            </a:pPr>
            <a:r>
              <a:rPr lang="en-US" dirty="0" smtClean="0">
                <a:latin typeface="Arial" pitchFamily="34" charset="0"/>
              </a:rPr>
              <a:t>The </a:t>
            </a:r>
            <a:r>
              <a:rPr lang="en-US" b="1" dirty="0" smtClean="0">
                <a:latin typeface="Arial" pitchFamily="34" charset="0"/>
              </a:rPr>
              <a:t>delegation pattern </a:t>
            </a:r>
            <a:r>
              <a:rPr lang="en-US" dirty="0" smtClean="0">
                <a:latin typeface="Arial" pitchFamily="34" charset="0"/>
              </a:rPr>
              <a:t>is a technique where an object outwardly expresses certain behavior but in reality delegates responsibility for implementing that behavior to an associated object in an </a:t>
            </a:r>
            <a:r>
              <a:rPr lang="en-US" b="1" dirty="0" smtClean="0">
                <a:latin typeface="Arial" pitchFamily="34" charset="0"/>
              </a:rPr>
              <a:t>Inversion of Responsibility</a:t>
            </a:r>
            <a:r>
              <a:rPr lang="en-US" dirty="0" smtClean="0">
                <a:latin typeface="Arial" pitchFamily="34" charset="0"/>
              </a:rPr>
              <a:t>. </a:t>
            </a:r>
          </a:p>
          <a:p>
            <a:pPr marL="224325" indent="-224325">
              <a:lnSpc>
                <a:spcPct val="90000"/>
              </a:lnSpc>
              <a:buFontTx/>
              <a:buChar char="•"/>
            </a:pPr>
            <a:r>
              <a:rPr lang="en-US" dirty="0" smtClean="0">
                <a:latin typeface="Arial" pitchFamily="34" charset="0"/>
              </a:rPr>
              <a:t>Inheritance is a common way to extend and reuse the functionality of a class. Delegation is a more general way for extending a class’s behavior that involves a class calling another class’s methods rather than inheriting them.</a:t>
            </a:r>
          </a:p>
          <a:p>
            <a:pPr marL="224325" indent="-224325">
              <a:lnSpc>
                <a:spcPct val="90000"/>
              </a:lnSpc>
              <a:buFontTx/>
              <a:buChar char="•"/>
            </a:pPr>
            <a:r>
              <a:rPr lang="en-US" dirty="0" smtClean="0">
                <a:latin typeface="Arial" pitchFamily="34" charset="0"/>
              </a:rPr>
              <a:t>Inheritance is useful for capturing “is-a-kind-of” relationships because of their static nature. Delegation is suitable for “is-a-role-played by” relationship.</a:t>
            </a:r>
          </a:p>
          <a:p>
            <a:pPr marL="224325" indent="-224325">
              <a:lnSpc>
                <a:spcPct val="90000"/>
              </a:lnSpc>
              <a:buFontTx/>
              <a:buChar char="•"/>
            </a:pPr>
            <a:r>
              <a:rPr lang="en-US" dirty="0" smtClean="0">
                <a:latin typeface="Arial" pitchFamily="34" charset="0"/>
                <a:cs typeface="Times New Roman" pitchFamily="18" charset="0"/>
              </a:rPr>
              <a:t>Suppose it is found that a class attempts to hide a method or variable inherited from a super class or from other classes. Then that class should not inherit from the super class. There is no effective way to hide methods or variables inherited from a super class. However, it is possible for an object to use another object’s methods and variables while ensuring that it is the only object with access to the other object. This accomplishes the same thing as inheritance but uses dynamic relationships that can change over time.</a:t>
            </a:r>
          </a:p>
        </p:txBody>
      </p:sp>
      <p:sp>
        <p:nvSpPr>
          <p:cNvPr id="50182" name="Text Box 4"/>
          <p:cNvSpPr txBox="1">
            <a:spLocks noChangeArrowheads="1"/>
          </p:cNvSpPr>
          <p:nvPr/>
        </p:nvSpPr>
        <p:spPr bwMode="auto">
          <a:xfrm>
            <a:off x="152193" y="1258550"/>
            <a:ext cx="1677228" cy="1169547"/>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Delegation Pattern is the most important Fundamental Pattern and  supports the design principle – “</a:t>
            </a:r>
            <a:r>
              <a:rPr lang="en-US" sz="1000" dirty="0" err="1">
                <a:latin typeface="Arial" pitchFamily="34" charset="0"/>
                <a:cs typeface="Arial" pitchFamily="34" charset="0"/>
              </a:rPr>
              <a:t>Favour</a:t>
            </a:r>
            <a:r>
              <a:rPr lang="en-US" sz="1000" dirty="0">
                <a:latin typeface="Arial" pitchFamily="34" charset="0"/>
                <a:cs typeface="Arial" pitchFamily="34" charset="0"/>
              </a:rPr>
              <a:t> Composition over Inheritance”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Rot="1" noChangeAspect="1" noChangeArrowheads="1" noTextEdit="1"/>
          </p:cNvSpPr>
          <p:nvPr>
            <p:ph type="sldImg"/>
          </p:nvPr>
        </p:nvSpPr>
        <p:spPr>
          <a:xfrm>
            <a:off x="1970088" y="839788"/>
            <a:ext cx="4668837" cy="3503612"/>
          </a:xfrm>
          <a:ln/>
        </p:spPr>
      </p:sp>
      <p:sp>
        <p:nvSpPr>
          <p:cNvPr id="87045" name="Rectangle 3"/>
          <p:cNvSpPr>
            <a:spLocks noGrp="1" noChangeArrowheads="1"/>
          </p:cNvSpPr>
          <p:nvPr>
            <p:ph type="body" idx="1"/>
          </p:nvPr>
        </p:nvSpPr>
        <p:spPr>
          <a:xfrm>
            <a:off x="1981614" y="4572000"/>
            <a:ext cx="4648097" cy="3964587"/>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Rot="1" noChangeAspect="1" noChangeArrowheads="1" noTextEdit="1"/>
          </p:cNvSpPr>
          <p:nvPr>
            <p:ph type="sldImg"/>
          </p:nvPr>
        </p:nvSpPr>
        <p:spPr>
          <a:xfrm>
            <a:off x="1970088" y="839788"/>
            <a:ext cx="4668837" cy="3503612"/>
          </a:xfrm>
          <a:ln/>
        </p:spPr>
      </p:sp>
      <p:sp>
        <p:nvSpPr>
          <p:cNvPr id="88069" name="Rectangle 3"/>
          <p:cNvSpPr>
            <a:spLocks noGrp="1" noChangeArrowheads="1"/>
          </p:cNvSpPr>
          <p:nvPr>
            <p:ph type="body" idx="1"/>
          </p:nvPr>
        </p:nvSpPr>
        <p:spPr>
          <a:xfrm>
            <a:off x="1981614" y="4572000"/>
            <a:ext cx="4648097" cy="3964587"/>
          </a:xfrm>
          <a:noFill/>
          <a:ln/>
        </p:spPr>
        <p:txBody>
          <a:bodyPr/>
          <a:lstStyle/>
          <a:p>
            <a:pPr eaLnBrk="1" hangingPunct="1"/>
            <a:endParaRPr lang="en-US" smtClean="0">
              <a:latin typeface="Arial" pitchFamily="34" charset="0"/>
            </a:endParaRPr>
          </a:p>
        </p:txBody>
      </p:sp>
      <p:sp>
        <p:nvSpPr>
          <p:cNvPr id="88070" name="Text Box 4"/>
          <p:cNvSpPr txBox="1">
            <a:spLocks noChangeArrowheads="1"/>
          </p:cNvSpPr>
          <p:nvPr/>
        </p:nvSpPr>
        <p:spPr bwMode="auto">
          <a:xfrm>
            <a:off x="152193" y="1267918"/>
            <a:ext cx="1677228" cy="2092877"/>
          </a:xfrm>
          <a:prstGeom prst="rect">
            <a:avLst/>
          </a:prstGeom>
          <a:noFill/>
          <a:ln w="9525">
            <a:noFill/>
            <a:miter lim="800000"/>
            <a:headEnd/>
            <a:tailEnd/>
          </a:ln>
        </p:spPr>
        <p:txBody>
          <a:bodyPr lIns="91435" tIns="45718" rIns="91435" bIns="45718">
            <a:spAutoFit/>
          </a:bodyPr>
          <a:lstStyle/>
          <a:p>
            <a:pPr defTabSz="914437"/>
            <a:r>
              <a:rPr lang="en-US" sz="1000" b="1" dirty="0">
                <a:latin typeface="Arial" pitchFamily="34" charset="0"/>
                <a:cs typeface="Arial" pitchFamily="34" charset="0"/>
              </a:rPr>
              <a:t>Answers for the Review Questions:</a:t>
            </a:r>
          </a:p>
          <a:p>
            <a:pPr defTabSz="914437"/>
            <a:endParaRPr lang="en-US" sz="1000" b="1" dirty="0">
              <a:latin typeface="Arial" pitchFamily="34" charset="0"/>
              <a:cs typeface="Arial" pitchFamily="34" charset="0"/>
            </a:endParaRPr>
          </a:p>
          <a:p>
            <a:pPr defTabSz="914437"/>
            <a:r>
              <a:rPr lang="en-US" sz="1000" b="1" dirty="0">
                <a:latin typeface="Arial" pitchFamily="34" charset="0"/>
                <a:cs typeface="Arial" pitchFamily="34" charset="0"/>
              </a:rPr>
              <a:t>Answer 1: </a:t>
            </a:r>
            <a:r>
              <a:rPr lang="en-US" sz="1000" dirty="0">
                <a:latin typeface="Arial" pitchFamily="34" charset="0"/>
                <a:cs typeface="Arial" pitchFamily="34" charset="0"/>
              </a:rPr>
              <a:t>Interface</a:t>
            </a:r>
            <a:br>
              <a:rPr lang="en-US" sz="1000" dirty="0">
                <a:latin typeface="Arial" pitchFamily="34" charset="0"/>
                <a:cs typeface="Arial" pitchFamily="34" charset="0"/>
              </a:rPr>
            </a:br>
            <a:endParaRPr lang="en-US" sz="1000" dirty="0">
              <a:latin typeface="Arial" pitchFamily="34" charset="0"/>
              <a:cs typeface="Arial" pitchFamily="34" charset="0"/>
            </a:endParaRPr>
          </a:p>
          <a:p>
            <a:pPr defTabSz="914437"/>
            <a:r>
              <a:rPr lang="en-US" sz="1000" b="1" dirty="0">
                <a:latin typeface="Arial" pitchFamily="34" charset="0"/>
                <a:cs typeface="Arial" pitchFamily="34" charset="0"/>
              </a:rPr>
              <a:t>Answer 2: </a:t>
            </a:r>
            <a:r>
              <a:rPr lang="en-US" sz="1000" dirty="0">
                <a:latin typeface="Arial" pitchFamily="34" charset="0"/>
                <a:cs typeface="Arial" pitchFamily="34" charset="0"/>
              </a:rPr>
              <a:t>Delegation</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r>
              <a:rPr lang="en-US" sz="1000" b="1" dirty="0">
                <a:latin typeface="Arial" pitchFamily="34" charset="0"/>
                <a:cs typeface="Arial" pitchFamily="34" charset="0"/>
              </a:rPr>
              <a:t>Answer 3: </a:t>
            </a:r>
            <a:r>
              <a:rPr lang="en-US" sz="1000" dirty="0">
                <a:latin typeface="Arial" pitchFamily="34" charset="0"/>
                <a:cs typeface="Arial" pitchFamily="34" charset="0"/>
              </a:rPr>
              <a:t>Factory</a:t>
            </a:r>
          </a:p>
          <a:p>
            <a:pPr defTabSz="914437"/>
            <a:endParaRPr lang="en-US" sz="1000" dirty="0">
              <a:latin typeface="Arial" pitchFamily="34" charset="0"/>
              <a:cs typeface="Arial" pitchFamily="34" charset="0"/>
            </a:endParaRPr>
          </a:p>
          <a:p>
            <a:pPr defTabSz="914437"/>
            <a:r>
              <a:rPr lang="en-US" sz="1000" b="1" dirty="0">
                <a:latin typeface="Arial" pitchFamily="34" charset="0"/>
                <a:cs typeface="Arial" pitchFamily="34" charset="0"/>
              </a:rPr>
              <a:t>Answer 4: Adapter</a:t>
            </a:r>
            <a:r>
              <a:rPr lang="en-US" dirty="0"/>
              <a:t/>
            </a:r>
            <a:br>
              <a:rPr lang="en-US" dirty="0"/>
            </a:br>
            <a:endParaRPr lang="en-US" sz="1000" dirty="0"/>
          </a:p>
          <a:p>
            <a:pPr defTabSz="914437"/>
            <a:endParaRPr lang="en-US" sz="1000" dirty="0"/>
          </a:p>
          <a:p>
            <a:pPr defTabSz="914437"/>
            <a:endParaRPr lang="en-US" sz="1000" b="1"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Rot="1" noChangeAspect="1" noChangeArrowheads="1" noTextEdit="1"/>
          </p:cNvSpPr>
          <p:nvPr>
            <p:ph type="sldImg"/>
          </p:nvPr>
        </p:nvSpPr>
        <p:spPr>
          <a:xfrm>
            <a:off x="1970088" y="839788"/>
            <a:ext cx="4670425" cy="3503612"/>
          </a:xfrm>
          <a:ln/>
        </p:spPr>
      </p:sp>
      <p:sp>
        <p:nvSpPr>
          <p:cNvPr id="89093" name="Rectangle 3"/>
          <p:cNvSpPr>
            <a:spLocks noGrp="1" noChangeArrowheads="1"/>
          </p:cNvSpPr>
          <p:nvPr>
            <p:ph type="body" idx="1"/>
          </p:nvPr>
        </p:nvSpPr>
        <p:spPr>
          <a:xfrm>
            <a:off x="1981614" y="4572000"/>
            <a:ext cx="4648097" cy="3964587"/>
          </a:xfrm>
          <a:noFill/>
          <a:ln/>
        </p:spPr>
        <p:txBody>
          <a:bodyPr/>
          <a:lstStyle/>
          <a:p>
            <a:endParaRPr lang="en-US" smtClean="0">
              <a:latin typeface="Arial" pitchFamily="34" charset="0"/>
            </a:endParaRPr>
          </a:p>
        </p:txBody>
      </p:sp>
      <p:sp>
        <p:nvSpPr>
          <p:cNvPr id="89094" name="Text Box 4"/>
          <p:cNvSpPr txBox="1">
            <a:spLocks noChangeArrowheads="1"/>
          </p:cNvSpPr>
          <p:nvPr/>
        </p:nvSpPr>
        <p:spPr bwMode="auto">
          <a:xfrm>
            <a:off x="152193" y="1296025"/>
            <a:ext cx="1677228" cy="1169547"/>
          </a:xfrm>
          <a:prstGeom prst="rect">
            <a:avLst/>
          </a:prstGeom>
          <a:noFill/>
          <a:ln w="9525">
            <a:noFill/>
            <a:miter lim="800000"/>
            <a:headEnd/>
            <a:tailEnd/>
          </a:ln>
        </p:spPr>
        <p:txBody>
          <a:bodyPr lIns="91435" tIns="45718" rIns="91435" bIns="45718">
            <a:spAutoFit/>
          </a:bodyPr>
          <a:lstStyle/>
          <a:p>
            <a:r>
              <a:rPr lang="en-US" sz="1000" dirty="0">
                <a:latin typeface="Arial" pitchFamily="34" charset="0"/>
                <a:cs typeface="Arial" pitchFamily="34" charset="0"/>
              </a:rPr>
              <a:t>Answers for  Match  the Following:</a:t>
            </a:r>
          </a:p>
          <a:p>
            <a:endParaRPr lang="en-US" sz="1000" dirty="0">
              <a:latin typeface="Arial" pitchFamily="34" charset="0"/>
              <a:cs typeface="Arial" pitchFamily="34" charset="0"/>
            </a:endParaRPr>
          </a:p>
          <a:p>
            <a:r>
              <a:rPr lang="en-US" sz="1000" dirty="0">
                <a:latin typeface="Arial" pitchFamily="34" charset="0"/>
                <a:cs typeface="Arial" pitchFamily="34" charset="0"/>
              </a:rPr>
              <a:t>1 – c</a:t>
            </a:r>
          </a:p>
          <a:p>
            <a:r>
              <a:rPr lang="en-US" sz="1000" dirty="0">
                <a:latin typeface="Arial" pitchFamily="34" charset="0"/>
                <a:cs typeface="Arial" pitchFamily="34" charset="0"/>
              </a:rPr>
              <a:t>2 – a</a:t>
            </a:r>
          </a:p>
          <a:p>
            <a:r>
              <a:rPr lang="en-US" sz="1000" dirty="0">
                <a:latin typeface="Arial" pitchFamily="34" charset="0"/>
                <a:cs typeface="Arial" pitchFamily="34" charset="0"/>
              </a:rPr>
              <a:t>3 – b</a:t>
            </a:r>
          </a:p>
          <a:p>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68837" cy="3503612"/>
          </a:xfrm>
          <a:ln/>
        </p:spPr>
      </p:sp>
      <p:sp>
        <p:nvSpPr>
          <p:cNvPr id="51205"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cs typeface="Times New Roman" pitchFamily="18" charset="0"/>
              </a:rPr>
              <a:t>Structure of Delegation Pattern</a:t>
            </a:r>
            <a:r>
              <a:rPr lang="en-US" b="1" dirty="0" smtClean="0">
                <a:latin typeface="Arial" pitchFamily="34" charset="0"/>
                <a:cs typeface="Times New Roman" pitchFamily="18" charset="0"/>
              </a:rPr>
              <a:t>:</a:t>
            </a:r>
          </a:p>
          <a:p>
            <a:pPr marL="224325" indent="-224325">
              <a:buFontTx/>
              <a:buChar char="•"/>
            </a:pPr>
            <a:r>
              <a:rPr lang="en-US" dirty="0" smtClean="0">
                <a:latin typeface="Arial" pitchFamily="34" charset="0"/>
                <a:cs typeface="Times New Roman" pitchFamily="18" charset="0"/>
              </a:rPr>
              <a:t>You can use delegation to reuse and extend the behavior of a class. You do this by writing a new class (the delegator) that incorporates the functionality of the original class by using an instance of the original class (the </a:t>
            </a:r>
            <a:r>
              <a:rPr lang="en-US" dirty="0" err="1" smtClean="0">
                <a:latin typeface="Arial" pitchFamily="34" charset="0"/>
                <a:cs typeface="Times New Roman" pitchFamily="18" charset="0"/>
              </a:rPr>
              <a:t>delegatee</a:t>
            </a:r>
            <a:r>
              <a:rPr lang="en-US" dirty="0" smtClean="0">
                <a:latin typeface="Arial" pitchFamily="34" charset="0"/>
                <a:cs typeface="Times New Roman" pitchFamily="18" charset="0"/>
              </a:rPr>
              <a:t>) and calling its methods. </a:t>
            </a:r>
          </a:p>
          <a:p>
            <a:pPr marL="224325" indent="-224325">
              <a:buFontTx/>
              <a:buChar char="•"/>
            </a:pPr>
            <a:r>
              <a:rPr lang="en-US" dirty="0" smtClean="0">
                <a:latin typeface="Arial" pitchFamily="34" charset="0"/>
                <a:cs typeface="Times New Roman" pitchFamily="18" charset="0"/>
              </a:rPr>
              <a:t>Delegation is more general purpose than inheritance. Any extension to a class that can be accomplished by “inheritance” can also be accomplished by “delegation”.</a:t>
            </a:r>
            <a:r>
              <a:rPr lang="en-US" dirty="0" smtClean="0">
                <a:latin typeface="Arial" pitchFamily="34" charset="0"/>
              </a:rPr>
              <a:t> </a:t>
            </a:r>
          </a:p>
          <a:p>
            <a:pPr marL="224325" indent="-224325">
              <a:buFontTx/>
              <a:buChar char="•"/>
            </a:pPr>
            <a:r>
              <a:rPr lang="en-US" dirty="0" smtClean="0">
                <a:latin typeface="Arial" pitchFamily="34" charset="0"/>
                <a:cs typeface="Times New Roman" pitchFamily="18" charset="0"/>
              </a:rPr>
              <a:t>The implementation of delegation is very straightforward, for it simply involves the acquisition of a reference to an instance of the class to which you want to delegate and call its methods. The best way to ensure that a delegation is easy to maintain is to make its structure and purpose explicit. </a:t>
            </a:r>
            <a:endParaRPr lang="en-US" dirty="0" smtClean="0">
              <a:latin typeface="Arial" pitchFamily="34" charset="0"/>
            </a:endParaRPr>
          </a:p>
        </p:txBody>
      </p:sp>
      <p:sp>
        <p:nvSpPr>
          <p:cNvPr id="51206" name="Text Box 4"/>
          <p:cNvSpPr txBox="1">
            <a:spLocks noChangeArrowheads="1"/>
          </p:cNvSpPr>
          <p:nvPr/>
        </p:nvSpPr>
        <p:spPr bwMode="auto">
          <a:xfrm>
            <a:off x="152193" y="1258550"/>
            <a:ext cx="1677228" cy="101565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Explain what this would mean in the code…the implementation language could change, but explain the concept of delegating in the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68837" cy="3503612"/>
          </a:xfrm>
          <a:ln/>
        </p:spPr>
      </p:sp>
      <p:sp>
        <p:nvSpPr>
          <p:cNvPr id="52229"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Example of Delegation Pattern</a:t>
            </a:r>
            <a:r>
              <a:rPr lang="en-US" b="1" dirty="0" smtClean="0">
                <a:latin typeface="Arial" pitchFamily="34" charset="0"/>
              </a:rPr>
              <a:t>:</a:t>
            </a:r>
          </a:p>
          <a:p>
            <a:pPr marL="224325" indent="-224325">
              <a:buFontTx/>
              <a:buChar char="•"/>
            </a:pPr>
            <a:r>
              <a:rPr lang="en-US" dirty="0" smtClean="0">
                <a:latin typeface="Arial" pitchFamily="34" charset="0"/>
              </a:rPr>
              <a:t>In real-life, the Delegation Pattern is used almost everywhere. </a:t>
            </a:r>
          </a:p>
          <a:p>
            <a:pPr marL="224325" indent="-224325">
              <a:buFontTx/>
              <a:buChar char="•"/>
            </a:pPr>
            <a:r>
              <a:rPr lang="en-US" dirty="0" smtClean="0">
                <a:latin typeface="Arial" pitchFamily="34" charset="0"/>
              </a:rPr>
              <a:t>The example on the slide shows how the food manager delegated the request for lunch to a catering service, who would actually prepare the lunch and deliver it to the client.</a:t>
            </a:r>
          </a:p>
        </p:txBody>
      </p:sp>
      <p:sp>
        <p:nvSpPr>
          <p:cNvPr id="52230" name="Text Box 4"/>
          <p:cNvSpPr txBox="1">
            <a:spLocks noChangeArrowheads="1"/>
          </p:cNvSpPr>
          <p:nvPr/>
        </p:nvSpPr>
        <p:spPr bwMode="auto">
          <a:xfrm>
            <a:off x="161511" y="1249181"/>
            <a:ext cx="1677228" cy="1323435"/>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After the sharing the example on the slide. Open it to participants to share any real-life example that they have experienced.</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68837" cy="3503612"/>
          </a:xfrm>
          <a:ln/>
        </p:spPr>
      </p:sp>
      <p:sp>
        <p:nvSpPr>
          <p:cNvPr id="53253"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Interface Pattern</a:t>
            </a:r>
            <a:r>
              <a:rPr lang="en-US" b="1" dirty="0" smtClean="0">
                <a:latin typeface="Arial" pitchFamily="34" charset="0"/>
              </a:rPr>
              <a:t>:</a:t>
            </a:r>
          </a:p>
          <a:p>
            <a:pPr marL="224325" indent="-224325"/>
            <a:r>
              <a:rPr lang="en-US" b="1" dirty="0" smtClean="0">
                <a:latin typeface="Arial" pitchFamily="34" charset="0"/>
              </a:rPr>
              <a:t>Interfaces  </a:t>
            </a:r>
            <a:r>
              <a:rPr lang="en-US" dirty="0" smtClean="0">
                <a:latin typeface="Arial" pitchFamily="34" charset="0"/>
              </a:rPr>
              <a:t>are “more abstract'' than classes since they do not say anything at all about representation or code. All they do is describe public operations. </a:t>
            </a:r>
          </a:p>
          <a:p>
            <a:pPr marL="224325" indent="-224325"/>
            <a:endParaRPr lang="en-US" dirty="0" smtClean="0">
              <a:latin typeface="Arial" pitchFamily="34" charset="0"/>
            </a:endParaRPr>
          </a:p>
          <a:p>
            <a:pPr marL="224325" indent="-224325"/>
            <a:r>
              <a:rPr lang="en-US" dirty="0" smtClean="0">
                <a:latin typeface="Arial" pitchFamily="34" charset="0"/>
              </a:rPr>
              <a:t>You can keep a class that uses data and services provided by instances of other classes independent of those classes by having it access those instances through an interface. </a:t>
            </a:r>
          </a:p>
          <a:p>
            <a:pPr marL="224325" indent="-224325"/>
            <a:endParaRPr lang="en-US" dirty="0" smtClean="0">
              <a:latin typeface="Arial" pitchFamily="34" charset="0"/>
            </a:endParaRPr>
          </a:p>
        </p:txBody>
      </p:sp>
      <p:sp>
        <p:nvSpPr>
          <p:cNvPr id="53254" name="Text Box 4"/>
          <p:cNvSpPr txBox="1">
            <a:spLocks noChangeArrowheads="1"/>
          </p:cNvSpPr>
          <p:nvPr/>
        </p:nvSpPr>
        <p:spPr bwMode="auto">
          <a:xfrm>
            <a:off x="152193" y="1258550"/>
            <a:ext cx="1677228" cy="101565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Interface Pattern supports the design principle – “Program to Interface and not to implementation”</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68837" cy="3503612"/>
          </a:xfrm>
          <a:ln/>
        </p:spPr>
      </p:sp>
      <p:sp>
        <p:nvSpPr>
          <p:cNvPr id="54277" name="Rectangle 3"/>
          <p:cNvSpPr>
            <a:spLocks noGrp="1" noChangeArrowheads="1"/>
          </p:cNvSpPr>
          <p:nvPr>
            <p:ph type="body" idx="1"/>
          </p:nvPr>
        </p:nvSpPr>
        <p:spPr>
          <a:xfrm>
            <a:off x="1981614" y="4572000"/>
            <a:ext cx="4648097" cy="3964587"/>
          </a:xfrm>
          <a:noFill/>
          <a:ln/>
        </p:spPr>
        <p:txBody>
          <a:bodyPr/>
          <a:lstStyle/>
          <a:p>
            <a:r>
              <a:rPr lang="en-US" smtClean="0">
                <a:latin typeface="Arial" pitchFamily="34" charset="0"/>
              </a:rPr>
              <a:t>The interface is only specifying the services. It is the implementer which needs to provide the actual behaviour through the implementation of these services.</a:t>
            </a:r>
          </a:p>
        </p:txBody>
      </p:sp>
      <p:sp>
        <p:nvSpPr>
          <p:cNvPr id="54278" name="Text Box 4"/>
          <p:cNvSpPr txBox="1">
            <a:spLocks noChangeArrowheads="1"/>
          </p:cNvSpPr>
          <p:nvPr/>
        </p:nvSpPr>
        <p:spPr bwMode="auto">
          <a:xfrm>
            <a:off x="152193" y="1258549"/>
            <a:ext cx="1677228" cy="3477871"/>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The concept on Interfaces may not be available in all object oriented programming languages!</a:t>
            </a:r>
          </a:p>
          <a:p>
            <a:pPr defTabSz="914437"/>
            <a:endParaRPr lang="en-US" sz="1000" dirty="0">
              <a:latin typeface="Arial" pitchFamily="34" charset="0"/>
              <a:cs typeface="Arial" pitchFamily="34" charset="0"/>
            </a:endParaRPr>
          </a:p>
          <a:p>
            <a:pPr defTabSz="914437"/>
            <a:r>
              <a:rPr lang="en-US" sz="1000" dirty="0">
                <a:latin typeface="Arial" pitchFamily="34" charset="0"/>
                <a:cs typeface="Arial" pitchFamily="34" charset="0"/>
              </a:rPr>
              <a:t>In case of C++, since there is no construct for Interface, the closest workaround one can use is to make use of pure virtual functions.</a:t>
            </a:r>
          </a:p>
          <a:p>
            <a:pPr defTabSz="914437"/>
            <a:endParaRPr lang="en-US" sz="1000" dirty="0">
              <a:latin typeface="Arial" pitchFamily="34" charset="0"/>
              <a:cs typeface="Arial" pitchFamily="34" charset="0"/>
            </a:endParaRPr>
          </a:p>
          <a:p>
            <a:pPr defTabSz="914437"/>
            <a:r>
              <a:rPr lang="en-US" sz="1000" dirty="0">
                <a:latin typeface="Arial" pitchFamily="34" charset="0"/>
                <a:cs typeface="Arial" pitchFamily="34" charset="0"/>
              </a:rPr>
              <a:t>Irrespective of the programming language, it is necessary to emphasize on the concept, that of separating interface  from implementation. It also allows for polymorphic </a:t>
            </a:r>
            <a:r>
              <a:rPr lang="en-US" sz="1000" dirty="0" err="1">
                <a:latin typeface="Arial" pitchFamily="34" charset="0"/>
                <a:cs typeface="Arial" pitchFamily="34" charset="0"/>
              </a:rPr>
              <a:t>behaviour</a:t>
            </a:r>
            <a:r>
              <a:rPr lang="en-US" sz="1000" dirty="0">
                <a:latin typeface="Arial" pitchFamily="34" charset="0"/>
                <a:cs typeface="Arial" pitchFamily="34" charset="0"/>
              </a:rPr>
              <a:t>.</a:t>
            </a:r>
          </a:p>
          <a:p>
            <a:pPr defTabSz="914437"/>
            <a:r>
              <a:rPr lang="en-US" sz="1000" dirty="0"/>
              <a:t/>
            </a:r>
            <a:br>
              <a:rPr lang="en-US" sz="1000" dirty="0"/>
            </a:br>
            <a:endParaRPr lang="en-US"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68837" cy="3503612"/>
          </a:xfrm>
          <a:ln/>
        </p:spPr>
      </p:sp>
      <p:sp>
        <p:nvSpPr>
          <p:cNvPr id="55301" name="Rectangle 3"/>
          <p:cNvSpPr>
            <a:spLocks noGrp="1" noChangeArrowheads="1"/>
          </p:cNvSpPr>
          <p:nvPr>
            <p:ph type="body" idx="1"/>
          </p:nvPr>
        </p:nvSpPr>
        <p:spPr>
          <a:xfrm>
            <a:off x="1981614" y="4572000"/>
            <a:ext cx="4834456" cy="3964587"/>
          </a:xfrm>
          <a:noFill/>
          <a:ln/>
        </p:spPr>
        <p:txBody>
          <a:bodyPr/>
          <a:lstStyle/>
          <a:p>
            <a:pPr marL="224325" indent="-224325">
              <a:lnSpc>
                <a:spcPct val="85000"/>
              </a:lnSpc>
            </a:pPr>
            <a:r>
              <a:rPr lang="en-US" b="1" u="sng" dirty="0" smtClean="0">
                <a:latin typeface="Arial" pitchFamily="34" charset="0"/>
              </a:rPr>
              <a:t>Interface Pattern</a:t>
            </a:r>
            <a:r>
              <a:rPr lang="en-US" b="1" dirty="0" smtClean="0">
                <a:latin typeface="Arial" pitchFamily="34" charset="0"/>
              </a:rPr>
              <a:t>:</a:t>
            </a:r>
          </a:p>
          <a:p>
            <a:pPr marL="224325" indent="-224325">
              <a:lnSpc>
                <a:spcPct val="85000"/>
              </a:lnSpc>
              <a:buFontTx/>
              <a:buChar char="•"/>
            </a:pPr>
            <a:r>
              <a:rPr lang="en-US" dirty="0" smtClean="0">
                <a:latin typeface="Arial" pitchFamily="34" charset="0"/>
              </a:rPr>
              <a:t>For example, suppose you are writing an application to purchase goods for a business. Your program will need to be informed of such entities as vendors, freight companies, receiving locations, and billing locations. One thing these have in common is that they all have a street address. These street addresses will be displayed in different parts of the user interface. You will want to have a class for displaying and editing street addresses so that you can reuse it wherever there is an address in the user interface. We will call that class </a:t>
            </a:r>
            <a:r>
              <a:rPr lang="en-US" b="1" dirty="0" err="1" smtClean="0">
                <a:latin typeface="Arial" pitchFamily="34" charset="0"/>
              </a:rPr>
              <a:t>AddressPanel</a:t>
            </a:r>
            <a:r>
              <a:rPr lang="en-US" dirty="0" smtClean="0">
                <a:latin typeface="Arial" pitchFamily="34" charset="0"/>
              </a:rPr>
              <a:t>. </a:t>
            </a:r>
          </a:p>
          <a:p>
            <a:pPr marL="224325" indent="-224325">
              <a:lnSpc>
                <a:spcPct val="85000"/>
              </a:lnSpc>
              <a:buFontTx/>
              <a:buChar char="•"/>
            </a:pPr>
            <a:r>
              <a:rPr lang="en-US" dirty="0" smtClean="0">
                <a:latin typeface="Arial" pitchFamily="34" charset="0"/>
              </a:rPr>
              <a:t>You want </a:t>
            </a:r>
            <a:r>
              <a:rPr lang="en-US" b="1" dirty="0" err="1" smtClean="0">
                <a:latin typeface="Arial" pitchFamily="34" charset="0"/>
              </a:rPr>
              <a:t>AddressPanel</a:t>
            </a:r>
            <a:r>
              <a:rPr lang="en-US" dirty="0" smtClean="0">
                <a:latin typeface="Arial" pitchFamily="34" charset="0"/>
              </a:rPr>
              <a:t> objects to be able to get and set address information in a separate data object. This raises the question of what instances of the </a:t>
            </a:r>
            <a:r>
              <a:rPr lang="en-US" b="1" dirty="0" err="1" smtClean="0">
                <a:latin typeface="Arial" pitchFamily="34" charset="0"/>
              </a:rPr>
              <a:t>AddressPanel</a:t>
            </a:r>
            <a:r>
              <a:rPr lang="en-US" dirty="0" smtClean="0">
                <a:latin typeface="Arial" pitchFamily="34" charset="0"/>
              </a:rPr>
              <a:t> class can assume about the class of the data objects that they will use. Clearly, you will use different classes to represent vendors, freight companies, and the like. If you program in a language that supports multiple inheritance, like C++, you can arrange for the data objects that instances of </a:t>
            </a:r>
            <a:r>
              <a:rPr lang="en-US" b="1" dirty="0" err="1" smtClean="0">
                <a:latin typeface="Arial" pitchFamily="34" charset="0"/>
              </a:rPr>
              <a:t>AddressPanel</a:t>
            </a:r>
            <a:r>
              <a:rPr lang="en-US" dirty="0" smtClean="0">
                <a:latin typeface="Arial" pitchFamily="34" charset="0"/>
              </a:rPr>
              <a:t> use to inherit from an address class in addition to the other classes they inherit from. If you program in a language like Java that uses a single inheritance object model, then you must explore other solutions. </a:t>
            </a:r>
          </a:p>
          <a:p>
            <a:pPr marL="224325" indent="-224325">
              <a:lnSpc>
                <a:spcPct val="85000"/>
              </a:lnSpc>
              <a:buFontTx/>
              <a:buChar char="•"/>
            </a:pPr>
            <a:r>
              <a:rPr lang="en-US" dirty="0" smtClean="0">
                <a:latin typeface="Arial" pitchFamily="34" charset="0"/>
              </a:rPr>
              <a:t>You can solve the problem by creating an address interface. Instances of the </a:t>
            </a:r>
            <a:r>
              <a:rPr lang="en-US" b="1" dirty="0" err="1" smtClean="0">
                <a:latin typeface="Arial" pitchFamily="34" charset="0"/>
              </a:rPr>
              <a:t>AddressPanel</a:t>
            </a:r>
            <a:r>
              <a:rPr lang="en-US" dirty="0" smtClean="0">
                <a:latin typeface="Arial" pitchFamily="34" charset="0"/>
              </a:rPr>
              <a:t> class would then simply require data objects that implement the address interface. They would then be able to call the </a:t>
            </a:r>
            <a:r>
              <a:rPr lang="en-US" dirty="0" err="1" smtClean="0">
                <a:latin typeface="Arial" pitchFamily="34" charset="0"/>
              </a:rPr>
              <a:t>accessor</a:t>
            </a:r>
            <a:r>
              <a:rPr lang="en-US" dirty="0" smtClean="0">
                <a:latin typeface="Arial" pitchFamily="34" charset="0"/>
              </a:rPr>
              <a:t> methods of that object to get and set its address information. Using the indirection that the interface provides, instances of the </a:t>
            </a:r>
            <a:r>
              <a:rPr lang="en-US" b="1" dirty="0" err="1" smtClean="0">
                <a:latin typeface="Arial" pitchFamily="34" charset="0"/>
              </a:rPr>
              <a:t>AddressPanel</a:t>
            </a:r>
            <a:r>
              <a:rPr lang="en-US" dirty="0" smtClean="0">
                <a:latin typeface="Arial" pitchFamily="34" charset="0"/>
              </a:rPr>
              <a:t> class are able to call the methods of the data object without having to be aware of what class it belongs to. Here is a class diagram showing these relationships.</a:t>
            </a:r>
          </a:p>
          <a:p>
            <a:pPr marL="224325" indent="-224325">
              <a:lnSpc>
                <a:spcPct val="85000"/>
              </a:lnSpc>
              <a:buFontTx/>
              <a:buChar char="•"/>
            </a:pPr>
            <a:r>
              <a:rPr kumimoji="1" lang="en-US" dirty="0" smtClean="0">
                <a:latin typeface="Arial" pitchFamily="34" charset="0"/>
              </a:rPr>
              <a:t>Here in this example we have seen that the </a:t>
            </a:r>
            <a:r>
              <a:rPr kumimoji="1" lang="en-US" dirty="0" err="1" smtClean="0">
                <a:latin typeface="Arial" pitchFamily="34" charset="0"/>
              </a:rPr>
              <a:t>AddressPanel</a:t>
            </a:r>
            <a:r>
              <a:rPr kumimoji="1" lang="en-US" dirty="0" smtClean="0">
                <a:latin typeface="Arial" pitchFamily="34" charset="0"/>
              </a:rPr>
              <a:t> class is independent or does not have to specifically assume the data object it is going to deal with. In turn, it will work upon the data object with the help of the </a:t>
            </a:r>
            <a:r>
              <a:rPr kumimoji="1" lang="en-US" dirty="0" err="1" smtClean="0">
                <a:latin typeface="Arial" pitchFamily="34" charset="0"/>
              </a:rPr>
              <a:t>AddressIF</a:t>
            </a:r>
            <a:r>
              <a:rPr kumimoji="1" lang="en-US" dirty="0" smtClean="0">
                <a:latin typeface="Arial" pitchFamily="34" charset="0"/>
              </a:rPr>
              <a:t> interface which is actually implemented by the data classes.</a:t>
            </a:r>
            <a:endParaRPr lang="en-US" dirty="0" smtClean="0">
              <a:latin typeface="Arial" pitchFamily="34" charset="0"/>
            </a:endParaRPr>
          </a:p>
        </p:txBody>
      </p:sp>
      <p:sp>
        <p:nvSpPr>
          <p:cNvPr id="55302" name="Text Box 4"/>
          <p:cNvSpPr txBox="1">
            <a:spLocks noChangeArrowheads="1"/>
          </p:cNvSpPr>
          <p:nvPr/>
        </p:nvSpPr>
        <p:spPr bwMode="auto">
          <a:xfrm>
            <a:off x="161511" y="1249181"/>
            <a:ext cx="1677228" cy="707882"/>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Discuss the example on the slide.</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58686B4-9EDF-443F-B60D-835D1C1DF364}" type="datetime1">
              <a:rPr lang="en-US" smtClean="0"/>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0248B5-5B50-4006-B596-4A3A9B70A044}" type="datetime1">
              <a:rPr lang="en-US" smtClean="0"/>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DF95DB-4748-4FF8-B8CA-B5A243F4CB8D}" type="datetime1">
              <a:rPr lang="en-US" smtClean="0"/>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70D0C1D-BF85-496C-A64C-719DA14FBA19}" type="datetime1">
              <a:rPr lang="en-US" smtClean="0"/>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D8571C1-9736-437F-85B3-C8ADA2ECC9F0}" type="datetime1">
              <a:rPr lang="en-US" smtClean="0"/>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152C84B-6AAE-4EDC-986A-BDC6E6A3843B}" type="datetime1">
              <a:rPr lang="en-US" smtClean="0"/>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9E77CAB-398B-4B85-9531-E9CC43CCCAC9}" type="datetime1">
              <a:rPr lang="en-US" smtClean="0"/>
              <a:t>6/24/2014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0D57489-12E9-45FB-BCAF-6A483FE98006}" type="datetime1">
              <a:rPr lang="en-US" smtClean="0"/>
              <a:t>6/24/2014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4B98E5E-36A4-4976-B8DA-D552CD0A95D9}" type="datetime1">
              <a:rPr lang="en-US" smtClean="0"/>
              <a:t>6/24/2014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1D9BC1-1261-41B8-A88D-639297443FA7}" type="datetime1">
              <a:rPr lang="en-US" smtClean="0"/>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62F039-E040-4309-A63F-14033084342C}" type="datetime1">
              <a:rPr lang="en-US" smtClean="0"/>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24,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24.jpeg"/><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120538" y="3000836"/>
            <a:ext cx="5652089" cy="1143008"/>
          </a:xfrm>
        </p:spPr>
        <p:txBody>
          <a:bodyPr>
            <a:normAutofit/>
          </a:bodyPr>
          <a:lstStyle/>
          <a:p>
            <a:pPr algn="l"/>
            <a:r>
              <a:rPr lang="en-US" sz="2000" dirty="0" smtClean="0">
                <a:solidFill>
                  <a:schemeClr val="tx1"/>
                </a:solidFill>
                <a:ea typeface="ＭＳ Ｐゴシック" pitchFamily="34" charset="-128"/>
              </a:rPr>
              <a:t>Examples of Design Patterns</a:t>
            </a:r>
            <a:endParaRPr lang="en-US" sz="2000" dirty="0">
              <a:solidFill>
                <a:schemeClr val="tx1"/>
              </a:solidFill>
            </a:endParaRPr>
          </a:p>
        </p:txBody>
      </p:sp>
      <p:sp>
        <p:nvSpPr>
          <p:cNvPr id="11" name="Title 10"/>
          <p:cNvSpPr>
            <a:spLocks noGrp="1"/>
          </p:cNvSpPr>
          <p:nvPr>
            <p:ph type="ctrTitle"/>
          </p:nvPr>
        </p:nvSpPr>
        <p:spPr>
          <a:xfrm>
            <a:off x="1132114" y="1687056"/>
            <a:ext cx="6821715" cy="1285884"/>
          </a:xfrm>
        </p:spPr>
        <p:txBody>
          <a:bodyPr>
            <a:normAutofit/>
          </a:bodyPr>
          <a:lstStyle/>
          <a:p>
            <a:r>
              <a:rPr lang="en-US" sz="3600" dirty="0" smtClean="0">
                <a:solidFill>
                  <a:srgbClr val="000000"/>
                </a:solidFill>
                <a:latin typeface="Candara"/>
                <a:ea typeface="ＭＳ Ｐゴシック" pitchFamily="34" charset="-128"/>
              </a:rPr>
              <a:t>Introduction To Design Principles and Patterns</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type="body" idx="4294967295"/>
          </p:nvPr>
        </p:nvSpPr>
        <p:spPr>
          <a:xfrm>
            <a:off x="390525" y="1219200"/>
            <a:ext cx="8229600" cy="4525963"/>
          </a:xfrm>
        </p:spPr>
        <p:txBody>
          <a:bodyPr lIns="90488" tIns="44450" rIns="90488" bIns="44450"/>
          <a:lstStyle/>
          <a:p>
            <a:pPr>
              <a:buFont typeface="Wingdings" pitchFamily="2" charset="2"/>
              <a:buChar char="Ø"/>
            </a:pPr>
            <a:r>
              <a:rPr lang="en-US" sz="2000" b="1" dirty="0" smtClean="0">
                <a:solidFill>
                  <a:srgbClr val="000000"/>
                </a:solidFill>
                <a:latin typeface="Candara"/>
                <a:cs typeface="Arial" pitchFamily="34" charset="0"/>
              </a:rPr>
              <a:t>Common </a:t>
            </a:r>
            <a:r>
              <a:rPr lang="en-US" sz="2000" b="1" dirty="0" err="1" smtClean="0">
                <a:solidFill>
                  <a:srgbClr val="000000"/>
                </a:solidFill>
                <a:latin typeface="Candara"/>
                <a:cs typeface="Arial" pitchFamily="34" charset="0"/>
              </a:rPr>
              <a:t>behaviour</a:t>
            </a:r>
            <a:r>
              <a:rPr lang="en-US" sz="2000" b="1" dirty="0" smtClean="0">
                <a:solidFill>
                  <a:srgbClr val="000000"/>
                </a:solidFill>
                <a:latin typeface="Candara"/>
                <a:cs typeface="Arial" pitchFamily="34" charset="0"/>
              </a:rPr>
              <a:t> of related classes can be extracted and consolidated into an abstract Superclass</a:t>
            </a:r>
          </a:p>
          <a:p>
            <a:pPr lvl="1"/>
            <a:r>
              <a:rPr lang="en-US" sz="1800" dirty="0" smtClean="0">
                <a:solidFill>
                  <a:srgbClr val="000000"/>
                </a:solidFill>
                <a:latin typeface="Candara"/>
                <a:cs typeface="Arial" pitchFamily="34" charset="0"/>
              </a:rPr>
              <a:t>Helps in ensuring that consistent </a:t>
            </a:r>
            <a:r>
              <a:rPr lang="en-US" sz="1800" dirty="0" err="1" smtClean="0">
                <a:solidFill>
                  <a:srgbClr val="000000"/>
                </a:solidFill>
                <a:latin typeface="Candara"/>
                <a:cs typeface="Arial" pitchFamily="34" charset="0"/>
              </a:rPr>
              <a:t>behaviour</a:t>
            </a:r>
            <a:r>
              <a:rPr lang="en-US" sz="1800" dirty="0" smtClean="0">
                <a:solidFill>
                  <a:srgbClr val="000000"/>
                </a:solidFill>
                <a:latin typeface="Candara"/>
                <a:cs typeface="Arial" pitchFamily="34" charset="0"/>
              </a:rPr>
              <a:t> is provided to the related set of classes</a:t>
            </a:r>
          </a:p>
          <a:p>
            <a:pPr>
              <a:buFont typeface="Wingdings" pitchFamily="2" charset="2"/>
              <a:buChar char="Ø"/>
            </a:pPr>
            <a:r>
              <a:rPr lang="en-US" sz="2000" b="1" dirty="0" smtClean="0">
                <a:solidFill>
                  <a:srgbClr val="000000"/>
                </a:solidFill>
                <a:latin typeface="Candara"/>
                <a:cs typeface="Arial" pitchFamily="34" charset="0"/>
              </a:rPr>
              <a:t>Concrete classes extend the abstract Superclass</a:t>
            </a:r>
          </a:p>
          <a:p>
            <a:pPr lvl="1"/>
            <a:r>
              <a:rPr lang="en-US" sz="1800" dirty="0" smtClean="0">
                <a:solidFill>
                  <a:srgbClr val="000000"/>
                </a:solidFill>
                <a:latin typeface="Candara"/>
                <a:cs typeface="Arial" pitchFamily="34" charset="0"/>
              </a:rPr>
              <a:t>They use the “common” </a:t>
            </a:r>
            <a:r>
              <a:rPr lang="en-US" sz="1800" dirty="0" err="1" smtClean="0">
                <a:solidFill>
                  <a:srgbClr val="000000"/>
                </a:solidFill>
                <a:latin typeface="Candara"/>
                <a:cs typeface="Arial" pitchFamily="34" charset="0"/>
              </a:rPr>
              <a:t>behaviour</a:t>
            </a:r>
            <a:r>
              <a:rPr lang="en-US" sz="1800" dirty="0" smtClean="0">
                <a:solidFill>
                  <a:srgbClr val="000000"/>
                </a:solidFill>
                <a:latin typeface="Candara"/>
                <a:cs typeface="Arial" pitchFamily="34" charset="0"/>
              </a:rPr>
              <a:t> as described in the abstract superclass</a:t>
            </a:r>
          </a:p>
          <a:p>
            <a:pPr lvl="1"/>
            <a:r>
              <a:rPr lang="en-US" sz="1800" dirty="0" smtClean="0">
                <a:solidFill>
                  <a:srgbClr val="000000"/>
                </a:solidFill>
                <a:latin typeface="Candara"/>
                <a:cs typeface="Arial" pitchFamily="34" charset="0"/>
              </a:rPr>
              <a:t>They provide </a:t>
            </a:r>
            <a:r>
              <a:rPr lang="en-US" sz="1800" dirty="0" err="1" smtClean="0">
                <a:solidFill>
                  <a:srgbClr val="000000"/>
                </a:solidFill>
                <a:latin typeface="Candara"/>
                <a:cs typeface="Arial" pitchFamily="34" charset="0"/>
              </a:rPr>
              <a:t>behaviour</a:t>
            </a:r>
            <a:r>
              <a:rPr lang="en-US" sz="1800" dirty="0" smtClean="0">
                <a:solidFill>
                  <a:srgbClr val="000000"/>
                </a:solidFill>
                <a:latin typeface="Candara"/>
                <a:cs typeface="Arial" pitchFamily="34" charset="0"/>
              </a:rPr>
              <a:t> for “variant” operations</a:t>
            </a:r>
          </a:p>
        </p:txBody>
      </p:sp>
      <p:sp>
        <p:nvSpPr>
          <p:cNvPr id="1229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Abstract </a:t>
            </a:r>
            <a:r>
              <a:rPr lang="en-US" sz="2800" dirty="0" err="1">
                <a:solidFill>
                  <a:srgbClr val="000000"/>
                </a:solidFill>
                <a:latin typeface="Candara"/>
                <a:ea typeface="+mj-ea"/>
                <a:cs typeface="Arial" pitchFamily="34" charset="0"/>
              </a:rPr>
              <a:t>Superclass</a:t>
            </a:r>
            <a:endParaRPr lang="en-US" sz="2800" dirty="0">
              <a:solidFill>
                <a:srgbClr val="000000"/>
              </a:solidFill>
              <a:latin typeface="Candara"/>
              <a:ea typeface="+mj-ea"/>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7"/>
          <p:cNvSpPr>
            <a:spLocks noChangeArrowheads="1"/>
          </p:cNvSpPr>
          <p:nvPr/>
        </p:nvSpPr>
        <p:spPr bwMode="auto">
          <a:xfrm>
            <a:off x="304800" y="3267075"/>
            <a:ext cx="3810000" cy="305752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200" dirty="0">
                <a:latin typeface="Candara"/>
                <a:cs typeface="Arial" pitchFamily="34" charset="0"/>
              </a:rPr>
              <a:t>//This is the abstract class</a:t>
            </a:r>
          </a:p>
          <a:p>
            <a:r>
              <a:rPr lang="en-US" sz="1200" dirty="0" err="1">
                <a:latin typeface="Candara"/>
                <a:cs typeface="Arial" pitchFamily="34" charset="0"/>
              </a:rPr>
              <a:t>abstractClass.h</a:t>
            </a:r>
            <a:endParaRPr lang="en-US" sz="1200" dirty="0">
              <a:latin typeface="Candara"/>
              <a:cs typeface="Arial" pitchFamily="34" charset="0"/>
            </a:endParaRPr>
          </a:p>
          <a:p>
            <a:r>
              <a:rPr lang="en-US" sz="1200" dirty="0">
                <a:latin typeface="Candara"/>
                <a:cs typeface="Arial" pitchFamily="34" charset="0"/>
              </a:rPr>
              <a:t>class </a:t>
            </a:r>
            <a:r>
              <a:rPr lang="en-US" sz="1200" dirty="0" err="1">
                <a:latin typeface="Candara"/>
                <a:cs typeface="Arial" pitchFamily="34" charset="0"/>
              </a:rPr>
              <a:t>abstractClass</a:t>
            </a:r>
            <a:r>
              <a:rPr lang="en-US" sz="1200" dirty="0">
                <a:latin typeface="Candara"/>
                <a:cs typeface="Arial" pitchFamily="34" charset="0"/>
              </a:rPr>
              <a:t> {</a:t>
            </a:r>
          </a:p>
          <a:p>
            <a:r>
              <a:rPr lang="en-US" sz="1200" dirty="0">
                <a:latin typeface="Candara"/>
                <a:cs typeface="Arial" pitchFamily="34" charset="0"/>
              </a:rPr>
              <a:t>  public:</a:t>
            </a:r>
          </a:p>
          <a:p>
            <a:r>
              <a:rPr lang="en-US" sz="1200" dirty="0">
                <a:latin typeface="Candara"/>
                <a:cs typeface="Arial" pitchFamily="34" charset="0"/>
              </a:rPr>
              <a:t>  /* Implementation of </a:t>
            </a:r>
            <a:r>
              <a:rPr lang="en-US" sz="1200" dirty="0" err="1">
                <a:latin typeface="Candara"/>
                <a:cs typeface="Arial" pitchFamily="34" charset="0"/>
              </a:rPr>
              <a:t>abstractOperation</a:t>
            </a:r>
            <a:r>
              <a:rPr lang="en-US" sz="1200" dirty="0">
                <a:latin typeface="Candara"/>
                <a:cs typeface="Arial" pitchFamily="34" charset="0"/>
              </a:rPr>
              <a:t> is in concrete classes */</a:t>
            </a:r>
          </a:p>
          <a:p>
            <a:r>
              <a:rPr lang="en-US" sz="1200" dirty="0">
                <a:latin typeface="Candara"/>
                <a:cs typeface="Arial" pitchFamily="34" charset="0"/>
              </a:rPr>
              <a:t>    void </a:t>
            </a:r>
            <a:r>
              <a:rPr lang="en-US" sz="1200" dirty="0" err="1">
                <a:latin typeface="Candara"/>
                <a:cs typeface="Arial" pitchFamily="34" charset="0"/>
              </a:rPr>
              <a:t>abstractOperation</a:t>
            </a:r>
            <a:r>
              <a:rPr lang="en-US" sz="1200" dirty="0">
                <a:latin typeface="Candara"/>
                <a:cs typeface="Arial" pitchFamily="34" charset="0"/>
              </a:rPr>
              <a:t>() = 0;</a:t>
            </a:r>
          </a:p>
          <a:p>
            <a:r>
              <a:rPr lang="en-US" sz="1200" dirty="0">
                <a:latin typeface="Candara"/>
                <a:cs typeface="Arial" pitchFamily="34" charset="0"/>
              </a:rPr>
              <a:t>    void </a:t>
            </a:r>
            <a:r>
              <a:rPr lang="en-US" sz="1200" dirty="0" err="1">
                <a:latin typeface="Candara"/>
                <a:cs typeface="Arial" pitchFamily="34" charset="0"/>
              </a:rPr>
              <a:t>concreteOperation</a:t>
            </a:r>
            <a:r>
              <a:rPr lang="en-US" sz="1200" dirty="0">
                <a:latin typeface="Candara"/>
                <a:cs typeface="Arial" pitchFamily="34" charset="0"/>
              </a:rPr>
              <a:t>();</a:t>
            </a:r>
          </a:p>
          <a:p>
            <a:r>
              <a:rPr lang="en-US" sz="1200" dirty="0">
                <a:latin typeface="Candara"/>
                <a:cs typeface="Arial" pitchFamily="34" charset="0"/>
              </a:rPr>
              <a:t>};</a:t>
            </a:r>
          </a:p>
          <a:p>
            <a:endParaRPr lang="en-US" sz="1200" dirty="0">
              <a:latin typeface="Candara"/>
              <a:cs typeface="Arial" pitchFamily="34" charset="0"/>
            </a:endParaRPr>
          </a:p>
          <a:p>
            <a:r>
              <a:rPr lang="en-US" sz="1200" dirty="0">
                <a:latin typeface="Candara"/>
                <a:cs typeface="Arial" pitchFamily="34" charset="0"/>
              </a:rPr>
              <a:t>abstractClass.cpp</a:t>
            </a:r>
          </a:p>
          <a:p>
            <a:r>
              <a:rPr lang="en-US" sz="1200" dirty="0">
                <a:latin typeface="Candara"/>
                <a:cs typeface="Arial" pitchFamily="34" charset="0"/>
              </a:rPr>
              <a:t>void </a:t>
            </a:r>
            <a:r>
              <a:rPr lang="en-US" sz="1200" dirty="0" err="1">
                <a:latin typeface="Candara"/>
                <a:cs typeface="Arial" pitchFamily="34" charset="0"/>
              </a:rPr>
              <a:t>abstractClass</a:t>
            </a:r>
            <a:r>
              <a:rPr lang="en-US" sz="1200" dirty="0">
                <a:latin typeface="Candara"/>
                <a:cs typeface="Arial" pitchFamily="34" charset="0"/>
              </a:rPr>
              <a:t>::</a:t>
            </a:r>
            <a:r>
              <a:rPr lang="en-US" sz="1200" dirty="0" err="1">
                <a:latin typeface="Candara"/>
                <a:cs typeface="Arial" pitchFamily="34" charset="0"/>
              </a:rPr>
              <a:t>concreteOperation</a:t>
            </a:r>
            <a:r>
              <a:rPr lang="en-US" sz="1200" dirty="0">
                <a:latin typeface="Candara"/>
                <a:cs typeface="Arial" pitchFamily="34" charset="0"/>
              </a:rPr>
              <a:t>()</a:t>
            </a:r>
          </a:p>
          <a:p>
            <a:r>
              <a:rPr lang="en-US" sz="1200" dirty="0">
                <a:latin typeface="Candara"/>
                <a:cs typeface="Arial" pitchFamily="34" charset="0"/>
              </a:rPr>
              <a:t>{ /* Implementation is here */</a:t>
            </a:r>
          </a:p>
          <a:p>
            <a:r>
              <a:rPr lang="en-US" sz="1200" dirty="0">
                <a:latin typeface="Candara"/>
                <a:cs typeface="Arial" pitchFamily="34" charset="0"/>
              </a:rPr>
              <a:t>}</a:t>
            </a:r>
          </a:p>
          <a:p>
            <a:endParaRPr lang="en-US" sz="1600" dirty="0">
              <a:latin typeface="Candara"/>
            </a:endParaRPr>
          </a:p>
        </p:txBody>
      </p:sp>
      <p:sp>
        <p:nvSpPr>
          <p:cNvPr id="13316" name="AutoShape 8"/>
          <p:cNvSpPr>
            <a:spLocks noChangeArrowheads="1"/>
          </p:cNvSpPr>
          <p:nvPr/>
        </p:nvSpPr>
        <p:spPr bwMode="auto">
          <a:xfrm>
            <a:off x="4648200" y="3409949"/>
            <a:ext cx="4038600" cy="207644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200" dirty="0">
                <a:latin typeface="Candara"/>
                <a:cs typeface="Arial" pitchFamily="34" charset="0"/>
              </a:rPr>
              <a:t>class concreteClass1 : public </a:t>
            </a:r>
            <a:r>
              <a:rPr lang="en-US" sz="1200" dirty="0" err="1">
                <a:latin typeface="Candara"/>
                <a:cs typeface="Arial" pitchFamily="34" charset="0"/>
              </a:rPr>
              <a:t>abstractClass</a:t>
            </a:r>
            <a:r>
              <a:rPr lang="en-US" sz="1200" dirty="0">
                <a:latin typeface="Candara"/>
                <a:cs typeface="Arial" pitchFamily="34" charset="0"/>
              </a:rPr>
              <a:t> {</a:t>
            </a:r>
          </a:p>
          <a:p>
            <a:r>
              <a:rPr lang="en-US" sz="1200" dirty="0">
                <a:latin typeface="Candara"/>
                <a:cs typeface="Arial" pitchFamily="34" charset="0"/>
              </a:rPr>
              <a:t>/* Implement abstract operation */</a:t>
            </a:r>
          </a:p>
          <a:p>
            <a:r>
              <a:rPr lang="en-US" sz="1200" dirty="0">
                <a:latin typeface="Candara"/>
                <a:cs typeface="Arial" pitchFamily="34" charset="0"/>
              </a:rPr>
              <a:t>/* Plus other code */</a:t>
            </a:r>
          </a:p>
          <a:p>
            <a:r>
              <a:rPr lang="en-US" sz="1200" dirty="0">
                <a:latin typeface="Candara"/>
                <a:cs typeface="Arial" pitchFamily="34" charset="0"/>
              </a:rPr>
              <a:t>};</a:t>
            </a:r>
          </a:p>
          <a:p>
            <a:endParaRPr lang="en-US" sz="1200" dirty="0">
              <a:latin typeface="Candara"/>
              <a:cs typeface="Arial" pitchFamily="34" charset="0"/>
            </a:endParaRPr>
          </a:p>
          <a:p>
            <a:r>
              <a:rPr lang="en-US" sz="1200" dirty="0">
                <a:latin typeface="Candara"/>
                <a:cs typeface="Arial" pitchFamily="34" charset="0"/>
              </a:rPr>
              <a:t>class concreteClass2 : public </a:t>
            </a:r>
            <a:r>
              <a:rPr lang="en-US" sz="1200" dirty="0" err="1">
                <a:latin typeface="Candara"/>
                <a:cs typeface="Arial" pitchFamily="34" charset="0"/>
              </a:rPr>
              <a:t>abstractClass</a:t>
            </a:r>
            <a:r>
              <a:rPr lang="en-US" sz="1200" dirty="0">
                <a:latin typeface="Candara"/>
                <a:cs typeface="Arial" pitchFamily="34" charset="0"/>
              </a:rPr>
              <a:t> {</a:t>
            </a:r>
          </a:p>
          <a:p>
            <a:r>
              <a:rPr lang="en-US" sz="1200" dirty="0">
                <a:latin typeface="Candara"/>
                <a:cs typeface="Arial" pitchFamily="34" charset="0"/>
              </a:rPr>
              <a:t>/* Implement abstract operation */</a:t>
            </a:r>
          </a:p>
          <a:p>
            <a:r>
              <a:rPr lang="en-US" sz="1200" dirty="0">
                <a:latin typeface="Candara"/>
                <a:cs typeface="Arial" pitchFamily="34" charset="0"/>
              </a:rPr>
              <a:t>/* Plus other code */</a:t>
            </a:r>
          </a:p>
          <a:p>
            <a:r>
              <a:rPr lang="en-US" sz="1200" dirty="0">
                <a:latin typeface="Candara"/>
                <a:cs typeface="Arial" pitchFamily="34" charset="0"/>
              </a:rPr>
              <a:t>};</a:t>
            </a:r>
          </a:p>
        </p:txBody>
      </p:sp>
      <p:sp>
        <p:nvSpPr>
          <p:cNvPr id="1331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What </a:t>
            </a:r>
            <a:r>
              <a:rPr lang="en-US" sz="2800" dirty="0">
                <a:solidFill>
                  <a:srgbClr val="000000"/>
                </a:solidFill>
                <a:latin typeface="Candara"/>
                <a:ea typeface="+mj-ea"/>
                <a:cs typeface="Arial" pitchFamily="34" charset="0"/>
              </a:rPr>
              <a:t>Abstract </a:t>
            </a:r>
            <a:r>
              <a:rPr lang="en-US" sz="2800" dirty="0" err="1">
                <a:solidFill>
                  <a:srgbClr val="000000"/>
                </a:solidFill>
                <a:latin typeface="Candara"/>
                <a:ea typeface="+mj-ea"/>
                <a:cs typeface="Arial" pitchFamily="34" charset="0"/>
              </a:rPr>
              <a:t>Superclass</a:t>
            </a:r>
            <a:r>
              <a:rPr lang="en-US" sz="2800" dirty="0">
                <a:solidFill>
                  <a:srgbClr val="000000"/>
                </a:solidFill>
                <a:latin typeface="Candara"/>
                <a:ea typeface="+mj-ea"/>
                <a:cs typeface="Arial" pitchFamily="34" charset="0"/>
              </a:rPr>
              <a:t> implies</a:t>
            </a:r>
          </a:p>
        </p:txBody>
      </p:sp>
      <p:pic>
        <p:nvPicPr>
          <p:cNvPr id="13318" name="Picture 6"/>
          <p:cNvPicPr>
            <a:picLocks noChangeAspect="1" noChangeArrowheads="1"/>
          </p:cNvPicPr>
          <p:nvPr/>
        </p:nvPicPr>
        <p:blipFill>
          <a:blip r:embed="rId3" cstate="print"/>
          <a:srcRect/>
          <a:stretch>
            <a:fillRect/>
          </a:stretch>
        </p:blipFill>
        <p:spPr bwMode="auto">
          <a:xfrm>
            <a:off x="2667000" y="1047749"/>
            <a:ext cx="3752850"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txBox="1">
            <a:spLocks noChangeArrowheads="1"/>
          </p:cNvSpPr>
          <p:nvPr/>
        </p:nvSpPr>
        <p:spPr bwMode="auto">
          <a:xfrm>
            <a:off x="319088" y="1233488"/>
            <a:ext cx="8229600" cy="46482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Typical Hierarchies like Account, Customer etc., the base class would be the Abstract Superclass</a:t>
            </a:r>
          </a:p>
        </p:txBody>
      </p:sp>
      <p:sp>
        <p:nvSpPr>
          <p:cNvPr id="1434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Abstract </a:t>
            </a:r>
            <a:r>
              <a:rPr lang="en-US" sz="2800" dirty="0" err="1">
                <a:solidFill>
                  <a:srgbClr val="000000"/>
                </a:solidFill>
                <a:latin typeface="Candara"/>
                <a:ea typeface="+mj-ea"/>
                <a:cs typeface="Arial" pitchFamily="34" charset="0"/>
              </a:rPr>
              <a:t>Superclass</a:t>
            </a:r>
            <a:endParaRPr lang="en-US" sz="2800" dirty="0">
              <a:solidFill>
                <a:srgbClr val="000000"/>
              </a:solidFill>
              <a:latin typeface="Candara"/>
              <a:ea typeface="+mj-ea"/>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Grp="1" noChangeArrowheads="1"/>
          </p:cNvSpPr>
          <p:nvPr>
            <p:ph type="body" idx="4294967295"/>
          </p:nvPr>
        </p:nvSpPr>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Creational Design Patterns are design patterns that deal with object creation mechanisms.</a:t>
            </a:r>
            <a:br>
              <a:rPr lang="en-US" sz="2000" b="1" dirty="0" smtClean="0">
                <a:solidFill>
                  <a:srgbClr val="000000"/>
                </a:solidFill>
                <a:latin typeface="Candara"/>
                <a:cs typeface="Arial" pitchFamily="34" charset="0"/>
              </a:rPr>
            </a:br>
            <a:endParaRPr lang="en-US" sz="2000" b="1" dirty="0" smtClean="0">
              <a:solidFill>
                <a:srgbClr val="000000"/>
              </a:solidFill>
              <a:latin typeface="Candara"/>
              <a:cs typeface="Arial" pitchFamily="34" charset="0"/>
            </a:endParaRPr>
          </a:p>
          <a:p>
            <a:pPr eaLnBrk="1" hangingPunct="1">
              <a:buFont typeface="Wingdings" pitchFamily="2" charset="2"/>
              <a:buChar char="Ø"/>
            </a:pPr>
            <a:r>
              <a:rPr lang="en-US" sz="2000" b="1" dirty="0" smtClean="0">
                <a:solidFill>
                  <a:srgbClr val="000000"/>
                </a:solidFill>
                <a:latin typeface="Candara"/>
                <a:cs typeface="Arial" pitchFamily="34" charset="0"/>
              </a:rPr>
              <a:t>They help to create objects in a manner suitable to the situation.</a:t>
            </a:r>
          </a:p>
          <a:p>
            <a:pPr eaLnBrk="1" hangingPunct="1">
              <a:buFont typeface="Wingdings" pitchFamily="2" charset="2"/>
              <a:buChar char="Ø"/>
            </a:pPr>
            <a:endParaRPr lang="en-US" sz="2000" b="1" dirty="0" smtClean="0">
              <a:solidFill>
                <a:srgbClr val="000000"/>
              </a:solidFill>
              <a:latin typeface="Candara"/>
              <a:cs typeface="Arial" pitchFamily="34" charset="0"/>
            </a:endParaRPr>
          </a:p>
          <a:p>
            <a:pPr eaLnBrk="1" hangingPunct="1">
              <a:buFont typeface="Wingdings" pitchFamily="2" charset="2"/>
              <a:buChar char="Ø"/>
            </a:pPr>
            <a:r>
              <a:rPr lang="en-US" sz="2000" b="1" dirty="0" smtClean="0">
                <a:solidFill>
                  <a:srgbClr val="000000"/>
                </a:solidFill>
                <a:latin typeface="Candara"/>
                <a:cs typeface="Arial" pitchFamily="34" charset="0"/>
              </a:rPr>
              <a:t>They provide guidance on how to create objects when their creation requires making decisions.</a:t>
            </a:r>
          </a:p>
        </p:txBody>
      </p:sp>
      <p:sp>
        <p:nvSpPr>
          <p:cNvPr id="15364" name="Title 1"/>
          <p:cNvSpPr>
            <a:spLocks/>
          </p:cNvSpPr>
          <p:nvPr/>
        </p:nvSpPr>
        <p:spPr bwMode="auto">
          <a:xfrm>
            <a:off x="379639" y="124052"/>
            <a:ext cx="8153400" cy="715962"/>
          </a:xfrm>
          <a:prstGeom prst="rect">
            <a:avLst/>
          </a:prstGeom>
          <a:noFill/>
          <a:ln w="9525">
            <a:noFill/>
            <a:miter lim="800000"/>
            <a:headEnd/>
            <a:tailEnd/>
          </a:ln>
        </p:spPr>
        <p:txBody>
          <a:bodyPr anchor="ctr"/>
          <a:lstStyle/>
          <a:p>
            <a:pPr eaLnBrk="0" hangingPunct="0">
              <a:lnSpc>
                <a:spcPct val="80000"/>
              </a:lnSpc>
            </a:pPr>
            <a:r>
              <a:rPr lang="en-US" sz="1200" b="1" dirty="0">
                <a:latin typeface="Candara"/>
                <a:ea typeface="ヒラギノ角ゴ Pro W3"/>
                <a:cs typeface="Arial" pitchFamily="34" charset="0"/>
              </a:rPr>
              <a:t>3.2: Examples of Creational Patterns</a:t>
            </a:r>
            <a:r>
              <a:rPr lang="en-US" sz="1200" b="1" dirty="0">
                <a:latin typeface="Candara"/>
                <a:ea typeface="ヒラギノ角ゴ Pro W3"/>
                <a:cs typeface="ヒラギノ角ゴ Pro W3"/>
              </a:rPr>
              <a:t/>
            </a:r>
            <a:br>
              <a:rPr lang="en-US" sz="1200" b="1" dirty="0">
                <a:latin typeface="Candara"/>
                <a:ea typeface="ヒラギノ角ゴ Pro W3"/>
                <a:cs typeface="ヒラギノ角ゴ Pro W3"/>
              </a:rPr>
            </a:br>
            <a:r>
              <a:rPr lang="en-US" sz="2800" dirty="0">
                <a:latin typeface="Candara"/>
                <a:ea typeface="+mj-ea"/>
                <a:cs typeface="Arial" pitchFamily="34" charset="0"/>
              </a:rPr>
              <a:t>What is a Creational Design Pattern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9"/>
          <p:cNvSpPr>
            <a:spLocks noGrp="1" noChangeArrowheads="1"/>
          </p:cNvSpPr>
          <p:nvPr>
            <p:ph type="body" idx="4294967295"/>
          </p:nvPr>
        </p:nvSpPr>
        <p:spPr>
          <a:xfrm>
            <a:off x="419100" y="1123950"/>
            <a:ext cx="8229600" cy="4525963"/>
          </a:xfrm>
        </p:spPr>
        <p:txBody>
          <a:bodyPr lIns="90488" tIns="44450" rIns="90488" bIns="44450"/>
          <a:lstStyle/>
          <a:p>
            <a:pPr eaLnBrk="1" hangingPunct="1">
              <a:buFont typeface="Wingdings" pitchFamily="2" charset="2"/>
              <a:buChar char="Ø"/>
            </a:pPr>
            <a:r>
              <a:rPr lang="en-US" sz="2000" b="1" smtClean="0">
                <a:solidFill>
                  <a:srgbClr val="000000"/>
                </a:solidFill>
                <a:latin typeface="Candara"/>
                <a:cs typeface="Arial" pitchFamily="34" charset="0"/>
              </a:rPr>
              <a:t>Creational Design Patterns are further classified as:</a:t>
            </a:r>
          </a:p>
          <a:p>
            <a:pPr lvl="1" eaLnBrk="1" hangingPunct="1">
              <a:buFont typeface="Wingdings" pitchFamily="2" charset="2"/>
              <a:buChar char="Ø"/>
            </a:pPr>
            <a:r>
              <a:rPr lang="en-US" sz="1800" smtClean="0">
                <a:solidFill>
                  <a:srgbClr val="000000"/>
                </a:solidFill>
                <a:latin typeface="Candara"/>
                <a:cs typeface="Arial" pitchFamily="34" charset="0"/>
              </a:rPr>
              <a:t>Factory method</a:t>
            </a:r>
          </a:p>
          <a:p>
            <a:pPr lvl="1" eaLnBrk="1" hangingPunct="1">
              <a:buFont typeface="Wingdings" pitchFamily="2" charset="2"/>
              <a:buChar char="Ø"/>
            </a:pPr>
            <a:r>
              <a:rPr lang="en-US" sz="1800" smtClean="0">
                <a:solidFill>
                  <a:srgbClr val="000000"/>
                </a:solidFill>
                <a:latin typeface="Candara"/>
                <a:cs typeface="Arial" pitchFamily="34" charset="0"/>
              </a:rPr>
              <a:t>Abstract Factory</a:t>
            </a:r>
          </a:p>
          <a:p>
            <a:pPr lvl="1" eaLnBrk="1" hangingPunct="1">
              <a:buFont typeface="Wingdings" pitchFamily="2" charset="2"/>
              <a:buChar char="Ø"/>
            </a:pPr>
            <a:r>
              <a:rPr lang="en-US" sz="1800" smtClean="0">
                <a:solidFill>
                  <a:srgbClr val="000000"/>
                </a:solidFill>
                <a:latin typeface="Candara"/>
                <a:cs typeface="Arial" pitchFamily="34" charset="0"/>
              </a:rPr>
              <a:t>Prototype</a:t>
            </a:r>
          </a:p>
          <a:p>
            <a:pPr lvl="1" eaLnBrk="1" hangingPunct="1">
              <a:buFont typeface="Wingdings" pitchFamily="2" charset="2"/>
              <a:buChar char="Ø"/>
            </a:pPr>
            <a:r>
              <a:rPr lang="en-US" sz="1800" smtClean="0">
                <a:solidFill>
                  <a:srgbClr val="000000"/>
                </a:solidFill>
                <a:latin typeface="Candara"/>
                <a:cs typeface="Arial" pitchFamily="34" charset="0"/>
              </a:rPr>
              <a:t>Builder</a:t>
            </a:r>
          </a:p>
          <a:p>
            <a:pPr lvl="1" eaLnBrk="1" hangingPunct="1">
              <a:buFont typeface="Wingdings" pitchFamily="2" charset="2"/>
              <a:buChar char="Ø"/>
            </a:pPr>
            <a:r>
              <a:rPr lang="en-US" sz="1800" smtClean="0">
                <a:solidFill>
                  <a:srgbClr val="000000"/>
                </a:solidFill>
                <a:latin typeface="Candara"/>
                <a:cs typeface="Arial" pitchFamily="34" charset="0"/>
              </a:rPr>
              <a:t>Singleton</a:t>
            </a:r>
          </a:p>
        </p:txBody>
      </p:sp>
      <p:sp>
        <p:nvSpPr>
          <p:cNvPr id="16388" name="Title 1"/>
          <p:cNvSpPr>
            <a:spLocks/>
          </p:cNvSpPr>
          <p:nvPr/>
        </p:nvSpPr>
        <p:spPr bwMode="auto">
          <a:xfrm>
            <a:off x="419100" y="14128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3.2: Examples of Creational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Different Creational Design Patterns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9"/>
          <p:cNvSpPr>
            <a:spLocks noGrp="1" noChangeArrowheads="1"/>
          </p:cNvSpPr>
          <p:nvPr>
            <p:ph type="body" idx="4294967295"/>
          </p:nvPr>
        </p:nvSpPr>
        <p:spPr>
          <a:xfrm>
            <a:off x="390525" y="1162050"/>
            <a:ext cx="8229600" cy="4525963"/>
          </a:xfrm>
        </p:spPr>
        <p:txBody>
          <a:bodyPr lIns="90488" tIns="44450" rIns="90488" bIns="44450"/>
          <a:lstStyle/>
          <a:p>
            <a:pPr>
              <a:buFont typeface="Wingdings" pitchFamily="2" charset="2"/>
              <a:buChar char="Ø"/>
            </a:pPr>
            <a:r>
              <a:rPr lang="en-US" sz="2000" b="1" dirty="0" smtClean="0">
                <a:solidFill>
                  <a:srgbClr val="000000"/>
                </a:solidFill>
                <a:latin typeface="Candara"/>
                <a:cs typeface="Arial" pitchFamily="34" charset="0"/>
              </a:rPr>
              <a:t>Defines an interface for creating an object, but lets subclasses decide which class to instantiate. </a:t>
            </a:r>
          </a:p>
          <a:p>
            <a:pPr lvl="1"/>
            <a:r>
              <a:rPr lang="en-US" sz="1800" dirty="0" smtClean="0">
                <a:solidFill>
                  <a:srgbClr val="000000"/>
                </a:solidFill>
                <a:latin typeface="Candara"/>
                <a:cs typeface="Arial" pitchFamily="34" charset="0"/>
              </a:rPr>
              <a:t>Factory Method lets a class defer instantiation to subclasses.</a:t>
            </a:r>
          </a:p>
          <a:p>
            <a:pPr lvl="1"/>
            <a:endParaRPr lang="en-US" sz="1800" dirty="0" smtClean="0">
              <a:solidFill>
                <a:srgbClr val="000000"/>
              </a:solidFill>
              <a:latin typeface="Candara"/>
              <a:cs typeface="Arial" pitchFamily="34" charset="0"/>
            </a:endParaRPr>
          </a:p>
          <a:p>
            <a:pPr>
              <a:buFont typeface="Wingdings" pitchFamily="2" charset="2"/>
              <a:buChar char="Ø"/>
            </a:pPr>
            <a:r>
              <a:rPr lang="en-US" sz="2000" b="1" dirty="0" smtClean="0">
                <a:solidFill>
                  <a:srgbClr val="000000"/>
                </a:solidFill>
                <a:latin typeface="Candara"/>
                <a:cs typeface="Arial" pitchFamily="34" charset="0"/>
              </a:rPr>
              <a:t>Use of Factory pattern promotes loose coupling.</a:t>
            </a:r>
          </a:p>
          <a:p>
            <a:pPr>
              <a:buFont typeface="Arial" pitchFamily="34" charset="0"/>
              <a:buNone/>
            </a:pPr>
            <a:endParaRPr lang="it-IT" sz="2000" b="1" dirty="0" smtClean="0">
              <a:solidFill>
                <a:srgbClr val="000000"/>
              </a:solidFill>
              <a:latin typeface="Candara"/>
              <a:cs typeface="Arial" pitchFamily="34" charset="0"/>
            </a:endParaRPr>
          </a:p>
        </p:txBody>
      </p:sp>
      <p:sp>
        <p:nvSpPr>
          <p:cNvPr id="1741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3.2: Examples of Creational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Factory Method Pattern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7"/>
          <p:cNvGrpSpPr>
            <a:grpSpLocks/>
          </p:cNvGrpSpPr>
          <p:nvPr/>
        </p:nvGrpSpPr>
        <p:grpSpPr bwMode="auto">
          <a:xfrm>
            <a:off x="1924049" y="1619250"/>
            <a:ext cx="5743962" cy="4019550"/>
            <a:chOff x="1212" y="1020"/>
            <a:chExt cx="3535" cy="2532"/>
          </a:xfrm>
        </p:grpSpPr>
        <p:grpSp>
          <p:nvGrpSpPr>
            <p:cNvPr id="4" name="Group 25"/>
            <p:cNvGrpSpPr>
              <a:grpSpLocks/>
            </p:cNvGrpSpPr>
            <p:nvPr/>
          </p:nvGrpSpPr>
          <p:grpSpPr bwMode="auto">
            <a:xfrm>
              <a:off x="3013" y="2364"/>
              <a:ext cx="1734" cy="1188"/>
              <a:chOff x="3817" y="-1908"/>
              <a:chExt cx="1734" cy="1188"/>
            </a:xfrm>
          </p:grpSpPr>
          <p:sp>
            <p:nvSpPr>
              <p:cNvPr id="8210" name="Rectangle 18"/>
              <p:cNvSpPr>
                <a:spLocks noChangeArrowheads="1"/>
              </p:cNvSpPr>
              <p:nvPr/>
            </p:nvSpPr>
            <p:spPr bwMode="auto">
              <a:xfrm>
                <a:off x="3817" y="-1908"/>
                <a:ext cx="1728" cy="276"/>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ToyCarMold</a:t>
                </a:r>
              </a:p>
            </p:txBody>
          </p:sp>
          <p:sp>
            <p:nvSpPr>
              <p:cNvPr id="8211" name="Rectangle 19"/>
              <p:cNvSpPr>
                <a:spLocks noChangeArrowheads="1"/>
              </p:cNvSpPr>
              <p:nvPr/>
            </p:nvSpPr>
            <p:spPr bwMode="auto">
              <a:xfrm>
                <a:off x="3823" y="-1632"/>
                <a:ext cx="1728" cy="912"/>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Inject( )</a:t>
                </a:r>
              </a:p>
            </p:txBody>
          </p:sp>
          <p:pic>
            <p:nvPicPr>
              <p:cNvPr id="18449" name="Picture 23" descr="car"/>
              <p:cNvPicPr>
                <a:picLocks noChangeAspect="1" noChangeArrowheads="1"/>
              </p:cNvPicPr>
              <p:nvPr/>
            </p:nvPicPr>
            <p:blipFill>
              <a:blip r:embed="rId3" cstate="print"/>
              <a:srcRect/>
              <a:stretch>
                <a:fillRect/>
              </a:stretch>
            </p:blipFill>
            <p:spPr bwMode="auto">
              <a:xfrm>
                <a:off x="4224" y="-1488"/>
                <a:ext cx="907" cy="598"/>
              </a:xfrm>
              <a:prstGeom prst="rect">
                <a:avLst/>
              </a:prstGeom>
              <a:noFill/>
              <a:ln w="9525">
                <a:noFill/>
                <a:miter lim="800000"/>
                <a:headEnd/>
                <a:tailEnd/>
              </a:ln>
            </p:spPr>
          </p:pic>
        </p:grpSp>
        <p:grpSp>
          <p:nvGrpSpPr>
            <p:cNvPr id="5" name="Group 16"/>
            <p:cNvGrpSpPr>
              <a:grpSpLocks/>
            </p:cNvGrpSpPr>
            <p:nvPr/>
          </p:nvGrpSpPr>
          <p:grpSpPr bwMode="auto">
            <a:xfrm>
              <a:off x="1212" y="1020"/>
              <a:ext cx="1728" cy="552"/>
              <a:chOff x="3168" y="-1908"/>
              <a:chExt cx="1728" cy="552"/>
            </a:xfrm>
          </p:grpSpPr>
          <p:sp>
            <p:nvSpPr>
              <p:cNvPr id="8203" name="Rectangle 11"/>
              <p:cNvSpPr>
                <a:spLocks noChangeArrowheads="1"/>
              </p:cNvSpPr>
              <p:nvPr/>
            </p:nvSpPr>
            <p:spPr bwMode="auto">
              <a:xfrm>
                <a:off x="3168" y="-1908"/>
                <a:ext cx="1728" cy="276"/>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Injection Mold</a:t>
                </a:r>
              </a:p>
            </p:txBody>
          </p:sp>
          <p:sp>
            <p:nvSpPr>
              <p:cNvPr id="2" name="Rectangle 12"/>
              <p:cNvSpPr>
                <a:spLocks noChangeArrowheads="1"/>
              </p:cNvSpPr>
              <p:nvPr/>
            </p:nvSpPr>
            <p:spPr bwMode="auto">
              <a:xfrm>
                <a:off x="3168" y="-1632"/>
                <a:ext cx="1728" cy="276"/>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Inject( )</a:t>
                </a:r>
              </a:p>
            </p:txBody>
          </p:sp>
        </p:grpSp>
        <p:cxnSp>
          <p:nvCxnSpPr>
            <p:cNvPr id="18439" name="AutoShape 20"/>
            <p:cNvCxnSpPr>
              <a:cxnSpLocks noChangeShapeType="1"/>
              <a:stCxn id="8205" idx="0"/>
            </p:cNvCxnSpPr>
            <p:nvPr/>
          </p:nvCxnSpPr>
          <p:spPr bwMode="auto">
            <a:xfrm flipV="1">
              <a:off x="2076" y="1572"/>
              <a:ext cx="0" cy="684"/>
            </a:xfrm>
            <a:prstGeom prst="straightConnector1">
              <a:avLst/>
            </a:prstGeom>
            <a:noFill/>
            <a:ln w="9525">
              <a:solidFill>
                <a:schemeClr val="tx2"/>
              </a:solidFill>
              <a:round/>
              <a:headEnd/>
              <a:tailEnd/>
            </a:ln>
          </p:spPr>
        </p:cxnSp>
        <p:sp>
          <p:nvSpPr>
            <p:cNvPr id="18440" name="AutoShape 21"/>
            <p:cNvSpPr>
              <a:spLocks noChangeArrowheads="1"/>
            </p:cNvSpPr>
            <p:nvPr/>
          </p:nvSpPr>
          <p:spPr bwMode="auto">
            <a:xfrm>
              <a:off x="1932" y="1776"/>
              <a:ext cx="288" cy="288"/>
            </a:xfrm>
            <a:prstGeom prst="triangle">
              <a:avLst>
                <a:gd name="adj" fmla="val 50000"/>
              </a:avLst>
            </a:prstGeom>
            <a:solidFill>
              <a:schemeClr val="bg1"/>
            </a:solidFill>
            <a:ln w="9525" algn="ctr">
              <a:solidFill>
                <a:schemeClr val="tx2"/>
              </a:solidFill>
              <a:miter lim="800000"/>
              <a:headEnd/>
              <a:tailEnd/>
            </a:ln>
          </p:spPr>
          <p:txBody>
            <a:bodyPr wrap="none" anchor="ctr"/>
            <a:lstStyle/>
            <a:p>
              <a:pPr algn="ctr"/>
              <a:endParaRPr lang="en-US">
                <a:solidFill>
                  <a:schemeClr val="tx2"/>
                </a:solidFill>
              </a:endParaRPr>
            </a:p>
          </p:txBody>
        </p:sp>
        <p:grpSp>
          <p:nvGrpSpPr>
            <p:cNvPr id="6" name="Group 24"/>
            <p:cNvGrpSpPr>
              <a:grpSpLocks/>
            </p:cNvGrpSpPr>
            <p:nvPr/>
          </p:nvGrpSpPr>
          <p:grpSpPr bwMode="auto">
            <a:xfrm>
              <a:off x="1212" y="2256"/>
              <a:ext cx="1728" cy="1188"/>
              <a:chOff x="1104" y="-1596"/>
              <a:chExt cx="1728" cy="1188"/>
            </a:xfrm>
          </p:grpSpPr>
          <p:sp>
            <p:nvSpPr>
              <p:cNvPr id="8205" name="Rectangle 13"/>
              <p:cNvSpPr>
                <a:spLocks noChangeArrowheads="1"/>
              </p:cNvSpPr>
              <p:nvPr/>
            </p:nvSpPr>
            <p:spPr bwMode="auto">
              <a:xfrm>
                <a:off x="1104" y="-1596"/>
                <a:ext cx="1728" cy="276"/>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ToyHorseMold</a:t>
                </a:r>
              </a:p>
            </p:txBody>
          </p:sp>
          <p:sp>
            <p:nvSpPr>
              <p:cNvPr id="8206" name="Rectangle 14"/>
              <p:cNvSpPr>
                <a:spLocks noChangeArrowheads="1"/>
              </p:cNvSpPr>
              <p:nvPr/>
            </p:nvSpPr>
            <p:spPr bwMode="auto">
              <a:xfrm>
                <a:off x="1104" y="-1320"/>
                <a:ext cx="1728" cy="912"/>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a:latin typeface="Candara" pitchFamily="34" charset="0"/>
                  </a:rPr>
                  <a:t>Inject( )</a:t>
                </a:r>
              </a:p>
            </p:txBody>
          </p:sp>
          <p:pic>
            <p:nvPicPr>
              <p:cNvPr id="18444" name="Picture 22" descr="horse"/>
              <p:cNvPicPr>
                <a:picLocks noChangeAspect="1" noChangeArrowheads="1"/>
              </p:cNvPicPr>
              <p:nvPr/>
            </p:nvPicPr>
            <p:blipFill>
              <a:blip r:embed="rId4" cstate="print"/>
              <a:srcRect/>
              <a:stretch>
                <a:fillRect/>
              </a:stretch>
            </p:blipFill>
            <p:spPr bwMode="auto">
              <a:xfrm flipH="1">
                <a:off x="1872" y="-1056"/>
                <a:ext cx="648" cy="468"/>
              </a:xfrm>
              <a:prstGeom prst="rect">
                <a:avLst/>
              </a:prstGeom>
              <a:noFill/>
              <a:ln w="9525">
                <a:noFill/>
                <a:miter lim="800000"/>
                <a:headEnd/>
                <a:tailEnd/>
              </a:ln>
            </p:spPr>
          </p:pic>
        </p:grpSp>
      </p:grpSp>
      <p:sp>
        <p:nvSpPr>
          <p:cNvPr id="1843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3.2: Examples of Creational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Factory Method Pattern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62000" y="1676400"/>
            <a:ext cx="7696200" cy="1676400"/>
          </a:xfrm>
          <a:prstGeom prst="rect">
            <a:avLst/>
          </a:prstGeom>
          <a:noFill/>
          <a:ln w="12700">
            <a:noFill/>
            <a:miter lim="800000"/>
            <a:headEnd/>
            <a:tailEnd/>
          </a:ln>
        </p:spPr>
        <p:txBody>
          <a:bodyPr lIns="90488" tIns="44450" rIns="90488" bIns="44450"/>
          <a:lstStyle/>
          <a:p>
            <a:pPr marL="296863" indent="-296863" eaLnBrk="0" hangingPunct="0">
              <a:lnSpc>
                <a:spcPts val="4000"/>
              </a:lnSpc>
              <a:buClr>
                <a:srgbClr val="00A1E4"/>
              </a:buClr>
              <a:buFontTx/>
              <a:buChar char="•"/>
              <a:defRPr/>
            </a:pPr>
            <a:endParaRPr lang="en-US" sz="2400" kern="0">
              <a:solidFill>
                <a:srgbClr val="000000"/>
              </a:solidFill>
              <a:latin typeface="Candara"/>
            </a:endParaRPr>
          </a:p>
          <a:p>
            <a:pPr marL="296863" indent="-296863" eaLnBrk="0" hangingPunct="0">
              <a:lnSpc>
                <a:spcPts val="4000"/>
              </a:lnSpc>
              <a:buClr>
                <a:srgbClr val="00A1E4"/>
              </a:buClr>
              <a:defRPr/>
            </a:pPr>
            <a:endParaRPr lang="en-US" sz="2400" kern="0">
              <a:solidFill>
                <a:srgbClr val="000000"/>
              </a:solidFill>
              <a:latin typeface="Candara"/>
            </a:endParaRPr>
          </a:p>
          <a:p>
            <a:pPr marL="296863" indent="-296863" eaLnBrk="0" hangingPunct="0">
              <a:lnSpc>
                <a:spcPts val="4000"/>
              </a:lnSpc>
              <a:buClr>
                <a:srgbClr val="00A1E4"/>
              </a:buClr>
              <a:defRPr/>
            </a:pPr>
            <a:endParaRPr lang="en-US" sz="2400" kern="0">
              <a:solidFill>
                <a:srgbClr val="000000"/>
              </a:solidFill>
              <a:latin typeface="Candara"/>
            </a:endParaRPr>
          </a:p>
          <a:p>
            <a:pPr marL="296863" indent="-296863" eaLnBrk="0" hangingPunct="0">
              <a:lnSpc>
                <a:spcPts val="4000"/>
              </a:lnSpc>
              <a:buClr>
                <a:srgbClr val="00A1E4"/>
              </a:buClr>
              <a:defRPr/>
            </a:pPr>
            <a:endParaRPr lang="en-US" sz="2400" kern="0">
              <a:solidFill>
                <a:srgbClr val="000000"/>
              </a:solidFill>
              <a:latin typeface="Candara"/>
            </a:endParaRPr>
          </a:p>
          <a:p>
            <a:pPr marL="296863" indent="-296863" eaLnBrk="0" hangingPunct="0">
              <a:lnSpc>
                <a:spcPts val="4000"/>
              </a:lnSpc>
              <a:buClr>
                <a:srgbClr val="00A1E4"/>
              </a:buClr>
              <a:defRPr/>
            </a:pPr>
            <a:endParaRPr lang="en-US" sz="2400" kern="0">
              <a:solidFill>
                <a:srgbClr val="000000"/>
              </a:solidFill>
              <a:latin typeface="Candara"/>
            </a:endParaRPr>
          </a:p>
          <a:p>
            <a:pPr marL="296863" indent="-296863" eaLnBrk="0" hangingPunct="0">
              <a:lnSpc>
                <a:spcPts val="4000"/>
              </a:lnSpc>
              <a:buClr>
                <a:srgbClr val="00A1E4"/>
              </a:buClr>
              <a:defRPr/>
            </a:pPr>
            <a:r>
              <a:rPr lang="en-US" sz="2400" kern="0">
                <a:solidFill>
                  <a:srgbClr val="000000"/>
                </a:solidFill>
                <a:latin typeface="Candara"/>
              </a:rPr>
              <a:t>	</a:t>
            </a:r>
          </a:p>
        </p:txBody>
      </p:sp>
      <p:pic>
        <p:nvPicPr>
          <p:cNvPr id="19460" name="Picture 4"/>
          <p:cNvPicPr>
            <a:picLocks noChangeAspect="1" noChangeArrowheads="1"/>
          </p:cNvPicPr>
          <p:nvPr/>
        </p:nvPicPr>
        <p:blipFill>
          <a:blip r:embed="rId3" cstate="print"/>
          <a:srcRect/>
          <a:stretch>
            <a:fillRect/>
          </a:stretch>
        </p:blipFill>
        <p:spPr bwMode="auto">
          <a:xfrm>
            <a:off x="1828800" y="1919288"/>
            <a:ext cx="4994275" cy="3595687"/>
          </a:xfrm>
          <a:prstGeom prst="rect">
            <a:avLst/>
          </a:prstGeom>
          <a:noFill/>
          <a:ln w="12700">
            <a:solidFill>
              <a:schemeClr val="tx2"/>
            </a:solidFill>
            <a:miter lim="800000"/>
            <a:headEnd/>
            <a:tailEnd/>
          </a:ln>
        </p:spPr>
      </p:pic>
      <p:sp>
        <p:nvSpPr>
          <p:cNvPr id="1946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3.2: Examples of Creational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Factory Method Pattern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7"/>
          <p:cNvSpPr>
            <a:spLocks noGrp="1" noChangeArrowheads="1"/>
          </p:cNvSpPr>
          <p:nvPr>
            <p:ph type="body" idx="4294967295"/>
          </p:nvPr>
        </p:nvSpPr>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The Singleton pattern ensures that only one instance of a class is created.</a:t>
            </a:r>
          </a:p>
          <a:p>
            <a:pPr eaLnBrk="1" hangingPunct="1">
              <a:buFont typeface="Wingdings" pitchFamily="2" charset="2"/>
              <a:buChar char="Ø"/>
            </a:pPr>
            <a:r>
              <a:rPr lang="en-US" sz="2000" b="1" dirty="0" smtClean="0">
                <a:solidFill>
                  <a:srgbClr val="000000"/>
                </a:solidFill>
                <a:latin typeface="Candara"/>
                <a:cs typeface="Arial" pitchFamily="34" charset="0"/>
              </a:rPr>
              <a:t>All objects that use an instance of that class use the same instance. </a:t>
            </a:r>
          </a:p>
        </p:txBody>
      </p:sp>
      <p:sp>
        <p:nvSpPr>
          <p:cNvPr id="20484" name="Title 1"/>
          <p:cNvSpPr>
            <a:spLocks/>
          </p:cNvSpPr>
          <p:nvPr/>
        </p:nvSpPr>
        <p:spPr bwMode="auto">
          <a:xfrm>
            <a:off x="408668" y="138567"/>
            <a:ext cx="8153400" cy="715962"/>
          </a:xfrm>
          <a:prstGeom prst="rect">
            <a:avLst/>
          </a:prstGeom>
          <a:noFill/>
          <a:ln w="9525">
            <a:noFill/>
            <a:miter lim="800000"/>
            <a:headEnd/>
            <a:tailEnd/>
          </a:ln>
        </p:spPr>
        <p:txBody>
          <a:bodyPr anchor="ctr"/>
          <a:lstStyle/>
          <a:p>
            <a:pPr eaLnBrk="0" hangingPunct="0">
              <a:lnSpc>
                <a:spcPct val="80000"/>
              </a:lnSpc>
            </a:pPr>
            <a:r>
              <a:rPr lang="en-US" sz="1200" b="1" dirty="0">
                <a:latin typeface="Candara"/>
                <a:ea typeface="ヒラギノ角ゴ Pro W3"/>
                <a:cs typeface="Arial" pitchFamily="34" charset="0"/>
              </a:rPr>
              <a:t>3.2: Examples of Creational Patterns</a:t>
            </a:r>
            <a:br>
              <a:rPr lang="en-US" sz="1200" b="1" dirty="0">
                <a:latin typeface="Candara"/>
                <a:ea typeface="ヒラギノ角ゴ Pro W3"/>
                <a:cs typeface="Arial" pitchFamily="34" charset="0"/>
              </a:rPr>
            </a:br>
            <a:r>
              <a:rPr lang="en-US" sz="2800" dirty="0">
                <a:latin typeface="Candara"/>
                <a:ea typeface="+mj-ea"/>
                <a:cs typeface="Arial" pitchFamily="34" charset="0"/>
              </a:rPr>
              <a:t>Singleton Pattern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6"/>
          <p:cNvSpPr>
            <a:spLocks noChangeArrowheads="1"/>
          </p:cNvSpPr>
          <p:nvPr/>
        </p:nvSpPr>
        <p:spPr bwMode="auto">
          <a:xfrm>
            <a:off x="285750" y="2514599"/>
            <a:ext cx="4419600" cy="354329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200" dirty="0">
              <a:latin typeface="Candara"/>
              <a:cs typeface="Arial" pitchFamily="34" charset="0"/>
            </a:endParaRPr>
          </a:p>
          <a:p>
            <a:r>
              <a:rPr lang="en-US" sz="1200" dirty="0" err="1">
                <a:latin typeface="Candara"/>
                <a:cs typeface="Arial" pitchFamily="34" charset="0"/>
              </a:rPr>
              <a:t>LogFile.h</a:t>
            </a:r>
            <a:endParaRPr lang="en-US" sz="1200" dirty="0">
              <a:latin typeface="Candara"/>
              <a:cs typeface="Arial" pitchFamily="34" charset="0"/>
            </a:endParaRPr>
          </a:p>
          <a:p>
            <a:r>
              <a:rPr lang="en-US" sz="1200" dirty="0">
                <a:latin typeface="Candara"/>
                <a:cs typeface="Arial" pitchFamily="34" charset="0"/>
              </a:rPr>
              <a:t>class </a:t>
            </a:r>
            <a:r>
              <a:rPr lang="en-US" sz="1200" dirty="0" err="1">
                <a:latin typeface="Candara"/>
                <a:cs typeface="Arial" pitchFamily="34" charset="0"/>
              </a:rPr>
              <a:t>LogFile</a:t>
            </a:r>
            <a:r>
              <a:rPr lang="en-US" sz="1200" dirty="0">
                <a:latin typeface="Candara"/>
                <a:cs typeface="Arial" pitchFamily="34" charset="0"/>
              </a:rPr>
              <a:t> {</a:t>
            </a:r>
          </a:p>
          <a:p>
            <a:r>
              <a:rPr lang="en-US" sz="1200" dirty="0">
                <a:latin typeface="Candara"/>
                <a:cs typeface="Arial" pitchFamily="34" charset="0"/>
              </a:rPr>
              <a:t>  public:</a:t>
            </a:r>
          </a:p>
          <a:p>
            <a:r>
              <a:rPr lang="en-US" sz="1200" dirty="0">
                <a:latin typeface="Candara"/>
                <a:cs typeface="Arial" pitchFamily="34" charset="0"/>
              </a:rPr>
              <a:t>    /* STATIC operation implements the logic for returning the unique instance of the Singleton. It creates the unique instance if it does not already exist. */</a:t>
            </a:r>
          </a:p>
          <a:p>
            <a:r>
              <a:rPr lang="en-US" sz="1200" dirty="0">
                <a:latin typeface="Candara"/>
                <a:cs typeface="Arial" pitchFamily="34" charset="0"/>
              </a:rPr>
              <a:t>    static </a:t>
            </a:r>
            <a:r>
              <a:rPr lang="en-US" sz="1200" dirty="0" err="1">
                <a:latin typeface="Candara"/>
                <a:cs typeface="Arial" pitchFamily="34" charset="0"/>
              </a:rPr>
              <a:t>LogFile</a:t>
            </a:r>
            <a:r>
              <a:rPr lang="en-US" sz="1200" dirty="0">
                <a:latin typeface="Candara"/>
                <a:cs typeface="Arial" pitchFamily="34" charset="0"/>
              </a:rPr>
              <a:t>* </a:t>
            </a:r>
            <a:r>
              <a:rPr lang="en-US" sz="1200" dirty="0" err="1">
                <a:latin typeface="Candara"/>
                <a:cs typeface="Arial" pitchFamily="34" charset="0"/>
              </a:rPr>
              <a:t>GetUniqueInstance</a:t>
            </a:r>
            <a:r>
              <a:rPr lang="en-US" sz="1200" dirty="0">
                <a:latin typeface="Candara"/>
                <a:cs typeface="Arial" pitchFamily="34" charset="0"/>
              </a:rPr>
              <a:t>();</a:t>
            </a:r>
          </a:p>
          <a:p>
            <a:endParaRPr lang="en-US" sz="1200" dirty="0">
              <a:latin typeface="Candara"/>
              <a:cs typeface="Arial" pitchFamily="34" charset="0"/>
            </a:endParaRPr>
          </a:p>
          <a:p>
            <a:r>
              <a:rPr lang="en-US" sz="1200" dirty="0">
                <a:latin typeface="Candara"/>
                <a:cs typeface="Arial" pitchFamily="34" charset="0"/>
              </a:rPr>
              <a:t>  private:</a:t>
            </a:r>
          </a:p>
          <a:p>
            <a:r>
              <a:rPr lang="en-US" sz="1200" dirty="0">
                <a:latin typeface="Candara"/>
                <a:cs typeface="Arial" pitchFamily="34" charset="0"/>
              </a:rPr>
              <a:t>    /* Notice that the default constructor of the Singleton class is private, so that it CANNOT be accessed outside the Singleton class. */</a:t>
            </a:r>
          </a:p>
          <a:p>
            <a:r>
              <a:rPr lang="en-US" sz="1200" dirty="0">
                <a:latin typeface="Candara"/>
                <a:cs typeface="Arial" pitchFamily="34" charset="0"/>
              </a:rPr>
              <a:t>    </a:t>
            </a:r>
            <a:r>
              <a:rPr lang="en-US" sz="1200" dirty="0" err="1">
                <a:latin typeface="Candara"/>
                <a:cs typeface="Arial" pitchFamily="34" charset="0"/>
              </a:rPr>
              <a:t>LogFile</a:t>
            </a:r>
            <a:r>
              <a:rPr lang="en-US" sz="1200" dirty="0">
                <a:latin typeface="Candara"/>
                <a:cs typeface="Arial" pitchFamily="34" charset="0"/>
              </a:rPr>
              <a:t>();</a:t>
            </a:r>
          </a:p>
          <a:p>
            <a:endParaRPr lang="en-US" sz="1200" dirty="0">
              <a:latin typeface="Candara"/>
              <a:cs typeface="Arial" pitchFamily="34" charset="0"/>
            </a:endParaRPr>
          </a:p>
          <a:p>
            <a:r>
              <a:rPr lang="en-US" sz="1200" dirty="0">
                <a:latin typeface="Candara"/>
                <a:cs typeface="Arial" pitchFamily="34" charset="0"/>
              </a:rPr>
              <a:t>    /*  This attribute stores the Singleton's unique instance. */</a:t>
            </a:r>
          </a:p>
          <a:p>
            <a:r>
              <a:rPr lang="en-US" sz="1200" dirty="0">
                <a:latin typeface="Candara"/>
                <a:cs typeface="Arial" pitchFamily="34" charset="0"/>
              </a:rPr>
              <a:t>    static </a:t>
            </a:r>
            <a:r>
              <a:rPr lang="en-US" sz="1200" dirty="0" err="1">
                <a:latin typeface="Candara"/>
                <a:cs typeface="Arial" pitchFamily="34" charset="0"/>
              </a:rPr>
              <a:t>LogFile</a:t>
            </a:r>
            <a:r>
              <a:rPr lang="en-US" sz="1200" dirty="0">
                <a:latin typeface="Candara"/>
                <a:cs typeface="Arial" pitchFamily="34" charset="0"/>
              </a:rPr>
              <a:t>* </a:t>
            </a:r>
            <a:r>
              <a:rPr lang="en-US" sz="1200" dirty="0" err="1">
                <a:latin typeface="Candara"/>
                <a:cs typeface="Arial" pitchFamily="34" charset="0"/>
              </a:rPr>
              <a:t>uniqueInstance</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p>
        </p:txBody>
      </p:sp>
      <p:sp>
        <p:nvSpPr>
          <p:cNvPr id="2150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3.2: Examples of Creational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Singleton Pattern</a:t>
            </a:r>
          </a:p>
        </p:txBody>
      </p:sp>
      <p:pic>
        <p:nvPicPr>
          <p:cNvPr id="21509" name="Picture 5"/>
          <p:cNvPicPr>
            <a:picLocks noChangeAspect="1" noChangeArrowheads="1"/>
          </p:cNvPicPr>
          <p:nvPr/>
        </p:nvPicPr>
        <p:blipFill>
          <a:blip r:embed="rId3" cstate="print"/>
          <a:srcRect/>
          <a:stretch>
            <a:fillRect/>
          </a:stretch>
        </p:blipFill>
        <p:spPr bwMode="auto">
          <a:xfrm>
            <a:off x="1371600" y="1438275"/>
            <a:ext cx="1866900" cy="933450"/>
          </a:xfrm>
          <a:prstGeom prst="rect">
            <a:avLst/>
          </a:prstGeom>
          <a:noFill/>
          <a:ln w="9525">
            <a:noFill/>
            <a:miter lim="800000"/>
            <a:headEnd/>
            <a:tailEnd/>
          </a:ln>
        </p:spPr>
      </p:pic>
      <p:sp>
        <p:nvSpPr>
          <p:cNvPr id="21510" name="AutoShape 6"/>
          <p:cNvSpPr>
            <a:spLocks noChangeArrowheads="1"/>
          </p:cNvSpPr>
          <p:nvPr/>
        </p:nvSpPr>
        <p:spPr bwMode="auto">
          <a:xfrm>
            <a:off x="4724399" y="2447925"/>
            <a:ext cx="3952875" cy="372427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200" dirty="0">
                <a:latin typeface="Candara"/>
                <a:cs typeface="Arial" pitchFamily="34" charset="0"/>
              </a:rPr>
              <a:t>LogFile.cpp</a:t>
            </a:r>
          </a:p>
          <a:p>
            <a:r>
              <a:rPr lang="en-US" sz="1200" dirty="0">
                <a:latin typeface="Candara"/>
                <a:cs typeface="Arial" pitchFamily="34" charset="0"/>
              </a:rPr>
              <a:t>#include "</a:t>
            </a:r>
            <a:r>
              <a:rPr lang="en-US" sz="1200" dirty="0" err="1">
                <a:latin typeface="Candara"/>
                <a:cs typeface="Arial" pitchFamily="34" charset="0"/>
              </a:rPr>
              <a:t>LogFile.h</a:t>
            </a:r>
            <a:r>
              <a:rPr lang="en-US" sz="1200" dirty="0">
                <a:latin typeface="Candara"/>
                <a:cs typeface="Arial" pitchFamily="34" charset="0"/>
              </a:rPr>
              <a:t>"</a:t>
            </a:r>
          </a:p>
          <a:p>
            <a:r>
              <a:rPr lang="en-US" sz="1200" dirty="0">
                <a:latin typeface="Candara"/>
                <a:cs typeface="Arial" pitchFamily="34" charset="0"/>
              </a:rPr>
              <a:t> </a:t>
            </a:r>
          </a:p>
          <a:p>
            <a:r>
              <a:rPr lang="en-US" sz="1200" dirty="0" err="1">
                <a:latin typeface="Candara"/>
                <a:cs typeface="Arial" pitchFamily="34" charset="0"/>
              </a:rPr>
              <a:t>LogFile</a:t>
            </a:r>
            <a:r>
              <a:rPr lang="en-US" sz="1200" dirty="0">
                <a:latin typeface="Candara"/>
                <a:cs typeface="Arial" pitchFamily="34" charset="0"/>
              </a:rPr>
              <a:t>* </a:t>
            </a:r>
            <a:r>
              <a:rPr lang="en-US" sz="1200" dirty="0" err="1">
                <a:latin typeface="Candara"/>
                <a:cs typeface="Arial" pitchFamily="34" charset="0"/>
              </a:rPr>
              <a:t>LogFile</a:t>
            </a:r>
            <a:r>
              <a:rPr lang="en-US" sz="1200" dirty="0">
                <a:latin typeface="Candara"/>
                <a:cs typeface="Arial" pitchFamily="34" charset="0"/>
              </a:rPr>
              <a:t>::</a:t>
            </a:r>
            <a:r>
              <a:rPr lang="en-US" sz="1200" dirty="0" err="1">
                <a:latin typeface="Candara"/>
                <a:cs typeface="Arial" pitchFamily="34" charset="0"/>
              </a:rPr>
              <a:t>GetUniqueInstance</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p>
          <a:p>
            <a:r>
              <a:rPr lang="en-US" sz="1200" dirty="0">
                <a:latin typeface="Candara"/>
                <a:cs typeface="Arial" pitchFamily="34" charset="0"/>
              </a:rPr>
              <a:t>    if (</a:t>
            </a:r>
            <a:r>
              <a:rPr lang="en-US" sz="1200" dirty="0" err="1">
                <a:latin typeface="Candara"/>
                <a:cs typeface="Arial" pitchFamily="34" charset="0"/>
              </a:rPr>
              <a:t>uniqueInstance</a:t>
            </a:r>
            <a:r>
              <a:rPr lang="en-US" sz="1200" dirty="0">
                <a:latin typeface="Candara"/>
                <a:cs typeface="Arial" pitchFamily="34" charset="0"/>
              </a:rPr>
              <a:t> == 0) </a:t>
            </a:r>
          </a:p>
          <a:p>
            <a:r>
              <a:rPr lang="en-US" sz="1200" dirty="0">
                <a:latin typeface="Candara"/>
                <a:cs typeface="Arial" pitchFamily="34" charset="0"/>
              </a:rPr>
              <a:t>    {</a:t>
            </a:r>
          </a:p>
          <a:p>
            <a:r>
              <a:rPr lang="en-US" sz="1200" dirty="0">
                <a:latin typeface="Candara"/>
                <a:cs typeface="Arial" pitchFamily="34" charset="0"/>
              </a:rPr>
              <a:t>    	 </a:t>
            </a:r>
            <a:r>
              <a:rPr lang="en-US" sz="1200" dirty="0" err="1">
                <a:latin typeface="Candara"/>
                <a:cs typeface="Arial" pitchFamily="34" charset="0"/>
              </a:rPr>
              <a:t>uniqueInstance</a:t>
            </a:r>
            <a:r>
              <a:rPr lang="en-US" sz="1200" dirty="0">
                <a:latin typeface="Candara"/>
                <a:cs typeface="Arial" pitchFamily="34" charset="0"/>
              </a:rPr>
              <a:t> = new </a:t>
            </a:r>
            <a:r>
              <a:rPr lang="en-US" sz="1200" dirty="0" err="1">
                <a:latin typeface="Candara"/>
                <a:cs typeface="Arial" pitchFamily="34" charset="0"/>
              </a:rPr>
              <a:t>LogFile</a:t>
            </a:r>
            <a:r>
              <a:rPr lang="en-US" sz="1200" dirty="0">
                <a:latin typeface="Candara"/>
                <a:cs typeface="Arial" pitchFamily="34" charset="0"/>
              </a:rPr>
              <a:t>();</a:t>
            </a:r>
          </a:p>
          <a:p>
            <a:r>
              <a:rPr lang="en-US" sz="1200" dirty="0">
                <a:latin typeface="Candara"/>
                <a:cs typeface="Arial" pitchFamily="34" charset="0"/>
              </a:rPr>
              <a:t>    }</a:t>
            </a:r>
          </a:p>
          <a:p>
            <a:r>
              <a:rPr lang="en-US" sz="1200" dirty="0">
                <a:latin typeface="Candara"/>
                <a:cs typeface="Arial" pitchFamily="34" charset="0"/>
              </a:rPr>
              <a:t>     return </a:t>
            </a:r>
            <a:r>
              <a:rPr lang="en-US" sz="1200" dirty="0" err="1">
                <a:latin typeface="Candara"/>
                <a:cs typeface="Arial" pitchFamily="34" charset="0"/>
              </a:rPr>
              <a:t>uniqueInstance</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p>
          <a:p>
            <a:r>
              <a:rPr lang="en-US" sz="1200" dirty="0" err="1">
                <a:latin typeface="Candara"/>
                <a:cs typeface="Arial" pitchFamily="34" charset="0"/>
              </a:rPr>
              <a:t>LogFile</a:t>
            </a:r>
            <a:r>
              <a:rPr lang="en-US" sz="1200" dirty="0">
                <a:latin typeface="Candara"/>
                <a:cs typeface="Arial" pitchFamily="34" charset="0"/>
              </a:rPr>
              <a:t>::</a:t>
            </a:r>
            <a:r>
              <a:rPr lang="en-US" sz="1200" dirty="0" err="1">
                <a:latin typeface="Candara"/>
                <a:cs typeface="Arial" pitchFamily="34" charset="0"/>
              </a:rPr>
              <a:t>LogFile</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p>
          <a:p>
            <a:r>
              <a:rPr lang="en-US" sz="1200" dirty="0" err="1">
                <a:latin typeface="Candara"/>
                <a:cs typeface="Arial" pitchFamily="34" charset="0"/>
              </a:rPr>
              <a:t>LogFile</a:t>
            </a:r>
            <a:r>
              <a:rPr lang="en-US" sz="1200" dirty="0">
                <a:latin typeface="Candara"/>
                <a:cs typeface="Arial" pitchFamily="34" charset="0"/>
              </a:rPr>
              <a:t>* </a:t>
            </a:r>
            <a:r>
              <a:rPr lang="en-US" sz="1200" dirty="0" err="1">
                <a:latin typeface="Candara"/>
                <a:cs typeface="Arial" pitchFamily="34" charset="0"/>
              </a:rPr>
              <a:t>LogFile</a:t>
            </a:r>
            <a:r>
              <a:rPr lang="en-US" sz="1200" dirty="0">
                <a:latin typeface="Candara"/>
                <a:cs typeface="Arial" pitchFamily="34" charset="0"/>
              </a:rPr>
              <a:t>::</a:t>
            </a:r>
            <a:r>
              <a:rPr lang="en-US" sz="1200" dirty="0" err="1">
                <a:latin typeface="Candara"/>
                <a:cs typeface="Arial" pitchFamily="34" charset="0"/>
              </a:rPr>
              <a:t>uniqueInstance</a:t>
            </a:r>
            <a:r>
              <a:rPr lang="en-US" sz="1200" dirty="0">
                <a:latin typeface="Candara"/>
                <a:cs typeface="Arial" pitchFamily="34" charset="0"/>
              </a:rPr>
              <a:t> = 0;</a:t>
            </a:r>
          </a:p>
          <a:p>
            <a:endParaRPr lang="en-US" sz="1200" dirty="0">
              <a:latin typeface="Candara"/>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body" idx="4294967295"/>
          </p:nvPr>
        </p:nvSpPr>
        <p:spPr>
          <a:xfrm>
            <a:off x="420688" y="1257300"/>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In this lesson, you will learn some examples</a:t>
            </a:r>
          </a:p>
          <a:p>
            <a:pPr eaLnBrk="1" hangingPunct="1">
              <a:buFont typeface="Arial" pitchFamily="34" charset="0"/>
              <a:buNone/>
            </a:pPr>
            <a:r>
              <a:rPr lang="en-US" sz="2000" b="1" dirty="0" smtClean="0">
                <a:solidFill>
                  <a:srgbClr val="000000"/>
                </a:solidFill>
                <a:latin typeface="Candara"/>
                <a:cs typeface="Arial" pitchFamily="34" charset="0"/>
              </a:rPr>
              <a:t>    of design patterns:</a:t>
            </a:r>
          </a:p>
          <a:p>
            <a:pPr lvl="1" eaLnBrk="1" hangingPunct="1"/>
            <a:r>
              <a:rPr lang="en-US" sz="1800" dirty="0" smtClean="0">
                <a:solidFill>
                  <a:srgbClr val="000000"/>
                </a:solidFill>
                <a:latin typeface="Candara"/>
                <a:cs typeface="Arial" pitchFamily="34" charset="0"/>
              </a:rPr>
              <a:t>Fundamental Patterns: Delegation Pattern, </a:t>
            </a:r>
          </a:p>
          <a:p>
            <a:pPr lvl="1" eaLnBrk="1" hangingPunct="1">
              <a:buFont typeface="Arial" pitchFamily="34" charset="0"/>
              <a:buNone/>
            </a:pPr>
            <a:r>
              <a:rPr lang="en-US" sz="1800" dirty="0" smtClean="0">
                <a:solidFill>
                  <a:srgbClr val="000000"/>
                </a:solidFill>
                <a:latin typeface="Candara"/>
                <a:cs typeface="Arial" pitchFamily="34" charset="0"/>
              </a:rPr>
              <a:t>    Interface Pattern, Abstract </a:t>
            </a:r>
            <a:r>
              <a:rPr lang="en-US" sz="1800" dirty="0" err="1" smtClean="0">
                <a:solidFill>
                  <a:srgbClr val="000000"/>
                </a:solidFill>
                <a:latin typeface="Candara"/>
                <a:cs typeface="Arial" pitchFamily="34" charset="0"/>
              </a:rPr>
              <a:t>Superclass</a:t>
            </a:r>
            <a:r>
              <a:rPr lang="en-US" sz="1800" dirty="0" smtClean="0">
                <a:solidFill>
                  <a:srgbClr val="000000"/>
                </a:solidFill>
                <a:latin typeface="Candara"/>
                <a:cs typeface="Arial" pitchFamily="34" charset="0"/>
              </a:rPr>
              <a:t> Pattern</a:t>
            </a:r>
          </a:p>
          <a:p>
            <a:pPr lvl="1" eaLnBrk="1" hangingPunct="1"/>
            <a:r>
              <a:rPr lang="en-US" sz="1800" dirty="0" smtClean="0">
                <a:solidFill>
                  <a:srgbClr val="000000"/>
                </a:solidFill>
                <a:latin typeface="Candara"/>
                <a:cs typeface="Arial" pitchFamily="34" charset="0"/>
              </a:rPr>
              <a:t>Creational Patterns: Factory Method, Singleton</a:t>
            </a:r>
          </a:p>
          <a:p>
            <a:pPr lvl="1" eaLnBrk="1" hangingPunct="1"/>
            <a:r>
              <a:rPr lang="en-US" sz="1800" dirty="0" smtClean="0">
                <a:solidFill>
                  <a:srgbClr val="000000"/>
                </a:solidFill>
                <a:latin typeface="Candara"/>
                <a:cs typeface="Arial" pitchFamily="34" charset="0"/>
              </a:rPr>
              <a:t>Structural Patterns: Adapter, Façade</a:t>
            </a:r>
          </a:p>
          <a:p>
            <a:pPr lvl="1" eaLnBrk="1" hangingPunct="1"/>
            <a:r>
              <a:rPr lang="en-US" sz="1800" dirty="0" err="1" smtClean="0">
                <a:solidFill>
                  <a:srgbClr val="000000"/>
                </a:solidFill>
                <a:latin typeface="Candara"/>
                <a:cs typeface="Arial" pitchFamily="34" charset="0"/>
              </a:rPr>
              <a:t>Behavioural</a:t>
            </a:r>
            <a:r>
              <a:rPr lang="en-US" sz="1800" dirty="0" smtClean="0">
                <a:solidFill>
                  <a:srgbClr val="000000"/>
                </a:solidFill>
                <a:latin typeface="Candara"/>
                <a:cs typeface="Arial" pitchFamily="34" charset="0"/>
              </a:rPr>
              <a:t> Patterns: State, Strategy, Template Method</a:t>
            </a:r>
          </a:p>
          <a:p>
            <a:pPr lvl="1" eaLnBrk="1" hangingPunct="1">
              <a:buFont typeface="Arial" pitchFamily="34" charset="0"/>
              <a:buNone/>
            </a:pPr>
            <a:endParaRPr lang="en-US" sz="1800" dirty="0" smtClean="0">
              <a:solidFill>
                <a:srgbClr val="000000"/>
              </a:solidFill>
              <a:latin typeface="Candara"/>
              <a:cs typeface="Arial" pitchFamily="34" charset="0"/>
            </a:endParaRPr>
          </a:p>
        </p:txBody>
      </p:sp>
      <p:grpSp>
        <p:nvGrpSpPr>
          <p:cNvPr id="2" name="Group 6"/>
          <p:cNvGrpSpPr>
            <a:grpSpLocks/>
          </p:cNvGrpSpPr>
          <p:nvPr/>
        </p:nvGrpSpPr>
        <p:grpSpPr bwMode="auto">
          <a:xfrm>
            <a:off x="6934200" y="1576388"/>
            <a:ext cx="1716088" cy="1471612"/>
            <a:chOff x="4176" y="993"/>
            <a:chExt cx="1273" cy="1119"/>
          </a:xfrm>
        </p:grpSpPr>
        <p:sp>
          <p:nvSpPr>
            <p:cNvPr id="4102"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4103" name="Picture 8"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
        <p:nvSpPr>
          <p:cNvPr id="410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smtClean="0">
                <a:solidFill>
                  <a:srgbClr val="000000"/>
                </a:solidFill>
                <a:latin typeface="Candara"/>
                <a:ea typeface="+mj-ea"/>
                <a:cs typeface="Arial" pitchFamily="34" charset="0"/>
              </a:rPr>
              <a:t>Lesson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9"/>
          <p:cNvSpPr>
            <a:spLocks noGrp="1" noChangeArrowheads="1"/>
          </p:cNvSpPr>
          <p:nvPr>
            <p:ph type="body" idx="4294967295"/>
          </p:nvPr>
        </p:nvSpPr>
        <p:spPr/>
        <p:txBody>
          <a:bodyPr lIns="90488" tIns="44450" rIns="90488" bIns="44450"/>
          <a:lstStyle/>
          <a:p>
            <a:pPr>
              <a:buFont typeface="Wingdings" pitchFamily="2" charset="2"/>
              <a:buChar char="Ø"/>
            </a:pPr>
            <a:r>
              <a:rPr lang="en-US" sz="2000" b="1" dirty="0" smtClean="0">
                <a:solidFill>
                  <a:srgbClr val="000000"/>
                </a:solidFill>
                <a:latin typeface="Candara"/>
                <a:cs typeface="Arial" pitchFamily="34" charset="0"/>
              </a:rPr>
              <a:t>Structural patterns describe how objects and classes can be combined to form larger structures</a:t>
            </a:r>
          </a:p>
          <a:p>
            <a:pPr lvl="1"/>
            <a:r>
              <a:rPr lang="en-US" sz="1800" dirty="0" smtClean="0">
                <a:solidFill>
                  <a:srgbClr val="000000"/>
                </a:solidFill>
                <a:latin typeface="Candara"/>
                <a:cs typeface="Arial" pitchFamily="34" charset="0"/>
              </a:rPr>
              <a:t>Structural class patterns use inheritance  to compose interfaces or implementations</a:t>
            </a:r>
          </a:p>
          <a:p>
            <a:pPr lvl="1"/>
            <a:r>
              <a:rPr lang="en-US" sz="1800" dirty="0" smtClean="0">
                <a:solidFill>
                  <a:srgbClr val="000000"/>
                </a:solidFill>
                <a:latin typeface="Candara"/>
                <a:cs typeface="Arial" pitchFamily="34" charset="0"/>
              </a:rPr>
              <a:t>Structural object patterns describe how objects can be organized to work with each other to form a larger structure</a:t>
            </a:r>
          </a:p>
        </p:txBody>
      </p:sp>
      <p:sp>
        <p:nvSpPr>
          <p:cNvPr id="2253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W</a:t>
            </a:r>
            <a:r>
              <a:rPr lang="en-US" sz="2800" dirty="0">
                <a:solidFill>
                  <a:srgbClr val="000000"/>
                </a:solidFill>
                <a:latin typeface="Candara"/>
                <a:ea typeface="+mj-ea"/>
                <a:cs typeface="Arial" pitchFamily="34" charset="0"/>
              </a:rPr>
              <a:t>hat are Structural Design Patterns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9"/>
          <p:cNvSpPr>
            <a:spLocks noGrp="1" noChangeArrowheads="1"/>
          </p:cNvSpPr>
          <p:nvPr>
            <p:ph type="body" idx="4294967295"/>
          </p:nvPr>
        </p:nvSpPr>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Structural Design patterns are further classified as:</a:t>
            </a:r>
          </a:p>
          <a:p>
            <a:pPr lvl="1" eaLnBrk="1" hangingPunct="1"/>
            <a:r>
              <a:rPr lang="en-US" sz="1800" dirty="0" smtClean="0">
                <a:solidFill>
                  <a:srgbClr val="000000"/>
                </a:solidFill>
                <a:latin typeface="Candara"/>
                <a:cs typeface="Arial" pitchFamily="34" charset="0"/>
              </a:rPr>
              <a:t>Adapter </a:t>
            </a:r>
          </a:p>
          <a:p>
            <a:pPr lvl="1" eaLnBrk="1" hangingPunct="1"/>
            <a:r>
              <a:rPr lang="en-US" sz="1800" dirty="0" smtClean="0">
                <a:solidFill>
                  <a:srgbClr val="000000"/>
                </a:solidFill>
                <a:latin typeface="Candara"/>
                <a:cs typeface="Arial" pitchFamily="34" charset="0"/>
              </a:rPr>
              <a:t>Bridge</a:t>
            </a:r>
          </a:p>
          <a:p>
            <a:pPr lvl="1" eaLnBrk="1" hangingPunct="1"/>
            <a:r>
              <a:rPr lang="en-US" sz="1800" dirty="0" smtClean="0">
                <a:solidFill>
                  <a:srgbClr val="000000"/>
                </a:solidFill>
                <a:latin typeface="Candara"/>
                <a:cs typeface="Arial" pitchFamily="34" charset="0"/>
              </a:rPr>
              <a:t>Composite</a:t>
            </a:r>
          </a:p>
          <a:p>
            <a:pPr lvl="1" eaLnBrk="1" hangingPunct="1"/>
            <a:r>
              <a:rPr lang="en-US" sz="1800" dirty="0" smtClean="0">
                <a:solidFill>
                  <a:srgbClr val="000000"/>
                </a:solidFill>
                <a:latin typeface="Candara"/>
                <a:cs typeface="Arial" pitchFamily="34" charset="0"/>
              </a:rPr>
              <a:t>Decorator</a:t>
            </a:r>
          </a:p>
          <a:p>
            <a:pPr lvl="1" eaLnBrk="1" hangingPunct="1"/>
            <a:r>
              <a:rPr lang="en-US" sz="1800" dirty="0" smtClean="0">
                <a:solidFill>
                  <a:srgbClr val="000000"/>
                </a:solidFill>
                <a:latin typeface="Candara"/>
                <a:cs typeface="Arial" pitchFamily="34" charset="0"/>
              </a:rPr>
              <a:t>Façade </a:t>
            </a:r>
          </a:p>
          <a:p>
            <a:pPr lvl="1" eaLnBrk="1" hangingPunct="1"/>
            <a:r>
              <a:rPr lang="en-US" sz="1800" dirty="0" smtClean="0">
                <a:solidFill>
                  <a:srgbClr val="000000"/>
                </a:solidFill>
                <a:latin typeface="Candara"/>
                <a:cs typeface="Arial" pitchFamily="34" charset="0"/>
              </a:rPr>
              <a:t>Flyweight</a:t>
            </a:r>
          </a:p>
          <a:p>
            <a:pPr lvl="1" eaLnBrk="1" hangingPunct="1"/>
            <a:r>
              <a:rPr lang="en-US" sz="1800" dirty="0" smtClean="0">
                <a:solidFill>
                  <a:srgbClr val="000000"/>
                </a:solidFill>
                <a:latin typeface="Candara"/>
                <a:cs typeface="Arial" pitchFamily="34" charset="0"/>
              </a:rPr>
              <a:t>Proxy</a:t>
            </a:r>
          </a:p>
        </p:txBody>
      </p:sp>
      <p:sp>
        <p:nvSpPr>
          <p:cNvPr id="2355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Different Structural Design Patterns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9"/>
          <p:cNvSpPr>
            <a:spLocks noGrp="1" noChangeArrowheads="1"/>
          </p:cNvSpPr>
          <p:nvPr>
            <p:ph type="body" idx="4294967295"/>
          </p:nvPr>
        </p:nvSpPr>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Adapter Pattern converts interface of one class into interface expected by the client. </a:t>
            </a:r>
          </a:p>
          <a:p>
            <a:pPr eaLnBrk="1" hangingPunct="1">
              <a:buFont typeface="Wingdings" pitchFamily="2" charset="2"/>
              <a:buChar char="Ø"/>
            </a:pPr>
            <a:r>
              <a:rPr lang="en-US" sz="2000" b="1" dirty="0" smtClean="0">
                <a:solidFill>
                  <a:srgbClr val="000000"/>
                </a:solidFill>
                <a:latin typeface="Candara"/>
                <a:cs typeface="Arial" pitchFamily="34" charset="0"/>
              </a:rPr>
              <a:t>It allows two unrelated interfaces to work together.</a:t>
            </a:r>
          </a:p>
          <a:p>
            <a:pPr eaLnBrk="1" hangingPunct="1">
              <a:buFont typeface="Wingdings" pitchFamily="2" charset="2"/>
              <a:buChar char="Ø"/>
            </a:pPr>
            <a:r>
              <a:rPr lang="en-US" sz="2000" b="1" dirty="0" smtClean="0">
                <a:solidFill>
                  <a:srgbClr val="000000"/>
                </a:solidFill>
                <a:latin typeface="Candara"/>
                <a:cs typeface="Arial" pitchFamily="34" charset="0"/>
              </a:rPr>
              <a:t>It allows reusability of older functionality.</a:t>
            </a:r>
          </a:p>
          <a:p>
            <a:pPr eaLnBrk="1" hangingPunct="1">
              <a:buFont typeface="Wingdings" pitchFamily="2" charset="2"/>
              <a:buChar char="Ø"/>
            </a:pPr>
            <a:r>
              <a:rPr lang="en-US" sz="2000" b="1" dirty="0" smtClean="0">
                <a:solidFill>
                  <a:srgbClr val="000000"/>
                </a:solidFill>
                <a:latin typeface="Candara"/>
                <a:cs typeface="Arial" pitchFamily="34" charset="0"/>
              </a:rPr>
              <a:t>Adapter can be implemented in two ways :</a:t>
            </a:r>
            <a:r>
              <a:rPr lang="en-US" dirty="0" smtClean="0">
                <a:solidFill>
                  <a:srgbClr val="000000"/>
                </a:solidFill>
                <a:latin typeface="Candara"/>
              </a:rPr>
              <a:t> </a:t>
            </a:r>
          </a:p>
          <a:p>
            <a:pPr lvl="1" eaLnBrk="1" hangingPunct="1"/>
            <a:r>
              <a:rPr lang="en-US" sz="1800" dirty="0" smtClean="0">
                <a:solidFill>
                  <a:srgbClr val="000000"/>
                </a:solidFill>
                <a:latin typeface="Candara"/>
                <a:cs typeface="Arial" pitchFamily="34" charset="0"/>
              </a:rPr>
              <a:t>By inheritance (Class Adapter pattern)</a:t>
            </a:r>
          </a:p>
          <a:p>
            <a:pPr lvl="1" eaLnBrk="1" hangingPunct="1"/>
            <a:r>
              <a:rPr lang="en-US" sz="1800" dirty="0" smtClean="0">
                <a:solidFill>
                  <a:srgbClr val="000000"/>
                </a:solidFill>
                <a:latin typeface="Candara"/>
                <a:cs typeface="Arial" pitchFamily="34" charset="0"/>
              </a:rPr>
              <a:t>By object composition (Object Adapter pattern )</a:t>
            </a:r>
          </a:p>
        </p:txBody>
      </p:sp>
      <p:sp>
        <p:nvSpPr>
          <p:cNvPr id="2458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Adapter Pattern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9"/>
          <p:cNvPicPr>
            <a:picLocks noChangeAspect="1" noChangeArrowheads="1"/>
          </p:cNvPicPr>
          <p:nvPr/>
        </p:nvPicPr>
        <p:blipFill>
          <a:blip r:embed="rId3" cstate="print">
            <a:lum contrast="24000"/>
          </a:blip>
          <a:srcRect/>
          <a:stretch>
            <a:fillRect/>
          </a:stretch>
        </p:blipFill>
        <p:spPr bwMode="auto">
          <a:xfrm>
            <a:off x="609600" y="1371600"/>
            <a:ext cx="7797800" cy="4389438"/>
          </a:xfrm>
          <a:prstGeom prst="rect">
            <a:avLst/>
          </a:prstGeom>
          <a:noFill/>
          <a:ln w="9525">
            <a:noFill/>
            <a:miter lim="800000"/>
            <a:headEnd/>
            <a:tailEnd/>
          </a:ln>
        </p:spPr>
      </p:pic>
      <p:sp>
        <p:nvSpPr>
          <p:cNvPr id="25604" name="Title 1"/>
          <p:cNvSpPr>
            <a:spLocks/>
          </p:cNvSpPr>
          <p:nvPr/>
        </p:nvSpPr>
        <p:spPr bwMode="auto">
          <a:xfrm>
            <a:off x="321582" y="80509"/>
            <a:ext cx="8153400" cy="715962"/>
          </a:xfrm>
          <a:prstGeom prst="rect">
            <a:avLst/>
          </a:prstGeom>
          <a:noFill/>
          <a:ln w="9525">
            <a:noFill/>
            <a:miter lim="800000"/>
            <a:headEnd/>
            <a:tailEnd/>
          </a:ln>
        </p:spPr>
        <p:txBody>
          <a:bodyPr anchor="ctr"/>
          <a:lstStyle/>
          <a:p>
            <a:pPr eaLnBrk="0" hangingPunct="0">
              <a:lnSpc>
                <a:spcPct val="80000"/>
              </a:lnSpc>
            </a:pPr>
            <a:r>
              <a:rPr lang="en-US" sz="1200" b="1" dirty="0">
                <a:latin typeface="Candara"/>
                <a:ea typeface="ヒラギノ角ゴ Pro W3"/>
                <a:cs typeface="Arial" pitchFamily="34" charset="0"/>
              </a:rPr>
              <a:t>3.3: Examples of Structural Patterns</a:t>
            </a:r>
            <a:r>
              <a:rPr lang="en-US" sz="1200" b="1" dirty="0">
                <a:latin typeface="Candara"/>
                <a:ea typeface="ヒラギノ角ゴ Pro W3"/>
                <a:cs typeface="ヒラギノ角ゴ Pro W3"/>
              </a:rPr>
              <a:t/>
            </a:r>
            <a:br>
              <a:rPr lang="en-US" sz="1200" b="1" dirty="0">
                <a:latin typeface="Candara"/>
                <a:ea typeface="ヒラギノ角ゴ Pro W3"/>
                <a:cs typeface="ヒラギノ角ゴ Pro W3"/>
              </a:rPr>
            </a:br>
            <a:r>
              <a:rPr lang="en-US" sz="2800" dirty="0">
                <a:latin typeface="Candara"/>
                <a:ea typeface="+mj-ea"/>
                <a:cs typeface="Arial" pitchFamily="34" charset="0"/>
              </a:rPr>
              <a:t>Example of Adapter Pattern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0"/>
          <p:cNvGrpSpPr>
            <a:grpSpLocks/>
          </p:cNvGrpSpPr>
          <p:nvPr/>
        </p:nvGrpSpPr>
        <p:grpSpPr bwMode="auto">
          <a:xfrm>
            <a:off x="990600" y="1905000"/>
            <a:ext cx="7010400" cy="3124200"/>
            <a:chOff x="1200" y="1056"/>
            <a:chExt cx="4416" cy="1968"/>
          </a:xfrm>
        </p:grpSpPr>
        <p:sp>
          <p:nvSpPr>
            <p:cNvPr id="4" name="Rectangle 47"/>
            <p:cNvSpPr>
              <a:spLocks noChangeArrowheads="1"/>
            </p:cNvSpPr>
            <p:nvPr/>
          </p:nvSpPr>
          <p:spPr bwMode="auto">
            <a:xfrm>
              <a:off x="3504" y="1056"/>
              <a:ext cx="1296" cy="576"/>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2" name="Rectangle 5"/>
            <p:cNvSpPr>
              <a:spLocks noChangeArrowheads="1"/>
            </p:cNvSpPr>
            <p:nvPr/>
          </p:nvSpPr>
          <p:spPr bwMode="auto">
            <a:xfrm>
              <a:off x="1200" y="2400"/>
              <a:ext cx="768" cy="336"/>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12293" name="Rectangle 8"/>
            <p:cNvSpPr>
              <a:spLocks noChangeArrowheads="1"/>
            </p:cNvSpPr>
            <p:nvPr/>
          </p:nvSpPr>
          <p:spPr bwMode="auto">
            <a:xfrm>
              <a:off x="2064" y="1056"/>
              <a:ext cx="1104" cy="576"/>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12294" name="Rectangle 11"/>
            <p:cNvSpPr>
              <a:spLocks noChangeArrowheads="1"/>
            </p:cNvSpPr>
            <p:nvPr/>
          </p:nvSpPr>
          <p:spPr bwMode="auto">
            <a:xfrm>
              <a:off x="4368" y="2256"/>
              <a:ext cx="1248" cy="768"/>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r>
                <a:rPr lang="en-US" sz="1400">
                  <a:latin typeface="Candara" pitchFamily="34" charset="0"/>
                </a:rPr>
                <a:t>/* convert address into </a:t>
              </a:r>
            </a:p>
            <a:p>
              <a:pPr algn="ctr">
                <a:defRPr/>
              </a:pPr>
              <a:r>
                <a:rPr lang="en-US" sz="1400">
                  <a:latin typeface="Candara" pitchFamily="34" charset="0"/>
                </a:rPr>
                <a:t>xml string */</a:t>
              </a:r>
              <a:br>
                <a:rPr lang="en-US" sz="1400">
                  <a:latin typeface="Candara" pitchFamily="34" charset="0"/>
                </a:rPr>
              </a:br>
              <a:endParaRPr lang="en-US" sz="1400">
                <a:latin typeface="Candara" pitchFamily="34" charset="0"/>
              </a:endParaRPr>
            </a:p>
            <a:p>
              <a:pPr algn="ctr">
                <a:defRPr/>
              </a:pPr>
              <a:r>
                <a:rPr lang="en-US" sz="1400">
                  <a:latin typeface="Candara" pitchFamily="34" charset="0"/>
                </a:rPr>
                <a:t>validateXMLAddr()</a:t>
              </a:r>
            </a:p>
          </p:txBody>
        </p:sp>
        <p:sp>
          <p:nvSpPr>
            <p:cNvPr id="26633" name="Text Box 12"/>
            <p:cNvSpPr txBox="1">
              <a:spLocks noChangeArrowheads="1"/>
            </p:cNvSpPr>
            <p:nvPr/>
          </p:nvSpPr>
          <p:spPr bwMode="auto">
            <a:xfrm>
              <a:off x="1248" y="2448"/>
              <a:ext cx="672" cy="212"/>
            </a:xfrm>
            <a:prstGeom prst="rect">
              <a:avLst/>
            </a:prstGeom>
            <a:noFill/>
            <a:ln w="9525">
              <a:noFill/>
              <a:miter lim="800000"/>
              <a:headEnd/>
              <a:tailEnd/>
            </a:ln>
          </p:spPr>
          <p:txBody>
            <a:bodyPr>
              <a:spAutoFit/>
            </a:bodyPr>
            <a:lstStyle/>
            <a:p>
              <a:pPr algn="ctr">
                <a:spcBef>
                  <a:spcPct val="50000"/>
                </a:spcBef>
              </a:pPr>
              <a:r>
                <a:rPr lang="en-US" sz="1600" b="1">
                  <a:latin typeface="Candara" pitchFamily="34" charset="0"/>
                </a:rPr>
                <a:t>Client</a:t>
              </a:r>
            </a:p>
          </p:txBody>
        </p:sp>
        <p:sp>
          <p:nvSpPr>
            <p:cNvPr id="26634" name="Text Box 24"/>
            <p:cNvSpPr txBox="1">
              <a:spLocks noChangeArrowheads="1"/>
            </p:cNvSpPr>
            <p:nvPr/>
          </p:nvSpPr>
          <p:spPr bwMode="auto">
            <a:xfrm>
              <a:off x="2112" y="1104"/>
              <a:ext cx="1056" cy="192"/>
            </a:xfrm>
            <a:prstGeom prst="rect">
              <a:avLst/>
            </a:prstGeom>
            <a:noFill/>
            <a:ln w="9525">
              <a:noFill/>
              <a:miter lim="800000"/>
              <a:headEnd/>
              <a:tailEnd/>
            </a:ln>
          </p:spPr>
          <p:txBody>
            <a:bodyPr>
              <a:spAutoFit/>
            </a:bodyPr>
            <a:lstStyle/>
            <a:p>
              <a:pPr algn="ctr">
                <a:spcBef>
                  <a:spcPct val="50000"/>
                </a:spcBef>
              </a:pPr>
              <a:r>
                <a:rPr lang="en-US" sz="1400" b="1" dirty="0">
                  <a:latin typeface="Candara" pitchFamily="34" charset="0"/>
                </a:rPr>
                <a:t>System</a:t>
              </a:r>
            </a:p>
          </p:txBody>
        </p:sp>
        <p:sp>
          <p:nvSpPr>
            <p:cNvPr id="26635" name="Line 26"/>
            <p:cNvSpPr>
              <a:spLocks noChangeShapeType="1"/>
            </p:cNvSpPr>
            <p:nvPr/>
          </p:nvSpPr>
          <p:spPr bwMode="auto">
            <a:xfrm>
              <a:off x="2064" y="1296"/>
              <a:ext cx="1104"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36" name="Line 31"/>
            <p:cNvSpPr>
              <a:spLocks noChangeShapeType="1"/>
            </p:cNvSpPr>
            <p:nvPr/>
          </p:nvSpPr>
          <p:spPr bwMode="auto">
            <a:xfrm flipV="1">
              <a:off x="2544" y="1632"/>
              <a:ext cx="0" cy="24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37" name="AutoShape 39"/>
            <p:cNvSpPr>
              <a:spLocks noChangeArrowheads="1"/>
            </p:cNvSpPr>
            <p:nvPr/>
          </p:nvSpPr>
          <p:spPr bwMode="auto">
            <a:xfrm>
              <a:off x="2448" y="1872"/>
              <a:ext cx="192" cy="144"/>
            </a:xfrm>
            <a:prstGeom prst="triangle">
              <a:avLst>
                <a:gd name="adj" fmla="val 50000"/>
              </a:avLst>
            </a:prstGeom>
            <a:noFill/>
            <a:ln w="9525">
              <a:solidFill>
                <a:schemeClr val="tx2"/>
              </a:solidFill>
              <a:miter lim="800000"/>
              <a:headEnd/>
              <a:tailEnd/>
            </a:ln>
          </p:spPr>
          <p:txBody>
            <a:bodyPr wrap="none" anchor="ctr"/>
            <a:lstStyle/>
            <a:p>
              <a:pPr algn="ctr"/>
              <a:endParaRPr lang="en-US">
                <a:latin typeface="Candara" pitchFamily="34" charset="0"/>
              </a:endParaRPr>
            </a:p>
          </p:txBody>
        </p:sp>
        <p:sp>
          <p:nvSpPr>
            <p:cNvPr id="26638" name="Text Box 42"/>
            <p:cNvSpPr txBox="1">
              <a:spLocks noChangeArrowheads="1"/>
            </p:cNvSpPr>
            <p:nvPr/>
          </p:nvSpPr>
          <p:spPr bwMode="auto">
            <a:xfrm>
              <a:off x="3600" y="1392"/>
              <a:ext cx="1152" cy="139"/>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pitchFamily="34" charset="0"/>
                </a:rPr>
                <a:t>validateXMLAddr()</a:t>
              </a:r>
            </a:p>
          </p:txBody>
        </p:sp>
        <p:sp>
          <p:nvSpPr>
            <p:cNvPr id="3" name="Rectangle 43"/>
            <p:cNvSpPr>
              <a:spLocks noChangeArrowheads="1"/>
            </p:cNvSpPr>
            <p:nvPr/>
          </p:nvSpPr>
          <p:spPr bwMode="auto">
            <a:xfrm>
              <a:off x="2688" y="2304"/>
              <a:ext cx="1200" cy="576"/>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26640" name="Text Box 44"/>
            <p:cNvSpPr txBox="1">
              <a:spLocks noChangeArrowheads="1"/>
            </p:cNvSpPr>
            <p:nvPr/>
          </p:nvSpPr>
          <p:spPr bwMode="auto">
            <a:xfrm>
              <a:off x="2736" y="2352"/>
              <a:ext cx="1152" cy="192"/>
            </a:xfrm>
            <a:prstGeom prst="rect">
              <a:avLst/>
            </a:prstGeom>
            <a:noFill/>
            <a:ln w="9525">
              <a:noFill/>
              <a:miter lim="800000"/>
              <a:headEnd/>
              <a:tailEnd/>
            </a:ln>
          </p:spPr>
          <p:txBody>
            <a:bodyPr>
              <a:spAutoFit/>
            </a:bodyPr>
            <a:lstStyle/>
            <a:p>
              <a:pPr algn="ctr">
                <a:spcBef>
                  <a:spcPct val="50000"/>
                </a:spcBef>
              </a:pPr>
              <a:r>
                <a:rPr lang="en-US" sz="1400" b="1">
                  <a:latin typeface="Candara" pitchFamily="34" charset="0"/>
                </a:rPr>
                <a:t>ConnectorAdapter</a:t>
              </a:r>
            </a:p>
          </p:txBody>
        </p:sp>
        <p:sp>
          <p:nvSpPr>
            <p:cNvPr id="26641" name="Line 45"/>
            <p:cNvSpPr>
              <a:spLocks noChangeShapeType="1"/>
            </p:cNvSpPr>
            <p:nvPr/>
          </p:nvSpPr>
          <p:spPr bwMode="auto">
            <a:xfrm>
              <a:off x="2688" y="2544"/>
              <a:ext cx="1200"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42" name="Text Box 46"/>
            <p:cNvSpPr txBox="1">
              <a:spLocks noChangeArrowheads="1"/>
            </p:cNvSpPr>
            <p:nvPr/>
          </p:nvSpPr>
          <p:spPr bwMode="auto">
            <a:xfrm>
              <a:off x="2784" y="2659"/>
              <a:ext cx="960" cy="139"/>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pitchFamily="34" charset="0"/>
                </a:rPr>
                <a:t>validateAddr()</a:t>
              </a:r>
            </a:p>
          </p:txBody>
        </p:sp>
        <p:sp>
          <p:nvSpPr>
            <p:cNvPr id="26643" name="Text Box 48"/>
            <p:cNvSpPr txBox="1">
              <a:spLocks noChangeArrowheads="1"/>
            </p:cNvSpPr>
            <p:nvPr/>
          </p:nvSpPr>
          <p:spPr bwMode="auto">
            <a:xfrm>
              <a:off x="3552" y="1104"/>
              <a:ext cx="1056" cy="192"/>
            </a:xfrm>
            <a:prstGeom prst="rect">
              <a:avLst/>
            </a:prstGeom>
            <a:noFill/>
            <a:ln w="9525">
              <a:noFill/>
              <a:miter lim="800000"/>
              <a:headEnd/>
              <a:tailEnd/>
            </a:ln>
          </p:spPr>
          <p:txBody>
            <a:bodyPr>
              <a:spAutoFit/>
            </a:bodyPr>
            <a:lstStyle/>
            <a:p>
              <a:pPr algn="ctr">
                <a:spcBef>
                  <a:spcPct val="50000"/>
                </a:spcBef>
              </a:pPr>
              <a:r>
                <a:rPr lang="en-US" sz="1400" b="1">
                  <a:latin typeface="Candara" pitchFamily="34" charset="0"/>
                </a:rPr>
                <a:t>AddressComp</a:t>
              </a:r>
            </a:p>
          </p:txBody>
        </p:sp>
        <p:sp>
          <p:nvSpPr>
            <p:cNvPr id="26644" name="Text Box 50"/>
            <p:cNvSpPr txBox="1">
              <a:spLocks noChangeArrowheads="1"/>
            </p:cNvSpPr>
            <p:nvPr/>
          </p:nvSpPr>
          <p:spPr bwMode="auto">
            <a:xfrm>
              <a:off x="2160" y="1392"/>
              <a:ext cx="960" cy="139"/>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pitchFamily="34" charset="0"/>
                </a:rPr>
                <a:t>validateAddr()</a:t>
              </a:r>
            </a:p>
          </p:txBody>
        </p:sp>
        <p:sp>
          <p:nvSpPr>
            <p:cNvPr id="26645" name="Line 51"/>
            <p:cNvSpPr>
              <a:spLocks noChangeShapeType="1"/>
            </p:cNvSpPr>
            <p:nvPr/>
          </p:nvSpPr>
          <p:spPr bwMode="auto">
            <a:xfrm>
              <a:off x="1968" y="2592"/>
              <a:ext cx="720" cy="0"/>
            </a:xfrm>
            <a:prstGeom prst="line">
              <a:avLst/>
            </a:prstGeom>
            <a:noFill/>
            <a:ln w="9525">
              <a:solidFill>
                <a:schemeClr val="tx2"/>
              </a:solidFill>
              <a:round/>
              <a:headEnd/>
              <a:tailEnd type="triangle" w="med" len="med"/>
            </a:ln>
          </p:spPr>
          <p:txBody>
            <a:bodyPr/>
            <a:lstStyle/>
            <a:p>
              <a:endParaRPr lang="en-IN">
                <a:latin typeface="Candara" pitchFamily="34" charset="0"/>
              </a:endParaRPr>
            </a:p>
          </p:txBody>
        </p:sp>
        <p:sp>
          <p:nvSpPr>
            <p:cNvPr id="26646" name="Line 52"/>
            <p:cNvSpPr>
              <a:spLocks noChangeShapeType="1"/>
            </p:cNvSpPr>
            <p:nvPr/>
          </p:nvSpPr>
          <p:spPr bwMode="auto">
            <a:xfrm>
              <a:off x="2592" y="2016"/>
              <a:ext cx="480" cy="0"/>
            </a:xfrm>
            <a:prstGeom prst="line">
              <a:avLst/>
            </a:prstGeom>
            <a:noFill/>
            <a:ln w="9525">
              <a:solidFill>
                <a:schemeClr val="tx1"/>
              </a:solidFill>
              <a:round/>
              <a:headEnd/>
              <a:tailEnd/>
            </a:ln>
          </p:spPr>
          <p:txBody>
            <a:bodyPr/>
            <a:lstStyle/>
            <a:p>
              <a:endParaRPr lang="en-IN">
                <a:latin typeface="Candara" pitchFamily="34" charset="0"/>
              </a:endParaRPr>
            </a:p>
          </p:txBody>
        </p:sp>
        <p:sp>
          <p:nvSpPr>
            <p:cNvPr id="26647" name="Line 53"/>
            <p:cNvSpPr>
              <a:spLocks noChangeShapeType="1"/>
            </p:cNvSpPr>
            <p:nvPr/>
          </p:nvSpPr>
          <p:spPr bwMode="auto">
            <a:xfrm>
              <a:off x="3072" y="2016"/>
              <a:ext cx="0"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48" name="AutoShape 54"/>
            <p:cNvSpPr>
              <a:spLocks noChangeArrowheads="1"/>
            </p:cNvSpPr>
            <p:nvPr/>
          </p:nvSpPr>
          <p:spPr bwMode="auto">
            <a:xfrm>
              <a:off x="3936" y="1872"/>
              <a:ext cx="192" cy="144"/>
            </a:xfrm>
            <a:prstGeom prst="triangle">
              <a:avLst>
                <a:gd name="adj" fmla="val 50000"/>
              </a:avLst>
            </a:prstGeom>
            <a:noFill/>
            <a:ln w="9525">
              <a:solidFill>
                <a:schemeClr val="tx2"/>
              </a:solidFill>
              <a:miter lim="800000"/>
              <a:headEnd/>
              <a:tailEnd/>
            </a:ln>
          </p:spPr>
          <p:txBody>
            <a:bodyPr wrap="none" anchor="ctr"/>
            <a:lstStyle/>
            <a:p>
              <a:pPr algn="ctr"/>
              <a:endParaRPr lang="en-US">
                <a:latin typeface="Candara" pitchFamily="34" charset="0"/>
              </a:endParaRPr>
            </a:p>
          </p:txBody>
        </p:sp>
        <p:sp>
          <p:nvSpPr>
            <p:cNvPr id="26649" name="Line 55"/>
            <p:cNvSpPr>
              <a:spLocks noChangeShapeType="1"/>
            </p:cNvSpPr>
            <p:nvPr/>
          </p:nvSpPr>
          <p:spPr bwMode="auto">
            <a:xfrm>
              <a:off x="3456" y="2016"/>
              <a:ext cx="480"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50" name="Line 56"/>
            <p:cNvSpPr>
              <a:spLocks noChangeShapeType="1"/>
            </p:cNvSpPr>
            <p:nvPr/>
          </p:nvSpPr>
          <p:spPr bwMode="auto">
            <a:xfrm>
              <a:off x="3456" y="2016"/>
              <a:ext cx="0"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51" name="Line 57"/>
            <p:cNvSpPr>
              <a:spLocks noChangeShapeType="1"/>
            </p:cNvSpPr>
            <p:nvPr/>
          </p:nvSpPr>
          <p:spPr bwMode="auto">
            <a:xfrm>
              <a:off x="4032" y="1632"/>
              <a:ext cx="0" cy="24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6652" name="Line 58"/>
            <p:cNvSpPr>
              <a:spLocks noChangeShapeType="1"/>
            </p:cNvSpPr>
            <p:nvPr/>
          </p:nvSpPr>
          <p:spPr bwMode="auto">
            <a:xfrm flipV="1">
              <a:off x="3888" y="2621"/>
              <a:ext cx="480" cy="29"/>
            </a:xfrm>
            <a:prstGeom prst="line">
              <a:avLst/>
            </a:prstGeom>
            <a:noFill/>
            <a:ln w="9525">
              <a:solidFill>
                <a:schemeClr val="tx2"/>
              </a:solidFill>
              <a:prstDash val="dash"/>
              <a:round/>
              <a:headEnd/>
              <a:tailEnd/>
            </a:ln>
          </p:spPr>
          <p:txBody>
            <a:bodyPr/>
            <a:lstStyle/>
            <a:p>
              <a:endParaRPr lang="en-IN">
                <a:latin typeface="Candara" pitchFamily="34" charset="0"/>
              </a:endParaRPr>
            </a:p>
          </p:txBody>
        </p:sp>
        <p:sp>
          <p:nvSpPr>
            <p:cNvPr id="26653" name="Line 26"/>
            <p:cNvSpPr>
              <a:spLocks noChangeShapeType="1"/>
            </p:cNvSpPr>
            <p:nvPr/>
          </p:nvSpPr>
          <p:spPr bwMode="auto">
            <a:xfrm>
              <a:off x="3504" y="1296"/>
              <a:ext cx="1296" cy="0"/>
            </a:xfrm>
            <a:prstGeom prst="line">
              <a:avLst/>
            </a:prstGeom>
            <a:noFill/>
            <a:ln w="9525">
              <a:solidFill>
                <a:schemeClr val="tx2"/>
              </a:solidFill>
              <a:round/>
              <a:headEnd/>
              <a:tailEnd/>
            </a:ln>
          </p:spPr>
          <p:txBody>
            <a:bodyPr/>
            <a:lstStyle/>
            <a:p>
              <a:endParaRPr lang="en-IN">
                <a:latin typeface="Candara" pitchFamily="34" charset="0"/>
              </a:endParaRPr>
            </a:p>
          </p:txBody>
        </p:sp>
      </p:grpSp>
      <p:sp>
        <p:nvSpPr>
          <p:cNvPr id="2662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a Class Adapter Solution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Rectangle 41"/>
          <p:cNvSpPr>
            <a:spLocks noChangeArrowheads="1"/>
          </p:cNvSpPr>
          <p:nvPr/>
        </p:nvSpPr>
        <p:spPr bwMode="auto">
          <a:xfrm>
            <a:off x="5791200" y="1676400"/>
            <a:ext cx="1905000" cy="91440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dirty="0">
              <a:latin typeface="Candara"/>
            </a:endParaRPr>
          </a:p>
        </p:txBody>
      </p:sp>
      <p:sp>
        <p:nvSpPr>
          <p:cNvPr id="2" name="Rectangle 28"/>
          <p:cNvSpPr>
            <a:spLocks noChangeArrowheads="1"/>
          </p:cNvSpPr>
          <p:nvPr/>
        </p:nvSpPr>
        <p:spPr bwMode="auto">
          <a:xfrm>
            <a:off x="1752600" y="4114800"/>
            <a:ext cx="1219200" cy="53340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a:endParaRPr>
          </a:p>
        </p:txBody>
      </p:sp>
      <p:sp>
        <p:nvSpPr>
          <p:cNvPr id="13317" name="Rectangle 29"/>
          <p:cNvSpPr>
            <a:spLocks noChangeArrowheads="1"/>
          </p:cNvSpPr>
          <p:nvPr/>
        </p:nvSpPr>
        <p:spPr bwMode="auto">
          <a:xfrm>
            <a:off x="2667000" y="1676400"/>
            <a:ext cx="1752600" cy="91440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a:endParaRPr>
          </a:p>
        </p:txBody>
      </p:sp>
      <p:sp>
        <p:nvSpPr>
          <p:cNvPr id="13318" name="Rectangle 30"/>
          <p:cNvSpPr>
            <a:spLocks noChangeArrowheads="1"/>
          </p:cNvSpPr>
          <p:nvPr/>
        </p:nvSpPr>
        <p:spPr bwMode="auto">
          <a:xfrm>
            <a:off x="5943600" y="3733800"/>
            <a:ext cx="2667000" cy="121920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r>
              <a:rPr lang="en-US" sz="1400">
                <a:solidFill>
                  <a:srgbClr val="000000"/>
                </a:solidFill>
                <a:latin typeface="Candara"/>
              </a:rPr>
              <a:t>/* convert address into</a:t>
            </a:r>
          </a:p>
          <a:p>
            <a:pPr algn="ctr">
              <a:defRPr/>
            </a:pPr>
            <a:r>
              <a:rPr lang="en-US" sz="1400">
                <a:solidFill>
                  <a:srgbClr val="000000"/>
                </a:solidFill>
                <a:latin typeface="Candara"/>
              </a:rPr>
              <a:t>  XML  string   */</a:t>
            </a:r>
          </a:p>
          <a:p>
            <a:pPr algn="ctr">
              <a:defRPr/>
            </a:pPr>
            <a:r>
              <a:rPr lang="en-US" sz="1400">
                <a:solidFill>
                  <a:srgbClr val="000000"/>
                </a:solidFill>
                <a:latin typeface="Candara"/>
              </a:rPr>
              <a:t>addressComp.validateXMlAddr()</a:t>
            </a:r>
          </a:p>
        </p:txBody>
      </p:sp>
      <p:sp>
        <p:nvSpPr>
          <p:cNvPr id="27655" name="Text Box 32"/>
          <p:cNvSpPr txBox="1">
            <a:spLocks noChangeArrowheads="1"/>
          </p:cNvSpPr>
          <p:nvPr/>
        </p:nvSpPr>
        <p:spPr bwMode="auto">
          <a:xfrm>
            <a:off x="2743200" y="1752600"/>
            <a:ext cx="1676400" cy="304800"/>
          </a:xfrm>
          <a:prstGeom prst="rect">
            <a:avLst/>
          </a:prstGeom>
          <a:noFill/>
          <a:ln w="9525">
            <a:noFill/>
            <a:miter lim="800000"/>
            <a:headEnd/>
            <a:tailEnd/>
          </a:ln>
        </p:spPr>
        <p:txBody>
          <a:bodyPr>
            <a:spAutoFit/>
          </a:bodyPr>
          <a:lstStyle/>
          <a:p>
            <a:pPr algn="ctr">
              <a:spcBef>
                <a:spcPct val="50000"/>
              </a:spcBef>
            </a:pPr>
            <a:r>
              <a:rPr lang="en-US" sz="1400" b="1">
                <a:latin typeface="Candara"/>
              </a:rPr>
              <a:t>System</a:t>
            </a:r>
          </a:p>
        </p:txBody>
      </p:sp>
      <p:sp>
        <p:nvSpPr>
          <p:cNvPr id="27656" name="Line 33"/>
          <p:cNvSpPr>
            <a:spLocks noChangeShapeType="1"/>
          </p:cNvSpPr>
          <p:nvPr/>
        </p:nvSpPr>
        <p:spPr bwMode="auto">
          <a:xfrm>
            <a:off x="2667000" y="2057400"/>
            <a:ext cx="1752600" cy="0"/>
          </a:xfrm>
          <a:prstGeom prst="line">
            <a:avLst/>
          </a:prstGeom>
          <a:noFill/>
          <a:ln w="9525">
            <a:solidFill>
              <a:schemeClr val="tx2"/>
            </a:solidFill>
            <a:round/>
            <a:headEnd/>
            <a:tailEnd/>
          </a:ln>
        </p:spPr>
        <p:txBody>
          <a:bodyPr/>
          <a:lstStyle/>
          <a:p>
            <a:endParaRPr lang="en-IN">
              <a:latin typeface="Candara"/>
            </a:endParaRPr>
          </a:p>
        </p:txBody>
      </p:sp>
      <p:sp>
        <p:nvSpPr>
          <p:cNvPr id="27657" name="Line 34"/>
          <p:cNvSpPr>
            <a:spLocks noChangeShapeType="1"/>
          </p:cNvSpPr>
          <p:nvPr/>
        </p:nvSpPr>
        <p:spPr bwMode="auto">
          <a:xfrm flipV="1">
            <a:off x="3429000" y="2590800"/>
            <a:ext cx="0" cy="381000"/>
          </a:xfrm>
          <a:prstGeom prst="line">
            <a:avLst/>
          </a:prstGeom>
          <a:noFill/>
          <a:ln w="9525">
            <a:solidFill>
              <a:schemeClr val="tx2"/>
            </a:solidFill>
            <a:round/>
            <a:headEnd/>
            <a:tailEnd/>
          </a:ln>
        </p:spPr>
        <p:txBody>
          <a:bodyPr/>
          <a:lstStyle/>
          <a:p>
            <a:endParaRPr lang="en-IN">
              <a:latin typeface="Candara"/>
            </a:endParaRPr>
          </a:p>
        </p:txBody>
      </p:sp>
      <p:sp>
        <p:nvSpPr>
          <p:cNvPr id="27658" name="AutoShape 35"/>
          <p:cNvSpPr>
            <a:spLocks noChangeArrowheads="1"/>
          </p:cNvSpPr>
          <p:nvPr/>
        </p:nvSpPr>
        <p:spPr bwMode="auto">
          <a:xfrm>
            <a:off x="3276600" y="2971800"/>
            <a:ext cx="304800" cy="228600"/>
          </a:xfrm>
          <a:prstGeom prst="triangle">
            <a:avLst>
              <a:gd name="adj" fmla="val 50000"/>
            </a:avLst>
          </a:prstGeom>
          <a:noFill/>
          <a:ln w="9525">
            <a:solidFill>
              <a:schemeClr val="tx2"/>
            </a:solidFill>
            <a:miter lim="800000"/>
            <a:headEnd/>
            <a:tailEnd/>
          </a:ln>
        </p:spPr>
        <p:txBody>
          <a:bodyPr wrap="none" anchor="ctr"/>
          <a:lstStyle/>
          <a:p>
            <a:pPr algn="ctr"/>
            <a:endParaRPr lang="en-US">
              <a:latin typeface="Candara"/>
            </a:endParaRPr>
          </a:p>
        </p:txBody>
      </p:sp>
      <p:sp>
        <p:nvSpPr>
          <p:cNvPr id="27659" name="Text Box 36"/>
          <p:cNvSpPr txBox="1">
            <a:spLocks noChangeArrowheads="1"/>
          </p:cNvSpPr>
          <p:nvPr/>
        </p:nvSpPr>
        <p:spPr bwMode="auto">
          <a:xfrm>
            <a:off x="5867400" y="2209800"/>
            <a:ext cx="1752600" cy="200055"/>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a:rPr>
              <a:t>validateXMlLAddr()</a:t>
            </a:r>
          </a:p>
        </p:txBody>
      </p:sp>
      <p:sp>
        <p:nvSpPr>
          <p:cNvPr id="13325" name="Rectangle 37"/>
          <p:cNvSpPr>
            <a:spLocks noChangeArrowheads="1"/>
          </p:cNvSpPr>
          <p:nvPr/>
        </p:nvSpPr>
        <p:spPr bwMode="auto">
          <a:xfrm>
            <a:off x="3657600" y="3810000"/>
            <a:ext cx="1905000" cy="91440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a:endParaRPr>
          </a:p>
        </p:txBody>
      </p:sp>
      <p:sp>
        <p:nvSpPr>
          <p:cNvPr id="27661" name="Text Box 38"/>
          <p:cNvSpPr txBox="1">
            <a:spLocks noChangeArrowheads="1"/>
          </p:cNvSpPr>
          <p:nvPr/>
        </p:nvSpPr>
        <p:spPr bwMode="auto">
          <a:xfrm>
            <a:off x="3733800" y="3886200"/>
            <a:ext cx="1828800" cy="304800"/>
          </a:xfrm>
          <a:prstGeom prst="rect">
            <a:avLst/>
          </a:prstGeom>
          <a:noFill/>
          <a:ln w="9525">
            <a:noFill/>
            <a:miter lim="800000"/>
            <a:headEnd/>
            <a:tailEnd/>
          </a:ln>
        </p:spPr>
        <p:txBody>
          <a:bodyPr>
            <a:spAutoFit/>
          </a:bodyPr>
          <a:lstStyle/>
          <a:p>
            <a:pPr algn="ctr">
              <a:spcBef>
                <a:spcPct val="50000"/>
              </a:spcBef>
            </a:pPr>
            <a:r>
              <a:rPr lang="en-US" sz="1400" b="1">
                <a:latin typeface="Candara"/>
              </a:rPr>
              <a:t>AddressAdapter</a:t>
            </a:r>
          </a:p>
        </p:txBody>
      </p:sp>
      <p:sp>
        <p:nvSpPr>
          <p:cNvPr id="27662" name="Line 39"/>
          <p:cNvSpPr>
            <a:spLocks noChangeShapeType="1"/>
          </p:cNvSpPr>
          <p:nvPr/>
        </p:nvSpPr>
        <p:spPr bwMode="auto">
          <a:xfrm>
            <a:off x="3657600" y="4191000"/>
            <a:ext cx="1905000" cy="0"/>
          </a:xfrm>
          <a:prstGeom prst="line">
            <a:avLst/>
          </a:prstGeom>
          <a:noFill/>
          <a:ln w="9525">
            <a:solidFill>
              <a:schemeClr val="tx2"/>
            </a:solidFill>
            <a:round/>
            <a:headEnd/>
            <a:tailEnd/>
          </a:ln>
        </p:spPr>
        <p:txBody>
          <a:bodyPr/>
          <a:lstStyle/>
          <a:p>
            <a:endParaRPr lang="en-IN">
              <a:latin typeface="Candara"/>
            </a:endParaRPr>
          </a:p>
        </p:txBody>
      </p:sp>
      <p:sp>
        <p:nvSpPr>
          <p:cNvPr id="27663" name="Text Box 40"/>
          <p:cNvSpPr txBox="1">
            <a:spLocks noChangeArrowheads="1"/>
          </p:cNvSpPr>
          <p:nvPr/>
        </p:nvSpPr>
        <p:spPr bwMode="auto">
          <a:xfrm>
            <a:off x="3810000" y="4373563"/>
            <a:ext cx="1524000" cy="200055"/>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a:rPr>
              <a:t>validateAddr()</a:t>
            </a:r>
          </a:p>
        </p:txBody>
      </p:sp>
      <p:sp>
        <p:nvSpPr>
          <p:cNvPr id="27664" name="Text Box 42"/>
          <p:cNvSpPr txBox="1">
            <a:spLocks noChangeArrowheads="1"/>
          </p:cNvSpPr>
          <p:nvPr/>
        </p:nvSpPr>
        <p:spPr bwMode="auto">
          <a:xfrm>
            <a:off x="5883275" y="1752600"/>
            <a:ext cx="1676400" cy="304800"/>
          </a:xfrm>
          <a:prstGeom prst="rect">
            <a:avLst/>
          </a:prstGeom>
          <a:noFill/>
          <a:ln w="9525">
            <a:noFill/>
            <a:miter lim="800000"/>
            <a:headEnd/>
            <a:tailEnd/>
          </a:ln>
        </p:spPr>
        <p:txBody>
          <a:bodyPr>
            <a:spAutoFit/>
          </a:bodyPr>
          <a:lstStyle/>
          <a:p>
            <a:pPr algn="ctr">
              <a:spcBef>
                <a:spcPct val="50000"/>
              </a:spcBef>
            </a:pPr>
            <a:r>
              <a:rPr lang="en-US" sz="1400" b="1">
                <a:latin typeface="Candara"/>
              </a:rPr>
              <a:t>AddressComp</a:t>
            </a:r>
          </a:p>
        </p:txBody>
      </p:sp>
      <p:sp>
        <p:nvSpPr>
          <p:cNvPr id="27665" name="Line 43"/>
          <p:cNvSpPr>
            <a:spLocks noChangeShapeType="1"/>
          </p:cNvSpPr>
          <p:nvPr/>
        </p:nvSpPr>
        <p:spPr bwMode="auto">
          <a:xfrm>
            <a:off x="5791200" y="2057400"/>
            <a:ext cx="1905000" cy="0"/>
          </a:xfrm>
          <a:prstGeom prst="line">
            <a:avLst/>
          </a:prstGeom>
          <a:noFill/>
          <a:ln w="9525">
            <a:solidFill>
              <a:schemeClr val="tx2"/>
            </a:solidFill>
            <a:round/>
            <a:headEnd/>
            <a:tailEnd/>
          </a:ln>
        </p:spPr>
        <p:txBody>
          <a:bodyPr/>
          <a:lstStyle/>
          <a:p>
            <a:endParaRPr lang="en-IN">
              <a:latin typeface="Candara"/>
            </a:endParaRPr>
          </a:p>
        </p:txBody>
      </p:sp>
      <p:sp>
        <p:nvSpPr>
          <p:cNvPr id="27666" name="Text Box 44"/>
          <p:cNvSpPr txBox="1">
            <a:spLocks noChangeArrowheads="1"/>
          </p:cNvSpPr>
          <p:nvPr/>
        </p:nvSpPr>
        <p:spPr bwMode="auto">
          <a:xfrm>
            <a:off x="2819400" y="2209800"/>
            <a:ext cx="1524000" cy="220510"/>
          </a:xfrm>
          <a:prstGeom prst="rect">
            <a:avLst/>
          </a:prstGeom>
          <a:noFill/>
          <a:ln w="9525">
            <a:noFill/>
            <a:miter lim="800000"/>
            <a:headEnd/>
            <a:tailEnd/>
          </a:ln>
        </p:spPr>
        <p:txBody>
          <a:bodyPr>
            <a:spAutoFit/>
          </a:bodyPr>
          <a:lstStyle/>
          <a:p>
            <a:pPr algn="ctr">
              <a:lnSpc>
                <a:spcPct val="50000"/>
              </a:lnSpc>
              <a:spcBef>
                <a:spcPct val="50000"/>
              </a:spcBef>
            </a:pPr>
            <a:r>
              <a:rPr lang="en-US" sz="1400">
                <a:latin typeface="Candara"/>
              </a:rPr>
              <a:t>validateAddr()</a:t>
            </a:r>
          </a:p>
        </p:txBody>
      </p:sp>
      <p:sp>
        <p:nvSpPr>
          <p:cNvPr id="27667" name="Line 45"/>
          <p:cNvSpPr>
            <a:spLocks noChangeShapeType="1"/>
          </p:cNvSpPr>
          <p:nvPr/>
        </p:nvSpPr>
        <p:spPr bwMode="auto">
          <a:xfrm>
            <a:off x="2971800" y="4419600"/>
            <a:ext cx="685800" cy="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27668" name="Line 46"/>
          <p:cNvSpPr>
            <a:spLocks noChangeShapeType="1"/>
          </p:cNvSpPr>
          <p:nvPr/>
        </p:nvSpPr>
        <p:spPr bwMode="auto">
          <a:xfrm>
            <a:off x="3505200" y="3200400"/>
            <a:ext cx="762000" cy="0"/>
          </a:xfrm>
          <a:prstGeom prst="line">
            <a:avLst/>
          </a:prstGeom>
          <a:noFill/>
          <a:ln w="9525">
            <a:solidFill>
              <a:schemeClr val="tx2"/>
            </a:solidFill>
            <a:round/>
            <a:headEnd/>
            <a:tailEnd/>
          </a:ln>
        </p:spPr>
        <p:txBody>
          <a:bodyPr/>
          <a:lstStyle/>
          <a:p>
            <a:endParaRPr lang="en-IN">
              <a:latin typeface="Candara"/>
            </a:endParaRPr>
          </a:p>
        </p:txBody>
      </p:sp>
      <p:sp>
        <p:nvSpPr>
          <p:cNvPr id="27669" name="Line 47"/>
          <p:cNvSpPr>
            <a:spLocks noChangeShapeType="1"/>
          </p:cNvSpPr>
          <p:nvPr/>
        </p:nvSpPr>
        <p:spPr bwMode="auto">
          <a:xfrm>
            <a:off x="4267200" y="3200400"/>
            <a:ext cx="0" cy="609600"/>
          </a:xfrm>
          <a:prstGeom prst="line">
            <a:avLst/>
          </a:prstGeom>
          <a:noFill/>
          <a:ln w="9525">
            <a:solidFill>
              <a:schemeClr val="tx2"/>
            </a:solidFill>
            <a:round/>
            <a:headEnd/>
            <a:tailEnd/>
          </a:ln>
        </p:spPr>
        <p:txBody>
          <a:bodyPr/>
          <a:lstStyle/>
          <a:p>
            <a:endParaRPr lang="en-IN">
              <a:latin typeface="Candara"/>
            </a:endParaRPr>
          </a:p>
        </p:txBody>
      </p:sp>
      <p:sp>
        <p:nvSpPr>
          <p:cNvPr id="27670" name="Line 50"/>
          <p:cNvSpPr>
            <a:spLocks noChangeShapeType="1"/>
          </p:cNvSpPr>
          <p:nvPr/>
        </p:nvSpPr>
        <p:spPr bwMode="auto">
          <a:xfrm flipH="1">
            <a:off x="4953000" y="1905000"/>
            <a:ext cx="0" cy="1905000"/>
          </a:xfrm>
          <a:prstGeom prst="line">
            <a:avLst/>
          </a:prstGeom>
          <a:noFill/>
          <a:ln w="9525">
            <a:solidFill>
              <a:schemeClr val="tx2"/>
            </a:solidFill>
            <a:round/>
            <a:headEnd/>
            <a:tailEnd/>
          </a:ln>
        </p:spPr>
        <p:txBody>
          <a:bodyPr/>
          <a:lstStyle/>
          <a:p>
            <a:endParaRPr lang="en-IN">
              <a:latin typeface="Candara"/>
            </a:endParaRPr>
          </a:p>
        </p:txBody>
      </p:sp>
      <p:sp>
        <p:nvSpPr>
          <p:cNvPr id="27671" name="Line 52"/>
          <p:cNvSpPr>
            <a:spLocks noChangeShapeType="1"/>
          </p:cNvSpPr>
          <p:nvPr/>
        </p:nvSpPr>
        <p:spPr bwMode="auto">
          <a:xfrm>
            <a:off x="5562600" y="4419600"/>
            <a:ext cx="381000" cy="46038"/>
          </a:xfrm>
          <a:prstGeom prst="line">
            <a:avLst/>
          </a:prstGeom>
          <a:noFill/>
          <a:ln w="9525">
            <a:solidFill>
              <a:schemeClr val="tx2"/>
            </a:solidFill>
            <a:prstDash val="dash"/>
            <a:round/>
            <a:headEnd/>
            <a:tailEnd/>
          </a:ln>
        </p:spPr>
        <p:txBody>
          <a:bodyPr/>
          <a:lstStyle/>
          <a:p>
            <a:endParaRPr lang="en-IN">
              <a:latin typeface="Candara"/>
            </a:endParaRPr>
          </a:p>
        </p:txBody>
      </p:sp>
      <p:sp>
        <p:nvSpPr>
          <p:cNvPr id="27672" name="Line 53"/>
          <p:cNvSpPr>
            <a:spLocks noChangeShapeType="1"/>
          </p:cNvSpPr>
          <p:nvPr/>
        </p:nvSpPr>
        <p:spPr bwMode="auto">
          <a:xfrm>
            <a:off x="4953000" y="1905000"/>
            <a:ext cx="838200" cy="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27673" name="Text Box 31"/>
          <p:cNvSpPr txBox="1">
            <a:spLocks noChangeArrowheads="1"/>
          </p:cNvSpPr>
          <p:nvPr/>
        </p:nvSpPr>
        <p:spPr bwMode="auto">
          <a:xfrm>
            <a:off x="1828800" y="4191000"/>
            <a:ext cx="1066800" cy="336550"/>
          </a:xfrm>
          <a:prstGeom prst="rect">
            <a:avLst/>
          </a:prstGeom>
          <a:noFill/>
          <a:ln w="9525">
            <a:noFill/>
            <a:miter lim="800000"/>
            <a:headEnd/>
            <a:tailEnd/>
          </a:ln>
        </p:spPr>
        <p:txBody>
          <a:bodyPr>
            <a:spAutoFit/>
          </a:bodyPr>
          <a:lstStyle/>
          <a:p>
            <a:pPr algn="ctr">
              <a:spcBef>
                <a:spcPct val="50000"/>
              </a:spcBef>
            </a:pPr>
            <a:r>
              <a:rPr lang="en-US" sz="1600" b="1">
                <a:latin typeface="Candara"/>
              </a:rPr>
              <a:t>Client</a:t>
            </a:r>
          </a:p>
        </p:txBody>
      </p:sp>
      <p:sp>
        <p:nvSpPr>
          <p:cNvPr id="2767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an Object Adapter Solution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9"/>
          <p:cNvSpPr>
            <a:spLocks noGrp="1" noChangeArrowheads="1"/>
          </p:cNvSpPr>
          <p:nvPr>
            <p:ph type="body" idx="4294967295"/>
          </p:nvPr>
        </p:nvSpPr>
        <p:spPr>
          <a:xfrm>
            <a:off x="457200" y="1219200"/>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Facade Pattern provides a unified interface to a set of interfaces in a subsystem.</a:t>
            </a:r>
          </a:p>
          <a:p>
            <a:pPr eaLnBrk="1" hangingPunct="1">
              <a:buFont typeface="Wingdings" pitchFamily="2" charset="2"/>
              <a:buChar char="Ø"/>
            </a:pPr>
            <a:r>
              <a:rPr lang="en-US" sz="2000" b="1" dirty="0" smtClean="0">
                <a:solidFill>
                  <a:srgbClr val="000000"/>
                </a:solidFill>
                <a:latin typeface="Candara"/>
                <a:cs typeface="Arial" pitchFamily="34" charset="0"/>
              </a:rPr>
              <a:t>Facade defines a higher-level interface that makes the subsystem easier to use. </a:t>
            </a:r>
          </a:p>
          <a:p>
            <a:pPr eaLnBrk="1" hangingPunct="1">
              <a:buFont typeface="Wingdings" pitchFamily="2" charset="2"/>
              <a:buChar char="Ø"/>
            </a:pPr>
            <a:r>
              <a:rPr lang="en-US" sz="2000" b="1" dirty="0" smtClean="0">
                <a:solidFill>
                  <a:srgbClr val="000000"/>
                </a:solidFill>
                <a:latin typeface="Candara"/>
                <a:cs typeface="Arial" pitchFamily="34" charset="0"/>
              </a:rPr>
              <a:t>You can wrap a complicated subsystem with a simpler interface.</a:t>
            </a:r>
          </a:p>
          <a:p>
            <a:pPr eaLnBrk="1" hangingPunct="1">
              <a:buFont typeface="Wingdings" pitchFamily="2" charset="2"/>
              <a:buChar char="Ø"/>
            </a:pPr>
            <a:r>
              <a:rPr lang="en-US" sz="2000" b="1" dirty="0" smtClean="0">
                <a:solidFill>
                  <a:srgbClr val="000000"/>
                </a:solidFill>
                <a:latin typeface="Candara"/>
                <a:cs typeface="Arial" pitchFamily="34" charset="0"/>
              </a:rPr>
              <a:t>They are normally Singleton as only one Facade object is required. </a:t>
            </a:r>
          </a:p>
        </p:txBody>
      </p:sp>
      <p:sp>
        <p:nvSpPr>
          <p:cNvPr id="2867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Facade Pattern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766763" y="1752600"/>
            <a:ext cx="7985125" cy="3886200"/>
            <a:chOff x="483" y="1104"/>
            <a:chExt cx="5030" cy="2448"/>
          </a:xfrm>
        </p:grpSpPr>
        <p:sp>
          <p:nvSpPr>
            <p:cNvPr id="29701" name="Line 12"/>
            <p:cNvSpPr>
              <a:spLocks noChangeShapeType="1"/>
            </p:cNvSpPr>
            <p:nvPr/>
          </p:nvSpPr>
          <p:spPr bwMode="auto">
            <a:xfrm>
              <a:off x="1312" y="1920"/>
              <a:ext cx="3324" cy="0"/>
            </a:xfrm>
            <a:prstGeom prst="line">
              <a:avLst/>
            </a:prstGeom>
            <a:noFill/>
            <a:ln w="9525">
              <a:solidFill>
                <a:schemeClr val="tx2"/>
              </a:solidFill>
              <a:round/>
              <a:headEnd/>
              <a:tailEnd/>
            </a:ln>
          </p:spPr>
          <p:txBody>
            <a:bodyPr wrap="none" anchor="ctr"/>
            <a:lstStyle/>
            <a:p>
              <a:endParaRPr lang="en-IN"/>
            </a:p>
          </p:txBody>
        </p:sp>
        <p:sp>
          <p:nvSpPr>
            <p:cNvPr id="29702" name="Line 13"/>
            <p:cNvSpPr>
              <a:spLocks noChangeShapeType="1"/>
            </p:cNvSpPr>
            <p:nvPr/>
          </p:nvSpPr>
          <p:spPr bwMode="auto">
            <a:xfrm>
              <a:off x="1314" y="1920"/>
              <a:ext cx="0" cy="480"/>
            </a:xfrm>
            <a:prstGeom prst="line">
              <a:avLst/>
            </a:prstGeom>
            <a:noFill/>
            <a:ln w="9525">
              <a:solidFill>
                <a:schemeClr val="tx2"/>
              </a:solidFill>
              <a:round/>
              <a:headEnd/>
              <a:tailEnd/>
            </a:ln>
          </p:spPr>
          <p:txBody>
            <a:bodyPr wrap="none" anchor="ctr"/>
            <a:lstStyle/>
            <a:p>
              <a:endParaRPr lang="en-IN"/>
            </a:p>
          </p:txBody>
        </p:sp>
        <p:sp>
          <p:nvSpPr>
            <p:cNvPr id="36878" name="Rectangle 14"/>
            <p:cNvSpPr>
              <a:spLocks noChangeArrowheads="1"/>
            </p:cNvSpPr>
            <p:nvPr/>
          </p:nvSpPr>
          <p:spPr bwMode="auto">
            <a:xfrm>
              <a:off x="662" y="2400"/>
              <a:ext cx="1296" cy="672"/>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b="1">
                  <a:latin typeface="Arial" charset="0"/>
                </a:rPr>
                <a:t>Order Fulfillment</a:t>
              </a:r>
            </a:p>
          </p:txBody>
        </p:sp>
        <p:sp>
          <p:nvSpPr>
            <p:cNvPr id="29704" name="Line 16"/>
            <p:cNvSpPr>
              <a:spLocks noChangeShapeType="1"/>
            </p:cNvSpPr>
            <p:nvPr/>
          </p:nvSpPr>
          <p:spPr bwMode="auto">
            <a:xfrm flipH="1">
              <a:off x="2956" y="1533"/>
              <a:ext cx="3" cy="867"/>
            </a:xfrm>
            <a:prstGeom prst="line">
              <a:avLst/>
            </a:prstGeom>
            <a:noFill/>
            <a:ln w="9525">
              <a:solidFill>
                <a:schemeClr val="tx2"/>
              </a:solidFill>
              <a:round/>
              <a:headEnd/>
              <a:tailEnd/>
            </a:ln>
          </p:spPr>
          <p:txBody>
            <a:bodyPr wrap="none" anchor="ctr"/>
            <a:lstStyle/>
            <a:p>
              <a:endParaRPr lang="en-IN"/>
            </a:p>
          </p:txBody>
        </p:sp>
        <p:sp>
          <p:nvSpPr>
            <p:cNvPr id="36881" name="Rectangle 17"/>
            <p:cNvSpPr>
              <a:spLocks noChangeArrowheads="1"/>
            </p:cNvSpPr>
            <p:nvPr/>
          </p:nvSpPr>
          <p:spPr bwMode="auto">
            <a:xfrm>
              <a:off x="2304" y="2400"/>
              <a:ext cx="1296" cy="672"/>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b="1">
                  <a:latin typeface="Arial" charset="0"/>
                </a:rPr>
                <a:t>Billing</a:t>
              </a:r>
            </a:p>
          </p:txBody>
        </p:sp>
        <p:sp>
          <p:nvSpPr>
            <p:cNvPr id="29706" name="Line 18"/>
            <p:cNvSpPr>
              <a:spLocks noChangeShapeType="1"/>
            </p:cNvSpPr>
            <p:nvPr/>
          </p:nvSpPr>
          <p:spPr bwMode="auto">
            <a:xfrm>
              <a:off x="4636" y="1920"/>
              <a:ext cx="0" cy="480"/>
            </a:xfrm>
            <a:prstGeom prst="line">
              <a:avLst/>
            </a:prstGeom>
            <a:noFill/>
            <a:ln w="9525">
              <a:solidFill>
                <a:schemeClr val="tx2"/>
              </a:solidFill>
              <a:round/>
              <a:headEnd/>
              <a:tailEnd/>
            </a:ln>
          </p:spPr>
          <p:txBody>
            <a:bodyPr wrap="none" anchor="ctr"/>
            <a:lstStyle/>
            <a:p>
              <a:endParaRPr lang="en-IN"/>
            </a:p>
          </p:txBody>
        </p:sp>
        <p:sp>
          <p:nvSpPr>
            <p:cNvPr id="36883" name="Rectangle 19"/>
            <p:cNvSpPr>
              <a:spLocks noChangeArrowheads="1"/>
            </p:cNvSpPr>
            <p:nvPr/>
          </p:nvSpPr>
          <p:spPr bwMode="auto">
            <a:xfrm>
              <a:off x="3984" y="2400"/>
              <a:ext cx="1296" cy="672"/>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b="1">
                  <a:latin typeface="Arial" charset="0"/>
                </a:rPr>
                <a:t>Shipping</a:t>
              </a:r>
            </a:p>
          </p:txBody>
        </p:sp>
        <p:pic>
          <p:nvPicPr>
            <p:cNvPr id="29708" name="Picture 11" descr="callcenter"/>
            <p:cNvPicPr>
              <a:picLocks noChangeAspect="1" noChangeArrowheads="1"/>
            </p:cNvPicPr>
            <p:nvPr/>
          </p:nvPicPr>
          <p:blipFill>
            <a:blip r:embed="rId3" cstate="print"/>
            <a:srcRect/>
            <a:stretch>
              <a:fillRect/>
            </a:stretch>
          </p:blipFill>
          <p:spPr bwMode="auto">
            <a:xfrm>
              <a:off x="2716" y="1104"/>
              <a:ext cx="497" cy="554"/>
            </a:xfrm>
            <a:prstGeom prst="rect">
              <a:avLst/>
            </a:prstGeom>
            <a:noFill/>
            <a:ln w="9525">
              <a:noFill/>
              <a:miter lim="800000"/>
              <a:headEnd/>
              <a:tailEnd/>
            </a:ln>
          </p:spPr>
        </p:pic>
        <p:sp>
          <p:nvSpPr>
            <p:cNvPr id="29709" name="Rectangle 21"/>
            <p:cNvSpPr>
              <a:spLocks noChangeArrowheads="1"/>
            </p:cNvSpPr>
            <p:nvPr/>
          </p:nvSpPr>
          <p:spPr bwMode="auto">
            <a:xfrm>
              <a:off x="483" y="1687"/>
              <a:ext cx="4938" cy="1865"/>
            </a:xfrm>
            <a:prstGeom prst="rect">
              <a:avLst/>
            </a:prstGeom>
            <a:noFill/>
            <a:ln w="57150" algn="ctr">
              <a:solidFill>
                <a:schemeClr val="tx2"/>
              </a:solidFill>
              <a:miter lim="800000"/>
              <a:headEnd/>
              <a:tailEnd/>
            </a:ln>
          </p:spPr>
          <p:txBody>
            <a:bodyPr wrap="none" anchor="ctr"/>
            <a:lstStyle/>
            <a:p>
              <a:pPr algn="ctr"/>
              <a:endParaRPr lang="en-US"/>
            </a:p>
          </p:txBody>
        </p:sp>
        <p:sp>
          <p:nvSpPr>
            <p:cNvPr id="29710" name="Text Box 22"/>
            <p:cNvSpPr txBox="1">
              <a:spLocks noChangeArrowheads="1"/>
            </p:cNvSpPr>
            <p:nvPr/>
          </p:nvSpPr>
          <p:spPr bwMode="auto">
            <a:xfrm>
              <a:off x="3552" y="1305"/>
              <a:ext cx="1961" cy="231"/>
            </a:xfrm>
            <a:prstGeom prst="rect">
              <a:avLst/>
            </a:prstGeom>
            <a:noFill/>
            <a:ln w="9525" algn="ctr">
              <a:noFill/>
              <a:miter lim="800000"/>
              <a:headEnd/>
              <a:tailEnd/>
            </a:ln>
          </p:spPr>
          <p:txBody>
            <a:bodyPr>
              <a:spAutoFit/>
            </a:bodyPr>
            <a:lstStyle/>
            <a:p>
              <a:pPr algn="ctr">
                <a:spcBef>
                  <a:spcPct val="50000"/>
                </a:spcBef>
              </a:pPr>
              <a:r>
                <a:rPr lang="en-US" b="1" dirty="0"/>
                <a:t>Customer Service Facade</a:t>
              </a:r>
            </a:p>
          </p:txBody>
        </p:sp>
      </p:grpSp>
      <p:sp>
        <p:nvSpPr>
          <p:cNvPr id="2970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Facade Pattern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9"/>
          <p:cNvSpPr>
            <a:spLocks noGrp="1" noChangeArrowheads="1"/>
          </p:cNvSpPr>
          <p:nvPr>
            <p:ph type="body" idx="4294967295"/>
          </p:nvPr>
        </p:nvSpPr>
        <p:spPr>
          <a:xfrm>
            <a:off x="319088" y="1233488"/>
            <a:ext cx="8229600" cy="1557337"/>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Home Theater System is assembled with a DVD player, </a:t>
            </a:r>
            <a:br>
              <a:rPr lang="en-US" sz="2000" b="1" dirty="0" smtClean="0">
                <a:solidFill>
                  <a:srgbClr val="000000"/>
                </a:solidFill>
                <a:latin typeface="Candara"/>
                <a:cs typeface="Arial" pitchFamily="34" charset="0"/>
              </a:rPr>
            </a:br>
            <a:r>
              <a:rPr lang="en-US" sz="2000" b="1" dirty="0" smtClean="0">
                <a:solidFill>
                  <a:srgbClr val="000000"/>
                </a:solidFill>
                <a:latin typeface="Candara"/>
                <a:cs typeface="Arial" pitchFamily="34" charset="0"/>
              </a:rPr>
              <a:t>a projection video system, CD Player, surround sound, and a popcorn popper.</a:t>
            </a:r>
          </a:p>
        </p:txBody>
      </p:sp>
      <p:pic>
        <p:nvPicPr>
          <p:cNvPr id="30724" name="Picture 5"/>
          <p:cNvPicPr>
            <a:picLocks noChangeAspect="1" noChangeArrowheads="1"/>
          </p:cNvPicPr>
          <p:nvPr/>
        </p:nvPicPr>
        <p:blipFill>
          <a:blip r:embed="rId3" cstate="print"/>
          <a:srcRect/>
          <a:stretch>
            <a:fillRect/>
          </a:stretch>
        </p:blipFill>
        <p:spPr bwMode="auto">
          <a:xfrm>
            <a:off x="1000125" y="3267075"/>
            <a:ext cx="5943600" cy="2286000"/>
          </a:xfrm>
          <a:prstGeom prst="rect">
            <a:avLst/>
          </a:prstGeom>
          <a:noFill/>
          <a:ln w="12700" algn="ctr">
            <a:noFill/>
            <a:miter lim="800000"/>
            <a:headEnd/>
            <a:tailEnd/>
          </a:ln>
        </p:spPr>
      </p:pic>
      <p:sp>
        <p:nvSpPr>
          <p:cNvPr id="3072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3.3: Examples of Structural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What are Structural Design Patterns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3"/>
          <p:cNvSpPr>
            <a:spLocks noGrp="1" noChangeArrowheads="1"/>
          </p:cNvSpPr>
          <p:nvPr>
            <p:ph type="body" idx="4294967295"/>
          </p:nvPr>
        </p:nvSpPr>
        <p:spPr>
          <a:xfrm>
            <a:off x="466725" y="1104900"/>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Behavioral patterns are those design patterns which deal with interactions between the objects.</a:t>
            </a:r>
            <a:r>
              <a:rPr lang="en-US" dirty="0" smtClean="0">
                <a:solidFill>
                  <a:srgbClr val="000000"/>
                </a:solidFill>
                <a:latin typeface="Candara"/>
              </a:rPr>
              <a:t> </a:t>
            </a:r>
          </a:p>
          <a:p>
            <a:pPr lvl="1" eaLnBrk="1" hangingPunct="1"/>
            <a:r>
              <a:rPr lang="en-US" sz="1800" dirty="0" smtClean="0">
                <a:solidFill>
                  <a:srgbClr val="000000"/>
                </a:solidFill>
                <a:latin typeface="Candara"/>
                <a:cs typeface="Arial" pitchFamily="34" charset="0"/>
              </a:rPr>
              <a:t>Behavioral patterns are concerned with the assignment of responsibilities between objects, or encapsulating behavior in an object and delegating requests to it.</a:t>
            </a:r>
            <a:r>
              <a:rPr lang="en-US" dirty="0" smtClean="0">
                <a:solidFill>
                  <a:srgbClr val="000000"/>
                </a:solidFill>
                <a:latin typeface="Candara"/>
              </a:rPr>
              <a:t> </a:t>
            </a:r>
          </a:p>
        </p:txBody>
      </p:sp>
      <p:sp>
        <p:nvSpPr>
          <p:cNvPr id="3174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What is a Behavioral Design Pattern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1"/>
          <p:cNvSpPr>
            <a:spLocks noGrp="1" noChangeArrowheads="1"/>
          </p:cNvSpPr>
          <p:nvPr>
            <p:ph type="body" idx="4294967295"/>
          </p:nvPr>
        </p:nvSpPr>
        <p:spPr>
          <a:xfrm>
            <a:off x="466725" y="1200150"/>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These are widely used by other patterns or are frequently used in a large number of programs. </a:t>
            </a:r>
          </a:p>
          <a:p>
            <a:pPr eaLnBrk="1" hangingPunct="1">
              <a:buFont typeface="Wingdings" pitchFamily="2" charset="2"/>
              <a:buChar char="Ø"/>
            </a:pPr>
            <a:r>
              <a:rPr lang="en-US" sz="2000" b="1" dirty="0" smtClean="0">
                <a:solidFill>
                  <a:srgbClr val="000000"/>
                </a:solidFill>
                <a:latin typeface="Candara"/>
                <a:cs typeface="Arial" pitchFamily="34" charset="0"/>
              </a:rPr>
              <a:t>Fundamental patterns are further classified as:</a:t>
            </a:r>
          </a:p>
          <a:p>
            <a:pPr lvl="1" eaLnBrk="1" hangingPunct="1"/>
            <a:r>
              <a:rPr lang="en-US" sz="1800" dirty="0" smtClean="0">
                <a:solidFill>
                  <a:srgbClr val="000000"/>
                </a:solidFill>
                <a:latin typeface="Candara"/>
                <a:cs typeface="Arial" pitchFamily="34" charset="0"/>
              </a:rPr>
              <a:t>Delegation Pattern</a:t>
            </a:r>
          </a:p>
          <a:p>
            <a:pPr lvl="1" eaLnBrk="1" hangingPunct="1"/>
            <a:r>
              <a:rPr lang="en-US" sz="1800" dirty="0" smtClean="0">
                <a:solidFill>
                  <a:srgbClr val="000000"/>
                </a:solidFill>
                <a:latin typeface="Candara"/>
                <a:cs typeface="Arial" pitchFamily="34" charset="0"/>
              </a:rPr>
              <a:t>Interface Pattern</a:t>
            </a:r>
          </a:p>
          <a:p>
            <a:pPr lvl="1" eaLnBrk="1" hangingPunct="1"/>
            <a:r>
              <a:rPr lang="en-US" sz="1800" dirty="0" smtClean="0">
                <a:solidFill>
                  <a:srgbClr val="000000"/>
                </a:solidFill>
                <a:latin typeface="Candara"/>
                <a:cs typeface="Arial" pitchFamily="34" charset="0"/>
              </a:rPr>
              <a:t>Abstract </a:t>
            </a:r>
            <a:r>
              <a:rPr lang="en-US" sz="1800" dirty="0" err="1" smtClean="0">
                <a:solidFill>
                  <a:srgbClr val="000000"/>
                </a:solidFill>
                <a:latin typeface="Candara"/>
                <a:cs typeface="Arial" pitchFamily="34" charset="0"/>
              </a:rPr>
              <a:t>Superclass</a:t>
            </a:r>
            <a:endParaRPr lang="en-US" sz="1800" dirty="0" smtClean="0">
              <a:solidFill>
                <a:srgbClr val="000000"/>
              </a:solidFill>
              <a:latin typeface="Candara"/>
              <a:cs typeface="Arial" pitchFamily="34" charset="0"/>
            </a:endParaRPr>
          </a:p>
          <a:p>
            <a:pPr lvl="1" eaLnBrk="1" hangingPunct="1"/>
            <a:r>
              <a:rPr lang="en-US" sz="1800" dirty="0" smtClean="0">
                <a:solidFill>
                  <a:srgbClr val="000000"/>
                </a:solidFill>
                <a:latin typeface="Candara"/>
                <a:cs typeface="Arial" pitchFamily="34" charset="0"/>
              </a:rPr>
              <a:t>Interface and abstract class</a:t>
            </a:r>
          </a:p>
          <a:p>
            <a:pPr lvl="1" eaLnBrk="1" hangingPunct="1"/>
            <a:r>
              <a:rPr lang="en-US" sz="1800" dirty="0" smtClean="0">
                <a:solidFill>
                  <a:srgbClr val="000000"/>
                </a:solidFill>
                <a:latin typeface="Candara"/>
                <a:cs typeface="Arial" pitchFamily="34" charset="0"/>
              </a:rPr>
              <a:t>Immutable Pattern</a:t>
            </a:r>
          </a:p>
          <a:p>
            <a:pPr lvl="1" eaLnBrk="1" hangingPunct="1"/>
            <a:r>
              <a:rPr lang="en-US" sz="1800" dirty="0" smtClean="0">
                <a:solidFill>
                  <a:srgbClr val="000000"/>
                </a:solidFill>
                <a:latin typeface="Candara"/>
                <a:cs typeface="Arial" pitchFamily="34" charset="0"/>
              </a:rPr>
              <a:t>Marker Interface Pattern</a:t>
            </a:r>
          </a:p>
          <a:p>
            <a:pPr eaLnBrk="1" hangingPunct="1"/>
            <a:endParaRPr lang="en-US" sz="1800" dirty="0" smtClean="0">
              <a:solidFill>
                <a:srgbClr val="000000"/>
              </a:solidFill>
              <a:latin typeface="Candara"/>
              <a:cs typeface="Arial" pitchFamily="34" charset="0"/>
            </a:endParaRPr>
          </a:p>
        </p:txBody>
      </p:sp>
      <p:sp>
        <p:nvSpPr>
          <p:cNvPr id="512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What is a Fundamental Design Pattern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1"/>
          <p:cNvSpPr>
            <a:spLocks noGrp="1" noChangeArrowheads="1"/>
          </p:cNvSpPr>
          <p:nvPr>
            <p:ph type="body" sz="half" idx="4294967295"/>
          </p:nvPr>
        </p:nvSpPr>
        <p:spPr>
          <a:xfrm>
            <a:off x="319088" y="1827213"/>
            <a:ext cx="4038600" cy="3635375"/>
          </a:xfrm>
        </p:spPr>
        <p:txBody>
          <a:bodyPr lIns="90488" tIns="44450" rIns="90488" bIns="44450"/>
          <a:lstStyle/>
          <a:p>
            <a:pPr marL="746125" lvl="1" indent="-288925" eaLnBrk="1" hangingPunct="1"/>
            <a:r>
              <a:rPr lang="en-US" sz="1800" smtClean="0">
                <a:solidFill>
                  <a:srgbClr val="000000"/>
                </a:solidFill>
                <a:latin typeface="Candara"/>
                <a:cs typeface="Arial" pitchFamily="34" charset="0"/>
              </a:rPr>
              <a:t>Chain of Responsibility (COR)</a:t>
            </a:r>
          </a:p>
          <a:p>
            <a:pPr marL="746125" lvl="1" indent="-288925" eaLnBrk="1" hangingPunct="1"/>
            <a:r>
              <a:rPr lang="en-US" sz="1800" smtClean="0">
                <a:solidFill>
                  <a:srgbClr val="000000"/>
                </a:solidFill>
                <a:latin typeface="Candara"/>
                <a:cs typeface="Arial" pitchFamily="34" charset="0"/>
              </a:rPr>
              <a:t>Command</a:t>
            </a:r>
          </a:p>
          <a:p>
            <a:pPr marL="746125" lvl="1" indent="-288925" eaLnBrk="1" hangingPunct="1"/>
            <a:r>
              <a:rPr lang="en-US" sz="1800" smtClean="0">
                <a:solidFill>
                  <a:srgbClr val="000000"/>
                </a:solidFill>
                <a:latin typeface="Candara"/>
                <a:cs typeface="Arial" pitchFamily="34" charset="0"/>
              </a:rPr>
              <a:t>Interpreter</a:t>
            </a:r>
          </a:p>
          <a:p>
            <a:pPr marL="746125" lvl="1" indent="-288925" eaLnBrk="1" hangingPunct="1"/>
            <a:r>
              <a:rPr lang="en-US" sz="1800" smtClean="0">
                <a:solidFill>
                  <a:srgbClr val="000000"/>
                </a:solidFill>
                <a:latin typeface="Candara"/>
                <a:cs typeface="Arial" pitchFamily="34" charset="0"/>
              </a:rPr>
              <a:t>Iterator</a:t>
            </a:r>
          </a:p>
          <a:p>
            <a:pPr marL="746125" lvl="1" indent="-288925" eaLnBrk="1" hangingPunct="1"/>
            <a:r>
              <a:rPr lang="en-US" sz="1800" smtClean="0">
                <a:solidFill>
                  <a:srgbClr val="000000"/>
                </a:solidFill>
                <a:latin typeface="Candara"/>
                <a:cs typeface="Arial" pitchFamily="34" charset="0"/>
              </a:rPr>
              <a:t>Mediator</a:t>
            </a:r>
          </a:p>
          <a:p>
            <a:pPr marL="746125" lvl="1" indent="-288925" eaLnBrk="1" hangingPunct="1"/>
            <a:r>
              <a:rPr lang="en-US" sz="1800" smtClean="0">
                <a:solidFill>
                  <a:srgbClr val="000000"/>
                </a:solidFill>
                <a:latin typeface="Candara"/>
                <a:cs typeface="Arial" pitchFamily="34" charset="0"/>
              </a:rPr>
              <a:t>Memento</a:t>
            </a:r>
          </a:p>
        </p:txBody>
      </p:sp>
      <p:sp>
        <p:nvSpPr>
          <p:cNvPr id="32772" name="Rectangle 12"/>
          <p:cNvSpPr>
            <a:spLocks noGrp="1" noChangeArrowheads="1"/>
          </p:cNvSpPr>
          <p:nvPr>
            <p:ph type="body" sz="half" idx="4294967295"/>
          </p:nvPr>
        </p:nvSpPr>
        <p:spPr>
          <a:xfrm>
            <a:off x="4510088" y="1827213"/>
            <a:ext cx="4038600" cy="3635375"/>
          </a:xfrm>
        </p:spPr>
        <p:txBody>
          <a:bodyPr lIns="90488" tIns="44450" rIns="90488" bIns="44450"/>
          <a:lstStyle/>
          <a:p>
            <a:pPr marL="746125" lvl="1" indent="-288925" eaLnBrk="1" hangingPunct="1"/>
            <a:r>
              <a:rPr lang="en-US" sz="1800" smtClean="0">
                <a:solidFill>
                  <a:srgbClr val="000000"/>
                </a:solidFill>
                <a:latin typeface="Candara"/>
                <a:cs typeface="Arial" pitchFamily="34" charset="0"/>
              </a:rPr>
              <a:t>Observer</a:t>
            </a:r>
          </a:p>
          <a:p>
            <a:pPr marL="746125" lvl="1" indent="-288925" eaLnBrk="1" hangingPunct="1"/>
            <a:r>
              <a:rPr lang="en-US" sz="1800" smtClean="0">
                <a:solidFill>
                  <a:srgbClr val="000000"/>
                </a:solidFill>
                <a:latin typeface="Candara"/>
                <a:cs typeface="Arial" pitchFamily="34" charset="0"/>
              </a:rPr>
              <a:t>State</a:t>
            </a:r>
          </a:p>
          <a:p>
            <a:pPr marL="746125" lvl="1" indent="-288925" eaLnBrk="1" hangingPunct="1"/>
            <a:r>
              <a:rPr lang="en-US" sz="1800" smtClean="0">
                <a:solidFill>
                  <a:srgbClr val="000000"/>
                </a:solidFill>
                <a:latin typeface="Candara"/>
                <a:cs typeface="Arial" pitchFamily="34" charset="0"/>
              </a:rPr>
              <a:t>Strategy</a:t>
            </a:r>
          </a:p>
          <a:p>
            <a:pPr marL="746125" lvl="1" indent="-288925" eaLnBrk="1" hangingPunct="1"/>
            <a:r>
              <a:rPr lang="en-US" sz="1800" smtClean="0">
                <a:solidFill>
                  <a:srgbClr val="000000"/>
                </a:solidFill>
                <a:latin typeface="Candara"/>
                <a:cs typeface="Arial" pitchFamily="34" charset="0"/>
              </a:rPr>
              <a:t>Template Method</a:t>
            </a:r>
          </a:p>
          <a:p>
            <a:pPr marL="746125" lvl="1" indent="-288925" eaLnBrk="1" hangingPunct="1"/>
            <a:r>
              <a:rPr lang="en-US" sz="1800" smtClean="0">
                <a:solidFill>
                  <a:srgbClr val="000000"/>
                </a:solidFill>
                <a:latin typeface="Candara"/>
                <a:cs typeface="Arial" pitchFamily="34" charset="0"/>
              </a:rPr>
              <a:t>Visitor</a:t>
            </a:r>
          </a:p>
        </p:txBody>
      </p:sp>
      <p:sp>
        <p:nvSpPr>
          <p:cNvPr id="32773" name="Rectangle 3"/>
          <p:cNvSpPr txBox="1">
            <a:spLocks noChangeArrowheads="1"/>
          </p:cNvSpPr>
          <p:nvPr/>
        </p:nvSpPr>
        <p:spPr bwMode="auto">
          <a:xfrm>
            <a:off x="319088" y="1233488"/>
            <a:ext cx="8458200" cy="685800"/>
          </a:xfrm>
          <a:prstGeom prst="rect">
            <a:avLst/>
          </a:prstGeom>
          <a:noFill/>
          <a:ln w="12700">
            <a:noFill/>
            <a:miter lim="800000"/>
            <a:headEnd/>
            <a:tailEnd/>
          </a:ln>
        </p:spPr>
        <p:txBody>
          <a:bodyPr lIns="90488" tIns="44450" rIns="90488" bIns="44450"/>
          <a:lstStyle/>
          <a:p>
            <a:pPr marL="342900" indent="-34290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Here is a list of the different behavioral design patterns:</a:t>
            </a:r>
          </a:p>
        </p:txBody>
      </p:sp>
      <p:sp>
        <p:nvSpPr>
          <p:cNvPr id="3277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Different Behavioral Design Patterns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9"/>
          <p:cNvSpPr>
            <a:spLocks noGrp="1" noChangeArrowheads="1"/>
          </p:cNvSpPr>
          <p:nvPr>
            <p:ph type="body" idx="4294967295"/>
          </p:nvPr>
        </p:nvSpPr>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State Pattern allows an object to alter its behavior when its internal state changes. The object appears to change its class.</a:t>
            </a:r>
          </a:p>
          <a:p>
            <a:pPr eaLnBrk="1" hangingPunct="1">
              <a:buFont typeface="Wingdings" pitchFamily="2" charset="2"/>
              <a:buChar char="Ø"/>
            </a:pPr>
            <a:endParaRPr lang="en-US" sz="2000" b="1" dirty="0" smtClean="0">
              <a:solidFill>
                <a:srgbClr val="000000"/>
              </a:solidFill>
              <a:latin typeface="Candara"/>
              <a:cs typeface="Arial" pitchFamily="34" charset="0"/>
            </a:endParaRPr>
          </a:p>
          <a:p>
            <a:pPr eaLnBrk="1" hangingPunct="1">
              <a:buFont typeface="Wingdings" pitchFamily="2" charset="2"/>
              <a:buChar char="Ø"/>
            </a:pPr>
            <a:r>
              <a:rPr lang="en-US" sz="2000" b="1" dirty="0" smtClean="0">
                <a:solidFill>
                  <a:srgbClr val="000000"/>
                </a:solidFill>
                <a:latin typeface="Candara"/>
                <a:cs typeface="Arial" pitchFamily="34" charset="0"/>
              </a:rPr>
              <a:t>It uses polymorphism to define different behaviors for different states of an object.</a:t>
            </a:r>
          </a:p>
        </p:txBody>
      </p:sp>
      <p:sp>
        <p:nvSpPr>
          <p:cNvPr id="3379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State Pattern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63"/>
          <p:cNvGrpSpPr>
            <a:grpSpLocks/>
          </p:cNvGrpSpPr>
          <p:nvPr/>
        </p:nvGrpSpPr>
        <p:grpSpPr bwMode="auto">
          <a:xfrm>
            <a:off x="609600" y="1422400"/>
            <a:ext cx="8001000" cy="3911600"/>
            <a:chOff x="480" y="896"/>
            <a:chExt cx="5040" cy="2464"/>
          </a:xfrm>
        </p:grpSpPr>
        <p:pic>
          <p:nvPicPr>
            <p:cNvPr id="34821" name="Picture 11" descr="vending machine"/>
            <p:cNvPicPr>
              <a:picLocks noChangeAspect="1" noChangeArrowheads="1"/>
            </p:cNvPicPr>
            <p:nvPr/>
          </p:nvPicPr>
          <p:blipFill>
            <a:blip r:embed="rId3" cstate="print"/>
            <a:srcRect/>
            <a:stretch>
              <a:fillRect/>
            </a:stretch>
          </p:blipFill>
          <p:spPr bwMode="auto">
            <a:xfrm>
              <a:off x="480" y="1008"/>
              <a:ext cx="855" cy="1440"/>
            </a:xfrm>
            <a:prstGeom prst="rect">
              <a:avLst/>
            </a:prstGeom>
            <a:noFill/>
            <a:ln w="9525">
              <a:noFill/>
              <a:miter lim="800000"/>
              <a:headEnd/>
              <a:tailEnd/>
            </a:ln>
          </p:spPr>
        </p:pic>
        <p:sp>
          <p:nvSpPr>
            <p:cNvPr id="34822" name="Rectangle 41"/>
            <p:cNvSpPr>
              <a:spLocks noChangeArrowheads="1"/>
            </p:cNvSpPr>
            <p:nvPr/>
          </p:nvSpPr>
          <p:spPr bwMode="auto">
            <a:xfrm>
              <a:off x="496" y="928"/>
              <a:ext cx="776" cy="88"/>
            </a:xfrm>
            <a:prstGeom prst="rect">
              <a:avLst/>
            </a:prstGeom>
            <a:solidFill>
              <a:schemeClr val="bg1"/>
            </a:solidFill>
            <a:ln w="9525" algn="ctr">
              <a:solidFill>
                <a:schemeClr val="tx2"/>
              </a:solidFill>
              <a:miter lim="800000"/>
              <a:headEnd/>
              <a:tailEnd/>
            </a:ln>
          </p:spPr>
          <p:txBody>
            <a:bodyPr wrap="none" anchor="ctr"/>
            <a:lstStyle/>
            <a:p>
              <a:pPr algn="ctr"/>
              <a:r>
                <a:rPr lang="en-US" sz="1100" b="1">
                  <a:solidFill>
                    <a:schemeClr val="tx2"/>
                  </a:solidFill>
                </a:rPr>
                <a:t>Vending Machine</a:t>
              </a:r>
            </a:p>
          </p:txBody>
        </p:sp>
        <p:grpSp>
          <p:nvGrpSpPr>
            <p:cNvPr id="10" name="Group 44"/>
            <p:cNvGrpSpPr>
              <a:grpSpLocks/>
            </p:cNvGrpSpPr>
            <p:nvPr/>
          </p:nvGrpSpPr>
          <p:grpSpPr bwMode="auto">
            <a:xfrm>
              <a:off x="2832" y="896"/>
              <a:ext cx="1248" cy="816"/>
              <a:chOff x="1920" y="1152"/>
              <a:chExt cx="1248" cy="816"/>
            </a:xfrm>
          </p:grpSpPr>
          <p:sp>
            <p:nvSpPr>
              <p:cNvPr id="53290" name="Rectangle 42"/>
              <p:cNvSpPr>
                <a:spLocks noChangeArrowheads="1"/>
              </p:cNvSpPr>
              <p:nvPr/>
            </p:nvSpPr>
            <p:spPr bwMode="auto">
              <a:xfrm>
                <a:off x="1920" y="1152"/>
                <a:ext cx="1248" cy="173"/>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latin typeface="Arial" charset="0"/>
                  </a:rPr>
                  <a:t>VendingMachineState</a:t>
                </a:r>
              </a:p>
            </p:txBody>
          </p:sp>
          <p:sp>
            <p:nvSpPr>
              <p:cNvPr id="53291" name="Rectangle 43"/>
              <p:cNvSpPr>
                <a:spLocks noChangeArrowheads="1"/>
              </p:cNvSpPr>
              <p:nvPr/>
            </p:nvSpPr>
            <p:spPr bwMode="auto">
              <a:xfrm>
                <a:off x="1920" y="1323"/>
                <a:ext cx="1248" cy="645"/>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latin typeface="Arial" charset="0"/>
                </a:endParaRPr>
              </a:p>
            </p:txBody>
          </p:sp>
        </p:grpSp>
        <p:sp>
          <p:nvSpPr>
            <p:cNvPr id="34824" name="AutoShape 45"/>
            <p:cNvSpPr>
              <a:spLocks noChangeArrowheads="1"/>
            </p:cNvSpPr>
            <p:nvPr/>
          </p:nvSpPr>
          <p:spPr bwMode="auto">
            <a:xfrm>
              <a:off x="1296" y="1344"/>
              <a:ext cx="192" cy="96"/>
            </a:xfrm>
            <a:prstGeom prst="diamond">
              <a:avLst/>
            </a:prstGeom>
            <a:solidFill>
              <a:schemeClr val="bg1"/>
            </a:solidFill>
            <a:ln w="9525" algn="ctr">
              <a:solidFill>
                <a:schemeClr val="tx2"/>
              </a:solidFill>
              <a:miter lim="800000"/>
              <a:headEnd/>
              <a:tailEnd/>
            </a:ln>
          </p:spPr>
          <p:txBody>
            <a:bodyPr wrap="none" anchor="ctr"/>
            <a:lstStyle/>
            <a:p>
              <a:pPr algn="ctr"/>
              <a:endParaRPr lang="en-US">
                <a:solidFill>
                  <a:schemeClr val="tx2"/>
                </a:solidFill>
              </a:endParaRPr>
            </a:p>
          </p:txBody>
        </p:sp>
        <p:cxnSp>
          <p:nvCxnSpPr>
            <p:cNvPr id="34825" name="AutoShape 46"/>
            <p:cNvCxnSpPr>
              <a:cxnSpLocks noChangeShapeType="1"/>
              <a:stCxn id="34824" idx="3"/>
              <a:endCxn id="53291" idx="1"/>
            </p:cNvCxnSpPr>
            <p:nvPr/>
          </p:nvCxnSpPr>
          <p:spPr bwMode="auto">
            <a:xfrm flipV="1">
              <a:off x="1488" y="1390"/>
              <a:ext cx="1344" cy="2"/>
            </a:xfrm>
            <a:prstGeom prst="straightConnector1">
              <a:avLst/>
            </a:prstGeom>
            <a:noFill/>
            <a:ln w="9525">
              <a:solidFill>
                <a:schemeClr val="tx2"/>
              </a:solidFill>
              <a:round/>
              <a:headEnd/>
              <a:tailEnd/>
            </a:ln>
          </p:spPr>
        </p:cxnSp>
        <p:grpSp>
          <p:nvGrpSpPr>
            <p:cNvPr id="11" name="Group 47"/>
            <p:cNvGrpSpPr>
              <a:grpSpLocks/>
            </p:cNvGrpSpPr>
            <p:nvPr/>
          </p:nvGrpSpPr>
          <p:grpSpPr bwMode="auto">
            <a:xfrm>
              <a:off x="1392" y="2544"/>
              <a:ext cx="1248" cy="816"/>
              <a:chOff x="1920" y="1152"/>
              <a:chExt cx="1248" cy="816"/>
            </a:xfrm>
          </p:grpSpPr>
          <p:sp>
            <p:nvSpPr>
              <p:cNvPr id="53296" name="Rectangle 48"/>
              <p:cNvSpPr>
                <a:spLocks noChangeArrowheads="1"/>
              </p:cNvSpPr>
              <p:nvPr/>
            </p:nvSpPr>
            <p:spPr bwMode="auto">
              <a:xfrm>
                <a:off x="1920" y="1152"/>
                <a:ext cx="1248" cy="173"/>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latin typeface="Arial" charset="0"/>
                  </a:rPr>
                  <a:t>VendingDepositState</a:t>
                </a:r>
              </a:p>
            </p:txBody>
          </p:sp>
          <p:sp>
            <p:nvSpPr>
              <p:cNvPr id="53297" name="Rectangle 49"/>
              <p:cNvSpPr>
                <a:spLocks noChangeArrowheads="1"/>
              </p:cNvSpPr>
              <p:nvPr/>
            </p:nvSpPr>
            <p:spPr bwMode="auto">
              <a:xfrm>
                <a:off x="1920" y="1323"/>
                <a:ext cx="1248" cy="645"/>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latin typeface="Arial" charset="0"/>
                </a:endParaRPr>
              </a:p>
            </p:txBody>
          </p:sp>
        </p:grpSp>
        <p:pic>
          <p:nvPicPr>
            <p:cNvPr id="34827" name="Picture 50" descr="coin"/>
            <p:cNvPicPr>
              <a:picLocks noChangeAspect="1" noChangeArrowheads="1"/>
            </p:cNvPicPr>
            <p:nvPr/>
          </p:nvPicPr>
          <p:blipFill>
            <a:blip r:embed="rId4" cstate="print"/>
            <a:srcRect/>
            <a:stretch>
              <a:fillRect/>
            </a:stretch>
          </p:blipFill>
          <p:spPr bwMode="auto">
            <a:xfrm>
              <a:off x="1776" y="2784"/>
              <a:ext cx="528" cy="520"/>
            </a:xfrm>
            <a:prstGeom prst="rect">
              <a:avLst/>
            </a:prstGeom>
            <a:noFill/>
            <a:ln w="9525">
              <a:noFill/>
              <a:miter lim="800000"/>
              <a:headEnd/>
              <a:tailEnd/>
            </a:ln>
          </p:spPr>
        </p:pic>
        <p:grpSp>
          <p:nvGrpSpPr>
            <p:cNvPr id="12" name="Group 51"/>
            <p:cNvGrpSpPr>
              <a:grpSpLocks/>
            </p:cNvGrpSpPr>
            <p:nvPr/>
          </p:nvGrpSpPr>
          <p:grpSpPr bwMode="auto">
            <a:xfrm>
              <a:off x="2832" y="2544"/>
              <a:ext cx="1248" cy="816"/>
              <a:chOff x="1920" y="1152"/>
              <a:chExt cx="1248" cy="816"/>
            </a:xfrm>
          </p:grpSpPr>
          <p:sp>
            <p:nvSpPr>
              <p:cNvPr id="53300" name="Rectangle 52"/>
              <p:cNvSpPr>
                <a:spLocks noChangeArrowheads="1"/>
              </p:cNvSpPr>
              <p:nvPr/>
            </p:nvSpPr>
            <p:spPr bwMode="auto">
              <a:xfrm>
                <a:off x="1920" y="1152"/>
                <a:ext cx="1248" cy="173"/>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latin typeface="Arial" charset="0"/>
                  </a:rPr>
                  <a:t>VendingStockState</a:t>
                </a:r>
              </a:p>
            </p:txBody>
          </p:sp>
          <p:sp>
            <p:nvSpPr>
              <p:cNvPr id="53301" name="Rectangle 53"/>
              <p:cNvSpPr>
                <a:spLocks noChangeArrowheads="1"/>
              </p:cNvSpPr>
              <p:nvPr/>
            </p:nvSpPr>
            <p:spPr bwMode="auto">
              <a:xfrm>
                <a:off x="1920" y="1323"/>
                <a:ext cx="1248" cy="645"/>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latin typeface="Arial" charset="0"/>
                </a:endParaRPr>
              </a:p>
            </p:txBody>
          </p:sp>
        </p:grpSp>
        <p:pic>
          <p:nvPicPr>
            <p:cNvPr id="34829" name="Picture 54" descr="chips"/>
            <p:cNvPicPr>
              <a:picLocks noChangeAspect="1" noChangeArrowheads="1"/>
            </p:cNvPicPr>
            <p:nvPr/>
          </p:nvPicPr>
          <p:blipFill>
            <a:blip r:embed="rId5" cstate="print"/>
            <a:srcRect l="10257" r="12820"/>
            <a:stretch>
              <a:fillRect/>
            </a:stretch>
          </p:blipFill>
          <p:spPr bwMode="auto">
            <a:xfrm>
              <a:off x="3146" y="2784"/>
              <a:ext cx="406" cy="528"/>
            </a:xfrm>
            <a:prstGeom prst="rect">
              <a:avLst/>
            </a:prstGeom>
            <a:noFill/>
            <a:ln w="9525">
              <a:noFill/>
              <a:miter lim="800000"/>
              <a:headEnd/>
              <a:tailEnd/>
            </a:ln>
          </p:spPr>
        </p:pic>
        <p:grpSp>
          <p:nvGrpSpPr>
            <p:cNvPr id="13" name="Group 55"/>
            <p:cNvGrpSpPr>
              <a:grpSpLocks/>
            </p:cNvGrpSpPr>
            <p:nvPr/>
          </p:nvGrpSpPr>
          <p:grpSpPr bwMode="auto">
            <a:xfrm>
              <a:off x="4272" y="2544"/>
              <a:ext cx="1248" cy="816"/>
              <a:chOff x="1920" y="1152"/>
              <a:chExt cx="1248" cy="816"/>
            </a:xfrm>
          </p:grpSpPr>
          <p:sp>
            <p:nvSpPr>
              <p:cNvPr id="53304" name="Rectangle 56"/>
              <p:cNvSpPr>
                <a:spLocks noChangeArrowheads="1"/>
              </p:cNvSpPr>
              <p:nvPr/>
            </p:nvSpPr>
            <p:spPr bwMode="auto">
              <a:xfrm>
                <a:off x="1920" y="1152"/>
                <a:ext cx="1248" cy="173"/>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latin typeface="Arial" charset="0"/>
                  </a:rPr>
                  <a:t>ChangeAvailableState</a:t>
                </a:r>
              </a:p>
            </p:txBody>
          </p:sp>
          <p:sp>
            <p:nvSpPr>
              <p:cNvPr id="53305" name="Rectangle 57"/>
              <p:cNvSpPr>
                <a:spLocks noChangeArrowheads="1"/>
              </p:cNvSpPr>
              <p:nvPr/>
            </p:nvSpPr>
            <p:spPr bwMode="auto">
              <a:xfrm>
                <a:off x="1920" y="1323"/>
                <a:ext cx="1248" cy="645"/>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latin typeface="Arial" charset="0"/>
                </a:endParaRPr>
              </a:p>
            </p:txBody>
          </p:sp>
        </p:grpSp>
        <p:grpSp>
          <p:nvGrpSpPr>
            <p:cNvPr id="14" name="Group 40"/>
            <p:cNvGrpSpPr>
              <a:grpSpLocks/>
            </p:cNvGrpSpPr>
            <p:nvPr/>
          </p:nvGrpSpPr>
          <p:grpSpPr bwMode="auto">
            <a:xfrm>
              <a:off x="4368" y="2928"/>
              <a:ext cx="1008" cy="336"/>
              <a:chOff x="4656" y="1872"/>
              <a:chExt cx="1008" cy="336"/>
            </a:xfrm>
          </p:grpSpPr>
          <p:sp>
            <p:nvSpPr>
              <p:cNvPr id="34836" name="Rectangle 37"/>
              <p:cNvSpPr>
                <a:spLocks noChangeArrowheads="1"/>
              </p:cNvSpPr>
              <p:nvPr/>
            </p:nvSpPr>
            <p:spPr bwMode="auto">
              <a:xfrm>
                <a:off x="4656" y="1920"/>
                <a:ext cx="1008" cy="240"/>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grpSp>
            <p:nvGrpSpPr>
              <p:cNvPr id="15" name="Group 18"/>
              <p:cNvGrpSpPr>
                <a:grpSpLocks/>
              </p:cNvGrpSpPr>
              <p:nvPr/>
            </p:nvGrpSpPr>
            <p:grpSpPr bwMode="auto">
              <a:xfrm>
                <a:off x="4841" y="1872"/>
                <a:ext cx="140" cy="336"/>
                <a:chOff x="4896" y="432"/>
                <a:chExt cx="240" cy="576"/>
              </a:xfrm>
            </p:grpSpPr>
            <p:sp>
              <p:nvSpPr>
                <p:cNvPr id="2" name="AutoShape 15"/>
                <p:cNvSpPr>
                  <a:spLocks noChangeArrowheads="1"/>
                </p:cNvSpPr>
                <p:nvPr/>
              </p:nvSpPr>
              <p:spPr bwMode="auto">
                <a:xfrm>
                  <a:off x="4896" y="849"/>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3" name="AutoShape 13"/>
                <p:cNvSpPr>
                  <a:spLocks noChangeArrowheads="1"/>
                </p:cNvSpPr>
                <p:nvPr/>
              </p:nvSpPr>
              <p:spPr bwMode="auto">
                <a:xfrm>
                  <a:off x="4896" y="528"/>
                  <a:ext cx="240" cy="336"/>
                </a:xfrm>
                <a:prstGeom prst="can">
                  <a:avLst>
                    <a:gd name="adj" fmla="val 18595"/>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4" name="AutoShape 14"/>
                <p:cNvSpPr>
                  <a:spLocks noChangeArrowheads="1"/>
                </p:cNvSpPr>
                <p:nvPr/>
              </p:nvSpPr>
              <p:spPr bwMode="auto">
                <a:xfrm>
                  <a:off x="4896" y="432"/>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34861" name="Rectangle 16"/>
                <p:cNvSpPr>
                  <a:spLocks noChangeArrowheads="1"/>
                </p:cNvSpPr>
                <p:nvPr/>
              </p:nvSpPr>
              <p:spPr bwMode="auto">
                <a:xfrm>
                  <a:off x="4920" y="888"/>
                  <a:ext cx="192"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34862" name="Rectangle 17"/>
                <p:cNvSpPr>
                  <a:spLocks noChangeArrowheads="1"/>
                </p:cNvSpPr>
                <p:nvPr/>
              </p:nvSpPr>
              <p:spPr bwMode="auto">
                <a:xfrm>
                  <a:off x="4992" y="960"/>
                  <a:ext cx="48"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grpSp>
          <p:grpSp>
            <p:nvGrpSpPr>
              <p:cNvPr id="16" name="Group 19"/>
              <p:cNvGrpSpPr>
                <a:grpSpLocks/>
              </p:cNvGrpSpPr>
              <p:nvPr/>
            </p:nvGrpSpPr>
            <p:grpSpPr bwMode="auto">
              <a:xfrm>
                <a:off x="5010" y="1872"/>
                <a:ext cx="140" cy="336"/>
                <a:chOff x="4896" y="432"/>
                <a:chExt cx="240" cy="576"/>
              </a:xfrm>
            </p:grpSpPr>
            <p:sp>
              <p:nvSpPr>
                <p:cNvPr id="5" name="AutoShape 20"/>
                <p:cNvSpPr>
                  <a:spLocks noChangeArrowheads="1"/>
                </p:cNvSpPr>
                <p:nvPr/>
              </p:nvSpPr>
              <p:spPr bwMode="auto">
                <a:xfrm>
                  <a:off x="4896" y="849"/>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6" name="AutoShape 21"/>
                <p:cNvSpPr>
                  <a:spLocks noChangeArrowheads="1"/>
                </p:cNvSpPr>
                <p:nvPr/>
              </p:nvSpPr>
              <p:spPr bwMode="auto">
                <a:xfrm>
                  <a:off x="4896" y="528"/>
                  <a:ext cx="240" cy="336"/>
                </a:xfrm>
                <a:prstGeom prst="can">
                  <a:avLst>
                    <a:gd name="adj" fmla="val 18595"/>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7" name="AutoShape 22"/>
                <p:cNvSpPr>
                  <a:spLocks noChangeArrowheads="1"/>
                </p:cNvSpPr>
                <p:nvPr/>
              </p:nvSpPr>
              <p:spPr bwMode="auto">
                <a:xfrm>
                  <a:off x="4896" y="432"/>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34856" name="Rectangle 23"/>
                <p:cNvSpPr>
                  <a:spLocks noChangeArrowheads="1"/>
                </p:cNvSpPr>
                <p:nvPr/>
              </p:nvSpPr>
              <p:spPr bwMode="auto">
                <a:xfrm>
                  <a:off x="4920" y="888"/>
                  <a:ext cx="192"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34857" name="Rectangle 24"/>
                <p:cNvSpPr>
                  <a:spLocks noChangeArrowheads="1"/>
                </p:cNvSpPr>
                <p:nvPr/>
              </p:nvSpPr>
              <p:spPr bwMode="auto">
                <a:xfrm>
                  <a:off x="4992" y="960"/>
                  <a:ext cx="48"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grpSp>
          <p:grpSp>
            <p:nvGrpSpPr>
              <p:cNvPr id="17" name="Group 25"/>
              <p:cNvGrpSpPr>
                <a:grpSpLocks/>
              </p:cNvGrpSpPr>
              <p:nvPr/>
            </p:nvGrpSpPr>
            <p:grpSpPr bwMode="auto">
              <a:xfrm>
                <a:off x="5179" y="1872"/>
                <a:ext cx="140" cy="336"/>
                <a:chOff x="4896" y="432"/>
                <a:chExt cx="240" cy="576"/>
              </a:xfrm>
            </p:grpSpPr>
            <p:sp>
              <p:nvSpPr>
                <p:cNvPr id="8" name="AutoShape 26"/>
                <p:cNvSpPr>
                  <a:spLocks noChangeArrowheads="1"/>
                </p:cNvSpPr>
                <p:nvPr/>
              </p:nvSpPr>
              <p:spPr bwMode="auto">
                <a:xfrm>
                  <a:off x="4896" y="849"/>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53275" name="AutoShape 27"/>
                <p:cNvSpPr>
                  <a:spLocks noChangeArrowheads="1"/>
                </p:cNvSpPr>
                <p:nvPr/>
              </p:nvSpPr>
              <p:spPr bwMode="auto">
                <a:xfrm>
                  <a:off x="4896" y="528"/>
                  <a:ext cx="240" cy="336"/>
                </a:xfrm>
                <a:prstGeom prst="can">
                  <a:avLst>
                    <a:gd name="adj" fmla="val 18595"/>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53276" name="AutoShape 28"/>
                <p:cNvSpPr>
                  <a:spLocks noChangeArrowheads="1"/>
                </p:cNvSpPr>
                <p:nvPr/>
              </p:nvSpPr>
              <p:spPr bwMode="auto">
                <a:xfrm>
                  <a:off x="4896" y="432"/>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34851" name="Rectangle 29"/>
                <p:cNvSpPr>
                  <a:spLocks noChangeArrowheads="1"/>
                </p:cNvSpPr>
                <p:nvPr/>
              </p:nvSpPr>
              <p:spPr bwMode="auto">
                <a:xfrm>
                  <a:off x="4920" y="888"/>
                  <a:ext cx="192"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34852" name="Rectangle 30"/>
                <p:cNvSpPr>
                  <a:spLocks noChangeArrowheads="1"/>
                </p:cNvSpPr>
                <p:nvPr/>
              </p:nvSpPr>
              <p:spPr bwMode="auto">
                <a:xfrm>
                  <a:off x="4992" y="960"/>
                  <a:ext cx="48"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grpSp>
          <p:grpSp>
            <p:nvGrpSpPr>
              <p:cNvPr id="18" name="Group 31"/>
              <p:cNvGrpSpPr>
                <a:grpSpLocks/>
              </p:cNvGrpSpPr>
              <p:nvPr/>
            </p:nvGrpSpPr>
            <p:grpSpPr bwMode="auto">
              <a:xfrm>
                <a:off x="5348" y="1872"/>
                <a:ext cx="140" cy="336"/>
                <a:chOff x="4896" y="432"/>
                <a:chExt cx="240" cy="576"/>
              </a:xfrm>
            </p:grpSpPr>
            <p:sp>
              <p:nvSpPr>
                <p:cNvPr id="53280" name="AutoShape 32"/>
                <p:cNvSpPr>
                  <a:spLocks noChangeArrowheads="1"/>
                </p:cNvSpPr>
                <p:nvPr/>
              </p:nvSpPr>
              <p:spPr bwMode="auto">
                <a:xfrm>
                  <a:off x="4896" y="849"/>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53281" name="AutoShape 33"/>
                <p:cNvSpPr>
                  <a:spLocks noChangeArrowheads="1"/>
                </p:cNvSpPr>
                <p:nvPr/>
              </p:nvSpPr>
              <p:spPr bwMode="auto">
                <a:xfrm>
                  <a:off x="4896" y="528"/>
                  <a:ext cx="240" cy="336"/>
                </a:xfrm>
                <a:prstGeom prst="can">
                  <a:avLst>
                    <a:gd name="adj" fmla="val 18595"/>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53282" name="AutoShape 34"/>
                <p:cNvSpPr>
                  <a:spLocks noChangeArrowheads="1"/>
                </p:cNvSpPr>
                <p:nvPr/>
              </p:nvSpPr>
              <p:spPr bwMode="auto">
                <a:xfrm>
                  <a:off x="4896" y="432"/>
                  <a:ext cx="240" cy="144"/>
                </a:xfrm>
                <a:prstGeom prst="can">
                  <a:avLst>
                    <a:gd name="adj" fmla="val 13282"/>
                  </a:avLst>
                </a:prstGeom>
                <a:gradFill rotWithShape="1">
                  <a:gsLst>
                    <a:gs pos="0">
                      <a:schemeClr val="bg1">
                        <a:gamma/>
                        <a:shade val="46275"/>
                        <a:invGamma/>
                      </a:schemeClr>
                    </a:gs>
                    <a:gs pos="100000">
                      <a:schemeClr val="bg1"/>
                    </a:gs>
                  </a:gsLst>
                  <a:lin ang="0" scaled="1"/>
                </a:gradFill>
                <a:ln w="9525">
                  <a:solidFill>
                    <a:schemeClr val="tx1"/>
                  </a:solidFill>
                  <a:round/>
                  <a:headEnd/>
                  <a:tailEnd/>
                </a:ln>
                <a:effectLst/>
              </p:spPr>
              <p:txBody>
                <a:bodyPr wrap="none" anchor="ctr"/>
                <a:lstStyle/>
                <a:p>
                  <a:pPr algn="ctr">
                    <a:defRPr/>
                  </a:pPr>
                  <a:endParaRPr lang="en-US">
                    <a:solidFill>
                      <a:schemeClr val="tx2"/>
                    </a:solidFill>
                    <a:latin typeface="Arial" charset="0"/>
                  </a:endParaRPr>
                </a:p>
              </p:txBody>
            </p:sp>
            <p:sp>
              <p:nvSpPr>
                <p:cNvPr id="34846" name="Rectangle 35"/>
                <p:cNvSpPr>
                  <a:spLocks noChangeArrowheads="1"/>
                </p:cNvSpPr>
                <p:nvPr/>
              </p:nvSpPr>
              <p:spPr bwMode="auto">
                <a:xfrm>
                  <a:off x="4920" y="888"/>
                  <a:ext cx="192"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34847" name="Rectangle 36"/>
                <p:cNvSpPr>
                  <a:spLocks noChangeArrowheads="1"/>
                </p:cNvSpPr>
                <p:nvPr/>
              </p:nvSpPr>
              <p:spPr bwMode="auto">
                <a:xfrm>
                  <a:off x="4992" y="960"/>
                  <a:ext cx="48" cy="48"/>
                </a:xfrm>
                <a:prstGeom prst="rect">
                  <a:avLst/>
                </a:prstGeom>
                <a:solidFill>
                  <a:schemeClr val="tx1"/>
                </a:solidFill>
                <a:ln w="9525" algn="ctr">
                  <a:solidFill>
                    <a:schemeClr val="tx1"/>
                  </a:solidFill>
                  <a:miter lim="800000"/>
                  <a:headEnd/>
                  <a:tailEnd/>
                </a:ln>
              </p:spPr>
              <p:txBody>
                <a:bodyPr wrap="none" anchor="ctr"/>
                <a:lstStyle/>
                <a:p>
                  <a:pPr algn="ctr"/>
                  <a:endParaRPr lang="en-US">
                    <a:solidFill>
                      <a:schemeClr val="tx2"/>
                    </a:solidFill>
                  </a:endParaRPr>
                </a:p>
              </p:txBody>
            </p:sp>
          </p:grpSp>
          <p:sp>
            <p:nvSpPr>
              <p:cNvPr id="34841" name="Rectangle 38"/>
              <p:cNvSpPr>
                <a:spLocks noChangeArrowheads="1"/>
              </p:cNvSpPr>
              <p:nvPr/>
            </p:nvSpPr>
            <p:spPr bwMode="auto">
              <a:xfrm>
                <a:off x="4752" y="1920"/>
                <a:ext cx="48" cy="240"/>
              </a:xfrm>
              <a:prstGeom prst="rect">
                <a:avLst/>
              </a:prstGeom>
              <a:solidFill>
                <a:schemeClr val="bg1"/>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34842" name="Rectangle 39"/>
              <p:cNvSpPr>
                <a:spLocks noChangeArrowheads="1"/>
              </p:cNvSpPr>
              <p:nvPr/>
            </p:nvSpPr>
            <p:spPr bwMode="auto">
              <a:xfrm>
                <a:off x="5528" y="1920"/>
                <a:ext cx="48" cy="240"/>
              </a:xfrm>
              <a:prstGeom prst="rect">
                <a:avLst/>
              </a:prstGeom>
              <a:solidFill>
                <a:schemeClr val="bg1"/>
              </a:solidFill>
              <a:ln w="9525" algn="ctr">
                <a:solidFill>
                  <a:schemeClr val="tx1"/>
                </a:solidFill>
                <a:miter lim="800000"/>
                <a:headEnd/>
                <a:tailEnd/>
              </a:ln>
            </p:spPr>
            <p:txBody>
              <a:bodyPr wrap="none" anchor="ctr"/>
              <a:lstStyle/>
              <a:p>
                <a:pPr algn="ctr"/>
                <a:endParaRPr lang="en-US">
                  <a:solidFill>
                    <a:schemeClr val="tx2"/>
                  </a:solidFill>
                </a:endParaRPr>
              </a:p>
            </p:txBody>
          </p:sp>
        </p:grpSp>
        <p:cxnSp>
          <p:nvCxnSpPr>
            <p:cNvPr id="34832" name="AutoShape 59"/>
            <p:cNvCxnSpPr>
              <a:cxnSpLocks noChangeShapeType="1"/>
              <a:stCxn id="53291" idx="2"/>
              <a:endCxn id="53296" idx="0"/>
            </p:cNvCxnSpPr>
            <p:nvPr/>
          </p:nvCxnSpPr>
          <p:spPr bwMode="auto">
            <a:xfrm rot="5400000">
              <a:off x="2320" y="1408"/>
              <a:ext cx="832" cy="1440"/>
            </a:xfrm>
            <a:prstGeom prst="bentConnector3">
              <a:avLst>
                <a:gd name="adj1" fmla="val 49880"/>
              </a:avLst>
            </a:prstGeom>
            <a:noFill/>
            <a:ln w="9525">
              <a:solidFill>
                <a:schemeClr val="tx2"/>
              </a:solidFill>
              <a:miter lim="800000"/>
              <a:headEnd/>
              <a:tailEnd/>
            </a:ln>
          </p:spPr>
        </p:cxnSp>
        <p:cxnSp>
          <p:nvCxnSpPr>
            <p:cNvPr id="34833" name="AutoShape 60"/>
            <p:cNvCxnSpPr>
              <a:cxnSpLocks noChangeShapeType="1"/>
              <a:stCxn id="53291" idx="2"/>
              <a:endCxn id="53300" idx="0"/>
            </p:cNvCxnSpPr>
            <p:nvPr/>
          </p:nvCxnSpPr>
          <p:spPr bwMode="auto">
            <a:xfrm rot="5400000">
              <a:off x="3040" y="2128"/>
              <a:ext cx="832" cy="0"/>
            </a:xfrm>
            <a:prstGeom prst="straightConnector1">
              <a:avLst/>
            </a:prstGeom>
            <a:noFill/>
            <a:ln w="9525">
              <a:solidFill>
                <a:schemeClr val="tx2"/>
              </a:solidFill>
              <a:round/>
              <a:headEnd/>
              <a:tailEnd/>
            </a:ln>
          </p:spPr>
        </p:cxnSp>
        <p:cxnSp>
          <p:nvCxnSpPr>
            <p:cNvPr id="34834" name="AutoShape 61"/>
            <p:cNvCxnSpPr>
              <a:cxnSpLocks noChangeShapeType="1"/>
              <a:stCxn id="53291" idx="2"/>
              <a:endCxn id="53304" idx="0"/>
            </p:cNvCxnSpPr>
            <p:nvPr/>
          </p:nvCxnSpPr>
          <p:spPr bwMode="auto">
            <a:xfrm rot="16200000" flipH="1">
              <a:off x="3760" y="1408"/>
              <a:ext cx="832" cy="1440"/>
            </a:xfrm>
            <a:prstGeom prst="bentConnector3">
              <a:avLst>
                <a:gd name="adj1" fmla="val 49880"/>
              </a:avLst>
            </a:prstGeom>
            <a:noFill/>
            <a:ln w="9525">
              <a:solidFill>
                <a:schemeClr val="tx2"/>
              </a:solidFill>
              <a:miter lim="800000"/>
              <a:headEnd/>
              <a:tailEnd/>
            </a:ln>
          </p:spPr>
        </p:cxnSp>
        <p:sp>
          <p:nvSpPr>
            <p:cNvPr id="34835" name="AutoShape 62"/>
            <p:cNvSpPr>
              <a:spLocks noChangeArrowheads="1"/>
            </p:cNvSpPr>
            <p:nvPr/>
          </p:nvSpPr>
          <p:spPr bwMode="auto">
            <a:xfrm>
              <a:off x="3288" y="1976"/>
              <a:ext cx="336" cy="144"/>
            </a:xfrm>
            <a:prstGeom prst="triangle">
              <a:avLst>
                <a:gd name="adj" fmla="val 50000"/>
              </a:avLst>
            </a:prstGeom>
            <a:solidFill>
              <a:schemeClr val="bg1"/>
            </a:solidFill>
            <a:ln w="9525" algn="ctr">
              <a:solidFill>
                <a:schemeClr val="tx2"/>
              </a:solidFill>
              <a:miter lim="800000"/>
              <a:headEnd/>
              <a:tailEnd/>
            </a:ln>
          </p:spPr>
          <p:txBody>
            <a:bodyPr wrap="none" anchor="ctr"/>
            <a:lstStyle/>
            <a:p>
              <a:pPr algn="ctr"/>
              <a:endParaRPr lang="en-US">
                <a:solidFill>
                  <a:schemeClr val="tx2"/>
                </a:solidFill>
              </a:endParaRPr>
            </a:p>
          </p:txBody>
        </p:sp>
      </p:grpSp>
      <p:sp>
        <p:nvSpPr>
          <p:cNvPr id="3482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Example of State Pattern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6"/>
          <p:cNvPicPr>
            <a:picLocks noChangeAspect="1" noChangeArrowheads="1"/>
          </p:cNvPicPr>
          <p:nvPr/>
        </p:nvPicPr>
        <p:blipFill>
          <a:blip r:embed="rId3" cstate="print"/>
          <a:srcRect/>
          <a:stretch>
            <a:fillRect/>
          </a:stretch>
        </p:blipFill>
        <p:spPr bwMode="auto">
          <a:xfrm>
            <a:off x="100013" y="2287588"/>
            <a:ext cx="8943975" cy="2284412"/>
          </a:xfrm>
          <a:prstGeom prst="rect">
            <a:avLst/>
          </a:prstGeom>
          <a:noFill/>
          <a:ln w="12700" algn="ctr">
            <a:noFill/>
            <a:miter lim="800000"/>
            <a:headEnd/>
            <a:tailEnd/>
          </a:ln>
        </p:spPr>
      </p:pic>
      <p:sp>
        <p:nvSpPr>
          <p:cNvPr id="3584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Example of State Pattern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1"/>
          <p:cNvSpPr>
            <a:spLocks noGrp="1" noChangeArrowheads="1"/>
          </p:cNvSpPr>
          <p:nvPr>
            <p:ph type="body" idx="4294967295"/>
          </p:nvPr>
        </p:nvSpPr>
        <p:spPr>
          <a:xfrm>
            <a:off x="457200" y="1371600"/>
            <a:ext cx="8564563" cy="4648200"/>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Strategy Pattern defines a family of algorithms, encapsulate each one, and makes them interchangeable.</a:t>
            </a:r>
          </a:p>
          <a:p>
            <a:pPr eaLnBrk="1" hangingPunct="1">
              <a:buFont typeface="Wingdings" pitchFamily="2" charset="2"/>
              <a:buChar char="Ø"/>
            </a:pPr>
            <a:r>
              <a:rPr lang="en-US" sz="2000" b="1" dirty="0" smtClean="0">
                <a:solidFill>
                  <a:srgbClr val="000000"/>
                </a:solidFill>
                <a:latin typeface="Candara"/>
                <a:cs typeface="Arial" pitchFamily="34" charset="0"/>
              </a:rPr>
              <a:t>Strategy lets the algorithm vary independently from clients that use it.</a:t>
            </a:r>
          </a:p>
          <a:p>
            <a:pPr eaLnBrk="1" hangingPunct="1">
              <a:buFont typeface="Wingdings" pitchFamily="2" charset="2"/>
              <a:buChar char="Ø"/>
            </a:pPr>
            <a:r>
              <a:rPr lang="en-US" sz="2000" b="1" dirty="0" smtClean="0">
                <a:solidFill>
                  <a:srgbClr val="000000"/>
                </a:solidFill>
                <a:latin typeface="Candara"/>
                <a:cs typeface="Arial" pitchFamily="34" charset="0"/>
              </a:rPr>
              <a:t>It looks similar to state pattern but intent is to encapsulate interchangeable behavior which is not state-based.</a:t>
            </a:r>
            <a:r>
              <a:rPr lang="en-US" dirty="0" smtClean="0">
                <a:solidFill>
                  <a:srgbClr val="000000"/>
                </a:solidFill>
                <a:latin typeface="Candara"/>
              </a:rPr>
              <a:t> </a:t>
            </a:r>
          </a:p>
        </p:txBody>
      </p:sp>
      <p:sp>
        <p:nvSpPr>
          <p:cNvPr id="3686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Strategy Pattern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p:cNvGrpSpPr>
            <a:grpSpLocks/>
          </p:cNvGrpSpPr>
          <p:nvPr/>
        </p:nvGrpSpPr>
        <p:grpSpPr bwMode="auto">
          <a:xfrm>
            <a:off x="282241" y="1269206"/>
            <a:ext cx="3136900" cy="1639396"/>
            <a:chOff x="384" y="1392"/>
            <a:chExt cx="1392" cy="576"/>
          </a:xfrm>
        </p:grpSpPr>
        <p:sp>
          <p:nvSpPr>
            <p:cNvPr id="2" name="Rectangle 11"/>
            <p:cNvSpPr>
              <a:spLocks noChangeArrowheads="1"/>
            </p:cNvSpPr>
            <p:nvPr/>
          </p:nvSpPr>
          <p:spPr bwMode="auto">
            <a:xfrm>
              <a:off x="384" y="1392"/>
              <a:ext cx="1392"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ln>
                    <a:solidFill>
                      <a:sysClr val="windowText" lastClr="000000"/>
                    </a:solidFill>
                  </a:ln>
                  <a:solidFill>
                    <a:schemeClr val="tx2"/>
                  </a:solidFill>
                  <a:latin typeface="Arial" charset="0"/>
                </a:rPr>
                <a:t>TransportationToAirport</a:t>
              </a:r>
            </a:p>
          </p:txBody>
        </p:sp>
        <p:sp>
          <p:nvSpPr>
            <p:cNvPr id="3" name="Rectangle 12"/>
            <p:cNvSpPr>
              <a:spLocks noChangeArrowheads="1"/>
            </p:cNvSpPr>
            <p:nvPr/>
          </p:nvSpPr>
          <p:spPr bwMode="auto">
            <a:xfrm>
              <a:off x="384" y="1680"/>
              <a:ext cx="1392"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ln>
                    <a:solidFill>
                      <a:sysClr val="windowText" lastClr="000000"/>
                    </a:solidFill>
                  </a:ln>
                  <a:solidFill>
                    <a:schemeClr val="tx2"/>
                  </a:solidFill>
                  <a:latin typeface="Arial" charset="0"/>
                </a:rPr>
                <a:t>GotoAirport(Time,Cost)</a:t>
              </a:r>
            </a:p>
          </p:txBody>
        </p:sp>
      </p:grpSp>
      <p:grpSp>
        <p:nvGrpSpPr>
          <p:cNvPr id="7" name="Group 14"/>
          <p:cNvGrpSpPr>
            <a:grpSpLocks/>
          </p:cNvGrpSpPr>
          <p:nvPr/>
        </p:nvGrpSpPr>
        <p:grpSpPr bwMode="auto">
          <a:xfrm>
            <a:off x="4473241" y="1269206"/>
            <a:ext cx="3136900" cy="1639396"/>
            <a:chOff x="384" y="1392"/>
            <a:chExt cx="1392" cy="576"/>
          </a:xfrm>
        </p:grpSpPr>
        <p:sp>
          <p:nvSpPr>
            <p:cNvPr id="4" name="Rectangle 15"/>
            <p:cNvSpPr>
              <a:spLocks noChangeArrowheads="1"/>
            </p:cNvSpPr>
            <p:nvPr/>
          </p:nvSpPr>
          <p:spPr bwMode="auto">
            <a:xfrm>
              <a:off x="384" y="1392"/>
              <a:ext cx="1392"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a:ln>
                    <a:solidFill>
                      <a:sysClr val="windowText" lastClr="000000"/>
                    </a:solidFill>
                  </a:ln>
                  <a:solidFill>
                    <a:schemeClr val="tx2"/>
                  </a:solidFill>
                  <a:latin typeface="Arial" charset="0"/>
                </a:rPr>
                <a:t>Strategies(Options)</a:t>
              </a:r>
            </a:p>
          </p:txBody>
        </p:sp>
        <p:sp>
          <p:nvSpPr>
            <p:cNvPr id="5" name="Rectangle 16"/>
            <p:cNvSpPr>
              <a:spLocks noChangeArrowheads="1"/>
            </p:cNvSpPr>
            <p:nvPr/>
          </p:nvSpPr>
          <p:spPr bwMode="auto">
            <a:xfrm>
              <a:off x="384" y="1680"/>
              <a:ext cx="1392"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endParaRPr lang="en-US" sz="1400">
                <a:ln>
                  <a:solidFill>
                    <a:sysClr val="windowText" lastClr="000000"/>
                  </a:solidFill>
                </a:ln>
                <a:solidFill>
                  <a:schemeClr val="tx2"/>
                </a:solidFill>
                <a:latin typeface="Arial" charset="0"/>
              </a:endParaRPr>
            </a:p>
          </p:txBody>
        </p:sp>
      </p:grpSp>
      <p:pic>
        <p:nvPicPr>
          <p:cNvPr id="37893" name="Picture 17" descr="taxi"/>
          <p:cNvPicPr>
            <a:picLocks noChangeAspect="1" noChangeArrowheads="1"/>
          </p:cNvPicPr>
          <p:nvPr/>
        </p:nvPicPr>
        <p:blipFill>
          <a:blip r:embed="rId3" cstate="print"/>
          <a:srcRect/>
          <a:stretch>
            <a:fillRect/>
          </a:stretch>
        </p:blipFill>
        <p:spPr bwMode="auto">
          <a:xfrm>
            <a:off x="3939841" y="3098006"/>
            <a:ext cx="1800563" cy="2274094"/>
          </a:xfrm>
          <a:prstGeom prst="rect">
            <a:avLst/>
          </a:prstGeom>
          <a:noFill/>
          <a:ln w="9525">
            <a:noFill/>
            <a:miter lim="800000"/>
            <a:headEnd/>
            <a:tailEnd/>
          </a:ln>
        </p:spPr>
      </p:pic>
      <p:pic>
        <p:nvPicPr>
          <p:cNvPr id="37894" name="Picture 18" descr="city bus"/>
          <p:cNvPicPr>
            <a:picLocks noChangeAspect="1" noChangeArrowheads="1"/>
          </p:cNvPicPr>
          <p:nvPr/>
        </p:nvPicPr>
        <p:blipFill>
          <a:blip r:embed="rId4" cstate="print"/>
          <a:srcRect/>
          <a:stretch>
            <a:fillRect/>
          </a:stretch>
        </p:blipFill>
        <p:spPr bwMode="auto">
          <a:xfrm>
            <a:off x="7292641" y="3174206"/>
            <a:ext cx="1881690" cy="1497088"/>
          </a:xfrm>
          <a:prstGeom prst="rect">
            <a:avLst/>
          </a:prstGeom>
          <a:noFill/>
          <a:ln w="9525">
            <a:noFill/>
            <a:miter lim="800000"/>
            <a:headEnd/>
            <a:tailEnd/>
          </a:ln>
        </p:spPr>
      </p:pic>
      <p:pic>
        <p:nvPicPr>
          <p:cNvPr id="37895" name="Picture 19" descr="limousine1"/>
          <p:cNvPicPr>
            <a:picLocks noChangeAspect="1" noChangeArrowheads="1"/>
          </p:cNvPicPr>
          <p:nvPr/>
        </p:nvPicPr>
        <p:blipFill>
          <a:blip r:embed="rId5" cstate="print"/>
          <a:srcRect/>
          <a:stretch>
            <a:fillRect/>
          </a:stretch>
        </p:blipFill>
        <p:spPr bwMode="auto">
          <a:xfrm>
            <a:off x="5463840" y="3174206"/>
            <a:ext cx="2352675" cy="902238"/>
          </a:xfrm>
          <a:prstGeom prst="rect">
            <a:avLst/>
          </a:prstGeom>
          <a:noFill/>
          <a:ln w="9525">
            <a:noFill/>
            <a:miter lim="800000"/>
            <a:headEnd/>
            <a:tailEnd/>
          </a:ln>
        </p:spPr>
      </p:pic>
      <p:pic>
        <p:nvPicPr>
          <p:cNvPr id="37896" name="Picture 21" descr="car"/>
          <p:cNvPicPr>
            <a:picLocks noChangeAspect="1" noChangeArrowheads="1"/>
          </p:cNvPicPr>
          <p:nvPr/>
        </p:nvPicPr>
        <p:blipFill>
          <a:blip r:embed="rId6" cstate="print"/>
          <a:srcRect/>
          <a:stretch>
            <a:fillRect/>
          </a:stretch>
        </p:blipFill>
        <p:spPr bwMode="auto">
          <a:xfrm>
            <a:off x="2263441" y="3098006"/>
            <a:ext cx="2043943" cy="1702012"/>
          </a:xfrm>
          <a:prstGeom prst="rect">
            <a:avLst/>
          </a:prstGeom>
          <a:noFill/>
          <a:ln w="9525">
            <a:noFill/>
            <a:miter lim="800000"/>
            <a:headEnd/>
            <a:tailEnd/>
          </a:ln>
        </p:spPr>
      </p:pic>
      <p:cxnSp>
        <p:nvCxnSpPr>
          <p:cNvPr id="37897" name="AutoShape 22"/>
          <p:cNvCxnSpPr>
            <a:cxnSpLocks noChangeShapeType="1"/>
          </p:cNvCxnSpPr>
          <p:nvPr/>
        </p:nvCxnSpPr>
        <p:spPr bwMode="auto">
          <a:xfrm rot="10800000" flipV="1">
            <a:off x="2984170" y="2183606"/>
            <a:ext cx="2593975" cy="914400"/>
          </a:xfrm>
          <a:prstGeom prst="bentConnector3">
            <a:avLst>
              <a:gd name="adj1" fmla="val 50000"/>
            </a:avLst>
          </a:prstGeom>
          <a:noFill/>
          <a:ln w="9525">
            <a:solidFill>
              <a:schemeClr val="tx2"/>
            </a:solidFill>
            <a:miter lim="800000"/>
            <a:headEnd/>
            <a:tailEnd/>
          </a:ln>
        </p:spPr>
      </p:cxnSp>
      <p:cxnSp>
        <p:nvCxnSpPr>
          <p:cNvPr id="37898" name="AutoShape 23"/>
          <p:cNvCxnSpPr>
            <a:cxnSpLocks noChangeShapeType="1"/>
          </p:cNvCxnSpPr>
          <p:nvPr/>
        </p:nvCxnSpPr>
        <p:spPr bwMode="auto">
          <a:xfrm rot="16200000" flipH="1">
            <a:off x="5440027" y="2321718"/>
            <a:ext cx="990600" cy="714375"/>
          </a:xfrm>
          <a:prstGeom prst="bentConnector3">
            <a:avLst>
              <a:gd name="adj1" fmla="val 50000"/>
            </a:avLst>
          </a:prstGeom>
          <a:noFill/>
          <a:ln w="9525">
            <a:solidFill>
              <a:schemeClr val="tx2"/>
            </a:solidFill>
            <a:miter lim="800000"/>
            <a:headEnd/>
            <a:tailEnd/>
          </a:ln>
        </p:spPr>
      </p:cxnSp>
      <p:cxnSp>
        <p:nvCxnSpPr>
          <p:cNvPr id="37899" name="AutoShape 24"/>
          <p:cNvCxnSpPr>
            <a:cxnSpLocks noChangeShapeType="1"/>
          </p:cNvCxnSpPr>
          <p:nvPr/>
        </p:nvCxnSpPr>
        <p:spPr bwMode="auto">
          <a:xfrm>
            <a:off x="5578141" y="2183606"/>
            <a:ext cx="2378075" cy="990600"/>
          </a:xfrm>
          <a:prstGeom prst="bentConnector3">
            <a:avLst>
              <a:gd name="adj1" fmla="val 50000"/>
            </a:avLst>
          </a:prstGeom>
          <a:noFill/>
          <a:ln w="9525">
            <a:solidFill>
              <a:schemeClr val="tx2"/>
            </a:solidFill>
            <a:miter lim="800000"/>
            <a:headEnd/>
            <a:tailEnd/>
          </a:ln>
        </p:spPr>
      </p:cxnSp>
      <p:cxnSp>
        <p:nvCxnSpPr>
          <p:cNvPr id="37900" name="AutoShape 25"/>
          <p:cNvCxnSpPr>
            <a:cxnSpLocks noChangeShapeType="1"/>
          </p:cNvCxnSpPr>
          <p:nvPr/>
        </p:nvCxnSpPr>
        <p:spPr bwMode="auto">
          <a:xfrm rot="10800000" flipV="1">
            <a:off x="4574841" y="2183606"/>
            <a:ext cx="1003300" cy="914400"/>
          </a:xfrm>
          <a:prstGeom prst="bentConnector3">
            <a:avLst>
              <a:gd name="adj1" fmla="val 50000"/>
            </a:avLst>
          </a:prstGeom>
          <a:noFill/>
          <a:ln w="9525">
            <a:solidFill>
              <a:schemeClr val="tx2"/>
            </a:solidFill>
            <a:miter lim="800000"/>
            <a:headEnd/>
            <a:tailEnd/>
          </a:ln>
        </p:spPr>
      </p:cxnSp>
      <p:sp>
        <p:nvSpPr>
          <p:cNvPr id="37901" name="AutoShape 26"/>
          <p:cNvSpPr>
            <a:spLocks noChangeArrowheads="1"/>
          </p:cNvSpPr>
          <p:nvPr/>
        </p:nvSpPr>
        <p:spPr bwMode="auto">
          <a:xfrm>
            <a:off x="5347954" y="2336005"/>
            <a:ext cx="649014" cy="546465"/>
          </a:xfrm>
          <a:prstGeom prst="triangle">
            <a:avLst>
              <a:gd name="adj" fmla="val 50000"/>
            </a:avLst>
          </a:prstGeom>
          <a:solidFill>
            <a:schemeClr val="bg1"/>
          </a:solidFill>
          <a:ln w="9525" algn="ctr">
            <a:solidFill>
              <a:schemeClr val="tx2"/>
            </a:solidFill>
            <a:miter lim="800000"/>
            <a:headEnd/>
            <a:tailEnd/>
          </a:ln>
        </p:spPr>
        <p:txBody>
          <a:bodyPr wrap="none" anchor="ctr"/>
          <a:lstStyle/>
          <a:p>
            <a:pPr algn="ctr"/>
            <a:endParaRPr lang="en-US">
              <a:solidFill>
                <a:schemeClr val="tx2"/>
              </a:solidFill>
              <a:latin typeface="Candara"/>
            </a:endParaRPr>
          </a:p>
        </p:txBody>
      </p:sp>
      <p:sp>
        <p:nvSpPr>
          <p:cNvPr id="37902" name="AutoShape 27"/>
          <p:cNvSpPr>
            <a:spLocks noChangeArrowheads="1"/>
          </p:cNvSpPr>
          <p:nvPr/>
        </p:nvSpPr>
        <p:spPr bwMode="auto">
          <a:xfrm>
            <a:off x="2492041" y="1378743"/>
            <a:ext cx="649014" cy="409849"/>
          </a:xfrm>
          <a:prstGeom prst="diamond">
            <a:avLst/>
          </a:prstGeom>
          <a:solidFill>
            <a:schemeClr val="bg1"/>
          </a:solidFill>
          <a:ln w="9525" algn="ctr">
            <a:solidFill>
              <a:schemeClr val="tx2"/>
            </a:solidFill>
            <a:miter lim="800000"/>
            <a:headEnd/>
            <a:tailEnd/>
          </a:ln>
        </p:spPr>
        <p:txBody>
          <a:bodyPr wrap="none" anchor="ctr"/>
          <a:lstStyle/>
          <a:p>
            <a:pPr algn="ctr"/>
            <a:endParaRPr lang="en-US">
              <a:ln>
                <a:solidFill>
                  <a:sysClr val="windowText" lastClr="000000"/>
                </a:solidFill>
              </a:ln>
              <a:solidFill>
                <a:schemeClr val="tx2"/>
              </a:solidFill>
              <a:latin typeface="Candara"/>
            </a:endParaRPr>
          </a:p>
        </p:txBody>
      </p:sp>
      <p:cxnSp>
        <p:nvCxnSpPr>
          <p:cNvPr id="37903" name="AutoShape 28"/>
          <p:cNvCxnSpPr>
            <a:cxnSpLocks noChangeShapeType="1"/>
            <a:stCxn id="37902" idx="3"/>
          </p:cNvCxnSpPr>
          <p:nvPr/>
        </p:nvCxnSpPr>
        <p:spPr bwMode="auto">
          <a:xfrm flipV="1">
            <a:off x="3141055" y="1497806"/>
            <a:ext cx="1332186" cy="85862"/>
          </a:xfrm>
          <a:prstGeom prst="straightConnector1">
            <a:avLst/>
          </a:prstGeom>
          <a:noFill/>
          <a:ln w="9525">
            <a:solidFill>
              <a:schemeClr val="tx2"/>
            </a:solidFill>
            <a:round/>
            <a:headEnd/>
            <a:tailEnd type="triangle" w="med" len="med"/>
          </a:ln>
        </p:spPr>
      </p:cxnSp>
      <p:sp>
        <p:nvSpPr>
          <p:cNvPr id="3790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ヒラギノ角ゴ Pro W3"/>
              </a:rPr>
              <a:t>3.4: Introduction to Behavioral Patterns</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Strategy Pattern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1"/>
          <p:cNvSpPr>
            <a:spLocks noGrp="1" noChangeArrowheads="1"/>
          </p:cNvSpPr>
          <p:nvPr>
            <p:ph type="body" idx="4294967295"/>
          </p:nvPr>
        </p:nvSpPr>
        <p:spPr>
          <a:xfrm>
            <a:off x="319088" y="1233488"/>
            <a:ext cx="8229600" cy="1112837"/>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An application encapsulates sorting algorithms in the form of sorting objects. </a:t>
            </a:r>
          </a:p>
        </p:txBody>
      </p:sp>
      <p:grpSp>
        <p:nvGrpSpPr>
          <p:cNvPr id="2" name="Group 40"/>
          <p:cNvGrpSpPr>
            <a:grpSpLocks/>
          </p:cNvGrpSpPr>
          <p:nvPr/>
        </p:nvGrpSpPr>
        <p:grpSpPr bwMode="auto">
          <a:xfrm>
            <a:off x="609600" y="2514600"/>
            <a:ext cx="8004175" cy="3657600"/>
            <a:chOff x="372" y="1200"/>
            <a:chExt cx="5042" cy="2400"/>
          </a:xfrm>
        </p:grpSpPr>
        <p:sp>
          <p:nvSpPr>
            <p:cNvPr id="6" name="Rectangle 3"/>
            <p:cNvSpPr>
              <a:spLocks noChangeArrowheads="1"/>
            </p:cNvSpPr>
            <p:nvPr/>
          </p:nvSpPr>
          <p:spPr bwMode="auto">
            <a:xfrm>
              <a:off x="1286" y="2849"/>
              <a:ext cx="1380" cy="68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38919" name="Text Box 4"/>
            <p:cNvSpPr txBox="1">
              <a:spLocks noChangeArrowheads="1"/>
            </p:cNvSpPr>
            <p:nvPr/>
          </p:nvSpPr>
          <p:spPr bwMode="auto">
            <a:xfrm>
              <a:off x="1334" y="2928"/>
              <a:ext cx="1237" cy="202"/>
            </a:xfrm>
            <a:prstGeom prst="rect">
              <a:avLst/>
            </a:prstGeom>
            <a:noFill/>
            <a:ln w="9525">
              <a:noFill/>
              <a:miter lim="800000"/>
              <a:headEnd/>
              <a:tailEnd/>
            </a:ln>
          </p:spPr>
          <p:txBody>
            <a:bodyPr>
              <a:spAutoFit/>
            </a:bodyPr>
            <a:lstStyle/>
            <a:p>
              <a:pPr algn="ctr">
                <a:spcBef>
                  <a:spcPct val="50000"/>
                </a:spcBef>
              </a:pPr>
              <a:r>
                <a:rPr lang="en-US" sz="1400" b="1">
                  <a:latin typeface="Candara" pitchFamily="34" charset="0"/>
                </a:rPr>
                <a:t>QuickSort</a:t>
              </a:r>
            </a:p>
          </p:txBody>
        </p:sp>
        <p:sp>
          <p:nvSpPr>
            <p:cNvPr id="38920" name="Line 5"/>
            <p:cNvSpPr>
              <a:spLocks noChangeShapeType="1"/>
            </p:cNvSpPr>
            <p:nvPr/>
          </p:nvSpPr>
          <p:spPr bwMode="auto">
            <a:xfrm flipH="1">
              <a:off x="1286" y="3210"/>
              <a:ext cx="1380" cy="2"/>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9" name="Rectangle 7"/>
            <p:cNvSpPr>
              <a:spLocks noChangeArrowheads="1"/>
            </p:cNvSpPr>
            <p:nvPr/>
          </p:nvSpPr>
          <p:spPr bwMode="auto">
            <a:xfrm>
              <a:off x="372" y="1200"/>
              <a:ext cx="1523" cy="1296"/>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38922" name="Text Box 8"/>
            <p:cNvSpPr txBox="1">
              <a:spLocks noChangeArrowheads="1"/>
            </p:cNvSpPr>
            <p:nvPr/>
          </p:nvSpPr>
          <p:spPr bwMode="auto">
            <a:xfrm>
              <a:off x="420" y="1276"/>
              <a:ext cx="1475" cy="222"/>
            </a:xfrm>
            <a:prstGeom prst="rect">
              <a:avLst/>
            </a:prstGeom>
            <a:noFill/>
            <a:ln w="9525">
              <a:noFill/>
              <a:miter lim="800000"/>
              <a:headEnd/>
              <a:tailEnd/>
            </a:ln>
          </p:spPr>
          <p:txBody>
            <a:bodyPr>
              <a:spAutoFit/>
            </a:bodyPr>
            <a:lstStyle/>
            <a:p>
              <a:pPr algn="ctr">
                <a:spcBef>
                  <a:spcPct val="50000"/>
                </a:spcBef>
              </a:pPr>
              <a:r>
                <a:rPr lang="en-US" sz="1600" b="1">
                  <a:latin typeface="Candara" pitchFamily="34" charset="0"/>
                </a:rPr>
                <a:t>SortedList</a:t>
              </a:r>
            </a:p>
          </p:txBody>
        </p:sp>
        <p:sp>
          <p:nvSpPr>
            <p:cNvPr id="38923" name="Line 9"/>
            <p:cNvSpPr>
              <a:spLocks noChangeShapeType="1"/>
            </p:cNvSpPr>
            <p:nvPr/>
          </p:nvSpPr>
          <p:spPr bwMode="auto">
            <a:xfrm flipH="1">
              <a:off x="372" y="1516"/>
              <a:ext cx="1523"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24" name="AutoShape 11"/>
            <p:cNvSpPr>
              <a:spLocks noChangeArrowheads="1"/>
            </p:cNvSpPr>
            <p:nvPr/>
          </p:nvSpPr>
          <p:spPr bwMode="auto">
            <a:xfrm>
              <a:off x="3808" y="2243"/>
              <a:ext cx="238" cy="192"/>
            </a:xfrm>
            <a:prstGeom prst="triangle">
              <a:avLst>
                <a:gd name="adj" fmla="val 50000"/>
              </a:avLst>
            </a:prstGeom>
            <a:noFill/>
            <a:ln w="9525">
              <a:solidFill>
                <a:schemeClr val="tx2"/>
              </a:solidFill>
              <a:miter lim="800000"/>
              <a:headEnd/>
              <a:tailEnd/>
            </a:ln>
          </p:spPr>
          <p:txBody>
            <a:bodyPr wrap="none" anchor="ctr"/>
            <a:lstStyle/>
            <a:p>
              <a:pPr algn="ctr"/>
              <a:endParaRPr lang="en-US">
                <a:latin typeface="Candara" pitchFamily="34" charset="0"/>
              </a:endParaRPr>
            </a:p>
          </p:txBody>
        </p:sp>
        <p:sp>
          <p:nvSpPr>
            <p:cNvPr id="38925" name="Line 12"/>
            <p:cNvSpPr>
              <a:spLocks noChangeShapeType="1"/>
            </p:cNvSpPr>
            <p:nvPr/>
          </p:nvSpPr>
          <p:spPr bwMode="auto">
            <a:xfrm>
              <a:off x="2047" y="2432"/>
              <a:ext cx="2855"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26" name="Line 13"/>
            <p:cNvSpPr>
              <a:spLocks noChangeShapeType="1"/>
            </p:cNvSpPr>
            <p:nvPr/>
          </p:nvSpPr>
          <p:spPr bwMode="auto">
            <a:xfrm>
              <a:off x="3427" y="2448"/>
              <a:ext cx="0" cy="384"/>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27" name="Line 14"/>
            <p:cNvSpPr>
              <a:spLocks noChangeShapeType="1"/>
            </p:cNvSpPr>
            <p:nvPr/>
          </p:nvSpPr>
          <p:spPr bwMode="auto">
            <a:xfrm>
              <a:off x="4902" y="2432"/>
              <a:ext cx="0" cy="432"/>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28" name="Line 15"/>
            <p:cNvSpPr>
              <a:spLocks noChangeShapeType="1"/>
            </p:cNvSpPr>
            <p:nvPr/>
          </p:nvSpPr>
          <p:spPr bwMode="auto">
            <a:xfrm>
              <a:off x="1922" y="1391"/>
              <a:ext cx="1315" cy="1"/>
            </a:xfrm>
            <a:prstGeom prst="line">
              <a:avLst/>
            </a:prstGeom>
            <a:noFill/>
            <a:ln w="9525">
              <a:solidFill>
                <a:schemeClr val="tx2"/>
              </a:solidFill>
              <a:round/>
              <a:headEnd/>
              <a:tailEnd type="triangle" w="med" len="med"/>
            </a:ln>
          </p:spPr>
          <p:txBody>
            <a:bodyPr/>
            <a:lstStyle/>
            <a:p>
              <a:endParaRPr lang="en-IN">
                <a:latin typeface="Candara" pitchFamily="34" charset="0"/>
              </a:endParaRPr>
            </a:p>
          </p:txBody>
        </p:sp>
        <p:sp>
          <p:nvSpPr>
            <p:cNvPr id="38929" name="Text Box 17"/>
            <p:cNvSpPr txBox="1">
              <a:spLocks noChangeArrowheads="1"/>
            </p:cNvSpPr>
            <p:nvPr/>
          </p:nvSpPr>
          <p:spPr bwMode="auto">
            <a:xfrm>
              <a:off x="467" y="1920"/>
              <a:ext cx="1475" cy="545"/>
            </a:xfrm>
            <a:prstGeom prst="rect">
              <a:avLst/>
            </a:prstGeom>
            <a:noFill/>
            <a:ln w="9525">
              <a:noFill/>
              <a:miter lim="800000"/>
              <a:headEnd/>
              <a:tailEnd/>
            </a:ln>
          </p:spPr>
          <p:txBody>
            <a:bodyPr>
              <a:spAutoFit/>
            </a:bodyPr>
            <a:lstStyle/>
            <a:p>
              <a:pPr>
                <a:spcBef>
                  <a:spcPct val="50000"/>
                </a:spcBef>
              </a:pPr>
              <a:r>
                <a:rPr lang="en-US" sz="1200">
                  <a:latin typeface="Candara" pitchFamily="34" charset="0"/>
                </a:rPr>
                <a:t>SetSortStrategy()</a:t>
              </a:r>
            </a:p>
            <a:p>
              <a:pPr>
                <a:spcBef>
                  <a:spcPct val="50000"/>
                </a:spcBef>
              </a:pPr>
              <a:r>
                <a:rPr lang="en-US" sz="1200">
                  <a:latin typeface="Candara" pitchFamily="34" charset="0"/>
                </a:rPr>
                <a:t>Add()</a:t>
              </a:r>
            </a:p>
            <a:p>
              <a:pPr>
                <a:spcBef>
                  <a:spcPct val="50000"/>
                </a:spcBef>
              </a:pPr>
              <a:r>
                <a:rPr lang="en-US" sz="1200">
                  <a:latin typeface="Candara" pitchFamily="34" charset="0"/>
                </a:rPr>
                <a:t>Sort()</a:t>
              </a:r>
            </a:p>
          </p:txBody>
        </p:sp>
        <p:sp>
          <p:nvSpPr>
            <p:cNvPr id="18" name="Rectangle 19"/>
            <p:cNvSpPr>
              <a:spLocks noChangeArrowheads="1"/>
            </p:cNvSpPr>
            <p:nvPr/>
          </p:nvSpPr>
          <p:spPr bwMode="auto">
            <a:xfrm>
              <a:off x="3237" y="1201"/>
              <a:ext cx="1380" cy="719"/>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38931" name="Text Box 20"/>
            <p:cNvSpPr txBox="1">
              <a:spLocks noChangeArrowheads="1"/>
            </p:cNvSpPr>
            <p:nvPr/>
          </p:nvSpPr>
          <p:spPr bwMode="auto">
            <a:xfrm>
              <a:off x="3284" y="1280"/>
              <a:ext cx="1238" cy="222"/>
            </a:xfrm>
            <a:prstGeom prst="rect">
              <a:avLst/>
            </a:prstGeom>
            <a:noFill/>
            <a:ln w="9525">
              <a:noFill/>
              <a:miter lim="800000"/>
              <a:headEnd/>
              <a:tailEnd/>
            </a:ln>
          </p:spPr>
          <p:txBody>
            <a:bodyPr>
              <a:spAutoFit/>
            </a:bodyPr>
            <a:lstStyle/>
            <a:p>
              <a:pPr algn="ctr">
                <a:spcBef>
                  <a:spcPct val="50000"/>
                </a:spcBef>
              </a:pPr>
              <a:r>
                <a:rPr lang="en-US" sz="1600" b="1">
                  <a:latin typeface="Candara" pitchFamily="34" charset="0"/>
                </a:rPr>
                <a:t>SortStrategy</a:t>
              </a:r>
            </a:p>
          </p:txBody>
        </p:sp>
        <p:sp>
          <p:nvSpPr>
            <p:cNvPr id="38932" name="Line 21"/>
            <p:cNvSpPr>
              <a:spLocks noChangeShapeType="1"/>
            </p:cNvSpPr>
            <p:nvPr/>
          </p:nvSpPr>
          <p:spPr bwMode="auto">
            <a:xfrm flipH="1">
              <a:off x="3237" y="1562"/>
              <a:ext cx="1380" cy="2"/>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33" name="Text Box 22"/>
            <p:cNvSpPr txBox="1">
              <a:spLocks noChangeArrowheads="1"/>
            </p:cNvSpPr>
            <p:nvPr/>
          </p:nvSpPr>
          <p:spPr bwMode="auto">
            <a:xfrm>
              <a:off x="3284" y="1619"/>
              <a:ext cx="1285" cy="182"/>
            </a:xfrm>
            <a:prstGeom prst="rect">
              <a:avLst/>
            </a:prstGeom>
            <a:noFill/>
            <a:ln w="9525">
              <a:noFill/>
              <a:miter lim="800000"/>
              <a:headEnd/>
              <a:tailEnd/>
            </a:ln>
          </p:spPr>
          <p:txBody>
            <a:bodyPr>
              <a:spAutoFit/>
            </a:bodyPr>
            <a:lstStyle/>
            <a:p>
              <a:pPr algn="ctr">
                <a:spcBef>
                  <a:spcPct val="50000"/>
                </a:spcBef>
              </a:pPr>
              <a:r>
                <a:rPr lang="en-US" sz="1200">
                  <a:latin typeface="Candara" pitchFamily="34" charset="0"/>
                </a:rPr>
                <a:t>Sort(ArrayList list)</a:t>
              </a:r>
            </a:p>
          </p:txBody>
        </p:sp>
        <p:sp>
          <p:nvSpPr>
            <p:cNvPr id="22" name="Rectangle 23"/>
            <p:cNvSpPr>
              <a:spLocks noChangeArrowheads="1"/>
            </p:cNvSpPr>
            <p:nvPr/>
          </p:nvSpPr>
          <p:spPr bwMode="auto">
            <a:xfrm>
              <a:off x="4320" y="2876"/>
              <a:ext cx="1094" cy="724"/>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38935" name="Text Box 24"/>
            <p:cNvSpPr txBox="1">
              <a:spLocks noChangeArrowheads="1"/>
            </p:cNvSpPr>
            <p:nvPr/>
          </p:nvSpPr>
          <p:spPr bwMode="auto">
            <a:xfrm>
              <a:off x="4367" y="2955"/>
              <a:ext cx="952" cy="202"/>
            </a:xfrm>
            <a:prstGeom prst="rect">
              <a:avLst/>
            </a:prstGeom>
            <a:noFill/>
            <a:ln w="9525">
              <a:noFill/>
              <a:miter lim="800000"/>
              <a:headEnd/>
              <a:tailEnd/>
            </a:ln>
          </p:spPr>
          <p:txBody>
            <a:bodyPr>
              <a:spAutoFit/>
            </a:bodyPr>
            <a:lstStyle/>
            <a:p>
              <a:pPr algn="ctr">
                <a:spcBef>
                  <a:spcPct val="50000"/>
                </a:spcBef>
              </a:pPr>
              <a:r>
                <a:rPr lang="en-US" sz="1400" b="1">
                  <a:latin typeface="Candara" pitchFamily="34" charset="0"/>
                </a:rPr>
                <a:t>MergeSort</a:t>
              </a:r>
            </a:p>
          </p:txBody>
        </p:sp>
        <p:sp>
          <p:nvSpPr>
            <p:cNvPr id="38936" name="Line 25"/>
            <p:cNvSpPr>
              <a:spLocks noChangeShapeType="1"/>
            </p:cNvSpPr>
            <p:nvPr/>
          </p:nvSpPr>
          <p:spPr bwMode="auto">
            <a:xfrm flipH="1">
              <a:off x="4320" y="3237"/>
              <a:ext cx="1094" cy="2"/>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37" name="Text Box 28"/>
            <p:cNvSpPr txBox="1">
              <a:spLocks noChangeArrowheads="1"/>
            </p:cNvSpPr>
            <p:nvPr/>
          </p:nvSpPr>
          <p:spPr bwMode="auto">
            <a:xfrm>
              <a:off x="4367" y="3312"/>
              <a:ext cx="999" cy="182"/>
            </a:xfrm>
            <a:prstGeom prst="rect">
              <a:avLst/>
            </a:prstGeom>
            <a:noFill/>
            <a:ln w="9525">
              <a:noFill/>
              <a:miter lim="800000"/>
              <a:headEnd/>
              <a:tailEnd/>
            </a:ln>
          </p:spPr>
          <p:txBody>
            <a:bodyPr>
              <a:spAutoFit/>
            </a:bodyPr>
            <a:lstStyle/>
            <a:p>
              <a:pPr algn="ctr">
                <a:spcBef>
                  <a:spcPct val="50000"/>
                </a:spcBef>
              </a:pPr>
              <a:r>
                <a:rPr lang="en-US" sz="1200">
                  <a:latin typeface="Candara" pitchFamily="34" charset="0"/>
                </a:rPr>
                <a:t>Sort(ArrayList list)</a:t>
              </a:r>
            </a:p>
          </p:txBody>
        </p:sp>
        <p:sp>
          <p:nvSpPr>
            <p:cNvPr id="38938" name="Line 29"/>
            <p:cNvSpPr>
              <a:spLocks noChangeShapeType="1"/>
            </p:cNvSpPr>
            <p:nvPr/>
          </p:nvSpPr>
          <p:spPr bwMode="auto">
            <a:xfrm>
              <a:off x="3930" y="1920"/>
              <a:ext cx="0" cy="336"/>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39" name="Line 30"/>
            <p:cNvSpPr>
              <a:spLocks noChangeShapeType="1"/>
            </p:cNvSpPr>
            <p:nvPr/>
          </p:nvSpPr>
          <p:spPr bwMode="auto">
            <a:xfrm flipH="1">
              <a:off x="372" y="1872"/>
              <a:ext cx="1523" cy="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40" name="Text Box 31"/>
            <p:cNvSpPr txBox="1">
              <a:spLocks noChangeArrowheads="1"/>
            </p:cNvSpPr>
            <p:nvPr/>
          </p:nvSpPr>
          <p:spPr bwMode="auto">
            <a:xfrm>
              <a:off x="467" y="1536"/>
              <a:ext cx="1285" cy="364"/>
            </a:xfrm>
            <a:prstGeom prst="rect">
              <a:avLst/>
            </a:prstGeom>
            <a:noFill/>
            <a:ln w="9525">
              <a:noFill/>
              <a:miter lim="800000"/>
              <a:headEnd/>
              <a:tailEnd/>
            </a:ln>
          </p:spPr>
          <p:txBody>
            <a:bodyPr>
              <a:spAutoFit/>
            </a:bodyPr>
            <a:lstStyle/>
            <a:p>
              <a:pPr>
                <a:spcBef>
                  <a:spcPct val="50000"/>
                </a:spcBef>
              </a:pPr>
              <a:r>
                <a:rPr lang="en-US" sz="1200">
                  <a:latin typeface="Candara" pitchFamily="34" charset="0"/>
                </a:rPr>
                <a:t>SortStrategy sortstrategy </a:t>
              </a:r>
            </a:p>
            <a:p>
              <a:pPr>
                <a:spcBef>
                  <a:spcPct val="50000"/>
                </a:spcBef>
              </a:pPr>
              <a:r>
                <a:rPr lang="en-US" sz="1200">
                  <a:latin typeface="Candara" pitchFamily="34" charset="0"/>
                </a:rPr>
                <a:t>ArrayList list</a:t>
              </a:r>
            </a:p>
          </p:txBody>
        </p:sp>
        <p:sp>
          <p:nvSpPr>
            <p:cNvPr id="29" name="Rectangle 32"/>
            <p:cNvSpPr>
              <a:spLocks noChangeArrowheads="1"/>
            </p:cNvSpPr>
            <p:nvPr/>
          </p:nvSpPr>
          <p:spPr bwMode="auto">
            <a:xfrm>
              <a:off x="2951" y="2849"/>
              <a:ext cx="1095" cy="680"/>
            </a:xfrm>
            <a:prstGeom prst="rect">
              <a:avLst/>
            </a:prstGeom>
            <a:solidFill>
              <a:schemeClr val="bg1"/>
            </a:solidFill>
            <a:ln w="9525">
              <a:solidFill>
                <a:schemeClr val="tx2"/>
              </a:solidFill>
              <a:miter lim="800000"/>
              <a:headEnd/>
              <a:tailEnd/>
            </a:ln>
            <a:effectLst>
              <a:outerShdw dist="35921" dir="2700000" algn="ctr" rotWithShape="0">
                <a:srgbClr val="808080"/>
              </a:outerShdw>
            </a:effectLst>
          </p:spPr>
          <p:txBody>
            <a:bodyPr wrap="none" anchor="ctr"/>
            <a:lstStyle/>
            <a:p>
              <a:pPr algn="ctr">
                <a:defRPr/>
              </a:pPr>
              <a:endParaRPr lang="en-US">
                <a:latin typeface="Candara" pitchFamily="34" charset="0"/>
              </a:endParaRPr>
            </a:p>
          </p:txBody>
        </p:sp>
        <p:sp>
          <p:nvSpPr>
            <p:cNvPr id="38942" name="Text Box 33"/>
            <p:cNvSpPr txBox="1">
              <a:spLocks noChangeArrowheads="1"/>
            </p:cNvSpPr>
            <p:nvPr/>
          </p:nvSpPr>
          <p:spPr bwMode="auto">
            <a:xfrm>
              <a:off x="2951" y="2928"/>
              <a:ext cx="1000" cy="202"/>
            </a:xfrm>
            <a:prstGeom prst="rect">
              <a:avLst/>
            </a:prstGeom>
            <a:noFill/>
            <a:ln w="9525">
              <a:noFill/>
              <a:miter lim="800000"/>
              <a:headEnd/>
              <a:tailEnd/>
            </a:ln>
          </p:spPr>
          <p:txBody>
            <a:bodyPr>
              <a:spAutoFit/>
            </a:bodyPr>
            <a:lstStyle/>
            <a:p>
              <a:pPr algn="ctr">
                <a:spcBef>
                  <a:spcPct val="50000"/>
                </a:spcBef>
              </a:pPr>
              <a:r>
                <a:rPr lang="en-US" sz="1400" b="1">
                  <a:latin typeface="Candara" pitchFamily="34" charset="0"/>
                </a:rPr>
                <a:t>ShellSort</a:t>
              </a:r>
            </a:p>
          </p:txBody>
        </p:sp>
        <p:sp>
          <p:nvSpPr>
            <p:cNvPr id="38943" name="Line 34"/>
            <p:cNvSpPr>
              <a:spLocks noChangeShapeType="1"/>
            </p:cNvSpPr>
            <p:nvPr/>
          </p:nvSpPr>
          <p:spPr bwMode="auto">
            <a:xfrm flipH="1">
              <a:off x="2951" y="3210"/>
              <a:ext cx="1095" cy="6"/>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44" name="Line 36"/>
            <p:cNvSpPr>
              <a:spLocks noChangeShapeType="1"/>
            </p:cNvSpPr>
            <p:nvPr/>
          </p:nvSpPr>
          <p:spPr bwMode="auto">
            <a:xfrm>
              <a:off x="2047" y="2448"/>
              <a:ext cx="0" cy="384"/>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38945" name="Text Box 37"/>
            <p:cNvSpPr txBox="1">
              <a:spLocks noChangeArrowheads="1"/>
            </p:cNvSpPr>
            <p:nvPr/>
          </p:nvSpPr>
          <p:spPr bwMode="auto">
            <a:xfrm>
              <a:off x="3047" y="3264"/>
              <a:ext cx="999" cy="182"/>
            </a:xfrm>
            <a:prstGeom prst="rect">
              <a:avLst/>
            </a:prstGeom>
            <a:noFill/>
            <a:ln w="9525">
              <a:noFill/>
              <a:miter lim="800000"/>
              <a:headEnd/>
              <a:tailEnd/>
            </a:ln>
          </p:spPr>
          <p:txBody>
            <a:bodyPr>
              <a:spAutoFit/>
            </a:bodyPr>
            <a:lstStyle/>
            <a:p>
              <a:pPr algn="ctr">
                <a:spcBef>
                  <a:spcPct val="50000"/>
                </a:spcBef>
              </a:pPr>
              <a:r>
                <a:rPr lang="en-US" sz="1200">
                  <a:latin typeface="Candara" pitchFamily="34" charset="0"/>
                </a:rPr>
                <a:t>Sort(ArrayList list)</a:t>
              </a:r>
            </a:p>
          </p:txBody>
        </p:sp>
        <p:sp>
          <p:nvSpPr>
            <p:cNvPr id="38946" name="Text Box 38"/>
            <p:cNvSpPr txBox="1">
              <a:spLocks noChangeArrowheads="1"/>
            </p:cNvSpPr>
            <p:nvPr/>
          </p:nvSpPr>
          <p:spPr bwMode="auto">
            <a:xfrm>
              <a:off x="1524" y="3264"/>
              <a:ext cx="999" cy="182"/>
            </a:xfrm>
            <a:prstGeom prst="rect">
              <a:avLst/>
            </a:prstGeom>
            <a:noFill/>
            <a:ln w="9525">
              <a:noFill/>
              <a:miter lim="800000"/>
              <a:headEnd/>
              <a:tailEnd/>
            </a:ln>
          </p:spPr>
          <p:txBody>
            <a:bodyPr>
              <a:spAutoFit/>
            </a:bodyPr>
            <a:lstStyle/>
            <a:p>
              <a:pPr algn="ctr">
                <a:spcBef>
                  <a:spcPct val="50000"/>
                </a:spcBef>
              </a:pPr>
              <a:r>
                <a:rPr lang="en-US" sz="1200">
                  <a:latin typeface="Candara" pitchFamily="34" charset="0"/>
                </a:rPr>
                <a:t>Sort(ArrayList list)</a:t>
              </a:r>
            </a:p>
          </p:txBody>
        </p:sp>
      </p:grpSp>
      <p:sp>
        <p:nvSpPr>
          <p:cNvPr id="3891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ヒラギノ角ゴ Pro W3"/>
              </a:rPr>
              <a:t>3.4: Introduction to Behavioral Patterns</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Strategy Pattern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1"/>
          <p:cNvSpPr>
            <a:spLocks noGrp="1" noChangeArrowheads="1"/>
          </p:cNvSpPr>
          <p:nvPr>
            <p:ph type="body" idx="4294967295"/>
          </p:nvPr>
        </p:nvSpPr>
        <p:spPr>
          <a:xfrm>
            <a:off x="428625" y="1162050"/>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Template Method Pattern defines the skeleton of an algorithm in an operation, deferring some steps to subclasses. </a:t>
            </a:r>
          </a:p>
          <a:p>
            <a:pPr eaLnBrk="1" hangingPunct="1">
              <a:buFont typeface="Wingdings" pitchFamily="2" charset="2"/>
              <a:buChar char="Ø"/>
            </a:pPr>
            <a:r>
              <a:rPr lang="en-US" sz="2000" b="1" dirty="0" smtClean="0">
                <a:solidFill>
                  <a:srgbClr val="000000"/>
                </a:solidFill>
                <a:latin typeface="Candara"/>
                <a:cs typeface="Arial" pitchFamily="34" charset="0"/>
              </a:rPr>
              <a:t>Template Method lets subclasses redefine certain steps of an algorithm without changing the algorithm’s structure.</a:t>
            </a:r>
          </a:p>
          <a:p>
            <a:pPr eaLnBrk="1" hangingPunct="1">
              <a:buFont typeface="Wingdings" pitchFamily="2" charset="2"/>
              <a:buChar char="Ø"/>
            </a:pPr>
            <a:r>
              <a:rPr lang="en-US" sz="2000" b="1" dirty="0" smtClean="0">
                <a:solidFill>
                  <a:srgbClr val="000000"/>
                </a:solidFill>
                <a:latin typeface="Candara"/>
                <a:cs typeface="Arial" pitchFamily="34" charset="0"/>
              </a:rPr>
              <a:t>Template Method uses inheritance to vary part of an algorithm.</a:t>
            </a:r>
          </a:p>
        </p:txBody>
      </p:sp>
      <p:sp>
        <p:nvSpPr>
          <p:cNvPr id="3994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ヒラギノ角ゴ Pro W3"/>
              </a:rPr>
              <a:t>3.4: Introduction to Behavioral Patterns</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Template Method Pattern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3695700" y="1752600"/>
            <a:ext cx="2133600" cy="1016000"/>
            <a:chOff x="864" y="1776"/>
            <a:chExt cx="1344" cy="640"/>
          </a:xfrm>
        </p:grpSpPr>
        <p:sp>
          <p:nvSpPr>
            <p:cNvPr id="41054" name="Rectangle 11"/>
            <p:cNvSpPr>
              <a:spLocks noChangeArrowheads="1"/>
            </p:cNvSpPr>
            <p:nvPr/>
          </p:nvSpPr>
          <p:spPr bwMode="auto">
            <a:xfrm>
              <a:off x="912" y="2064"/>
              <a:ext cx="1248" cy="352"/>
            </a:xfrm>
            <a:prstGeom prst="rect">
              <a:avLst/>
            </a:prstGeom>
            <a:solidFill>
              <a:srgbClr val="FFFFCC"/>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55" name="Rectangle 12"/>
            <p:cNvSpPr>
              <a:spLocks noChangeArrowheads="1"/>
            </p:cNvSpPr>
            <p:nvPr/>
          </p:nvSpPr>
          <p:spPr bwMode="auto">
            <a:xfrm>
              <a:off x="953" y="2099"/>
              <a:ext cx="1159" cy="284"/>
            </a:xfrm>
            <a:prstGeom prst="rect">
              <a:avLst/>
            </a:prstGeom>
            <a:solidFill>
              <a:srgbClr val="FFFFCC"/>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56" name="Rectangle 13"/>
            <p:cNvSpPr>
              <a:spLocks noChangeArrowheads="1"/>
            </p:cNvSpPr>
            <p:nvPr/>
          </p:nvSpPr>
          <p:spPr bwMode="auto">
            <a:xfrm>
              <a:off x="1056"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57" name="Rectangle 14"/>
            <p:cNvSpPr>
              <a:spLocks noChangeArrowheads="1"/>
            </p:cNvSpPr>
            <p:nvPr/>
          </p:nvSpPr>
          <p:spPr bwMode="auto">
            <a:xfrm>
              <a:off x="1200"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58" name="Rectangle 15"/>
            <p:cNvSpPr>
              <a:spLocks noChangeArrowheads="1"/>
            </p:cNvSpPr>
            <p:nvPr/>
          </p:nvSpPr>
          <p:spPr bwMode="auto">
            <a:xfrm>
              <a:off x="1748"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59" name="Rectangle 16"/>
            <p:cNvSpPr>
              <a:spLocks noChangeArrowheads="1"/>
            </p:cNvSpPr>
            <p:nvPr/>
          </p:nvSpPr>
          <p:spPr bwMode="auto">
            <a:xfrm>
              <a:off x="1892"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60" name="Rectangle 17"/>
            <p:cNvSpPr>
              <a:spLocks noChangeArrowheads="1"/>
            </p:cNvSpPr>
            <p:nvPr/>
          </p:nvSpPr>
          <p:spPr bwMode="auto">
            <a:xfrm>
              <a:off x="1529" y="2140"/>
              <a:ext cx="82" cy="192"/>
            </a:xfrm>
            <a:prstGeom prst="rect">
              <a:avLst/>
            </a:prstGeom>
            <a:solidFill>
              <a:srgbClr val="00FFFF"/>
            </a:solidFill>
            <a:ln w="57150" algn="ctr">
              <a:solidFill>
                <a:schemeClr val="tx1"/>
              </a:solidFill>
              <a:miter lim="800000"/>
              <a:headEnd/>
              <a:tailEnd/>
            </a:ln>
          </p:spPr>
          <p:txBody>
            <a:bodyPr wrap="none" anchor="ctr"/>
            <a:lstStyle/>
            <a:p>
              <a:pPr algn="ctr"/>
              <a:endParaRPr lang="en-US">
                <a:solidFill>
                  <a:schemeClr val="tx2"/>
                </a:solidFill>
              </a:endParaRPr>
            </a:p>
          </p:txBody>
        </p:sp>
        <p:sp>
          <p:nvSpPr>
            <p:cNvPr id="41061" name="Rectangle 18"/>
            <p:cNvSpPr>
              <a:spLocks noChangeArrowheads="1"/>
            </p:cNvSpPr>
            <p:nvPr/>
          </p:nvSpPr>
          <p:spPr bwMode="auto">
            <a:xfrm flipV="1">
              <a:off x="1520" y="2347"/>
              <a:ext cx="107" cy="47"/>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62" name="AutoShape 20"/>
            <p:cNvSpPr>
              <a:spLocks noChangeArrowheads="1"/>
            </p:cNvSpPr>
            <p:nvPr/>
          </p:nvSpPr>
          <p:spPr bwMode="auto">
            <a:xfrm flipV="1">
              <a:off x="864" y="1776"/>
              <a:ext cx="1344"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B3221"/>
            </a:solidFill>
            <a:ln w="9525" algn="ctr">
              <a:solidFill>
                <a:schemeClr val="tx1"/>
              </a:solidFill>
              <a:miter lim="800000"/>
              <a:headEnd/>
              <a:tailEnd/>
            </a:ln>
          </p:spPr>
          <p:txBody>
            <a:bodyPr wrap="none" anchor="ctr"/>
            <a:lstStyle/>
            <a:p>
              <a:pPr algn="ctr"/>
              <a:endParaRPr lang="en-US">
                <a:solidFill>
                  <a:schemeClr val="tx2"/>
                </a:solidFill>
              </a:endParaRPr>
            </a:p>
          </p:txBody>
        </p:sp>
        <p:grpSp>
          <p:nvGrpSpPr>
            <p:cNvPr id="3" name="Group 24"/>
            <p:cNvGrpSpPr>
              <a:grpSpLocks/>
            </p:cNvGrpSpPr>
            <p:nvPr/>
          </p:nvGrpSpPr>
          <p:grpSpPr bwMode="auto">
            <a:xfrm>
              <a:off x="1200" y="1824"/>
              <a:ext cx="144" cy="121"/>
              <a:chOff x="2496" y="1824"/>
              <a:chExt cx="336" cy="281"/>
            </a:xfrm>
          </p:grpSpPr>
          <p:sp>
            <p:nvSpPr>
              <p:cNvPr id="41068" name="AutoShape 23"/>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69" name="Rectangle 21"/>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70" name="Rectangle 22"/>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4" name="Group 25"/>
            <p:cNvGrpSpPr>
              <a:grpSpLocks/>
            </p:cNvGrpSpPr>
            <p:nvPr/>
          </p:nvGrpSpPr>
          <p:grpSpPr bwMode="auto">
            <a:xfrm>
              <a:off x="1728" y="1824"/>
              <a:ext cx="144" cy="121"/>
              <a:chOff x="2496" y="1824"/>
              <a:chExt cx="336" cy="281"/>
            </a:xfrm>
          </p:grpSpPr>
          <p:sp>
            <p:nvSpPr>
              <p:cNvPr id="41065" name="AutoShape 26"/>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66" name="Rectangle 27"/>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67" name="Rectangle 28"/>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sp>
        <p:nvSpPr>
          <p:cNvPr id="40964" name="Text Box 30"/>
          <p:cNvSpPr txBox="1">
            <a:spLocks noChangeArrowheads="1"/>
          </p:cNvSpPr>
          <p:nvPr/>
        </p:nvSpPr>
        <p:spPr bwMode="auto">
          <a:xfrm>
            <a:off x="6019800" y="1447800"/>
            <a:ext cx="2209800" cy="1338828"/>
          </a:xfrm>
          <a:prstGeom prst="rect">
            <a:avLst/>
          </a:prstGeom>
          <a:noFill/>
          <a:ln w="9525" algn="ctr">
            <a:noFill/>
            <a:miter lim="800000"/>
            <a:headEnd/>
            <a:tailEnd/>
          </a:ln>
        </p:spPr>
        <p:txBody>
          <a:bodyPr>
            <a:spAutoFit/>
          </a:bodyPr>
          <a:lstStyle/>
          <a:p>
            <a:pPr>
              <a:spcBef>
                <a:spcPct val="50000"/>
              </a:spcBef>
              <a:buClr>
                <a:srgbClr val="00A1E4"/>
              </a:buClr>
            </a:pPr>
            <a:r>
              <a:rPr lang="en-US" dirty="0">
                <a:latin typeface="Candara"/>
              </a:rPr>
              <a:t>Basic Floor Plan</a:t>
            </a:r>
          </a:p>
          <a:p>
            <a:pPr>
              <a:spcBef>
                <a:spcPct val="50000"/>
              </a:spcBef>
              <a:buClr>
                <a:srgbClr val="00A1E4"/>
              </a:buClr>
              <a:buFontTx/>
              <a:buChar char="-"/>
            </a:pPr>
            <a:r>
              <a:rPr lang="en-US" sz="1400" dirty="0">
                <a:latin typeface="Candara"/>
              </a:rPr>
              <a:t>Lay Foundation</a:t>
            </a:r>
          </a:p>
          <a:p>
            <a:pPr>
              <a:spcBef>
                <a:spcPct val="50000"/>
              </a:spcBef>
              <a:buClr>
                <a:srgbClr val="00A1E4"/>
              </a:buClr>
              <a:buFontTx/>
              <a:buChar char="-"/>
            </a:pPr>
            <a:r>
              <a:rPr lang="en-US" sz="1400" dirty="0">
                <a:latin typeface="Candara"/>
              </a:rPr>
              <a:t> Wire</a:t>
            </a:r>
          </a:p>
          <a:p>
            <a:pPr>
              <a:spcBef>
                <a:spcPct val="50000"/>
              </a:spcBef>
              <a:buClr>
                <a:srgbClr val="00A1E4"/>
              </a:buClr>
              <a:buFontTx/>
              <a:buChar char="-"/>
            </a:pPr>
            <a:r>
              <a:rPr lang="en-US" sz="1400" dirty="0">
                <a:latin typeface="Candara"/>
              </a:rPr>
              <a:t> Plumb</a:t>
            </a:r>
          </a:p>
        </p:txBody>
      </p:sp>
      <p:grpSp>
        <p:nvGrpSpPr>
          <p:cNvPr id="5" name="Group 58"/>
          <p:cNvGrpSpPr>
            <a:grpSpLocks/>
          </p:cNvGrpSpPr>
          <p:nvPr/>
        </p:nvGrpSpPr>
        <p:grpSpPr bwMode="auto">
          <a:xfrm>
            <a:off x="3746500" y="3784600"/>
            <a:ext cx="2593975" cy="1103313"/>
            <a:chOff x="1584" y="2384"/>
            <a:chExt cx="1634" cy="695"/>
          </a:xfrm>
        </p:grpSpPr>
        <p:grpSp>
          <p:nvGrpSpPr>
            <p:cNvPr id="6" name="Group 56"/>
            <p:cNvGrpSpPr>
              <a:grpSpLocks/>
            </p:cNvGrpSpPr>
            <p:nvPr/>
          </p:nvGrpSpPr>
          <p:grpSpPr bwMode="auto">
            <a:xfrm>
              <a:off x="2696" y="2503"/>
              <a:ext cx="522" cy="576"/>
              <a:chOff x="2647" y="2496"/>
              <a:chExt cx="522" cy="576"/>
            </a:xfrm>
          </p:grpSpPr>
          <p:grpSp>
            <p:nvGrpSpPr>
              <p:cNvPr id="7" name="Group 52"/>
              <p:cNvGrpSpPr>
                <a:grpSpLocks/>
              </p:cNvGrpSpPr>
              <p:nvPr/>
            </p:nvGrpSpPr>
            <p:grpSpPr bwMode="auto">
              <a:xfrm>
                <a:off x="2647" y="2572"/>
                <a:ext cx="522" cy="414"/>
                <a:chOff x="2565" y="2496"/>
                <a:chExt cx="666" cy="528"/>
              </a:xfrm>
            </p:grpSpPr>
            <p:sp>
              <p:nvSpPr>
                <p:cNvPr id="41051" name="Rectangle 49" descr="Light horizontal"/>
                <p:cNvSpPr>
                  <a:spLocks noChangeArrowheads="1"/>
                </p:cNvSpPr>
                <p:nvPr/>
              </p:nvSpPr>
              <p:spPr bwMode="auto">
                <a:xfrm>
                  <a:off x="2640" y="2736"/>
                  <a:ext cx="528" cy="288"/>
                </a:xfrm>
                <a:prstGeom prst="rect">
                  <a:avLst/>
                </a:prstGeom>
                <a:pattFill prst="ltHorz">
                  <a:fgClr>
                    <a:srgbClr val="9B3221"/>
                  </a:fgClr>
                  <a:bgClr>
                    <a:srgbClr val="FFFFCC"/>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52" name="AutoShape 50"/>
                <p:cNvSpPr>
                  <a:spLocks noChangeArrowheads="1"/>
                </p:cNvSpPr>
                <p:nvPr/>
              </p:nvSpPr>
              <p:spPr bwMode="auto">
                <a:xfrm flipV="1">
                  <a:off x="2565" y="2496"/>
                  <a:ext cx="666"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53" name="Rectangle 51"/>
                <p:cNvSpPr>
                  <a:spLocks noChangeArrowheads="1"/>
                </p:cNvSpPr>
                <p:nvPr/>
              </p:nvSpPr>
              <p:spPr bwMode="auto">
                <a:xfrm>
                  <a:off x="2798" y="2784"/>
                  <a:ext cx="192" cy="144"/>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sp>
            <p:nvSpPr>
              <p:cNvPr id="41049" name="Freeform 54"/>
              <p:cNvSpPr>
                <a:spLocks/>
              </p:cNvSpPr>
              <p:nvPr/>
            </p:nvSpPr>
            <p:spPr bwMode="auto">
              <a:xfrm>
                <a:off x="3024" y="2880"/>
                <a:ext cx="130" cy="192"/>
              </a:xfrm>
              <a:custGeom>
                <a:avLst/>
                <a:gdLst>
                  <a:gd name="T0" fmla="*/ 3 w 227"/>
                  <a:gd name="T1" fmla="*/ 10 h 336"/>
                  <a:gd name="T2" fmla="*/ 1 w 227"/>
                  <a:gd name="T3" fmla="*/ 9 h 336"/>
                  <a:gd name="T4" fmla="*/ 0 w 227"/>
                  <a:gd name="T5" fmla="*/ 9 h 336"/>
                  <a:gd name="T6" fmla="*/ 1 w 227"/>
                  <a:gd name="T7" fmla="*/ 6 h 336"/>
                  <a:gd name="T8" fmla="*/ 1 w 227"/>
                  <a:gd name="T9" fmla="*/ 4 h 336"/>
                  <a:gd name="T10" fmla="*/ 3 w 227"/>
                  <a:gd name="T11" fmla="*/ 2 h 336"/>
                  <a:gd name="T12" fmla="*/ 5 w 227"/>
                  <a:gd name="T13" fmla="*/ 0 h 336"/>
                  <a:gd name="T14" fmla="*/ 6 w 227"/>
                  <a:gd name="T15" fmla="*/ 2 h 336"/>
                  <a:gd name="T16" fmla="*/ 8 w 227"/>
                  <a:gd name="T17" fmla="*/ 5 h 336"/>
                  <a:gd name="T18" fmla="*/ 8 w 227"/>
                  <a:gd name="T19" fmla="*/ 9 h 336"/>
                  <a:gd name="T20" fmla="*/ 6 w 227"/>
                  <a:gd name="T21" fmla="*/ 12 h 336"/>
                  <a:gd name="T22" fmla="*/ 3 w 227"/>
                  <a:gd name="T23" fmla="*/ 10 h 3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7"/>
                  <a:gd name="T37" fmla="*/ 0 h 336"/>
                  <a:gd name="T38" fmla="*/ 227 w 227"/>
                  <a:gd name="T39" fmla="*/ 336 h 3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7" h="336">
                    <a:moveTo>
                      <a:pt x="97" y="301"/>
                    </a:moveTo>
                    <a:cubicBezTo>
                      <a:pt x="62" y="293"/>
                      <a:pt x="54" y="295"/>
                      <a:pt x="23" y="264"/>
                    </a:cubicBezTo>
                    <a:cubicBezTo>
                      <a:pt x="15" y="256"/>
                      <a:pt x="0" y="241"/>
                      <a:pt x="0" y="241"/>
                    </a:cubicBezTo>
                    <a:cubicBezTo>
                      <a:pt x="66" y="149"/>
                      <a:pt x="30" y="230"/>
                      <a:pt x="15" y="159"/>
                    </a:cubicBezTo>
                    <a:cubicBezTo>
                      <a:pt x="12" y="147"/>
                      <a:pt x="23" y="135"/>
                      <a:pt x="23" y="122"/>
                    </a:cubicBezTo>
                    <a:lnTo>
                      <a:pt x="83" y="48"/>
                    </a:lnTo>
                    <a:lnTo>
                      <a:pt x="131" y="0"/>
                    </a:lnTo>
                    <a:lnTo>
                      <a:pt x="179" y="48"/>
                    </a:lnTo>
                    <a:lnTo>
                      <a:pt x="227" y="144"/>
                    </a:lnTo>
                    <a:lnTo>
                      <a:pt x="227" y="240"/>
                    </a:lnTo>
                    <a:lnTo>
                      <a:pt x="179" y="336"/>
                    </a:lnTo>
                    <a:lnTo>
                      <a:pt x="97" y="301"/>
                    </a:lnTo>
                    <a:close/>
                  </a:path>
                </a:pathLst>
              </a:custGeom>
              <a:solidFill>
                <a:srgbClr val="339933"/>
              </a:solidFill>
              <a:ln w="9525">
                <a:solidFill>
                  <a:schemeClr val="tx1"/>
                </a:solidFill>
                <a:round/>
                <a:headEnd/>
                <a:tailEnd/>
              </a:ln>
            </p:spPr>
            <p:txBody>
              <a:bodyPr wrap="none" anchor="ctr"/>
              <a:lstStyle/>
              <a:p>
                <a:pPr algn="ctr"/>
                <a:endParaRPr lang="en-US">
                  <a:solidFill>
                    <a:schemeClr val="tx2"/>
                  </a:solidFill>
                </a:endParaRPr>
              </a:p>
            </p:txBody>
          </p:sp>
          <p:sp>
            <p:nvSpPr>
              <p:cNvPr id="41050" name="Rectangle 55"/>
              <p:cNvSpPr>
                <a:spLocks noChangeArrowheads="1"/>
              </p:cNvSpPr>
              <p:nvPr/>
            </p:nvSpPr>
            <p:spPr bwMode="auto">
              <a:xfrm>
                <a:off x="2832" y="2496"/>
                <a:ext cx="48" cy="96"/>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grpSp>
        <p:grpSp>
          <p:nvGrpSpPr>
            <p:cNvPr id="8" name="Group 31"/>
            <p:cNvGrpSpPr>
              <a:grpSpLocks/>
            </p:cNvGrpSpPr>
            <p:nvPr/>
          </p:nvGrpSpPr>
          <p:grpSpPr bwMode="auto">
            <a:xfrm>
              <a:off x="1584" y="2384"/>
              <a:ext cx="1344" cy="640"/>
              <a:chOff x="864" y="1776"/>
              <a:chExt cx="1344" cy="640"/>
            </a:xfrm>
          </p:grpSpPr>
          <p:sp>
            <p:nvSpPr>
              <p:cNvPr id="41031" name="Rectangle 32"/>
              <p:cNvSpPr>
                <a:spLocks noChangeArrowheads="1"/>
              </p:cNvSpPr>
              <p:nvPr/>
            </p:nvSpPr>
            <p:spPr bwMode="auto">
              <a:xfrm>
                <a:off x="912" y="2064"/>
                <a:ext cx="1248" cy="352"/>
              </a:xfrm>
              <a:prstGeom prst="rect">
                <a:avLst/>
              </a:prstGeom>
              <a:solidFill>
                <a:srgbClr val="FFFFCC"/>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32" name="Rectangle 33" descr="Light horizontal"/>
              <p:cNvSpPr>
                <a:spLocks noChangeArrowheads="1"/>
              </p:cNvSpPr>
              <p:nvPr/>
            </p:nvSpPr>
            <p:spPr bwMode="auto">
              <a:xfrm>
                <a:off x="953" y="2099"/>
                <a:ext cx="1159" cy="284"/>
              </a:xfrm>
              <a:prstGeom prst="rect">
                <a:avLst/>
              </a:prstGeom>
              <a:pattFill prst="ltHorz">
                <a:fgClr>
                  <a:srgbClr val="993300"/>
                </a:fgClr>
                <a:bgClr>
                  <a:srgbClr val="FFFFCC"/>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33" name="Rectangle 34"/>
              <p:cNvSpPr>
                <a:spLocks noChangeArrowheads="1"/>
              </p:cNvSpPr>
              <p:nvPr/>
            </p:nvSpPr>
            <p:spPr bwMode="auto">
              <a:xfrm>
                <a:off x="1056"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34" name="Rectangle 35"/>
              <p:cNvSpPr>
                <a:spLocks noChangeArrowheads="1"/>
              </p:cNvSpPr>
              <p:nvPr/>
            </p:nvSpPr>
            <p:spPr bwMode="auto">
              <a:xfrm>
                <a:off x="1200"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35" name="Rectangle 36"/>
              <p:cNvSpPr>
                <a:spLocks noChangeArrowheads="1"/>
              </p:cNvSpPr>
              <p:nvPr/>
            </p:nvSpPr>
            <p:spPr bwMode="auto">
              <a:xfrm>
                <a:off x="1748"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36" name="Rectangle 37"/>
              <p:cNvSpPr>
                <a:spLocks noChangeArrowheads="1"/>
              </p:cNvSpPr>
              <p:nvPr/>
            </p:nvSpPr>
            <p:spPr bwMode="auto">
              <a:xfrm>
                <a:off x="1892"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37" name="Rectangle 38"/>
              <p:cNvSpPr>
                <a:spLocks noChangeArrowheads="1"/>
              </p:cNvSpPr>
              <p:nvPr/>
            </p:nvSpPr>
            <p:spPr bwMode="auto">
              <a:xfrm>
                <a:off x="1529" y="2140"/>
                <a:ext cx="82" cy="192"/>
              </a:xfrm>
              <a:prstGeom prst="rect">
                <a:avLst/>
              </a:prstGeom>
              <a:solidFill>
                <a:srgbClr val="00FFFF"/>
              </a:solidFill>
              <a:ln w="57150" algn="ctr">
                <a:solidFill>
                  <a:schemeClr val="tx1"/>
                </a:solidFill>
                <a:miter lim="800000"/>
                <a:headEnd/>
                <a:tailEnd/>
              </a:ln>
            </p:spPr>
            <p:txBody>
              <a:bodyPr wrap="none" anchor="ctr"/>
              <a:lstStyle/>
              <a:p>
                <a:pPr algn="ctr"/>
                <a:endParaRPr lang="en-US">
                  <a:solidFill>
                    <a:schemeClr val="tx2"/>
                  </a:solidFill>
                </a:endParaRPr>
              </a:p>
            </p:txBody>
          </p:sp>
          <p:sp>
            <p:nvSpPr>
              <p:cNvPr id="41038" name="Rectangle 39"/>
              <p:cNvSpPr>
                <a:spLocks noChangeArrowheads="1"/>
              </p:cNvSpPr>
              <p:nvPr/>
            </p:nvSpPr>
            <p:spPr bwMode="auto">
              <a:xfrm flipV="1">
                <a:off x="1520" y="2347"/>
                <a:ext cx="107" cy="47"/>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39" name="AutoShape 40" descr="Zig zag"/>
              <p:cNvSpPr>
                <a:spLocks noChangeArrowheads="1"/>
              </p:cNvSpPr>
              <p:nvPr/>
            </p:nvSpPr>
            <p:spPr bwMode="auto">
              <a:xfrm flipV="1">
                <a:off x="864" y="1776"/>
                <a:ext cx="1344"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pattFill prst="zigZag">
                <a:fgClr>
                  <a:srgbClr val="9B3221"/>
                </a:fgClr>
                <a:bgClr>
                  <a:schemeClr val="bg1"/>
                </a:bgClr>
              </a:pattFill>
              <a:ln w="9525" algn="ctr">
                <a:solidFill>
                  <a:schemeClr val="tx1"/>
                </a:solidFill>
                <a:miter lim="800000"/>
                <a:headEnd/>
                <a:tailEnd/>
              </a:ln>
            </p:spPr>
            <p:txBody>
              <a:bodyPr wrap="none" anchor="ctr"/>
              <a:lstStyle/>
              <a:p>
                <a:pPr algn="ctr"/>
                <a:endParaRPr lang="en-US">
                  <a:solidFill>
                    <a:schemeClr val="tx2"/>
                  </a:solidFill>
                </a:endParaRPr>
              </a:p>
            </p:txBody>
          </p:sp>
          <p:grpSp>
            <p:nvGrpSpPr>
              <p:cNvPr id="9" name="Group 41"/>
              <p:cNvGrpSpPr>
                <a:grpSpLocks/>
              </p:cNvGrpSpPr>
              <p:nvPr/>
            </p:nvGrpSpPr>
            <p:grpSpPr bwMode="auto">
              <a:xfrm>
                <a:off x="1200" y="1824"/>
                <a:ext cx="144" cy="121"/>
                <a:chOff x="2496" y="1824"/>
                <a:chExt cx="336" cy="281"/>
              </a:xfrm>
            </p:grpSpPr>
            <p:sp>
              <p:nvSpPr>
                <p:cNvPr id="41045" name="AutoShape 42"/>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46" name="Rectangle 43"/>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47" name="Rectangle 44"/>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10" name="Group 45"/>
              <p:cNvGrpSpPr>
                <a:grpSpLocks/>
              </p:cNvGrpSpPr>
              <p:nvPr/>
            </p:nvGrpSpPr>
            <p:grpSpPr bwMode="auto">
              <a:xfrm>
                <a:off x="1728" y="1824"/>
                <a:ext cx="144" cy="121"/>
                <a:chOff x="2496" y="1824"/>
                <a:chExt cx="336" cy="281"/>
              </a:xfrm>
            </p:grpSpPr>
            <p:sp>
              <p:nvSpPr>
                <p:cNvPr id="41042" name="AutoShape 46"/>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43" name="Rectangle 47"/>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44" name="Rectangle 48"/>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grpSp>
      <p:sp>
        <p:nvSpPr>
          <p:cNvPr id="40966" name="Text Box 57"/>
          <p:cNvSpPr txBox="1">
            <a:spLocks noChangeArrowheads="1"/>
          </p:cNvSpPr>
          <p:nvPr/>
        </p:nvSpPr>
        <p:spPr bwMode="auto">
          <a:xfrm>
            <a:off x="4432300" y="5000625"/>
            <a:ext cx="1524000" cy="304800"/>
          </a:xfrm>
          <a:prstGeom prst="rect">
            <a:avLst/>
          </a:prstGeom>
          <a:noFill/>
          <a:ln w="9525" algn="ctr">
            <a:noFill/>
            <a:miter lim="800000"/>
            <a:headEnd/>
            <a:tailEnd/>
          </a:ln>
        </p:spPr>
        <p:txBody>
          <a:bodyPr>
            <a:spAutoFit/>
          </a:bodyPr>
          <a:lstStyle/>
          <a:p>
            <a:pPr>
              <a:spcBef>
                <a:spcPct val="50000"/>
              </a:spcBef>
              <a:buClr>
                <a:srgbClr val="00A1E4"/>
              </a:buClr>
              <a:buFontTx/>
              <a:buChar char="-"/>
            </a:pPr>
            <a:r>
              <a:rPr lang="en-US" sz="1400">
                <a:latin typeface="Candara"/>
              </a:rPr>
              <a:t> Add wing</a:t>
            </a:r>
          </a:p>
        </p:txBody>
      </p:sp>
      <p:grpSp>
        <p:nvGrpSpPr>
          <p:cNvPr id="11" name="Group 105"/>
          <p:cNvGrpSpPr>
            <a:grpSpLocks/>
          </p:cNvGrpSpPr>
          <p:nvPr/>
        </p:nvGrpSpPr>
        <p:grpSpPr bwMode="auto">
          <a:xfrm>
            <a:off x="6477000" y="3505200"/>
            <a:ext cx="2133600" cy="1295400"/>
            <a:chOff x="3888" y="2208"/>
            <a:chExt cx="1344" cy="816"/>
          </a:xfrm>
        </p:grpSpPr>
        <p:grpSp>
          <p:nvGrpSpPr>
            <p:cNvPr id="12" name="Group 85"/>
            <p:cNvGrpSpPr>
              <a:grpSpLocks/>
            </p:cNvGrpSpPr>
            <p:nvPr/>
          </p:nvGrpSpPr>
          <p:grpSpPr bwMode="auto">
            <a:xfrm>
              <a:off x="3888" y="2384"/>
              <a:ext cx="1344" cy="640"/>
              <a:chOff x="864" y="1776"/>
              <a:chExt cx="1344" cy="640"/>
            </a:xfrm>
          </p:grpSpPr>
          <p:sp>
            <p:nvSpPr>
              <p:cNvPr id="41012" name="Rectangle 86"/>
              <p:cNvSpPr>
                <a:spLocks noChangeArrowheads="1"/>
              </p:cNvSpPr>
              <p:nvPr/>
            </p:nvSpPr>
            <p:spPr bwMode="auto">
              <a:xfrm>
                <a:off x="912" y="2064"/>
                <a:ext cx="1248" cy="352"/>
              </a:xfrm>
              <a:prstGeom prst="rect">
                <a:avLst/>
              </a:prstGeom>
              <a:solidFill>
                <a:srgbClr val="FFFFCC"/>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13" name="Rectangle 87" descr="Horizontal brick"/>
              <p:cNvSpPr>
                <a:spLocks noChangeArrowheads="1"/>
              </p:cNvSpPr>
              <p:nvPr/>
            </p:nvSpPr>
            <p:spPr bwMode="auto">
              <a:xfrm>
                <a:off x="953" y="2099"/>
                <a:ext cx="1159" cy="284"/>
              </a:xfrm>
              <a:prstGeom prst="rect">
                <a:avLst/>
              </a:prstGeom>
              <a:pattFill prst="horzBrick">
                <a:fgClr>
                  <a:srgbClr val="990000"/>
                </a:fgClr>
                <a:bgClr>
                  <a:schemeClr val="bg1"/>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14" name="Rectangle 88"/>
              <p:cNvSpPr>
                <a:spLocks noChangeArrowheads="1"/>
              </p:cNvSpPr>
              <p:nvPr/>
            </p:nvSpPr>
            <p:spPr bwMode="auto">
              <a:xfrm>
                <a:off x="1056"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15" name="Rectangle 89"/>
              <p:cNvSpPr>
                <a:spLocks noChangeArrowheads="1"/>
              </p:cNvSpPr>
              <p:nvPr/>
            </p:nvSpPr>
            <p:spPr bwMode="auto">
              <a:xfrm>
                <a:off x="1200"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16" name="Rectangle 90"/>
              <p:cNvSpPr>
                <a:spLocks noChangeArrowheads="1"/>
              </p:cNvSpPr>
              <p:nvPr/>
            </p:nvSpPr>
            <p:spPr bwMode="auto">
              <a:xfrm>
                <a:off x="1748"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17" name="Rectangle 91"/>
              <p:cNvSpPr>
                <a:spLocks noChangeArrowheads="1"/>
              </p:cNvSpPr>
              <p:nvPr/>
            </p:nvSpPr>
            <p:spPr bwMode="auto">
              <a:xfrm>
                <a:off x="1892" y="2160"/>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18" name="Rectangle 92"/>
              <p:cNvSpPr>
                <a:spLocks noChangeArrowheads="1"/>
              </p:cNvSpPr>
              <p:nvPr/>
            </p:nvSpPr>
            <p:spPr bwMode="auto">
              <a:xfrm>
                <a:off x="1529" y="2140"/>
                <a:ext cx="82" cy="192"/>
              </a:xfrm>
              <a:prstGeom prst="rect">
                <a:avLst/>
              </a:prstGeom>
              <a:solidFill>
                <a:srgbClr val="990000"/>
              </a:solidFill>
              <a:ln w="57150" algn="ctr">
                <a:solidFill>
                  <a:schemeClr val="tx1"/>
                </a:solidFill>
                <a:miter lim="800000"/>
                <a:headEnd/>
                <a:tailEnd/>
              </a:ln>
            </p:spPr>
            <p:txBody>
              <a:bodyPr wrap="none" anchor="ctr"/>
              <a:lstStyle/>
              <a:p>
                <a:pPr algn="ctr"/>
                <a:endParaRPr lang="en-US">
                  <a:solidFill>
                    <a:schemeClr val="tx2"/>
                  </a:solidFill>
                </a:endParaRPr>
              </a:p>
            </p:txBody>
          </p:sp>
          <p:sp>
            <p:nvSpPr>
              <p:cNvPr id="41019" name="Rectangle 93"/>
              <p:cNvSpPr>
                <a:spLocks noChangeArrowheads="1"/>
              </p:cNvSpPr>
              <p:nvPr/>
            </p:nvSpPr>
            <p:spPr bwMode="auto">
              <a:xfrm flipV="1">
                <a:off x="1520" y="2347"/>
                <a:ext cx="107" cy="47"/>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20" name="AutoShape 94"/>
              <p:cNvSpPr>
                <a:spLocks noChangeArrowheads="1"/>
              </p:cNvSpPr>
              <p:nvPr/>
            </p:nvSpPr>
            <p:spPr bwMode="auto">
              <a:xfrm flipV="1">
                <a:off x="864" y="1776"/>
                <a:ext cx="1344"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B3221"/>
              </a:solidFill>
              <a:ln w="9525" algn="ctr">
                <a:solidFill>
                  <a:schemeClr val="tx1"/>
                </a:solidFill>
                <a:miter lim="800000"/>
                <a:headEnd/>
                <a:tailEnd/>
              </a:ln>
            </p:spPr>
            <p:txBody>
              <a:bodyPr wrap="none" anchor="ctr"/>
              <a:lstStyle/>
              <a:p>
                <a:pPr algn="ctr"/>
                <a:endParaRPr lang="en-US">
                  <a:solidFill>
                    <a:schemeClr val="tx2"/>
                  </a:solidFill>
                </a:endParaRPr>
              </a:p>
            </p:txBody>
          </p:sp>
          <p:grpSp>
            <p:nvGrpSpPr>
              <p:cNvPr id="13" name="Group 95"/>
              <p:cNvGrpSpPr>
                <a:grpSpLocks/>
              </p:cNvGrpSpPr>
              <p:nvPr/>
            </p:nvGrpSpPr>
            <p:grpSpPr bwMode="auto">
              <a:xfrm>
                <a:off x="1200" y="1824"/>
                <a:ext cx="144" cy="121"/>
                <a:chOff x="2496" y="1824"/>
                <a:chExt cx="336" cy="281"/>
              </a:xfrm>
            </p:grpSpPr>
            <p:sp>
              <p:nvSpPr>
                <p:cNvPr id="41026" name="AutoShape 96"/>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27" name="Rectangle 97"/>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28" name="Rectangle 98"/>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14" name="Group 99"/>
              <p:cNvGrpSpPr>
                <a:grpSpLocks/>
              </p:cNvGrpSpPr>
              <p:nvPr/>
            </p:nvGrpSpPr>
            <p:grpSpPr bwMode="auto">
              <a:xfrm>
                <a:off x="1728" y="1824"/>
                <a:ext cx="144" cy="121"/>
                <a:chOff x="2496" y="1824"/>
                <a:chExt cx="336" cy="281"/>
              </a:xfrm>
            </p:grpSpPr>
            <p:sp>
              <p:nvSpPr>
                <p:cNvPr id="41023" name="AutoShape 100"/>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24" name="Rectangle 101"/>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25" name="Rectangle 102"/>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sp>
          <p:nvSpPr>
            <p:cNvPr id="41011" name="Rectangle 103"/>
            <p:cNvSpPr>
              <a:spLocks noChangeArrowheads="1"/>
            </p:cNvSpPr>
            <p:nvPr/>
          </p:nvSpPr>
          <p:spPr bwMode="auto">
            <a:xfrm>
              <a:off x="4656" y="2208"/>
              <a:ext cx="48" cy="192"/>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grpSp>
      <p:sp>
        <p:nvSpPr>
          <p:cNvPr id="40968" name="Text Box 104"/>
          <p:cNvSpPr txBox="1">
            <a:spLocks noChangeArrowheads="1"/>
          </p:cNvSpPr>
          <p:nvPr/>
        </p:nvSpPr>
        <p:spPr bwMode="auto">
          <a:xfrm>
            <a:off x="6858000" y="4991100"/>
            <a:ext cx="1524000" cy="304800"/>
          </a:xfrm>
          <a:prstGeom prst="rect">
            <a:avLst/>
          </a:prstGeom>
          <a:noFill/>
          <a:ln w="9525" algn="ctr">
            <a:noFill/>
            <a:miter lim="800000"/>
            <a:headEnd/>
            <a:tailEnd/>
          </a:ln>
        </p:spPr>
        <p:txBody>
          <a:bodyPr>
            <a:spAutoFit/>
          </a:bodyPr>
          <a:lstStyle/>
          <a:p>
            <a:pPr>
              <a:spcBef>
                <a:spcPct val="50000"/>
              </a:spcBef>
              <a:buClr>
                <a:srgbClr val="00A1E4"/>
              </a:buClr>
              <a:buFontTx/>
              <a:buChar char="-"/>
            </a:pPr>
            <a:r>
              <a:rPr lang="en-US" sz="1400">
                <a:latin typeface="Candara"/>
              </a:rPr>
              <a:t> Add fireplace</a:t>
            </a:r>
          </a:p>
        </p:txBody>
      </p:sp>
      <p:grpSp>
        <p:nvGrpSpPr>
          <p:cNvPr id="15" name="Group 144"/>
          <p:cNvGrpSpPr>
            <a:grpSpLocks/>
          </p:cNvGrpSpPr>
          <p:nvPr/>
        </p:nvGrpSpPr>
        <p:grpSpPr bwMode="auto">
          <a:xfrm>
            <a:off x="568325" y="3810000"/>
            <a:ext cx="3051175" cy="1103313"/>
            <a:chOff x="-864" y="2400"/>
            <a:chExt cx="1922" cy="695"/>
          </a:xfrm>
        </p:grpSpPr>
        <p:grpSp>
          <p:nvGrpSpPr>
            <p:cNvPr id="16" name="Group 107"/>
            <p:cNvGrpSpPr>
              <a:grpSpLocks/>
            </p:cNvGrpSpPr>
            <p:nvPr/>
          </p:nvGrpSpPr>
          <p:grpSpPr bwMode="auto">
            <a:xfrm>
              <a:off x="536" y="2519"/>
              <a:ext cx="522" cy="576"/>
              <a:chOff x="2647" y="2496"/>
              <a:chExt cx="522" cy="576"/>
            </a:xfrm>
          </p:grpSpPr>
          <p:grpSp>
            <p:nvGrpSpPr>
              <p:cNvPr id="17" name="Group 108"/>
              <p:cNvGrpSpPr>
                <a:grpSpLocks/>
              </p:cNvGrpSpPr>
              <p:nvPr/>
            </p:nvGrpSpPr>
            <p:grpSpPr bwMode="auto">
              <a:xfrm>
                <a:off x="2647" y="2572"/>
                <a:ext cx="522" cy="414"/>
                <a:chOff x="2565" y="2496"/>
                <a:chExt cx="666" cy="528"/>
              </a:xfrm>
            </p:grpSpPr>
            <p:sp>
              <p:nvSpPr>
                <p:cNvPr id="41007" name="Rectangle 109" descr="Horizontal brick"/>
                <p:cNvSpPr>
                  <a:spLocks noChangeArrowheads="1"/>
                </p:cNvSpPr>
                <p:nvPr/>
              </p:nvSpPr>
              <p:spPr bwMode="auto">
                <a:xfrm>
                  <a:off x="2640" y="2736"/>
                  <a:ext cx="528" cy="288"/>
                </a:xfrm>
                <a:prstGeom prst="rect">
                  <a:avLst/>
                </a:prstGeom>
                <a:pattFill prst="horzBrick">
                  <a:fgClr>
                    <a:srgbClr val="9B3221"/>
                  </a:fgClr>
                  <a:bgClr>
                    <a:schemeClr val="bg1"/>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08" name="AutoShape 110"/>
                <p:cNvSpPr>
                  <a:spLocks noChangeArrowheads="1"/>
                </p:cNvSpPr>
                <p:nvPr/>
              </p:nvSpPr>
              <p:spPr bwMode="auto">
                <a:xfrm flipV="1">
                  <a:off x="2565" y="2496"/>
                  <a:ext cx="666"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09" name="Rectangle 111"/>
                <p:cNvSpPr>
                  <a:spLocks noChangeArrowheads="1"/>
                </p:cNvSpPr>
                <p:nvPr/>
              </p:nvSpPr>
              <p:spPr bwMode="auto">
                <a:xfrm>
                  <a:off x="2798" y="2784"/>
                  <a:ext cx="192" cy="144"/>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sp>
            <p:nvSpPr>
              <p:cNvPr id="41005" name="Freeform 112"/>
              <p:cNvSpPr>
                <a:spLocks/>
              </p:cNvSpPr>
              <p:nvPr/>
            </p:nvSpPr>
            <p:spPr bwMode="auto">
              <a:xfrm>
                <a:off x="3024" y="2880"/>
                <a:ext cx="130" cy="192"/>
              </a:xfrm>
              <a:custGeom>
                <a:avLst/>
                <a:gdLst>
                  <a:gd name="T0" fmla="*/ 3 w 227"/>
                  <a:gd name="T1" fmla="*/ 10 h 336"/>
                  <a:gd name="T2" fmla="*/ 1 w 227"/>
                  <a:gd name="T3" fmla="*/ 9 h 336"/>
                  <a:gd name="T4" fmla="*/ 0 w 227"/>
                  <a:gd name="T5" fmla="*/ 9 h 336"/>
                  <a:gd name="T6" fmla="*/ 1 w 227"/>
                  <a:gd name="T7" fmla="*/ 6 h 336"/>
                  <a:gd name="T8" fmla="*/ 1 w 227"/>
                  <a:gd name="T9" fmla="*/ 4 h 336"/>
                  <a:gd name="T10" fmla="*/ 3 w 227"/>
                  <a:gd name="T11" fmla="*/ 2 h 336"/>
                  <a:gd name="T12" fmla="*/ 5 w 227"/>
                  <a:gd name="T13" fmla="*/ 0 h 336"/>
                  <a:gd name="T14" fmla="*/ 6 w 227"/>
                  <a:gd name="T15" fmla="*/ 2 h 336"/>
                  <a:gd name="T16" fmla="*/ 8 w 227"/>
                  <a:gd name="T17" fmla="*/ 5 h 336"/>
                  <a:gd name="T18" fmla="*/ 8 w 227"/>
                  <a:gd name="T19" fmla="*/ 9 h 336"/>
                  <a:gd name="T20" fmla="*/ 6 w 227"/>
                  <a:gd name="T21" fmla="*/ 12 h 336"/>
                  <a:gd name="T22" fmla="*/ 3 w 227"/>
                  <a:gd name="T23" fmla="*/ 10 h 3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7"/>
                  <a:gd name="T37" fmla="*/ 0 h 336"/>
                  <a:gd name="T38" fmla="*/ 227 w 227"/>
                  <a:gd name="T39" fmla="*/ 336 h 3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7" h="336">
                    <a:moveTo>
                      <a:pt x="97" y="301"/>
                    </a:moveTo>
                    <a:cubicBezTo>
                      <a:pt x="62" y="293"/>
                      <a:pt x="54" y="295"/>
                      <a:pt x="23" y="264"/>
                    </a:cubicBezTo>
                    <a:cubicBezTo>
                      <a:pt x="15" y="256"/>
                      <a:pt x="0" y="241"/>
                      <a:pt x="0" y="241"/>
                    </a:cubicBezTo>
                    <a:cubicBezTo>
                      <a:pt x="66" y="149"/>
                      <a:pt x="30" y="230"/>
                      <a:pt x="15" y="159"/>
                    </a:cubicBezTo>
                    <a:cubicBezTo>
                      <a:pt x="12" y="147"/>
                      <a:pt x="23" y="135"/>
                      <a:pt x="23" y="122"/>
                    </a:cubicBezTo>
                    <a:lnTo>
                      <a:pt x="83" y="48"/>
                    </a:lnTo>
                    <a:lnTo>
                      <a:pt x="131" y="0"/>
                    </a:lnTo>
                    <a:lnTo>
                      <a:pt x="179" y="48"/>
                    </a:lnTo>
                    <a:lnTo>
                      <a:pt x="227" y="144"/>
                    </a:lnTo>
                    <a:lnTo>
                      <a:pt x="227" y="240"/>
                    </a:lnTo>
                    <a:lnTo>
                      <a:pt x="179" y="336"/>
                    </a:lnTo>
                    <a:lnTo>
                      <a:pt x="97" y="301"/>
                    </a:lnTo>
                    <a:close/>
                  </a:path>
                </a:pathLst>
              </a:custGeom>
              <a:solidFill>
                <a:srgbClr val="339933"/>
              </a:solidFill>
              <a:ln w="9525">
                <a:solidFill>
                  <a:schemeClr val="tx1"/>
                </a:solidFill>
                <a:round/>
                <a:headEnd/>
                <a:tailEnd/>
              </a:ln>
            </p:spPr>
            <p:txBody>
              <a:bodyPr wrap="none" anchor="ctr"/>
              <a:lstStyle/>
              <a:p>
                <a:pPr algn="ctr"/>
                <a:endParaRPr lang="en-US">
                  <a:solidFill>
                    <a:schemeClr val="tx2"/>
                  </a:solidFill>
                </a:endParaRPr>
              </a:p>
            </p:txBody>
          </p:sp>
          <p:sp>
            <p:nvSpPr>
              <p:cNvPr id="41006" name="Rectangle 113"/>
              <p:cNvSpPr>
                <a:spLocks noChangeArrowheads="1"/>
              </p:cNvSpPr>
              <p:nvPr/>
            </p:nvSpPr>
            <p:spPr bwMode="auto">
              <a:xfrm>
                <a:off x="2832" y="2496"/>
                <a:ext cx="48" cy="96"/>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grpSp>
        <p:grpSp>
          <p:nvGrpSpPr>
            <p:cNvPr id="18" name="Group 133"/>
            <p:cNvGrpSpPr>
              <a:grpSpLocks/>
            </p:cNvGrpSpPr>
            <p:nvPr/>
          </p:nvGrpSpPr>
          <p:grpSpPr bwMode="auto">
            <a:xfrm>
              <a:off x="-864" y="2596"/>
              <a:ext cx="522" cy="414"/>
              <a:chOff x="2565" y="2496"/>
              <a:chExt cx="666" cy="528"/>
            </a:xfrm>
          </p:grpSpPr>
          <p:sp>
            <p:nvSpPr>
              <p:cNvPr id="41001" name="Rectangle 134" descr="Horizontal brick"/>
              <p:cNvSpPr>
                <a:spLocks noChangeArrowheads="1"/>
              </p:cNvSpPr>
              <p:nvPr/>
            </p:nvSpPr>
            <p:spPr bwMode="auto">
              <a:xfrm>
                <a:off x="2640" y="2736"/>
                <a:ext cx="528" cy="288"/>
              </a:xfrm>
              <a:prstGeom prst="rect">
                <a:avLst/>
              </a:prstGeom>
              <a:pattFill prst="horzBrick">
                <a:fgClr>
                  <a:srgbClr val="9B3221"/>
                </a:fgClr>
                <a:bgClr>
                  <a:schemeClr val="bg1"/>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02" name="AutoShape 135"/>
              <p:cNvSpPr>
                <a:spLocks noChangeArrowheads="1"/>
              </p:cNvSpPr>
              <p:nvPr/>
            </p:nvSpPr>
            <p:spPr bwMode="auto">
              <a:xfrm flipV="1">
                <a:off x="2565" y="2496"/>
                <a:ext cx="666"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1003" name="Rectangle 136"/>
              <p:cNvSpPr>
                <a:spLocks noChangeArrowheads="1"/>
              </p:cNvSpPr>
              <p:nvPr/>
            </p:nvSpPr>
            <p:spPr bwMode="auto">
              <a:xfrm>
                <a:off x="2798" y="2784"/>
                <a:ext cx="192" cy="144"/>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19" name="Group 143"/>
            <p:cNvGrpSpPr>
              <a:grpSpLocks/>
            </p:cNvGrpSpPr>
            <p:nvPr/>
          </p:nvGrpSpPr>
          <p:grpSpPr bwMode="auto">
            <a:xfrm>
              <a:off x="-576" y="2400"/>
              <a:ext cx="1344" cy="640"/>
              <a:chOff x="-576" y="3104"/>
              <a:chExt cx="1344" cy="640"/>
            </a:xfrm>
          </p:grpSpPr>
          <p:sp>
            <p:nvSpPr>
              <p:cNvPr id="40980" name="Rectangle 115"/>
              <p:cNvSpPr>
                <a:spLocks noChangeArrowheads="1"/>
              </p:cNvSpPr>
              <p:nvPr/>
            </p:nvSpPr>
            <p:spPr bwMode="auto">
              <a:xfrm>
                <a:off x="-528" y="3392"/>
                <a:ext cx="1248" cy="352"/>
              </a:xfrm>
              <a:prstGeom prst="rect">
                <a:avLst/>
              </a:prstGeom>
              <a:solidFill>
                <a:srgbClr val="FFFFCC"/>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0981" name="Rectangle 116" descr="Horizontal brick"/>
              <p:cNvSpPr>
                <a:spLocks noChangeArrowheads="1"/>
              </p:cNvSpPr>
              <p:nvPr/>
            </p:nvSpPr>
            <p:spPr bwMode="auto">
              <a:xfrm>
                <a:off x="-487" y="3427"/>
                <a:ext cx="1159" cy="284"/>
              </a:xfrm>
              <a:prstGeom prst="rect">
                <a:avLst/>
              </a:prstGeom>
              <a:pattFill prst="horzBrick">
                <a:fgClr>
                  <a:srgbClr val="993300"/>
                </a:fgClr>
                <a:bgClr>
                  <a:schemeClr val="bg1"/>
                </a:bgClr>
              </a:pattFill>
              <a:ln w="9525" algn="ctr">
                <a:solidFill>
                  <a:schemeClr val="tx1"/>
                </a:solidFill>
                <a:miter lim="800000"/>
                <a:headEnd/>
                <a:tailEnd/>
              </a:ln>
            </p:spPr>
            <p:txBody>
              <a:bodyPr wrap="none" anchor="ctr"/>
              <a:lstStyle/>
              <a:p>
                <a:pPr algn="ctr"/>
                <a:endParaRPr lang="en-US">
                  <a:solidFill>
                    <a:schemeClr val="tx2"/>
                  </a:solidFill>
                </a:endParaRPr>
              </a:p>
            </p:txBody>
          </p:sp>
          <p:sp>
            <p:nvSpPr>
              <p:cNvPr id="40982" name="Rectangle 117"/>
              <p:cNvSpPr>
                <a:spLocks noChangeArrowheads="1"/>
              </p:cNvSpPr>
              <p:nvPr/>
            </p:nvSpPr>
            <p:spPr bwMode="auto">
              <a:xfrm>
                <a:off x="-384" y="3488"/>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83" name="Rectangle 118"/>
              <p:cNvSpPr>
                <a:spLocks noChangeArrowheads="1"/>
              </p:cNvSpPr>
              <p:nvPr/>
            </p:nvSpPr>
            <p:spPr bwMode="auto">
              <a:xfrm>
                <a:off x="-240" y="3488"/>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84" name="Rectangle 119"/>
              <p:cNvSpPr>
                <a:spLocks noChangeArrowheads="1"/>
              </p:cNvSpPr>
              <p:nvPr/>
            </p:nvSpPr>
            <p:spPr bwMode="auto">
              <a:xfrm>
                <a:off x="308" y="3488"/>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85" name="Rectangle 120"/>
              <p:cNvSpPr>
                <a:spLocks noChangeArrowheads="1"/>
              </p:cNvSpPr>
              <p:nvPr/>
            </p:nvSpPr>
            <p:spPr bwMode="auto">
              <a:xfrm>
                <a:off x="452" y="3488"/>
                <a:ext cx="96" cy="96"/>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86" name="Rectangle 121"/>
              <p:cNvSpPr>
                <a:spLocks noChangeArrowheads="1"/>
              </p:cNvSpPr>
              <p:nvPr/>
            </p:nvSpPr>
            <p:spPr bwMode="auto">
              <a:xfrm>
                <a:off x="89" y="3468"/>
                <a:ext cx="82" cy="192"/>
              </a:xfrm>
              <a:prstGeom prst="rect">
                <a:avLst/>
              </a:prstGeom>
              <a:solidFill>
                <a:srgbClr val="00FFFF"/>
              </a:solidFill>
              <a:ln w="57150" algn="ctr">
                <a:solidFill>
                  <a:schemeClr val="tx1"/>
                </a:solidFill>
                <a:miter lim="800000"/>
                <a:headEnd/>
                <a:tailEnd/>
              </a:ln>
            </p:spPr>
            <p:txBody>
              <a:bodyPr wrap="none" anchor="ctr"/>
              <a:lstStyle/>
              <a:p>
                <a:pPr algn="ctr"/>
                <a:endParaRPr lang="en-US">
                  <a:solidFill>
                    <a:schemeClr val="tx2"/>
                  </a:solidFill>
                </a:endParaRPr>
              </a:p>
            </p:txBody>
          </p:sp>
          <p:sp>
            <p:nvSpPr>
              <p:cNvPr id="40987" name="Rectangle 122"/>
              <p:cNvSpPr>
                <a:spLocks noChangeArrowheads="1"/>
              </p:cNvSpPr>
              <p:nvPr/>
            </p:nvSpPr>
            <p:spPr bwMode="auto">
              <a:xfrm flipV="1">
                <a:off x="80" y="3675"/>
                <a:ext cx="107" cy="47"/>
              </a:xfrm>
              <a:prstGeom prst="rect">
                <a:avLst/>
              </a:prstGeom>
              <a:solidFill>
                <a:srgbClr val="990000"/>
              </a:solidFill>
              <a:ln w="9525" algn="ctr">
                <a:solidFill>
                  <a:schemeClr val="tx1"/>
                </a:solidFill>
                <a:miter lim="800000"/>
                <a:headEnd/>
                <a:tailEnd/>
              </a:ln>
            </p:spPr>
            <p:txBody>
              <a:bodyPr wrap="none" anchor="ctr"/>
              <a:lstStyle/>
              <a:p>
                <a:pPr algn="ctr"/>
                <a:endParaRPr lang="en-US">
                  <a:solidFill>
                    <a:schemeClr val="tx2"/>
                  </a:solidFill>
                </a:endParaRPr>
              </a:p>
            </p:txBody>
          </p:sp>
          <p:sp>
            <p:nvSpPr>
              <p:cNvPr id="40988" name="AutoShape 123"/>
              <p:cNvSpPr>
                <a:spLocks noChangeArrowheads="1"/>
              </p:cNvSpPr>
              <p:nvPr/>
            </p:nvSpPr>
            <p:spPr bwMode="auto">
              <a:xfrm flipV="1">
                <a:off x="-576" y="3104"/>
                <a:ext cx="1344"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B3221"/>
              </a:solidFill>
              <a:ln w="9525" algn="ctr">
                <a:solidFill>
                  <a:schemeClr val="tx1"/>
                </a:solidFill>
                <a:miter lim="800000"/>
                <a:headEnd/>
                <a:tailEnd/>
              </a:ln>
            </p:spPr>
            <p:txBody>
              <a:bodyPr wrap="none" anchor="ctr"/>
              <a:lstStyle/>
              <a:p>
                <a:pPr algn="ctr"/>
                <a:endParaRPr lang="en-US">
                  <a:solidFill>
                    <a:schemeClr val="tx2"/>
                  </a:solidFill>
                </a:endParaRPr>
              </a:p>
            </p:txBody>
          </p:sp>
          <p:grpSp>
            <p:nvGrpSpPr>
              <p:cNvPr id="20" name="Group 124"/>
              <p:cNvGrpSpPr>
                <a:grpSpLocks/>
              </p:cNvGrpSpPr>
              <p:nvPr/>
            </p:nvGrpSpPr>
            <p:grpSpPr bwMode="auto">
              <a:xfrm>
                <a:off x="-240" y="3152"/>
                <a:ext cx="144" cy="121"/>
                <a:chOff x="2496" y="1824"/>
                <a:chExt cx="336" cy="281"/>
              </a:xfrm>
            </p:grpSpPr>
            <p:sp>
              <p:nvSpPr>
                <p:cNvPr id="40998" name="AutoShape 125"/>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99" name="Rectangle 126"/>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1000" name="Rectangle 127"/>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21" name="Group 128"/>
              <p:cNvGrpSpPr>
                <a:grpSpLocks/>
              </p:cNvGrpSpPr>
              <p:nvPr/>
            </p:nvGrpSpPr>
            <p:grpSpPr bwMode="auto">
              <a:xfrm>
                <a:off x="288" y="3152"/>
                <a:ext cx="144" cy="121"/>
                <a:chOff x="2496" y="1824"/>
                <a:chExt cx="336" cy="281"/>
              </a:xfrm>
            </p:grpSpPr>
            <p:sp>
              <p:nvSpPr>
                <p:cNvPr id="40995" name="AutoShape 129"/>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96" name="Rectangle 130"/>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97" name="Rectangle 131"/>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nvGrpSpPr>
              <p:cNvPr id="22" name="Group 139"/>
              <p:cNvGrpSpPr>
                <a:grpSpLocks/>
              </p:cNvGrpSpPr>
              <p:nvPr/>
            </p:nvGrpSpPr>
            <p:grpSpPr bwMode="auto">
              <a:xfrm>
                <a:off x="32" y="3151"/>
                <a:ext cx="144" cy="121"/>
                <a:chOff x="2496" y="1824"/>
                <a:chExt cx="336" cy="281"/>
              </a:xfrm>
            </p:grpSpPr>
            <p:sp>
              <p:nvSpPr>
                <p:cNvPr id="40992" name="AutoShape 140"/>
                <p:cNvSpPr>
                  <a:spLocks noChangeArrowheads="1"/>
                </p:cNvSpPr>
                <p:nvPr/>
              </p:nvSpPr>
              <p:spPr bwMode="auto">
                <a:xfrm>
                  <a:off x="2496" y="1824"/>
                  <a:ext cx="336" cy="96"/>
                </a:xfrm>
                <a:prstGeom prst="triangle">
                  <a:avLst>
                    <a:gd name="adj" fmla="val 50000"/>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93" name="Rectangle 141"/>
                <p:cNvSpPr>
                  <a:spLocks noChangeArrowheads="1"/>
                </p:cNvSpPr>
                <p:nvPr/>
              </p:nvSpPr>
              <p:spPr bwMode="auto">
                <a:xfrm>
                  <a:off x="2592" y="1913"/>
                  <a:ext cx="144" cy="192"/>
                </a:xfrm>
                <a:prstGeom prst="rect">
                  <a:avLst/>
                </a:prstGeom>
                <a:solidFill>
                  <a:srgbClr val="FFFFCC"/>
                </a:solidFill>
                <a:ln w="28575" algn="ctr">
                  <a:solidFill>
                    <a:schemeClr val="tx1"/>
                  </a:solidFill>
                  <a:miter lim="800000"/>
                  <a:headEnd/>
                  <a:tailEnd/>
                </a:ln>
              </p:spPr>
              <p:txBody>
                <a:bodyPr wrap="none" anchor="ctr"/>
                <a:lstStyle/>
                <a:p>
                  <a:pPr algn="ctr"/>
                  <a:endParaRPr lang="en-US">
                    <a:solidFill>
                      <a:schemeClr val="tx2"/>
                    </a:solidFill>
                  </a:endParaRPr>
                </a:p>
              </p:txBody>
            </p:sp>
            <p:sp>
              <p:nvSpPr>
                <p:cNvPr id="40994" name="Rectangle 142"/>
                <p:cNvSpPr>
                  <a:spLocks noChangeArrowheads="1"/>
                </p:cNvSpPr>
                <p:nvPr/>
              </p:nvSpPr>
              <p:spPr bwMode="auto">
                <a:xfrm>
                  <a:off x="2613" y="1920"/>
                  <a:ext cx="103" cy="161"/>
                </a:xfrm>
                <a:prstGeom prst="rect">
                  <a:avLst/>
                </a:prstGeom>
                <a:solidFill>
                  <a:srgbClr val="00FFFF"/>
                </a:solidFill>
                <a:ln w="28575" algn="ctr">
                  <a:solidFill>
                    <a:schemeClr val="tx1"/>
                  </a:solidFill>
                  <a:miter lim="800000"/>
                  <a:headEnd/>
                  <a:tailEnd/>
                </a:ln>
              </p:spPr>
              <p:txBody>
                <a:bodyPr wrap="none" anchor="ctr"/>
                <a:lstStyle/>
                <a:p>
                  <a:pPr algn="ctr"/>
                  <a:endParaRPr lang="en-US">
                    <a:solidFill>
                      <a:schemeClr val="tx2"/>
                    </a:solidFill>
                  </a:endParaRPr>
                </a:p>
              </p:txBody>
            </p:sp>
          </p:grpSp>
        </p:grpSp>
      </p:grpSp>
      <p:sp>
        <p:nvSpPr>
          <p:cNvPr id="40970" name="Text Box 145"/>
          <p:cNvSpPr txBox="1">
            <a:spLocks noChangeArrowheads="1"/>
          </p:cNvSpPr>
          <p:nvPr/>
        </p:nvSpPr>
        <p:spPr bwMode="auto">
          <a:xfrm>
            <a:off x="1177925" y="5003800"/>
            <a:ext cx="1524000" cy="630942"/>
          </a:xfrm>
          <a:prstGeom prst="rect">
            <a:avLst/>
          </a:prstGeom>
          <a:noFill/>
          <a:ln w="9525" algn="ctr">
            <a:noFill/>
            <a:miter lim="800000"/>
            <a:headEnd/>
            <a:tailEnd/>
          </a:ln>
        </p:spPr>
        <p:txBody>
          <a:bodyPr>
            <a:spAutoFit/>
          </a:bodyPr>
          <a:lstStyle/>
          <a:p>
            <a:pPr>
              <a:spcBef>
                <a:spcPct val="50000"/>
              </a:spcBef>
              <a:buClr>
                <a:srgbClr val="00A1E4"/>
              </a:buClr>
              <a:buFontTx/>
              <a:buChar char="-"/>
            </a:pPr>
            <a:r>
              <a:rPr lang="en-US" sz="1400">
                <a:latin typeface="Candara"/>
              </a:rPr>
              <a:t> Add third gable</a:t>
            </a:r>
          </a:p>
          <a:p>
            <a:pPr>
              <a:spcBef>
                <a:spcPct val="50000"/>
              </a:spcBef>
              <a:buClr>
                <a:srgbClr val="00A1E4"/>
              </a:buClr>
              <a:buFontTx/>
              <a:buChar char="-"/>
            </a:pPr>
            <a:r>
              <a:rPr lang="en-US" sz="1400">
                <a:latin typeface="Candara"/>
              </a:rPr>
              <a:t> Add two wings</a:t>
            </a:r>
          </a:p>
        </p:txBody>
      </p:sp>
      <p:sp>
        <p:nvSpPr>
          <p:cNvPr id="40971" name="Text Box 146"/>
          <p:cNvSpPr txBox="1">
            <a:spLocks noChangeArrowheads="1"/>
          </p:cNvSpPr>
          <p:nvPr/>
        </p:nvSpPr>
        <p:spPr bwMode="auto">
          <a:xfrm>
            <a:off x="2336800" y="5867400"/>
            <a:ext cx="5207000" cy="366713"/>
          </a:xfrm>
          <a:prstGeom prst="rect">
            <a:avLst/>
          </a:prstGeom>
          <a:noFill/>
          <a:ln w="9525" algn="ctr">
            <a:noFill/>
            <a:miter lim="800000"/>
            <a:headEnd/>
            <a:tailEnd/>
          </a:ln>
        </p:spPr>
        <p:txBody>
          <a:bodyPr>
            <a:spAutoFit/>
          </a:bodyPr>
          <a:lstStyle/>
          <a:p>
            <a:pPr>
              <a:spcBef>
                <a:spcPct val="50000"/>
              </a:spcBef>
            </a:pPr>
            <a:r>
              <a:rPr lang="en-US">
                <a:latin typeface="Candara"/>
              </a:rPr>
              <a:t>Variations added to Template Floor Plan</a:t>
            </a:r>
          </a:p>
        </p:txBody>
      </p:sp>
      <p:cxnSp>
        <p:nvCxnSpPr>
          <p:cNvPr id="40972" name="AutoShape 147"/>
          <p:cNvCxnSpPr>
            <a:cxnSpLocks noChangeShapeType="1"/>
            <a:stCxn id="41061" idx="0"/>
            <a:endCxn id="40988" idx="1"/>
          </p:cNvCxnSpPr>
          <p:nvPr/>
        </p:nvCxnSpPr>
        <p:spPr bwMode="auto">
          <a:xfrm rot="5400000">
            <a:off x="2919413" y="1908175"/>
            <a:ext cx="1074737" cy="2728913"/>
          </a:xfrm>
          <a:prstGeom prst="bentConnector3">
            <a:avLst>
              <a:gd name="adj1" fmla="val 48593"/>
            </a:avLst>
          </a:prstGeom>
          <a:noFill/>
          <a:ln w="9525">
            <a:solidFill>
              <a:schemeClr val="tx2"/>
            </a:solidFill>
            <a:miter lim="800000"/>
            <a:headEnd/>
            <a:tailEnd type="triangle" w="med" len="med"/>
          </a:ln>
        </p:spPr>
      </p:cxnSp>
      <p:cxnSp>
        <p:nvCxnSpPr>
          <p:cNvPr id="40973" name="AutoShape 148"/>
          <p:cNvCxnSpPr>
            <a:cxnSpLocks noChangeShapeType="1"/>
            <a:stCxn id="41061" idx="0"/>
            <a:endCxn id="41020" idx="1"/>
          </p:cNvCxnSpPr>
          <p:nvPr/>
        </p:nvCxnSpPr>
        <p:spPr bwMode="auto">
          <a:xfrm rot="16200000" flipH="1">
            <a:off x="5657850" y="1898651"/>
            <a:ext cx="1049337" cy="2722562"/>
          </a:xfrm>
          <a:prstGeom prst="bentConnector3">
            <a:avLst>
              <a:gd name="adj1" fmla="val 49773"/>
            </a:avLst>
          </a:prstGeom>
          <a:noFill/>
          <a:ln w="9525">
            <a:solidFill>
              <a:schemeClr val="tx2"/>
            </a:solidFill>
            <a:miter lim="800000"/>
            <a:headEnd/>
            <a:tailEnd/>
          </a:ln>
        </p:spPr>
      </p:cxnSp>
      <p:cxnSp>
        <p:nvCxnSpPr>
          <p:cNvPr id="40974" name="AutoShape 150"/>
          <p:cNvCxnSpPr>
            <a:cxnSpLocks noChangeShapeType="1"/>
            <a:stCxn id="41061" idx="0"/>
            <a:endCxn id="41039" idx="1"/>
          </p:cNvCxnSpPr>
          <p:nvPr/>
        </p:nvCxnSpPr>
        <p:spPr bwMode="auto">
          <a:xfrm rot="5400000">
            <a:off x="4292600" y="3255963"/>
            <a:ext cx="1049337" cy="7938"/>
          </a:xfrm>
          <a:prstGeom prst="bentConnector3">
            <a:avLst>
              <a:gd name="adj1" fmla="val 49773"/>
            </a:avLst>
          </a:prstGeom>
          <a:noFill/>
          <a:ln w="9525">
            <a:solidFill>
              <a:schemeClr val="tx2"/>
            </a:solidFill>
            <a:miter lim="800000"/>
            <a:headEnd/>
            <a:tailEnd/>
          </a:ln>
        </p:spPr>
      </p:cxnSp>
      <p:sp>
        <p:nvSpPr>
          <p:cNvPr id="40975" name="AutoShape 151"/>
          <p:cNvSpPr>
            <a:spLocks noChangeArrowheads="1"/>
          </p:cNvSpPr>
          <p:nvPr/>
        </p:nvSpPr>
        <p:spPr bwMode="auto">
          <a:xfrm>
            <a:off x="4622800" y="3048000"/>
            <a:ext cx="393700" cy="203200"/>
          </a:xfrm>
          <a:prstGeom prst="triangle">
            <a:avLst>
              <a:gd name="adj" fmla="val 50000"/>
            </a:avLst>
          </a:prstGeom>
          <a:solidFill>
            <a:schemeClr val="bg1"/>
          </a:solidFill>
          <a:ln w="9525" algn="ctr">
            <a:solidFill>
              <a:schemeClr val="tx2"/>
            </a:solidFill>
            <a:miter lim="800000"/>
            <a:headEnd/>
            <a:tailEnd/>
          </a:ln>
        </p:spPr>
        <p:txBody>
          <a:bodyPr wrap="none" anchor="ctr"/>
          <a:lstStyle/>
          <a:p>
            <a:pPr algn="ctr"/>
            <a:endParaRPr lang="en-US">
              <a:solidFill>
                <a:schemeClr val="tx2"/>
              </a:solidFill>
              <a:latin typeface="Candara"/>
            </a:endParaRPr>
          </a:p>
        </p:txBody>
      </p:sp>
      <p:sp>
        <p:nvSpPr>
          <p:cNvPr id="4097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Template Method Pattern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5"/>
          <p:cNvPicPr>
            <a:picLocks noChangeAspect="1" noChangeArrowheads="1"/>
          </p:cNvPicPr>
          <p:nvPr/>
        </p:nvPicPr>
        <p:blipFill>
          <a:blip r:embed="rId3" cstate="print"/>
          <a:srcRect/>
          <a:stretch>
            <a:fillRect/>
          </a:stretch>
        </p:blipFill>
        <p:spPr bwMode="auto">
          <a:xfrm>
            <a:off x="990600" y="1257300"/>
            <a:ext cx="5676900" cy="4430804"/>
          </a:xfrm>
          <a:prstGeom prst="rect">
            <a:avLst/>
          </a:prstGeom>
          <a:noFill/>
          <a:ln w="12700" algn="ctr">
            <a:noFill/>
            <a:miter lim="800000"/>
            <a:headEnd/>
            <a:tailEnd/>
          </a:ln>
        </p:spPr>
      </p:pic>
      <p:sp>
        <p:nvSpPr>
          <p:cNvPr id="4198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3.4: Introduction to Behavioral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Template Method Pattern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9"/>
          <p:cNvSpPr>
            <a:spLocks noGrp="1" noChangeArrowheads="1"/>
          </p:cNvSpPr>
          <p:nvPr>
            <p:ph type="body" idx="4294967295"/>
          </p:nvPr>
        </p:nvSpPr>
        <p:spPr>
          <a:xfrm>
            <a:off x="466725" y="1162050"/>
            <a:ext cx="8229600" cy="4525963"/>
          </a:xfrm>
        </p:spPr>
        <p:txBody>
          <a:bodyPr lIns="90488" tIns="44450" rIns="90488" bIns="44450"/>
          <a:lstStyle/>
          <a:p>
            <a:pPr>
              <a:buFont typeface="Wingdings" pitchFamily="2" charset="2"/>
              <a:buChar char="Ø"/>
            </a:pPr>
            <a:r>
              <a:rPr lang="en-US" sz="2000" b="1" dirty="0" smtClean="0">
                <a:solidFill>
                  <a:srgbClr val="000000"/>
                </a:solidFill>
                <a:latin typeface="Candara"/>
                <a:cs typeface="Arial" pitchFamily="34" charset="0"/>
              </a:rPr>
              <a:t>A class outwardly expresses certain behavior, but in reality delegates responsibility for implementing that </a:t>
            </a:r>
            <a:r>
              <a:rPr lang="en-US" sz="2000" b="1" dirty="0" err="1" smtClean="0">
                <a:solidFill>
                  <a:srgbClr val="000000"/>
                </a:solidFill>
                <a:latin typeface="Candara"/>
                <a:cs typeface="Arial" pitchFamily="34" charset="0"/>
              </a:rPr>
              <a:t>behaviour</a:t>
            </a:r>
            <a:r>
              <a:rPr lang="en-US" sz="2000" b="1" dirty="0" smtClean="0">
                <a:solidFill>
                  <a:srgbClr val="000000"/>
                </a:solidFill>
                <a:latin typeface="Candara"/>
                <a:cs typeface="Arial" pitchFamily="34" charset="0"/>
              </a:rPr>
              <a:t> to another class</a:t>
            </a:r>
          </a:p>
          <a:p>
            <a:pPr>
              <a:buFont typeface="Wingdings" pitchFamily="2" charset="2"/>
              <a:buChar char="Ø"/>
            </a:pPr>
            <a:r>
              <a:rPr lang="en-US" sz="2000" b="1" dirty="0" smtClean="0">
                <a:solidFill>
                  <a:srgbClr val="000000"/>
                </a:solidFill>
                <a:latin typeface="Candara"/>
                <a:cs typeface="Arial" pitchFamily="34" charset="0"/>
              </a:rPr>
              <a:t>Used for extending a class behavior</a:t>
            </a:r>
          </a:p>
          <a:p>
            <a:pPr lvl="1"/>
            <a:r>
              <a:rPr lang="it-IT" sz="1800" dirty="0" smtClean="0">
                <a:solidFill>
                  <a:srgbClr val="000000"/>
                </a:solidFill>
                <a:latin typeface="Candara"/>
                <a:cs typeface="Arial" pitchFamily="34" charset="0"/>
              </a:rPr>
              <a:t>As against inheritance where operations are inherited, delegation involves a class calling another class’s operation </a:t>
            </a:r>
          </a:p>
          <a:p>
            <a:pPr lvl="1"/>
            <a:r>
              <a:rPr lang="it-IT" sz="1800" dirty="0" smtClean="0">
                <a:solidFill>
                  <a:srgbClr val="000000"/>
                </a:solidFill>
                <a:latin typeface="Candara"/>
                <a:cs typeface="Arial" pitchFamily="34" charset="0"/>
              </a:rPr>
              <a:t>Suitable for “Is a role played by” relationship</a:t>
            </a:r>
          </a:p>
          <a:p>
            <a:pPr eaLnBrk="1" hangingPunct="1">
              <a:buFont typeface="Wingdings" pitchFamily="2" charset="2"/>
              <a:buChar char="Ø"/>
            </a:pPr>
            <a:r>
              <a:rPr lang="en-US" sz="2000" b="1" dirty="0" smtClean="0">
                <a:solidFill>
                  <a:srgbClr val="000000"/>
                </a:solidFill>
                <a:latin typeface="Candara"/>
                <a:cs typeface="Arial" pitchFamily="34" charset="0"/>
              </a:rPr>
              <a:t>Helps in reducing coupling in the System</a:t>
            </a:r>
          </a:p>
        </p:txBody>
      </p:sp>
      <p:sp>
        <p:nvSpPr>
          <p:cNvPr id="614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2800" dirty="0">
                <a:solidFill>
                  <a:srgbClr val="000000"/>
                </a:solidFill>
                <a:latin typeface="Candara"/>
                <a:ea typeface="+mj-ea"/>
                <a:cs typeface="Arial" pitchFamily="34" charset="0"/>
              </a:rPr>
              <a:t/>
            </a:r>
            <a:br>
              <a:rPr lang="en-US" sz="2800" dirty="0">
                <a:solidFill>
                  <a:srgbClr val="000000"/>
                </a:solidFill>
                <a:latin typeface="Candara"/>
                <a:ea typeface="+mj-ea"/>
                <a:cs typeface="Arial" pitchFamily="34" charset="0"/>
              </a:rPr>
            </a:br>
            <a:r>
              <a:rPr lang="en-US" sz="2800" dirty="0">
                <a:solidFill>
                  <a:srgbClr val="000000"/>
                </a:solidFill>
                <a:latin typeface="Candara"/>
                <a:ea typeface="+mj-ea"/>
                <a:cs typeface="Arial" pitchFamily="34" charset="0"/>
              </a:rPr>
              <a:t>Delegation Pattern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Grp="1" noChangeArrowheads="1"/>
          </p:cNvSpPr>
          <p:nvPr>
            <p:ph type="body" idx="4294967295"/>
          </p:nvPr>
        </p:nvSpPr>
        <p:spPr>
          <a:xfrm>
            <a:off x="319088" y="1233488"/>
            <a:ext cx="7162800" cy="4525962"/>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In this lesson, you have learnt:</a:t>
            </a:r>
          </a:p>
          <a:p>
            <a:pPr lvl="1" eaLnBrk="1" hangingPunct="1"/>
            <a:r>
              <a:rPr lang="en-US" sz="1800" dirty="0" smtClean="0">
                <a:solidFill>
                  <a:srgbClr val="000000"/>
                </a:solidFill>
                <a:latin typeface="Candara"/>
                <a:cs typeface="Arial" pitchFamily="34" charset="0"/>
              </a:rPr>
              <a:t>Concept of Fundamental Design Pattern with examples</a:t>
            </a:r>
          </a:p>
          <a:p>
            <a:pPr lvl="1" eaLnBrk="1" hangingPunct="1"/>
            <a:r>
              <a:rPr lang="en-US" sz="1800" dirty="0" smtClean="0">
                <a:solidFill>
                  <a:srgbClr val="000000"/>
                </a:solidFill>
                <a:latin typeface="Candara"/>
                <a:cs typeface="Arial" pitchFamily="34" charset="0"/>
              </a:rPr>
              <a:t>Concept of Creational, Structural &amp; </a:t>
            </a:r>
            <a:r>
              <a:rPr lang="en-US" sz="1800" dirty="0" err="1" smtClean="0">
                <a:solidFill>
                  <a:srgbClr val="000000"/>
                </a:solidFill>
                <a:latin typeface="Candara"/>
                <a:cs typeface="Arial" pitchFamily="34" charset="0"/>
              </a:rPr>
              <a:t>Behavioural</a:t>
            </a:r>
            <a:r>
              <a:rPr lang="en-US" sz="1800" dirty="0" smtClean="0">
                <a:solidFill>
                  <a:srgbClr val="000000"/>
                </a:solidFill>
                <a:latin typeface="Candara"/>
                <a:cs typeface="Arial" pitchFamily="34" charset="0"/>
              </a:rPr>
              <a:t> Design Patterns with examples</a:t>
            </a:r>
          </a:p>
        </p:txBody>
      </p:sp>
      <p:sp>
        <p:nvSpPr>
          <p:cNvPr id="4301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mj-ea"/>
                <a:cs typeface="Arial" pitchFamily="34" charset="0"/>
              </a:rPr>
              <a:t>Summary</a:t>
            </a:r>
          </a:p>
        </p:txBody>
      </p:sp>
      <p:grpSp>
        <p:nvGrpSpPr>
          <p:cNvPr id="2" name="Group 8"/>
          <p:cNvGrpSpPr>
            <a:grpSpLocks/>
          </p:cNvGrpSpPr>
          <p:nvPr/>
        </p:nvGrpSpPr>
        <p:grpSpPr bwMode="auto">
          <a:xfrm>
            <a:off x="7327138" y="2616994"/>
            <a:ext cx="1716088" cy="1547812"/>
            <a:chOff x="4176" y="993"/>
            <a:chExt cx="1273" cy="1119"/>
          </a:xfrm>
        </p:grpSpPr>
        <p:sp>
          <p:nvSpPr>
            <p:cNvPr id="43014"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43015" name="Picture 10" descr="summary"/>
            <p:cNvPicPr>
              <a:picLocks noChangeAspect="1" noChangeArrowheads="1"/>
            </p:cNvPicPr>
            <p:nvPr/>
          </p:nvPicPr>
          <p:blipFill>
            <a:blip r:embed="rId3" cstate="print"/>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2"/>
          <p:cNvSpPr>
            <a:spLocks noGrp="1" noChangeArrowheads="1"/>
          </p:cNvSpPr>
          <p:nvPr>
            <p:ph type="body" idx="4294967295"/>
          </p:nvPr>
        </p:nvSpPr>
        <p:spPr>
          <a:xfrm>
            <a:off x="319088" y="1233488"/>
            <a:ext cx="6691312" cy="4525962"/>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Question 1: ___ pattern provides a level of Indirection for the client who wants to access a particular service.</a:t>
            </a:r>
            <a:br>
              <a:rPr lang="en-US" sz="2000" b="1" dirty="0" smtClean="0">
                <a:solidFill>
                  <a:srgbClr val="000000"/>
                </a:solidFill>
                <a:latin typeface="Candara"/>
                <a:cs typeface="Arial" pitchFamily="34" charset="0"/>
              </a:rPr>
            </a:br>
            <a:endParaRPr lang="en-US" sz="2000" b="1" dirty="0" smtClean="0">
              <a:solidFill>
                <a:srgbClr val="000000"/>
              </a:solidFill>
              <a:latin typeface="Candara"/>
              <a:cs typeface="Arial" pitchFamily="34" charset="0"/>
            </a:endParaRPr>
          </a:p>
          <a:p>
            <a:pPr eaLnBrk="1" hangingPunct="1">
              <a:buFont typeface="Wingdings" pitchFamily="2" charset="2"/>
              <a:buChar char="Ø"/>
            </a:pPr>
            <a:r>
              <a:rPr lang="en-US" sz="2000" b="1" dirty="0" smtClean="0">
                <a:solidFill>
                  <a:srgbClr val="000000"/>
                </a:solidFill>
                <a:latin typeface="Candara"/>
                <a:cs typeface="Arial" pitchFamily="34" charset="0"/>
              </a:rPr>
              <a:t>Question 2: ___ pattern supports the design principle – “Favor composition over Inheritance”.</a:t>
            </a:r>
          </a:p>
          <a:p>
            <a:pPr eaLnBrk="1" hangingPunct="1">
              <a:buFont typeface="Wingdings" pitchFamily="2" charset="2"/>
              <a:buChar char="Ø"/>
            </a:pPr>
            <a:endParaRPr lang="en-US" sz="2000" b="1" dirty="0" smtClean="0">
              <a:solidFill>
                <a:srgbClr val="000000"/>
              </a:solidFill>
              <a:latin typeface="Candara"/>
              <a:cs typeface="Arial" pitchFamily="34" charset="0"/>
            </a:endParaRPr>
          </a:p>
          <a:p>
            <a:pPr eaLnBrk="1" hangingPunct="1">
              <a:buFont typeface="Wingdings" pitchFamily="2" charset="2"/>
              <a:buChar char="Ø"/>
            </a:pPr>
            <a:r>
              <a:rPr lang="en-US" sz="2000" b="1" dirty="0" smtClean="0">
                <a:solidFill>
                  <a:srgbClr val="000000"/>
                </a:solidFill>
                <a:latin typeface="Candara"/>
                <a:cs typeface="Arial" pitchFamily="34" charset="0"/>
              </a:rPr>
              <a:t>Question 3: ___ pattern allows the subclasses to decide which class to instantiate.</a:t>
            </a:r>
            <a:r>
              <a:rPr lang="en-US" dirty="0" smtClean="0">
                <a:solidFill>
                  <a:srgbClr val="000000"/>
                </a:solidFill>
                <a:latin typeface="Candara"/>
              </a:rPr>
              <a:t/>
            </a:r>
            <a:br>
              <a:rPr lang="en-US" dirty="0" smtClean="0">
                <a:solidFill>
                  <a:srgbClr val="000000"/>
                </a:solidFill>
                <a:latin typeface="Candara"/>
              </a:rPr>
            </a:br>
            <a:endParaRPr lang="en-US" dirty="0" smtClean="0">
              <a:solidFill>
                <a:srgbClr val="000000"/>
              </a:solidFill>
              <a:latin typeface="Candara"/>
            </a:endParaRPr>
          </a:p>
          <a:p>
            <a:pPr eaLnBrk="1" hangingPunct="1">
              <a:buFont typeface="Wingdings" pitchFamily="2" charset="2"/>
              <a:buChar char="Ø"/>
            </a:pPr>
            <a:r>
              <a:rPr lang="en-US" sz="2000" b="1" dirty="0" smtClean="0">
                <a:solidFill>
                  <a:srgbClr val="000000"/>
                </a:solidFill>
                <a:latin typeface="Candara"/>
                <a:cs typeface="Arial" pitchFamily="34" charset="0"/>
              </a:rPr>
              <a:t>Question 4: ___ pattern allows two unrelated interfaces to work together.</a:t>
            </a:r>
          </a:p>
          <a:p>
            <a:pPr eaLnBrk="1" hangingPunct="1">
              <a:buFont typeface="Arial" pitchFamily="34" charset="0"/>
              <a:buNone/>
            </a:pPr>
            <a:endParaRPr lang="en-US" dirty="0" smtClean="0">
              <a:solidFill>
                <a:srgbClr val="000000"/>
              </a:solidFill>
              <a:latin typeface="Candara"/>
            </a:endParaRPr>
          </a:p>
        </p:txBody>
      </p:sp>
      <p:sp>
        <p:nvSpPr>
          <p:cNvPr id="44036" name="Title 1"/>
          <p:cNvSpPr>
            <a:spLocks/>
          </p:cNvSpPr>
          <p:nvPr/>
        </p:nvSpPr>
        <p:spPr bwMode="auto">
          <a:xfrm>
            <a:off x="336096" y="281895"/>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mj-ea"/>
                <a:cs typeface="Arial" pitchFamily="34" charset="0"/>
              </a:rPr>
              <a:t>Review Question</a:t>
            </a:r>
          </a:p>
        </p:txBody>
      </p:sp>
      <p:grpSp>
        <p:nvGrpSpPr>
          <p:cNvPr id="2" name="Group 7"/>
          <p:cNvGrpSpPr>
            <a:grpSpLocks/>
          </p:cNvGrpSpPr>
          <p:nvPr/>
        </p:nvGrpSpPr>
        <p:grpSpPr bwMode="auto">
          <a:xfrm>
            <a:off x="6781800" y="1576388"/>
            <a:ext cx="1868488" cy="1471612"/>
            <a:chOff x="4176" y="993"/>
            <a:chExt cx="1273" cy="1119"/>
          </a:xfrm>
        </p:grpSpPr>
        <p:sp>
          <p:nvSpPr>
            <p:cNvPr id="44038"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44039" name="Picture 9" descr="knowledgecheck"/>
            <p:cNvPicPr>
              <a:picLocks noChangeAspect="1" noChangeArrowheads="1"/>
            </p:cNvPicPr>
            <p:nvPr/>
          </p:nvPicPr>
          <p:blipFill>
            <a:blip r:embed="rId3" cstate="print"/>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441" name="Group 65"/>
          <p:cNvGraphicFramePr>
            <a:graphicFrameLocks noGrp="1"/>
          </p:cNvGraphicFramePr>
          <p:nvPr>
            <p:extLst>
              <p:ext uri="{D42A27DB-BD31-4B8C-83A1-F6EECF244321}">
                <p14:modId xmlns:p14="http://schemas.microsoft.com/office/powerpoint/2010/main" val="1070454370"/>
              </p:ext>
            </p:extLst>
          </p:nvPr>
        </p:nvGraphicFramePr>
        <p:xfrm>
          <a:off x="609600" y="1600200"/>
          <a:ext cx="2743200" cy="4267201"/>
        </p:xfrm>
        <a:graphic>
          <a:graphicData uri="http://schemas.openxmlformats.org/drawingml/2006/table">
            <a:tbl>
              <a:tblPr/>
              <a:tblGrid>
                <a:gridCol w="2743200"/>
              </a:tblGrid>
              <a:tr h="1344613">
                <a:tc>
                  <a:txBody>
                    <a:bodyPr/>
                    <a:lstStyle/>
                    <a:p>
                      <a:pPr marL="381000" marR="0" lvl="0" indent="-381000" algn="l" defTabSz="914400" rtl="0" eaLnBrk="1" fontAlgn="base" latinLnBrk="0" hangingPunct="1">
                        <a:lnSpc>
                          <a:spcPct val="100000"/>
                        </a:lnSpc>
                        <a:spcBef>
                          <a:spcPct val="20000"/>
                        </a:spcBef>
                        <a:spcAft>
                          <a:spcPct val="0"/>
                        </a:spcAft>
                        <a:buClrTx/>
                        <a:buSzTx/>
                        <a:buFont typeface="Trebuchet MS" pitchFamily="34" charset="0"/>
                        <a:buAutoNum type="arabicPeriod"/>
                        <a:tabLst/>
                      </a:pPr>
                      <a:r>
                        <a:rPr kumimoji="0" lang="en-US" sz="2000" b="0" i="0" u="none" strike="noStrike" cap="none" normalizeH="0" baseline="0" dirty="0" smtClean="0">
                          <a:ln>
                            <a:noFill/>
                          </a:ln>
                          <a:solidFill>
                            <a:schemeClr val="tx1"/>
                          </a:solidFill>
                          <a:effectLst/>
                          <a:latin typeface="Candara" pitchFamily="34" charset="0"/>
                        </a:rPr>
                        <a:t>State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344613">
                <a:tc>
                  <a:txBody>
                    <a:bodyPr/>
                    <a:lstStyle/>
                    <a:p>
                      <a:pPr marL="381000" marR="0" lvl="0" indent="-381000" algn="l" defTabSz="914400" rtl="0" eaLnBrk="1" fontAlgn="base" latinLnBrk="0" hangingPunct="1">
                        <a:lnSpc>
                          <a:spcPct val="100000"/>
                        </a:lnSpc>
                        <a:spcBef>
                          <a:spcPct val="20000"/>
                        </a:spcBef>
                        <a:spcAft>
                          <a:spcPct val="0"/>
                        </a:spcAft>
                        <a:buClrTx/>
                        <a:buSzTx/>
                        <a:buFont typeface="Trebuchet MS" pitchFamily="34" charset="0"/>
                        <a:buAutoNum type="arabicPeriod" startAt="2"/>
                        <a:tabLst/>
                      </a:pPr>
                      <a:r>
                        <a:rPr kumimoji="0" lang="en-US" sz="2000" b="0" i="0" u="none" strike="noStrike" cap="none" normalizeH="0" baseline="0" dirty="0" smtClean="0">
                          <a:ln>
                            <a:noFill/>
                          </a:ln>
                          <a:solidFill>
                            <a:schemeClr val="tx1"/>
                          </a:solidFill>
                          <a:effectLst/>
                          <a:latin typeface="Candara" pitchFamily="34" charset="0"/>
                        </a:rPr>
                        <a:t>Strategy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577975">
                <a:tc>
                  <a:txBody>
                    <a:bodyPr/>
                    <a:lstStyle/>
                    <a:p>
                      <a:pPr marL="381000" marR="0" lvl="0" indent="-381000" algn="l" defTabSz="914400" rtl="0" eaLnBrk="1" fontAlgn="base" latinLnBrk="0" hangingPunct="1">
                        <a:lnSpc>
                          <a:spcPct val="100000"/>
                        </a:lnSpc>
                        <a:spcBef>
                          <a:spcPct val="20000"/>
                        </a:spcBef>
                        <a:spcAft>
                          <a:spcPct val="0"/>
                        </a:spcAft>
                        <a:buClrTx/>
                        <a:buSzTx/>
                        <a:buFont typeface="Trebuchet MS" pitchFamily="34" charset="0"/>
                        <a:buNone/>
                        <a:tabLst/>
                      </a:pPr>
                      <a:r>
                        <a:rPr kumimoji="0" lang="en-US" sz="2000" b="0" i="0" u="none" strike="noStrike" cap="none" normalizeH="0" baseline="0" dirty="0" smtClean="0">
                          <a:ln>
                            <a:noFill/>
                          </a:ln>
                          <a:solidFill>
                            <a:schemeClr val="tx1"/>
                          </a:solidFill>
                          <a:effectLst/>
                          <a:latin typeface="Candara" pitchFamily="34" charset="0"/>
                        </a:rPr>
                        <a:t>3.  Template</a:t>
                      </a:r>
                    </a:p>
                    <a:p>
                      <a:pPr marL="381000" marR="0" lvl="0" indent="-381000" algn="l" defTabSz="914400" rtl="0" eaLnBrk="1" fontAlgn="base" latinLnBrk="0" hangingPunct="1">
                        <a:lnSpc>
                          <a:spcPct val="100000"/>
                        </a:lnSpc>
                        <a:spcBef>
                          <a:spcPct val="20000"/>
                        </a:spcBef>
                        <a:spcAft>
                          <a:spcPct val="0"/>
                        </a:spcAft>
                        <a:buClrTx/>
                        <a:buSzTx/>
                        <a:buFont typeface="Trebuchet MS" pitchFamily="34" charset="0"/>
                        <a:buAutoNum type="arabicPeriod" startAt="4"/>
                        <a:tabLst/>
                      </a:pPr>
                      <a:endParaRPr kumimoji="0" lang="en-US" sz="2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01444" name="Group 68"/>
          <p:cNvGraphicFramePr>
            <a:graphicFrameLocks noGrp="1"/>
          </p:cNvGraphicFramePr>
          <p:nvPr>
            <p:extLst>
              <p:ext uri="{D42A27DB-BD31-4B8C-83A1-F6EECF244321}">
                <p14:modId xmlns:p14="http://schemas.microsoft.com/office/powerpoint/2010/main" val="525066644"/>
              </p:ext>
            </p:extLst>
          </p:nvPr>
        </p:nvGraphicFramePr>
        <p:xfrm>
          <a:off x="3524250" y="1600200"/>
          <a:ext cx="3562350" cy="4267200"/>
        </p:xfrm>
        <a:graphic>
          <a:graphicData uri="http://schemas.openxmlformats.org/drawingml/2006/table">
            <a:tbl>
              <a:tblPr/>
              <a:tblGrid>
                <a:gridCol w="3562350"/>
              </a:tblGrid>
              <a:tr h="1422400">
                <a:tc>
                  <a:txBody>
                    <a:bodyPr/>
                    <a:lstStyle/>
                    <a:p>
                      <a:pPr marL="0" marR="0" lvl="0" indent="0" algn="l" defTabSz="914400" rtl="0" eaLnBrk="1" fontAlgn="base" latinLnBrk="0" hangingPunct="1">
                        <a:lnSpc>
                          <a:spcPct val="100000"/>
                        </a:lnSpc>
                        <a:spcBef>
                          <a:spcPct val="20000"/>
                        </a:spcBef>
                        <a:spcAft>
                          <a:spcPct val="0"/>
                        </a:spcAft>
                        <a:buClrTx/>
                        <a:buSzTx/>
                        <a:buFont typeface="Trebuchet MS" pitchFamily="34" charset="0"/>
                        <a:buAutoNum type="alphaLcPeriod"/>
                        <a:tabLst/>
                      </a:pPr>
                      <a:r>
                        <a:rPr kumimoji="0" lang="en-US" sz="2000" b="0" i="0" u="none" strike="noStrike" cap="none" normalizeH="0" baseline="0" dirty="0" smtClean="0">
                          <a:ln>
                            <a:noFill/>
                          </a:ln>
                          <a:solidFill>
                            <a:schemeClr val="tx1"/>
                          </a:solidFill>
                          <a:effectLst/>
                          <a:latin typeface="Candara" pitchFamily="34" charset="0"/>
                        </a:rPr>
                        <a:t> Allows choice one of the family of algorithms  at run-time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22400">
                <a:tc>
                  <a:txBody>
                    <a:bodyPr/>
                    <a:lstStyle/>
                    <a:p>
                      <a:pPr marL="0" marR="0" lvl="0" indent="0" algn="l" defTabSz="914400" rtl="0" eaLnBrk="1" fontAlgn="base" latinLnBrk="0" hangingPunct="1">
                        <a:lnSpc>
                          <a:spcPct val="100000"/>
                        </a:lnSpc>
                        <a:spcBef>
                          <a:spcPct val="20000"/>
                        </a:spcBef>
                        <a:spcAft>
                          <a:spcPct val="0"/>
                        </a:spcAft>
                        <a:buClrTx/>
                        <a:buSzTx/>
                        <a:buFont typeface="Trebuchet MS" pitchFamily="34" charset="0"/>
                        <a:buNone/>
                        <a:tabLst/>
                      </a:pPr>
                      <a:r>
                        <a:rPr kumimoji="0" lang="en-US" sz="2000" b="0" i="0" u="none" strike="noStrike" cap="none" normalizeH="0" baseline="0" dirty="0" smtClean="0">
                          <a:ln>
                            <a:noFill/>
                          </a:ln>
                          <a:solidFill>
                            <a:schemeClr val="tx1"/>
                          </a:solidFill>
                          <a:effectLst/>
                          <a:latin typeface="Candara" pitchFamily="34" charset="0"/>
                        </a:rPr>
                        <a:t>b.  Defines skeleton of an algorithm as an abstract class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22400">
                <a:tc>
                  <a:txBody>
                    <a:bodyPr/>
                    <a:lstStyle/>
                    <a:p>
                      <a:pPr marL="0" marR="0" lvl="0" indent="0" algn="l" defTabSz="914400" rtl="0" eaLnBrk="1" fontAlgn="base" latinLnBrk="0" hangingPunct="1">
                        <a:lnSpc>
                          <a:spcPct val="100000"/>
                        </a:lnSpc>
                        <a:spcBef>
                          <a:spcPct val="20000"/>
                        </a:spcBef>
                        <a:spcAft>
                          <a:spcPct val="0"/>
                        </a:spcAft>
                        <a:buClrTx/>
                        <a:buSzTx/>
                        <a:buFont typeface="Trebuchet MS" pitchFamily="34" charset="0"/>
                        <a:buNone/>
                        <a:tabLst/>
                      </a:pPr>
                      <a:r>
                        <a:rPr kumimoji="0" lang="en-US" sz="2000" b="0" i="0" u="none" strike="noStrike" cap="none" normalizeH="0" baseline="0" dirty="0" smtClean="0">
                          <a:ln>
                            <a:noFill/>
                          </a:ln>
                          <a:solidFill>
                            <a:schemeClr val="tx1"/>
                          </a:solidFill>
                          <a:effectLst/>
                          <a:latin typeface="Candara" pitchFamily="34" charset="0"/>
                        </a:rPr>
                        <a:t>c.  Used when change in state requires change in behavior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507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mj-ea"/>
                <a:cs typeface="Arial" pitchFamily="34" charset="0"/>
              </a:rPr>
              <a:t>Review Question: Match the Following</a:t>
            </a:r>
          </a:p>
        </p:txBody>
      </p:sp>
      <p:grpSp>
        <p:nvGrpSpPr>
          <p:cNvPr id="2" name="Group 69"/>
          <p:cNvGrpSpPr>
            <a:grpSpLocks/>
          </p:cNvGrpSpPr>
          <p:nvPr/>
        </p:nvGrpSpPr>
        <p:grpSpPr bwMode="auto">
          <a:xfrm>
            <a:off x="7162800" y="1295400"/>
            <a:ext cx="1828800" cy="1447800"/>
            <a:chOff x="4176" y="993"/>
            <a:chExt cx="1273" cy="1119"/>
          </a:xfrm>
        </p:grpSpPr>
        <p:sp>
          <p:nvSpPr>
            <p:cNvPr id="45081" name="Rectangle 7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45082" name="Picture 71" descr="knowledgecheck"/>
            <p:cNvPicPr>
              <a:picLocks noChangeAspect="1" noChangeArrowheads="1"/>
            </p:cNvPicPr>
            <p:nvPr/>
          </p:nvPicPr>
          <p:blipFill>
            <a:blip r:embed="rId3" cstate="print"/>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7"/>
          <p:cNvSpPr>
            <a:spLocks noChangeArrowheads="1"/>
          </p:cNvSpPr>
          <p:nvPr/>
        </p:nvSpPr>
        <p:spPr bwMode="auto">
          <a:xfrm>
            <a:off x="304800" y="2085974"/>
            <a:ext cx="3810000" cy="4314825"/>
          </a:xfrm>
          <a:prstGeom prst="roundRect">
            <a:avLst>
              <a:gd name="adj" fmla="val 16667"/>
            </a:avLst>
          </a:prstGeom>
          <a:noFill/>
          <a:ln w="19050">
            <a:solidFill>
              <a:srgbClr val="EE8E00"/>
            </a:solidFill>
            <a:round/>
            <a:headEnd/>
            <a:tailEnd/>
          </a:ln>
        </p:spPr>
        <p:txBody>
          <a:bodyPr anchor="ctr"/>
          <a:lstStyle/>
          <a:p>
            <a:pPr lvl="1">
              <a:lnSpc>
                <a:spcPct val="135000"/>
              </a:lnSpc>
            </a:pPr>
            <a:endParaRPr lang="en-US" sz="1600" dirty="0">
              <a:latin typeface="Candara"/>
              <a:cs typeface="Arial" pitchFamily="34" charset="0"/>
            </a:endParaRPr>
          </a:p>
          <a:p>
            <a:r>
              <a:rPr lang="en-US" sz="1200" dirty="0" err="1">
                <a:latin typeface="Candara"/>
                <a:cs typeface="Arial" pitchFamily="34" charset="0"/>
              </a:rPr>
              <a:t>Delegator.h</a:t>
            </a:r>
            <a:endParaRPr lang="en-US" sz="1200" dirty="0">
              <a:latin typeface="Candara"/>
              <a:cs typeface="Arial" pitchFamily="34" charset="0"/>
            </a:endParaRPr>
          </a:p>
          <a:p>
            <a:r>
              <a:rPr lang="en-US" sz="1200" dirty="0">
                <a:latin typeface="Candara"/>
                <a:cs typeface="Arial" pitchFamily="34" charset="0"/>
              </a:rPr>
              <a:t>#include "</a:t>
            </a:r>
            <a:r>
              <a:rPr lang="en-US" sz="1200" dirty="0" err="1">
                <a:latin typeface="Candara"/>
                <a:cs typeface="Arial" pitchFamily="34" charset="0"/>
              </a:rPr>
              <a:t>Delegate.h</a:t>
            </a:r>
            <a:r>
              <a:rPr lang="en-US" sz="1200" dirty="0">
                <a:latin typeface="Candara"/>
                <a:cs typeface="Arial" pitchFamily="34" charset="0"/>
              </a:rPr>
              <a:t>"</a:t>
            </a:r>
          </a:p>
          <a:p>
            <a:r>
              <a:rPr lang="en-US" sz="1200" dirty="0">
                <a:latin typeface="Candara"/>
                <a:cs typeface="Arial" pitchFamily="34" charset="0"/>
              </a:rPr>
              <a:t> </a:t>
            </a:r>
          </a:p>
          <a:p>
            <a:r>
              <a:rPr lang="en-US" sz="1200" dirty="0">
                <a:latin typeface="Candara"/>
                <a:cs typeface="Arial" pitchFamily="34" charset="0"/>
              </a:rPr>
              <a:t>class Delegator {</a:t>
            </a:r>
          </a:p>
          <a:p>
            <a:r>
              <a:rPr lang="en-US" sz="1200" dirty="0">
                <a:latin typeface="Candara"/>
                <a:cs typeface="Arial" pitchFamily="34" charset="0"/>
              </a:rPr>
              <a:t>  public:</a:t>
            </a:r>
          </a:p>
          <a:p>
            <a:r>
              <a:rPr lang="en-US" sz="1200" dirty="0">
                <a:latin typeface="Candara"/>
                <a:cs typeface="Arial" pitchFamily="34" charset="0"/>
              </a:rPr>
              <a:t>    void </a:t>
            </a:r>
            <a:r>
              <a:rPr lang="en-US" sz="1200" dirty="0" err="1">
                <a:latin typeface="Candara"/>
                <a:cs typeface="Arial" pitchFamily="34" charset="0"/>
              </a:rPr>
              <a:t>delegatedOperation</a:t>
            </a:r>
            <a:r>
              <a:rPr lang="en-US" sz="1200" dirty="0">
                <a:latin typeface="Candara"/>
                <a:cs typeface="Arial" pitchFamily="34" charset="0"/>
              </a:rPr>
              <a:t>();</a:t>
            </a:r>
          </a:p>
          <a:p>
            <a:r>
              <a:rPr lang="en-US" sz="1200" dirty="0">
                <a:latin typeface="Candara"/>
                <a:cs typeface="Arial" pitchFamily="34" charset="0"/>
              </a:rPr>
              <a:t>    void </a:t>
            </a:r>
            <a:r>
              <a:rPr lang="en-US" sz="1200" dirty="0" err="1">
                <a:latin typeface="Candara"/>
                <a:cs typeface="Arial" pitchFamily="34" charset="0"/>
              </a:rPr>
              <a:t>normalOperation</a:t>
            </a:r>
            <a:r>
              <a:rPr lang="en-US" sz="1200" dirty="0">
                <a:latin typeface="Candara"/>
                <a:cs typeface="Arial" pitchFamily="34" charset="0"/>
              </a:rPr>
              <a:t>();</a:t>
            </a:r>
          </a:p>
          <a:p>
            <a:r>
              <a:rPr lang="en-US" sz="1200" dirty="0">
                <a:latin typeface="Candara"/>
                <a:cs typeface="Arial" pitchFamily="34" charset="0"/>
              </a:rPr>
              <a:t>  private:</a:t>
            </a:r>
          </a:p>
          <a:p>
            <a:r>
              <a:rPr lang="en-US" sz="1200" dirty="0">
                <a:latin typeface="Candara"/>
                <a:cs typeface="Arial" pitchFamily="34" charset="0"/>
              </a:rPr>
              <a:t>    Delegate </a:t>
            </a:r>
            <a:r>
              <a:rPr lang="en-US" sz="1200" dirty="0" err="1">
                <a:latin typeface="Candara"/>
                <a:cs typeface="Arial" pitchFamily="34" charset="0"/>
              </a:rPr>
              <a:t>theDelegate</a:t>
            </a:r>
            <a:r>
              <a:rPr lang="en-US" sz="1200" dirty="0">
                <a:latin typeface="Candara"/>
                <a:cs typeface="Arial" pitchFamily="34" charset="0"/>
              </a:rPr>
              <a:t>;</a:t>
            </a:r>
          </a:p>
          <a:p>
            <a:r>
              <a:rPr lang="en-US" sz="1200" dirty="0">
                <a:latin typeface="Candara"/>
                <a:cs typeface="Arial" pitchFamily="34" charset="0"/>
              </a:rPr>
              <a:t>};</a:t>
            </a:r>
          </a:p>
          <a:p>
            <a:endParaRPr lang="en-US" sz="1200" dirty="0">
              <a:latin typeface="Candara"/>
              <a:cs typeface="Arial" pitchFamily="34" charset="0"/>
            </a:endParaRPr>
          </a:p>
          <a:p>
            <a:r>
              <a:rPr lang="en-US" sz="1200" dirty="0">
                <a:latin typeface="Candara"/>
                <a:cs typeface="Arial" pitchFamily="34" charset="0"/>
              </a:rPr>
              <a:t>Delegator.cpp</a:t>
            </a:r>
          </a:p>
          <a:p>
            <a:r>
              <a:rPr lang="en-US" sz="1200" dirty="0">
                <a:latin typeface="Candara"/>
                <a:cs typeface="Arial" pitchFamily="34" charset="0"/>
              </a:rPr>
              <a:t>#include "</a:t>
            </a:r>
            <a:r>
              <a:rPr lang="en-US" sz="1200" dirty="0" err="1">
                <a:latin typeface="Candara"/>
                <a:cs typeface="Arial" pitchFamily="34" charset="0"/>
              </a:rPr>
              <a:t>Delegator.h</a:t>
            </a:r>
            <a:r>
              <a:rPr lang="en-US" sz="1200" dirty="0">
                <a:latin typeface="Candara"/>
                <a:cs typeface="Arial" pitchFamily="34" charset="0"/>
              </a:rPr>
              <a:t>"</a:t>
            </a:r>
          </a:p>
          <a:p>
            <a:r>
              <a:rPr lang="en-US" sz="1200" dirty="0">
                <a:latin typeface="Candara"/>
                <a:cs typeface="Arial" pitchFamily="34" charset="0"/>
              </a:rPr>
              <a:t> </a:t>
            </a:r>
          </a:p>
          <a:p>
            <a:r>
              <a:rPr lang="en-US" sz="1200" dirty="0">
                <a:latin typeface="Candara"/>
                <a:cs typeface="Arial" pitchFamily="34" charset="0"/>
              </a:rPr>
              <a:t>void Delegator::</a:t>
            </a:r>
            <a:r>
              <a:rPr lang="en-US" sz="1200" dirty="0" err="1">
                <a:latin typeface="Candara"/>
                <a:cs typeface="Arial" pitchFamily="34" charset="0"/>
              </a:rPr>
              <a:t>delegatedOperation</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r>
              <a:rPr lang="en-US" sz="1200" dirty="0" err="1">
                <a:latin typeface="Candara"/>
                <a:cs typeface="Arial" pitchFamily="34" charset="0"/>
              </a:rPr>
              <a:t>theDelegate.delegatedOperation</a:t>
            </a:r>
            <a:r>
              <a:rPr lang="en-US" sz="1200" dirty="0">
                <a:latin typeface="Candara"/>
                <a:cs typeface="Arial" pitchFamily="34" charset="0"/>
              </a:rPr>
              <a:t>();</a:t>
            </a:r>
          </a:p>
          <a:p>
            <a:r>
              <a:rPr lang="en-US" sz="1200" dirty="0">
                <a:latin typeface="Candara"/>
                <a:cs typeface="Arial" pitchFamily="34" charset="0"/>
              </a:rPr>
              <a:t>}</a:t>
            </a:r>
          </a:p>
          <a:p>
            <a:r>
              <a:rPr lang="en-US" sz="1200" dirty="0">
                <a:latin typeface="Candara"/>
                <a:cs typeface="Arial" pitchFamily="34" charset="0"/>
              </a:rPr>
              <a:t> </a:t>
            </a:r>
          </a:p>
          <a:p>
            <a:r>
              <a:rPr lang="en-US" sz="1200" dirty="0">
                <a:latin typeface="Candara"/>
                <a:cs typeface="Arial" pitchFamily="34" charset="0"/>
              </a:rPr>
              <a:t>void Delegator::</a:t>
            </a:r>
            <a:r>
              <a:rPr lang="en-US" sz="1200" dirty="0" err="1">
                <a:latin typeface="Candara"/>
                <a:cs typeface="Arial" pitchFamily="34" charset="0"/>
              </a:rPr>
              <a:t>normalOperation</a:t>
            </a:r>
            <a:r>
              <a:rPr lang="en-US" sz="1200" dirty="0">
                <a:latin typeface="Candara"/>
                <a:cs typeface="Arial" pitchFamily="34" charset="0"/>
              </a:rPr>
              <a:t>()</a:t>
            </a:r>
          </a:p>
          <a:p>
            <a:r>
              <a:rPr lang="en-US" sz="1200" dirty="0">
                <a:latin typeface="Candara"/>
                <a:cs typeface="Arial" pitchFamily="34" charset="0"/>
              </a:rPr>
              <a:t>{  /* Code as usual */</a:t>
            </a:r>
          </a:p>
          <a:p>
            <a:r>
              <a:rPr lang="en-US" sz="1200" dirty="0">
                <a:latin typeface="Candara"/>
                <a:cs typeface="Arial" pitchFamily="34" charset="0"/>
              </a:rPr>
              <a:t>}</a:t>
            </a:r>
          </a:p>
          <a:p>
            <a:pPr lvl="1">
              <a:lnSpc>
                <a:spcPct val="135000"/>
              </a:lnSpc>
            </a:pPr>
            <a:endParaRPr lang="en-US" sz="1200" dirty="0">
              <a:latin typeface="Candara"/>
              <a:cs typeface="Arial" pitchFamily="34" charset="0"/>
            </a:endParaRPr>
          </a:p>
          <a:p>
            <a:pPr lvl="1" algn="ctr">
              <a:lnSpc>
                <a:spcPct val="135000"/>
              </a:lnSpc>
            </a:pPr>
            <a:endParaRPr lang="en-US" sz="1200" dirty="0">
              <a:latin typeface="Candara"/>
              <a:cs typeface="Arial" pitchFamily="34" charset="0"/>
            </a:endParaRPr>
          </a:p>
        </p:txBody>
      </p:sp>
      <p:sp>
        <p:nvSpPr>
          <p:cNvPr id="7172" name="AutoShape 8"/>
          <p:cNvSpPr>
            <a:spLocks noChangeArrowheads="1"/>
          </p:cNvSpPr>
          <p:nvPr/>
        </p:nvSpPr>
        <p:spPr bwMode="auto">
          <a:xfrm>
            <a:off x="4167189" y="2276475"/>
            <a:ext cx="3776662" cy="3829050"/>
          </a:xfrm>
          <a:prstGeom prst="roundRect">
            <a:avLst>
              <a:gd name="adj" fmla="val 16667"/>
            </a:avLst>
          </a:prstGeom>
          <a:noFill/>
          <a:ln w="19050">
            <a:solidFill>
              <a:srgbClr val="EE8E00"/>
            </a:solidFill>
            <a:round/>
            <a:headEnd/>
            <a:tailEnd/>
          </a:ln>
        </p:spPr>
        <p:txBody>
          <a:bodyPr anchor="ctr"/>
          <a:lstStyle/>
          <a:p>
            <a:pPr>
              <a:lnSpc>
                <a:spcPct val="135000"/>
              </a:lnSpc>
            </a:pPr>
            <a:r>
              <a:rPr lang="en-US" sz="1600" dirty="0">
                <a:latin typeface="Candara"/>
              </a:rPr>
              <a:t>//</a:t>
            </a:r>
            <a:r>
              <a:rPr lang="en-US" sz="1600" dirty="0">
                <a:latin typeface="Candara"/>
                <a:cs typeface="Arial" pitchFamily="34" charset="0"/>
              </a:rPr>
              <a:t>Delegation</a:t>
            </a:r>
            <a:r>
              <a:rPr lang="en-US" sz="1600" dirty="0">
                <a:latin typeface="Candara"/>
              </a:rPr>
              <a:t> is done to this class</a:t>
            </a:r>
          </a:p>
          <a:p>
            <a:r>
              <a:rPr lang="en-US" sz="1600" dirty="0" err="1">
                <a:latin typeface="Candara"/>
              </a:rPr>
              <a:t>Delegate.h</a:t>
            </a:r>
            <a:endParaRPr lang="en-US" sz="1600" dirty="0">
              <a:latin typeface="Candara"/>
            </a:endParaRPr>
          </a:p>
          <a:p>
            <a:r>
              <a:rPr lang="en-US" sz="1600" dirty="0">
                <a:latin typeface="Candara"/>
              </a:rPr>
              <a:t>class Delegate {</a:t>
            </a:r>
          </a:p>
          <a:p>
            <a:r>
              <a:rPr lang="en-US" sz="1600" dirty="0">
                <a:latin typeface="Candara"/>
              </a:rPr>
              <a:t>  public:</a:t>
            </a:r>
          </a:p>
          <a:p>
            <a:r>
              <a:rPr lang="en-US" sz="1600" dirty="0">
                <a:latin typeface="Candara"/>
              </a:rPr>
              <a:t>    void </a:t>
            </a:r>
            <a:r>
              <a:rPr lang="en-US" sz="1600" dirty="0" err="1">
                <a:latin typeface="Candara"/>
              </a:rPr>
              <a:t>delegatedOperation</a:t>
            </a:r>
            <a:r>
              <a:rPr lang="en-US" sz="1600" dirty="0">
                <a:latin typeface="Candara"/>
              </a:rPr>
              <a:t>();</a:t>
            </a:r>
          </a:p>
          <a:p>
            <a:r>
              <a:rPr lang="en-US" sz="1600" dirty="0">
                <a:latin typeface="Candara"/>
              </a:rPr>
              <a:t>};                                               </a:t>
            </a:r>
          </a:p>
          <a:p>
            <a:r>
              <a:rPr lang="en-US" sz="1600" dirty="0">
                <a:latin typeface="Candara"/>
              </a:rPr>
              <a:t> </a:t>
            </a:r>
          </a:p>
          <a:p>
            <a:r>
              <a:rPr lang="en-US" sz="1600" dirty="0">
                <a:latin typeface="Candara"/>
              </a:rPr>
              <a:t>Delegate.cpp</a:t>
            </a:r>
          </a:p>
          <a:p>
            <a:r>
              <a:rPr lang="en-US" sz="1600" dirty="0">
                <a:latin typeface="Candara"/>
              </a:rPr>
              <a:t>void Delegate::</a:t>
            </a:r>
            <a:r>
              <a:rPr lang="en-US" sz="1600" dirty="0" err="1">
                <a:latin typeface="Candara"/>
              </a:rPr>
              <a:t>delegatedOperation</a:t>
            </a:r>
            <a:r>
              <a:rPr lang="en-US" sz="1600" dirty="0">
                <a:latin typeface="Candara"/>
              </a:rPr>
              <a:t>()</a:t>
            </a:r>
          </a:p>
          <a:p>
            <a:r>
              <a:rPr lang="en-US" sz="1600" dirty="0">
                <a:latin typeface="Candara"/>
              </a:rPr>
              <a:t>{</a:t>
            </a:r>
          </a:p>
          <a:p>
            <a:r>
              <a:rPr lang="en-US" sz="1600" dirty="0">
                <a:latin typeface="Candara"/>
              </a:rPr>
              <a:t>/* Actual Implementation will be here */</a:t>
            </a:r>
          </a:p>
          <a:p>
            <a:r>
              <a:rPr lang="en-US" sz="1600" dirty="0">
                <a:latin typeface="Candara"/>
              </a:rPr>
              <a:t>}</a:t>
            </a:r>
          </a:p>
        </p:txBody>
      </p:sp>
      <p:sp>
        <p:nvSpPr>
          <p:cNvPr id="717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What Delegation Pattern implies</a:t>
            </a:r>
          </a:p>
        </p:txBody>
      </p:sp>
      <p:pic>
        <p:nvPicPr>
          <p:cNvPr id="7174" name="Picture 6"/>
          <p:cNvPicPr>
            <a:picLocks noChangeAspect="1" noChangeArrowheads="1"/>
          </p:cNvPicPr>
          <p:nvPr/>
        </p:nvPicPr>
        <p:blipFill>
          <a:blip r:embed="rId3" cstate="print"/>
          <a:srcRect/>
          <a:stretch>
            <a:fillRect/>
          </a:stretch>
        </p:blipFill>
        <p:spPr bwMode="auto">
          <a:xfrm>
            <a:off x="2085975" y="1066800"/>
            <a:ext cx="4238625" cy="8286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381000" y="1828800"/>
            <a:ext cx="8763000" cy="4267200"/>
            <a:chOff x="240" y="1152"/>
            <a:chExt cx="5520" cy="2688"/>
          </a:xfrm>
        </p:grpSpPr>
        <p:sp>
          <p:nvSpPr>
            <p:cNvPr id="8197" name="Text Box 22"/>
            <p:cNvSpPr txBox="1">
              <a:spLocks noChangeArrowheads="1"/>
            </p:cNvSpPr>
            <p:nvPr/>
          </p:nvSpPr>
          <p:spPr bwMode="auto">
            <a:xfrm>
              <a:off x="4492" y="1776"/>
              <a:ext cx="1268" cy="192"/>
            </a:xfrm>
            <a:prstGeom prst="rect">
              <a:avLst/>
            </a:prstGeom>
            <a:noFill/>
            <a:ln w="9525" algn="ctr">
              <a:noFill/>
              <a:miter lim="800000"/>
              <a:headEnd/>
              <a:tailEnd/>
            </a:ln>
          </p:spPr>
          <p:txBody>
            <a:bodyPr>
              <a:spAutoFit/>
            </a:bodyPr>
            <a:lstStyle/>
            <a:p>
              <a:pPr algn="ctr">
                <a:spcBef>
                  <a:spcPct val="50000"/>
                </a:spcBef>
              </a:pPr>
              <a:r>
                <a:rPr lang="en-US" sz="1400" b="1">
                  <a:solidFill>
                    <a:schemeClr val="tx2"/>
                  </a:solidFill>
                </a:rPr>
                <a:t>ABC Catering service</a:t>
              </a:r>
            </a:p>
          </p:txBody>
        </p:sp>
        <p:pic>
          <p:nvPicPr>
            <p:cNvPr id="8198" name="Picture 6" descr="people icon"/>
            <p:cNvPicPr>
              <a:picLocks noChangeAspect="1" noChangeArrowheads="1"/>
            </p:cNvPicPr>
            <p:nvPr/>
          </p:nvPicPr>
          <p:blipFill>
            <a:blip r:embed="rId3" cstate="print"/>
            <a:srcRect/>
            <a:stretch>
              <a:fillRect/>
            </a:stretch>
          </p:blipFill>
          <p:spPr bwMode="auto">
            <a:xfrm>
              <a:off x="240" y="1728"/>
              <a:ext cx="666" cy="666"/>
            </a:xfrm>
            <a:prstGeom prst="rect">
              <a:avLst/>
            </a:prstGeom>
            <a:noFill/>
            <a:ln w="9525">
              <a:noFill/>
              <a:miter lim="800000"/>
              <a:headEnd/>
              <a:tailEnd/>
            </a:ln>
          </p:spPr>
        </p:pic>
        <p:sp>
          <p:nvSpPr>
            <p:cNvPr id="8199" name="Text Box 7"/>
            <p:cNvSpPr txBox="1">
              <a:spLocks noChangeArrowheads="1"/>
            </p:cNvSpPr>
            <p:nvPr/>
          </p:nvSpPr>
          <p:spPr bwMode="auto">
            <a:xfrm>
              <a:off x="240" y="2400"/>
              <a:ext cx="576" cy="231"/>
            </a:xfrm>
            <a:prstGeom prst="rect">
              <a:avLst/>
            </a:prstGeom>
            <a:noFill/>
            <a:ln w="9525" algn="ctr">
              <a:noFill/>
              <a:miter lim="800000"/>
              <a:headEnd/>
              <a:tailEnd/>
            </a:ln>
          </p:spPr>
          <p:txBody>
            <a:bodyPr>
              <a:spAutoFit/>
            </a:bodyPr>
            <a:lstStyle/>
            <a:p>
              <a:pPr algn="ctr">
                <a:spcBef>
                  <a:spcPct val="50000"/>
                </a:spcBef>
              </a:pPr>
              <a:r>
                <a:rPr lang="en-US" b="1">
                  <a:solidFill>
                    <a:schemeClr val="tx2"/>
                  </a:solidFill>
                </a:rPr>
                <a:t>clients</a:t>
              </a:r>
            </a:p>
          </p:txBody>
        </p:sp>
        <p:sp>
          <p:nvSpPr>
            <p:cNvPr id="8200" name="Line 8"/>
            <p:cNvSpPr>
              <a:spLocks noChangeShapeType="1"/>
            </p:cNvSpPr>
            <p:nvPr/>
          </p:nvSpPr>
          <p:spPr bwMode="auto">
            <a:xfrm>
              <a:off x="960" y="2064"/>
              <a:ext cx="1392" cy="0"/>
            </a:xfrm>
            <a:prstGeom prst="line">
              <a:avLst/>
            </a:prstGeom>
            <a:noFill/>
            <a:ln w="28575">
              <a:solidFill>
                <a:schemeClr val="tx2"/>
              </a:solidFill>
              <a:round/>
              <a:headEnd/>
              <a:tailEnd type="triangle" w="med" len="med"/>
            </a:ln>
          </p:spPr>
          <p:txBody>
            <a:bodyPr wrap="none" anchor="ctr"/>
            <a:lstStyle/>
            <a:p>
              <a:endParaRPr lang="en-IN">
                <a:solidFill>
                  <a:schemeClr val="tx2"/>
                </a:solidFill>
              </a:endParaRPr>
            </a:p>
          </p:txBody>
        </p:sp>
        <p:pic>
          <p:nvPicPr>
            <p:cNvPr id="8201" name="Picture 10" descr="smiley teeth"/>
            <p:cNvPicPr>
              <a:picLocks noChangeAspect="1" noChangeArrowheads="1"/>
            </p:cNvPicPr>
            <p:nvPr/>
          </p:nvPicPr>
          <p:blipFill>
            <a:blip r:embed="rId4" cstate="print"/>
            <a:srcRect/>
            <a:stretch>
              <a:fillRect/>
            </a:stretch>
          </p:blipFill>
          <p:spPr bwMode="auto">
            <a:xfrm>
              <a:off x="2388" y="1728"/>
              <a:ext cx="660" cy="660"/>
            </a:xfrm>
            <a:prstGeom prst="rect">
              <a:avLst/>
            </a:prstGeom>
            <a:noFill/>
            <a:ln w="9525">
              <a:noFill/>
              <a:miter lim="800000"/>
              <a:headEnd/>
              <a:tailEnd/>
            </a:ln>
          </p:spPr>
        </p:pic>
        <p:pic>
          <p:nvPicPr>
            <p:cNvPr id="8202" name="Picture 15" descr="packet"/>
            <p:cNvPicPr>
              <a:picLocks noChangeAspect="1" noChangeArrowheads="1"/>
            </p:cNvPicPr>
            <p:nvPr/>
          </p:nvPicPr>
          <p:blipFill>
            <a:blip r:embed="rId5" cstate="print"/>
            <a:srcRect/>
            <a:stretch>
              <a:fillRect/>
            </a:stretch>
          </p:blipFill>
          <p:spPr bwMode="auto">
            <a:xfrm>
              <a:off x="4656" y="2928"/>
              <a:ext cx="696" cy="696"/>
            </a:xfrm>
            <a:prstGeom prst="rect">
              <a:avLst/>
            </a:prstGeom>
            <a:noFill/>
            <a:ln w="9525">
              <a:noFill/>
              <a:miter lim="800000"/>
              <a:headEnd/>
              <a:tailEnd/>
            </a:ln>
          </p:spPr>
        </p:pic>
        <p:sp>
          <p:nvSpPr>
            <p:cNvPr id="8203" name="Line 16"/>
            <p:cNvSpPr>
              <a:spLocks noChangeShapeType="1"/>
            </p:cNvSpPr>
            <p:nvPr/>
          </p:nvSpPr>
          <p:spPr bwMode="auto">
            <a:xfrm flipV="1">
              <a:off x="3168" y="1362"/>
              <a:ext cx="1440" cy="462"/>
            </a:xfrm>
            <a:prstGeom prst="line">
              <a:avLst/>
            </a:prstGeom>
            <a:noFill/>
            <a:ln w="28575">
              <a:solidFill>
                <a:schemeClr val="tx2"/>
              </a:solidFill>
              <a:round/>
              <a:headEnd type="diamond" w="lg" len="lg"/>
              <a:tailEnd/>
            </a:ln>
          </p:spPr>
          <p:txBody>
            <a:bodyPr wrap="none" anchor="ctr"/>
            <a:lstStyle/>
            <a:p>
              <a:endParaRPr lang="en-IN">
                <a:solidFill>
                  <a:schemeClr val="tx2"/>
                </a:solidFill>
              </a:endParaRPr>
            </a:p>
          </p:txBody>
        </p:sp>
        <p:sp>
          <p:nvSpPr>
            <p:cNvPr id="8204" name="Line 17"/>
            <p:cNvSpPr>
              <a:spLocks noChangeShapeType="1"/>
            </p:cNvSpPr>
            <p:nvPr/>
          </p:nvSpPr>
          <p:spPr bwMode="auto">
            <a:xfrm flipV="1">
              <a:off x="3216" y="1632"/>
              <a:ext cx="1440" cy="432"/>
            </a:xfrm>
            <a:prstGeom prst="line">
              <a:avLst/>
            </a:prstGeom>
            <a:noFill/>
            <a:ln w="28575">
              <a:solidFill>
                <a:schemeClr val="tx2"/>
              </a:solidFill>
              <a:round/>
              <a:headEnd/>
              <a:tailEnd type="triangle" w="med" len="med"/>
            </a:ln>
          </p:spPr>
          <p:txBody>
            <a:bodyPr wrap="none" anchor="ctr"/>
            <a:lstStyle/>
            <a:p>
              <a:endParaRPr lang="en-IN">
                <a:solidFill>
                  <a:schemeClr val="tx2"/>
                </a:solidFill>
              </a:endParaRPr>
            </a:p>
          </p:txBody>
        </p:sp>
        <p:sp>
          <p:nvSpPr>
            <p:cNvPr id="8205" name="Text Box 18"/>
            <p:cNvSpPr txBox="1">
              <a:spLocks noChangeArrowheads="1"/>
            </p:cNvSpPr>
            <p:nvPr/>
          </p:nvSpPr>
          <p:spPr bwMode="auto">
            <a:xfrm>
              <a:off x="2256" y="2448"/>
              <a:ext cx="864" cy="194"/>
            </a:xfrm>
            <a:prstGeom prst="rect">
              <a:avLst/>
            </a:prstGeom>
            <a:noFill/>
            <a:ln w="9525" algn="ctr">
              <a:noFill/>
              <a:miter lim="800000"/>
              <a:headEnd/>
              <a:tailEnd/>
            </a:ln>
          </p:spPr>
          <p:txBody>
            <a:bodyPr>
              <a:spAutoFit/>
            </a:bodyPr>
            <a:lstStyle/>
            <a:p>
              <a:pPr algn="ctr">
                <a:spcBef>
                  <a:spcPct val="50000"/>
                </a:spcBef>
              </a:pPr>
              <a:r>
                <a:rPr lang="en-US" sz="1400" b="1">
                  <a:solidFill>
                    <a:schemeClr val="tx2"/>
                  </a:solidFill>
                </a:rPr>
                <a:t>Food manager</a:t>
              </a:r>
            </a:p>
          </p:txBody>
        </p:sp>
        <p:sp>
          <p:nvSpPr>
            <p:cNvPr id="8206" name="AutoShape 19"/>
            <p:cNvSpPr>
              <a:spLocks noChangeArrowheads="1"/>
            </p:cNvSpPr>
            <p:nvPr/>
          </p:nvSpPr>
          <p:spPr bwMode="auto">
            <a:xfrm rot="20550339">
              <a:off x="3024" y="1295"/>
              <a:ext cx="1510" cy="215"/>
            </a:xfrm>
            <a:prstGeom prst="roundRect">
              <a:avLst>
                <a:gd name="adj" fmla="val 16667"/>
              </a:avLst>
            </a:prstGeom>
            <a:noFill/>
            <a:ln w="9525" algn="ctr">
              <a:solidFill>
                <a:schemeClr val="tx2"/>
              </a:solidFill>
              <a:round/>
              <a:headEnd/>
              <a:tailEnd/>
            </a:ln>
          </p:spPr>
          <p:txBody>
            <a:bodyPr>
              <a:spAutoFit/>
            </a:bodyPr>
            <a:lstStyle/>
            <a:p>
              <a:pPr algn="ctr">
                <a:spcBef>
                  <a:spcPct val="50000"/>
                </a:spcBef>
              </a:pPr>
              <a:r>
                <a:rPr lang="en-US" sz="1400">
                  <a:solidFill>
                    <a:schemeClr val="tx2"/>
                  </a:solidFill>
                </a:rPr>
                <a:t>Has contact reference</a:t>
              </a:r>
            </a:p>
          </p:txBody>
        </p:sp>
        <p:sp>
          <p:nvSpPr>
            <p:cNvPr id="8207" name="Text Box 21"/>
            <p:cNvSpPr txBox="1">
              <a:spLocks noChangeArrowheads="1"/>
            </p:cNvSpPr>
            <p:nvPr/>
          </p:nvSpPr>
          <p:spPr bwMode="auto">
            <a:xfrm rot="20550374">
              <a:off x="3093" y="2040"/>
              <a:ext cx="1595" cy="194"/>
            </a:xfrm>
            <a:prstGeom prst="rect">
              <a:avLst/>
            </a:prstGeom>
            <a:noFill/>
            <a:ln w="9525" algn="ctr">
              <a:noFill/>
              <a:miter lim="800000"/>
              <a:headEnd/>
              <a:tailEnd/>
            </a:ln>
          </p:spPr>
          <p:txBody>
            <a:bodyPr>
              <a:spAutoFit/>
            </a:bodyPr>
            <a:lstStyle/>
            <a:p>
              <a:pPr algn="ctr">
                <a:spcBef>
                  <a:spcPct val="50000"/>
                </a:spcBef>
              </a:pPr>
              <a:r>
                <a:rPr lang="en-US" sz="1400" b="1">
                  <a:solidFill>
                    <a:schemeClr val="tx2"/>
                  </a:solidFill>
                </a:rPr>
                <a:t>Operation:</a:t>
              </a:r>
              <a:r>
                <a:rPr lang="en-US" sz="1400">
                  <a:solidFill>
                    <a:schemeClr val="tx2"/>
                  </a:solidFill>
                </a:rPr>
                <a:t> give me the food!!</a:t>
              </a:r>
            </a:p>
          </p:txBody>
        </p:sp>
        <p:sp>
          <p:nvSpPr>
            <p:cNvPr id="8208" name="Line 23"/>
            <p:cNvSpPr>
              <a:spLocks noChangeShapeType="1"/>
            </p:cNvSpPr>
            <p:nvPr/>
          </p:nvSpPr>
          <p:spPr bwMode="auto">
            <a:xfrm flipH="1">
              <a:off x="4975" y="2160"/>
              <a:ext cx="5" cy="706"/>
            </a:xfrm>
            <a:prstGeom prst="line">
              <a:avLst/>
            </a:prstGeom>
            <a:noFill/>
            <a:ln w="28575">
              <a:solidFill>
                <a:schemeClr val="tx2"/>
              </a:solidFill>
              <a:round/>
              <a:headEnd/>
              <a:tailEnd type="triangle" w="med" len="med"/>
            </a:ln>
          </p:spPr>
          <p:txBody>
            <a:bodyPr wrap="none" anchor="ctr"/>
            <a:lstStyle/>
            <a:p>
              <a:endParaRPr lang="en-IN">
                <a:solidFill>
                  <a:schemeClr val="tx2"/>
                </a:solidFill>
              </a:endParaRPr>
            </a:p>
          </p:txBody>
        </p:sp>
        <p:sp>
          <p:nvSpPr>
            <p:cNvPr id="8209" name="AutoShape 24"/>
            <p:cNvSpPr>
              <a:spLocks noChangeArrowheads="1"/>
            </p:cNvSpPr>
            <p:nvPr/>
          </p:nvSpPr>
          <p:spPr bwMode="auto">
            <a:xfrm rot="20379554">
              <a:off x="3360" y="2638"/>
              <a:ext cx="1525" cy="365"/>
            </a:xfrm>
            <a:prstGeom prst="roundRect">
              <a:avLst>
                <a:gd name="adj" fmla="val 16667"/>
              </a:avLst>
            </a:prstGeom>
            <a:noFill/>
            <a:ln w="9525" algn="ctr">
              <a:solidFill>
                <a:schemeClr val="tx2"/>
              </a:solidFill>
              <a:round/>
              <a:headEnd/>
              <a:tailEnd/>
            </a:ln>
          </p:spPr>
          <p:txBody>
            <a:bodyPr>
              <a:spAutoFit/>
            </a:bodyPr>
            <a:lstStyle/>
            <a:p>
              <a:pPr algn="ctr">
                <a:spcBef>
                  <a:spcPct val="50000"/>
                </a:spcBef>
              </a:pPr>
              <a:r>
                <a:rPr lang="en-US" sz="1400">
                  <a:solidFill>
                    <a:schemeClr val="tx2"/>
                  </a:solidFill>
                </a:rPr>
                <a:t>We know how to produce so called GOOD food!</a:t>
              </a:r>
            </a:p>
          </p:txBody>
        </p:sp>
        <p:sp>
          <p:nvSpPr>
            <p:cNvPr id="8210" name="AutoShape 9"/>
            <p:cNvSpPr>
              <a:spLocks noChangeArrowheads="1"/>
            </p:cNvSpPr>
            <p:nvPr/>
          </p:nvSpPr>
          <p:spPr bwMode="auto">
            <a:xfrm>
              <a:off x="905" y="1680"/>
              <a:ext cx="1502" cy="215"/>
            </a:xfrm>
            <a:prstGeom prst="roundRect">
              <a:avLst>
                <a:gd name="adj" fmla="val 16667"/>
              </a:avLst>
            </a:prstGeom>
            <a:noFill/>
            <a:ln w="9525" algn="ctr">
              <a:solidFill>
                <a:schemeClr val="tx2"/>
              </a:solidFill>
              <a:round/>
              <a:headEnd/>
              <a:tailEnd/>
            </a:ln>
          </p:spPr>
          <p:txBody>
            <a:bodyPr>
              <a:spAutoFit/>
            </a:bodyPr>
            <a:lstStyle/>
            <a:p>
              <a:pPr algn="ctr">
                <a:spcBef>
                  <a:spcPct val="50000"/>
                </a:spcBef>
              </a:pPr>
              <a:r>
                <a:rPr lang="en-US" sz="1400">
                  <a:solidFill>
                    <a:schemeClr val="tx2"/>
                  </a:solidFill>
                </a:rPr>
                <a:t>We wanna get our lunch!</a:t>
              </a:r>
            </a:p>
          </p:txBody>
        </p:sp>
        <p:sp>
          <p:nvSpPr>
            <p:cNvPr id="8211" name="Text Box 26"/>
            <p:cNvSpPr txBox="1">
              <a:spLocks noChangeArrowheads="1"/>
            </p:cNvSpPr>
            <p:nvPr/>
          </p:nvSpPr>
          <p:spPr bwMode="auto">
            <a:xfrm>
              <a:off x="4608" y="3648"/>
              <a:ext cx="864" cy="192"/>
            </a:xfrm>
            <a:prstGeom prst="rect">
              <a:avLst/>
            </a:prstGeom>
            <a:noFill/>
            <a:ln w="9525" algn="ctr">
              <a:noFill/>
              <a:miter lim="800000"/>
              <a:headEnd/>
              <a:tailEnd/>
            </a:ln>
          </p:spPr>
          <p:txBody>
            <a:bodyPr>
              <a:spAutoFit/>
            </a:bodyPr>
            <a:lstStyle/>
            <a:p>
              <a:pPr algn="ctr">
                <a:spcBef>
                  <a:spcPct val="50000"/>
                </a:spcBef>
              </a:pPr>
              <a:r>
                <a:rPr lang="en-US" sz="1400">
                  <a:solidFill>
                    <a:schemeClr val="tx2"/>
                  </a:solidFill>
                </a:rPr>
                <a:t>lunch pack</a:t>
              </a:r>
            </a:p>
          </p:txBody>
        </p:sp>
        <p:pic>
          <p:nvPicPr>
            <p:cNvPr id="8212" name="Picture 29" descr="smiley mouth"/>
            <p:cNvPicPr>
              <a:picLocks noChangeAspect="1" noChangeArrowheads="1"/>
            </p:cNvPicPr>
            <p:nvPr/>
          </p:nvPicPr>
          <p:blipFill>
            <a:blip r:embed="rId6" cstate="print"/>
            <a:srcRect/>
            <a:stretch>
              <a:fillRect/>
            </a:stretch>
          </p:blipFill>
          <p:spPr bwMode="auto">
            <a:xfrm>
              <a:off x="4800" y="1152"/>
              <a:ext cx="528" cy="528"/>
            </a:xfrm>
            <a:prstGeom prst="rect">
              <a:avLst/>
            </a:prstGeom>
            <a:noFill/>
            <a:ln w="9525">
              <a:noFill/>
              <a:miter lim="800000"/>
              <a:headEnd/>
              <a:tailEnd/>
            </a:ln>
          </p:spPr>
        </p:pic>
      </p:grpSp>
      <p:sp>
        <p:nvSpPr>
          <p:cNvPr id="819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Delegation Pattern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9"/>
          <p:cNvSpPr>
            <a:spLocks noGrp="1" noChangeArrowheads="1"/>
          </p:cNvSpPr>
          <p:nvPr>
            <p:ph type="body" idx="4294967295"/>
          </p:nvPr>
        </p:nvSpPr>
        <p:spPr/>
        <p:txBody>
          <a:bodyPr lIns="90488" tIns="44450" rIns="90488" bIns="44450"/>
          <a:lstStyle/>
          <a:p>
            <a:pPr>
              <a:buFont typeface="Wingdings" pitchFamily="2" charset="2"/>
              <a:buChar char="Ø"/>
            </a:pPr>
            <a:r>
              <a:rPr lang="en-US" sz="2000" b="1" dirty="0" smtClean="0">
                <a:solidFill>
                  <a:schemeClr val="tx1"/>
                </a:solidFill>
                <a:latin typeface="Candara"/>
                <a:cs typeface="Arial" pitchFamily="34" charset="0"/>
              </a:rPr>
              <a:t>An interface encapsulates a coherent set of services and attributes, without explicitly binding this functionality to that of any particular object or code.</a:t>
            </a:r>
          </a:p>
          <a:p>
            <a:pPr>
              <a:buFont typeface="Wingdings" pitchFamily="2" charset="2"/>
              <a:buChar char="Ø"/>
            </a:pPr>
            <a:endParaRPr lang="en-US" sz="2000" b="1" dirty="0" smtClean="0">
              <a:solidFill>
                <a:schemeClr val="tx1"/>
              </a:solidFill>
              <a:latin typeface="Candara"/>
              <a:cs typeface="Arial" pitchFamily="34" charset="0"/>
            </a:endParaRPr>
          </a:p>
          <a:p>
            <a:pPr>
              <a:buFont typeface="Wingdings" pitchFamily="2" charset="2"/>
              <a:buChar char="Ø"/>
            </a:pPr>
            <a:r>
              <a:rPr lang="en-US" sz="2000" b="1" dirty="0" smtClean="0">
                <a:solidFill>
                  <a:schemeClr val="tx1"/>
                </a:solidFill>
                <a:latin typeface="Candara"/>
                <a:cs typeface="Arial" pitchFamily="34" charset="0"/>
              </a:rPr>
              <a:t>A class implementing the interface provides </a:t>
            </a:r>
            <a:r>
              <a:rPr lang="en-US" sz="2000" b="1" dirty="0" err="1" smtClean="0">
                <a:solidFill>
                  <a:schemeClr val="tx1"/>
                </a:solidFill>
                <a:latin typeface="Candara"/>
                <a:cs typeface="Arial" pitchFamily="34" charset="0"/>
              </a:rPr>
              <a:t>behaviour</a:t>
            </a:r>
            <a:r>
              <a:rPr lang="en-US" sz="2000" b="1" dirty="0" smtClean="0">
                <a:solidFill>
                  <a:schemeClr val="tx1"/>
                </a:solidFill>
                <a:latin typeface="Candara"/>
                <a:cs typeface="Arial" pitchFamily="34" charset="0"/>
              </a:rPr>
              <a:t> for the services</a:t>
            </a:r>
          </a:p>
          <a:p>
            <a:pPr>
              <a:buFont typeface="Wingdings" pitchFamily="2" charset="2"/>
              <a:buChar char="Ø"/>
            </a:pPr>
            <a:endParaRPr lang="en-US" sz="2000" b="1" dirty="0" smtClean="0">
              <a:solidFill>
                <a:schemeClr val="tx1"/>
              </a:solidFill>
              <a:latin typeface="Candara"/>
              <a:cs typeface="Arial" pitchFamily="34" charset="0"/>
            </a:endParaRPr>
          </a:p>
          <a:p>
            <a:pPr>
              <a:buFont typeface="Wingdings" pitchFamily="2" charset="2"/>
              <a:buChar char="Ø"/>
            </a:pPr>
            <a:r>
              <a:rPr lang="en-US" sz="2000" b="1" dirty="0" smtClean="0">
                <a:solidFill>
                  <a:schemeClr val="tx1"/>
                </a:solidFill>
                <a:latin typeface="Candara"/>
                <a:cs typeface="Arial" pitchFamily="34" charset="0"/>
              </a:rPr>
              <a:t>Supports “Program </a:t>
            </a:r>
            <a:r>
              <a:rPr lang="en-US" sz="2000" b="1" dirty="0" smtClean="0">
                <a:solidFill>
                  <a:srgbClr val="000000"/>
                </a:solidFill>
                <a:latin typeface="Candara"/>
                <a:cs typeface="Arial" pitchFamily="34" charset="0"/>
              </a:rPr>
              <a:t>to an interface, not to an implementation”</a:t>
            </a:r>
          </a:p>
        </p:txBody>
      </p:sp>
      <p:sp>
        <p:nvSpPr>
          <p:cNvPr id="922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Interface Pattern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6"/>
          <p:cNvPicPr>
            <a:picLocks noChangeAspect="1" noChangeArrowheads="1"/>
          </p:cNvPicPr>
          <p:nvPr/>
        </p:nvPicPr>
        <p:blipFill>
          <a:blip r:embed="rId3" cstate="print"/>
          <a:srcRect/>
          <a:stretch>
            <a:fillRect/>
          </a:stretch>
        </p:blipFill>
        <p:spPr bwMode="auto">
          <a:xfrm>
            <a:off x="1828800" y="914400"/>
            <a:ext cx="4038600" cy="1484313"/>
          </a:xfrm>
          <a:prstGeom prst="rect">
            <a:avLst/>
          </a:prstGeom>
          <a:noFill/>
          <a:ln w="12700" algn="ctr">
            <a:noFill/>
            <a:miter lim="800000"/>
            <a:headEnd/>
            <a:tailEnd/>
          </a:ln>
        </p:spPr>
      </p:pic>
      <p:sp>
        <p:nvSpPr>
          <p:cNvPr id="10244" name="AutoShape 7"/>
          <p:cNvSpPr>
            <a:spLocks noChangeArrowheads="1"/>
          </p:cNvSpPr>
          <p:nvPr/>
        </p:nvSpPr>
        <p:spPr bwMode="auto">
          <a:xfrm>
            <a:off x="1200150" y="2438400"/>
            <a:ext cx="2447925" cy="2362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200" dirty="0">
                <a:latin typeface="Candara"/>
              </a:rPr>
              <a:t>//This is the interface</a:t>
            </a:r>
          </a:p>
          <a:p>
            <a:pPr lvl="1">
              <a:lnSpc>
                <a:spcPct val="135000"/>
              </a:lnSpc>
            </a:pPr>
            <a:r>
              <a:rPr lang="en-US" sz="1200" dirty="0">
                <a:latin typeface="Candara"/>
              </a:rPr>
              <a:t>public interface </a:t>
            </a:r>
            <a:r>
              <a:rPr lang="en-US" sz="1200" dirty="0" err="1">
                <a:latin typeface="Candara"/>
              </a:rPr>
              <a:t>theInterface</a:t>
            </a:r>
            <a:r>
              <a:rPr lang="en-US" sz="1200" dirty="0">
                <a:latin typeface="Candara"/>
              </a:rPr>
              <a:t> {</a:t>
            </a:r>
          </a:p>
          <a:p>
            <a:pPr lvl="1">
              <a:lnSpc>
                <a:spcPct val="135000"/>
              </a:lnSpc>
            </a:pPr>
            <a:r>
              <a:rPr lang="en-US" sz="1200" dirty="0">
                <a:latin typeface="Candara"/>
              </a:rPr>
              <a:t>public void connect();</a:t>
            </a:r>
          </a:p>
          <a:p>
            <a:pPr lvl="1">
              <a:lnSpc>
                <a:spcPct val="135000"/>
              </a:lnSpc>
            </a:pPr>
            <a:r>
              <a:rPr lang="en-US" sz="1200" dirty="0">
                <a:latin typeface="Candara"/>
              </a:rPr>
              <a:t>public void read();</a:t>
            </a:r>
          </a:p>
          <a:p>
            <a:pPr lvl="1">
              <a:lnSpc>
                <a:spcPct val="135000"/>
              </a:lnSpc>
            </a:pPr>
            <a:r>
              <a:rPr lang="en-US" sz="1200" dirty="0">
                <a:latin typeface="Candara"/>
              </a:rPr>
              <a:t>public void display();</a:t>
            </a:r>
          </a:p>
          <a:p>
            <a:pPr lvl="1">
              <a:lnSpc>
                <a:spcPct val="135000"/>
              </a:lnSpc>
            </a:pPr>
            <a:r>
              <a:rPr lang="en-US" sz="1200" dirty="0">
                <a:latin typeface="Candara"/>
              </a:rPr>
              <a:t>}</a:t>
            </a:r>
          </a:p>
        </p:txBody>
      </p:sp>
      <p:sp>
        <p:nvSpPr>
          <p:cNvPr id="10245" name="AutoShape 8"/>
          <p:cNvSpPr>
            <a:spLocks noChangeArrowheads="1"/>
          </p:cNvSpPr>
          <p:nvPr/>
        </p:nvSpPr>
        <p:spPr bwMode="auto">
          <a:xfrm>
            <a:off x="3886200" y="1676400"/>
            <a:ext cx="4324350" cy="3733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200" dirty="0">
                <a:latin typeface="Candara"/>
              </a:rPr>
              <a:t>//The implementer class provides the implementation</a:t>
            </a:r>
          </a:p>
          <a:p>
            <a:pPr lvl="1">
              <a:lnSpc>
                <a:spcPct val="135000"/>
              </a:lnSpc>
            </a:pPr>
            <a:r>
              <a:rPr lang="en-US" sz="1200" dirty="0">
                <a:latin typeface="Candara"/>
              </a:rPr>
              <a:t>public class </a:t>
            </a:r>
            <a:r>
              <a:rPr lang="en-US" sz="1200" dirty="0" err="1">
                <a:latin typeface="Candara"/>
              </a:rPr>
              <a:t>theImplementer</a:t>
            </a:r>
            <a:r>
              <a:rPr lang="en-US" sz="1200" dirty="0">
                <a:latin typeface="Candara"/>
              </a:rPr>
              <a:t> implements </a:t>
            </a:r>
            <a:r>
              <a:rPr lang="en-US" sz="1200" dirty="0" err="1">
                <a:latin typeface="Candara"/>
              </a:rPr>
              <a:t>theInterface</a:t>
            </a:r>
            <a:r>
              <a:rPr lang="en-US" sz="1200" dirty="0">
                <a:latin typeface="Candara"/>
              </a:rPr>
              <a:t> {</a:t>
            </a:r>
          </a:p>
          <a:p>
            <a:pPr lvl="1">
              <a:lnSpc>
                <a:spcPct val="135000"/>
              </a:lnSpc>
            </a:pPr>
            <a:r>
              <a:rPr lang="en-US" sz="1200" dirty="0">
                <a:latin typeface="Candara"/>
              </a:rPr>
              <a:t>public void connect() {</a:t>
            </a:r>
          </a:p>
          <a:p>
            <a:pPr lvl="1">
              <a:lnSpc>
                <a:spcPct val="135000"/>
              </a:lnSpc>
            </a:pPr>
            <a:r>
              <a:rPr lang="en-US" sz="1200" dirty="0">
                <a:latin typeface="Candara"/>
              </a:rPr>
              <a:t>//Code comes here</a:t>
            </a:r>
          </a:p>
          <a:p>
            <a:pPr lvl="1">
              <a:lnSpc>
                <a:spcPct val="135000"/>
              </a:lnSpc>
            </a:pPr>
            <a:r>
              <a:rPr lang="en-US" sz="1200" dirty="0">
                <a:latin typeface="Candara"/>
              </a:rPr>
              <a:t>}</a:t>
            </a:r>
          </a:p>
          <a:p>
            <a:pPr lvl="1">
              <a:lnSpc>
                <a:spcPct val="135000"/>
              </a:lnSpc>
            </a:pPr>
            <a:r>
              <a:rPr lang="en-US" sz="1200" dirty="0">
                <a:latin typeface="Candara"/>
              </a:rPr>
              <a:t>public void read() {</a:t>
            </a:r>
          </a:p>
          <a:p>
            <a:pPr lvl="1">
              <a:lnSpc>
                <a:spcPct val="135000"/>
              </a:lnSpc>
            </a:pPr>
            <a:r>
              <a:rPr lang="en-US" sz="1200" dirty="0">
                <a:latin typeface="Candara"/>
              </a:rPr>
              <a:t>//Code comes here</a:t>
            </a:r>
          </a:p>
          <a:p>
            <a:pPr lvl="1">
              <a:lnSpc>
                <a:spcPct val="135000"/>
              </a:lnSpc>
            </a:pPr>
            <a:r>
              <a:rPr lang="en-US" sz="1200" dirty="0">
                <a:latin typeface="Candara"/>
              </a:rPr>
              <a:t>}</a:t>
            </a:r>
          </a:p>
          <a:p>
            <a:pPr lvl="1">
              <a:lnSpc>
                <a:spcPct val="135000"/>
              </a:lnSpc>
            </a:pPr>
            <a:r>
              <a:rPr lang="en-US" sz="1200" dirty="0">
                <a:latin typeface="Candara"/>
              </a:rPr>
              <a:t>public void display() {</a:t>
            </a:r>
          </a:p>
          <a:p>
            <a:pPr lvl="1">
              <a:lnSpc>
                <a:spcPct val="135000"/>
              </a:lnSpc>
            </a:pPr>
            <a:r>
              <a:rPr lang="en-US" sz="1200" dirty="0">
                <a:latin typeface="Candara"/>
              </a:rPr>
              <a:t>//Code comes here</a:t>
            </a:r>
          </a:p>
          <a:p>
            <a:pPr lvl="1">
              <a:lnSpc>
                <a:spcPct val="135000"/>
              </a:lnSpc>
            </a:pPr>
            <a:r>
              <a:rPr lang="en-US" sz="1200" dirty="0">
                <a:latin typeface="Candara"/>
              </a:rPr>
              <a:t>}</a:t>
            </a:r>
          </a:p>
          <a:p>
            <a:pPr lvl="1">
              <a:lnSpc>
                <a:spcPct val="135000"/>
              </a:lnSpc>
            </a:pPr>
            <a:r>
              <a:rPr lang="en-US" sz="1200" dirty="0">
                <a:latin typeface="Candara"/>
              </a:rPr>
              <a:t>}</a:t>
            </a:r>
          </a:p>
        </p:txBody>
      </p:sp>
      <p:sp>
        <p:nvSpPr>
          <p:cNvPr id="10246" name="Title 1"/>
          <p:cNvSpPr>
            <a:spLocks/>
          </p:cNvSpPr>
          <p:nvPr/>
        </p:nvSpPr>
        <p:spPr bwMode="auto">
          <a:xfrm>
            <a:off x="457200" y="131763"/>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What Interface Pattern implies</a:t>
            </a:r>
          </a:p>
        </p:txBody>
      </p:sp>
      <p:sp>
        <p:nvSpPr>
          <p:cNvPr id="10247" name="TextBox 6"/>
          <p:cNvSpPr txBox="1">
            <a:spLocks noChangeArrowheads="1"/>
          </p:cNvSpPr>
          <p:nvPr/>
        </p:nvSpPr>
        <p:spPr bwMode="auto">
          <a:xfrm>
            <a:off x="457200" y="5638800"/>
            <a:ext cx="7924800" cy="646113"/>
          </a:xfrm>
          <a:prstGeom prst="rect">
            <a:avLst/>
          </a:prstGeom>
          <a:noFill/>
          <a:ln w="9525">
            <a:noFill/>
            <a:miter lim="800000"/>
            <a:headEnd/>
            <a:tailEnd/>
          </a:ln>
        </p:spPr>
        <p:txBody>
          <a:bodyPr>
            <a:spAutoFit/>
          </a:bodyPr>
          <a:lstStyle/>
          <a:p>
            <a:r>
              <a:rPr lang="en-US" dirty="0">
                <a:latin typeface="Candara"/>
              </a:rPr>
              <a:t>Note: In C++, since there is no construct available for Interface, closest implementation will be to use Pure Virtual Functions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7"/>
          <p:cNvSpPr>
            <a:spLocks noGrp="1" noChangeArrowheads="1"/>
          </p:cNvSpPr>
          <p:nvPr>
            <p:ph type="body" idx="4294967295"/>
          </p:nvPr>
        </p:nvSpPr>
        <p:spPr>
          <a:xfrm>
            <a:off x="428625" y="1166018"/>
            <a:ext cx="8229600" cy="4525963"/>
          </a:xfrm>
        </p:spPr>
        <p:txBody>
          <a:bodyPr lIns="90488" tIns="44450" rIns="90488" bIns="44450"/>
          <a:lstStyle/>
          <a:p>
            <a:pPr eaLnBrk="1" hangingPunct="1">
              <a:buFont typeface="Wingdings" pitchFamily="2" charset="2"/>
              <a:buChar char="Ø"/>
            </a:pPr>
            <a:r>
              <a:rPr lang="en-US" sz="2000" b="1" dirty="0" smtClean="0">
                <a:solidFill>
                  <a:srgbClr val="000000"/>
                </a:solidFill>
                <a:latin typeface="Candara"/>
                <a:cs typeface="Arial" pitchFamily="34" charset="0"/>
              </a:rPr>
              <a:t>A Uniform structure for “Street Address” to maintain address of employee/customer/vendor.</a:t>
            </a:r>
            <a:r>
              <a:rPr lang="en-US" dirty="0" smtClean="0">
                <a:solidFill>
                  <a:srgbClr val="000000"/>
                </a:solidFill>
                <a:latin typeface="Candara"/>
              </a:rPr>
              <a:t> </a:t>
            </a:r>
          </a:p>
        </p:txBody>
      </p:sp>
      <p:grpSp>
        <p:nvGrpSpPr>
          <p:cNvPr id="2" name="Group 28"/>
          <p:cNvGrpSpPr>
            <a:grpSpLocks/>
          </p:cNvGrpSpPr>
          <p:nvPr/>
        </p:nvGrpSpPr>
        <p:grpSpPr bwMode="auto">
          <a:xfrm>
            <a:off x="647700" y="2509838"/>
            <a:ext cx="7543800" cy="2362200"/>
            <a:chOff x="432" y="2544"/>
            <a:chExt cx="4752" cy="1488"/>
          </a:xfrm>
        </p:grpSpPr>
        <p:sp>
          <p:nvSpPr>
            <p:cNvPr id="12296" name="Rectangle 8"/>
            <p:cNvSpPr>
              <a:spLocks noChangeArrowheads="1"/>
            </p:cNvSpPr>
            <p:nvPr/>
          </p:nvSpPr>
          <p:spPr bwMode="auto">
            <a:xfrm>
              <a:off x="432" y="3072"/>
              <a:ext cx="1116"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200">
                  <a:latin typeface="Candara" pitchFamily="34" charset="0"/>
                </a:rPr>
                <a:t>AddressPanel</a:t>
              </a:r>
            </a:p>
          </p:txBody>
        </p:sp>
        <p:sp>
          <p:nvSpPr>
            <p:cNvPr id="12297" name="Rectangle 9"/>
            <p:cNvSpPr>
              <a:spLocks noChangeArrowheads="1"/>
            </p:cNvSpPr>
            <p:nvPr/>
          </p:nvSpPr>
          <p:spPr bwMode="auto">
            <a:xfrm>
              <a:off x="2784" y="2544"/>
              <a:ext cx="864"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sz="1200">
                  <a:latin typeface="Candara" pitchFamily="34" charset="0"/>
                </a:rPr>
                <a:t>&lt;&lt;interface&gt;&gt;</a:t>
              </a:r>
            </a:p>
            <a:p>
              <a:pPr>
                <a:defRPr/>
              </a:pPr>
              <a:r>
                <a:rPr lang="en-US" sz="1200">
                  <a:latin typeface="Candara" pitchFamily="34" charset="0"/>
                </a:rPr>
                <a:t>AddressIF</a:t>
              </a:r>
            </a:p>
          </p:txBody>
        </p:sp>
        <p:sp>
          <p:nvSpPr>
            <p:cNvPr id="12298" name="Rectangle 10"/>
            <p:cNvSpPr>
              <a:spLocks noChangeArrowheads="1"/>
            </p:cNvSpPr>
            <p:nvPr/>
          </p:nvSpPr>
          <p:spPr bwMode="auto">
            <a:xfrm>
              <a:off x="2784" y="2832"/>
              <a:ext cx="864" cy="1200"/>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lang="en-US" sz="1200">
                  <a:latin typeface="Candara" pitchFamily="34" charset="0"/>
                </a:rPr>
                <a:t>getAddress1</a:t>
              </a:r>
            </a:p>
            <a:p>
              <a:pPr>
                <a:defRPr/>
              </a:pPr>
              <a:r>
                <a:rPr lang="en-US" sz="1200">
                  <a:latin typeface="Candara" pitchFamily="34" charset="0"/>
                </a:rPr>
                <a:t>setAdderss1</a:t>
              </a:r>
            </a:p>
            <a:p>
              <a:pPr>
                <a:defRPr/>
              </a:pPr>
              <a:r>
                <a:rPr lang="en-US" sz="1200">
                  <a:latin typeface="Candara" pitchFamily="34" charset="0"/>
                </a:rPr>
                <a:t>getAddress2</a:t>
              </a:r>
            </a:p>
            <a:p>
              <a:pPr>
                <a:defRPr/>
              </a:pPr>
              <a:r>
                <a:rPr lang="en-US" sz="1200">
                  <a:latin typeface="Candara" pitchFamily="34" charset="0"/>
                </a:rPr>
                <a:t>setAddress2</a:t>
              </a:r>
            </a:p>
            <a:p>
              <a:pPr>
                <a:defRPr/>
              </a:pPr>
              <a:r>
                <a:rPr lang="en-US" sz="1200">
                  <a:latin typeface="Candara" pitchFamily="34" charset="0"/>
                </a:rPr>
                <a:t>getCity</a:t>
              </a:r>
            </a:p>
            <a:p>
              <a:pPr>
                <a:defRPr/>
              </a:pPr>
              <a:r>
                <a:rPr lang="en-US" sz="1200">
                  <a:latin typeface="Candara" pitchFamily="34" charset="0"/>
                </a:rPr>
                <a:t>setCity</a:t>
              </a:r>
            </a:p>
            <a:p>
              <a:pPr>
                <a:defRPr/>
              </a:pPr>
              <a:r>
                <a:rPr lang="en-US" sz="1200">
                  <a:latin typeface="Candara" pitchFamily="34" charset="0"/>
                </a:rPr>
                <a:t>getState</a:t>
              </a:r>
            </a:p>
            <a:p>
              <a:pPr>
                <a:defRPr/>
              </a:pPr>
              <a:r>
                <a:rPr lang="en-US" sz="1200">
                  <a:latin typeface="Candara" pitchFamily="34" charset="0"/>
                </a:rPr>
                <a:t>setState</a:t>
              </a:r>
            </a:p>
            <a:p>
              <a:pPr>
                <a:defRPr/>
              </a:pPr>
              <a:r>
                <a:rPr lang="en-US" sz="1200">
                  <a:latin typeface="Candara" pitchFamily="34" charset="0"/>
                </a:rPr>
                <a:t>getPostalCode</a:t>
              </a:r>
            </a:p>
            <a:p>
              <a:pPr>
                <a:defRPr/>
              </a:pPr>
              <a:r>
                <a:rPr lang="en-US" sz="1200">
                  <a:latin typeface="Candara" pitchFamily="34" charset="0"/>
                </a:rPr>
                <a:t>setPostalCode</a:t>
              </a:r>
            </a:p>
          </p:txBody>
        </p:sp>
        <p:sp>
          <p:nvSpPr>
            <p:cNvPr id="12299" name="Rectangle 11"/>
            <p:cNvSpPr>
              <a:spLocks noChangeArrowheads="1"/>
            </p:cNvSpPr>
            <p:nvPr/>
          </p:nvSpPr>
          <p:spPr bwMode="auto">
            <a:xfrm>
              <a:off x="4068" y="3072"/>
              <a:ext cx="1116" cy="288"/>
            </a:xfrm>
            <a:prstGeom prst="rect">
              <a:avLst/>
            </a:prstGeom>
            <a:solidFill>
              <a:schemeClr val="bg1"/>
            </a:solidFill>
            <a:ln w="9525" algn="ctr">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200">
                  <a:latin typeface="Candara" pitchFamily="34" charset="0"/>
                </a:rPr>
                <a:t>DataClass</a:t>
              </a:r>
            </a:p>
          </p:txBody>
        </p:sp>
        <p:sp>
          <p:nvSpPr>
            <p:cNvPr id="11274" name="Line 12"/>
            <p:cNvSpPr>
              <a:spLocks noChangeShapeType="1"/>
            </p:cNvSpPr>
            <p:nvPr/>
          </p:nvSpPr>
          <p:spPr bwMode="auto">
            <a:xfrm>
              <a:off x="1584" y="3216"/>
              <a:ext cx="1200" cy="0"/>
            </a:xfrm>
            <a:prstGeom prst="line">
              <a:avLst/>
            </a:prstGeom>
            <a:noFill/>
            <a:ln w="28575">
              <a:solidFill>
                <a:schemeClr val="tx2"/>
              </a:solidFill>
              <a:round/>
              <a:headEnd/>
              <a:tailEnd type="triangle" w="med" len="med"/>
            </a:ln>
          </p:spPr>
          <p:txBody>
            <a:bodyPr wrap="none" anchor="ctr"/>
            <a:lstStyle/>
            <a:p>
              <a:endParaRPr lang="en-IN">
                <a:latin typeface="Candara" pitchFamily="34" charset="0"/>
              </a:endParaRPr>
            </a:p>
          </p:txBody>
        </p:sp>
        <p:sp>
          <p:nvSpPr>
            <p:cNvPr id="11275" name="Text Box 13"/>
            <p:cNvSpPr txBox="1">
              <a:spLocks noChangeArrowheads="1"/>
            </p:cNvSpPr>
            <p:nvPr/>
          </p:nvSpPr>
          <p:spPr bwMode="auto">
            <a:xfrm>
              <a:off x="1824" y="2880"/>
              <a:ext cx="624" cy="173"/>
            </a:xfrm>
            <a:prstGeom prst="rect">
              <a:avLst/>
            </a:prstGeom>
            <a:solidFill>
              <a:schemeClr val="bg1"/>
            </a:solidFill>
            <a:ln w="9525" algn="ctr">
              <a:noFill/>
              <a:miter lim="800000"/>
              <a:headEnd/>
              <a:tailEnd/>
            </a:ln>
          </p:spPr>
          <p:txBody>
            <a:bodyPr>
              <a:spAutoFit/>
            </a:bodyPr>
            <a:lstStyle/>
            <a:p>
              <a:pPr algn="ctr">
                <a:spcBef>
                  <a:spcPct val="50000"/>
                </a:spcBef>
              </a:pPr>
              <a:r>
                <a:rPr lang="en-US" sz="1200" dirty="0">
                  <a:latin typeface="Candara" pitchFamily="34" charset="0"/>
                </a:rPr>
                <a:t>uses</a:t>
              </a:r>
            </a:p>
          </p:txBody>
        </p:sp>
        <p:sp>
          <p:nvSpPr>
            <p:cNvPr id="11276" name="Line 14"/>
            <p:cNvSpPr>
              <a:spLocks noChangeShapeType="1"/>
            </p:cNvSpPr>
            <p:nvPr/>
          </p:nvSpPr>
          <p:spPr bwMode="auto">
            <a:xfrm flipH="1">
              <a:off x="3648" y="3216"/>
              <a:ext cx="432" cy="0"/>
            </a:xfrm>
            <a:prstGeom prst="line">
              <a:avLst/>
            </a:prstGeom>
            <a:noFill/>
            <a:ln w="19050">
              <a:solidFill>
                <a:schemeClr val="tx2"/>
              </a:solidFill>
              <a:prstDash val="lgDash"/>
              <a:round/>
              <a:headEnd/>
              <a:tailEnd type="triangle" w="med" len="med"/>
            </a:ln>
          </p:spPr>
          <p:txBody>
            <a:bodyPr wrap="none" anchor="ctr"/>
            <a:lstStyle/>
            <a:p>
              <a:endParaRPr lang="en-IN">
                <a:latin typeface="Candara" pitchFamily="34" charset="0"/>
              </a:endParaRPr>
            </a:p>
          </p:txBody>
        </p:sp>
        <p:sp>
          <p:nvSpPr>
            <p:cNvPr id="11277" name="AutoShape 17"/>
            <p:cNvSpPr>
              <a:spLocks noChangeArrowheads="1"/>
            </p:cNvSpPr>
            <p:nvPr/>
          </p:nvSpPr>
          <p:spPr bwMode="auto">
            <a:xfrm rot="-5400000">
              <a:off x="3650" y="3120"/>
              <a:ext cx="192" cy="192"/>
            </a:xfrm>
            <a:prstGeom prst="triangle">
              <a:avLst>
                <a:gd name="adj" fmla="val 50000"/>
              </a:avLst>
            </a:prstGeom>
            <a:solidFill>
              <a:schemeClr val="bg1"/>
            </a:solidFill>
            <a:ln w="9525" algn="ctr">
              <a:solidFill>
                <a:schemeClr val="tx2"/>
              </a:solidFill>
              <a:miter lim="800000"/>
              <a:headEnd/>
              <a:tailEnd/>
            </a:ln>
          </p:spPr>
          <p:txBody>
            <a:bodyPr wrap="none" anchor="ctr"/>
            <a:lstStyle/>
            <a:p>
              <a:pPr algn="ctr"/>
              <a:endParaRPr lang="en-US">
                <a:latin typeface="Candara" pitchFamily="34" charset="0"/>
              </a:endParaRPr>
            </a:p>
          </p:txBody>
        </p:sp>
        <p:sp>
          <p:nvSpPr>
            <p:cNvPr id="11278" name="Text Box 18"/>
            <p:cNvSpPr txBox="1">
              <a:spLocks noChangeArrowheads="1"/>
            </p:cNvSpPr>
            <p:nvPr/>
          </p:nvSpPr>
          <p:spPr bwMode="auto">
            <a:xfrm>
              <a:off x="1584" y="3294"/>
              <a:ext cx="192" cy="173"/>
            </a:xfrm>
            <a:prstGeom prst="rect">
              <a:avLst/>
            </a:prstGeom>
            <a:solidFill>
              <a:schemeClr val="bg1"/>
            </a:solidFill>
            <a:ln w="9525" algn="ctr">
              <a:noFill/>
              <a:miter lim="800000"/>
              <a:headEnd/>
              <a:tailEnd/>
            </a:ln>
          </p:spPr>
          <p:txBody>
            <a:bodyPr>
              <a:spAutoFit/>
            </a:bodyPr>
            <a:lstStyle/>
            <a:p>
              <a:pPr algn="ctr">
                <a:spcBef>
                  <a:spcPct val="50000"/>
                </a:spcBef>
              </a:pPr>
              <a:r>
                <a:rPr lang="en-US" sz="1200">
                  <a:latin typeface="Candara" pitchFamily="34" charset="0"/>
                </a:rPr>
                <a:t>1</a:t>
              </a:r>
            </a:p>
          </p:txBody>
        </p:sp>
        <p:sp>
          <p:nvSpPr>
            <p:cNvPr id="11279" name="Text Box 19"/>
            <p:cNvSpPr txBox="1">
              <a:spLocks noChangeArrowheads="1"/>
            </p:cNvSpPr>
            <p:nvPr/>
          </p:nvSpPr>
          <p:spPr bwMode="auto">
            <a:xfrm>
              <a:off x="2496" y="3294"/>
              <a:ext cx="192" cy="173"/>
            </a:xfrm>
            <a:prstGeom prst="rect">
              <a:avLst/>
            </a:prstGeom>
            <a:solidFill>
              <a:schemeClr val="bg1"/>
            </a:solidFill>
            <a:ln w="9525" algn="ctr">
              <a:noFill/>
              <a:miter lim="800000"/>
              <a:headEnd/>
              <a:tailEnd/>
            </a:ln>
          </p:spPr>
          <p:txBody>
            <a:bodyPr>
              <a:spAutoFit/>
            </a:bodyPr>
            <a:lstStyle/>
            <a:p>
              <a:pPr algn="ctr">
                <a:spcBef>
                  <a:spcPct val="50000"/>
                </a:spcBef>
              </a:pPr>
              <a:r>
                <a:rPr lang="en-US" sz="1200">
                  <a:latin typeface="Candara" pitchFamily="34" charset="0"/>
                </a:rPr>
                <a:t>1</a:t>
              </a:r>
            </a:p>
          </p:txBody>
        </p:sp>
        <p:sp>
          <p:nvSpPr>
            <p:cNvPr id="11280" name="AutoShape 20"/>
            <p:cNvSpPr>
              <a:spLocks noChangeArrowheads="1"/>
            </p:cNvSpPr>
            <p:nvPr/>
          </p:nvSpPr>
          <p:spPr bwMode="auto">
            <a:xfrm rot="5400000" flipH="1">
              <a:off x="2325" y="2949"/>
              <a:ext cx="96" cy="96"/>
            </a:xfrm>
            <a:prstGeom prst="triangle">
              <a:avLst>
                <a:gd name="adj" fmla="val 50000"/>
              </a:avLst>
            </a:prstGeom>
            <a:solidFill>
              <a:srgbClr val="3F3F3F"/>
            </a:solidFill>
            <a:ln w="9525" algn="ctr">
              <a:solidFill>
                <a:schemeClr val="tx1"/>
              </a:solidFill>
              <a:miter lim="800000"/>
              <a:headEnd/>
              <a:tailEnd/>
            </a:ln>
          </p:spPr>
          <p:txBody>
            <a:bodyPr wrap="none" anchor="ctr"/>
            <a:lstStyle/>
            <a:p>
              <a:pPr algn="ctr"/>
              <a:endParaRPr lang="en-US">
                <a:latin typeface="Candara" pitchFamily="34" charset="0"/>
              </a:endParaRPr>
            </a:p>
          </p:txBody>
        </p:sp>
      </p:grpSp>
      <p:sp>
        <p:nvSpPr>
          <p:cNvPr id="1126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3.1: Examples of Fundamental Patterns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Example of Interface Pattern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35C197C02D9C41B9B0F056B1919DE3" ma:contentTypeVersion="3" ma:contentTypeDescription="Create a new document." ma:contentTypeScope="" ma:versionID="c1a88d42560118652bdde8854554337b">
  <xsd:schema xmlns:xsd="http://www.w3.org/2001/XMLSchema" xmlns:xs="http://www.w3.org/2001/XMLSchema" xmlns:p="http://schemas.microsoft.com/office/2006/metadata/properties" xmlns:ns2="8e59dee0-fb44-4302-b921-799a72dfbe1a" xmlns:ns3="952a6df7-b138-4f89-9bc4-e7a874ea3254" targetNamespace="http://schemas.microsoft.com/office/2006/metadata/properties" ma:root="true" ma:fieldsID="7aa9d6d0491675e8fdb94ebab403a3d2" ns2:_="" ns3:_="">
    <xsd:import namespace="8e59dee0-fb44-4302-b921-799a72dfbe1a"/>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9dee0-fb44-4302-b921-799a72dfbe1a"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8e59dee0-fb44-4302-b921-799a72dfbe1a">Template</Material_x0020_Type>
    <Category xmlns="8e59dee0-fb44-4302-b921-799a72dfbe1a">Module Artifact</Category>
    <Levels xmlns="8e59dee0-fb44-4302-b921-799a72dfbe1a">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36521-1B97-424A-BD90-1B5F4896245E}"/>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2749</TotalTime>
  <Words>6977</Words>
  <Application>Microsoft Office PowerPoint</Application>
  <PresentationFormat>On-screen Show (4:3)</PresentationFormat>
  <Paragraphs>693</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Candara</vt:lpstr>
      <vt:lpstr>ヒラギノ角ゴ Pro W3</vt:lpstr>
      <vt:lpstr>ＭＳ Ｐゴシック</vt:lpstr>
      <vt:lpstr>Calibri</vt:lpstr>
      <vt:lpstr>Times New Roman</vt:lpstr>
      <vt:lpstr>Trebuchet MS</vt:lpstr>
      <vt:lpstr>Wingdings</vt:lpstr>
      <vt:lpstr>1_Office Theme</vt:lpstr>
      <vt:lpstr>Introduction To Design Principles and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Satyen Nande</cp:lastModifiedBy>
  <cp:revision>131</cp:revision>
  <dcterms:created xsi:type="dcterms:W3CDTF">2012-05-18T02:59:15Z</dcterms:created>
  <dcterms:modified xsi:type="dcterms:W3CDTF">2014-06-24T09:13:56Z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0x0101006B35C197C02D9C41B9B0F056B1919DE3</vt:lpwstr>
  </property>
  <property fmtid="{D5CDD505-2E9C-101B-9397-08002B2CF9AE}" pid="4" name="_SourceUrl">
    <vt:lpwstr/>
  </property>
</Properties>
</file>