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21"/>
  </p:notesMasterIdLst>
  <p:handoutMasterIdLst>
    <p:handoutMasterId r:id="rId22"/>
  </p:handoutMasterIdLst>
  <p:sldIdLst>
    <p:sldId id="263" r:id="rId6"/>
    <p:sldId id="264" r:id="rId7"/>
    <p:sldId id="265" r:id="rId8"/>
    <p:sldId id="266" r:id="rId9"/>
    <p:sldId id="267" r:id="rId10"/>
    <p:sldId id="268" r:id="rId11"/>
    <p:sldId id="278" r:id="rId12"/>
    <p:sldId id="273" r:id="rId13"/>
    <p:sldId id="274" r:id="rId14"/>
    <p:sldId id="275" r:id="rId15"/>
    <p:sldId id="276" r:id="rId16"/>
    <p:sldId id="277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B8CD-F359-4D94-8AD1-923710D8C70B}" type="datetimeFigureOut">
              <a:rPr lang="en-US" smtClean="0"/>
              <a:pPr/>
              <a:t>7/13/2017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32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44" y="42859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50" y="4100538"/>
            <a:ext cx="4500594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14290" y="71406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Candara" pitchFamily="34" charset="0"/>
                <a:cs typeface="Arial" pitchFamily="34" charset="0"/>
              </a:rPr>
              <a:t>&lt;Course Name&gt;		</a:t>
            </a:r>
            <a:endParaRPr lang="en-US" dirty="0">
              <a:solidFill>
                <a:schemeClr val="tx1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itchFamily="34" charset="0"/>
                <a:cs typeface="Arial" pitchFamily="34" charset="0"/>
              </a:rPr>
              <a:t>		    Page 0-</a:t>
            </a:r>
            <a:fld id="{BD9FB300-F9DC-4669-88F4-967ABA23CC04}" type="slidenum">
              <a:rPr lang="en-US" sz="1000" smtClean="0">
                <a:latin typeface="Candar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428736" y="35715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42910"/>
            <a:ext cx="13572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Candara" pitchFamily="34" charset="0"/>
                <a:cs typeface="Arial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141270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9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7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8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3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8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7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1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0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9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4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2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2381" y="1114893"/>
            <a:ext cx="1594663" cy="3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43" tIns="45222" rIns="90443" bIns="45222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7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5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13" Type="http://schemas.openxmlformats.org/officeDocument/2006/relationships/image" Target="../media/image9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1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7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30983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581394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50586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6402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60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16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531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0617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757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4622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ags" Target="../tags/tag1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6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tags" Target="../tags/tag5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D:\Temlates\Capgemini_logo_pm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sp>
        <p:nvSpPr>
          <p:cNvPr id="7" name="Rectangle 20"/>
          <p:cNvSpPr txBox="1">
            <a:spLocks noChangeArrowheads="1"/>
          </p:cNvSpPr>
          <p:nvPr userDrawn="1"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7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 1.0 &amp; 2.0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2.4: Form Validation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Form Validation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2.5: Custom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Applying restrictions to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template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</a:t>
            </a:r>
            <a:r>
              <a:rPr lang="en-US" dirty="0" err="1" smtClean="0">
                <a:solidFill>
                  <a:schemeClr val="tx1"/>
                </a:solidFill>
              </a:rPr>
              <a:t>templateUrl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compile() &amp; link function()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- controller Function and require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Directive's Scope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Isolated Scope using '@  =  &amp;'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Directives – </a:t>
            </a:r>
            <a:r>
              <a:rPr lang="en-US" dirty="0" err="1" smtClean="0">
                <a:solidFill>
                  <a:schemeClr val="tx1"/>
                </a:solidFill>
              </a:rPr>
              <a:t>Transclusion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Working with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UI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2.6: Digest Cycle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Digest Cycle and $scope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$watch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$digest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$apply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03: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3.1: Introduction to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3.2: Built-In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Filters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3.3: Custom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Custom Filters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04: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Services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4.1: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Service Introduction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Service Introduction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4.2: Creating and Registering a Service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Creating and Registering a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factory()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service()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service using provider()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a Service with $provide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 service using constant() function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Registering  service using value()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4.3: Built-In Services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Services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promise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$q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$http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$resource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anchorScroll</a:t>
            </a:r>
            <a:r>
              <a:rPr lang="en-US" dirty="0" smtClean="0">
                <a:solidFill>
                  <a:schemeClr val="tx1"/>
                </a:solidFill>
              </a:rPr>
              <a:t>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cacheFactory</a:t>
            </a:r>
            <a:r>
              <a:rPr lang="en-US" dirty="0" smtClean="0">
                <a:solidFill>
                  <a:schemeClr val="tx1"/>
                </a:solidFill>
              </a:rPr>
              <a:t>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$compile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$locale Service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$timeout Service</a:t>
            </a:r>
          </a:p>
          <a:p>
            <a:pPr marL="342900" lvl="1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Lesson 05: </a:t>
            </a:r>
            <a:r>
              <a:rPr lang="en-US" sz="1800" b="1" dirty="0" err="1" smtClean="0">
                <a:solidFill>
                  <a:schemeClr val="tx1"/>
                </a:solidFill>
              </a:rPr>
              <a:t>AngularJS</a:t>
            </a:r>
            <a:r>
              <a:rPr lang="en-US" sz="1800" b="1" dirty="0" smtClean="0">
                <a:solidFill>
                  <a:schemeClr val="tx1"/>
                </a:solidFill>
              </a:rPr>
              <a:t> Routing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5.1: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Routing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Routing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Routes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Setting up page for routing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Routing Modes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Route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err="1" smtClean="0">
                <a:solidFill>
                  <a:schemeClr val="tx1"/>
                </a:solidFill>
              </a:rPr>
              <a:t>routeParams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$route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resolve property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$location service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Route Events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ng</a:t>
            </a:r>
            <a:r>
              <a:rPr lang="en-US" dirty="0" smtClean="0">
                <a:solidFill>
                  <a:schemeClr val="tx1"/>
                </a:solidFill>
              </a:rPr>
              <a:t>-book The Complete Book on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Ari Lerner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O’REILLY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Brad Green &amp; </a:t>
            </a:r>
            <a:r>
              <a:rPr lang="en-US" dirty="0" err="1" smtClean="0">
                <a:solidFill>
                  <a:schemeClr val="tx1"/>
                </a:solidFill>
              </a:rPr>
              <a:t>Shyam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Seshadri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APress</a:t>
            </a:r>
            <a:r>
              <a:rPr lang="en-US" dirty="0" smtClean="0">
                <a:solidFill>
                  <a:schemeClr val="tx1"/>
                </a:solidFill>
              </a:rPr>
              <a:t> Pro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Adam Freeman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Instant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Starter by Dan Menard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Dependency Injection with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by Alex </a:t>
            </a:r>
            <a:r>
              <a:rPr lang="en-US" dirty="0" err="1" smtClean="0">
                <a:solidFill>
                  <a:schemeClr val="tx1"/>
                </a:solidFill>
              </a:rPr>
              <a:t>Knol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PACKT Publishing 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 Directives by Alex </a:t>
            </a:r>
            <a:r>
              <a:rPr lang="en-US" dirty="0" err="1" smtClean="0">
                <a:solidFill>
                  <a:schemeClr val="tx1"/>
                </a:solidFill>
              </a:rPr>
              <a:t>Vanston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https://docs.angularjs.org/guide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https://docs.angularjs.org/api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219200"/>
            <a:ext cx="1905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 Courses (if applicable)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Creating Web application using MEAN (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ExpressJS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) Stack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8025" y="1066800"/>
            <a:ext cx="1914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Parallel Technology Areas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Knockout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Backbone.JS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EmberJS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Meteor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ExtJS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 History</a:t>
            </a:r>
            <a:endParaRPr lang="en-US" sz="2400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711"/>
              </p:ext>
            </p:extLst>
          </p:nvPr>
        </p:nvGraphicFramePr>
        <p:xfrm>
          <a:off x="298450" y="1495425"/>
          <a:ext cx="8845550" cy="1447800"/>
        </p:xfrm>
        <a:graphic>
          <a:graphicData uri="http://schemas.openxmlformats.org/drawingml/2006/table">
            <a:tbl>
              <a:tblPr/>
              <a:tblGrid>
                <a:gridCol w="1105694"/>
                <a:gridCol w="1597113"/>
                <a:gridCol w="1883775"/>
                <a:gridCol w="1801871"/>
                <a:gridCol w="2457097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Date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Course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Software Version No.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Developer / SME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Change Record Remarks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25/08/2014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AngularJS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 v1.2.20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Karthik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Muthukrishnan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01/07/2017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2.0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AngularJS 1.0 &amp; 2.0</a:t>
                      </a: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Rahul 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vikash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8284" marR="9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Goals and Non Goals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Goals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Learning the fundamentals of </a:t>
            </a:r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Course Non Goals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Comparison with other MV* frameworks like Backbone.JS, Knockout, </a:t>
            </a:r>
            <a:r>
              <a:rPr lang="en-US" dirty="0" err="1" smtClean="0">
                <a:solidFill>
                  <a:schemeClr val="tx1"/>
                </a:solidFill>
              </a:rPr>
              <a:t>EmberJS</a:t>
            </a:r>
            <a:r>
              <a:rPr lang="en-US" dirty="0" smtClean="0">
                <a:solidFill>
                  <a:schemeClr val="tx1"/>
                </a:solidFill>
              </a:rPr>
              <a:t>, Meteor, </a:t>
            </a:r>
            <a:r>
              <a:rPr lang="en-US" dirty="0" err="1" smtClean="0">
                <a:solidFill>
                  <a:schemeClr val="tx1"/>
                </a:solidFill>
              </a:rPr>
              <a:t>ExtJS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Writing unit tests and Integrated end to end test for Angular components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Creating </a:t>
            </a:r>
            <a:r>
              <a:rPr lang="en-US" dirty="0" err="1" smtClean="0">
                <a:solidFill>
                  <a:schemeClr val="tx1"/>
                </a:solidFill>
              </a:rPr>
              <a:t>RESTful</a:t>
            </a:r>
            <a:r>
              <a:rPr lang="en-US" dirty="0" smtClean="0">
                <a:solidFill>
                  <a:schemeClr val="tx1"/>
                </a:solidFill>
              </a:rPr>
              <a:t>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Pre-requisites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HTML, JavaScript, AJAX Basics &amp; </a:t>
            </a:r>
            <a:r>
              <a:rPr lang="en-US" dirty="0" err="1" smtClean="0">
                <a:solidFill>
                  <a:schemeClr val="tx1"/>
                </a:solidFill>
              </a:rPr>
              <a:t>jQuery</a:t>
            </a:r>
            <a:r>
              <a:rPr lang="en-US" dirty="0" smtClean="0">
                <a:solidFill>
                  <a:schemeClr val="tx1"/>
                </a:solidFill>
              </a:rPr>
              <a:t>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Audience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Web application developers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219200"/>
            <a:ext cx="1000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Day 1</a:t>
            </a:r>
          </a:p>
          <a:p>
            <a:pPr lvl="1">
              <a:buNone/>
            </a:pPr>
            <a:r>
              <a:rPr lang="en-US" dirty="0" smtClean="0"/>
              <a:t>Lesson 1: Introduction to AngularJS </a:t>
            </a:r>
          </a:p>
          <a:p>
            <a:pPr lvl="1">
              <a:buNone/>
            </a:pPr>
            <a:r>
              <a:rPr lang="en-US" dirty="0"/>
              <a:t>Lesson 2: AngularJS </a:t>
            </a:r>
            <a:r>
              <a:rPr lang="en-US" dirty="0" smtClean="0"/>
              <a:t>Directives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Day 2</a:t>
            </a:r>
          </a:p>
          <a:p>
            <a:pPr marL="174625" lvl="1" indent="0">
              <a:buNone/>
            </a:pPr>
            <a:r>
              <a:rPr lang="en-US" dirty="0"/>
              <a:t>Lesson 3: AngularJS </a:t>
            </a:r>
            <a:r>
              <a:rPr lang="en-US" dirty="0" smtClean="0"/>
              <a:t>Filters</a:t>
            </a:r>
          </a:p>
          <a:p>
            <a:pPr marL="174625" lvl="1" indent="0">
              <a:buNone/>
            </a:pPr>
            <a:r>
              <a:rPr lang="en-US" dirty="0"/>
              <a:t>Lesson 4 : AngularJS Services</a:t>
            </a:r>
          </a:p>
          <a:p>
            <a:pPr marL="174625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Day 3</a:t>
            </a:r>
          </a:p>
          <a:p>
            <a:pPr lvl="1">
              <a:buNone/>
            </a:pPr>
            <a:r>
              <a:rPr lang="en-US" dirty="0" smtClean="0"/>
              <a:t>Lesson 4 : AngularJS Services</a:t>
            </a:r>
          </a:p>
          <a:p>
            <a:pPr lvl="1">
              <a:buNone/>
            </a:pPr>
            <a:r>
              <a:rPr lang="en-US" dirty="0"/>
              <a:t>Lesson 5: AngularJS Routing</a:t>
            </a:r>
          </a:p>
          <a:p>
            <a:pPr lvl="1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Day 4</a:t>
            </a:r>
          </a:p>
          <a:p>
            <a:pPr lvl="1">
              <a:buNone/>
            </a:pPr>
            <a:r>
              <a:rPr lang="en-US" dirty="0" smtClean="0"/>
              <a:t> Lesson 5: AngularJS Routing(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Lesson 6 : </a:t>
            </a:r>
            <a:r>
              <a:rPr lang="en-US" dirty="0" err="1" smtClean="0"/>
              <a:t>TypeScript</a:t>
            </a:r>
            <a:r>
              <a:rPr lang="en-US" dirty="0" smtClean="0"/>
              <a:t> Introduction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Lesson 7 : Angular 2 Fundamentals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Wise Schedule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Day </a:t>
            </a:r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8: </a:t>
            </a:r>
            <a:r>
              <a:rPr lang="en-US" dirty="0">
                <a:solidFill>
                  <a:schemeClr val="tx1"/>
                </a:solidFill>
              </a:rPr>
              <a:t>Databinding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9: </a:t>
            </a:r>
            <a:r>
              <a:rPr lang="en-US" dirty="0">
                <a:solidFill>
                  <a:schemeClr val="tx1"/>
                </a:solidFill>
              </a:rPr>
              <a:t>Directives and </a:t>
            </a:r>
            <a:r>
              <a:rPr lang="en-US" dirty="0" smtClean="0">
                <a:solidFill>
                  <a:schemeClr val="tx1"/>
                </a:solidFill>
              </a:rPr>
              <a:t>Pipes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Day 6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10:</a:t>
            </a:r>
            <a:r>
              <a:rPr lang="en-US" dirty="0"/>
              <a:t>Component Lifecycle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11:</a:t>
            </a:r>
            <a:r>
              <a:rPr lang="en-US" dirty="0"/>
              <a:t>Services and Dependency Injection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Day 7</a:t>
            </a:r>
          </a:p>
          <a:p>
            <a:pPr marL="174625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Lesson 12:</a:t>
            </a:r>
            <a:r>
              <a:rPr lang="en-US" dirty="0" smtClean="0"/>
              <a:t> Angular 2 Forms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13: </a:t>
            </a:r>
            <a:r>
              <a:rPr lang="en-US" dirty="0">
                <a:solidFill>
                  <a:schemeClr val="tx1"/>
                </a:solidFill>
              </a:rPr>
              <a:t>Internals of Angular 2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14: </a:t>
            </a:r>
            <a:r>
              <a:rPr lang="en-US" dirty="0">
                <a:solidFill>
                  <a:schemeClr val="tx1"/>
                </a:solidFill>
              </a:rPr>
              <a:t>Routing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 smtClean="0">
                <a:solidFill>
                  <a:schemeClr val="tx1"/>
                </a:solidFill>
              </a:rPr>
              <a:t>Lesson 1: Introduction to </a:t>
            </a:r>
            <a:r>
              <a:rPr lang="en-US" sz="1900" dirty="0" err="1" smtClean="0">
                <a:solidFill>
                  <a:schemeClr val="tx1"/>
                </a:solidFill>
              </a:rPr>
              <a:t>AngularJS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1.1. JavaScript Fundamentals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JavaScript fundamentals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Objects in JavaScript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Creating objects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Checking for non existing property in object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Iterating over object keys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Object reference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this keyword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Constructor Function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Prototypal inheritance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Static variables and methods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JavaScript Functions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Working with JavaScript Functions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1.2. MV* Frameworks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MV* Frameworks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Model, View and Controllers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1.3. </a:t>
            </a:r>
            <a:r>
              <a:rPr lang="en-US" sz="1700" dirty="0" err="1" smtClean="0">
                <a:solidFill>
                  <a:schemeClr val="tx1"/>
                </a:solidFill>
              </a:rPr>
              <a:t>AngularJS</a:t>
            </a:r>
            <a:r>
              <a:rPr lang="en-US" sz="1700" dirty="0" smtClean="0">
                <a:solidFill>
                  <a:schemeClr val="tx1"/>
                </a:solidFill>
              </a:rPr>
              <a:t>  Introduction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Features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Controller and Scope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Model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View and Templates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Modules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Expressions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$</a:t>
            </a:r>
            <a:r>
              <a:rPr lang="en-US" sz="1300" dirty="0" err="1" smtClean="0">
                <a:solidFill>
                  <a:schemeClr val="tx1"/>
                </a:solidFill>
              </a:rPr>
              <a:t>rootScope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Steps for Coding Hello World in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Dependency Injection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Services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injector Service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How Angular uses injector Service 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Config</a:t>
            </a:r>
            <a:r>
              <a:rPr lang="en-US" sz="1300" dirty="0" smtClean="0">
                <a:solidFill>
                  <a:schemeClr val="tx1"/>
                </a:solidFill>
              </a:rPr>
              <a:t> and Run Method</a:t>
            </a:r>
          </a:p>
          <a:p>
            <a:pPr lvl="2"/>
            <a:r>
              <a:rPr lang="en-US" sz="1300" dirty="0" err="1" smtClean="0">
                <a:solidFill>
                  <a:schemeClr val="tx1"/>
                </a:solidFill>
              </a:rPr>
              <a:t>jqLite</a:t>
            </a:r>
            <a:endParaRPr lang="en-US" sz="1300" dirty="0" smtClean="0">
              <a:solidFill>
                <a:schemeClr val="tx1"/>
              </a:solidFill>
            </a:endParaRP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How </a:t>
            </a:r>
            <a:r>
              <a:rPr lang="en-US" sz="1300" dirty="0" err="1" smtClean="0">
                <a:solidFill>
                  <a:schemeClr val="tx1"/>
                </a:solidFill>
              </a:rPr>
              <a:t>AngularJs</a:t>
            </a:r>
            <a:r>
              <a:rPr lang="en-US" sz="1300" dirty="0" smtClean="0">
                <a:solidFill>
                  <a:schemeClr val="tx1"/>
                </a:solidFill>
              </a:rPr>
              <a:t> Works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solidFill>
                  <a:schemeClr val="tx1"/>
                </a:solidFill>
              </a:rPr>
              <a:t>Lesson 2: </a:t>
            </a:r>
            <a:r>
              <a:rPr lang="en-US" sz="1900" dirty="0" err="1" smtClean="0">
                <a:solidFill>
                  <a:schemeClr val="tx1"/>
                </a:solidFill>
              </a:rPr>
              <a:t>AngularJS</a:t>
            </a:r>
            <a:r>
              <a:rPr lang="en-US" sz="1900" dirty="0" smtClean="0">
                <a:solidFill>
                  <a:schemeClr val="tx1"/>
                </a:solidFill>
              </a:rPr>
              <a:t> Directives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2.1: Controllers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Controllers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Controllers – Best practices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2.2: Directives Introduction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Directives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2.3: Built-In Directives</a:t>
            </a:r>
          </a:p>
          <a:p>
            <a:pPr lvl="2"/>
            <a:r>
              <a:rPr lang="en-US" sz="1300" dirty="0" smtClean="0">
                <a:solidFill>
                  <a:schemeClr val="tx1"/>
                </a:solidFill>
              </a:rPr>
              <a:t>Built-In Directives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Built-In Event Directives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Template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4AAD8CF1-A60B-46FE-A9E2-E65FAF18785E}"/>
</file>

<file path=customXml/itemProps2.xml><?xml version="1.0" encoding="utf-8"?>
<ds:datastoreItem xmlns:ds="http://schemas.openxmlformats.org/officeDocument/2006/customXml" ds:itemID="{E6D7665F-8C87-49F1-94B0-6D13FB5E127F}"/>
</file>

<file path=customXml/itemProps3.xml><?xml version="1.0" encoding="utf-8"?>
<ds:datastoreItem xmlns:ds="http://schemas.openxmlformats.org/officeDocument/2006/customXml" ds:itemID="{E63433B7-998A-4D4C-91CD-BC966B06FCAD}"/>
</file>

<file path=docProps/app.xml><?xml version="1.0" encoding="utf-8"?>
<Properties xmlns="http://schemas.openxmlformats.org/officeDocument/2006/extended-properties" xmlns:vt="http://schemas.openxmlformats.org/officeDocument/2006/docPropsVTypes">
  <Template>ClassBook-Lesson0-Template Capgemini</Template>
  <TotalTime>1498</TotalTime>
  <Words>738</Words>
  <Application>Microsoft Office PowerPoint</Application>
  <PresentationFormat>On-screen Show (4:3)</PresentationFormat>
  <Paragraphs>221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Candara</vt:lpstr>
      <vt:lpstr>Helvetica Light</vt:lpstr>
      <vt:lpstr>ＭＳ Ｐゴシック</vt:lpstr>
      <vt:lpstr>Wingdings</vt:lpstr>
      <vt:lpstr>3_Office Theme</vt:lpstr>
      <vt:lpstr>1_Corporate Presentation Template (4x3 - Normal)</vt:lpstr>
      <vt:lpstr>think-cell Slide</vt:lpstr>
      <vt:lpstr>AngularJS 1.0 &amp; 2.0</vt:lpstr>
      <vt:lpstr>Document History</vt:lpstr>
      <vt:lpstr>Course Goals and Non Goals</vt:lpstr>
      <vt:lpstr>Pre-requisites</vt:lpstr>
      <vt:lpstr>Intended Audience</vt:lpstr>
      <vt:lpstr>Day Wise Schedule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Next Step Courses (if applicable)</vt:lpstr>
      <vt:lpstr>Other Parallel Technology Areas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Lesson0</dc:title>
  <dc:creator>Karthik Muthukrishnan</dc:creator>
  <cp:lastModifiedBy>Vikash, Rahul</cp:lastModifiedBy>
  <cp:revision>121</cp:revision>
  <dcterms:created xsi:type="dcterms:W3CDTF">2014-04-28T11:21:39Z</dcterms:created>
  <dcterms:modified xsi:type="dcterms:W3CDTF">2017-07-13T10:28:21Z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0x0101000108302FC8669F4799BB2525FF9426D3</vt:lpwstr>
  </property>
</Properties>
</file>