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63"/>
  </p:notesMasterIdLst>
  <p:handoutMasterIdLst>
    <p:handoutMasterId r:id="rId64"/>
  </p:handoutMasterIdLst>
  <p:sldIdLst>
    <p:sldId id="265" r:id="rId5"/>
    <p:sldId id="259" r:id="rId6"/>
    <p:sldId id="281" r:id="rId7"/>
    <p:sldId id="314" r:id="rId8"/>
    <p:sldId id="315" r:id="rId9"/>
    <p:sldId id="316" r:id="rId10"/>
    <p:sldId id="318" r:id="rId11"/>
    <p:sldId id="332" r:id="rId12"/>
    <p:sldId id="322" r:id="rId13"/>
    <p:sldId id="323" r:id="rId14"/>
    <p:sldId id="324" r:id="rId15"/>
    <p:sldId id="325" r:id="rId16"/>
    <p:sldId id="326" r:id="rId17"/>
    <p:sldId id="328" r:id="rId18"/>
    <p:sldId id="327" r:id="rId19"/>
    <p:sldId id="333" r:id="rId20"/>
    <p:sldId id="334" r:id="rId21"/>
    <p:sldId id="335" r:id="rId22"/>
    <p:sldId id="339" r:id="rId23"/>
    <p:sldId id="321" r:id="rId24"/>
    <p:sldId id="329" r:id="rId25"/>
    <p:sldId id="330" r:id="rId26"/>
    <p:sldId id="336" r:id="rId27"/>
    <p:sldId id="337" r:id="rId28"/>
    <p:sldId id="338" r:id="rId29"/>
    <p:sldId id="341" r:id="rId30"/>
    <p:sldId id="345" r:id="rId31"/>
    <p:sldId id="346" r:id="rId32"/>
    <p:sldId id="357" r:id="rId33"/>
    <p:sldId id="358" r:id="rId34"/>
    <p:sldId id="359" r:id="rId35"/>
    <p:sldId id="347" r:id="rId36"/>
    <p:sldId id="363" r:id="rId37"/>
    <p:sldId id="362" r:id="rId38"/>
    <p:sldId id="348" r:id="rId39"/>
    <p:sldId id="349" r:id="rId40"/>
    <p:sldId id="350" r:id="rId41"/>
    <p:sldId id="351" r:id="rId42"/>
    <p:sldId id="353" r:id="rId43"/>
    <p:sldId id="354" r:id="rId44"/>
    <p:sldId id="355" r:id="rId45"/>
    <p:sldId id="352" r:id="rId46"/>
    <p:sldId id="360" r:id="rId47"/>
    <p:sldId id="361" r:id="rId48"/>
    <p:sldId id="372" r:id="rId49"/>
    <p:sldId id="373" r:id="rId50"/>
    <p:sldId id="364" r:id="rId51"/>
    <p:sldId id="365" r:id="rId52"/>
    <p:sldId id="366" r:id="rId53"/>
    <p:sldId id="367" r:id="rId54"/>
    <p:sldId id="368" r:id="rId55"/>
    <p:sldId id="369" r:id="rId56"/>
    <p:sldId id="370" r:id="rId57"/>
    <p:sldId id="371" r:id="rId58"/>
    <p:sldId id="294" r:id="rId59"/>
    <p:sldId id="342" r:id="rId60"/>
    <p:sldId id="343" r:id="rId61"/>
    <p:sldId id="34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86486" autoAdjust="0"/>
  </p:normalViewPr>
  <p:slideViewPr>
    <p:cSldViewPr snapToGrid="0" showGuides="1">
      <p:cViewPr>
        <p:scale>
          <a:sx n="66" d="100"/>
          <a:sy n="66" d="100"/>
        </p:scale>
        <p:origin x="-1254" y="-11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22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Angular JS Directives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When the application bootstraps, Angular starts parsing the DOM using the $compile service. This service searches for directives in the markup and matches them against registered directives. Once all the directives have been identified, Angular executes their compile functions. compile function returns a link function which is added to the list of link functions to be executed later. This is called the compile phase.</a:t>
            </a:r>
          </a:p>
          <a:p>
            <a:pPr algn="just"/>
            <a:endParaRPr lang="en-US" dirty="0" smtClean="0">
              <a:latin typeface="Candara" pitchFamily="34" charset="0"/>
            </a:endParaRPr>
          </a:p>
          <a:p>
            <a:pPr algn="just"/>
            <a:r>
              <a:rPr lang="en-US" dirty="0" smtClean="0">
                <a:latin typeface="Candara" pitchFamily="34" charset="0"/>
              </a:rPr>
              <a:t>If a directive needs to be cloned multiple times (e.g. </a:t>
            </a:r>
            <a:r>
              <a:rPr lang="en-US" dirty="0" err="1" smtClean="0">
                <a:latin typeface="Candara" pitchFamily="34" charset="0"/>
              </a:rPr>
              <a:t>ng</a:t>
            </a:r>
            <a:r>
              <a:rPr lang="en-US" dirty="0" smtClean="0">
                <a:latin typeface="Candara" pitchFamily="34" charset="0"/>
              </a:rPr>
              <a:t>-repeat), we get a performance benefit as the compile function runs once for the cloned template, but the link function runs for each cloned instance. That’s why the compile function does not receive a scope.</a:t>
            </a:r>
          </a:p>
          <a:p>
            <a:pPr algn="just"/>
            <a:endParaRPr lang="en-US" dirty="0" smtClean="0">
              <a:latin typeface="Candara" pitchFamily="34" charset="0"/>
            </a:endParaRPr>
          </a:p>
          <a:p>
            <a:pPr algn="just"/>
            <a:r>
              <a:rPr lang="en-US" dirty="0" smtClean="0">
                <a:latin typeface="Candara" pitchFamily="34" charset="0"/>
              </a:rPr>
              <a:t>After the compile phase is over the linking phase starts, where the collected link functions are executed one by one, starts. This is where the templates produced by the directives are evaluated against correct scope and are turned into live DOM which react to events</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The compile() function sets a border on the HTML element. This is only executed once because the compile() function is only executed once.</a:t>
            </a:r>
          </a:p>
          <a:p>
            <a:pPr algn="just"/>
            <a:endParaRPr lang="en-US" dirty="0" smtClean="0">
              <a:latin typeface="Candara" pitchFamily="34" charset="0"/>
            </a:endParaRPr>
          </a:p>
          <a:p>
            <a:pPr algn="just"/>
            <a:r>
              <a:rPr lang="en-US" dirty="0" smtClean="0">
                <a:latin typeface="Candara" pitchFamily="34" charset="0"/>
              </a:rPr>
              <a:t>The link() function replaces the content of the HTML element, and sets the background color to yellow. </a:t>
            </a:r>
          </a:p>
          <a:p>
            <a:pPr algn="just"/>
            <a:endParaRPr lang="en-US" dirty="0" smtClean="0">
              <a:latin typeface="Candara" pitchFamily="34" charset="0"/>
            </a:endParaRPr>
          </a:p>
          <a:p>
            <a:pPr algn="just"/>
            <a:r>
              <a:rPr lang="en-US" dirty="0" smtClean="0">
                <a:latin typeface="Candara" pitchFamily="34" charset="0"/>
              </a:rPr>
              <a:t>There is no particular reason why we need to set the border in the compile() function, and the background color in the link() function. Both could have been set in the compile() function, or both in the link() function. </a:t>
            </a:r>
          </a:p>
          <a:p>
            <a:pPr algn="just"/>
            <a:endParaRPr lang="en-US" dirty="0" smtClean="0">
              <a:latin typeface="Candara" pitchFamily="34" charset="0"/>
            </a:endParaRPr>
          </a:p>
          <a:p>
            <a:pPr algn="just"/>
            <a:r>
              <a:rPr lang="en-US" dirty="0" smtClean="0">
                <a:latin typeface="Candara" pitchFamily="34" charset="0"/>
              </a:rPr>
              <a:t>If set in the compile() function they would only have been set once. If set in the link() function they would be set every time the HTML element is bound to data in the $scope object. This might be useful if you needed to set the border and background color differently depending on data in the $scope object.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latin typeface="Candara" pitchFamily="34" charset="0"/>
            </a:endParaRPr>
          </a:p>
          <a:p>
            <a:pPr algn="just"/>
            <a:r>
              <a:rPr lang="en-US" b="1" u="sng" dirty="0" smtClean="0">
                <a:latin typeface="Candara" pitchFamily="34" charset="0"/>
              </a:rPr>
              <a:t>Parent Scope (scope: false) </a:t>
            </a:r>
          </a:p>
          <a:p>
            <a:pPr algn="just"/>
            <a:r>
              <a:rPr lang="en-US" dirty="0" smtClean="0">
                <a:latin typeface="Candara" pitchFamily="34" charset="0"/>
              </a:rPr>
              <a:t> This is the default case. If your directive does not manipulate the parent scope properties you might not need a new scope.</a:t>
            </a:r>
          </a:p>
          <a:p>
            <a:pPr algn="just"/>
            <a:endParaRPr lang="en-US" dirty="0" smtClean="0">
              <a:latin typeface="Candara" pitchFamily="34" charset="0"/>
            </a:endParaRPr>
          </a:p>
          <a:p>
            <a:pPr algn="just"/>
            <a:r>
              <a:rPr lang="en-US" b="1" u="sng" dirty="0" smtClean="0">
                <a:latin typeface="Candara" pitchFamily="34" charset="0"/>
              </a:rPr>
              <a:t>Child Scope (</a:t>
            </a:r>
            <a:r>
              <a:rPr lang="en-US" b="1" u="sng" dirty="0" err="1" smtClean="0">
                <a:latin typeface="Candara" pitchFamily="34" charset="0"/>
              </a:rPr>
              <a:t>scope:true</a:t>
            </a:r>
            <a:r>
              <a:rPr lang="en-US" b="1" u="sng" dirty="0" smtClean="0">
                <a:latin typeface="Candara" pitchFamily="34" charset="0"/>
              </a:rPr>
              <a:t>) </a:t>
            </a:r>
          </a:p>
          <a:p>
            <a:pPr algn="just"/>
            <a:r>
              <a:rPr lang="en-US" dirty="0" smtClean="0">
                <a:latin typeface="Candara" pitchFamily="34" charset="0"/>
              </a:rPr>
              <a:t>This creates a new child scope for a directive which prototypically inherits from the parent scope. If the properties and functions which we set on the scope are not relevant to other directives and the parent, we should probably create a new child scope. With this we also have all the scope properties and functions defined by the parent.</a:t>
            </a:r>
          </a:p>
          <a:p>
            <a:pPr algn="just"/>
            <a:endParaRPr lang="en-US" dirty="0" smtClean="0">
              <a:latin typeface="Candara" pitchFamily="34" charset="0"/>
            </a:endParaRPr>
          </a:p>
          <a:p>
            <a:pPr algn="just"/>
            <a:r>
              <a:rPr lang="en-US" b="1" u="sng" dirty="0" smtClean="0">
                <a:latin typeface="Candara" pitchFamily="34" charset="0"/>
              </a:rPr>
              <a:t>Isolated Scope (scope:{}) </a:t>
            </a:r>
          </a:p>
          <a:p>
            <a:pPr algn="just"/>
            <a:r>
              <a:rPr lang="en-US" dirty="0" smtClean="0">
                <a:latin typeface="Candara" pitchFamily="34" charset="0"/>
              </a:rPr>
              <a:t>This is like a sandbox! We need this if the directive which we are going to build is self contained and reusable. Directive might be creating many scope properties and functions which are meant for internal use, and should never be seen by the outside world. If this is the case, it’s better to have an isolated scope. The isolated scope, as expected, does not inherit the parent scope.</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t>Angular normalizes an element's tag and attribute name to determine which elements match which directives. We typically refer to directives by their case-sensitive </a:t>
            </a:r>
            <a:r>
              <a:rPr lang="en-US" dirty="0" err="1" smtClean="0"/>
              <a:t>camelCase</a:t>
            </a:r>
            <a:r>
              <a:rPr lang="en-US" dirty="0" smtClean="0"/>
              <a:t> normalized name (e.g. </a:t>
            </a:r>
            <a:r>
              <a:rPr lang="en-US" dirty="0" err="1" smtClean="0"/>
              <a:t>ngModel</a:t>
            </a:r>
            <a:r>
              <a:rPr lang="en-US" dirty="0" smtClean="0"/>
              <a:t>). However, since HTML is case-insensitive, we refer to directives in the DOM by lower-case forms, typically using dash-delimited attributes on DOM elements (e.g. </a:t>
            </a:r>
            <a:r>
              <a:rPr lang="en-US" dirty="0" err="1" smtClean="0"/>
              <a:t>ng</a:t>
            </a:r>
            <a:r>
              <a:rPr lang="en-US" dirty="0" smtClean="0"/>
              <a:t>-model).</a:t>
            </a:r>
          </a:p>
          <a:p>
            <a:endParaRPr lang="en-US" dirty="0" smtClean="0"/>
          </a:p>
          <a:p>
            <a:r>
              <a:rPr lang="en-US" dirty="0" smtClean="0"/>
              <a:t>    The normalization process is as follows:</a:t>
            </a:r>
          </a:p>
          <a:p>
            <a:endParaRPr lang="en-US" dirty="0" smtClean="0"/>
          </a:p>
          <a:p>
            <a:pPr algn="just"/>
            <a:r>
              <a:rPr lang="en-US" dirty="0" smtClean="0"/>
              <a:t>Strip x- and data- from the front of the element/attributes. Convert the :, -, or _-delimited name to </a:t>
            </a:r>
            <a:r>
              <a:rPr lang="en-US" dirty="0" err="1" smtClean="0"/>
              <a:t>camelCase</a:t>
            </a:r>
            <a:r>
              <a:rPr lang="en-US" dirty="0" smtClean="0"/>
              <a:t>. Here are some equivalent examples of elements that match </a:t>
            </a:r>
            <a:r>
              <a:rPr lang="en-US" dirty="0" err="1" smtClean="0"/>
              <a:t>ngBind</a:t>
            </a:r>
            <a:r>
              <a:rPr lang="en-US" dirty="0" smtClean="0"/>
              <a:t>:</a:t>
            </a:r>
          </a:p>
          <a:p>
            <a:pPr algn="just"/>
            <a:endParaRPr lang="en-US" dirty="0" smtClean="0"/>
          </a:p>
          <a:p>
            <a:pPr algn="just">
              <a:buFont typeface="Wingdings" pitchFamily="2" charset="2"/>
              <a:buChar char="q"/>
            </a:pPr>
            <a:r>
              <a:rPr lang="en-US" dirty="0" err="1" smtClean="0"/>
              <a:t>ng</a:t>
            </a:r>
            <a:r>
              <a:rPr lang="en-US" dirty="0" smtClean="0"/>
              <a:t>-bind</a:t>
            </a:r>
          </a:p>
          <a:p>
            <a:pPr algn="just">
              <a:buFont typeface="Wingdings" pitchFamily="2" charset="2"/>
              <a:buChar char="q"/>
            </a:pPr>
            <a:r>
              <a:rPr lang="en-US" dirty="0" err="1" smtClean="0"/>
              <a:t>ng:bind</a:t>
            </a:r>
            <a:endParaRPr lang="en-US" dirty="0" smtClean="0"/>
          </a:p>
          <a:p>
            <a:pPr algn="just">
              <a:buFont typeface="Wingdings" pitchFamily="2" charset="2"/>
              <a:buChar char="q"/>
            </a:pPr>
            <a:r>
              <a:rPr lang="en-US" dirty="0" err="1" smtClean="0"/>
              <a:t>ng_bind</a:t>
            </a:r>
            <a:endParaRPr lang="en-US" dirty="0" smtClean="0"/>
          </a:p>
          <a:p>
            <a:pPr algn="just">
              <a:buFont typeface="Wingdings" pitchFamily="2" charset="2"/>
              <a:buChar char="q"/>
            </a:pPr>
            <a:r>
              <a:rPr lang="en-US" dirty="0" smtClean="0"/>
              <a:t>data-</a:t>
            </a:r>
            <a:r>
              <a:rPr lang="en-US" dirty="0" err="1" smtClean="0"/>
              <a:t>ng</a:t>
            </a:r>
            <a:r>
              <a:rPr lang="en-US" dirty="0" smtClean="0"/>
              <a:t>-bind</a:t>
            </a:r>
          </a:p>
          <a:p>
            <a:pPr algn="just">
              <a:buFont typeface="Wingdings" pitchFamily="2" charset="2"/>
              <a:buChar char="q"/>
            </a:pPr>
            <a:r>
              <a:rPr lang="en-US" dirty="0" smtClean="0"/>
              <a:t>x-</a:t>
            </a:r>
            <a:r>
              <a:rPr lang="en-US" dirty="0" err="1" smtClean="0"/>
              <a:t>ng</a:t>
            </a:r>
            <a:r>
              <a:rPr lang="en-US" dirty="0" smtClean="0"/>
              <a:t>-bind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A watcher can evaluate any value.</a:t>
            </a:r>
          </a:p>
          <a:p>
            <a:pPr algn="just"/>
            <a:endParaRPr lang="en-US" dirty="0" smtClean="0">
              <a:latin typeface="Candara" pitchFamily="34" charset="0"/>
            </a:endParaRPr>
          </a:p>
          <a:p>
            <a:pPr algn="just"/>
            <a:r>
              <a:rPr lang="en-US" dirty="0" smtClean="0">
                <a:latin typeface="Candara" pitchFamily="34" charset="0"/>
              </a:rPr>
              <a:t>A watcher's handler can execute anything when aforementioned value has changed.</a:t>
            </a:r>
          </a:p>
          <a:p>
            <a:pPr algn="just"/>
            <a:endParaRPr lang="en-US" dirty="0" smtClean="0">
              <a:latin typeface="Candara" pitchFamily="34" charset="0"/>
            </a:endParaRPr>
          </a:p>
          <a:p>
            <a:pPr algn="just"/>
            <a:r>
              <a:rPr lang="en-US" dirty="0" smtClean="0">
                <a:latin typeface="Candara" pitchFamily="34" charset="0"/>
              </a:rPr>
              <a:t>All watchers are evaluated when $digest() is called. </a:t>
            </a:r>
          </a:p>
          <a:p>
            <a:pPr algn="just"/>
            <a:endParaRPr lang="en-US" dirty="0" smtClean="0">
              <a:latin typeface="Candara" pitchFamily="34" charset="0"/>
            </a:endParaRPr>
          </a:p>
          <a:p>
            <a:pPr algn="just"/>
            <a:r>
              <a:rPr lang="en-US" dirty="0" smtClean="0">
                <a:latin typeface="Candara" pitchFamily="34" charset="0"/>
              </a:rPr>
              <a:t>If the first argument of a $watch is a string, it is $</a:t>
            </a:r>
            <a:r>
              <a:rPr lang="en-US" dirty="0" err="1" smtClean="0">
                <a:latin typeface="Candara" pitchFamily="34" charset="0"/>
              </a:rPr>
              <a:t>eval'ed</a:t>
            </a:r>
            <a:r>
              <a:rPr lang="en-US" dirty="0" smtClean="0">
                <a:latin typeface="Candara" pitchFamily="34" charset="0"/>
              </a:rPr>
              <a:t> into a function prior to registration. It's functionally equivalent to passing a function as the first argument, just with an extra step internally.</a:t>
            </a:r>
          </a:p>
          <a:p>
            <a:endParaRPr lang="en-US" dirty="0" smtClean="0"/>
          </a:p>
          <a:p>
            <a:endParaRPr lang="en-US" dirty="0" smtClean="0"/>
          </a:p>
          <a:p>
            <a:pPr algn="just"/>
            <a:r>
              <a:rPr lang="en-US" dirty="0" smtClean="0">
                <a:latin typeface="Candara" pitchFamily="34" charset="0"/>
              </a:rPr>
              <a:t>Use $watch in directives to update the DOM when a $scope value changes.</a:t>
            </a:r>
          </a:p>
          <a:p>
            <a:pPr algn="just"/>
            <a:endParaRPr lang="en-US" dirty="0" smtClean="0">
              <a:latin typeface="Candara" pitchFamily="34" charset="0"/>
            </a:endParaRPr>
          </a:p>
          <a:p>
            <a:pPr algn="just"/>
            <a:r>
              <a:rPr lang="en-US" dirty="0" smtClean="0">
                <a:latin typeface="Candara" pitchFamily="34" charset="0"/>
              </a:rPr>
              <a:t>DON'T use $watch in a controller. It's hard to test and completely unnecessary in almost every case. Use a method on the scope to update the value(s) the watch was changing instead.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a:t>
            </a:r>
            <a:r>
              <a:rPr lang="en-US" dirty="0" err="1" smtClean="0">
                <a:latin typeface="Candara" pitchFamily="34" charset="0"/>
              </a:rPr>
              <a:t>scope.$digest</a:t>
            </a:r>
            <a:r>
              <a:rPr lang="en-US" dirty="0" smtClean="0">
                <a:latin typeface="Candara" pitchFamily="34" charset="0"/>
              </a:rPr>
              <a:t> should rarely be used for very specific instances. Such as an isolated scope in a directive that might want to only update itself.</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Use $digest/$apply in directives to let Angular know you've made changes after an asynchronous call, such as a DOM event.</a:t>
            </a:r>
          </a:p>
          <a:p>
            <a:pPr algn="just"/>
            <a:endParaRPr lang="en-US" dirty="0" smtClean="0">
              <a:latin typeface="Candara" pitchFamily="34" charset="0"/>
            </a:endParaRPr>
          </a:p>
          <a:p>
            <a:pPr algn="just"/>
            <a:r>
              <a:rPr lang="en-US" dirty="0" smtClean="0">
                <a:latin typeface="Candara" pitchFamily="34" charset="0"/>
              </a:rPr>
              <a:t>Use $digest/$apply in services to let Angular know some asynchronous operation has returned, such as a service update, or an event from a 3rd party library.</a:t>
            </a:r>
          </a:p>
          <a:p>
            <a:pPr algn="just"/>
            <a:endParaRPr lang="en-US" dirty="0" smtClean="0">
              <a:latin typeface="Candara" pitchFamily="34" charset="0"/>
            </a:endParaRPr>
          </a:p>
          <a:p>
            <a:pPr algn="just"/>
            <a:r>
              <a:rPr lang="en-US" dirty="0" smtClean="0">
                <a:latin typeface="Candara" pitchFamily="34" charset="0"/>
              </a:rPr>
              <a:t>DON'T use $digest/$apply in a controller. This will make your code harder to test, and asynchronous operations outside of the Angular framework don't belong in your controllers. They belong in services and directives.</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err="1" smtClean="0">
                <a:solidFill>
                  <a:schemeClr val="tx1"/>
                </a:solidFill>
              </a:rPr>
              <a:t>AngularJS</a:t>
            </a:r>
            <a:r>
              <a:rPr lang="en-US" sz="2000" b="0" dirty="0" smtClean="0">
                <a:solidFill>
                  <a:schemeClr val="tx1"/>
                </a:solidFill>
              </a:rPr>
              <a:t> Directives</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lvl="1" algn="just">
              <a:lnSpc>
                <a:spcPct val="170000"/>
              </a:lnSpc>
            </a:pPr>
            <a:r>
              <a:rPr lang="en-US" dirty="0" smtClean="0">
                <a:solidFill>
                  <a:schemeClr val="tx1"/>
                </a:solidFill>
              </a:rPr>
              <a:t>When the </a:t>
            </a:r>
            <a:r>
              <a:rPr lang="en-US" dirty="0" err="1" smtClean="0">
                <a:solidFill>
                  <a:schemeClr val="tx1"/>
                </a:solidFill>
              </a:rPr>
              <a:t>ngShow</a:t>
            </a:r>
            <a:r>
              <a:rPr lang="en-US" dirty="0" smtClean="0">
                <a:solidFill>
                  <a:schemeClr val="tx1"/>
                </a:solidFill>
              </a:rPr>
              <a:t> expression evaluates to a </a:t>
            </a:r>
            <a:r>
              <a:rPr lang="en-US" dirty="0" err="1" smtClean="0">
                <a:solidFill>
                  <a:schemeClr val="tx1"/>
                </a:solidFill>
              </a:rPr>
              <a:t>falsy</a:t>
            </a:r>
            <a:r>
              <a:rPr lang="en-US" dirty="0" smtClean="0">
                <a:solidFill>
                  <a:schemeClr val="tx1"/>
                </a:solidFill>
              </a:rPr>
              <a:t> value then the </a:t>
            </a:r>
            <a:r>
              <a:rPr lang="en-US" dirty="0" err="1" smtClean="0">
                <a:solidFill>
                  <a:schemeClr val="tx1"/>
                </a:solidFill>
              </a:rPr>
              <a:t>ng</a:t>
            </a:r>
            <a:r>
              <a:rPr lang="en-US" dirty="0" smtClean="0">
                <a:solidFill>
                  <a:schemeClr val="tx1"/>
                </a:solidFill>
              </a:rPr>
              <a:t>-hide CSS class is added to the class attribute on the element causing it to become hidden. When </a:t>
            </a:r>
            <a:r>
              <a:rPr lang="en-US" dirty="0" err="1" smtClean="0">
                <a:solidFill>
                  <a:schemeClr val="tx1"/>
                </a:solidFill>
              </a:rPr>
              <a:t>truthy</a:t>
            </a:r>
            <a:r>
              <a:rPr lang="en-US" dirty="0" smtClean="0">
                <a:solidFill>
                  <a:schemeClr val="tx1"/>
                </a:solidFill>
              </a:rPr>
              <a:t>, the </a:t>
            </a:r>
            <a:r>
              <a:rPr lang="en-US" dirty="0" err="1" smtClean="0">
                <a:solidFill>
                  <a:schemeClr val="tx1"/>
                </a:solidFill>
              </a:rPr>
              <a:t>ng</a:t>
            </a:r>
            <a:r>
              <a:rPr lang="en-US" dirty="0" smtClean="0">
                <a:solidFill>
                  <a:schemeClr val="tx1"/>
                </a:solidFill>
              </a:rPr>
              <a:t>-hide CSS class is removed from the element causing the element not to appear hidden.</a:t>
            </a:r>
          </a:p>
          <a:p>
            <a:pPr algn="just">
              <a:lnSpc>
                <a:spcPct val="170000"/>
              </a:lnSpc>
            </a:pPr>
            <a:r>
              <a:rPr lang="en-US" dirty="0" err="1" smtClean="0">
                <a:solidFill>
                  <a:schemeClr val="tx1"/>
                </a:solidFill>
              </a:rPr>
              <a:t>ngHide</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ngHide</a:t>
            </a:r>
            <a:r>
              <a:rPr lang="en-US" dirty="0" smtClean="0">
                <a:solidFill>
                  <a:schemeClr val="tx1"/>
                </a:solidFill>
              </a:rPr>
              <a:t> directive shows or hides the given HTML element based on the expression provided to the </a:t>
            </a:r>
            <a:r>
              <a:rPr lang="en-US" dirty="0" err="1" smtClean="0">
                <a:solidFill>
                  <a:schemeClr val="tx1"/>
                </a:solidFill>
              </a:rPr>
              <a:t>ngHide</a:t>
            </a:r>
            <a:r>
              <a:rPr lang="en-US" dirty="0" smtClean="0">
                <a:solidFill>
                  <a:schemeClr val="tx1"/>
                </a:solidFill>
              </a:rPr>
              <a:t> attribute.</a:t>
            </a:r>
          </a:p>
          <a:p>
            <a:pPr lvl="1" algn="just">
              <a:lnSpc>
                <a:spcPct val="170000"/>
              </a:lnSpc>
            </a:pPr>
            <a:r>
              <a:rPr lang="en-US" dirty="0" smtClean="0">
                <a:solidFill>
                  <a:schemeClr val="tx1"/>
                </a:solidFill>
              </a:rPr>
              <a:t>When the </a:t>
            </a:r>
            <a:r>
              <a:rPr lang="en-US" dirty="0" err="1" smtClean="0">
                <a:solidFill>
                  <a:schemeClr val="tx1"/>
                </a:solidFill>
              </a:rPr>
              <a:t>ngHide</a:t>
            </a:r>
            <a:r>
              <a:rPr lang="en-US" dirty="0" smtClean="0">
                <a:solidFill>
                  <a:schemeClr val="tx1"/>
                </a:solidFill>
              </a:rPr>
              <a:t> expression evaluates to a </a:t>
            </a:r>
            <a:r>
              <a:rPr lang="en-US" dirty="0" err="1" smtClean="0">
                <a:solidFill>
                  <a:schemeClr val="tx1"/>
                </a:solidFill>
              </a:rPr>
              <a:t>truthy</a:t>
            </a:r>
            <a:r>
              <a:rPr lang="en-US" dirty="0" smtClean="0">
                <a:solidFill>
                  <a:schemeClr val="tx1"/>
                </a:solidFill>
              </a:rPr>
              <a:t> value then the .</a:t>
            </a:r>
            <a:r>
              <a:rPr lang="en-US" dirty="0" err="1" smtClean="0">
                <a:solidFill>
                  <a:schemeClr val="tx1"/>
                </a:solidFill>
              </a:rPr>
              <a:t>ng</a:t>
            </a:r>
            <a:r>
              <a:rPr lang="en-US" dirty="0" smtClean="0">
                <a:solidFill>
                  <a:schemeClr val="tx1"/>
                </a:solidFill>
              </a:rPr>
              <a:t>-hide CSS class is added to the class attribute on the element causing it to become hidden. When </a:t>
            </a:r>
            <a:r>
              <a:rPr lang="en-US" dirty="0" err="1" smtClean="0">
                <a:solidFill>
                  <a:schemeClr val="tx1"/>
                </a:solidFill>
              </a:rPr>
              <a:t>falsy</a:t>
            </a:r>
            <a:r>
              <a:rPr lang="en-US" dirty="0" smtClean="0">
                <a:solidFill>
                  <a:schemeClr val="tx1"/>
                </a:solidFill>
              </a:rPr>
              <a:t>, the </a:t>
            </a:r>
            <a:r>
              <a:rPr lang="en-US" dirty="0" err="1" smtClean="0">
                <a:solidFill>
                  <a:schemeClr val="tx1"/>
                </a:solidFill>
              </a:rPr>
              <a:t>ng</a:t>
            </a:r>
            <a:r>
              <a:rPr lang="en-US" dirty="0" smtClean="0">
                <a:solidFill>
                  <a:schemeClr val="tx1"/>
                </a:solidFill>
              </a:rPr>
              <a:t>-hide CSS class is removed from the element causing the element not to appear hidden.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a:t>
            </a:r>
            <a:br>
              <a:rPr lang="en-US" sz="1200"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lvl="1" algn="just">
              <a:lnSpc>
                <a:spcPct val="170000"/>
              </a:lnSpc>
            </a:pPr>
            <a:r>
              <a:rPr lang="en-US" dirty="0" smtClean="0">
                <a:solidFill>
                  <a:schemeClr val="tx1"/>
                </a:solidFill>
              </a:rPr>
              <a:t>When the </a:t>
            </a:r>
            <a:r>
              <a:rPr lang="en-US" dirty="0" err="1" smtClean="0">
                <a:solidFill>
                  <a:schemeClr val="tx1"/>
                </a:solidFill>
              </a:rPr>
              <a:t>ngShow</a:t>
            </a:r>
            <a:r>
              <a:rPr lang="en-US" dirty="0" smtClean="0">
                <a:solidFill>
                  <a:schemeClr val="tx1"/>
                </a:solidFill>
              </a:rPr>
              <a:t> expression evaluates to a </a:t>
            </a:r>
            <a:r>
              <a:rPr lang="en-US" dirty="0" err="1" smtClean="0">
                <a:solidFill>
                  <a:schemeClr val="tx1"/>
                </a:solidFill>
              </a:rPr>
              <a:t>falsy</a:t>
            </a:r>
            <a:r>
              <a:rPr lang="en-US" dirty="0" smtClean="0">
                <a:solidFill>
                  <a:schemeClr val="tx1"/>
                </a:solidFill>
              </a:rPr>
              <a:t> value then the </a:t>
            </a:r>
            <a:r>
              <a:rPr lang="en-US" dirty="0" err="1" smtClean="0">
                <a:solidFill>
                  <a:schemeClr val="tx1"/>
                </a:solidFill>
              </a:rPr>
              <a:t>ng</a:t>
            </a:r>
            <a:r>
              <a:rPr lang="en-US" dirty="0" smtClean="0">
                <a:solidFill>
                  <a:schemeClr val="tx1"/>
                </a:solidFill>
              </a:rPr>
              <a:t>-hide CSS class is added to the class attribute on the element causing it to become hidden. When </a:t>
            </a:r>
            <a:r>
              <a:rPr lang="en-US" dirty="0" err="1" smtClean="0">
                <a:solidFill>
                  <a:schemeClr val="tx1"/>
                </a:solidFill>
              </a:rPr>
              <a:t>truthy</a:t>
            </a:r>
            <a:r>
              <a:rPr lang="en-US" dirty="0" smtClean="0">
                <a:solidFill>
                  <a:schemeClr val="tx1"/>
                </a:solidFill>
              </a:rPr>
              <a:t>, the </a:t>
            </a:r>
            <a:r>
              <a:rPr lang="en-US" dirty="0" err="1" smtClean="0">
                <a:solidFill>
                  <a:schemeClr val="tx1"/>
                </a:solidFill>
              </a:rPr>
              <a:t>ng</a:t>
            </a:r>
            <a:r>
              <a:rPr lang="en-US" dirty="0" smtClean="0">
                <a:solidFill>
                  <a:schemeClr val="tx1"/>
                </a:solidFill>
              </a:rPr>
              <a:t>-hide CSS class is removed from the element causing the element not to appear hidden.</a:t>
            </a:r>
          </a:p>
          <a:p>
            <a:pPr algn="just">
              <a:lnSpc>
                <a:spcPct val="170000"/>
              </a:lnSpc>
            </a:pPr>
            <a:r>
              <a:rPr lang="en-US" dirty="0" err="1" smtClean="0">
                <a:solidFill>
                  <a:schemeClr val="tx1"/>
                </a:solidFill>
              </a:rPr>
              <a:t>ngCloak</a:t>
            </a:r>
            <a:endParaRPr lang="en-US" dirty="0" smtClean="0">
              <a:solidFill>
                <a:schemeClr val="tx1"/>
              </a:solidFill>
            </a:endParaRPr>
          </a:p>
          <a:p>
            <a:pPr lvl="1" algn="just">
              <a:lnSpc>
                <a:spcPct val="170000"/>
              </a:lnSpc>
            </a:pPr>
            <a:r>
              <a:rPr lang="en-US" dirty="0" smtClean="0">
                <a:solidFill>
                  <a:schemeClr val="tx1"/>
                </a:solidFill>
              </a:rPr>
              <a:t>It’s an alternative to </a:t>
            </a:r>
            <a:r>
              <a:rPr lang="en-US" b="1" dirty="0" err="1" smtClean="0">
                <a:solidFill>
                  <a:schemeClr val="tx1"/>
                </a:solidFill>
              </a:rPr>
              <a:t>ngBind</a:t>
            </a:r>
            <a:r>
              <a:rPr lang="en-US" dirty="0" smtClean="0">
                <a:solidFill>
                  <a:schemeClr val="tx1"/>
                </a:solidFill>
              </a:rPr>
              <a:t> directive. It is used to prevent the Angular html template from being briefly displayed by the browser in its raw (</a:t>
            </a:r>
            <a:r>
              <a:rPr lang="en-US" dirty="0" err="1" smtClean="0">
                <a:solidFill>
                  <a:schemeClr val="tx1"/>
                </a:solidFill>
              </a:rPr>
              <a:t>uncompiled</a:t>
            </a:r>
            <a:r>
              <a:rPr lang="en-US" dirty="0" smtClean="0">
                <a:solidFill>
                  <a:schemeClr val="tx1"/>
                </a:solidFill>
              </a:rPr>
              <a:t>) form while your application is loading.</a:t>
            </a:r>
          </a:p>
          <a:p>
            <a:pPr lvl="1" algn="just">
              <a:lnSpc>
                <a:spcPct val="170000"/>
              </a:lnSpc>
            </a:pPr>
            <a:r>
              <a:rPr lang="en-US" dirty="0" smtClean="0">
                <a:solidFill>
                  <a:schemeClr val="tx1"/>
                </a:solidFill>
              </a:rPr>
              <a:t>Use this directive to avoid the undesirable flicker effect caused by the html template display. The directive can be applied to the &lt;body&gt; element, but the preferred usage is to apply multiple </a:t>
            </a:r>
            <a:r>
              <a:rPr lang="en-US" dirty="0" err="1" smtClean="0">
                <a:solidFill>
                  <a:schemeClr val="tx1"/>
                </a:solidFill>
              </a:rPr>
              <a:t>ngCloak</a:t>
            </a:r>
            <a:r>
              <a:rPr lang="en-US" dirty="0" smtClean="0">
                <a:solidFill>
                  <a:schemeClr val="tx1"/>
                </a:solidFill>
              </a:rPr>
              <a:t> directives to small portions of the page to permit progressive rendering of the browser view.</a:t>
            </a:r>
          </a:p>
          <a:p>
            <a:pPr lvl="1" algn="just">
              <a:lnSpc>
                <a:spcPct val="170000"/>
              </a:lnSpc>
            </a:pPr>
            <a:endParaRPr lang="en-US" dirty="0" smtClean="0">
              <a:solidFill>
                <a:schemeClr val="tx1"/>
              </a:solidFill>
            </a:endParaRPr>
          </a:p>
        </p:txBody>
      </p:sp>
      <p:sp>
        <p:nvSpPr>
          <p:cNvPr id="4" name="TextBox 3"/>
          <p:cNvSpPr txBox="1"/>
          <p:nvPr/>
        </p:nvSpPr>
        <p:spPr>
          <a:xfrm>
            <a:off x="7707085" y="5849261"/>
            <a:ext cx="1436915" cy="369332"/>
          </a:xfrm>
          <a:prstGeom prst="rect">
            <a:avLst/>
          </a:prstGeom>
          <a:noFill/>
        </p:spPr>
        <p:txBody>
          <a:bodyPr wrap="square" rtlCol="0">
            <a:spAutoFit/>
          </a:bodyPr>
          <a:lstStyle/>
          <a:p>
            <a:r>
              <a:rPr lang="en-US" dirty="0" smtClean="0">
                <a:latin typeface="Candara" pitchFamily="34" charset="0"/>
              </a:rPr>
              <a:t>…Continued</a:t>
            </a:r>
            <a:endParaRPr lang="en-US" dirty="0">
              <a:latin typeface="Candar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lvl="1" algn="just">
              <a:lnSpc>
                <a:spcPct val="170000"/>
              </a:lnSpc>
            </a:pPr>
            <a:r>
              <a:rPr lang="en-US" dirty="0" smtClean="0">
                <a:solidFill>
                  <a:schemeClr val="tx1"/>
                </a:solidFill>
              </a:rPr>
              <a:t>We need to add the following styles in our HTML to make </a:t>
            </a:r>
            <a:r>
              <a:rPr lang="en-US" dirty="0" err="1" smtClean="0">
                <a:solidFill>
                  <a:schemeClr val="tx1"/>
                </a:solidFill>
              </a:rPr>
              <a:t>ngCloak</a:t>
            </a:r>
            <a:r>
              <a:rPr lang="en-US" dirty="0" smtClean="0">
                <a:solidFill>
                  <a:schemeClr val="tx1"/>
                </a:solidFill>
              </a:rPr>
              <a:t> to work</a:t>
            </a:r>
          </a:p>
          <a:p>
            <a:pPr lvl="1" algn="just">
              <a:lnSpc>
                <a:spcPct val="170000"/>
              </a:lnSpc>
            </a:pPr>
            <a:r>
              <a:rPr lang="en-US" i="1" dirty="0" smtClean="0">
                <a:solidFill>
                  <a:schemeClr val="tx1"/>
                </a:solidFill>
              </a:rPr>
              <a:t>[</a:t>
            </a:r>
            <a:r>
              <a:rPr lang="en-US" i="1" dirty="0" err="1" smtClean="0">
                <a:solidFill>
                  <a:schemeClr val="tx1"/>
                </a:solidFill>
              </a:rPr>
              <a:t>ng</a:t>
            </a:r>
            <a:r>
              <a:rPr lang="en-US" i="1" dirty="0" smtClean="0">
                <a:solidFill>
                  <a:schemeClr val="tx1"/>
                </a:solidFill>
              </a:rPr>
              <a:t>\:cloak], [</a:t>
            </a:r>
            <a:r>
              <a:rPr lang="en-US" i="1" dirty="0" err="1" smtClean="0">
                <a:solidFill>
                  <a:schemeClr val="tx1"/>
                </a:solidFill>
              </a:rPr>
              <a:t>ng</a:t>
            </a:r>
            <a:r>
              <a:rPr lang="en-US" i="1" dirty="0" smtClean="0">
                <a:solidFill>
                  <a:schemeClr val="tx1"/>
                </a:solidFill>
              </a:rPr>
              <a:t>-cloak], [data-</a:t>
            </a:r>
            <a:r>
              <a:rPr lang="en-US" i="1" dirty="0" err="1" smtClean="0">
                <a:solidFill>
                  <a:schemeClr val="tx1"/>
                </a:solidFill>
              </a:rPr>
              <a:t>ng</a:t>
            </a:r>
            <a:r>
              <a:rPr lang="en-US" i="1" dirty="0" smtClean="0">
                <a:solidFill>
                  <a:schemeClr val="tx1"/>
                </a:solidFill>
              </a:rPr>
              <a:t>-cloak], [x-</a:t>
            </a:r>
            <a:r>
              <a:rPr lang="en-US" i="1" dirty="0" err="1" smtClean="0">
                <a:solidFill>
                  <a:schemeClr val="tx1"/>
                </a:solidFill>
              </a:rPr>
              <a:t>ng</a:t>
            </a:r>
            <a:r>
              <a:rPr lang="en-US" i="1" dirty="0" smtClean="0">
                <a:solidFill>
                  <a:schemeClr val="tx1"/>
                </a:solidFill>
              </a:rPr>
              <a:t>-cloak], .</a:t>
            </a:r>
            <a:r>
              <a:rPr lang="en-US" i="1" dirty="0" err="1" smtClean="0">
                <a:solidFill>
                  <a:schemeClr val="tx1"/>
                </a:solidFill>
              </a:rPr>
              <a:t>ng</a:t>
            </a:r>
            <a:r>
              <a:rPr lang="en-US" i="1" dirty="0" smtClean="0">
                <a:solidFill>
                  <a:schemeClr val="tx1"/>
                </a:solidFill>
              </a:rPr>
              <a:t>-cloak, .x-</a:t>
            </a:r>
            <a:r>
              <a:rPr lang="en-US" i="1" dirty="0" err="1" smtClean="0">
                <a:solidFill>
                  <a:schemeClr val="tx1"/>
                </a:solidFill>
              </a:rPr>
              <a:t>ng</a:t>
            </a:r>
            <a:r>
              <a:rPr lang="en-US" i="1" dirty="0" smtClean="0">
                <a:solidFill>
                  <a:schemeClr val="tx1"/>
                </a:solidFill>
              </a:rPr>
              <a:t>-cloak {</a:t>
            </a:r>
          </a:p>
          <a:p>
            <a:pPr lvl="1" algn="just">
              <a:lnSpc>
                <a:spcPct val="170000"/>
              </a:lnSpc>
              <a:buNone/>
            </a:pPr>
            <a:r>
              <a:rPr lang="en-US" i="1" dirty="0" smtClean="0">
                <a:solidFill>
                  <a:schemeClr val="tx1"/>
                </a:solidFill>
              </a:rPr>
              <a:t>        display: none !important;}</a:t>
            </a:r>
          </a:p>
          <a:p>
            <a:pPr lvl="1" algn="just">
              <a:lnSpc>
                <a:spcPct val="170000"/>
              </a:lnSpc>
            </a:pPr>
            <a:r>
              <a:rPr lang="en-US" dirty="0" smtClean="0">
                <a:solidFill>
                  <a:schemeClr val="tx1"/>
                </a:solidFill>
              </a:rPr>
              <a:t>In Legacy browsers, like IE7 we need to add  the </a:t>
            </a:r>
            <a:r>
              <a:rPr lang="en-US" dirty="0" err="1" smtClean="0">
                <a:solidFill>
                  <a:schemeClr val="tx1"/>
                </a:solidFill>
              </a:rPr>
              <a:t>css</a:t>
            </a:r>
            <a:r>
              <a:rPr lang="en-US" dirty="0" smtClean="0">
                <a:solidFill>
                  <a:schemeClr val="tx1"/>
                </a:solidFill>
              </a:rPr>
              <a:t> class </a:t>
            </a:r>
            <a:r>
              <a:rPr lang="en-US" i="1" dirty="0" err="1" smtClean="0">
                <a:solidFill>
                  <a:schemeClr val="tx1"/>
                </a:solidFill>
              </a:rPr>
              <a:t>ng</a:t>
            </a:r>
            <a:r>
              <a:rPr lang="en-US" i="1" dirty="0" smtClean="0">
                <a:solidFill>
                  <a:schemeClr val="tx1"/>
                </a:solidFill>
              </a:rPr>
              <a:t>-cloak </a:t>
            </a:r>
            <a:r>
              <a:rPr lang="en-US" dirty="0" smtClean="0">
                <a:solidFill>
                  <a:schemeClr val="tx1"/>
                </a:solidFill>
              </a:rPr>
              <a:t>in addition to the </a:t>
            </a:r>
            <a:r>
              <a:rPr lang="en-US" dirty="0" err="1" smtClean="0">
                <a:solidFill>
                  <a:schemeClr val="tx1"/>
                </a:solidFill>
              </a:rPr>
              <a:t>ngCloak</a:t>
            </a:r>
            <a:r>
              <a:rPr lang="en-US" dirty="0" smtClean="0">
                <a:solidFill>
                  <a:schemeClr val="tx1"/>
                </a:solidFill>
              </a:rPr>
              <a:t> directive </a:t>
            </a:r>
          </a:p>
          <a:p>
            <a:pPr algn="just">
              <a:lnSpc>
                <a:spcPct val="170000"/>
              </a:lnSpc>
            </a:pPr>
            <a:r>
              <a:rPr lang="en-US" dirty="0" err="1" smtClean="0">
                <a:solidFill>
                  <a:schemeClr val="tx1"/>
                </a:solidFill>
              </a:rPr>
              <a:t>ngStyle</a:t>
            </a:r>
            <a:endParaRPr lang="en-US" dirty="0" smtClean="0">
              <a:solidFill>
                <a:schemeClr val="tx1"/>
              </a:solidFill>
            </a:endParaRPr>
          </a:p>
          <a:p>
            <a:pPr lvl="1" algn="just">
              <a:lnSpc>
                <a:spcPct val="170000"/>
              </a:lnSpc>
            </a:pPr>
            <a:r>
              <a:rPr lang="en-US" dirty="0" err="1" smtClean="0">
                <a:solidFill>
                  <a:schemeClr val="tx1"/>
                </a:solidFill>
              </a:rPr>
              <a:t>ngStyle</a:t>
            </a:r>
            <a:r>
              <a:rPr lang="en-US" dirty="0" smtClean="0">
                <a:solidFill>
                  <a:schemeClr val="tx1"/>
                </a:solidFill>
              </a:rPr>
              <a:t> directive allows you to set CSS style on an HTML element.</a:t>
            </a:r>
          </a:p>
          <a:p>
            <a:pPr lvl="1" algn="just">
              <a:lnSpc>
                <a:spcPct val="170000"/>
              </a:lnSpc>
            </a:pPr>
            <a:r>
              <a:rPr lang="en-US" dirty="0" smtClean="0">
                <a:solidFill>
                  <a:schemeClr val="tx1"/>
                </a:solidFill>
              </a:rPr>
              <a:t> CSS style names  and values must be quoted.</a:t>
            </a:r>
          </a:p>
          <a:p>
            <a:pPr algn="just">
              <a:lnSpc>
                <a:spcPct val="170000"/>
              </a:lnSpc>
            </a:pPr>
            <a:r>
              <a:rPr lang="en-US" dirty="0" err="1" smtClean="0">
                <a:solidFill>
                  <a:schemeClr val="tx1"/>
                </a:solidFill>
              </a:rPr>
              <a:t>ngClass</a:t>
            </a:r>
            <a:endParaRPr lang="en-US" dirty="0" smtClean="0">
              <a:solidFill>
                <a:schemeClr val="tx1"/>
              </a:solidFill>
            </a:endParaRPr>
          </a:p>
          <a:p>
            <a:pPr lvl="1" algn="just">
              <a:lnSpc>
                <a:spcPct val="170000"/>
              </a:lnSpc>
            </a:pPr>
            <a:r>
              <a:rPr lang="en-US" dirty="0" err="1" smtClean="0">
                <a:solidFill>
                  <a:schemeClr val="tx1"/>
                </a:solidFill>
              </a:rPr>
              <a:t>ngClass</a:t>
            </a:r>
            <a:r>
              <a:rPr lang="en-US" dirty="0" smtClean="0">
                <a:solidFill>
                  <a:schemeClr val="tx1"/>
                </a:solidFill>
              </a:rPr>
              <a:t> directive allows you to dynamically set CSS classes on an HTML element by </a:t>
            </a:r>
            <a:r>
              <a:rPr lang="en-US" dirty="0" err="1" smtClean="0">
                <a:solidFill>
                  <a:schemeClr val="tx1"/>
                </a:solidFill>
              </a:rPr>
              <a:t>databinding</a:t>
            </a:r>
            <a:r>
              <a:rPr lang="en-US" dirty="0" smtClean="0">
                <a:solidFill>
                  <a:schemeClr val="tx1"/>
                </a:solidFill>
              </a:rPr>
              <a:t> an expression that represents all classes to be added.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ngRepeat</a:t>
            </a:r>
            <a:endParaRPr lang="en-US" dirty="0" smtClean="0">
              <a:solidFill>
                <a:schemeClr val="tx1"/>
              </a:solidFill>
            </a:endParaRPr>
          </a:p>
          <a:p>
            <a:pPr lvl="1" algn="just">
              <a:lnSpc>
                <a:spcPct val="170000"/>
              </a:lnSpc>
            </a:pPr>
            <a:r>
              <a:rPr lang="en-US" dirty="0" err="1" smtClean="0">
                <a:solidFill>
                  <a:schemeClr val="tx1"/>
                </a:solidFill>
              </a:rPr>
              <a:t>ngRepeat</a:t>
            </a:r>
            <a:r>
              <a:rPr lang="en-US" dirty="0" smtClean="0">
                <a:solidFill>
                  <a:schemeClr val="tx1"/>
                </a:solidFill>
              </a:rPr>
              <a:t> directive instantiates a template once per item from a collection. Each template instance gets its own scope, where the given loop variable is set to the current collection item, and $index is set to the item index or key</a:t>
            </a:r>
          </a:p>
          <a:p>
            <a:pPr algn="just">
              <a:lnSpc>
                <a:spcPct val="170000"/>
              </a:lnSpc>
            </a:pPr>
            <a:r>
              <a:rPr lang="en-US" dirty="0" err="1" smtClean="0">
                <a:solidFill>
                  <a:schemeClr val="tx1"/>
                </a:solidFill>
              </a:rPr>
              <a:t>ngClassEven</a:t>
            </a:r>
            <a:endParaRPr lang="en-US" dirty="0" smtClean="0">
              <a:solidFill>
                <a:schemeClr val="tx1"/>
              </a:solidFill>
            </a:endParaRPr>
          </a:p>
          <a:p>
            <a:pPr lvl="1" algn="just">
              <a:lnSpc>
                <a:spcPct val="170000"/>
              </a:lnSpc>
            </a:pPr>
            <a:r>
              <a:rPr lang="en-US" dirty="0" smtClean="0">
                <a:solidFill>
                  <a:schemeClr val="tx1"/>
                </a:solidFill>
              </a:rPr>
              <a:t>Works exactly as </a:t>
            </a:r>
            <a:r>
              <a:rPr lang="en-US" dirty="0" err="1" smtClean="0">
                <a:solidFill>
                  <a:schemeClr val="tx1"/>
                </a:solidFill>
              </a:rPr>
              <a:t>ngClass</a:t>
            </a:r>
            <a:r>
              <a:rPr lang="en-US" dirty="0" smtClean="0">
                <a:solidFill>
                  <a:schemeClr val="tx1"/>
                </a:solidFill>
              </a:rPr>
              <a:t>, except they work in conjunction with </a:t>
            </a:r>
            <a:r>
              <a:rPr lang="en-US" dirty="0" err="1" smtClean="0">
                <a:solidFill>
                  <a:schemeClr val="tx1"/>
                </a:solidFill>
              </a:rPr>
              <a:t>ngRepeat</a:t>
            </a:r>
            <a:r>
              <a:rPr lang="en-US" dirty="0" smtClean="0">
                <a:solidFill>
                  <a:schemeClr val="tx1"/>
                </a:solidFill>
              </a:rPr>
              <a:t> and take effect only on even row elements i.e. 0,2,4,6 …</a:t>
            </a:r>
          </a:p>
          <a:p>
            <a:pPr algn="just">
              <a:lnSpc>
                <a:spcPct val="170000"/>
              </a:lnSpc>
            </a:pPr>
            <a:r>
              <a:rPr lang="en-US" dirty="0" err="1" smtClean="0">
                <a:solidFill>
                  <a:schemeClr val="tx1"/>
                </a:solidFill>
              </a:rPr>
              <a:t>ngClassOdd</a:t>
            </a:r>
            <a:endParaRPr lang="en-US" dirty="0" smtClean="0">
              <a:solidFill>
                <a:schemeClr val="tx1"/>
              </a:solidFill>
            </a:endParaRPr>
          </a:p>
          <a:p>
            <a:pPr lvl="1" algn="just">
              <a:lnSpc>
                <a:spcPct val="170000"/>
              </a:lnSpc>
            </a:pPr>
            <a:r>
              <a:rPr lang="en-US" dirty="0" smtClean="0">
                <a:solidFill>
                  <a:schemeClr val="tx1"/>
                </a:solidFill>
              </a:rPr>
              <a:t>Works exactly as </a:t>
            </a:r>
            <a:r>
              <a:rPr lang="en-US" dirty="0" err="1" smtClean="0">
                <a:solidFill>
                  <a:schemeClr val="tx1"/>
                </a:solidFill>
              </a:rPr>
              <a:t>ngClass</a:t>
            </a:r>
            <a:r>
              <a:rPr lang="en-US" dirty="0" smtClean="0">
                <a:solidFill>
                  <a:schemeClr val="tx1"/>
                </a:solidFill>
              </a:rPr>
              <a:t>, except they work in conjunction with </a:t>
            </a:r>
            <a:r>
              <a:rPr lang="en-US" dirty="0" err="1" smtClean="0">
                <a:solidFill>
                  <a:schemeClr val="tx1"/>
                </a:solidFill>
              </a:rPr>
              <a:t>ngRepeat</a:t>
            </a:r>
            <a:r>
              <a:rPr lang="en-US" dirty="0" smtClean="0">
                <a:solidFill>
                  <a:schemeClr val="tx1"/>
                </a:solidFill>
              </a:rPr>
              <a:t> and take effect only on odd row elements i.e. 1,3,5,7…</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ngSrc</a:t>
            </a:r>
            <a:endParaRPr lang="en-US" dirty="0" smtClean="0">
              <a:solidFill>
                <a:schemeClr val="tx1"/>
              </a:solidFill>
            </a:endParaRPr>
          </a:p>
          <a:p>
            <a:pPr lvl="1" algn="just">
              <a:lnSpc>
                <a:spcPct val="170000"/>
              </a:lnSpc>
            </a:pPr>
            <a:r>
              <a:rPr lang="en-US" dirty="0" smtClean="0">
                <a:solidFill>
                  <a:schemeClr val="tx1"/>
                </a:solidFill>
              </a:rPr>
              <a:t>Angular will tell the browser not to fetch the image via the given URL until all expressions provided to </a:t>
            </a:r>
            <a:r>
              <a:rPr lang="en-US" dirty="0" err="1" smtClean="0">
                <a:solidFill>
                  <a:schemeClr val="tx1"/>
                </a:solidFill>
              </a:rPr>
              <a:t>ng-src</a:t>
            </a:r>
            <a:r>
              <a:rPr lang="en-US" dirty="0" smtClean="0">
                <a:solidFill>
                  <a:schemeClr val="tx1"/>
                </a:solidFill>
              </a:rPr>
              <a:t> have been interpolated. </a:t>
            </a:r>
          </a:p>
          <a:p>
            <a:pPr lvl="1" algn="just">
              <a:lnSpc>
                <a:spcPct val="170000"/>
              </a:lnSpc>
            </a:pPr>
            <a:r>
              <a:rPr lang="en-US" dirty="0" smtClean="0">
                <a:solidFill>
                  <a:schemeClr val="tx1"/>
                </a:solidFill>
              </a:rPr>
              <a:t>It is recommended to use  in place of </a:t>
            </a:r>
            <a:r>
              <a:rPr lang="en-US" dirty="0" err="1" smtClean="0">
                <a:solidFill>
                  <a:schemeClr val="tx1"/>
                </a:solidFill>
              </a:rPr>
              <a:t>src</a:t>
            </a:r>
            <a:r>
              <a:rPr lang="en-US" dirty="0" smtClean="0">
                <a:solidFill>
                  <a:schemeClr val="tx1"/>
                </a:solidFill>
              </a:rPr>
              <a:t>.</a:t>
            </a:r>
          </a:p>
          <a:p>
            <a:pPr algn="just">
              <a:lnSpc>
                <a:spcPct val="170000"/>
              </a:lnSpc>
            </a:pPr>
            <a:r>
              <a:rPr lang="en-US" dirty="0" err="1" smtClean="0">
                <a:solidFill>
                  <a:schemeClr val="tx1"/>
                </a:solidFill>
              </a:rPr>
              <a:t>ngHref</a:t>
            </a:r>
            <a:endParaRPr lang="en-US" dirty="0" smtClean="0">
              <a:solidFill>
                <a:schemeClr val="tx1"/>
              </a:solidFill>
            </a:endParaRPr>
          </a:p>
          <a:p>
            <a:pPr lvl="1" algn="just">
              <a:lnSpc>
                <a:spcPct val="170000"/>
              </a:lnSpc>
            </a:pPr>
            <a:r>
              <a:rPr lang="en-US" dirty="0" smtClean="0">
                <a:solidFill>
                  <a:schemeClr val="tx1"/>
                </a:solidFill>
              </a:rPr>
              <a:t>Angular waits for the interpolation to take place and then activates the link’s behavior.</a:t>
            </a:r>
          </a:p>
          <a:p>
            <a:pPr lvl="1" algn="just">
              <a:lnSpc>
                <a:spcPct val="170000"/>
              </a:lnSpc>
            </a:pPr>
            <a:r>
              <a:rPr lang="en-US" dirty="0" smtClean="0">
                <a:solidFill>
                  <a:schemeClr val="tx1"/>
                </a:solidFill>
              </a:rPr>
              <a:t>It is recommended to use  in place of </a:t>
            </a:r>
            <a:r>
              <a:rPr lang="en-US" dirty="0" err="1" smtClean="0">
                <a:solidFill>
                  <a:schemeClr val="tx1"/>
                </a:solidFill>
              </a:rPr>
              <a:t>href</a:t>
            </a:r>
            <a:r>
              <a:rPr lang="en-US" dirty="0" smtClean="0">
                <a:solidFill>
                  <a:schemeClr val="tx1"/>
                </a:solidFill>
              </a:rPr>
              <a:t>.</a:t>
            </a:r>
          </a:p>
          <a:p>
            <a:pPr algn="just">
              <a:lnSpc>
                <a:spcPct val="170000"/>
              </a:lnSpc>
            </a:pPr>
            <a:r>
              <a:rPr lang="en-US" dirty="0" err="1" smtClean="0">
                <a:solidFill>
                  <a:schemeClr val="tx1"/>
                </a:solidFill>
              </a:rPr>
              <a:t>ngDisabled</a:t>
            </a:r>
            <a:r>
              <a:rPr lang="en-US" dirty="0" smtClean="0">
                <a:solidFill>
                  <a:schemeClr val="tx1"/>
                </a:solidFill>
              </a:rPr>
              <a:t>, </a:t>
            </a:r>
            <a:r>
              <a:rPr lang="en-US" dirty="0" err="1" smtClean="0">
                <a:solidFill>
                  <a:schemeClr val="tx1"/>
                </a:solidFill>
              </a:rPr>
              <a:t>ngChecked</a:t>
            </a:r>
            <a:r>
              <a:rPr lang="en-US" dirty="0" smtClean="0">
                <a:solidFill>
                  <a:schemeClr val="tx1"/>
                </a:solidFill>
              </a:rPr>
              <a:t>, </a:t>
            </a:r>
            <a:r>
              <a:rPr lang="en-US" dirty="0" err="1" smtClean="0">
                <a:solidFill>
                  <a:schemeClr val="tx1"/>
                </a:solidFill>
              </a:rPr>
              <a:t>ngReadonly</a:t>
            </a:r>
            <a:r>
              <a:rPr lang="en-US" dirty="0" smtClean="0">
                <a:solidFill>
                  <a:schemeClr val="tx1"/>
                </a:solidFill>
              </a:rPr>
              <a:t> &amp; </a:t>
            </a:r>
            <a:r>
              <a:rPr lang="en-US" dirty="0" err="1" smtClean="0">
                <a:solidFill>
                  <a:schemeClr val="tx1"/>
                </a:solidFill>
              </a:rPr>
              <a:t>ngSelected</a:t>
            </a:r>
            <a:endParaRPr lang="en-US" dirty="0" smtClean="0">
              <a:solidFill>
                <a:schemeClr val="tx1"/>
              </a:solidFill>
            </a:endParaRPr>
          </a:p>
          <a:p>
            <a:pPr lvl="1" algn="just">
              <a:lnSpc>
                <a:spcPct val="170000"/>
              </a:lnSpc>
            </a:pPr>
            <a:r>
              <a:rPr lang="en-US" dirty="0" smtClean="0">
                <a:solidFill>
                  <a:schemeClr val="tx1"/>
                </a:solidFill>
              </a:rPr>
              <a:t>Those directives works with HTML </a:t>
            </a:r>
            <a:r>
              <a:rPr lang="en-US" dirty="0" err="1" smtClean="0">
                <a:solidFill>
                  <a:schemeClr val="tx1"/>
                </a:solidFill>
              </a:rPr>
              <a:t>boolean</a:t>
            </a:r>
            <a:r>
              <a:rPr lang="en-US" dirty="0" smtClean="0">
                <a:solidFill>
                  <a:schemeClr val="tx1"/>
                </a:solidFill>
              </a:rPr>
              <a:t> attributes.</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ngNonBindable</a:t>
            </a:r>
            <a:endParaRPr lang="en-US" dirty="0" smtClean="0">
              <a:solidFill>
                <a:schemeClr val="tx1"/>
              </a:solidFill>
            </a:endParaRPr>
          </a:p>
          <a:p>
            <a:pPr lvl="1" algn="just">
              <a:lnSpc>
                <a:spcPct val="170000"/>
              </a:lnSpc>
            </a:pPr>
            <a:r>
              <a:rPr lang="en-US" dirty="0" err="1" smtClean="0">
                <a:solidFill>
                  <a:schemeClr val="tx1"/>
                </a:solidFill>
              </a:rPr>
              <a:t>ngNonBindable</a:t>
            </a:r>
            <a:r>
              <a:rPr lang="en-US" dirty="0" smtClean="0">
                <a:solidFill>
                  <a:schemeClr val="tx1"/>
                </a:solidFill>
              </a:rPr>
              <a:t> directive tells Angular not to compile or bind the contents of the current DOM element. </a:t>
            </a:r>
          </a:p>
          <a:p>
            <a:pPr lvl="1" algn="just">
              <a:lnSpc>
                <a:spcPct val="170000"/>
              </a:lnSpc>
            </a:pPr>
            <a:r>
              <a:rPr lang="en-US" dirty="0" smtClean="0">
                <a:solidFill>
                  <a:schemeClr val="tx1"/>
                </a:solidFill>
              </a:rPr>
              <a:t>It will be useful to display Angular Code snippets</a:t>
            </a:r>
          </a:p>
          <a:p>
            <a:pPr algn="just">
              <a:lnSpc>
                <a:spcPct val="170000"/>
              </a:lnSpc>
            </a:pPr>
            <a:r>
              <a:rPr lang="en-US" dirty="0" err="1" smtClean="0">
                <a:solidFill>
                  <a:schemeClr val="tx1"/>
                </a:solidFill>
              </a:rPr>
              <a:t>ngIf</a:t>
            </a:r>
            <a:endParaRPr lang="en-US" dirty="0" smtClean="0">
              <a:solidFill>
                <a:schemeClr val="tx1"/>
              </a:solidFill>
            </a:endParaRPr>
          </a:p>
          <a:p>
            <a:pPr lvl="1" algn="just">
              <a:lnSpc>
                <a:spcPct val="170000"/>
              </a:lnSpc>
            </a:pPr>
            <a:r>
              <a:rPr lang="en-US" dirty="0" err="1" smtClean="0">
                <a:solidFill>
                  <a:schemeClr val="tx1"/>
                </a:solidFill>
              </a:rPr>
              <a:t>ng</a:t>
            </a:r>
            <a:r>
              <a:rPr lang="en-US" dirty="0" smtClean="0">
                <a:solidFill>
                  <a:schemeClr val="tx1"/>
                </a:solidFill>
              </a:rPr>
              <a:t>-if directive is used to completely remove or recreate an element in the DOM based on an expression. If the expression assigned to </a:t>
            </a:r>
            <a:r>
              <a:rPr lang="en-US" dirty="0" err="1" smtClean="0">
                <a:solidFill>
                  <a:schemeClr val="tx1"/>
                </a:solidFill>
              </a:rPr>
              <a:t>ng</a:t>
            </a:r>
            <a:r>
              <a:rPr lang="en-US" dirty="0" smtClean="0">
                <a:solidFill>
                  <a:schemeClr val="tx1"/>
                </a:solidFill>
              </a:rPr>
              <a:t>-if evaluates to a false value, then the element is removed from the DOM, otherwise a clone of the element is reinserted into the DOM.</a:t>
            </a:r>
          </a:p>
          <a:p>
            <a:pPr lvl="1" algn="just">
              <a:lnSpc>
                <a:spcPct val="170000"/>
              </a:lnSpc>
            </a:pPr>
            <a:r>
              <a:rPr lang="en-US" dirty="0" smtClean="0">
                <a:solidFill>
                  <a:schemeClr val="tx1"/>
                </a:solidFill>
              </a:rPr>
              <a:t>Using </a:t>
            </a:r>
            <a:r>
              <a:rPr lang="en-US" dirty="0" err="1" smtClean="0">
                <a:solidFill>
                  <a:schemeClr val="tx1"/>
                </a:solidFill>
              </a:rPr>
              <a:t>ng</a:t>
            </a:r>
            <a:r>
              <a:rPr lang="en-US" dirty="0" smtClean="0">
                <a:solidFill>
                  <a:schemeClr val="tx1"/>
                </a:solidFill>
              </a:rPr>
              <a:t>-if when an element is removed from the DOM, its associated scope is destroyed. when it comes back into being, a new scope is created</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ngModel</a:t>
            </a:r>
            <a:endParaRPr lang="en-US" dirty="0" smtClean="0">
              <a:solidFill>
                <a:schemeClr val="tx1"/>
              </a:solidFill>
            </a:endParaRPr>
          </a:p>
          <a:p>
            <a:pPr lvl="1" algn="just">
              <a:lnSpc>
                <a:spcPct val="170000"/>
              </a:lnSpc>
            </a:pPr>
            <a:r>
              <a:rPr lang="en-US" dirty="0" err="1" smtClean="0">
                <a:solidFill>
                  <a:schemeClr val="tx1"/>
                </a:solidFill>
              </a:rPr>
              <a:t>ngModel</a:t>
            </a:r>
            <a:r>
              <a:rPr lang="en-US" dirty="0" smtClean="0">
                <a:solidFill>
                  <a:schemeClr val="tx1"/>
                </a:solidFill>
              </a:rPr>
              <a:t> directive provides the two-way data-binding by synchronizing the model to the view, as well as view to the model.</a:t>
            </a:r>
          </a:p>
          <a:p>
            <a:pPr lvl="1" algn="just">
              <a:lnSpc>
                <a:spcPct val="170000"/>
              </a:lnSpc>
            </a:pPr>
            <a:r>
              <a:rPr lang="en-US" dirty="0" err="1" smtClean="0">
                <a:solidFill>
                  <a:schemeClr val="tx1"/>
                </a:solidFill>
              </a:rPr>
              <a:t>ngModel</a:t>
            </a:r>
            <a:r>
              <a:rPr lang="en-US" dirty="0" smtClean="0">
                <a:solidFill>
                  <a:schemeClr val="tx1"/>
                </a:solidFill>
              </a:rPr>
              <a:t> will try to bind to the property given by evaluating the expression on the current scope. If the property doesn't already exist on this scope, it will be created implicitly and added to the scope.</a:t>
            </a:r>
          </a:p>
          <a:p>
            <a:pPr lvl="1" algn="just">
              <a:lnSpc>
                <a:spcPct val="170000"/>
              </a:lnSpc>
            </a:pPr>
            <a:r>
              <a:rPr lang="en-US" dirty="0" err="1" smtClean="0">
                <a:solidFill>
                  <a:schemeClr val="tx1"/>
                </a:solidFill>
              </a:rPr>
              <a:t>ngModel</a:t>
            </a:r>
            <a:r>
              <a:rPr lang="en-US" dirty="0" smtClean="0">
                <a:solidFill>
                  <a:schemeClr val="tx1"/>
                </a:solidFill>
              </a:rPr>
              <a:t> is responsible for:</a:t>
            </a:r>
          </a:p>
          <a:p>
            <a:pPr lvl="2" algn="just">
              <a:lnSpc>
                <a:spcPct val="170000"/>
              </a:lnSpc>
            </a:pPr>
            <a:r>
              <a:rPr lang="en-US" dirty="0" smtClean="0">
                <a:solidFill>
                  <a:schemeClr val="tx1"/>
                </a:solidFill>
              </a:rPr>
              <a:t>Binding the view into the model, which other directives such as input, </a:t>
            </a:r>
            <a:r>
              <a:rPr lang="en-US" dirty="0" err="1" smtClean="0">
                <a:solidFill>
                  <a:schemeClr val="tx1"/>
                </a:solidFill>
              </a:rPr>
              <a:t>textarea</a:t>
            </a:r>
            <a:r>
              <a:rPr lang="en-US" dirty="0" smtClean="0">
                <a:solidFill>
                  <a:schemeClr val="tx1"/>
                </a:solidFill>
              </a:rPr>
              <a:t> or select.</a:t>
            </a:r>
          </a:p>
          <a:p>
            <a:pPr lvl="2" algn="just">
              <a:lnSpc>
                <a:spcPct val="170000"/>
              </a:lnSpc>
            </a:pPr>
            <a:r>
              <a:rPr lang="en-US" dirty="0" smtClean="0">
                <a:solidFill>
                  <a:schemeClr val="tx1"/>
                </a:solidFill>
              </a:rPr>
              <a:t>Providing validation behavior (i.e. required, number, email, </a:t>
            </a:r>
            <a:r>
              <a:rPr lang="en-US" dirty="0" err="1" smtClean="0">
                <a:solidFill>
                  <a:schemeClr val="tx1"/>
                </a:solidFill>
              </a:rPr>
              <a:t>url</a:t>
            </a:r>
            <a:r>
              <a:rPr lang="en-US" dirty="0" smtClean="0">
                <a:solidFill>
                  <a:schemeClr val="tx1"/>
                </a:solidFill>
              </a:rPr>
              <a:t>).</a:t>
            </a:r>
          </a:p>
          <a:p>
            <a:pPr lvl="2" algn="just">
              <a:lnSpc>
                <a:spcPct val="170000"/>
              </a:lnSpc>
            </a:pPr>
            <a:r>
              <a:rPr lang="en-US" dirty="0" smtClean="0">
                <a:solidFill>
                  <a:schemeClr val="tx1"/>
                </a:solidFill>
              </a:rPr>
              <a:t>Keeping the state of the control (valid/invalid, dirty/pristine, touched/untouched, validation errors).</a:t>
            </a:r>
          </a:p>
          <a:p>
            <a:pPr lvl="2" algn="just">
              <a:lnSpc>
                <a:spcPct val="170000"/>
              </a:lnSpc>
            </a:pPr>
            <a:r>
              <a:rPr lang="en-US" dirty="0" smtClean="0">
                <a:solidFill>
                  <a:schemeClr val="tx1"/>
                </a:solidFill>
              </a:rPr>
              <a:t>Setting related </a:t>
            </a:r>
            <a:r>
              <a:rPr lang="en-US" dirty="0" err="1" smtClean="0">
                <a:solidFill>
                  <a:schemeClr val="tx1"/>
                </a:solidFill>
              </a:rPr>
              <a:t>css</a:t>
            </a:r>
            <a:r>
              <a:rPr lang="en-US" dirty="0" smtClean="0">
                <a:solidFill>
                  <a:schemeClr val="tx1"/>
                </a:solidFill>
              </a:rPr>
              <a:t> classes on the element (</a:t>
            </a:r>
            <a:r>
              <a:rPr lang="en-US" dirty="0" err="1" smtClean="0">
                <a:solidFill>
                  <a:schemeClr val="tx1"/>
                </a:solidFill>
              </a:rPr>
              <a:t>ng</a:t>
            </a:r>
            <a:r>
              <a:rPr lang="en-US" dirty="0" smtClean="0">
                <a:solidFill>
                  <a:schemeClr val="tx1"/>
                </a:solidFill>
              </a:rPr>
              <a:t>-valid, </a:t>
            </a:r>
            <a:r>
              <a:rPr lang="en-US" dirty="0" err="1" smtClean="0">
                <a:solidFill>
                  <a:schemeClr val="tx1"/>
                </a:solidFill>
              </a:rPr>
              <a:t>ng</a:t>
            </a:r>
            <a:r>
              <a:rPr lang="en-US" dirty="0" smtClean="0">
                <a:solidFill>
                  <a:schemeClr val="tx1"/>
                </a:solidFill>
              </a:rPr>
              <a:t>-invalid, </a:t>
            </a:r>
            <a:r>
              <a:rPr lang="en-US" dirty="0" err="1" smtClean="0">
                <a:solidFill>
                  <a:schemeClr val="tx1"/>
                </a:solidFill>
              </a:rPr>
              <a:t>ng</a:t>
            </a:r>
            <a:r>
              <a:rPr lang="en-US" dirty="0" smtClean="0">
                <a:solidFill>
                  <a:schemeClr val="tx1"/>
                </a:solidFill>
              </a:rPr>
              <a:t>-dirty, </a:t>
            </a:r>
            <a:r>
              <a:rPr lang="en-US" dirty="0" err="1" smtClean="0">
                <a:solidFill>
                  <a:schemeClr val="tx1"/>
                </a:solidFill>
              </a:rPr>
              <a:t>ng</a:t>
            </a:r>
            <a:r>
              <a:rPr lang="en-US" dirty="0" smtClean="0">
                <a:solidFill>
                  <a:schemeClr val="tx1"/>
                </a:solidFill>
              </a:rPr>
              <a:t>-pristine, </a:t>
            </a:r>
            <a:r>
              <a:rPr lang="en-US" dirty="0" err="1" smtClean="0">
                <a:solidFill>
                  <a:schemeClr val="tx1"/>
                </a:solidFill>
              </a:rPr>
              <a:t>ng</a:t>
            </a:r>
            <a:r>
              <a:rPr lang="en-US" dirty="0" smtClean="0">
                <a:solidFill>
                  <a:schemeClr val="tx1"/>
                </a:solidFill>
              </a:rPr>
              <a:t>-touched, </a:t>
            </a:r>
            <a:r>
              <a:rPr lang="en-US" dirty="0" err="1" smtClean="0">
                <a:solidFill>
                  <a:schemeClr val="tx1"/>
                </a:solidFill>
              </a:rPr>
              <a:t>ng</a:t>
            </a:r>
            <a:r>
              <a:rPr lang="en-US" dirty="0" smtClean="0">
                <a:solidFill>
                  <a:schemeClr val="tx1"/>
                </a:solidFill>
              </a:rPr>
              <a:t>-untouched) including animations.</a:t>
            </a:r>
          </a:p>
          <a:p>
            <a:pPr lvl="2" algn="just">
              <a:lnSpc>
                <a:spcPct val="170000"/>
              </a:lnSpc>
            </a:pPr>
            <a:r>
              <a:rPr lang="en-US" dirty="0" smtClean="0">
                <a:solidFill>
                  <a:schemeClr val="tx1"/>
                </a:solidFill>
              </a:rPr>
              <a:t>Registering the control with its parent form.</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ngSwitch</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ngSwitch</a:t>
            </a:r>
            <a:r>
              <a:rPr lang="en-US" dirty="0" smtClean="0">
                <a:solidFill>
                  <a:schemeClr val="tx1"/>
                </a:solidFill>
              </a:rPr>
              <a:t> directive is used to conditionally swap DOM structure on your template based on a scope expression</a:t>
            </a:r>
          </a:p>
          <a:p>
            <a:pPr lvl="1" algn="just">
              <a:lnSpc>
                <a:spcPct val="170000"/>
              </a:lnSpc>
            </a:pPr>
            <a:r>
              <a:rPr lang="en-US" dirty="0" smtClean="0">
                <a:solidFill>
                  <a:schemeClr val="tx1"/>
                </a:solidFill>
              </a:rPr>
              <a:t>It is used in conjunction with </a:t>
            </a:r>
            <a:r>
              <a:rPr lang="en-US" dirty="0" err="1" smtClean="0">
                <a:solidFill>
                  <a:schemeClr val="tx1"/>
                </a:solidFill>
              </a:rPr>
              <a:t>ng</a:t>
            </a:r>
            <a:r>
              <a:rPr lang="en-US" dirty="0" smtClean="0">
                <a:solidFill>
                  <a:schemeClr val="tx1"/>
                </a:solidFill>
              </a:rPr>
              <a:t>-switch-when and on="</a:t>
            </a:r>
            <a:r>
              <a:rPr lang="en-US" dirty="0" err="1" smtClean="0">
                <a:solidFill>
                  <a:schemeClr val="tx1"/>
                </a:solidFill>
              </a:rPr>
              <a:t>propertyName</a:t>
            </a:r>
            <a:r>
              <a:rPr lang="en-US" dirty="0" smtClean="0">
                <a:solidFill>
                  <a:schemeClr val="tx1"/>
                </a:solidFill>
              </a:rPr>
              <a:t>" to switch which directives render in our view when the given </a:t>
            </a:r>
            <a:r>
              <a:rPr lang="en-US" dirty="0" err="1" smtClean="0">
                <a:solidFill>
                  <a:schemeClr val="tx1"/>
                </a:solidFill>
              </a:rPr>
              <a:t>propertyName</a:t>
            </a:r>
            <a:r>
              <a:rPr lang="en-US" dirty="0" smtClean="0">
                <a:solidFill>
                  <a:schemeClr val="tx1"/>
                </a:solidFill>
              </a:rPr>
              <a:t> changes.</a:t>
            </a:r>
          </a:p>
          <a:p>
            <a:pPr algn="just">
              <a:lnSpc>
                <a:spcPct val="170000"/>
              </a:lnSpc>
            </a:pPr>
            <a:r>
              <a:rPr lang="en-US" dirty="0" err="1" smtClean="0">
                <a:solidFill>
                  <a:schemeClr val="tx1"/>
                </a:solidFill>
              </a:rPr>
              <a:t>ngInit</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ngInit</a:t>
            </a:r>
            <a:r>
              <a:rPr lang="en-US" dirty="0" smtClean="0">
                <a:solidFill>
                  <a:schemeClr val="tx1"/>
                </a:solidFill>
              </a:rPr>
              <a:t> directive is used to set up the  state inside the scope of a directive when that directive is invoked.</a:t>
            </a:r>
          </a:p>
          <a:p>
            <a:pPr lvl="1" algn="just">
              <a:lnSpc>
                <a:spcPct val="170000"/>
              </a:lnSpc>
            </a:pPr>
            <a:r>
              <a:rPr lang="en-US" dirty="0" smtClean="0">
                <a:solidFill>
                  <a:schemeClr val="tx1"/>
                </a:solidFill>
              </a:rPr>
              <a:t>It is a shortcut for using </a:t>
            </a:r>
            <a:r>
              <a:rPr lang="en-US" dirty="0" err="1" smtClean="0">
                <a:solidFill>
                  <a:schemeClr val="tx1"/>
                </a:solidFill>
              </a:rPr>
              <a:t>ng</a:t>
            </a:r>
            <a:r>
              <a:rPr lang="en-US" dirty="0" smtClean="0">
                <a:solidFill>
                  <a:schemeClr val="tx1"/>
                </a:solidFill>
              </a:rPr>
              <a:t>-bind without needing to create an element; therefore, it is most commonly used with inline text</a:t>
            </a: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ngSwitch</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ngSwitch</a:t>
            </a:r>
            <a:r>
              <a:rPr lang="en-US" dirty="0" smtClean="0">
                <a:solidFill>
                  <a:schemeClr val="tx1"/>
                </a:solidFill>
              </a:rPr>
              <a:t> directive is used to conditionally swap DOM structure on your template based on a scope expression</a:t>
            </a:r>
          </a:p>
          <a:p>
            <a:pPr lvl="1" algn="just">
              <a:lnSpc>
                <a:spcPct val="170000"/>
              </a:lnSpc>
            </a:pPr>
            <a:r>
              <a:rPr lang="en-US" dirty="0" smtClean="0">
                <a:solidFill>
                  <a:schemeClr val="tx1"/>
                </a:solidFill>
              </a:rPr>
              <a:t>It is used in conjunction with </a:t>
            </a:r>
            <a:r>
              <a:rPr lang="en-US" dirty="0" err="1" smtClean="0">
                <a:solidFill>
                  <a:schemeClr val="tx1"/>
                </a:solidFill>
              </a:rPr>
              <a:t>ng</a:t>
            </a:r>
            <a:r>
              <a:rPr lang="en-US" dirty="0" smtClean="0">
                <a:solidFill>
                  <a:schemeClr val="tx1"/>
                </a:solidFill>
              </a:rPr>
              <a:t>-switch-when and on="</a:t>
            </a:r>
            <a:r>
              <a:rPr lang="en-US" dirty="0" err="1" smtClean="0">
                <a:solidFill>
                  <a:schemeClr val="tx1"/>
                </a:solidFill>
              </a:rPr>
              <a:t>propertyName</a:t>
            </a:r>
            <a:r>
              <a:rPr lang="en-US" dirty="0" smtClean="0">
                <a:solidFill>
                  <a:schemeClr val="tx1"/>
                </a:solidFill>
              </a:rPr>
              <a:t>" to switch which directives render in our view when the given </a:t>
            </a:r>
            <a:r>
              <a:rPr lang="en-US" dirty="0" err="1" smtClean="0">
                <a:solidFill>
                  <a:schemeClr val="tx1"/>
                </a:solidFill>
              </a:rPr>
              <a:t>propertyName</a:t>
            </a:r>
            <a:r>
              <a:rPr lang="en-US" dirty="0" smtClean="0">
                <a:solidFill>
                  <a:schemeClr val="tx1"/>
                </a:solidFill>
              </a:rPr>
              <a:t> changes.</a:t>
            </a:r>
          </a:p>
          <a:p>
            <a:pPr algn="just">
              <a:lnSpc>
                <a:spcPct val="170000"/>
              </a:lnSpc>
            </a:pPr>
            <a:r>
              <a:rPr lang="en-US" dirty="0" err="1" smtClean="0">
                <a:solidFill>
                  <a:schemeClr val="tx1"/>
                </a:solidFill>
              </a:rPr>
              <a:t>ngInit</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ngInit</a:t>
            </a:r>
            <a:r>
              <a:rPr lang="en-US" dirty="0" smtClean="0">
                <a:solidFill>
                  <a:schemeClr val="tx1"/>
                </a:solidFill>
              </a:rPr>
              <a:t> directive is used to set up the  state inside the scope of a directive when that directive is invoked.</a:t>
            </a:r>
          </a:p>
          <a:p>
            <a:pPr lvl="1" algn="just">
              <a:lnSpc>
                <a:spcPct val="170000"/>
              </a:lnSpc>
            </a:pPr>
            <a:r>
              <a:rPr lang="en-US" dirty="0" smtClean="0">
                <a:solidFill>
                  <a:schemeClr val="tx1"/>
                </a:solidFill>
              </a:rPr>
              <a:t>It is a shortcut for using </a:t>
            </a:r>
            <a:r>
              <a:rPr lang="en-US" dirty="0" err="1" smtClean="0">
                <a:solidFill>
                  <a:schemeClr val="tx1"/>
                </a:solidFill>
              </a:rPr>
              <a:t>ng</a:t>
            </a:r>
            <a:r>
              <a:rPr lang="en-US" dirty="0" smtClean="0">
                <a:solidFill>
                  <a:schemeClr val="tx1"/>
                </a:solidFill>
              </a:rPr>
              <a:t>-bind without needing to create an element; therefore, it is most commonly used with inline text</a:t>
            </a:r>
          </a:p>
          <a:p>
            <a:pPr lvl="1" algn="just">
              <a:lnSpc>
                <a:spcPct val="170000"/>
              </a:lnSpc>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ngInclude</a:t>
            </a:r>
            <a:r>
              <a:rPr lang="en-US" dirty="0" smtClean="0">
                <a:solidFill>
                  <a:schemeClr val="tx1"/>
                </a:solidFill>
              </a:rPr>
              <a:t> </a:t>
            </a:r>
          </a:p>
          <a:p>
            <a:pPr lvl="1" algn="just">
              <a:lnSpc>
                <a:spcPct val="170000"/>
              </a:lnSpc>
            </a:pPr>
            <a:r>
              <a:rPr lang="en-US" dirty="0" err="1" smtClean="0">
                <a:solidFill>
                  <a:schemeClr val="tx1"/>
                </a:solidFill>
              </a:rPr>
              <a:t>ngInclude</a:t>
            </a:r>
            <a:r>
              <a:rPr lang="en-US" dirty="0" smtClean="0">
                <a:solidFill>
                  <a:schemeClr val="tx1"/>
                </a:solidFill>
              </a:rPr>
              <a:t> directive is used to fetch, compile and include an external HTML fragment into your current application. </a:t>
            </a:r>
          </a:p>
          <a:p>
            <a:pPr lvl="1" algn="just">
              <a:lnSpc>
                <a:spcPct val="170000"/>
              </a:lnSpc>
            </a:pPr>
            <a:r>
              <a:rPr lang="en-US" dirty="0" smtClean="0">
                <a:solidFill>
                  <a:schemeClr val="tx1"/>
                </a:solidFill>
              </a:rPr>
              <a:t>By default, the template URL is restricted to the same domain and protocol as the application document. This is done by calling </a:t>
            </a:r>
            <a:r>
              <a:rPr lang="en-US" i="1" dirty="0" smtClean="0">
                <a:solidFill>
                  <a:schemeClr val="tx1"/>
                </a:solidFill>
              </a:rPr>
              <a:t>$</a:t>
            </a:r>
            <a:r>
              <a:rPr lang="en-US" i="1" dirty="0" err="1" smtClean="0">
                <a:solidFill>
                  <a:schemeClr val="tx1"/>
                </a:solidFill>
              </a:rPr>
              <a:t>sce.getTrustedResourceUrl</a:t>
            </a:r>
            <a:r>
              <a:rPr lang="en-US" i="1" dirty="0" smtClean="0">
                <a:solidFill>
                  <a:schemeClr val="tx1"/>
                </a:solidFill>
              </a:rPr>
              <a:t> </a:t>
            </a:r>
            <a:r>
              <a:rPr lang="en-US" dirty="0" smtClean="0">
                <a:solidFill>
                  <a:schemeClr val="tx1"/>
                </a:solidFill>
              </a:rPr>
              <a:t>on it</a:t>
            </a:r>
          </a:p>
          <a:p>
            <a:pPr lvl="1" algn="just">
              <a:lnSpc>
                <a:spcPct val="170000"/>
              </a:lnSpc>
            </a:pPr>
            <a:r>
              <a:rPr lang="en-US" dirty="0" smtClean="0">
                <a:solidFill>
                  <a:schemeClr val="tx1"/>
                </a:solidFill>
              </a:rPr>
              <a:t>The URL of the template is restricted to the same domain and protocol as the application document unless white listed or wrapped as trusted values. </a:t>
            </a:r>
          </a:p>
          <a:p>
            <a:pPr lvl="1" algn="just">
              <a:lnSpc>
                <a:spcPct val="170000"/>
              </a:lnSpc>
            </a:pPr>
            <a:r>
              <a:rPr lang="en-US" dirty="0" smtClean="0">
                <a:solidFill>
                  <a:schemeClr val="tx1"/>
                </a:solidFill>
              </a:rPr>
              <a:t>To access file locally in chrome use </a:t>
            </a:r>
            <a:r>
              <a:rPr lang="en-US" i="1" dirty="0" smtClean="0">
                <a:solidFill>
                  <a:schemeClr val="tx1"/>
                </a:solidFill>
              </a:rPr>
              <a:t>chrome.exe -allow-file-access-from-files -disable-web-security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2215991"/>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Directives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Built-In Directives </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 Creating Custom Directives</a:t>
            </a:r>
          </a:p>
          <a:p>
            <a:pPr marL="225425" indent="-225425">
              <a:lnSpc>
                <a:spcPct val="150000"/>
              </a:lnSpc>
              <a:buClr>
                <a:srgbClr val="00B0F0"/>
              </a:buClr>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Built-</a:t>
            </a:r>
            <a:r>
              <a:rPr lang="en-US" dirty="0" err="1" smtClean="0">
                <a:solidFill>
                  <a:schemeClr val="tx1"/>
                </a:solidFill>
              </a:rPr>
              <a:t>InDirectives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Built-In Event directives</a:t>
            </a:r>
            <a:endParaRPr lang="en-US" sz="2400" dirty="0"/>
          </a:p>
        </p:txBody>
      </p:sp>
      <p:sp>
        <p:nvSpPr>
          <p:cNvPr id="6" name="Content Placeholder 5"/>
          <p:cNvSpPr>
            <a:spLocks noGrp="1"/>
          </p:cNvSpPr>
          <p:nvPr>
            <p:ph idx="1"/>
          </p:nvPr>
        </p:nvSpPr>
        <p:spPr>
          <a:xfrm>
            <a:off x="442685" y="1059542"/>
            <a:ext cx="8229600" cy="1407887"/>
          </a:xfrm>
        </p:spPr>
        <p:txBody>
          <a:bodyPr>
            <a:noAutofit/>
          </a:bodyPr>
          <a:lstStyle/>
          <a:p>
            <a:pPr algn="just">
              <a:lnSpc>
                <a:spcPct val="170000"/>
              </a:lnSpc>
            </a:pPr>
            <a:r>
              <a:rPr lang="en-US" dirty="0" smtClean="0">
                <a:solidFill>
                  <a:schemeClr val="tx1"/>
                </a:solidFill>
              </a:rPr>
              <a:t>When Angular parses the HTML, it look for directive and takes action based on that, when it looks for event directives it register the event on the DOM object.</a:t>
            </a:r>
            <a:endParaRPr lang="en-US" sz="700" dirty="0" smtClean="0">
              <a:solidFill>
                <a:schemeClr val="tx1"/>
              </a:solidFill>
            </a:endParaRPr>
          </a:p>
        </p:txBody>
      </p:sp>
      <p:sp>
        <p:nvSpPr>
          <p:cNvPr id="4" name="Rounded Rectangle 3"/>
          <p:cNvSpPr/>
          <p:nvPr/>
        </p:nvSpPr>
        <p:spPr>
          <a:xfrm>
            <a:off x="957942" y="3251196"/>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ngClick</a:t>
            </a:r>
            <a:endParaRPr lang="en-US" dirty="0"/>
          </a:p>
        </p:txBody>
      </p:sp>
      <p:sp>
        <p:nvSpPr>
          <p:cNvPr id="5" name="Rounded Rectangle 4"/>
          <p:cNvSpPr/>
          <p:nvPr/>
        </p:nvSpPr>
        <p:spPr>
          <a:xfrm>
            <a:off x="2815770" y="3236680"/>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ngDblclick</a:t>
            </a:r>
            <a:endParaRPr lang="en-US" dirty="0"/>
          </a:p>
        </p:txBody>
      </p:sp>
      <p:sp>
        <p:nvSpPr>
          <p:cNvPr id="8" name="Rounded Rectangle 7"/>
          <p:cNvSpPr/>
          <p:nvPr/>
        </p:nvSpPr>
        <p:spPr>
          <a:xfrm>
            <a:off x="6574969" y="3236680"/>
            <a:ext cx="17272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ngMousedown</a:t>
            </a:r>
            <a:endParaRPr lang="en-US" dirty="0"/>
          </a:p>
        </p:txBody>
      </p:sp>
      <p:sp>
        <p:nvSpPr>
          <p:cNvPr id="9" name="Rounded Rectangle 8"/>
          <p:cNvSpPr/>
          <p:nvPr/>
        </p:nvSpPr>
        <p:spPr>
          <a:xfrm>
            <a:off x="4688116" y="3222167"/>
            <a:ext cx="164011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ngMouseup</a:t>
            </a:r>
            <a:endParaRPr lang="en-US" dirty="0"/>
          </a:p>
        </p:txBody>
      </p:sp>
      <p:sp>
        <p:nvSpPr>
          <p:cNvPr id="10" name="Rounded Rectangle 9"/>
          <p:cNvSpPr/>
          <p:nvPr/>
        </p:nvSpPr>
        <p:spPr>
          <a:xfrm>
            <a:off x="6560455" y="3991425"/>
            <a:ext cx="1814288"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ngMouseover</a:t>
            </a:r>
            <a:endParaRPr lang="en-US" dirty="0"/>
          </a:p>
        </p:txBody>
      </p:sp>
      <p:sp>
        <p:nvSpPr>
          <p:cNvPr id="11" name="Rounded Rectangle 10"/>
          <p:cNvSpPr/>
          <p:nvPr/>
        </p:nvSpPr>
        <p:spPr>
          <a:xfrm>
            <a:off x="2830287" y="3991425"/>
            <a:ext cx="164011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ngMouseenter</a:t>
            </a:r>
            <a:endParaRPr lang="en-US" dirty="0"/>
          </a:p>
        </p:txBody>
      </p:sp>
      <p:sp>
        <p:nvSpPr>
          <p:cNvPr id="12" name="Rounded Rectangle 11"/>
          <p:cNvSpPr/>
          <p:nvPr/>
        </p:nvSpPr>
        <p:spPr>
          <a:xfrm>
            <a:off x="957944" y="3976910"/>
            <a:ext cx="1712684"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ngMouseleave</a:t>
            </a:r>
            <a:endParaRPr lang="en-US" dirty="0"/>
          </a:p>
        </p:txBody>
      </p:sp>
      <p:sp>
        <p:nvSpPr>
          <p:cNvPr id="13" name="Rounded Rectangle 12"/>
          <p:cNvSpPr/>
          <p:nvPr/>
        </p:nvSpPr>
        <p:spPr>
          <a:xfrm>
            <a:off x="4659086" y="3976910"/>
            <a:ext cx="1683656"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ngMousemove</a:t>
            </a:r>
            <a:endParaRPr lang="en-US" dirty="0"/>
          </a:p>
        </p:txBody>
      </p:sp>
      <p:sp>
        <p:nvSpPr>
          <p:cNvPr id="14" name="Rounded Rectangle 13"/>
          <p:cNvSpPr/>
          <p:nvPr/>
        </p:nvSpPr>
        <p:spPr>
          <a:xfrm>
            <a:off x="986972" y="4738910"/>
            <a:ext cx="166914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ngChange</a:t>
            </a:r>
            <a:endParaRPr lang="en-US" dirty="0"/>
          </a:p>
        </p:txBody>
      </p:sp>
      <p:sp>
        <p:nvSpPr>
          <p:cNvPr id="16" name="Rounded Rectangle 15"/>
          <p:cNvSpPr/>
          <p:nvPr/>
        </p:nvSpPr>
        <p:spPr>
          <a:xfrm>
            <a:off x="754743" y="2902858"/>
            <a:ext cx="7881257" cy="310605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43429" y="5413832"/>
            <a:ext cx="7474857" cy="369332"/>
          </a:xfrm>
          <a:prstGeom prst="rect">
            <a:avLst/>
          </a:prstGeom>
          <a:noFill/>
        </p:spPr>
        <p:txBody>
          <a:bodyPr wrap="square" rtlCol="0">
            <a:spAutoFit/>
          </a:bodyPr>
          <a:lstStyle/>
          <a:p>
            <a:r>
              <a:rPr lang="en-US" b="1" dirty="0" smtClean="0">
                <a:latin typeface="Candara" pitchFamily="34" charset="0"/>
              </a:rPr>
              <a:t>Note</a:t>
            </a:r>
            <a:r>
              <a:rPr lang="en-US" dirty="0" smtClean="0">
                <a:latin typeface="Candara" pitchFamily="34" charset="0"/>
              </a:rPr>
              <a:t> : </a:t>
            </a:r>
            <a:r>
              <a:rPr lang="en-US" dirty="0" err="1" smtClean="0">
                <a:latin typeface="Candara" pitchFamily="34" charset="0"/>
              </a:rPr>
              <a:t>ngChange</a:t>
            </a:r>
            <a:r>
              <a:rPr lang="en-US" dirty="0" smtClean="0">
                <a:latin typeface="Candara" pitchFamily="34" charset="0"/>
              </a:rPr>
              <a:t> directive requires the </a:t>
            </a:r>
            <a:r>
              <a:rPr lang="en-US" dirty="0" err="1" smtClean="0">
                <a:latin typeface="Candara" pitchFamily="34" charset="0"/>
              </a:rPr>
              <a:t>ngModel</a:t>
            </a:r>
            <a:r>
              <a:rPr lang="en-US" dirty="0" smtClean="0">
                <a:latin typeface="Candara" pitchFamily="34" charset="0"/>
              </a:rPr>
              <a:t> directive to also be present</a:t>
            </a:r>
            <a:endParaRPr lang="en-US" dirty="0">
              <a:latin typeface="Candar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EventDirectives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2.4 Form Validation Directives</a:t>
            </a:r>
            <a:br>
              <a:rPr lang="en-US" sz="1200" dirty="0" smtClean="0"/>
            </a:br>
            <a:r>
              <a:rPr lang="en-US" dirty="0" smtClean="0"/>
              <a:t>Form Validation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ngForm</a:t>
            </a:r>
            <a:r>
              <a:rPr lang="en-US" dirty="0" smtClean="0">
                <a:solidFill>
                  <a:schemeClr val="tx1"/>
                </a:solidFill>
              </a:rPr>
              <a:t> directive can be used, when we need to nest a form within another form, which is not allowed in normal HTML.</a:t>
            </a:r>
          </a:p>
          <a:p>
            <a:pPr algn="just">
              <a:lnSpc>
                <a:spcPct val="170000"/>
              </a:lnSpc>
            </a:pPr>
            <a:r>
              <a:rPr lang="en-US" dirty="0" smtClean="0">
                <a:solidFill>
                  <a:schemeClr val="tx1"/>
                </a:solidFill>
              </a:rPr>
              <a:t>The outer form is valid when all of the child forms are valid.  It will be very useful when dynamically generating forms using </a:t>
            </a:r>
            <a:r>
              <a:rPr lang="en-US" dirty="0" err="1" smtClean="0">
                <a:solidFill>
                  <a:schemeClr val="tx1"/>
                </a:solidFill>
              </a:rPr>
              <a:t>ngRepeat</a:t>
            </a:r>
            <a:r>
              <a:rPr lang="en-US" dirty="0" smtClean="0">
                <a:solidFill>
                  <a:schemeClr val="tx1"/>
                </a:solidFill>
              </a:rPr>
              <a:t> directive. Angular will not submit the form to the server unless the form has an action attribute specified.</a:t>
            </a:r>
          </a:p>
          <a:p>
            <a:pPr algn="just">
              <a:lnSpc>
                <a:spcPct val="170000"/>
              </a:lnSpc>
            </a:pPr>
            <a:r>
              <a:rPr lang="en-US" dirty="0" smtClean="0">
                <a:solidFill>
                  <a:schemeClr val="tx1"/>
                </a:solidFill>
              </a:rPr>
              <a:t>The following CSS classes are set automatically, depending on the validity of the form:</a:t>
            </a:r>
          </a:p>
          <a:p>
            <a:pPr lvl="1" algn="just">
              <a:lnSpc>
                <a:spcPct val="170000"/>
              </a:lnSpc>
            </a:pPr>
            <a:r>
              <a:rPr lang="en-US" dirty="0" err="1" smtClean="0">
                <a:solidFill>
                  <a:schemeClr val="tx1"/>
                </a:solidFill>
              </a:rPr>
              <a:t>ng</a:t>
            </a:r>
            <a:r>
              <a:rPr lang="en-US" dirty="0" smtClean="0">
                <a:solidFill>
                  <a:schemeClr val="tx1"/>
                </a:solidFill>
              </a:rPr>
              <a:t>-valid when form </a:t>
            </a:r>
            <a:r>
              <a:rPr lang="en-US" smtClean="0">
                <a:solidFill>
                  <a:schemeClr val="tx1"/>
                </a:solidFill>
              </a:rPr>
              <a:t>is valid (is set if the form is valid)</a:t>
            </a:r>
            <a:endParaRPr lang="en-US" dirty="0" smtClean="0">
              <a:solidFill>
                <a:schemeClr val="tx1"/>
              </a:solidFill>
            </a:endParaRPr>
          </a:p>
          <a:p>
            <a:pPr lvl="1" algn="just">
              <a:lnSpc>
                <a:spcPct val="170000"/>
              </a:lnSpc>
            </a:pPr>
            <a:r>
              <a:rPr lang="en-US" dirty="0" err="1" smtClean="0">
                <a:solidFill>
                  <a:schemeClr val="tx1"/>
                </a:solidFill>
              </a:rPr>
              <a:t>ng</a:t>
            </a:r>
            <a:r>
              <a:rPr lang="en-US" dirty="0" smtClean="0">
                <a:solidFill>
                  <a:schemeClr val="tx1"/>
                </a:solidFill>
              </a:rPr>
              <a:t>-invalid when form is invalid</a:t>
            </a:r>
          </a:p>
          <a:p>
            <a:pPr lvl="1" algn="just">
              <a:lnSpc>
                <a:spcPct val="170000"/>
              </a:lnSpc>
            </a:pPr>
            <a:r>
              <a:rPr lang="en-US" dirty="0" err="1" smtClean="0">
                <a:solidFill>
                  <a:schemeClr val="tx1"/>
                </a:solidFill>
              </a:rPr>
              <a:t>ng</a:t>
            </a:r>
            <a:r>
              <a:rPr lang="en-US" dirty="0" smtClean="0">
                <a:solidFill>
                  <a:schemeClr val="tx1"/>
                </a:solidFill>
              </a:rPr>
              <a:t>-pristine when form is pristine (the field has not been modified by user)</a:t>
            </a:r>
          </a:p>
          <a:p>
            <a:pPr lvl="1" algn="just">
              <a:lnSpc>
                <a:spcPct val="170000"/>
              </a:lnSpc>
            </a:pPr>
            <a:r>
              <a:rPr lang="en-US" dirty="0" err="1" smtClean="0">
                <a:solidFill>
                  <a:schemeClr val="tx1"/>
                </a:solidFill>
              </a:rPr>
              <a:t>ng</a:t>
            </a:r>
            <a:r>
              <a:rPr lang="en-US" dirty="0" smtClean="0">
                <a:solidFill>
                  <a:schemeClr val="tx1"/>
                </a:solidFill>
              </a:rPr>
              <a:t>-dirty when form is dirty (the field has been modified by user)</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2.4 Form Validation Directives </a:t>
            </a:r>
            <a:br>
              <a:rPr lang="en-US" sz="1200" dirty="0" smtClean="0"/>
            </a:br>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FormValidation</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a:t>
            </a:r>
            <a:r>
              <a:rPr lang="en-US" dirty="0" smtClean="0"/>
              <a:t/>
            </a:r>
            <a:br>
              <a:rPr lang="en-US" dirty="0" smtClean="0"/>
            </a:br>
            <a:r>
              <a:rPr lang="en-US" dirty="0" smtClean="0"/>
              <a:t>Custom Directives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Directives makes the Angular framework so powerful, we can also create our own directives. A directive is defined using the .directive() method on application’s Angular module.</a:t>
            </a:r>
          </a:p>
          <a:p>
            <a:pPr algn="just">
              <a:lnSpc>
                <a:spcPct val="170000"/>
              </a:lnSpc>
            </a:pPr>
            <a:r>
              <a:rPr lang="en-US" dirty="0" smtClean="0">
                <a:solidFill>
                  <a:schemeClr val="tx1"/>
                </a:solidFill>
              </a:rPr>
              <a:t>Directives can be implemented in the following ways:</a:t>
            </a:r>
          </a:p>
          <a:p>
            <a:pPr lvl="1" algn="just">
              <a:lnSpc>
                <a:spcPct val="170000"/>
              </a:lnSpc>
            </a:pPr>
            <a:r>
              <a:rPr lang="en-US" dirty="0" smtClean="0">
                <a:solidFill>
                  <a:schemeClr val="tx1"/>
                </a:solidFill>
              </a:rPr>
              <a:t>Element directives : activated when </a:t>
            </a:r>
            <a:r>
              <a:rPr lang="en-US" dirty="0" err="1" smtClean="0">
                <a:solidFill>
                  <a:schemeClr val="tx1"/>
                </a:solidFill>
              </a:rPr>
              <a:t>AngularJS</a:t>
            </a:r>
            <a:r>
              <a:rPr lang="en-US" dirty="0" smtClean="0">
                <a:solidFill>
                  <a:schemeClr val="tx1"/>
                </a:solidFill>
              </a:rPr>
              <a:t> finds a matching HTML element in the HTML template </a:t>
            </a:r>
          </a:p>
          <a:p>
            <a:pPr lvl="1" algn="just">
              <a:lnSpc>
                <a:spcPct val="170000"/>
              </a:lnSpc>
            </a:pPr>
            <a:r>
              <a:rPr lang="en-US" dirty="0" smtClean="0">
                <a:solidFill>
                  <a:schemeClr val="tx1"/>
                </a:solidFill>
              </a:rPr>
              <a:t>Attribute directives :  activated when </a:t>
            </a:r>
            <a:r>
              <a:rPr lang="en-US" dirty="0" err="1" smtClean="0">
                <a:solidFill>
                  <a:schemeClr val="tx1"/>
                </a:solidFill>
              </a:rPr>
              <a:t>AngularJS</a:t>
            </a:r>
            <a:r>
              <a:rPr lang="en-US" dirty="0" smtClean="0">
                <a:solidFill>
                  <a:schemeClr val="tx1"/>
                </a:solidFill>
              </a:rPr>
              <a:t> finds a matching HTML element attribute</a:t>
            </a:r>
          </a:p>
          <a:p>
            <a:pPr lvl="1" algn="just">
              <a:lnSpc>
                <a:spcPct val="170000"/>
              </a:lnSpc>
            </a:pPr>
            <a:r>
              <a:rPr lang="en-US" dirty="0" smtClean="0">
                <a:solidFill>
                  <a:schemeClr val="tx1"/>
                </a:solidFill>
              </a:rPr>
              <a:t>CSS class directives : activated when </a:t>
            </a:r>
            <a:r>
              <a:rPr lang="en-US" dirty="0" err="1" smtClean="0">
                <a:solidFill>
                  <a:schemeClr val="tx1"/>
                </a:solidFill>
              </a:rPr>
              <a:t>AngularJS</a:t>
            </a:r>
            <a:r>
              <a:rPr lang="en-US" dirty="0" smtClean="0">
                <a:solidFill>
                  <a:schemeClr val="tx1"/>
                </a:solidFill>
              </a:rPr>
              <a:t> finds a matching CSS Class</a:t>
            </a:r>
          </a:p>
          <a:p>
            <a:pPr lvl="1" algn="just">
              <a:lnSpc>
                <a:spcPct val="170000"/>
              </a:lnSpc>
            </a:pPr>
            <a:r>
              <a:rPr lang="en-US" dirty="0" smtClean="0">
                <a:solidFill>
                  <a:schemeClr val="tx1"/>
                </a:solidFill>
              </a:rPr>
              <a:t>Comment directives :  activated when </a:t>
            </a:r>
            <a:r>
              <a:rPr lang="en-US" dirty="0" err="1" smtClean="0">
                <a:solidFill>
                  <a:schemeClr val="tx1"/>
                </a:solidFill>
              </a:rPr>
              <a:t>AngularJS</a:t>
            </a:r>
            <a:r>
              <a:rPr lang="en-US" dirty="0" smtClean="0">
                <a:solidFill>
                  <a:schemeClr val="tx1"/>
                </a:solidFill>
              </a:rPr>
              <a:t> finds a matching HTML comment</a:t>
            </a:r>
          </a:p>
          <a:p>
            <a:pPr algn="just">
              <a:lnSpc>
                <a:spcPct val="170000"/>
              </a:lnSpc>
            </a:pPr>
            <a:r>
              <a:rPr lang="en-US" dirty="0" err="1" smtClean="0">
                <a:solidFill>
                  <a:schemeClr val="tx1"/>
                </a:solidFill>
              </a:rPr>
              <a:t>AngularJS</a:t>
            </a:r>
            <a:r>
              <a:rPr lang="en-US" dirty="0" smtClean="0">
                <a:solidFill>
                  <a:schemeClr val="tx1"/>
                </a:solidFill>
              </a:rPr>
              <a:t> recommends to use element and attribute directives, and leave the CSS class and comment directives (unless absolutely necessary).</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Custom Directives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Directives consists of three  (or less) important things</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Link function is where the DOM manipulation occurs.</a:t>
            </a:r>
          </a:p>
          <a:p>
            <a:pPr algn="just">
              <a:lnSpc>
                <a:spcPct val="170000"/>
              </a:lnSpc>
            </a:pPr>
            <a:r>
              <a:rPr lang="en-US" dirty="0" smtClean="0">
                <a:solidFill>
                  <a:schemeClr val="tx1"/>
                </a:solidFill>
              </a:rPr>
              <a:t>Controller is constructed during the pre-linking phase and receives the $scope for the element. </a:t>
            </a:r>
          </a:p>
          <a:p>
            <a:pPr algn="just">
              <a:lnSpc>
                <a:spcPct val="170000"/>
              </a:lnSpc>
            </a:pPr>
            <a:r>
              <a:rPr lang="en-US" dirty="0" smtClean="0">
                <a:solidFill>
                  <a:schemeClr val="tx1"/>
                </a:solidFill>
              </a:rPr>
              <a:t>Directive Definition Object (DDO) tells the compiler how a Directive needs to be assembled. Common properties include the link function, controller function, restrict, template  and </a:t>
            </a:r>
            <a:r>
              <a:rPr lang="en-US" dirty="0" err="1" smtClean="0">
                <a:solidFill>
                  <a:schemeClr val="tx1"/>
                </a:solidFill>
              </a:rPr>
              <a:t>templateUrl</a:t>
            </a: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graphicFrame>
        <p:nvGraphicFramePr>
          <p:cNvPr id="5" name="Table 4"/>
          <p:cNvGraphicFramePr>
            <a:graphicFrameLocks noGrp="1"/>
          </p:cNvGraphicFramePr>
          <p:nvPr/>
        </p:nvGraphicFramePr>
        <p:xfrm>
          <a:off x="2031999" y="1614715"/>
          <a:ext cx="3701143" cy="1112520"/>
        </p:xfrm>
        <a:graphic>
          <a:graphicData uri="http://schemas.openxmlformats.org/drawingml/2006/table">
            <a:tbl>
              <a:tblPr firstRow="1" bandRow="1">
                <a:tableStyleId>{5940675A-B579-460E-94D1-54222C63F5DA}</a:tableStyleId>
              </a:tblPr>
              <a:tblGrid>
                <a:gridCol w="3701143"/>
              </a:tblGrid>
              <a:tr h="370840">
                <a:tc>
                  <a:txBody>
                    <a:bodyPr/>
                    <a:lstStyle/>
                    <a:p>
                      <a:pPr algn="ctr"/>
                      <a:r>
                        <a:rPr lang="en-US" dirty="0" smtClean="0">
                          <a:solidFill>
                            <a:schemeClr val="bg1"/>
                          </a:solidFill>
                          <a:latin typeface="Candara" pitchFamily="34" charset="0"/>
                        </a:rPr>
                        <a:t>Link</a:t>
                      </a:r>
                      <a:endParaRPr lang="en-US" dirty="0">
                        <a:solidFill>
                          <a:schemeClr val="bg1"/>
                        </a:solidFill>
                        <a:latin typeface="Candara" pitchFamily="34" charset="0"/>
                      </a:endParaRPr>
                    </a:p>
                  </a:txBody>
                  <a:tcPr>
                    <a:cell3D prstMaterial="dkEdge">
                      <a:bevel prst="riblet"/>
                      <a:lightRig rig="flood" dir="t"/>
                    </a:cell3D>
                    <a:solidFill>
                      <a:srgbClr val="00B0F0"/>
                    </a:solidFill>
                  </a:tcPr>
                </a:tc>
              </a:tr>
              <a:tr h="370840">
                <a:tc>
                  <a:txBody>
                    <a:bodyPr/>
                    <a:lstStyle/>
                    <a:p>
                      <a:pPr algn="ctr"/>
                      <a:r>
                        <a:rPr lang="en-US" dirty="0" smtClean="0">
                          <a:solidFill>
                            <a:schemeClr val="bg1"/>
                          </a:solidFill>
                          <a:latin typeface="Candara" pitchFamily="34" charset="0"/>
                        </a:rPr>
                        <a:t>Controller</a:t>
                      </a:r>
                      <a:endParaRPr lang="en-US" dirty="0">
                        <a:solidFill>
                          <a:schemeClr val="bg1"/>
                        </a:solidFill>
                        <a:latin typeface="Candara" pitchFamily="34" charset="0"/>
                      </a:endParaRPr>
                    </a:p>
                  </a:txBody>
                  <a:tcPr>
                    <a:cell3D prstMaterial="dkEdge">
                      <a:bevel prst="riblet"/>
                      <a:lightRig rig="flood" dir="t"/>
                    </a:cell3D>
                    <a:solidFill>
                      <a:srgbClr val="00B0F0"/>
                    </a:solidFill>
                  </a:tcPr>
                </a:tc>
              </a:tr>
              <a:tr h="370840">
                <a:tc>
                  <a:txBody>
                    <a:bodyPr/>
                    <a:lstStyle/>
                    <a:p>
                      <a:pPr algn="ctr"/>
                      <a:r>
                        <a:rPr lang="en-US" dirty="0" smtClean="0">
                          <a:solidFill>
                            <a:schemeClr val="bg1"/>
                          </a:solidFill>
                          <a:latin typeface="Candara" pitchFamily="34" charset="0"/>
                        </a:rPr>
                        <a:t>Directive Definition Object (DDO)</a:t>
                      </a:r>
                      <a:endParaRPr lang="en-US" dirty="0">
                        <a:solidFill>
                          <a:schemeClr val="bg1"/>
                        </a:solidFill>
                        <a:latin typeface="Candara" pitchFamily="34" charset="0"/>
                      </a:endParaRPr>
                    </a:p>
                  </a:txBody>
                  <a:tcPr>
                    <a:cell3D prstMaterial="dkEdge">
                      <a:bevel prst="riblet"/>
                      <a:lightRig rig="flood" dir="t"/>
                    </a:cell3D>
                    <a:solidFill>
                      <a:srgbClr val="00B0F0"/>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Applying restrictions to directives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Custom directive is restricted to attribute by default. </a:t>
            </a:r>
          </a:p>
          <a:p>
            <a:pPr algn="just">
              <a:lnSpc>
                <a:spcPct val="170000"/>
              </a:lnSpc>
            </a:pPr>
            <a:r>
              <a:rPr lang="en-US" dirty="0" smtClean="0">
                <a:solidFill>
                  <a:schemeClr val="tx1"/>
                </a:solidFill>
              </a:rPr>
              <a:t>In order to create directives that are triggered by element, class name &amp; comment we need to use the restrict option. </a:t>
            </a:r>
          </a:p>
          <a:p>
            <a:pPr algn="just">
              <a:lnSpc>
                <a:spcPct val="170000"/>
              </a:lnSpc>
            </a:pPr>
            <a:r>
              <a:rPr lang="en-US" dirty="0" smtClean="0">
                <a:solidFill>
                  <a:schemeClr val="tx1"/>
                </a:solidFill>
              </a:rPr>
              <a:t>The restrict option is typically set to:</a:t>
            </a:r>
          </a:p>
          <a:p>
            <a:pPr lvl="1" algn="just">
              <a:lnSpc>
                <a:spcPct val="170000"/>
              </a:lnSpc>
            </a:pPr>
            <a:r>
              <a:rPr lang="en-US" dirty="0" smtClean="0">
                <a:solidFill>
                  <a:schemeClr val="tx1"/>
                </a:solidFill>
              </a:rPr>
              <a:t>'A' - only matches attribute name</a:t>
            </a:r>
          </a:p>
          <a:p>
            <a:pPr lvl="1" algn="just">
              <a:lnSpc>
                <a:spcPct val="170000"/>
              </a:lnSpc>
            </a:pPr>
            <a:r>
              <a:rPr lang="en-US" dirty="0" smtClean="0">
                <a:solidFill>
                  <a:schemeClr val="tx1"/>
                </a:solidFill>
              </a:rPr>
              <a:t>'E' - only matches element name</a:t>
            </a:r>
          </a:p>
          <a:p>
            <a:pPr lvl="1" algn="just">
              <a:lnSpc>
                <a:spcPct val="170000"/>
              </a:lnSpc>
            </a:pPr>
            <a:r>
              <a:rPr lang="en-US" dirty="0" smtClean="0">
                <a:solidFill>
                  <a:schemeClr val="tx1"/>
                </a:solidFill>
              </a:rPr>
              <a:t>'C' - only matches class name</a:t>
            </a:r>
          </a:p>
          <a:p>
            <a:pPr lvl="1" algn="just">
              <a:lnSpc>
                <a:spcPct val="170000"/>
              </a:lnSpc>
            </a:pPr>
            <a:r>
              <a:rPr lang="en-US" dirty="0" smtClean="0">
                <a:solidFill>
                  <a:schemeClr val="tx1"/>
                </a:solidFill>
              </a:rPr>
              <a:t>'M' - only matches comment</a:t>
            </a:r>
          </a:p>
          <a:p>
            <a:pPr algn="just">
              <a:lnSpc>
                <a:spcPct val="170000"/>
              </a:lnSpc>
            </a:pPr>
            <a:r>
              <a:rPr lang="en-US" dirty="0" smtClean="0">
                <a:solidFill>
                  <a:schemeClr val="tx1"/>
                </a:solidFill>
              </a:rPr>
              <a:t>These restrictions can also be combined</a:t>
            </a:r>
          </a:p>
          <a:p>
            <a:pPr lvl="1" algn="just">
              <a:lnSpc>
                <a:spcPct val="170000"/>
              </a:lnSpc>
            </a:pPr>
            <a:r>
              <a:rPr lang="en-US" dirty="0" smtClean="0">
                <a:solidFill>
                  <a:schemeClr val="tx1"/>
                </a:solidFill>
              </a:rPr>
              <a:t>'AEC' - matches either attribute or element or class name</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Directive01</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Custom Directives - template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template is an inline template specified using html as a string / function which gets appended / replaced (by setting </a:t>
            </a:r>
            <a:r>
              <a:rPr lang="en-US" dirty="0" err="1" smtClean="0">
                <a:solidFill>
                  <a:schemeClr val="tx1"/>
                </a:solidFill>
              </a:rPr>
              <a:t>replace:true</a:t>
            </a:r>
            <a:r>
              <a:rPr lang="en-US" dirty="0" smtClean="0">
                <a:solidFill>
                  <a:schemeClr val="tx1"/>
                </a:solidFill>
              </a:rPr>
              <a:t>) within the element where the directive was invoked. </a:t>
            </a:r>
            <a:endParaRPr lang="en-US" sz="700" dirty="0" smtClean="0">
              <a:solidFill>
                <a:schemeClr val="tx1"/>
              </a:solidFill>
            </a:endParaRPr>
          </a:p>
          <a:p>
            <a:pPr algn="just">
              <a:lnSpc>
                <a:spcPct val="170000"/>
              </a:lnSpc>
            </a:pPr>
            <a:r>
              <a:rPr lang="en-US" dirty="0" smtClean="0">
                <a:solidFill>
                  <a:schemeClr val="tx1"/>
                </a:solidFill>
              </a:rPr>
              <a:t>template has a scope that can be accessed using double curly markup, like {{ expression }}. Backslashes is used at the end of the each line to denote multi line string</a:t>
            </a:r>
          </a:p>
          <a:p>
            <a:pPr algn="just">
              <a:lnSpc>
                <a:spcPct val="170000"/>
              </a:lnSpc>
            </a:pPr>
            <a:r>
              <a:rPr lang="en-US" dirty="0" smtClean="0">
                <a:solidFill>
                  <a:schemeClr val="tx1"/>
                </a:solidFill>
              </a:rPr>
              <a:t>When a template string must be wrapped in a parent element. </a:t>
            </a:r>
            <a:r>
              <a:rPr lang="en-US" dirty="0" err="1" smtClean="0">
                <a:solidFill>
                  <a:schemeClr val="tx1"/>
                </a:solidFill>
              </a:rPr>
              <a:t>i.e</a:t>
            </a:r>
            <a:r>
              <a:rPr lang="en-US" dirty="0" smtClean="0">
                <a:solidFill>
                  <a:schemeClr val="tx1"/>
                </a:solidFill>
              </a:rPr>
              <a:t>, a root DOM element must exist.</a:t>
            </a:r>
          </a:p>
        </p:txBody>
      </p:sp>
      <p:sp>
        <p:nvSpPr>
          <p:cNvPr id="4" name="Rounded Rectangle 3"/>
          <p:cNvSpPr/>
          <p:nvPr/>
        </p:nvSpPr>
        <p:spPr>
          <a:xfrm>
            <a:off x="943429" y="4920343"/>
            <a:ext cx="6386285" cy="155302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solidFill>
                  <a:schemeClr val="tx1"/>
                </a:solidFill>
                <a:latin typeface="Candara" pitchFamily="34" charset="0"/>
              </a:rPr>
              <a:t>app.directive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helloworldattr",function</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replace:true</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template: "&lt;h1&gt;Hello World Attribute from Directive&lt;/h1&gt;"</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2.1: Controllers</a:t>
            </a:r>
            <a:br>
              <a:rPr lang="en-US" sz="1200" dirty="0" smtClean="0"/>
            </a:br>
            <a:r>
              <a:rPr lang="en-US" dirty="0" smtClean="0"/>
              <a:t>Controllers</a:t>
            </a:r>
            <a:endParaRPr lang="en-US" sz="2400" dirty="0"/>
          </a:p>
        </p:txBody>
      </p:sp>
      <p:sp>
        <p:nvSpPr>
          <p:cNvPr id="6" name="Content Placeholder 5"/>
          <p:cNvSpPr>
            <a:spLocks noGrp="1"/>
          </p:cNvSpPr>
          <p:nvPr>
            <p:ph idx="1"/>
          </p:nvPr>
        </p:nvSpPr>
        <p:spPr>
          <a:xfrm>
            <a:off x="442685" y="1059543"/>
            <a:ext cx="8229600" cy="2569028"/>
          </a:xfrm>
        </p:spPr>
        <p:txBody>
          <a:bodyPr>
            <a:noAutofit/>
          </a:bodyPr>
          <a:lstStyle/>
          <a:p>
            <a:pPr algn="just">
              <a:lnSpc>
                <a:spcPct val="170000"/>
              </a:lnSpc>
            </a:pPr>
            <a:r>
              <a:rPr lang="en-US" dirty="0" smtClean="0">
                <a:solidFill>
                  <a:schemeClr val="tx1"/>
                </a:solidFill>
              </a:rPr>
              <a:t>Controller is used to provide the business logic behind the view and construct and value the model. </a:t>
            </a:r>
          </a:p>
          <a:p>
            <a:pPr algn="just">
              <a:lnSpc>
                <a:spcPct val="170000"/>
              </a:lnSpc>
            </a:pPr>
            <a:r>
              <a:rPr lang="en-US" dirty="0" smtClean="0">
                <a:solidFill>
                  <a:schemeClr val="tx1"/>
                </a:solidFill>
              </a:rPr>
              <a:t>The goal is to not manipulate the DOM at all in the controller, which we have done using other frameworks. </a:t>
            </a:r>
          </a:p>
          <a:p>
            <a:pPr algn="just"/>
            <a:endParaRPr lang="en-US" dirty="0" smtClean="0">
              <a:solidFill>
                <a:schemeClr val="tx1"/>
              </a:solidFill>
            </a:endParaRPr>
          </a:p>
          <a:p>
            <a:pPr algn="just">
              <a:buNone/>
            </a:pPr>
            <a:endParaRPr lang="en-US" sz="700" dirty="0" smtClean="0">
              <a:solidFill>
                <a:schemeClr val="tx1"/>
              </a:solidFill>
            </a:endParaRPr>
          </a:p>
        </p:txBody>
      </p:sp>
      <p:sp>
        <p:nvSpPr>
          <p:cNvPr id="4" name="Rectangle 3"/>
          <p:cNvSpPr/>
          <p:nvPr/>
        </p:nvSpPr>
        <p:spPr>
          <a:xfrm>
            <a:off x="2191647" y="3265716"/>
            <a:ext cx="2699657" cy="1640114"/>
          </a:xfrm>
          <a:prstGeom prst="rect">
            <a:avLst/>
          </a:prstGeom>
          <a:solidFill>
            <a:srgbClr val="0070C0">
              <a:alpha val="60000"/>
            </a:srgbClr>
          </a:solidFill>
        </p:spPr>
        <p:style>
          <a:lnRef idx="3">
            <a:schemeClr val="lt1"/>
          </a:lnRef>
          <a:fillRef idx="1">
            <a:schemeClr val="accent1"/>
          </a:fillRef>
          <a:effectRef idx="1">
            <a:schemeClr val="accent1"/>
          </a:effectRef>
          <a:fontRef idx="minor">
            <a:schemeClr val="lt1"/>
          </a:fontRef>
        </p:style>
        <p:txBody>
          <a:bodyPr rtlCol="0" anchor="ctr"/>
          <a:lstStyle/>
          <a:p>
            <a:r>
              <a:rPr lang="en-US" dirty="0" smtClean="0"/>
              <a:t>Controller</a:t>
            </a:r>
          </a:p>
          <a:p>
            <a:r>
              <a:rPr lang="en-US" dirty="0" smtClean="0"/>
              <a:t>Imperative Behavior</a:t>
            </a:r>
          </a:p>
          <a:p>
            <a:endParaRPr lang="en-US" dirty="0" smtClean="0"/>
          </a:p>
          <a:p>
            <a:endParaRPr lang="en-US" dirty="0" smtClean="0"/>
          </a:p>
          <a:p>
            <a:endParaRPr lang="en-US" dirty="0" smtClean="0"/>
          </a:p>
          <a:p>
            <a:endParaRPr lang="en-US" dirty="0"/>
          </a:p>
        </p:txBody>
      </p:sp>
      <p:sp>
        <p:nvSpPr>
          <p:cNvPr id="5" name="Rectangle 4"/>
          <p:cNvSpPr/>
          <p:nvPr/>
        </p:nvSpPr>
        <p:spPr>
          <a:xfrm>
            <a:off x="3280219" y="3962401"/>
            <a:ext cx="2902857" cy="1741714"/>
          </a:xfrm>
          <a:prstGeom prst="rect">
            <a:avLst/>
          </a:prstGeom>
          <a:solidFill>
            <a:srgbClr val="00B050">
              <a:alpha val="47000"/>
            </a:srgbClr>
          </a:solidFill>
        </p:spPr>
        <p:style>
          <a:lnRef idx="3">
            <a:schemeClr val="lt1"/>
          </a:lnRef>
          <a:fillRef idx="1">
            <a:schemeClr val="accent2"/>
          </a:fillRef>
          <a:effectRef idx="1">
            <a:schemeClr val="accent2"/>
          </a:effectRef>
          <a:fontRef idx="minor">
            <a:schemeClr val="lt1"/>
          </a:fontRef>
        </p:style>
        <p:txBody>
          <a:bodyPr rtlCol="0" anchor="ctr"/>
          <a:lstStyle/>
          <a:p>
            <a:r>
              <a:rPr lang="en-US" dirty="0" smtClean="0"/>
              <a:t>Scope</a:t>
            </a:r>
          </a:p>
          <a:p>
            <a:r>
              <a:rPr lang="en-US" dirty="0" smtClean="0"/>
              <a:t>Glue</a:t>
            </a:r>
          </a:p>
          <a:p>
            <a:endParaRPr lang="en-US" dirty="0" smtClean="0"/>
          </a:p>
          <a:p>
            <a:endParaRPr lang="en-US" dirty="0" smtClean="0"/>
          </a:p>
          <a:p>
            <a:endParaRPr lang="en-US" dirty="0" smtClean="0"/>
          </a:p>
          <a:p>
            <a:endParaRPr lang="en-US" dirty="0"/>
          </a:p>
        </p:txBody>
      </p:sp>
      <p:sp>
        <p:nvSpPr>
          <p:cNvPr id="8" name="Rectangle 7"/>
          <p:cNvSpPr/>
          <p:nvPr/>
        </p:nvSpPr>
        <p:spPr>
          <a:xfrm>
            <a:off x="4332506" y="4593773"/>
            <a:ext cx="2902857" cy="1741714"/>
          </a:xfrm>
          <a:prstGeom prst="rect">
            <a:avLst/>
          </a:prstGeom>
          <a:solidFill>
            <a:srgbClr val="C00000">
              <a:alpha val="50000"/>
            </a:srgbClr>
          </a:solidFill>
        </p:spPr>
        <p:style>
          <a:lnRef idx="3">
            <a:schemeClr val="lt1"/>
          </a:lnRef>
          <a:fillRef idx="1">
            <a:schemeClr val="accent3"/>
          </a:fillRef>
          <a:effectRef idx="1">
            <a:schemeClr val="accent3"/>
          </a:effectRef>
          <a:fontRef idx="minor">
            <a:schemeClr val="lt1"/>
          </a:fontRef>
        </p:style>
        <p:txBody>
          <a:bodyPr rtlCol="0" anchor="ctr"/>
          <a:lstStyle/>
          <a:p>
            <a:r>
              <a:rPr lang="en-US" dirty="0" smtClean="0"/>
              <a:t>View (DOM)</a:t>
            </a:r>
          </a:p>
          <a:p>
            <a:r>
              <a:rPr lang="en-US" dirty="0" smtClean="0"/>
              <a:t>Declarative View</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2.5 Custom Directives </a:t>
            </a:r>
            <a:r>
              <a:rPr lang="en-US" dirty="0" smtClean="0"/>
              <a:t/>
            </a:r>
            <a:br>
              <a:rPr lang="en-US" dirty="0" smtClean="0"/>
            </a:br>
            <a:r>
              <a:rPr lang="en-US" dirty="0" smtClean="0"/>
              <a:t> Custom Directives - </a:t>
            </a:r>
            <a:r>
              <a:rPr lang="en-US" dirty="0" err="1" smtClean="0"/>
              <a:t>templateUrl</a:t>
            </a:r>
            <a:endParaRPr lang="en-US" sz="2400" dirty="0"/>
          </a:p>
        </p:txBody>
      </p:sp>
      <p:sp>
        <p:nvSpPr>
          <p:cNvPr id="6" name="Content Placeholder 5"/>
          <p:cNvSpPr>
            <a:spLocks noGrp="1"/>
          </p:cNvSpPr>
          <p:nvPr>
            <p:ph idx="1"/>
          </p:nvPr>
        </p:nvSpPr>
        <p:spPr>
          <a:xfrm>
            <a:off x="442685" y="812801"/>
            <a:ext cx="8229600" cy="5834742"/>
          </a:xfrm>
        </p:spPr>
        <p:txBody>
          <a:bodyPr>
            <a:noAutofit/>
          </a:bodyPr>
          <a:lstStyle/>
          <a:p>
            <a:pPr algn="just">
              <a:lnSpc>
                <a:spcPct val="170000"/>
              </a:lnSpc>
            </a:pPr>
            <a:r>
              <a:rPr lang="en-US" sz="1700" dirty="0" err="1" smtClean="0">
                <a:solidFill>
                  <a:schemeClr val="tx1"/>
                </a:solidFill>
              </a:rPr>
              <a:t>templateUrl</a:t>
            </a:r>
            <a:r>
              <a:rPr lang="en-US" sz="1700" dirty="0" smtClean="0">
                <a:solidFill>
                  <a:schemeClr val="tx1"/>
                </a:solidFill>
              </a:rPr>
              <a:t> comes in handy when our template gets too big to inline.</a:t>
            </a:r>
          </a:p>
          <a:p>
            <a:pPr algn="just">
              <a:lnSpc>
                <a:spcPct val="170000"/>
              </a:lnSpc>
            </a:pPr>
            <a:r>
              <a:rPr lang="en-US" sz="1700" dirty="0" smtClean="0">
                <a:solidFill>
                  <a:schemeClr val="tx1"/>
                </a:solidFill>
              </a:rPr>
              <a:t>We can specify the path of an HTML file / a function which returns the path of an HTML file.</a:t>
            </a:r>
          </a:p>
          <a:p>
            <a:pPr algn="just">
              <a:lnSpc>
                <a:spcPct val="170000"/>
              </a:lnSpc>
            </a:pPr>
            <a:r>
              <a:rPr lang="en-US" sz="1700" dirty="0" smtClean="0">
                <a:solidFill>
                  <a:schemeClr val="tx1"/>
                </a:solidFill>
              </a:rPr>
              <a:t>By default, the HTML file will be requested on demand via Ajax when the directive is invoked.</a:t>
            </a:r>
          </a:p>
          <a:p>
            <a:pPr lvl="1" algn="just">
              <a:lnSpc>
                <a:spcPct val="170000"/>
              </a:lnSpc>
            </a:pPr>
            <a:r>
              <a:rPr lang="en-US" dirty="0" smtClean="0">
                <a:solidFill>
                  <a:schemeClr val="tx1"/>
                </a:solidFill>
              </a:rPr>
              <a:t>When developing locally, we should run a server in the background to serve up the local HTML templates from our file system. Failing to do so will raise a Cross Origin Request Script (CORS) error.</a:t>
            </a:r>
          </a:p>
          <a:p>
            <a:pPr lvl="1" algn="just">
              <a:lnSpc>
                <a:spcPct val="170000"/>
              </a:lnSpc>
            </a:pPr>
            <a:r>
              <a:rPr lang="en-US" dirty="0" smtClean="0">
                <a:solidFill>
                  <a:schemeClr val="tx1"/>
                </a:solidFill>
              </a:rPr>
              <a:t>Start  the chrome by typing </a:t>
            </a:r>
            <a:r>
              <a:rPr lang="en-US" b="1" dirty="0" smtClean="0">
                <a:solidFill>
                  <a:schemeClr val="tx1"/>
                </a:solidFill>
              </a:rPr>
              <a:t>chrome.exe -allow-file-access-from-files -disable-web-security </a:t>
            </a:r>
            <a:r>
              <a:rPr lang="en-US" dirty="0" smtClean="0">
                <a:solidFill>
                  <a:schemeClr val="tx1"/>
                </a:solidFill>
              </a:rPr>
              <a:t>in run(Win + R Key) to avoid CORS error, Mozilla Firefox  wont give any errors. I.E doesn't  support CORS</a:t>
            </a:r>
          </a:p>
          <a:p>
            <a:pPr lvl="1" algn="just">
              <a:lnSpc>
                <a:spcPct val="170000"/>
              </a:lnSpc>
            </a:pPr>
            <a:r>
              <a:rPr lang="en-US" dirty="0" smtClean="0">
                <a:solidFill>
                  <a:schemeClr val="tx1"/>
                </a:solidFill>
              </a:rPr>
              <a:t>We can load templates directly into the cache in a script tag, or by consuming the $</a:t>
            </a:r>
            <a:r>
              <a:rPr lang="en-US" dirty="0" err="1" smtClean="0">
                <a:solidFill>
                  <a:schemeClr val="tx1"/>
                </a:solidFill>
              </a:rPr>
              <a:t>templateCache</a:t>
            </a:r>
            <a:r>
              <a:rPr lang="en-US" dirty="0" smtClean="0">
                <a:solidFill>
                  <a:schemeClr val="tx1"/>
                </a:solidFill>
              </a:rPr>
              <a:t> service directly.</a:t>
            </a:r>
          </a:p>
          <a:p>
            <a:pPr lvl="1" algn="just">
              <a:lnSpc>
                <a:spcPct val="170000"/>
              </a:lnSpc>
              <a:buNone/>
            </a:pP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Directive09</a:t>
            </a:r>
          </a:p>
          <a:p>
            <a:r>
              <a:rPr lang="en-US" dirty="0" smtClean="0">
                <a:solidFill>
                  <a:schemeClr val="tx1"/>
                </a:solidFill>
              </a:rPr>
              <a:t>Directive10</a:t>
            </a:r>
          </a:p>
          <a:p>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90623" cy="831832"/>
          </a:xfrm>
        </p:spPr>
        <p:txBody>
          <a:bodyPr>
            <a:normAutofit/>
          </a:bodyPr>
          <a:lstStyle/>
          <a:p>
            <a:r>
              <a:rPr lang="en-US" sz="1200" dirty="0" smtClean="0"/>
              <a:t>2.5 Custom Directives </a:t>
            </a:r>
            <a:r>
              <a:rPr lang="en-US" dirty="0" smtClean="0"/>
              <a:t/>
            </a:r>
            <a:br>
              <a:rPr lang="en-US" dirty="0" smtClean="0"/>
            </a:br>
            <a:r>
              <a:rPr lang="en-US" dirty="0" smtClean="0"/>
              <a:t> Custom Directives – compile() &amp; link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compile() and link() functions define how the directive is to modify the HTML that matched the directive. </a:t>
            </a:r>
          </a:p>
          <a:p>
            <a:pPr algn="just">
              <a:lnSpc>
                <a:spcPct val="170000"/>
              </a:lnSpc>
            </a:pPr>
            <a:r>
              <a:rPr lang="en-US" dirty="0" smtClean="0">
                <a:solidFill>
                  <a:schemeClr val="tx1"/>
                </a:solidFill>
              </a:rPr>
              <a:t>When the directive is first compiled by </a:t>
            </a:r>
            <a:r>
              <a:rPr lang="en-US" dirty="0" err="1" smtClean="0">
                <a:solidFill>
                  <a:schemeClr val="tx1"/>
                </a:solidFill>
              </a:rPr>
              <a:t>AngularJS</a:t>
            </a:r>
            <a:r>
              <a:rPr lang="en-US" dirty="0" smtClean="0">
                <a:solidFill>
                  <a:schemeClr val="tx1"/>
                </a:solidFill>
              </a:rPr>
              <a:t> (first found in the HTML), the compile() function is called. The compile() function can then do any one-time configuration of the element needed. </a:t>
            </a:r>
          </a:p>
          <a:p>
            <a:pPr algn="just">
              <a:lnSpc>
                <a:spcPct val="170000"/>
              </a:lnSpc>
            </a:pPr>
            <a:r>
              <a:rPr lang="en-US" dirty="0" smtClean="0">
                <a:solidFill>
                  <a:schemeClr val="tx1"/>
                </a:solidFill>
              </a:rPr>
              <a:t>The compile() function finishes by returning the link() function. The link() function is called every time the element is to be bound to data in the $scope object. </a:t>
            </a:r>
          </a:p>
          <a:p>
            <a:pPr algn="just">
              <a:lnSpc>
                <a:spcPct val="170000"/>
              </a:lnSpc>
            </a:pPr>
            <a:r>
              <a:rPr lang="en-US" dirty="0" smtClean="0">
                <a:solidFill>
                  <a:schemeClr val="tx1"/>
                </a:solidFill>
              </a:rPr>
              <a:t>compile() function has to return the link() function when executed.</a:t>
            </a:r>
          </a:p>
          <a:p>
            <a:pPr algn="just">
              <a:lnSpc>
                <a:spcPct val="170000"/>
              </a:lnSpc>
            </a:pPr>
            <a:r>
              <a:rPr lang="en-US" dirty="0" smtClean="0">
                <a:solidFill>
                  <a:schemeClr val="tx1"/>
                </a:solidFill>
              </a:rPr>
              <a:t>We can even set only a link() function also for the custom directives.</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90623" cy="831832"/>
          </a:xfrm>
        </p:spPr>
        <p:txBody>
          <a:bodyPr>
            <a:normAutofit/>
          </a:bodyPr>
          <a:lstStyle/>
          <a:p>
            <a:r>
              <a:rPr lang="en-US" sz="1200" dirty="0" smtClean="0"/>
              <a:t>2.5 Custom Directives </a:t>
            </a:r>
            <a:r>
              <a:rPr lang="en-US" dirty="0" smtClean="0"/>
              <a:t/>
            </a:r>
            <a:br>
              <a:rPr lang="en-US" dirty="0" smtClean="0"/>
            </a:br>
            <a:r>
              <a:rPr lang="en-US" dirty="0" smtClean="0"/>
              <a:t> Custom Directives – compile() &amp; link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248228" y="1030513"/>
            <a:ext cx="6023429" cy="542834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&lt;div </a:t>
            </a:r>
            <a:r>
              <a:rPr lang="en-US" sz="1400" dirty="0" err="1" smtClean="0">
                <a:solidFill>
                  <a:schemeClr val="tx1"/>
                </a:solidFill>
              </a:rPr>
              <a:t>ng</a:t>
            </a:r>
            <a:r>
              <a:rPr lang="en-US" sz="1400" dirty="0" smtClean="0">
                <a:solidFill>
                  <a:schemeClr val="tx1"/>
                </a:solidFill>
              </a:rPr>
              <a:t>-controller="</a:t>
            </a:r>
            <a:r>
              <a:rPr lang="en-US" sz="1400" dirty="0" err="1" smtClean="0">
                <a:solidFill>
                  <a:schemeClr val="tx1"/>
                </a:solidFill>
              </a:rPr>
              <a:t>MyController</a:t>
            </a:r>
            <a:r>
              <a:rPr lang="en-US" sz="1400" dirty="0" smtClean="0">
                <a:solidFill>
                  <a:schemeClr val="tx1"/>
                </a:solidFill>
              </a:rPr>
              <a:t>" &gt;</a:t>
            </a:r>
          </a:p>
          <a:p>
            <a:r>
              <a:rPr lang="en-US" sz="1400" dirty="0" smtClean="0">
                <a:solidFill>
                  <a:schemeClr val="tx1"/>
                </a:solidFill>
              </a:rPr>
              <a:t>    &lt;</a:t>
            </a:r>
            <a:r>
              <a:rPr lang="en-US" sz="1400" dirty="0" err="1" smtClean="0">
                <a:solidFill>
                  <a:schemeClr val="tx1"/>
                </a:solidFill>
              </a:rPr>
              <a:t>userinfo</a:t>
            </a:r>
            <a:r>
              <a:rPr lang="en-US" sz="1400" dirty="0" smtClean="0">
                <a:solidFill>
                  <a:schemeClr val="tx1"/>
                </a:solidFill>
              </a:rPr>
              <a:t> &gt;This will be replaced&lt;/</a:t>
            </a:r>
            <a:r>
              <a:rPr lang="en-US" sz="1400" dirty="0" err="1" smtClean="0">
                <a:solidFill>
                  <a:schemeClr val="tx1"/>
                </a:solidFill>
              </a:rPr>
              <a:t>userinfo</a:t>
            </a:r>
            <a:r>
              <a:rPr lang="en-US" sz="1400" dirty="0" smtClean="0">
                <a:solidFill>
                  <a:schemeClr val="tx1"/>
                </a:solidFill>
              </a:rPr>
              <a:t>&gt;</a:t>
            </a:r>
          </a:p>
          <a:p>
            <a:r>
              <a:rPr lang="en-US" sz="1400" dirty="0" smtClean="0">
                <a:solidFill>
                  <a:schemeClr val="tx1"/>
                </a:solidFill>
              </a:rPr>
              <a:t>&lt;/div&gt;</a:t>
            </a:r>
          </a:p>
          <a:p>
            <a:endParaRPr lang="en-US" sz="1400" dirty="0" smtClean="0">
              <a:solidFill>
                <a:schemeClr val="tx1"/>
              </a:solidFill>
            </a:endParaRPr>
          </a:p>
          <a:p>
            <a:r>
              <a:rPr lang="en-US" sz="1400" dirty="0" smtClean="0">
                <a:solidFill>
                  <a:schemeClr val="tx1"/>
                </a:solidFill>
              </a:rPr>
              <a:t>&lt;script&gt;</a:t>
            </a:r>
          </a:p>
          <a:p>
            <a:r>
              <a:rPr lang="en-US" sz="1400" dirty="0" smtClean="0">
                <a:solidFill>
                  <a:schemeClr val="tx1"/>
                </a:solidFill>
              </a:rPr>
              <a:t>    </a:t>
            </a:r>
            <a:r>
              <a:rPr lang="en-US" sz="1400" dirty="0" err="1" smtClean="0">
                <a:solidFill>
                  <a:schemeClr val="tx1"/>
                </a:solidFill>
              </a:rPr>
              <a:t>var</a:t>
            </a:r>
            <a:r>
              <a:rPr lang="en-US" sz="1400" dirty="0" smtClean="0">
                <a:solidFill>
                  <a:schemeClr val="tx1"/>
                </a:solidFill>
              </a:rPr>
              <a:t> </a:t>
            </a:r>
            <a:r>
              <a:rPr lang="en-US" sz="1400" dirty="0" err="1" smtClean="0">
                <a:solidFill>
                  <a:schemeClr val="tx1"/>
                </a:solidFill>
              </a:rPr>
              <a:t>myapp</a:t>
            </a:r>
            <a:r>
              <a:rPr lang="en-US" sz="1400" dirty="0" smtClean="0">
                <a:solidFill>
                  <a:schemeClr val="tx1"/>
                </a:solidFill>
              </a:rPr>
              <a:t> = </a:t>
            </a:r>
            <a:r>
              <a:rPr lang="en-US" sz="1400" dirty="0" err="1" smtClean="0">
                <a:solidFill>
                  <a:schemeClr val="tx1"/>
                </a:solidFill>
              </a:rPr>
              <a:t>angular.module</a:t>
            </a:r>
            <a:r>
              <a:rPr lang="en-US" sz="1400" dirty="0" smtClean="0">
                <a:solidFill>
                  <a:schemeClr val="tx1"/>
                </a:solidFill>
              </a:rPr>
              <a:t>("</a:t>
            </a:r>
            <a:r>
              <a:rPr lang="en-US" sz="1400" dirty="0" err="1" smtClean="0">
                <a:solidFill>
                  <a:schemeClr val="tx1"/>
                </a:solidFill>
              </a:rPr>
              <a:t>myapp</a:t>
            </a:r>
            <a:r>
              <a:rPr lang="en-US" sz="1400" dirty="0" smtClean="0">
                <a:solidFill>
                  <a:schemeClr val="tx1"/>
                </a:solidFill>
              </a:rPr>
              <a:t>", []);</a:t>
            </a:r>
          </a:p>
          <a:p>
            <a:r>
              <a:rPr lang="en-US" sz="1400" dirty="0" smtClean="0">
                <a:solidFill>
                  <a:schemeClr val="tx1"/>
                </a:solidFill>
              </a:rPr>
              <a:t>    </a:t>
            </a:r>
            <a:r>
              <a:rPr lang="en-US" sz="1400" dirty="0" err="1" smtClean="0">
                <a:solidFill>
                  <a:schemeClr val="tx1"/>
                </a:solidFill>
              </a:rPr>
              <a:t>myapp.directive</a:t>
            </a:r>
            <a:r>
              <a:rPr lang="en-US" sz="1400" dirty="0" smtClean="0">
                <a:solidFill>
                  <a:schemeClr val="tx1"/>
                </a:solidFill>
              </a:rPr>
              <a:t>('</a:t>
            </a:r>
            <a:r>
              <a:rPr lang="en-US" sz="1400" dirty="0" err="1" smtClean="0">
                <a:solidFill>
                  <a:schemeClr val="tx1"/>
                </a:solidFill>
              </a:rPr>
              <a:t>userinfo</a:t>
            </a:r>
            <a:r>
              <a:rPr lang="en-US" sz="1400" dirty="0" smtClean="0">
                <a:solidFill>
                  <a:schemeClr val="tx1"/>
                </a:solidFill>
              </a:rPr>
              <a:t>', function() {</a:t>
            </a:r>
          </a:p>
          <a:p>
            <a:r>
              <a:rPr lang="en-US" sz="1400" dirty="0" smtClean="0">
                <a:solidFill>
                  <a:schemeClr val="tx1"/>
                </a:solidFill>
              </a:rPr>
              <a:t>        </a:t>
            </a:r>
            <a:r>
              <a:rPr lang="en-US" sz="1400" dirty="0" err="1" smtClean="0">
                <a:solidFill>
                  <a:schemeClr val="tx1"/>
                </a:solidFill>
              </a:rPr>
              <a:t>var</a:t>
            </a:r>
            <a:r>
              <a:rPr lang="en-US" sz="1400" dirty="0" smtClean="0">
                <a:solidFill>
                  <a:schemeClr val="tx1"/>
                </a:solidFill>
              </a:rPr>
              <a:t> directive = {};</a:t>
            </a:r>
          </a:p>
          <a:p>
            <a:r>
              <a:rPr lang="en-US" sz="1400" dirty="0" smtClean="0">
                <a:solidFill>
                  <a:schemeClr val="tx1"/>
                </a:solidFill>
              </a:rPr>
              <a:t>        </a:t>
            </a:r>
            <a:r>
              <a:rPr lang="en-US" sz="1400" dirty="0" err="1" smtClean="0">
                <a:solidFill>
                  <a:schemeClr val="tx1"/>
                </a:solidFill>
              </a:rPr>
              <a:t>directive.restrict</a:t>
            </a:r>
            <a:r>
              <a:rPr lang="en-US" sz="1400" dirty="0" smtClean="0">
                <a:solidFill>
                  <a:schemeClr val="tx1"/>
                </a:solidFill>
              </a:rPr>
              <a:t> = 'E'; /* restrict this directive to elements */</a:t>
            </a:r>
          </a:p>
          <a:p>
            <a:r>
              <a:rPr lang="en-US" sz="1400" dirty="0" smtClean="0">
                <a:solidFill>
                  <a:schemeClr val="tx1"/>
                </a:solidFill>
              </a:rPr>
              <a:t>        </a:t>
            </a:r>
            <a:r>
              <a:rPr lang="en-US" sz="1400" dirty="0" err="1" smtClean="0">
                <a:solidFill>
                  <a:schemeClr val="tx1"/>
                </a:solidFill>
              </a:rPr>
              <a:t>directive.compile</a:t>
            </a:r>
            <a:r>
              <a:rPr lang="en-US" sz="1400" dirty="0" smtClean="0">
                <a:solidFill>
                  <a:schemeClr val="tx1"/>
                </a:solidFill>
              </a:rPr>
              <a:t> = function(element, attributes) {</a:t>
            </a:r>
          </a:p>
          <a:p>
            <a:r>
              <a:rPr lang="en-US" sz="1400" dirty="0" smtClean="0">
                <a:solidFill>
                  <a:schemeClr val="tx1"/>
                </a:solidFill>
              </a:rPr>
              <a:t>            element.css("border", "1px solid #</a:t>
            </a:r>
            <a:r>
              <a:rPr lang="en-US" sz="1400" dirty="0" err="1" smtClean="0">
                <a:solidFill>
                  <a:schemeClr val="tx1"/>
                </a:solidFill>
              </a:rPr>
              <a:t>cccccc</a:t>
            </a:r>
            <a:r>
              <a:rPr lang="en-US" sz="1400" dirty="0" smtClean="0">
                <a:solidFill>
                  <a:schemeClr val="tx1"/>
                </a:solidFill>
              </a:rPr>
              <a:t>");</a:t>
            </a:r>
          </a:p>
          <a:p>
            <a:r>
              <a:rPr lang="en-US" sz="1400" dirty="0" smtClean="0">
                <a:solidFill>
                  <a:schemeClr val="tx1"/>
                </a:solidFill>
              </a:rPr>
              <a:t>            </a:t>
            </a:r>
            <a:r>
              <a:rPr lang="en-US" sz="1400" dirty="0" err="1" smtClean="0">
                <a:solidFill>
                  <a:schemeClr val="tx1"/>
                </a:solidFill>
              </a:rPr>
              <a:t>var</a:t>
            </a:r>
            <a:r>
              <a:rPr lang="en-US" sz="1400" dirty="0" smtClean="0">
                <a:solidFill>
                  <a:schemeClr val="tx1"/>
                </a:solidFill>
              </a:rPr>
              <a:t> </a:t>
            </a:r>
            <a:r>
              <a:rPr lang="en-US" sz="1400" dirty="0" err="1" smtClean="0">
                <a:solidFill>
                  <a:schemeClr val="tx1"/>
                </a:solidFill>
              </a:rPr>
              <a:t>linkFunction</a:t>
            </a:r>
            <a:r>
              <a:rPr lang="en-US" sz="1400" dirty="0" smtClean="0">
                <a:solidFill>
                  <a:schemeClr val="tx1"/>
                </a:solidFill>
              </a:rPr>
              <a:t> = function($scope, element, attributes) {</a:t>
            </a:r>
          </a:p>
          <a:p>
            <a:r>
              <a:rPr lang="en-US" sz="1400" dirty="0" smtClean="0">
                <a:solidFill>
                  <a:schemeClr val="tx1"/>
                </a:solidFill>
              </a:rPr>
              <a:t>                element.html("This is the new content: " + $</a:t>
            </a:r>
            <a:r>
              <a:rPr lang="en-US" sz="1400" dirty="0" err="1" smtClean="0">
                <a:solidFill>
                  <a:schemeClr val="tx1"/>
                </a:solidFill>
              </a:rPr>
              <a:t>scope.firstName</a:t>
            </a:r>
            <a:r>
              <a:rPr lang="en-US" sz="1400" dirty="0" smtClean="0">
                <a:solidFill>
                  <a:schemeClr val="tx1"/>
                </a:solidFill>
              </a:rPr>
              <a:t>);</a:t>
            </a:r>
          </a:p>
          <a:p>
            <a:r>
              <a:rPr lang="en-US" sz="1400" dirty="0" smtClean="0">
                <a:solidFill>
                  <a:schemeClr val="tx1"/>
                </a:solidFill>
              </a:rPr>
              <a:t>                element.css("background-color", "#ffff00");</a:t>
            </a:r>
          </a:p>
          <a:p>
            <a:r>
              <a:rPr lang="en-US" sz="1400" dirty="0" smtClean="0">
                <a:solidFill>
                  <a:schemeClr val="tx1"/>
                </a:solidFill>
              </a:rPr>
              <a:t>            }</a:t>
            </a:r>
          </a:p>
          <a:p>
            <a:r>
              <a:rPr lang="en-US" sz="1400" dirty="0" smtClean="0">
                <a:solidFill>
                  <a:schemeClr val="tx1"/>
                </a:solidFill>
              </a:rPr>
              <a:t>            return </a:t>
            </a:r>
            <a:r>
              <a:rPr lang="en-US" sz="1400" dirty="0" err="1" smtClean="0">
                <a:solidFill>
                  <a:schemeClr val="tx1"/>
                </a:solidFill>
              </a:rPr>
              <a:t>linkFunction</a:t>
            </a:r>
            <a:r>
              <a:rPr lang="en-US" sz="1400" dirty="0" smtClean="0">
                <a:solidFill>
                  <a:schemeClr val="tx1"/>
                </a:solidFill>
              </a:rPr>
              <a:t>;</a:t>
            </a:r>
          </a:p>
          <a:p>
            <a:r>
              <a:rPr lang="en-US" sz="1400" dirty="0" smtClean="0">
                <a:solidFill>
                  <a:schemeClr val="tx1"/>
                </a:solidFill>
              </a:rPr>
              <a:t>        }</a:t>
            </a:r>
          </a:p>
          <a:p>
            <a:r>
              <a:rPr lang="en-US" sz="1400" dirty="0" smtClean="0">
                <a:solidFill>
                  <a:schemeClr val="tx1"/>
                </a:solidFill>
              </a:rPr>
              <a:t>        return directive;</a:t>
            </a:r>
          </a:p>
          <a:p>
            <a:r>
              <a:rPr lang="en-US" sz="1400" dirty="0" smtClean="0">
                <a:solidFill>
                  <a:schemeClr val="tx1"/>
                </a:solidFill>
              </a:rPr>
              <a:t>    });</a:t>
            </a:r>
          </a:p>
          <a:p>
            <a:r>
              <a:rPr lang="en-US" sz="1400" dirty="0" smtClean="0">
                <a:solidFill>
                  <a:schemeClr val="tx1"/>
                </a:solidFill>
              </a:rPr>
              <a:t>    </a:t>
            </a:r>
            <a:r>
              <a:rPr lang="en-US" sz="1400" dirty="0" err="1" smtClean="0">
                <a:solidFill>
                  <a:schemeClr val="tx1"/>
                </a:solidFill>
              </a:rPr>
              <a:t>myapp.controller</a:t>
            </a:r>
            <a:r>
              <a:rPr lang="en-US" sz="1400" dirty="0" smtClean="0">
                <a:solidFill>
                  <a:schemeClr val="tx1"/>
                </a:solidFill>
              </a:rPr>
              <a:t>("</a:t>
            </a:r>
            <a:r>
              <a:rPr lang="en-US" sz="1400" dirty="0" err="1" smtClean="0">
                <a:solidFill>
                  <a:schemeClr val="tx1"/>
                </a:solidFill>
              </a:rPr>
              <a:t>MyController</a:t>
            </a:r>
            <a:r>
              <a:rPr lang="en-US" sz="1400" dirty="0" smtClean="0">
                <a:solidFill>
                  <a:schemeClr val="tx1"/>
                </a:solidFill>
              </a:rPr>
              <a:t>", function($scope, $http) {</a:t>
            </a:r>
          </a:p>
          <a:p>
            <a:r>
              <a:rPr lang="en-US" sz="1400" dirty="0" smtClean="0">
                <a:solidFill>
                  <a:schemeClr val="tx1"/>
                </a:solidFill>
              </a:rPr>
              <a:t>	$</a:t>
            </a:r>
            <a:r>
              <a:rPr lang="en-US" sz="1400" dirty="0" err="1" smtClean="0">
                <a:solidFill>
                  <a:schemeClr val="tx1"/>
                </a:solidFill>
              </a:rPr>
              <a:t>scope.firstName</a:t>
            </a:r>
            <a:r>
              <a:rPr lang="en-US" sz="1400" dirty="0" smtClean="0">
                <a:solidFill>
                  <a:schemeClr val="tx1"/>
                </a:solidFill>
              </a:rPr>
              <a:t> = "Karthik";</a:t>
            </a:r>
          </a:p>
          <a:p>
            <a:r>
              <a:rPr lang="en-US" sz="1400" dirty="0" smtClean="0">
                <a:solidFill>
                  <a:schemeClr val="tx1"/>
                </a:solidFill>
              </a:rPr>
              <a:t>    });</a:t>
            </a:r>
          </a:p>
          <a:p>
            <a:r>
              <a:rPr lang="en-US" sz="1400" dirty="0" smtClean="0">
                <a:solidFill>
                  <a:schemeClr val="tx1"/>
                </a:solidFill>
              </a:rPr>
              <a:t>&lt;/script&gt; </a:t>
            </a:r>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90623" cy="831832"/>
          </a:xfrm>
        </p:spPr>
        <p:txBody>
          <a:bodyPr>
            <a:normAutofit/>
          </a:bodyPr>
          <a:lstStyle/>
          <a:p>
            <a:r>
              <a:rPr lang="en-US" sz="1200" dirty="0" smtClean="0"/>
              <a:t>2.5 Custom Directives </a:t>
            </a:r>
            <a:r>
              <a:rPr lang="en-US" dirty="0" smtClean="0"/>
              <a:t/>
            </a:r>
            <a:br>
              <a:rPr lang="en-US" dirty="0" smtClean="0"/>
            </a:br>
            <a:r>
              <a:rPr lang="en-US" dirty="0" smtClean="0"/>
              <a:t> Custom Directives – compile() &amp; link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template produced by a directive is meaningless unless it’s compiled against the right scope. By default a directive does not get a new child scope. Rather, it gets the parent’s scope. This means that if the directive is present inside a controller it will use that controller’s scope. To utilize the scope, we can make use of a function called link.</a:t>
            </a:r>
          </a:p>
          <a:p>
            <a:pPr algn="just">
              <a:lnSpc>
                <a:spcPct val="170000"/>
              </a:lnSpc>
            </a:pPr>
            <a:r>
              <a:rPr lang="en-US" dirty="0" smtClean="0">
                <a:solidFill>
                  <a:schemeClr val="tx1"/>
                </a:solidFill>
              </a:rPr>
              <a:t>link takes a function with the following signature, function link(scope, element, </a:t>
            </a:r>
            <a:r>
              <a:rPr lang="en-US" dirty="0" err="1" smtClean="0">
                <a:solidFill>
                  <a:schemeClr val="tx1"/>
                </a:solidFill>
              </a:rPr>
              <a:t>attrs</a:t>
            </a:r>
            <a:r>
              <a:rPr lang="en-US" dirty="0" smtClean="0">
                <a:solidFill>
                  <a:schemeClr val="tx1"/>
                </a:solidFill>
              </a:rPr>
              <a:t>) { ... } where:</a:t>
            </a:r>
          </a:p>
          <a:p>
            <a:pPr lvl="1" algn="just">
              <a:lnSpc>
                <a:spcPct val="170000"/>
              </a:lnSpc>
            </a:pPr>
            <a:r>
              <a:rPr lang="en-US" dirty="0" smtClean="0">
                <a:solidFill>
                  <a:schemeClr val="tx1"/>
                </a:solidFill>
              </a:rPr>
              <a:t>scope is an Angular scope object.</a:t>
            </a:r>
          </a:p>
          <a:p>
            <a:pPr lvl="1" algn="just">
              <a:lnSpc>
                <a:spcPct val="170000"/>
              </a:lnSpc>
            </a:pPr>
            <a:r>
              <a:rPr lang="en-US" dirty="0" smtClean="0">
                <a:solidFill>
                  <a:schemeClr val="tx1"/>
                </a:solidFill>
              </a:rPr>
              <a:t>element is the </a:t>
            </a:r>
            <a:r>
              <a:rPr lang="en-US" dirty="0" err="1" smtClean="0">
                <a:solidFill>
                  <a:schemeClr val="tx1"/>
                </a:solidFill>
              </a:rPr>
              <a:t>jqLite</a:t>
            </a:r>
            <a:r>
              <a:rPr lang="en-US" dirty="0" smtClean="0">
                <a:solidFill>
                  <a:schemeClr val="tx1"/>
                </a:solidFill>
              </a:rPr>
              <a:t>-wrapped element that this directive matches.</a:t>
            </a:r>
          </a:p>
          <a:p>
            <a:pPr lvl="1" algn="just">
              <a:lnSpc>
                <a:spcPct val="170000"/>
              </a:lnSpc>
            </a:pPr>
            <a:r>
              <a:rPr lang="en-US" dirty="0" err="1" smtClean="0">
                <a:solidFill>
                  <a:schemeClr val="tx1"/>
                </a:solidFill>
              </a:rPr>
              <a:t>attrs</a:t>
            </a:r>
            <a:r>
              <a:rPr lang="en-US" dirty="0" smtClean="0">
                <a:solidFill>
                  <a:schemeClr val="tx1"/>
                </a:solidFill>
              </a:rPr>
              <a:t> is a hash object with key-value pairs of normalized attribute names and values.</a:t>
            </a:r>
          </a:p>
          <a:p>
            <a:pPr algn="just">
              <a:lnSpc>
                <a:spcPct val="170000"/>
              </a:lnSpc>
            </a:pPr>
            <a:r>
              <a:rPr lang="en-US" dirty="0" smtClean="0">
                <a:solidFill>
                  <a:schemeClr val="tx1"/>
                </a:solidFill>
              </a:rPr>
              <a:t>The link function is mainly used for attaching event listeners to DOM elements, watching model properties for changes, and updating the DOM</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Directive02</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controller Function and require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controller function of a directive is used to establish the communication between two directives.  </a:t>
            </a:r>
          </a:p>
          <a:p>
            <a:pPr algn="just">
              <a:lnSpc>
                <a:spcPct val="170000"/>
              </a:lnSpc>
            </a:pPr>
            <a:r>
              <a:rPr lang="en-US" dirty="0" smtClean="0">
                <a:solidFill>
                  <a:schemeClr val="tx1"/>
                </a:solidFill>
              </a:rPr>
              <a:t>controller function is used to create a UI component by combining two directives.</a:t>
            </a:r>
          </a:p>
          <a:p>
            <a:pPr algn="just">
              <a:lnSpc>
                <a:spcPct val="170000"/>
              </a:lnSpc>
            </a:pPr>
            <a:r>
              <a:rPr lang="en-US" dirty="0" smtClean="0">
                <a:solidFill>
                  <a:schemeClr val="tx1"/>
                </a:solidFill>
              </a:rPr>
              <a:t>require is used to inject the controller of the required directive as the fourth parameter of the current directive’s linking function. </a:t>
            </a:r>
          </a:p>
          <a:p>
            <a:pPr algn="just">
              <a:lnSpc>
                <a:spcPct val="170000"/>
              </a:lnSpc>
            </a:pPr>
            <a:r>
              <a:rPr lang="en-US" dirty="0" smtClean="0">
                <a:solidFill>
                  <a:schemeClr val="tx1"/>
                </a:solidFill>
              </a:rPr>
              <a:t>require uses  '^' prefix when the directive looks for the controller on its parents otherwise it looks for the controller on its own element.</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Directive04</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Directive's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By default a directive gets the parent’s scope, so that they are free to modify the parent's controller scope properties.</a:t>
            </a:r>
          </a:p>
          <a:p>
            <a:pPr algn="just">
              <a:lnSpc>
                <a:spcPct val="170000"/>
              </a:lnSpc>
            </a:pPr>
            <a:r>
              <a:rPr lang="en-US" dirty="0" smtClean="0">
                <a:solidFill>
                  <a:schemeClr val="tx1"/>
                </a:solidFill>
              </a:rPr>
              <a:t>If directives need to add properties and functions for internal use there is no need to add it to the parent's scope.</a:t>
            </a:r>
          </a:p>
          <a:p>
            <a:pPr algn="just">
              <a:lnSpc>
                <a:spcPct val="170000"/>
              </a:lnSpc>
            </a:pPr>
            <a:r>
              <a:rPr lang="en-US" dirty="0" smtClean="0">
                <a:solidFill>
                  <a:schemeClr val="tx1"/>
                </a:solidFill>
              </a:rPr>
              <a:t>The scope can be configured with the scope property of the directive definition object</a:t>
            </a:r>
          </a:p>
          <a:p>
            <a:pPr lvl="1" algn="just">
              <a:lnSpc>
                <a:spcPct val="170000"/>
              </a:lnSpc>
            </a:pPr>
            <a:r>
              <a:rPr lang="en-US" dirty="0" smtClean="0">
                <a:solidFill>
                  <a:schemeClr val="tx1"/>
                </a:solidFill>
              </a:rPr>
              <a:t>A child scope – This scope prototypically inherits the parent’s scope. (scope is set to true)</a:t>
            </a:r>
          </a:p>
          <a:p>
            <a:pPr lvl="1" algn="just">
              <a:lnSpc>
                <a:spcPct val="170000"/>
              </a:lnSpc>
            </a:pPr>
            <a:r>
              <a:rPr lang="en-US" dirty="0" smtClean="0">
                <a:solidFill>
                  <a:schemeClr val="tx1"/>
                </a:solidFill>
              </a:rPr>
              <a:t>An isolated scope – A new scope that does not inherit from the parent and exists on its own. These bindings are specified by the attribute defined in HTML and the definition of the scope property in the directive definition object. </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Directive's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638625" y="1117600"/>
            <a:ext cx="7416800" cy="528320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-init="</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 'Controller's Parent Scope'"&gt;&lt;/div&gt;</a:t>
            </a:r>
          </a:p>
          <a:p>
            <a:r>
              <a:rPr lang="en-US" sz="1600" dirty="0" smtClean="0">
                <a:solidFill>
                  <a:schemeClr val="tx1"/>
                </a:solidFill>
                <a:latin typeface="Candara" pitchFamily="34" charset="0"/>
              </a:rPr>
              <a:t>  Surrounding scope: {{ </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&lt;div my-inherit-scope-directive="</a:t>
            </a:r>
            <a:r>
              <a:rPr lang="en-US" sz="1600" dirty="0" err="1" smtClean="0">
                <a:solidFill>
                  <a:schemeClr val="tx1"/>
                </a:solidFill>
                <a:latin typeface="Candara" pitchFamily="34" charset="0"/>
              </a:rPr>
              <a:t>SomeCtrl</a:t>
            </a:r>
            <a:r>
              <a:rPr lang="en-US" sz="1600" dirty="0" smtClean="0">
                <a:solidFill>
                  <a:schemeClr val="tx1"/>
                </a:solidFill>
                <a:latin typeface="Candara" pitchFamily="34" charset="0"/>
              </a:rPr>
              <a:t>"&gt;</a:t>
            </a:r>
          </a:p>
          <a:p>
            <a:r>
              <a:rPr lang="en-US" sz="1600" dirty="0" smtClean="0">
                <a:solidFill>
                  <a:schemeClr val="tx1"/>
                </a:solidFill>
                <a:latin typeface="Candara" pitchFamily="34" charset="0"/>
              </a:rPr>
              <a:t>    Inside an directive with inherited scope: {{ </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&lt;/div&gt;</a:t>
            </a:r>
          </a:p>
          <a:p>
            <a:r>
              <a:rPr lang="en-US" sz="1600" dirty="0" smtClean="0">
                <a:solidFill>
                  <a:schemeClr val="tx1"/>
                </a:solidFill>
                <a:latin typeface="Candara" pitchFamily="34" charset="0"/>
              </a:rPr>
              <a:t>  &lt;div my-directive&gt;</a:t>
            </a:r>
          </a:p>
          <a:p>
            <a:r>
              <a:rPr lang="en-US" sz="1600" dirty="0" smtClean="0">
                <a:solidFill>
                  <a:schemeClr val="tx1"/>
                </a:solidFill>
                <a:latin typeface="Candara" pitchFamily="34" charset="0"/>
              </a:rPr>
              <a:t>    Inside </a:t>
            </a:r>
            <a:r>
              <a:rPr lang="en-US" sz="1600" dirty="0" err="1" smtClean="0">
                <a:solidFill>
                  <a:schemeClr val="tx1"/>
                </a:solidFill>
                <a:latin typeface="Candara" pitchFamily="34" charset="0"/>
              </a:rPr>
              <a:t>myDirective</a:t>
            </a:r>
            <a:r>
              <a:rPr lang="en-US" sz="1600" dirty="0" smtClean="0">
                <a:solidFill>
                  <a:schemeClr val="tx1"/>
                </a:solidFill>
                <a:latin typeface="Candara" pitchFamily="34" charset="0"/>
              </a:rPr>
              <a:t>, isolate scope: {{ </a:t>
            </a:r>
            <a:r>
              <a:rPr lang="en-US" sz="1600" dirty="0" err="1" smtClean="0">
                <a:solidFill>
                  <a:schemeClr val="tx1"/>
                </a:solidFill>
                <a:latin typeface="Candara" pitchFamily="34" charset="0"/>
              </a:rPr>
              <a:t>myProperty</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&lt;div&gt;</a:t>
            </a:r>
          </a:p>
          <a:p>
            <a:r>
              <a:rPr lang="en-US" sz="1600" dirty="0" smtClean="0">
                <a:solidFill>
                  <a:schemeClr val="tx1"/>
                </a:solidFill>
                <a:latin typeface="Candara" pitchFamily="34" charset="0"/>
              </a:rPr>
              <a:t>&lt;/div&gt;</a:t>
            </a:r>
          </a:p>
          <a:p>
            <a:r>
              <a:rPr lang="en-US" sz="1600" dirty="0" smtClean="0">
                <a:solidFill>
                  <a:schemeClr val="tx1"/>
                </a:solidFill>
                <a:latin typeface="Candara" pitchFamily="34" charset="0"/>
              </a:rPr>
              <a:t>&lt;script&gt;</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[]).directive('</a:t>
            </a:r>
            <a:r>
              <a:rPr lang="en-US" sz="1600" dirty="0" err="1" smtClean="0">
                <a:solidFill>
                  <a:schemeClr val="tx1"/>
                </a:solidFill>
                <a:latin typeface="Candara" pitchFamily="34" charset="0"/>
              </a:rPr>
              <a:t>myDirective</a:t>
            </a:r>
            <a:r>
              <a:rPr lang="en-US" sz="1600" dirty="0" smtClean="0">
                <a:solidFill>
                  <a:schemeClr val="tx1"/>
                </a:solidFill>
                <a:latin typeface="Candara" pitchFamily="34" charset="0"/>
              </a:rPr>
              <a:t>', function() {</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scope: {}      //Isolated Scope</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}).directive('</a:t>
            </a:r>
            <a:r>
              <a:rPr lang="en-US" sz="1600" dirty="0" err="1" smtClean="0">
                <a:solidFill>
                  <a:schemeClr val="tx1"/>
                </a:solidFill>
                <a:latin typeface="Candara" pitchFamily="34" charset="0"/>
              </a:rPr>
              <a:t>myInheritScopeDirective</a:t>
            </a:r>
            <a:r>
              <a:rPr lang="en-US" sz="1600" dirty="0" smtClean="0">
                <a:solidFill>
                  <a:schemeClr val="tx1"/>
                </a:solidFill>
                <a:latin typeface="Candara" pitchFamily="34" charset="0"/>
              </a:rPr>
              <a:t>', function() {</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scope: true   // child Scope</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&lt;/script&gt;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2.1: Controllers </a:t>
            </a:r>
            <a:r>
              <a:rPr lang="en-US" dirty="0" smtClean="0"/>
              <a:t/>
            </a:r>
            <a:br>
              <a:rPr lang="en-US" dirty="0" smtClean="0"/>
            </a:br>
            <a:r>
              <a:rPr lang="en-US" dirty="0" smtClean="0"/>
              <a:t>Controllers – Best practices</a:t>
            </a:r>
            <a:endParaRPr lang="en-US" sz="2400" dirty="0"/>
          </a:p>
        </p:txBody>
      </p:sp>
      <p:sp>
        <p:nvSpPr>
          <p:cNvPr id="6" name="Content Placeholder 5"/>
          <p:cNvSpPr>
            <a:spLocks noGrp="1"/>
          </p:cNvSpPr>
          <p:nvPr>
            <p:ph idx="1"/>
          </p:nvPr>
        </p:nvSpPr>
        <p:spPr>
          <a:xfrm>
            <a:off x="442685" y="1059542"/>
            <a:ext cx="8229600" cy="4455887"/>
          </a:xfrm>
        </p:spPr>
        <p:txBody>
          <a:bodyPr>
            <a:noAutofit/>
          </a:bodyPr>
          <a:lstStyle/>
          <a:p>
            <a:pPr algn="just">
              <a:lnSpc>
                <a:spcPct val="170000"/>
              </a:lnSpc>
            </a:pPr>
            <a:r>
              <a:rPr lang="en-US" dirty="0" smtClean="0">
                <a:solidFill>
                  <a:schemeClr val="tx1"/>
                </a:solidFill>
              </a:rPr>
              <a:t>Controllers should not know anything about the view they control.</a:t>
            </a:r>
          </a:p>
          <a:p>
            <a:pPr algn="just">
              <a:lnSpc>
                <a:spcPct val="170000"/>
              </a:lnSpc>
            </a:pPr>
            <a:r>
              <a:rPr lang="en-US" dirty="0" smtClean="0">
                <a:solidFill>
                  <a:schemeClr val="tx1"/>
                </a:solidFill>
              </a:rPr>
              <a:t>Controllers should be small and focused.</a:t>
            </a:r>
          </a:p>
          <a:p>
            <a:pPr algn="just">
              <a:lnSpc>
                <a:spcPct val="170000"/>
              </a:lnSpc>
            </a:pPr>
            <a:r>
              <a:rPr lang="en-US" dirty="0" smtClean="0">
                <a:solidFill>
                  <a:schemeClr val="tx1"/>
                </a:solidFill>
              </a:rPr>
              <a:t>Controllers should not talk to other controllers</a:t>
            </a:r>
          </a:p>
          <a:p>
            <a:pPr algn="just">
              <a:lnSpc>
                <a:spcPct val="170000"/>
              </a:lnSpc>
            </a:pPr>
            <a:r>
              <a:rPr lang="en-US" dirty="0" smtClean="0">
                <a:solidFill>
                  <a:schemeClr val="tx1"/>
                </a:solidFill>
              </a:rPr>
              <a:t>Controllers should not own the domain model.</a:t>
            </a:r>
          </a:p>
          <a:p>
            <a:pPr algn="just"/>
            <a:endParaRPr lang="en-US" dirty="0" smtClean="0">
              <a:solidFill>
                <a:schemeClr val="tx1"/>
              </a:solidFill>
            </a:endParaRPr>
          </a:p>
          <a:p>
            <a:pPr algn="just">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Isolated Scope using '@  =  &amp;'</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There are 3 types of binding options which are defined as prefixes in the scope property. The prefix is followed by the attribute name of HTML element.</a:t>
            </a:r>
          </a:p>
          <a:p>
            <a:pPr lvl="1" algn="just">
              <a:lnSpc>
                <a:spcPct val="170000"/>
              </a:lnSpc>
            </a:pPr>
            <a:r>
              <a:rPr lang="en-US" dirty="0" smtClean="0">
                <a:solidFill>
                  <a:schemeClr val="tx1"/>
                </a:solidFill>
              </a:rPr>
              <a:t>One Way Text Binding (Prefix: @)</a:t>
            </a:r>
          </a:p>
          <a:p>
            <a:pPr lvl="1" algn="just">
              <a:lnSpc>
                <a:spcPct val="170000"/>
              </a:lnSpc>
            </a:pPr>
            <a:r>
              <a:rPr lang="en-US" dirty="0" smtClean="0">
                <a:solidFill>
                  <a:schemeClr val="tx1"/>
                </a:solidFill>
              </a:rPr>
              <a:t>Two-way Binding (Prefix: =)</a:t>
            </a:r>
          </a:p>
          <a:p>
            <a:pPr lvl="1" algn="just">
              <a:lnSpc>
                <a:spcPct val="170000"/>
              </a:lnSpc>
            </a:pPr>
            <a:r>
              <a:rPr lang="en-US" dirty="0" smtClean="0">
                <a:solidFill>
                  <a:schemeClr val="tx1"/>
                </a:solidFill>
              </a:rPr>
              <a:t>Execute Functions in the Parent Scope(Prefix: &amp;)</a:t>
            </a:r>
          </a:p>
          <a:p>
            <a:pPr algn="just">
              <a:lnSpc>
                <a:spcPct val="170000"/>
              </a:lnSpc>
            </a:pPr>
            <a:r>
              <a:rPr lang="en-US" dirty="0" smtClean="0">
                <a:solidFill>
                  <a:schemeClr val="tx1"/>
                </a:solidFill>
              </a:rPr>
              <a:t>Text bindings are prefixed with @, and they are always strings. Whatever we write as attribute value, it will be parsed and returned as strings. If the parent scope changes, the isolated scope will reflect that change, but not the other way around.</a:t>
            </a:r>
          </a:p>
          <a:p>
            <a:pPr algn="just">
              <a:lnSpc>
                <a:spcPct val="170000"/>
              </a:lnSpc>
            </a:pPr>
            <a:r>
              <a:rPr lang="en-US" dirty="0" smtClean="0">
                <a:solidFill>
                  <a:schemeClr val="tx1"/>
                </a:solidFill>
              </a:rPr>
              <a:t>Two-way bindings are prefixed by = and can be of any type. Whenever the parent scope property changes, the corresponding isolated scope property also changes, and vice versa</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Isolated Scope using '@  =  &amp;'</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call a function on the parent scope from isolated scope using '&amp;'</a:t>
            </a:r>
          </a:p>
          <a:p>
            <a:pPr algn="just">
              <a:lnSpc>
                <a:spcPct val="170000"/>
              </a:lnSpc>
            </a:pPr>
            <a:endParaRPr lang="en-US" sz="700" dirty="0" smtClean="0">
              <a:solidFill>
                <a:schemeClr val="tx1"/>
              </a:solidFill>
            </a:endParaRPr>
          </a:p>
        </p:txBody>
      </p:sp>
      <p:sp>
        <p:nvSpPr>
          <p:cNvPr id="4" name="Rounded Rectangle 3"/>
          <p:cNvSpPr/>
          <p:nvPr/>
        </p:nvSpPr>
        <p:spPr>
          <a:xfrm>
            <a:off x="957944" y="1494971"/>
            <a:ext cx="5791200" cy="490582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MyCntrl</a:t>
            </a:r>
            <a:r>
              <a:rPr lang="en-US" sz="1600" dirty="0" smtClean="0">
                <a:solidFill>
                  <a:schemeClr val="tx1"/>
                </a:solidFill>
                <a:latin typeface="Candara" pitchFamily="34" charset="0"/>
              </a:rPr>
              <a:t>"&gt;  </a:t>
            </a:r>
          </a:p>
          <a:p>
            <a:r>
              <a:rPr lang="en-US" sz="1600" dirty="0" smtClean="0">
                <a:solidFill>
                  <a:schemeClr val="tx1"/>
                </a:solidFill>
                <a:latin typeface="Candara" pitchFamily="34" charset="0"/>
              </a:rPr>
              <a:t>  &lt;div my-directive company="{{company}}"&gt;&lt;/div&gt;</a:t>
            </a:r>
          </a:p>
          <a:p>
            <a:r>
              <a:rPr lang="en-US" sz="1600" dirty="0" smtClean="0">
                <a:solidFill>
                  <a:schemeClr val="tx1"/>
                </a:solidFill>
                <a:latin typeface="Candara" pitchFamily="34" charset="0"/>
              </a:rPr>
              <a:t>&lt;/div&gt;</a:t>
            </a:r>
          </a:p>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&lt;script&gt;</a:t>
            </a:r>
          </a:p>
          <a:p>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a:t>
            </a:r>
          </a:p>
          <a:p>
            <a:r>
              <a:rPr lang="en-US" sz="1600" dirty="0" err="1" smtClean="0">
                <a:solidFill>
                  <a:schemeClr val="tx1"/>
                </a:solidFill>
                <a:latin typeface="Candara" pitchFamily="34" charset="0"/>
              </a:rPr>
              <a:t>app.directive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myDirective</a:t>
            </a:r>
            <a:r>
              <a:rPr lang="en-US" sz="1600" dirty="0" smtClean="0">
                <a:solidFill>
                  <a:schemeClr val="tx1"/>
                </a:solidFill>
                <a:latin typeface="Candara" pitchFamily="34" charset="0"/>
              </a:rPr>
              <a:t>", function(){</a:t>
            </a:r>
          </a:p>
          <a:p>
            <a:r>
              <a:rPr lang="en-US" sz="1600" dirty="0" smtClean="0">
                <a:solidFill>
                  <a:schemeClr val="tx1"/>
                </a:solidFill>
                <a:latin typeface="Candara" pitchFamily="34" charset="0"/>
              </a:rPr>
              <a:t>    return {</a:t>
            </a:r>
          </a:p>
          <a:p>
            <a:r>
              <a:rPr lang="en-US" sz="1600" dirty="0" smtClean="0">
                <a:solidFill>
                  <a:schemeClr val="tx1"/>
                </a:solidFill>
                <a:latin typeface="Candara" pitchFamily="34" charset="0"/>
              </a:rPr>
              <a:t>	    restrict:"A",</a:t>
            </a:r>
          </a:p>
          <a:p>
            <a:r>
              <a:rPr lang="en-US" sz="1600" dirty="0" smtClean="0">
                <a:solidFill>
                  <a:schemeClr val="tx1"/>
                </a:solidFill>
                <a:latin typeface="Candara" pitchFamily="34" charset="0"/>
              </a:rPr>
              <a:t>	     scope: {</a:t>
            </a:r>
          </a:p>
          <a:p>
            <a:r>
              <a:rPr lang="en-US" sz="1600" dirty="0" smtClean="0">
                <a:solidFill>
                  <a:schemeClr val="tx1"/>
                </a:solidFill>
                <a:latin typeface="Candara" pitchFamily="34" charset="0"/>
              </a:rPr>
              <a:t>		company:"@"</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template: '{{company}}'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a:t>
            </a:r>
          </a:p>
          <a:p>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MyCntrl",function</a:t>
            </a:r>
            <a:r>
              <a:rPr lang="en-US" sz="1600" dirty="0" smtClean="0">
                <a:solidFill>
                  <a:schemeClr val="tx1"/>
                </a:solidFill>
                <a:latin typeface="Candara" pitchFamily="34" charset="0"/>
              </a:rPr>
              <a:t>($scope){</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scope.company</a:t>
            </a:r>
            <a:r>
              <a:rPr lang="en-US" sz="1600" dirty="0" smtClean="0">
                <a:solidFill>
                  <a:schemeClr val="tx1"/>
                </a:solidFill>
                <a:latin typeface="Candara" pitchFamily="34" charset="0"/>
              </a:rPr>
              <a:t> = "IGATE";</a:t>
            </a:r>
          </a:p>
          <a:p>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&lt;/script&gt;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Directive05</a:t>
            </a:r>
          </a:p>
          <a:p>
            <a:r>
              <a:rPr lang="en-US" dirty="0" smtClean="0">
                <a:solidFill>
                  <a:schemeClr val="tx1"/>
                </a:solidFill>
              </a:rPr>
              <a:t>Directive06</a:t>
            </a:r>
          </a:p>
          <a:p>
            <a:r>
              <a:rPr lang="en-US" dirty="0" smtClean="0">
                <a:solidFill>
                  <a:schemeClr val="tx1"/>
                </a:solidFill>
              </a:rPr>
              <a:t>Directive07</a:t>
            </a:r>
          </a:p>
          <a:p>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r>
              <a:rPr lang="en-US" dirty="0" smtClean="0"/>
              <a:t/>
            </a:r>
            <a:br>
              <a:rPr lang="en-US" dirty="0" smtClean="0"/>
            </a:br>
            <a:r>
              <a:rPr lang="en-US" dirty="0" smtClean="0"/>
              <a:t> Custom Directives – </a:t>
            </a:r>
            <a:r>
              <a:rPr lang="en-US" dirty="0" err="1" smtClean="0"/>
              <a:t>Transclusion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Transclusion</a:t>
            </a:r>
            <a:r>
              <a:rPr lang="en-US" dirty="0" smtClean="0">
                <a:solidFill>
                  <a:schemeClr val="tx1"/>
                </a:solidFill>
              </a:rPr>
              <a:t> is a feature which lets us to wrap a directive around arbitrary content. We can later extract and compile it against the correct scope, and finally place it at the specified position in the directive template.</a:t>
            </a:r>
          </a:p>
          <a:p>
            <a:pPr algn="just">
              <a:lnSpc>
                <a:spcPct val="170000"/>
              </a:lnSpc>
            </a:pPr>
            <a:r>
              <a:rPr lang="en-US" dirty="0" err="1" smtClean="0">
                <a:solidFill>
                  <a:schemeClr val="tx1"/>
                </a:solidFill>
              </a:rPr>
              <a:t>Transclude</a:t>
            </a:r>
            <a:r>
              <a:rPr lang="en-US" dirty="0" smtClean="0">
                <a:solidFill>
                  <a:schemeClr val="tx1"/>
                </a:solidFill>
              </a:rPr>
              <a:t> allows us to pass in an entire template, including its scope, to a directive. Doing so gives us the opportunity to pass in arbitrary content and arbitrary scope to a directive. If the scope option is not set, then the scope available inside the directive will be applied to the template passed in.</a:t>
            </a:r>
          </a:p>
          <a:p>
            <a:pPr algn="just">
              <a:lnSpc>
                <a:spcPct val="170000"/>
              </a:lnSpc>
            </a:pPr>
            <a:r>
              <a:rPr lang="en-US" dirty="0" err="1" smtClean="0">
                <a:solidFill>
                  <a:schemeClr val="tx1"/>
                </a:solidFill>
              </a:rPr>
              <a:t>Transclusion</a:t>
            </a:r>
            <a:r>
              <a:rPr lang="en-US" dirty="0" smtClean="0">
                <a:solidFill>
                  <a:schemeClr val="tx1"/>
                </a:solidFill>
              </a:rPr>
              <a:t> is most often used for creating reusable widgets. </a:t>
            </a:r>
          </a:p>
          <a:p>
            <a:pPr algn="just">
              <a:lnSpc>
                <a:spcPct val="170000"/>
              </a:lnSpc>
            </a:pPr>
            <a:r>
              <a:rPr lang="en-US" dirty="0" err="1" smtClean="0">
                <a:solidFill>
                  <a:schemeClr val="tx1"/>
                </a:solidFill>
              </a:rPr>
              <a:t>ngTransclude</a:t>
            </a:r>
            <a:r>
              <a:rPr lang="en-US" dirty="0" smtClean="0">
                <a:solidFill>
                  <a:schemeClr val="tx1"/>
                </a:solidFill>
              </a:rPr>
              <a:t> directive marks the insertion point for the </a:t>
            </a:r>
            <a:r>
              <a:rPr lang="en-US" dirty="0" err="1" smtClean="0">
                <a:solidFill>
                  <a:schemeClr val="tx1"/>
                </a:solidFill>
              </a:rPr>
              <a:t>transcluded</a:t>
            </a:r>
            <a:r>
              <a:rPr lang="en-US" dirty="0" smtClean="0">
                <a:solidFill>
                  <a:schemeClr val="tx1"/>
                </a:solidFill>
              </a:rPr>
              <a:t> DOM of the nearest parent directive that uses </a:t>
            </a:r>
            <a:r>
              <a:rPr lang="en-US" dirty="0" err="1" smtClean="0">
                <a:solidFill>
                  <a:schemeClr val="tx1"/>
                </a:solidFill>
              </a:rPr>
              <a:t>transclusion</a:t>
            </a:r>
            <a:r>
              <a:rPr lang="en-US" dirty="0" smtClean="0">
                <a:solidFill>
                  <a:schemeClr val="tx1"/>
                </a:solidFill>
              </a:rPr>
              <a:t>.</a:t>
            </a:r>
          </a:p>
          <a:p>
            <a:pPr lvl="1" algn="just">
              <a:lnSpc>
                <a:spcPct val="170000"/>
              </a:lnSpc>
            </a:pPr>
            <a:r>
              <a:rPr lang="en-US" dirty="0" smtClean="0">
                <a:solidFill>
                  <a:schemeClr val="tx1"/>
                </a:solidFill>
              </a:rPr>
              <a:t>Any existing content of the element that this directive is placed on will be removed before the </a:t>
            </a:r>
            <a:r>
              <a:rPr lang="en-US" dirty="0" err="1" smtClean="0">
                <a:solidFill>
                  <a:schemeClr val="tx1"/>
                </a:solidFill>
              </a:rPr>
              <a:t>transcluded</a:t>
            </a:r>
            <a:r>
              <a:rPr lang="en-US" dirty="0" smtClean="0">
                <a:solidFill>
                  <a:schemeClr val="tx1"/>
                </a:solidFill>
              </a:rPr>
              <a:t> content is inserted.</a:t>
            </a: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Directive08</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2.5 Custom Directives </a:t>
            </a:r>
            <a:br>
              <a:rPr lang="en-US" sz="1200" dirty="0" smtClean="0"/>
            </a:br>
            <a:r>
              <a:rPr lang="en-US" dirty="0" smtClean="0"/>
              <a:t>Working with </a:t>
            </a:r>
            <a:r>
              <a:rPr lang="en-US" dirty="0" err="1" smtClean="0"/>
              <a:t>jQuery</a:t>
            </a:r>
            <a:r>
              <a:rPr lang="en-US" dirty="0" smtClean="0"/>
              <a:t> UI</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wrap the </a:t>
            </a:r>
            <a:r>
              <a:rPr lang="en-US" dirty="0" err="1" smtClean="0">
                <a:solidFill>
                  <a:schemeClr val="tx1"/>
                </a:solidFill>
              </a:rPr>
              <a:t>jQuery</a:t>
            </a:r>
            <a:r>
              <a:rPr lang="en-US" dirty="0" smtClean="0">
                <a:solidFill>
                  <a:schemeClr val="tx1"/>
                </a:solidFill>
              </a:rPr>
              <a:t> UI </a:t>
            </a:r>
            <a:r>
              <a:rPr lang="en-US" dirty="0" err="1" smtClean="0">
                <a:solidFill>
                  <a:schemeClr val="tx1"/>
                </a:solidFill>
              </a:rPr>
              <a:t>Datepicker</a:t>
            </a:r>
            <a:r>
              <a:rPr lang="en-US" dirty="0" smtClean="0">
                <a:solidFill>
                  <a:schemeClr val="tx1"/>
                </a:solidFill>
              </a:rPr>
              <a:t> into an Angular.js  easily with the help of a custom directive</a:t>
            </a:r>
          </a:p>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103086" y="2032000"/>
            <a:ext cx="6574971" cy="380274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&lt;div&gt;</a:t>
            </a:r>
          </a:p>
          <a:p>
            <a:r>
              <a:rPr lang="en-US" sz="1600" dirty="0" smtClean="0">
                <a:solidFill>
                  <a:schemeClr val="tx1"/>
                </a:solidFill>
              </a:rPr>
              <a:t>	&lt;input data-</a:t>
            </a:r>
            <a:r>
              <a:rPr lang="en-US" sz="1600" dirty="0" err="1" smtClean="0">
                <a:solidFill>
                  <a:schemeClr val="tx1"/>
                </a:solidFill>
              </a:rPr>
              <a:t>igate</a:t>
            </a:r>
            <a:r>
              <a:rPr lang="en-US" sz="1600" dirty="0" smtClean="0">
                <a:solidFill>
                  <a:schemeClr val="tx1"/>
                </a:solidFill>
              </a:rPr>
              <a:t>-date-picker="true" type="text"/&gt;</a:t>
            </a:r>
          </a:p>
          <a:p>
            <a:r>
              <a:rPr lang="en-US" sz="1600" dirty="0" smtClean="0">
                <a:solidFill>
                  <a:schemeClr val="tx1"/>
                </a:solidFill>
              </a:rPr>
              <a:t>&lt;/div&gt;</a:t>
            </a:r>
          </a:p>
          <a:p>
            <a:r>
              <a:rPr lang="en-US" sz="1600" dirty="0" smtClean="0">
                <a:solidFill>
                  <a:schemeClr val="tx1"/>
                </a:solidFill>
              </a:rPr>
              <a:t>&lt;script&gt;</a:t>
            </a:r>
          </a:p>
          <a:p>
            <a:r>
              <a:rPr lang="en-US" sz="1600" dirty="0" err="1" smtClean="0">
                <a:solidFill>
                  <a:schemeClr val="tx1"/>
                </a:solidFill>
              </a:rPr>
              <a:t>var</a:t>
            </a:r>
            <a:r>
              <a:rPr lang="en-US" sz="1600" dirty="0" smtClean="0">
                <a:solidFill>
                  <a:schemeClr val="tx1"/>
                </a:solidFill>
              </a:rPr>
              <a:t> app = </a:t>
            </a:r>
            <a:r>
              <a:rPr lang="en-US" sz="1600" dirty="0" err="1" smtClean="0">
                <a:solidFill>
                  <a:schemeClr val="tx1"/>
                </a:solidFill>
              </a:rPr>
              <a:t>angular.module</a:t>
            </a:r>
            <a:r>
              <a:rPr lang="en-US" sz="1600" dirty="0" smtClean="0">
                <a:solidFill>
                  <a:schemeClr val="tx1"/>
                </a:solidFill>
              </a:rPr>
              <a:t>("</a:t>
            </a:r>
            <a:r>
              <a:rPr lang="en-US" sz="1600" dirty="0" err="1" smtClean="0">
                <a:solidFill>
                  <a:schemeClr val="tx1"/>
                </a:solidFill>
              </a:rPr>
              <a:t>myApp</a:t>
            </a:r>
            <a:r>
              <a:rPr lang="en-US" sz="1600" dirty="0" smtClean="0">
                <a:solidFill>
                  <a:schemeClr val="tx1"/>
                </a:solidFill>
              </a:rPr>
              <a:t>",[]);</a:t>
            </a:r>
          </a:p>
          <a:p>
            <a:r>
              <a:rPr lang="en-US" sz="1600" dirty="0" err="1" smtClean="0">
                <a:solidFill>
                  <a:schemeClr val="tx1"/>
                </a:solidFill>
              </a:rPr>
              <a:t>app.directive</a:t>
            </a:r>
            <a:r>
              <a:rPr lang="en-US" sz="1600" dirty="0" smtClean="0">
                <a:solidFill>
                  <a:schemeClr val="tx1"/>
                </a:solidFill>
              </a:rPr>
              <a:t>('</a:t>
            </a:r>
            <a:r>
              <a:rPr lang="en-US" sz="1600" dirty="0" err="1" smtClean="0">
                <a:solidFill>
                  <a:schemeClr val="tx1"/>
                </a:solidFill>
              </a:rPr>
              <a:t>igateDatePicker',function</a:t>
            </a:r>
            <a:r>
              <a:rPr lang="en-US" sz="1600" dirty="0" smtClean="0">
                <a:solidFill>
                  <a:schemeClr val="tx1"/>
                </a:solidFill>
              </a:rPr>
              <a:t>(){</a:t>
            </a:r>
          </a:p>
          <a:p>
            <a:r>
              <a:rPr lang="en-US" sz="1600" dirty="0" smtClean="0">
                <a:solidFill>
                  <a:schemeClr val="tx1"/>
                </a:solidFill>
              </a:rPr>
              <a:t>	return function(</a:t>
            </a:r>
            <a:r>
              <a:rPr lang="en-US" sz="1600" dirty="0" err="1" smtClean="0">
                <a:solidFill>
                  <a:schemeClr val="tx1"/>
                </a:solidFill>
              </a:rPr>
              <a:t>scope,element,attrs</a:t>
            </a:r>
            <a:r>
              <a:rPr lang="en-US" sz="1600" dirty="0" smtClean="0">
                <a:solidFill>
                  <a:schemeClr val="tx1"/>
                </a:solidFill>
              </a:rPr>
              <a:t>){</a:t>
            </a:r>
          </a:p>
          <a:p>
            <a:r>
              <a:rPr lang="en-US" sz="1600" dirty="0" smtClean="0">
                <a:solidFill>
                  <a:schemeClr val="tx1"/>
                </a:solidFill>
              </a:rPr>
              <a:t>		</a:t>
            </a:r>
            <a:r>
              <a:rPr lang="en-US" sz="1600" dirty="0" err="1" smtClean="0">
                <a:solidFill>
                  <a:schemeClr val="tx1"/>
                </a:solidFill>
              </a:rPr>
              <a:t>element.datepicker</a:t>
            </a:r>
            <a:r>
              <a:rPr lang="en-US" sz="1600" dirty="0" smtClean="0">
                <a:solidFill>
                  <a:schemeClr val="tx1"/>
                </a:solidFill>
              </a:rPr>
              <a:t>({</a:t>
            </a:r>
          </a:p>
          <a:p>
            <a:r>
              <a:rPr lang="en-US" sz="1600" dirty="0" smtClean="0">
                <a:solidFill>
                  <a:schemeClr val="tx1"/>
                </a:solidFill>
              </a:rPr>
              <a:t>			</a:t>
            </a:r>
            <a:r>
              <a:rPr lang="en-US" sz="1600" dirty="0" err="1" smtClean="0">
                <a:solidFill>
                  <a:schemeClr val="tx1"/>
                </a:solidFill>
              </a:rPr>
              <a:t>changeMonth</a:t>
            </a:r>
            <a:r>
              <a:rPr lang="en-US" sz="1600" dirty="0" smtClean="0">
                <a:solidFill>
                  <a:schemeClr val="tx1"/>
                </a:solidFill>
              </a:rPr>
              <a:t>: true,</a:t>
            </a:r>
          </a:p>
          <a:p>
            <a:r>
              <a:rPr lang="en-US" sz="1600" dirty="0" smtClean="0">
                <a:solidFill>
                  <a:schemeClr val="tx1"/>
                </a:solidFill>
              </a:rPr>
              <a:t>			</a:t>
            </a:r>
            <a:r>
              <a:rPr lang="en-US" sz="1600" dirty="0" err="1" smtClean="0">
                <a:solidFill>
                  <a:schemeClr val="tx1"/>
                </a:solidFill>
              </a:rPr>
              <a:t>changeYear</a:t>
            </a:r>
            <a:r>
              <a:rPr lang="en-US" sz="1600" dirty="0" smtClean="0">
                <a:solidFill>
                  <a:schemeClr val="tx1"/>
                </a:solidFill>
              </a:rPr>
              <a:t>: true</a:t>
            </a:r>
          </a:p>
          <a:p>
            <a:r>
              <a:rPr lang="en-US" sz="1600" dirty="0" smtClean="0">
                <a:solidFill>
                  <a:schemeClr val="tx1"/>
                </a:solidFill>
              </a:rPr>
              <a:t>		});</a:t>
            </a:r>
          </a:p>
          <a:p>
            <a:r>
              <a:rPr lang="en-US" sz="1600" dirty="0" smtClean="0">
                <a:solidFill>
                  <a:schemeClr val="tx1"/>
                </a:solidFill>
              </a:rPr>
              <a:t>	}</a:t>
            </a:r>
          </a:p>
          <a:p>
            <a:r>
              <a:rPr lang="en-US" sz="1600" dirty="0" smtClean="0">
                <a:solidFill>
                  <a:schemeClr val="tx1"/>
                </a:solidFill>
              </a:rPr>
              <a:t>});</a:t>
            </a:r>
          </a:p>
          <a:p>
            <a:r>
              <a:rPr lang="en-US" sz="1600" dirty="0" smtClean="0">
                <a:solidFill>
                  <a:schemeClr val="tx1"/>
                </a:solidFill>
              </a:rPr>
              <a:t>&lt;/script&gt;</a:t>
            </a:r>
          </a:p>
          <a:p>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jQueryUI-DatePicker</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Digest cycle can be considered as a loop, during which Angular checks if there are any changes </a:t>
            </a:r>
            <a:r>
              <a:rPr lang="en-US" dirty="0" err="1" smtClean="0">
                <a:solidFill>
                  <a:schemeClr val="tx1"/>
                </a:solidFill>
              </a:rPr>
              <a:t>occured</a:t>
            </a:r>
            <a:r>
              <a:rPr lang="en-US" dirty="0" smtClean="0">
                <a:solidFill>
                  <a:schemeClr val="tx1"/>
                </a:solidFill>
              </a:rPr>
              <a:t> to the variables watched being watched.</a:t>
            </a:r>
          </a:p>
          <a:p>
            <a:pPr algn="just">
              <a:lnSpc>
                <a:spcPct val="170000"/>
              </a:lnSpc>
            </a:pPr>
            <a:r>
              <a:rPr lang="en-US" dirty="0" smtClean="0">
                <a:solidFill>
                  <a:schemeClr val="tx1"/>
                </a:solidFill>
              </a:rPr>
              <a:t>Angular sets up a watcher on the scope model, which in turn updates the view whenever the model changes. </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$digest cycle fires the watchers.  When the $digest cycle starts, it fires each of the watchers. These watchers checks the current value of the scope model is different from old value. If there is a change, then the corresponding listener function </a:t>
            </a:r>
            <a:r>
              <a:rPr lang="en-US" dirty="0" err="1" smtClean="0">
                <a:solidFill>
                  <a:schemeClr val="tx1"/>
                </a:solidFill>
              </a:rPr>
              <a:t>executes.As</a:t>
            </a:r>
            <a:r>
              <a:rPr lang="en-US" dirty="0" smtClean="0">
                <a:solidFill>
                  <a:schemeClr val="tx1"/>
                </a:solidFill>
              </a:rPr>
              <a:t> a result any expressions in the view gets updated.</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843314" y="2902857"/>
            <a:ext cx="5921829" cy="133531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scope.$watch</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modelVariable</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newValue</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oldValue</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//update the DOM with </a:t>
            </a:r>
            <a:r>
              <a:rPr lang="en-US" sz="1600" dirty="0" err="1" smtClean="0">
                <a:solidFill>
                  <a:schemeClr val="tx1"/>
                </a:solidFill>
                <a:latin typeface="Candara" pitchFamily="34" charset="0"/>
              </a:rPr>
              <a:t>newValue</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p>
          <a:p>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$digest cycle starts as a result of a call to $</a:t>
            </a:r>
            <a:r>
              <a:rPr lang="en-US" dirty="0" err="1" smtClean="0">
                <a:solidFill>
                  <a:schemeClr val="tx1"/>
                </a:solidFill>
              </a:rPr>
              <a:t>scope.$digest</a:t>
            </a:r>
            <a:r>
              <a:rPr lang="en-US" dirty="0" smtClean="0">
                <a:solidFill>
                  <a:schemeClr val="tx1"/>
                </a:solidFill>
              </a:rPr>
              <a:t>(). Angular doesn’t directly call $digest(). Instead, it calls $</a:t>
            </a:r>
            <a:r>
              <a:rPr lang="en-US" dirty="0" err="1" smtClean="0">
                <a:solidFill>
                  <a:schemeClr val="tx1"/>
                </a:solidFill>
              </a:rPr>
              <a:t>scope.$apply</a:t>
            </a:r>
            <a:r>
              <a:rPr lang="en-US" dirty="0" smtClean="0">
                <a:solidFill>
                  <a:schemeClr val="tx1"/>
                </a:solidFill>
              </a:rPr>
              <a:t>(), which in turn calls $</a:t>
            </a:r>
            <a:r>
              <a:rPr lang="en-US" dirty="0" err="1" smtClean="0">
                <a:solidFill>
                  <a:schemeClr val="tx1"/>
                </a:solidFill>
              </a:rPr>
              <a:t>rootScope.$digest</a:t>
            </a:r>
            <a:r>
              <a:rPr lang="en-US" dirty="0" smtClean="0">
                <a:solidFill>
                  <a:schemeClr val="tx1"/>
                </a:solidFill>
              </a:rPr>
              <a:t>(). As a result of this, a digest cycle starts at the $</a:t>
            </a:r>
            <a:r>
              <a:rPr lang="en-US" dirty="0" err="1" smtClean="0">
                <a:solidFill>
                  <a:schemeClr val="tx1"/>
                </a:solidFill>
              </a:rPr>
              <a:t>rootScope</a:t>
            </a:r>
            <a:r>
              <a:rPr lang="en-US" dirty="0" smtClean="0">
                <a:solidFill>
                  <a:schemeClr val="tx1"/>
                </a:solidFill>
              </a:rPr>
              <a:t>, and subsequently visits all the child scopes calling the watchers along the way.</a:t>
            </a:r>
          </a:p>
          <a:p>
            <a:pPr algn="just">
              <a:lnSpc>
                <a:spcPct val="170000"/>
              </a:lnSpc>
            </a:pPr>
            <a:r>
              <a:rPr lang="en-US" dirty="0" err="1" smtClean="0">
                <a:solidFill>
                  <a:schemeClr val="tx1"/>
                </a:solidFill>
              </a:rPr>
              <a:t>AngularJS</a:t>
            </a:r>
            <a:r>
              <a:rPr lang="en-US" dirty="0" smtClean="0">
                <a:solidFill>
                  <a:schemeClr val="tx1"/>
                </a:solidFill>
              </a:rPr>
              <a:t> wraps the function calls (which updates the model) from view within $</a:t>
            </a:r>
            <a:r>
              <a:rPr lang="en-US" dirty="0" err="1" smtClean="0">
                <a:solidFill>
                  <a:schemeClr val="tx1"/>
                </a:solidFill>
              </a:rPr>
              <a:t>scope.$apply</a:t>
            </a:r>
            <a:r>
              <a:rPr lang="en-US" dirty="0" smtClean="0">
                <a:solidFill>
                  <a:schemeClr val="tx1"/>
                </a:solidFill>
              </a:rPr>
              <a:t>()</a:t>
            </a:r>
          </a:p>
          <a:p>
            <a:pPr algn="just">
              <a:lnSpc>
                <a:spcPct val="170000"/>
              </a:lnSpc>
            </a:pPr>
            <a:r>
              <a:rPr lang="en-US" dirty="0" smtClean="0">
                <a:solidFill>
                  <a:schemeClr val="tx1"/>
                </a:solidFill>
              </a:rPr>
              <a:t>The $apply() function comes in two flavors. </a:t>
            </a:r>
          </a:p>
          <a:p>
            <a:pPr lvl="1" algn="just">
              <a:lnSpc>
                <a:spcPct val="170000"/>
              </a:lnSpc>
            </a:pPr>
            <a:r>
              <a:rPr lang="en-US" dirty="0" smtClean="0">
                <a:solidFill>
                  <a:schemeClr val="tx1"/>
                </a:solidFill>
              </a:rPr>
              <a:t>The first one takes a function as an argument, evaluates it, and triggers a $digest cycle. </a:t>
            </a:r>
          </a:p>
          <a:p>
            <a:pPr lvl="1" algn="just">
              <a:lnSpc>
                <a:spcPct val="170000"/>
              </a:lnSpc>
            </a:pPr>
            <a:r>
              <a:rPr lang="en-US" dirty="0" smtClean="0">
                <a:solidFill>
                  <a:schemeClr val="tx1"/>
                </a:solidFill>
              </a:rPr>
              <a:t>The second version does not take any arguments and just starts a $digest cycle.</a:t>
            </a: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Built-in directives/services (like </a:t>
            </a:r>
            <a:r>
              <a:rPr lang="en-US" dirty="0" err="1" smtClean="0">
                <a:solidFill>
                  <a:schemeClr val="tx1"/>
                </a:solidFill>
              </a:rPr>
              <a:t>ng</a:t>
            </a:r>
            <a:r>
              <a:rPr lang="en-US" dirty="0" smtClean="0">
                <a:solidFill>
                  <a:schemeClr val="tx1"/>
                </a:solidFill>
              </a:rPr>
              <a:t>-click, </a:t>
            </a:r>
            <a:r>
              <a:rPr lang="en-US" dirty="0" err="1" smtClean="0">
                <a:solidFill>
                  <a:schemeClr val="tx1"/>
                </a:solidFill>
              </a:rPr>
              <a:t>ng</a:t>
            </a:r>
            <a:r>
              <a:rPr lang="en-US" dirty="0" smtClean="0">
                <a:solidFill>
                  <a:schemeClr val="tx1"/>
                </a:solidFill>
              </a:rPr>
              <a:t>-repeat, </a:t>
            </a:r>
            <a:r>
              <a:rPr lang="en-US" dirty="0" err="1" smtClean="0">
                <a:solidFill>
                  <a:schemeClr val="tx1"/>
                </a:solidFill>
              </a:rPr>
              <a:t>ng</a:t>
            </a:r>
            <a:r>
              <a:rPr lang="en-US" dirty="0" smtClean="0">
                <a:solidFill>
                  <a:schemeClr val="tx1"/>
                </a:solidFill>
              </a:rPr>
              <a:t>-model, $</a:t>
            </a:r>
            <a:r>
              <a:rPr lang="en-US" dirty="0" err="1" smtClean="0">
                <a:solidFill>
                  <a:schemeClr val="tx1"/>
                </a:solidFill>
              </a:rPr>
              <a:t>timeout,$http</a:t>
            </a:r>
            <a:r>
              <a:rPr lang="en-US" dirty="0" smtClean="0">
                <a:solidFill>
                  <a:schemeClr val="tx1"/>
                </a:solidFill>
              </a:rPr>
              <a:t> etc) which changes the models automatically trigger a $digest </a:t>
            </a:r>
            <a:r>
              <a:rPr lang="en-US" dirty="0" err="1" smtClean="0">
                <a:solidFill>
                  <a:schemeClr val="tx1"/>
                </a:solidFill>
              </a:rPr>
              <a:t>cycle.i.e</a:t>
            </a:r>
            <a:r>
              <a:rPr lang="en-US" dirty="0" smtClean="0">
                <a:solidFill>
                  <a:schemeClr val="tx1"/>
                </a:solidFill>
              </a:rPr>
              <a:t>. It calls $apply() automatically and creates implicit watches to the model variables. </a:t>
            </a:r>
          </a:p>
          <a:p>
            <a:pPr algn="just">
              <a:lnSpc>
                <a:spcPct val="170000"/>
              </a:lnSpc>
            </a:pPr>
            <a:r>
              <a:rPr lang="en-US" dirty="0" smtClean="0">
                <a:solidFill>
                  <a:schemeClr val="tx1"/>
                </a:solidFill>
              </a:rPr>
              <a:t>If we change any model outside of the Angular context, then we need to inform Angular of the changes made by calling $apply() manually. For instance, if </a:t>
            </a:r>
            <a:r>
              <a:rPr lang="en-US" dirty="0" err="1" smtClean="0">
                <a:solidFill>
                  <a:schemeClr val="tx1"/>
                </a:solidFill>
              </a:rPr>
              <a:t>setTimeout</a:t>
            </a:r>
            <a:r>
              <a:rPr lang="en-US" dirty="0" smtClean="0">
                <a:solidFill>
                  <a:schemeClr val="tx1"/>
                </a:solidFill>
              </a:rPr>
              <a:t>() function updates a scope model, Angular wont have any idea about the model change then it becomes our responsibility to call $apply() manually, which in turn triggers a $digest cycle.</a:t>
            </a:r>
          </a:p>
          <a:p>
            <a:pPr algn="just">
              <a:lnSpc>
                <a:spcPct val="170000"/>
              </a:lnSpc>
            </a:pPr>
            <a:r>
              <a:rPr lang="en-US" dirty="0" smtClean="0">
                <a:solidFill>
                  <a:schemeClr val="tx1"/>
                </a:solidFill>
              </a:rPr>
              <a:t>If a directive that sets up a DOM event listener and changes models inside the handler function, we need to call $apply() to ensure the changes take effect.</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2.2 Directives Introduction</a:t>
            </a:r>
            <a:br>
              <a:rPr lang="en-US" sz="1200" dirty="0" smtClean="0"/>
            </a:br>
            <a:r>
              <a:rPr lang="en-US" dirty="0" smtClean="0"/>
              <a:t>Directives</a:t>
            </a:r>
            <a:endParaRPr lang="en-US" sz="2400" dirty="0"/>
          </a:p>
        </p:txBody>
      </p:sp>
      <p:sp>
        <p:nvSpPr>
          <p:cNvPr id="6" name="Content Placeholder 5"/>
          <p:cNvSpPr>
            <a:spLocks noGrp="1"/>
          </p:cNvSpPr>
          <p:nvPr>
            <p:ph idx="1"/>
          </p:nvPr>
        </p:nvSpPr>
        <p:spPr>
          <a:xfrm>
            <a:off x="442685" y="972457"/>
            <a:ext cx="8229600" cy="5675085"/>
          </a:xfrm>
        </p:spPr>
        <p:txBody>
          <a:bodyPr>
            <a:noAutofit/>
          </a:bodyPr>
          <a:lstStyle/>
          <a:p>
            <a:pPr algn="just">
              <a:lnSpc>
                <a:spcPct val="170000"/>
              </a:lnSpc>
            </a:pPr>
            <a:r>
              <a:rPr lang="en-US" dirty="0" smtClean="0">
                <a:solidFill>
                  <a:schemeClr val="tx1"/>
                </a:solidFill>
              </a:rPr>
              <a:t>Directives are ways to transform the DOM through extending HTML and provides new functionality to it.</a:t>
            </a:r>
          </a:p>
          <a:p>
            <a:pPr algn="just">
              <a:lnSpc>
                <a:spcPct val="170000"/>
              </a:lnSpc>
            </a:pPr>
            <a:r>
              <a:rPr lang="en-US" dirty="0" smtClean="0">
                <a:solidFill>
                  <a:schemeClr val="tx1"/>
                </a:solidFill>
              </a:rPr>
              <a:t>As a good practice DOM manipulations need to be done in directives.</a:t>
            </a:r>
          </a:p>
          <a:p>
            <a:pPr algn="just">
              <a:lnSpc>
                <a:spcPct val="170000"/>
              </a:lnSpc>
            </a:pPr>
            <a:r>
              <a:rPr lang="en-US" dirty="0" smtClean="0">
                <a:solidFill>
                  <a:schemeClr val="tx1"/>
                </a:solidFill>
              </a:rPr>
              <a:t>Directive is  simply a function that we run on a particular DOM element (such as an attribute, element name, comment or CSS class) that tell </a:t>
            </a:r>
            <a:r>
              <a:rPr lang="en-US" dirty="0" err="1" smtClean="0">
                <a:solidFill>
                  <a:schemeClr val="tx1"/>
                </a:solidFill>
              </a:rPr>
              <a:t>AngularJS's</a:t>
            </a:r>
            <a:r>
              <a:rPr lang="en-US" dirty="0" smtClean="0">
                <a:solidFill>
                  <a:schemeClr val="tx1"/>
                </a:solidFill>
              </a:rPr>
              <a:t> HTML compiler ($compile) to attach a specified behavior to that DOM element or even transform the DOM element and its children. </a:t>
            </a:r>
          </a:p>
          <a:p>
            <a:pPr algn="just">
              <a:lnSpc>
                <a:spcPct val="170000"/>
              </a:lnSpc>
            </a:pPr>
            <a:r>
              <a:rPr lang="en-US" dirty="0" smtClean="0">
                <a:solidFill>
                  <a:schemeClr val="tx1"/>
                </a:solidFill>
              </a:rPr>
              <a:t>Directives are actually defined with </a:t>
            </a:r>
            <a:r>
              <a:rPr lang="en-US" dirty="0" err="1" smtClean="0">
                <a:solidFill>
                  <a:schemeClr val="tx1"/>
                </a:solidFill>
              </a:rPr>
              <a:t>camelCase</a:t>
            </a:r>
            <a:r>
              <a:rPr lang="en-US" dirty="0" smtClean="0">
                <a:solidFill>
                  <a:schemeClr val="tx1"/>
                </a:solidFill>
              </a:rPr>
              <a:t> in the JavaScript, but applied with a dash to the HTML.</a:t>
            </a:r>
          </a:p>
          <a:p>
            <a:pPr algn="just">
              <a:lnSpc>
                <a:spcPct val="170000"/>
              </a:lnSpc>
            </a:pPr>
            <a:r>
              <a:rPr lang="en-US" dirty="0" smtClean="0">
                <a:solidFill>
                  <a:schemeClr val="tx1"/>
                </a:solidFill>
              </a:rPr>
              <a:t>Angular comes with a set of built-in directives along with that we can create our own directives.</a:t>
            </a:r>
          </a:p>
          <a:p>
            <a:pPr algn="just">
              <a:lnSpc>
                <a:spcPct val="170000"/>
              </a:lnSpc>
            </a:pPr>
            <a:endParaRPr lang="en-US" dirty="0" smtClean="0">
              <a:solidFill>
                <a:schemeClr val="tx1"/>
              </a:solidFill>
            </a:endParaRPr>
          </a:p>
          <a:p>
            <a:pPr algn="just">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 Cycle and $scope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1886856" y="1411853"/>
            <a:ext cx="5428343" cy="4379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$watch</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$watches can be used to watch any value, and trigger a function call when that value changes. A $watch can be set up from any $scope by calling $</a:t>
            </a:r>
            <a:r>
              <a:rPr lang="en-US" dirty="0" err="1" smtClean="0">
                <a:solidFill>
                  <a:schemeClr val="tx1"/>
                </a:solidFill>
              </a:rPr>
              <a:t>scope.$watch</a:t>
            </a:r>
            <a:r>
              <a:rPr lang="en-US" dirty="0" smtClean="0">
                <a:solidFill>
                  <a:schemeClr val="tx1"/>
                </a:solidFill>
              </a:rPr>
              <a:t>().</a:t>
            </a:r>
          </a:p>
          <a:p>
            <a:pPr algn="just">
              <a:lnSpc>
                <a:spcPct val="170000"/>
              </a:lnSpc>
            </a:pPr>
            <a:r>
              <a:rPr lang="en-US" dirty="0" smtClean="0">
                <a:solidFill>
                  <a:schemeClr val="tx1"/>
                </a:solidFill>
              </a:rPr>
              <a:t>There are two ways to set up a watch (no difference between two)</a:t>
            </a:r>
          </a:p>
          <a:p>
            <a:pPr lvl="1" algn="just">
              <a:lnSpc>
                <a:spcPct val="170000"/>
              </a:lnSpc>
            </a:pPr>
            <a:r>
              <a:rPr lang="en-US" dirty="0" smtClean="0">
                <a:solidFill>
                  <a:schemeClr val="tx1"/>
                </a:solidFill>
              </a:rPr>
              <a:t>By Expression. </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r>
              <a:rPr lang="en-US" dirty="0" smtClean="0">
                <a:solidFill>
                  <a:schemeClr val="tx1"/>
                </a:solidFill>
              </a:rPr>
              <a:t>By Function</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4" name="Rounded Rectangle 3"/>
          <p:cNvSpPr/>
          <p:nvPr/>
        </p:nvSpPr>
        <p:spPr>
          <a:xfrm>
            <a:off x="1117600" y="3425373"/>
            <a:ext cx="5921829" cy="104502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scope.$watch</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modelVariable</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newValue</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oldValue</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//update the DOM with </a:t>
            </a:r>
            <a:r>
              <a:rPr lang="en-US" sz="1600" dirty="0" err="1" smtClean="0">
                <a:solidFill>
                  <a:schemeClr val="tx1"/>
                </a:solidFill>
                <a:latin typeface="Candara" pitchFamily="34" charset="0"/>
              </a:rPr>
              <a:t>newValue</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p>
          <a:p>
            <a:endParaRPr lang="en-US" sz="1600" dirty="0">
              <a:solidFill>
                <a:schemeClr val="tx1"/>
              </a:solidFill>
              <a:latin typeface="Candara" pitchFamily="34" charset="0"/>
            </a:endParaRPr>
          </a:p>
        </p:txBody>
      </p:sp>
      <p:sp>
        <p:nvSpPr>
          <p:cNvPr id="5" name="Rounded Rectangle 4"/>
          <p:cNvSpPr/>
          <p:nvPr/>
        </p:nvSpPr>
        <p:spPr>
          <a:xfrm>
            <a:off x="508001" y="5159832"/>
            <a:ext cx="8345714" cy="104502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scope.$watch</a:t>
            </a:r>
            <a:r>
              <a:rPr lang="en-US" sz="1600" dirty="0" smtClean="0">
                <a:solidFill>
                  <a:schemeClr val="tx1"/>
                </a:solidFill>
                <a:latin typeface="Candara" pitchFamily="34" charset="0"/>
              </a:rPr>
              <a:t>( function() { return $</a:t>
            </a:r>
            <a:r>
              <a:rPr lang="en-US" sz="1600" dirty="0" err="1" smtClean="0">
                <a:solidFill>
                  <a:schemeClr val="tx1"/>
                </a:solidFill>
                <a:latin typeface="Candara" pitchFamily="34" charset="0"/>
              </a:rPr>
              <a:t>scope.modelVariable</a:t>
            </a:r>
            <a:r>
              <a:rPr lang="en-US" sz="1600" dirty="0" smtClean="0">
                <a:solidFill>
                  <a:schemeClr val="tx1"/>
                </a:solidFill>
                <a:latin typeface="Candara" pitchFamily="34" charset="0"/>
              </a:rPr>
              <a:t>; }, function(</a:t>
            </a:r>
            <a:r>
              <a:rPr lang="en-US" sz="1600" dirty="0" err="1" smtClean="0">
                <a:solidFill>
                  <a:schemeClr val="tx1"/>
                </a:solidFill>
                <a:latin typeface="Candara" pitchFamily="34" charset="0"/>
              </a:rPr>
              <a:t>newValue</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oldValue</a:t>
            </a:r>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//update the DOM with </a:t>
            </a:r>
            <a:r>
              <a:rPr lang="en-US" sz="1600" dirty="0" err="1" smtClean="0">
                <a:solidFill>
                  <a:schemeClr val="tx1"/>
                </a:solidFill>
                <a:latin typeface="Candara" pitchFamily="34" charset="0"/>
              </a:rPr>
              <a:t>newValue</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$digest</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$digest loops through all watchers on the scope on which it is called and it's child scopes. It evaluates them and executing the handlers if any changes found.</a:t>
            </a:r>
          </a:p>
          <a:p>
            <a:pPr algn="just">
              <a:lnSpc>
                <a:spcPct val="170000"/>
              </a:lnSpc>
            </a:pPr>
            <a:r>
              <a:rPr lang="en-US" dirty="0" smtClean="0">
                <a:solidFill>
                  <a:schemeClr val="tx1"/>
                </a:solidFill>
              </a:rPr>
              <a:t>To call $digest</a:t>
            </a:r>
          </a:p>
          <a:p>
            <a:pPr lvl="1" algn="just">
              <a:lnSpc>
                <a:spcPct val="170000"/>
              </a:lnSpc>
            </a:pPr>
            <a:r>
              <a:rPr lang="en-US" dirty="0" smtClean="0">
                <a:solidFill>
                  <a:schemeClr val="tx1"/>
                </a:solidFill>
              </a:rPr>
              <a:t>$</a:t>
            </a:r>
            <a:r>
              <a:rPr lang="en-US" dirty="0" err="1" smtClean="0">
                <a:solidFill>
                  <a:schemeClr val="tx1"/>
                </a:solidFill>
              </a:rPr>
              <a:t>scope.$digest</a:t>
            </a:r>
            <a:r>
              <a:rPr lang="en-US" dirty="0" smtClean="0">
                <a:solidFill>
                  <a:schemeClr val="tx1"/>
                </a:solidFill>
              </a:rPr>
              <a:t>();</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19" y="64008"/>
            <a:ext cx="8176109" cy="831832"/>
          </a:xfrm>
        </p:spPr>
        <p:txBody>
          <a:bodyPr/>
          <a:lstStyle/>
          <a:p>
            <a:r>
              <a:rPr lang="en-US" sz="1200" dirty="0" smtClean="0"/>
              <a:t>2.6 Digest Cycle</a:t>
            </a:r>
            <a:br>
              <a:rPr lang="en-US" sz="1200" dirty="0" smtClean="0"/>
            </a:br>
            <a:r>
              <a:rPr lang="en-US" dirty="0" smtClean="0"/>
              <a:t>$apply</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It's a wrapper around $</a:t>
            </a:r>
            <a:r>
              <a:rPr lang="en-US" dirty="0" err="1" smtClean="0">
                <a:solidFill>
                  <a:schemeClr val="tx1"/>
                </a:solidFill>
              </a:rPr>
              <a:t>rootScope.$digest</a:t>
            </a:r>
            <a:r>
              <a:rPr lang="en-US" dirty="0" smtClean="0">
                <a:solidFill>
                  <a:schemeClr val="tx1"/>
                </a:solidFill>
              </a:rPr>
              <a:t> that evaluates any expression passed to it prior to calling $digest(). </a:t>
            </a:r>
          </a:p>
          <a:p>
            <a:pPr algn="just">
              <a:lnSpc>
                <a:spcPct val="170000"/>
              </a:lnSpc>
            </a:pPr>
            <a:r>
              <a:rPr lang="en-US" dirty="0" smtClean="0">
                <a:solidFill>
                  <a:schemeClr val="tx1"/>
                </a:solidFill>
              </a:rPr>
              <a:t>Different ways to calling $apply:</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a:t>
            </a:r>
            <a:r>
              <a:rPr lang="en-US" dirty="0" err="1" smtClean="0">
                <a:solidFill>
                  <a:schemeClr val="tx1"/>
                </a:solidFill>
              </a:rPr>
              <a:t>modelVariable</a:t>
            </a:r>
            <a:r>
              <a:rPr lang="en-US" dirty="0" smtClean="0">
                <a:solidFill>
                  <a:schemeClr val="tx1"/>
                </a:solidFill>
              </a:rPr>
              <a:t>= "test"');</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(function(scope) {</a:t>
            </a:r>
          </a:p>
          <a:p>
            <a:pPr lvl="1" algn="just">
              <a:lnSpc>
                <a:spcPct val="170000"/>
              </a:lnSpc>
              <a:buNone/>
            </a:pPr>
            <a:r>
              <a:rPr lang="en-US" dirty="0" smtClean="0">
                <a:solidFill>
                  <a:schemeClr val="tx1"/>
                </a:solidFill>
              </a:rPr>
              <a:t>               scope. </a:t>
            </a:r>
            <a:r>
              <a:rPr lang="en-US" dirty="0" err="1" smtClean="0">
                <a:solidFill>
                  <a:schemeClr val="tx1"/>
                </a:solidFill>
              </a:rPr>
              <a:t>modelVariable</a:t>
            </a:r>
            <a:r>
              <a:rPr lang="en-US" dirty="0" smtClean="0">
                <a:solidFill>
                  <a:schemeClr val="tx1"/>
                </a:solidFill>
              </a:rPr>
              <a:t>  = 'test';</a:t>
            </a:r>
          </a:p>
          <a:p>
            <a:pPr lvl="1" algn="just">
              <a:lnSpc>
                <a:spcPct val="170000"/>
              </a:lnSpc>
              <a:buNone/>
            </a:pPr>
            <a:r>
              <a:rPr lang="en-US" dirty="0" smtClean="0">
                <a:solidFill>
                  <a:schemeClr val="tx1"/>
                </a:solidFill>
              </a:rPr>
              <a:t>       });</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(function(){</a:t>
            </a:r>
          </a:p>
          <a:p>
            <a:pPr lvl="1" algn="just">
              <a:lnSpc>
                <a:spcPct val="170000"/>
              </a:lnSpc>
              <a:buNone/>
            </a:pPr>
            <a:r>
              <a:rPr lang="en-US" dirty="0" smtClean="0">
                <a:solidFill>
                  <a:schemeClr val="tx1"/>
                </a:solidFill>
              </a:rPr>
              <a:t>		 scope. </a:t>
            </a:r>
            <a:r>
              <a:rPr lang="en-US" dirty="0" err="1" smtClean="0">
                <a:solidFill>
                  <a:schemeClr val="tx1"/>
                </a:solidFill>
              </a:rPr>
              <a:t>modelVariable</a:t>
            </a:r>
            <a:r>
              <a:rPr lang="en-US" dirty="0" smtClean="0">
                <a:solidFill>
                  <a:schemeClr val="tx1"/>
                </a:solidFill>
              </a:rPr>
              <a:t>  = 'test';</a:t>
            </a:r>
          </a:p>
          <a:p>
            <a:pPr lvl="1" algn="just">
              <a:lnSpc>
                <a:spcPct val="170000"/>
              </a:lnSpc>
              <a:buNone/>
            </a:pPr>
            <a:r>
              <a:rPr lang="en-US" dirty="0" smtClean="0">
                <a:solidFill>
                  <a:schemeClr val="tx1"/>
                </a:solidFill>
              </a:rPr>
              <a:t>       });</a:t>
            </a:r>
          </a:p>
          <a:p>
            <a:pPr lvl="1" algn="just">
              <a:lnSpc>
                <a:spcPct val="170000"/>
              </a:lnSpc>
            </a:pPr>
            <a:r>
              <a:rPr lang="en-US" dirty="0" smtClean="0">
                <a:solidFill>
                  <a:schemeClr val="tx1"/>
                </a:solidFill>
              </a:rPr>
              <a:t>$</a:t>
            </a:r>
            <a:r>
              <a:rPr lang="en-US" dirty="0" err="1" smtClean="0">
                <a:solidFill>
                  <a:schemeClr val="tx1"/>
                </a:solidFill>
              </a:rPr>
              <a:t>scope.$apply</a:t>
            </a:r>
            <a:r>
              <a:rPr lang="en-US" dirty="0" smtClean="0">
                <a:solidFill>
                  <a:schemeClr val="tx1"/>
                </a:solidFill>
              </a:rPr>
              <a:t>();     //Similar to $digest()</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Directive03</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smtClean="0">
                <a:solidFill>
                  <a:schemeClr val="tx1"/>
                </a:solidFill>
              </a:rPr>
              <a:t>scope is not a model actually it contains the model</a:t>
            </a:r>
          </a:p>
          <a:p>
            <a:pPr algn="just">
              <a:lnSpc>
                <a:spcPct val="150000"/>
              </a:lnSpc>
            </a:pPr>
            <a:r>
              <a:rPr lang="en-US" dirty="0" smtClean="0">
                <a:solidFill>
                  <a:schemeClr val="tx1"/>
                </a:solidFill>
              </a:rPr>
              <a:t>We can use JavaScript objects as model in angular.</a:t>
            </a:r>
          </a:p>
          <a:p>
            <a:pPr algn="just">
              <a:lnSpc>
                <a:spcPct val="150000"/>
              </a:lnSpc>
            </a:pPr>
            <a:r>
              <a:rPr lang="en-US" dirty="0" smtClean="0">
                <a:solidFill>
                  <a:schemeClr val="tx1"/>
                </a:solidFill>
              </a:rPr>
              <a:t>Double curly brace is the markup indicator for binding data to view</a:t>
            </a:r>
          </a:p>
          <a:p>
            <a:pPr algn="just">
              <a:lnSpc>
                <a:spcPct val="150000"/>
              </a:lnSpc>
            </a:pPr>
            <a:r>
              <a:rPr lang="en-US" dirty="0" err="1" smtClean="0">
                <a:solidFill>
                  <a:schemeClr val="tx1"/>
                </a:solidFill>
              </a:rPr>
              <a:t>ngSrc</a:t>
            </a:r>
            <a:r>
              <a:rPr lang="en-US" dirty="0" smtClean="0">
                <a:solidFill>
                  <a:schemeClr val="tx1"/>
                </a:solidFill>
              </a:rPr>
              <a:t> is used to bind and image's </a:t>
            </a:r>
            <a:r>
              <a:rPr lang="en-US" dirty="0" err="1" smtClean="0">
                <a:solidFill>
                  <a:schemeClr val="tx1"/>
                </a:solidFill>
              </a:rPr>
              <a:t>src</a:t>
            </a:r>
            <a:r>
              <a:rPr lang="en-US" dirty="0" smtClean="0">
                <a:solidFill>
                  <a:schemeClr val="tx1"/>
                </a:solidFill>
              </a:rPr>
              <a:t>. It delays fetching an image until binding has </a:t>
            </a:r>
            <a:r>
              <a:rPr lang="en-US" dirty="0" err="1" smtClean="0">
                <a:solidFill>
                  <a:schemeClr val="tx1"/>
                </a:solidFill>
              </a:rPr>
              <a:t>occured</a:t>
            </a:r>
            <a:r>
              <a:rPr lang="en-US" dirty="0" smtClean="0">
                <a:solidFill>
                  <a:schemeClr val="tx1"/>
                </a:solidFill>
              </a:rPr>
              <a:t>.</a:t>
            </a:r>
          </a:p>
          <a:p>
            <a:pPr algn="just">
              <a:lnSpc>
                <a:spcPct val="150000"/>
              </a:lnSpc>
            </a:pPr>
            <a:r>
              <a:rPr lang="en-US" dirty="0" smtClean="0">
                <a:solidFill>
                  <a:schemeClr val="tx1"/>
                </a:solidFill>
              </a:rPr>
              <a:t>angular directives can be written in three different ways :  tag, attribute &amp; class and we cannot write all the inbuilt directives in all the 3 ways.</a:t>
            </a:r>
          </a:p>
          <a:p>
            <a:pPr algn="just">
              <a:lnSpc>
                <a:spcPct val="150000"/>
              </a:lnSpc>
            </a:pPr>
            <a:r>
              <a:rPr lang="en-US" dirty="0" err="1" smtClean="0">
                <a:solidFill>
                  <a:schemeClr val="tx1"/>
                </a:solidFill>
              </a:rPr>
              <a:t>ngChange</a:t>
            </a:r>
            <a:r>
              <a:rPr lang="en-US" dirty="0" smtClean="0">
                <a:solidFill>
                  <a:schemeClr val="tx1"/>
                </a:solidFill>
              </a:rPr>
              <a:t> directive requires the </a:t>
            </a:r>
            <a:r>
              <a:rPr lang="en-US" dirty="0" err="1" smtClean="0">
                <a:solidFill>
                  <a:schemeClr val="tx1"/>
                </a:solidFill>
              </a:rPr>
              <a:t>ngModel</a:t>
            </a:r>
            <a:r>
              <a:rPr lang="en-US" dirty="0" smtClean="0">
                <a:solidFill>
                  <a:schemeClr val="tx1"/>
                </a:solidFill>
              </a:rPr>
              <a:t> directive to also be present</a:t>
            </a:r>
          </a:p>
          <a:p>
            <a:pPr algn="just"/>
            <a:endParaRPr lang="en-US" dirty="0" smtClean="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072098"/>
          </a:xfrm>
        </p:spPr>
        <p:txBody>
          <a:bodyPr>
            <a:normAutofit lnSpcReduction="10000"/>
          </a:bodyPr>
          <a:lstStyle/>
          <a:p>
            <a:pPr algn="just">
              <a:lnSpc>
                <a:spcPct val="150000"/>
              </a:lnSpc>
            </a:pPr>
            <a:r>
              <a:rPr lang="en-US" dirty="0" err="1" smtClean="0">
                <a:solidFill>
                  <a:schemeClr val="tx1"/>
                </a:solidFill>
              </a:rPr>
              <a:t>ngCloak</a:t>
            </a:r>
            <a:r>
              <a:rPr lang="en-US" dirty="0" smtClean="0">
                <a:solidFill>
                  <a:schemeClr val="tx1"/>
                </a:solidFill>
              </a:rPr>
              <a:t> directive is used to avoid a flash of unbound html</a:t>
            </a:r>
          </a:p>
          <a:p>
            <a:pPr algn="just">
              <a:lnSpc>
                <a:spcPct val="150000"/>
              </a:lnSpc>
            </a:pPr>
            <a:r>
              <a:rPr lang="en-US" dirty="0" err="1" smtClean="0">
                <a:solidFill>
                  <a:schemeClr val="tx1"/>
                </a:solidFill>
              </a:rPr>
              <a:t>ngBind</a:t>
            </a:r>
            <a:r>
              <a:rPr lang="en-US" dirty="0" smtClean="0">
                <a:solidFill>
                  <a:schemeClr val="tx1"/>
                </a:solidFill>
              </a:rPr>
              <a:t> does not support multiple bindings where as </a:t>
            </a:r>
            <a:r>
              <a:rPr lang="en-US" dirty="0" err="1" smtClean="0">
                <a:solidFill>
                  <a:schemeClr val="tx1"/>
                </a:solidFill>
              </a:rPr>
              <a:t>ngBindTemplate</a:t>
            </a:r>
            <a:r>
              <a:rPr lang="en-US" dirty="0" smtClean="0">
                <a:solidFill>
                  <a:schemeClr val="tx1"/>
                </a:solidFill>
              </a:rPr>
              <a:t> supports multiple bindings</a:t>
            </a:r>
          </a:p>
          <a:p>
            <a:pPr algn="just">
              <a:lnSpc>
                <a:spcPct val="150000"/>
              </a:lnSpc>
            </a:pPr>
            <a:r>
              <a:rPr lang="en-US" dirty="0" err="1" smtClean="0">
                <a:solidFill>
                  <a:schemeClr val="tx1"/>
                </a:solidFill>
              </a:rPr>
              <a:t>ngClass</a:t>
            </a:r>
            <a:r>
              <a:rPr lang="en-US" dirty="0" smtClean="0">
                <a:solidFill>
                  <a:schemeClr val="tx1"/>
                </a:solidFill>
              </a:rPr>
              <a:t> directives has two companion directives : </a:t>
            </a:r>
            <a:r>
              <a:rPr lang="en-US" dirty="0" err="1" smtClean="0">
                <a:solidFill>
                  <a:schemeClr val="tx1"/>
                </a:solidFill>
              </a:rPr>
              <a:t>ngClassEven</a:t>
            </a:r>
            <a:r>
              <a:rPr lang="en-US" dirty="0" smtClean="0">
                <a:solidFill>
                  <a:schemeClr val="tx1"/>
                </a:solidFill>
              </a:rPr>
              <a:t> &amp; </a:t>
            </a:r>
            <a:r>
              <a:rPr lang="en-US" dirty="0" err="1" smtClean="0">
                <a:solidFill>
                  <a:schemeClr val="tx1"/>
                </a:solidFill>
              </a:rPr>
              <a:t>ngClassOdd</a:t>
            </a:r>
            <a:endParaRPr lang="en-US" dirty="0" smtClean="0">
              <a:solidFill>
                <a:schemeClr val="tx1"/>
              </a:solidFill>
            </a:endParaRPr>
          </a:p>
          <a:p>
            <a:pPr algn="just">
              <a:lnSpc>
                <a:spcPct val="150000"/>
              </a:lnSpc>
            </a:pPr>
            <a:r>
              <a:rPr lang="en-US" dirty="0" err="1" smtClean="0">
                <a:solidFill>
                  <a:schemeClr val="tx1"/>
                </a:solidFill>
              </a:rPr>
              <a:t>ngForm</a:t>
            </a:r>
            <a:r>
              <a:rPr lang="en-US" dirty="0" smtClean="0">
                <a:solidFill>
                  <a:schemeClr val="tx1"/>
                </a:solidFill>
              </a:rPr>
              <a:t> allow us to Nest forms</a:t>
            </a:r>
          </a:p>
          <a:p>
            <a:pPr algn="just">
              <a:lnSpc>
                <a:spcPct val="150000"/>
              </a:lnSpc>
            </a:pPr>
            <a:r>
              <a:rPr lang="en-US" dirty="0" smtClean="0">
                <a:solidFill>
                  <a:schemeClr val="tx1"/>
                </a:solidFill>
              </a:rPr>
              <a:t>Avoid custom tag name directives to make Angular support with older version of IE.</a:t>
            </a:r>
          </a:p>
          <a:p>
            <a:pPr algn="just">
              <a:lnSpc>
                <a:spcPct val="150000"/>
              </a:lnSpc>
            </a:pPr>
            <a:r>
              <a:rPr lang="en-US" dirty="0" smtClean="0">
                <a:solidFill>
                  <a:schemeClr val="tx1"/>
                </a:solidFill>
              </a:rPr>
              <a:t>Two way binding will update on every key stroke. Two way binding is supported by Input, Select and </a:t>
            </a:r>
            <a:r>
              <a:rPr lang="en-US" dirty="0" err="1" smtClean="0">
                <a:solidFill>
                  <a:schemeClr val="tx1"/>
                </a:solidFill>
              </a:rPr>
              <a:t>Textarea</a:t>
            </a:r>
            <a:r>
              <a:rPr lang="en-US" dirty="0" smtClean="0">
                <a:solidFill>
                  <a:schemeClr val="tx1"/>
                </a:solidFill>
              </a:rPr>
              <a:t> HTML elements</a:t>
            </a:r>
          </a:p>
          <a:p>
            <a:pPr algn="just">
              <a:lnSpc>
                <a:spcPct val="150000"/>
              </a:lnSpc>
            </a:pPr>
            <a:endParaRPr lang="en-US" dirty="0" smtClean="0">
              <a:solidFill>
                <a:schemeClr val="tx1"/>
              </a:solidFill>
            </a:endParaRP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331522"/>
          </a:xfrm>
        </p:spPr>
        <p:txBody>
          <a:bodyPr>
            <a:normAutofit/>
          </a:bodyPr>
          <a:lstStyle/>
          <a:p>
            <a:pPr algn="just">
              <a:lnSpc>
                <a:spcPct val="150000"/>
              </a:lnSpc>
            </a:pPr>
            <a:r>
              <a:rPr lang="en-US" dirty="0" smtClean="0">
                <a:solidFill>
                  <a:schemeClr val="tx1"/>
                </a:solidFill>
              </a:rPr>
              <a:t>Two way binding will update on every key stroke. Two way binding is supported by Input, Select and </a:t>
            </a:r>
            <a:r>
              <a:rPr lang="en-US" dirty="0" err="1" smtClean="0">
                <a:solidFill>
                  <a:schemeClr val="tx1"/>
                </a:solidFill>
              </a:rPr>
              <a:t>Textarea</a:t>
            </a:r>
            <a:r>
              <a:rPr lang="en-US" dirty="0" smtClean="0">
                <a:solidFill>
                  <a:schemeClr val="tx1"/>
                </a:solidFill>
              </a:rPr>
              <a:t> HTML elements</a:t>
            </a:r>
          </a:p>
          <a:p>
            <a:pPr algn="just">
              <a:lnSpc>
                <a:spcPct val="150000"/>
              </a:lnSpc>
            </a:pPr>
            <a:r>
              <a:rPr lang="en-US" dirty="0" smtClean="0">
                <a:solidFill>
                  <a:schemeClr val="tx1"/>
                </a:solidFill>
              </a:rPr>
              <a:t>The property will be created automatically, when we refer a property that doesn't exist in a </a:t>
            </a:r>
            <a:r>
              <a:rPr lang="en-US" dirty="0" err="1" smtClean="0">
                <a:solidFill>
                  <a:schemeClr val="tx1"/>
                </a:solidFill>
              </a:rPr>
              <a:t>ngModel</a:t>
            </a:r>
            <a:r>
              <a:rPr lang="en-US" dirty="0" smtClean="0">
                <a:solidFill>
                  <a:schemeClr val="tx1"/>
                </a:solidFill>
              </a:rPr>
              <a:t> directive.</a:t>
            </a:r>
          </a:p>
          <a:p>
            <a:pPr algn="just">
              <a:lnSpc>
                <a:spcPct val="150000"/>
              </a:lnSpc>
            </a:pPr>
            <a:r>
              <a:rPr lang="en-US" dirty="0" err="1" smtClean="0">
                <a:solidFill>
                  <a:schemeClr val="tx1"/>
                </a:solidFill>
              </a:rPr>
              <a:t>ngPattern</a:t>
            </a:r>
            <a:r>
              <a:rPr lang="en-US" dirty="0" smtClean="0">
                <a:solidFill>
                  <a:schemeClr val="tx1"/>
                </a:solidFill>
              </a:rPr>
              <a:t> directive allow us to create a </a:t>
            </a:r>
            <a:r>
              <a:rPr lang="en-US" dirty="0" err="1" smtClean="0">
                <a:solidFill>
                  <a:schemeClr val="tx1"/>
                </a:solidFill>
              </a:rPr>
              <a:t>regex</a:t>
            </a:r>
            <a:r>
              <a:rPr lang="en-US" dirty="0" smtClean="0">
                <a:solidFill>
                  <a:schemeClr val="tx1"/>
                </a:solidFill>
              </a:rPr>
              <a:t> for validation.</a:t>
            </a:r>
          </a:p>
          <a:p>
            <a:pPr algn="just">
              <a:lnSpc>
                <a:spcPct val="150000"/>
              </a:lnSpc>
            </a:pPr>
            <a:r>
              <a:rPr lang="en-US" dirty="0" smtClean="0">
                <a:solidFill>
                  <a:schemeClr val="tx1"/>
                </a:solidFill>
              </a:rPr>
              <a:t>form tag should have a name property to check the validity of form.</a:t>
            </a:r>
          </a:p>
          <a:p>
            <a:pPr algn="just">
              <a:lnSpc>
                <a:spcPct val="150000"/>
              </a:lnSpc>
            </a:pPr>
            <a:r>
              <a:rPr lang="en-US" dirty="0" smtClean="0">
                <a:solidFill>
                  <a:schemeClr val="tx1"/>
                </a:solidFill>
              </a:rPr>
              <a:t>restrict property of a directive can take the following values : E , A, C and M</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4"/>
            <a:ext cx="6129595" cy="5331522"/>
          </a:xfrm>
        </p:spPr>
        <p:txBody>
          <a:bodyPr>
            <a:normAutofit/>
          </a:bodyPr>
          <a:lstStyle/>
          <a:p>
            <a:pPr algn="just">
              <a:lnSpc>
                <a:spcPct val="150000"/>
              </a:lnSpc>
            </a:pPr>
            <a:r>
              <a:rPr lang="en-US" dirty="0" smtClean="0">
                <a:solidFill>
                  <a:schemeClr val="tx1"/>
                </a:solidFill>
              </a:rPr>
              <a:t>template and </a:t>
            </a:r>
            <a:r>
              <a:rPr lang="en-US" dirty="0" err="1" smtClean="0">
                <a:solidFill>
                  <a:schemeClr val="tx1"/>
                </a:solidFill>
              </a:rPr>
              <a:t>templateUrl</a:t>
            </a:r>
            <a:r>
              <a:rPr lang="en-US" dirty="0" smtClean="0">
                <a:solidFill>
                  <a:schemeClr val="tx1"/>
                </a:solidFill>
              </a:rPr>
              <a:t> is used to specify the html which will be used by our directives.</a:t>
            </a:r>
          </a:p>
          <a:p>
            <a:pPr algn="just">
              <a:lnSpc>
                <a:spcPct val="150000"/>
              </a:lnSpc>
            </a:pPr>
            <a:r>
              <a:rPr lang="en-US" dirty="0" smtClean="0">
                <a:solidFill>
                  <a:schemeClr val="tx1"/>
                </a:solidFill>
              </a:rPr>
              <a:t>If we change any model outside of the Angular context, then we need to inform Angular of the changes made by calling $apply() manually.</a:t>
            </a:r>
          </a:p>
          <a:p>
            <a:pPr algn="just">
              <a:lnSpc>
                <a:spcPct val="150000"/>
              </a:lnSpc>
            </a:pPr>
            <a:endParaRPr lang="en-US" dirty="0" smtClean="0">
              <a:solidFill>
                <a:schemeClr val="tx1"/>
              </a:solidFill>
            </a:endParaRPr>
          </a:p>
          <a:p>
            <a:pPr algn="just">
              <a:lnSpc>
                <a:spcPct val="150000"/>
              </a:lnSpc>
            </a:pPr>
            <a:endParaRPr lang="en-US" dirty="0" smtClean="0">
              <a:solidFill>
                <a:schemeClr val="tx1"/>
              </a:solidFill>
            </a:endParaRPr>
          </a:p>
          <a:p>
            <a:pPr algn="just"/>
            <a:endParaRPr lang="en-US" dirty="0" smtClean="0">
              <a:solidFill>
                <a:schemeClr val="tx1"/>
              </a:solidFill>
            </a:endParaRP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2.2 Directives Introduction </a:t>
            </a:r>
            <a:r>
              <a:rPr lang="en-US" dirty="0" smtClean="0"/>
              <a:t/>
            </a:r>
            <a:br>
              <a:rPr lang="en-US" dirty="0" smtClean="0"/>
            </a:br>
            <a:r>
              <a:rPr lang="en-US" dirty="0" smtClean="0"/>
              <a:t>Directives</a:t>
            </a:r>
            <a:endParaRPr lang="en-US" sz="2400" dirty="0"/>
          </a:p>
        </p:txBody>
      </p:sp>
      <p:sp>
        <p:nvSpPr>
          <p:cNvPr id="6" name="Content Placeholder 5"/>
          <p:cNvSpPr>
            <a:spLocks noGrp="1"/>
          </p:cNvSpPr>
          <p:nvPr>
            <p:ph idx="1"/>
          </p:nvPr>
        </p:nvSpPr>
        <p:spPr>
          <a:xfrm>
            <a:off x="442685" y="1059542"/>
            <a:ext cx="8229600" cy="5326744"/>
          </a:xfrm>
        </p:spPr>
        <p:txBody>
          <a:bodyPr>
            <a:noAutofit/>
          </a:bodyPr>
          <a:lstStyle/>
          <a:p>
            <a:pPr algn="just">
              <a:lnSpc>
                <a:spcPct val="170000"/>
              </a:lnSpc>
            </a:pPr>
            <a:r>
              <a:rPr lang="en-US" dirty="0" smtClean="0">
                <a:solidFill>
                  <a:schemeClr val="tx1"/>
                </a:solidFill>
              </a:rPr>
              <a:t>Angular directive can be specified in 3  ways</a:t>
            </a:r>
          </a:p>
          <a:p>
            <a:pPr algn="just">
              <a:lnSpc>
                <a:spcPct val="170000"/>
              </a:lnSpc>
            </a:pPr>
            <a:r>
              <a:rPr lang="en-US" dirty="0" smtClean="0">
                <a:solidFill>
                  <a:schemeClr val="tx1"/>
                </a:solidFill>
              </a:rPr>
              <a:t>As a tag</a:t>
            </a:r>
          </a:p>
          <a:p>
            <a:pPr lvl="1" algn="just">
              <a:lnSpc>
                <a:spcPct val="170000"/>
              </a:lnSpc>
            </a:pPr>
            <a:r>
              <a:rPr lang="en-US" dirty="0" smtClean="0">
                <a:solidFill>
                  <a:schemeClr val="tx1"/>
                </a:solidFill>
              </a:rPr>
              <a:t>&lt;</a:t>
            </a:r>
            <a:r>
              <a:rPr lang="en-US" dirty="0" err="1" smtClean="0">
                <a:solidFill>
                  <a:schemeClr val="tx1"/>
                </a:solidFill>
              </a:rPr>
              <a:t>ng</a:t>
            </a:r>
            <a:r>
              <a:rPr lang="en-US" dirty="0" smtClean="0">
                <a:solidFill>
                  <a:schemeClr val="tx1"/>
                </a:solidFill>
              </a:rPr>
              <a:t>-form /&gt;</a:t>
            </a:r>
          </a:p>
          <a:p>
            <a:pPr algn="just">
              <a:lnSpc>
                <a:spcPct val="170000"/>
              </a:lnSpc>
            </a:pPr>
            <a:r>
              <a:rPr lang="en-US" dirty="0" smtClean="0">
                <a:solidFill>
                  <a:schemeClr val="tx1"/>
                </a:solidFill>
              </a:rPr>
              <a:t>As an attribute</a:t>
            </a:r>
          </a:p>
          <a:p>
            <a:pPr lvl="1" algn="just">
              <a:lnSpc>
                <a:spcPct val="170000"/>
              </a:lnSpc>
            </a:pPr>
            <a:r>
              <a:rPr lang="en-US" dirty="0" smtClean="0">
                <a:solidFill>
                  <a:schemeClr val="tx1"/>
                </a:solidFill>
              </a:rPr>
              <a:t>&lt;div </a:t>
            </a:r>
            <a:r>
              <a:rPr lang="en-US" dirty="0" err="1" smtClean="0">
                <a:solidFill>
                  <a:schemeClr val="tx1"/>
                </a:solidFill>
              </a:rPr>
              <a:t>ng</a:t>
            </a:r>
            <a:r>
              <a:rPr lang="en-US" dirty="0" smtClean="0">
                <a:solidFill>
                  <a:schemeClr val="tx1"/>
                </a:solidFill>
              </a:rPr>
              <a:t>-form /&gt;</a:t>
            </a:r>
          </a:p>
          <a:p>
            <a:pPr algn="just">
              <a:lnSpc>
                <a:spcPct val="170000"/>
              </a:lnSpc>
            </a:pPr>
            <a:r>
              <a:rPr lang="en-US" dirty="0" smtClean="0">
                <a:solidFill>
                  <a:schemeClr val="tx1"/>
                </a:solidFill>
              </a:rPr>
              <a:t>As a class</a:t>
            </a:r>
          </a:p>
          <a:p>
            <a:pPr lvl="1" algn="just">
              <a:lnSpc>
                <a:spcPct val="170000"/>
              </a:lnSpc>
            </a:pPr>
            <a:r>
              <a:rPr lang="en-US" dirty="0" smtClean="0">
                <a:solidFill>
                  <a:schemeClr val="tx1"/>
                </a:solidFill>
              </a:rPr>
              <a:t>&lt;div class=“</a:t>
            </a:r>
            <a:r>
              <a:rPr lang="en-US" dirty="0" err="1" smtClean="0">
                <a:solidFill>
                  <a:schemeClr val="tx1"/>
                </a:solidFill>
              </a:rPr>
              <a:t>ng</a:t>
            </a:r>
            <a:r>
              <a:rPr lang="en-US" dirty="0" smtClean="0">
                <a:solidFill>
                  <a:schemeClr val="tx1"/>
                </a:solidFill>
              </a:rPr>
              <a:t>-form”/&gt;</a:t>
            </a:r>
          </a:p>
          <a:p>
            <a:pPr algn="just">
              <a:lnSpc>
                <a:spcPct val="170000"/>
              </a:lnSpc>
            </a:pPr>
            <a:r>
              <a:rPr lang="en-US" dirty="0" smtClean="0">
                <a:solidFill>
                  <a:schemeClr val="tx1"/>
                </a:solidFill>
              </a:rPr>
              <a:t>All the in-built directives  in angular cannot be specified with all the 3 ways, some of them can be specified in 1 or 2 ways only.</a:t>
            </a:r>
          </a:p>
          <a:p>
            <a:pPr algn="just">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870857"/>
            <a:ext cx="8229600" cy="5544457"/>
          </a:xfrm>
        </p:spPr>
        <p:txBody>
          <a:bodyPr>
            <a:noAutofit/>
          </a:bodyPr>
          <a:lstStyle/>
          <a:p>
            <a:pPr algn="just">
              <a:lnSpc>
                <a:spcPct val="170000"/>
              </a:lnSpc>
            </a:pPr>
            <a:r>
              <a:rPr lang="en-US" dirty="0" smtClean="0">
                <a:solidFill>
                  <a:schemeClr val="tx1"/>
                </a:solidFill>
              </a:rPr>
              <a:t>Angular provides a suite of built-in directives.</a:t>
            </a:r>
          </a:p>
          <a:p>
            <a:pPr algn="just">
              <a:lnSpc>
                <a:spcPct val="170000"/>
              </a:lnSpc>
            </a:pPr>
            <a:r>
              <a:rPr lang="en-US" dirty="0" err="1" smtClean="0">
                <a:solidFill>
                  <a:schemeClr val="tx1"/>
                </a:solidFill>
              </a:rPr>
              <a:t>ngApp</a:t>
            </a:r>
            <a:endParaRPr lang="en-US" dirty="0" smtClean="0">
              <a:solidFill>
                <a:schemeClr val="tx1"/>
              </a:solidFill>
            </a:endParaRPr>
          </a:p>
          <a:p>
            <a:pPr lvl="1" algn="just">
              <a:lnSpc>
                <a:spcPct val="170000"/>
              </a:lnSpc>
            </a:pPr>
            <a:r>
              <a:rPr lang="en-US" dirty="0" smtClean="0">
                <a:solidFill>
                  <a:schemeClr val="tx1"/>
                </a:solidFill>
              </a:rPr>
              <a:t>Placing </a:t>
            </a:r>
            <a:r>
              <a:rPr lang="en-US" dirty="0" err="1" smtClean="0">
                <a:solidFill>
                  <a:schemeClr val="tx1"/>
                </a:solidFill>
              </a:rPr>
              <a:t>ng</a:t>
            </a:r>
            <a:r>
              <a:rPr lang="en-US" dirty="0" smtClean="0">
                <a:solidFill>
                  <a:schemeClr val="tx1"/>
                </a:solidFill>
              </a:rPr>
              <a:t>-app on any DOM element marks that element as the beginning of the $</a:t>
            </a:r>
            <a:r>
              <a:rPr lang="en-US" dirty="0" err="1" smtClean="0">
                <a:solidFill>
                  <a:schemeClr val="tx1"/>
                </a:solidFill>
              </a:rPr>
              <a:t>rootScope</a:t>
            </a:r>
            <a:r>
              <a:rPr lang="en-US" dirty="0" smtClean="0">
                <a:solidFill>
                  <a:schemeClr val="tx1"/>
                </a:solidFill>
              </a:rPr>
              <a:t>.</a:t>
            </a:r>
          </a:p>
          <a:p>
            <a:pPr lvl="1" algn="just">
              <a:lnSpc>
                <a:spcPct val="170000"/>
              </a:lnSpc>
            </a:pPr>
            <a:r>
              <a:rPr lang="en-US" dirty="0" smtClean="0">
                <a:solidFill>
                  <a:schemeClr val="tx1"/>
                </a:solidFill>
              </a:rPr>
              <a:t>$</a:t>
            </a:r>
            <a:r>
              <a:rPr lang="en-US" dirty="0" err="1" smtClean="0">
                <a:solidFill>
                  <a:schemeClr val="tx1"/>
                </a:solidFill>
              </a:rPr>
              <a:t>rootScope</a:t>
            </a:r>
            <a:r>
              <a:rPr lang="en-US" dirty="0" smtClean="0">
                <a:solidFill>
                  <a:schemeClr val="tx1"/>
                </a:solidFill>
              </a:rPr>
              <a:t> is the beginning of the scope chain, and all directives nested under the </a:t>
            </a:r>
            <a:r>
              <a:rPr lang="en-US" dirty="0" err="1" smtClean="0">
                <a:solidFill>
                  <a:schemeClr val="tx1"/>
                </a:solidFill>
              </a:rPr>
              <a:t>ng</a:t>
            </a:r>
            <a:r>
              <a:rPr lang="en-US" dirty="0" smtClean="0">
                <a:solidFill>
                  <a:schemeClr val="tx1"/>
                </a:solidFill>
              </a:rPr>
              <a:t>-app in your HTML inherit from it.</a:t>
            </a:r>
          </a:p>
          <a:p>
            <a:pPr lvl="1" algn="just">
              <a:lnSpc>
                <a:spcPct val="170000"/>
              </a:lnSpc>
            </a:pPr>
            <a:r>
              <a:rPr lang="en-US" dirty="0" smtClean="0">
                <a:solidFill>
                  <a:schemeClr val="tx1"/>
                </a:solidFill>
              </a:rPr>
              <a:t>$</a:t>
            </a:r>
            <a:r>
              <a:rPr lang="en-US" dirty="0" err="1" smtClean="0">
                <a:solidFill>
                  <a:schemeClr val="tx1"/>
                </a:solidFill>
              </a:rPr>
              <a:t>rootScope</a:t>
            </a:r>
            <a:r>
              <a:rPr lang="en-US" dirty="0" smtClean="0">
                <a:solidFill>
                  <a:schemeClr val="tx1"/>
                </a:solidFill>
              </a:rPr>
              <a:t> can be accessed via the run method</a:t>
            </a:r>
          </a:p>
          <a:p>
            <a:pPr lvl="1" algn="just">
              <a:lnSpc>
                <a:spcPct val="170000"/>
              </a:lnSpc>
            </a:pPr>
            <a:r>
              <a:rPr lang="en-US" dirty="0" smtClean="0">
                <a:solidFill>
                  <a:schemeClr val="tx1"/>
                </a:solidFill>
              </a:rPr>
              <a:t>Using $</a:t>
            </a:r>
            <a:r>
              <a:rPr lang="en-US" dirty="0" err="1" smtClean="0">
                <a:solidFill>
                  <a:schemeClr val="tx1"/>
                </a:solidFill>
              </a:rPr>
              <a:t>rootScope</a:t>
            </a:r>
            <a:r>
              <a:rPr lang="en-US" dirty="0" smtClean="0">
                <a:solidFill>
                  <a:schemeClr val="tx1"/>
                </a:solidFill>
              </a:rPr>
              <a:t>  is like using  global scope hence it is not a best practice.</a:t>
            </a:r>
          </a:p>
          <a:p>
            <a:pPr lvl="1" algn="just">
              <a:lnSpc>
                <a:spcPct val="170000"/>
              </a:lnSpc>
            </a:pPr>
            <a:r>
              <a:rPr lang="en-US" dirty="0" smtClean="0">
                <a:solidFill>
                  <a:schemeClr val="tx1"/>
                </a:solidFill>
              </a:rPr>
              <a:t>We can use </a:t>
            </a:r>
            <a:r>
              <a:rPr lang="en-US" dirty="0" err="1" smtClean="0">
                <a:solidFill>
                  <a:schemeClr val="tx1"/>
                </a:solidFill>
              </a:rPr>
              <a:t>ng</a:t>
            </a:r>
            <a:r>
              <a:rPr lang="en-US" dirty="0" smtClean="0">
                <a:solidFill>
                  <a:schemeClr val="tx1"/>
                </a:solidFill>
              </a:rPr>
              <a:t>-app once per document.</a:t>
            </a:r>
          </a:p>
          <a:p>
            <a:pPr algn="just">
              <a:lnSpc>
                <a:spcPct val="170000"/>
              </a:lnSpc>
            </a:pPr>
            <a:r>
              <a:rPr lang="en-US" dirty="0" err="1" smtClean="0">
                <a:solidFill>
                  <a:schemeClr val="tx1"/>
                </a:solidFill>
              </a:rPr>
              <a:t>ngController</a:t>
            </a:r>
            <a:endParaRPr lang="en-US" dirty="0" smtClean="0">
              <a:solidFill>
                <a:schemeClr val="tx1"/>
              </a:solidFill>
            </a:endParaRPr>
          </a:p>
          <a:p>
            <a:pPr lvl="1" algn="just">
              <a:lnSpc>
                <a:spcPct val="170000"/>
              </a:lnSpc>
            </a:pPr>
            <a:r>
              <a:rPr lang="en-US" dirty="0" smtClean="0">
                <a:solidFill>
                  <a:schemeClr val="tx1"/>
                </a:solidFill>
              </a:rPr>
              <a:t>This directive is used  to place a controller on a DOM element.</a:t>
            </a:r>
          </a:p>
          <a:p>
            <a:pPr lvl="1" algn="just">
              <a:lnSpc>
                <a:spcPct val="170000"/>
              </a:lnSpc>
            </a:pPr>
            <a:r>
              <a:rPr lang="en-US" dirty="0" smtClean="0">
                <a:solidFill>
                  <a:schemeClr val="tx1"/>
                </a:solidFill>
              </a:rPr>
              <a:t>Instead of defining actions and models on $</a:t>
            </a:r>
            <a:r>
              <a:rPr lang="en-US" dirty="0" err="1" smtClean="0">
                <a:solidFill>
                  <a:schemeClr val="tx1"/>
                </a:solidFill>
              </a:rPr>
              <a:t>rootScope</a:t>
            </a:r>
            <a:r>
              <a:rPr lang="en-US" dirty="0" smtClean="0">
                <a:solidFill>
                  <a:schemeClr val="tx1"/>
                </a:solidFill>
              </a:rPr>
              <a:t>, use </a:t>
            </a:r>
            <a:r>
              <a:rPr lang="en-US" dirty="0" err="1" smtClean="0">
                <a:solidFill>
                  <a:schemeClr val="tx1"/>
                </a:solidFill>
              </a:rPr>
              <a:t>ng</a:t>
            </a:r>
            <a:r>
              <a:rPr lang="en-US" dirty="0" smtClean="0">
                <a:solidFill>
                  <a:schemeClr val="tx1"/>
                </a:solidFill>
              </a:rPr>
              <a:t>-controller	</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ngBind</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ngBind</a:t>
            </a:r>
            <a:r>
              <a:rPr lang="en-US" dirty="0" smtClean="0">
                <a:solidFill>
                  <a:schemeClr val="tx1"/>
                </a:solidFill>
              </a:rPr>
              <a:t> attribute tells Angular to replace the text content of the specified HTML element with the value of a given expression and to update the text content when the value of that expression changes.</a:t>
            </a:r>
          </a:p>
          <a:p>
            <a:pPr lvl="1" algn="just">
              <a:lnSpc>
                <a:spcPct val="170000"/>
              </a:lnSpc>
            </a:pPr>
            <a:r>
              <a:rPr lang="en-US" dirty="0" smtClean="0">
                <a:solidFill>
                  <a:schemeClr val="tx1"/>
                </a:solidFill>
              </a:rPr>
              <a:t>It is preferable to use </a:t>
            </a:r>
            <a:r>
              <a:rPr lang="en-US" dirty="0" err="1" smtClean="0">
                <a:solidFill>
                  <a:schemeClr val="tx1"/>
                </a:solidFill>
              </a:rPr>
              <a:t>ngBind</a:t>
            </a:r>
            <a:r>
              <a:rPr lang="en-US" dirty="0" smtClean="0">
                <a:solidFill>
                  <a:schemeClr val="tx1"/>
                </a:solidFill>
              </a:rPr>
              <a:t> instead of {{ expression }}. if a template is momentarily displayed by the browser in its raw state before Angular compiles it. Since </a:t>
            </a:r>
            <a:r>
              <a:rPr lang="en-US" dirty="0" err="1" smtClean="0">
                <a:solidFill>
                  <a:schemeClr val="tx1"/>
                </a:solidFill>
              </a:rPr>
              <a:t>ngBind</a:t>
            </a:r>
            <a:r>
              <a:rPr lang="en-US" dirty="0" smtClean="0">
                <a:solidFill>
                  <a:schemeClr val="tx1"/>
                </a:solidFill>
              </a:rPr>
              <a:t> is an element attribute, it makes the bindings invisible to the user while the page is loading.</a:t>
            </a:r>
          </a:p>
          <a:p>
            <a:pPr algn="just">
              <a:lnSpc>
                <a:spcPct val="170000"/>
              </a:lnSpc>
            </a:pPr>
            <a:r>
              <a:rPr lang="en-US" dirty="0" err="1" smtClean="0">
                <a:solidFill>
                  <a:schemeClr val="tx1"/>
                </a:solidFill>
              </a:rPr>
              <a:t>ngBindTemplate</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ngBindTemplate</a:t>
            </a:r>
            <a:r>
              <a:rPr lang="en-US" dirty="0" smtClean="0">
                <a:solidFill>
                  <a:schemeClr val="tx1"/>
                </a:solidFill>
              </a:rPr>
              <a:t> directive specifies that the element text content should be replaced with the interpolation of the template in the </a:t>
            </a:r>
            <a:r>
              <a:rPr lang="en-US" dirty="0" err="1" smtClean="0">
                <a:solidFill>
                  <a:schemeClr val="tx1"/>
                </a:solidFill>
              </a:rPr>
              <a:t>ngBindTemplate</a:t>
            </a:r>
            <a:r>
              <a:rPr lang="en-US" dirty="0" smtClean="0">
                <a:solidFill>
                  <a:schemeClr val="tx1"/>
                </a:solidFill>
              </a:rPr>
              <a:t> attribute. Unlike </a:t>
            </a:r>
            <a:r>
              <a:rPr lang="en-US" dirty="0" err="1" smtClean="0">
                <a:solidFill>
                  <a:schemeClr val="tx1"/>
                </a:solidFill>
              </a:rPr>
              <a:t>ngBind</a:t>
            </a:r>
            <a:r>
              <a:rPr lang="en-US" dirty="0" smtClean="0">
                <a:solidFill>
                  <a:schemeClr val="tx1"/>
                </a:solidFill>
              </a:rPr>
              <a:t>, the </a:t>
            </a:r>
            <a:r>
              <a:rPr lang="en-US" dirty="0" err="1" smtClean="0">
                <a:solidFill>
                  <a:schemeClr val="tx1"/>
                </a:solidFill>
              </a:rPr>
              <a:t>ngBindTemplate</a:t>
            </a:r>
            <a:r>
              <a:rPr lang="en-US" dirty="0" smtClean="0">
                <a:solidFill>
                  <a:schemeClr val="tx1"/>
                </a:solidFill>
              </a:rPr>
              <a:t> can contain multiple {{ }} expressions..	</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2.3 Built-In Directives </a:t>
            </a:r>
            <a:r>
              <a:rPr lang="en-US" dirty="0" smtClean="0"/>
              <a:t/>
            </a:r>
            <a:br>
              <a:rPr lang="en-US" dirty="0" smtClean="0"/>
            </a:br>
            <a:r>
              <a:rPr lang="en-US" dirty="0" smtClean="0"/>
              <a:t> Built-In Directives</a:t>
            </a:r>
            <a:endParaRPr lang="en-US" sz="2400" dirty="0"/>
          </a:p>
        </p:txBody>
      </p:sp>
      <p:sp>
        <p:nvSpPr>
          <p:cNvPr id="6" name="Content Placeholder 5"/>
          <p:cNvSpPr>
            <a:spLocks noGrp="1"/>
          </p:cNvSpPr>
          <p:nvPr>
            <p:ph idx="1"/>
          </p:nvPr>
        </p:nvSpPr>
        <p:spPr>
          <a:xfrm>
            <a:off x="442685" y="986971"/>
            <a:ext cx="8229600" cy="5428343"/>
          </a:xfrm>
        </p:spPr>
        <p:txBody>
          <a:bodyPr>
            <a:noAutofit/>
          </a:bodyPr>
          <a:lstStyle/>
          <a:p>
            <a:pPr algn="just">
              <a:lnSpc>
                <a:spcPct val="170000"/>
              </a:lnSpc>
            </a:pPr>
            <a:r>
              <a:rPr lang="en-US" dirty="0" err="1" smtClean="0">
                <a:solidFill>
                  <a:schemeClr val="tx1"/>
                </a:solidFill>
              </a:rPr>
              <a:t>ngBindHtml</a:t>
            </a:r>
            <a:endParaRPr lang="en-US" dirty="0" smtClean="0">
              <a:solidFill>
                <a:schemeClr val="tx1"/>
              </a:solidFill>
            </a:endParaRPr>
          </a:p>
          <a:p>
            <a:pPr lvl="1" algn="just">
              <a:lnSpc>
                <a:spcPct val="170000"/>
              </a:lnSpc>
            </a:pPr>
            <a:r>
              <a:rPr lang="en-US" dirty="0" smtClean="0">
                <a:solidFill>
                  <a:schemeClr val="tx1"/>
                </a:solidFill>
              </a:rPr>
              <a:t>Creates a binding that will </a:t>
            </a:r>
            <a:r>
              <a:rPr lang="en-US" dirty="0" err="1" smtClean="0">
                <a:solidFill>
                  <a:schemeClr val="tx1"/>
                </a:solidFill>
              </a:rPr>
              <a:t>innerHTML</a:t>
            </a:r>
            <a:r>
              <a:rPr lang="en-US" dirty="0" smtClean="0">
                <a:solidFill>
                  <a:schemeClr val="tx1"/>
                </a:solidFill>
              </a:rPr>
              <a:t> the result of evaluating the expression into the current element in a secure way.  </a:t>
            </a:r>
          </a:p>
          <a:p>
            <a:pPr lvl="1" algn="just">
              <a:lnSpc>
                <a:spcPct val="170000"/>
              </a:lnSpc>
            </a:pPr>
            <a:r>
              <a:rPr lang="en-US" b="1" dirty="0" err="1" smtClean="0">
                <a:solidFill>
                  <a:schemeClr val="tx1"/>
                </a:solidFill>
              </a:rPr>
              <a:t>ngSanitize</a:t>
            </a:r>
            <a:r>
              <a:rPr lang="en-US" b="1" dirty="0" smtClean="0">
                <a:solidFill>
                  <a:schemeClr val="tx1"/>
                </a:solidFill>
              </a:rPr>
              <a:t> (angular-sanitize.js)</a:t>
            </a:r>
            <a:r>
              <a:rPr lang="en-US" dirty="0" smtClean="0">
                <a:solidFill>
                  <a:schemeClr val="tx1"/>
                </a:solidFill>
              </a:rPr>
              <a:t> need to be included as module's dependencies to evaluate in a secure way, else it will throw error “Attempting to use an unsafe value in a safe context”.</a:t>
            </a:r>
          </a:p>
          <a:p>
            <a:pPr lvl="1" algn="just">
              <a:lnSpc>
                <a:spcPct val="170000"/>
              </a:lnSpc>
            </a:pPr>
            <a:r>
              <a:rPr lang="en-US" dirty="0" smtClean="0">
                <a:solidFill>
                  <a:schemeClr val="tx1"/>
                </a:solidFill>
              </a:rPr>
              <a:t>We can bypass sanitization by binding to an explicitly trusted value via </a:t>
            </a:r>
            <a:r>
              <a:rPr lang="en-US" b="1" dirty="0" smtClean="0">
                <a:solidFill>
                  <a:schemeClr val="tx1"/>
                </a:solidFill>
              </a:rPr>
              <a:t>$</a:t>
            </a:r>
            <a:r>
              <a:rPr lang="en-US" b="1" dirty="0" err="1" smtClean="0">
                <a:solidFill>
                  <a:schemeClr val="tx1"/>
                </a:solidFill>
              </a:rPr>
              <a:t>sce.trustAsHtml</a:t>
            </a:r>
            <a:r>
              <a:rPr lang="en-US" dirty="0" smtClean="0">
                <a:solidFill>
                  <a:schemeClr val="tx1"/>
                </a:solidFill>
              </a:rPr>
              <a:t>.  Same can be done using </a:t>
            </a:r>
            <a:r>
              <a:rPr lang="en-US" b="1" dirty="0" err="1" smtClean="0">
                <a:solidFill>
                  <a:schemeClr val="tx1"/>
                </a:solidFill>
              </a:rPr>
              <a:t>ng</a:t>
            </a:r>
            <a:r>
              <a:rPr lang="en-US" b="1" dirty="0" smtClean="0">
                <a:solidFill>
                  <a:schemeClr val="tx1"/>
                </a:solidFill>
              </a:rPr>
              <a:t>-bind-html-unsafe</a:t>
            </a:r>
            <a:r>
              <a:rPr lang="en-US" dirty="0" smtClean="0">
                <a:solidFill>
                  <a:schemeClr val="tx1"/>
                </a:solidFill>
              </a:rPr>
              <a:t> which has been removed in Angular 1.2</a:t>
            </a:r>
          </a:p>
          <a:p>
            <a:pPr algn="just">
              <a:lnSpc>
                <a:spcPct val="170000"/>
              </a:lnSpc>
            </a:pPr>
            <a:r>
              <a:rPr lang="en-US" dirty="0" err="1" smtClean="0">
                <a:solidFill>
                  <a:schemeClr val="tx1"/>
                </a:solidFill>
              </a:rPr>
              <a:t>ngShow</a:t>
            </a:r>
            <a:endParaRPr lang="en-US" dirty="0" smtClean="0">
              <a:solidFill>
                <a:schemeClr val="tx1"/>
              </a:solidFill>
            </a:endParaRPr>
          </a:p>
          <a:p>
            <a:pPr lvl="1" algn="just">
              <a:lnSpc>
                <a:spcPct val="170000"/>
              </a:lnSpc>
            </a:pPr>
            <a:r>
              <a:rPr lang="en-US" dirty="0" smtClean="0">
                <a:solidFill>
                  <a:schemeClr val="tx1"/>
                </a:solidFill>
              </a:rPr>
              <a:t>The </a:t>
            </a:r>
            <a:r>
              <a:rPr lang="en-US" dirty="0" err="1" smtClean="0">
                <a:solidFill>
                  <a:schemeClr val="tx1"/>
                </a:solidFill>
              </a:rPr>
              <a:t>ngShow</a:t>
            </a:r>
            <a:r>
              <a:rPr lang="en-US" dirty="0" smtClean="0">
                <a:solidFill>
                  <a:schemeClr val="tx1"/>
                </a:solidFill>
              </a:rPr>
              <a:t> directive shows or hides the given HTML element based on the expression provided to the </a:t>
            </a:r>
            <a:r>
              <a:rPr lang="en-US" dirty="0" err="1" smtClean="0">
                <a:solidFill>
                  <a:schemeClr val="tx1"/>
                </a:solidFill>
              </a:rPr>
              <a:t>ngShow</a:t>
            </a:r>
            <a:r>
              <a:rPr lang="en-US" dirty="0" smtClean="0">
                <a:solidFill>
                  <a:schemeClr val="tx1"/>
                </a:solidFill>
              </a:rPr>
              <a:t> attribute. </a:t>
            </a:r>
          </a:p>
        </p:txBody>
      </p:sp>
      <p:sp>
        <p:nvSpPr>
          <p:cNvPr id="4" name="TextBox 3"/>
          <p:cNvSpPr txBox="1"/>
          <p:nvPr/>
        </p:nvSpPr>
        <p:spPr>
          <a:xfrm>
            <a:off x="7605487" y="5936346"/>
            <a:ext cx="1436915" cy="369332"/>
          </a:xfrm>
          <a:prstGeom prst="rect">
            <a:avLst/>
          </a:prstGeom>
          <a:noFill/>
        </p:spPr>
        <p:txBody>
          <a:bodyPr wrap="square" rtlCol="0">
            <a:spAutoFit/>
          </a:bodyPr>
          <a:lstStyle/>
          <a:p>
            <a:r>
              <a:rPr lang="en-US" dirty="0" smtClean="0">
                <a:latin typeface="Candara" pitchFamily="34" charset="0"/>
              </a:rPr>
              <a:t>…Continued</a:t>
            </a:r>
            <a:endParaRPr lang="en-US" dirty="0">
              <a:latin typeface="Candar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Props1.xml><?xml version="1.0" encoding="utf-8"?>
<ds:datastoreItem xmlns:ds="http://schemas.openxmlformats.org/officeDocument/2006/customXml" ds:itemID="{D9A4646C-5DFD-4E5D-B26C-3D96E7AD458A}"/>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5185</TotalTime>
  <Words>5647</Words>
  <Application>Microsoft Office PowerPoint</Application>
  <PresentationFormat>On-screen Show (4:3)</PresentationFormat>
  <Paragraphs>560</Paragraphs>
  <Slides>58</Slides>
  <Notes>58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1_Office Theme</vt:lpstr>
      <vt:lpstr>AngularJS</vt:lpstr>
      <vt:lpstr>Lesson Objectives</vt:lpstr>
      <vt:lpstr>2.1: Controllers Controllers</vt:lpstr>
      <vt:lpstr>2.1: Controllers  Controllers – Best practices</vt:lpstr>
      <vt:lpstr>2.2 Directives Introduction Directives</vt:lpstr>
      <vt:lpstr>2.2 Directives Introduction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Built-In Directives</vt:lpstr>
      <vt:lpstr>2.3 Built-In Directives  Demo</vt:lpstr>
      <vt:lpstr>2.3 Built-In Directives  Built-In Event directives</vt:lpstr>
      <vt:lpstr>2.3 Built-In Directives  Demo</vt:lpstr>
      <vt:lpstr>2.4 Form Validation Directives Form Validation</vt:lpstr>
      <vt:lpstr>2.4 Form Validation Directives  Demo</vt:lpstr>
      <vt:lpstr>2.5 Custom Directives Custom Directives</vt:lpstr>
      <vt:lpstr>2.5 Custom Directives   Custom Directives</vt:lpstr>
      <vt:lpstr>2.5 Custom Directives   Applying restrictions to directives</vt:lpstr>
      <vt:lpstr>Demo</vt:lpstr>
      <vt:lpstr>2.5 Custom Directives   Custom Directives - template</vt:lpstr>
      <vt:lpstr>2.5 Custom Directives   Custom Directives - templateUrl</vt:lpstr>
      <vt:lpstr>Demo</vt:lpstr>
      <vt:lpstr>2.5 Custom Directives   Custom Directives – compile() &amp; link function()</vt:lpstr>
      <vt:lpstr>2.5 Custom Directives   Custom Directives – compile() &amp; link function()</vt:lpstr>
      <vt:lpstr>2.5 Custom Directives   Custom Directives – compile() &amp; link function()</vt:lpstr>
      <vt:lpstr>Demo</vt:lpstr>
      <vt:lpstr>2.5 Custom Directives   Custom Directives - controller Function and require</vt:lpstr>
      <vt:lpstr>Demo</vt:lpstr>
      <vt:lpstr>2.5 Custom Directives   Custom Directives – Directive's Scope</vt:lpstr>
      <vt:lpstr>2.5 Custom Directives   Custom Directives – Directive's Scope</vt:lpstr>
      <vt:lpstr>2.5 Custom Directives   Custom Directives – Isolated Scope using '@  =  &amp;'</vt:lpstr>
      <vt:lpstr>2.5 Custom Directives   Custom Directives – Isolated Scope using '@  =  &amp;'</vt:lpstr>
      <vt:lpstr>Demo</vt:lpstr>
      <vt:lpstr>2.5 Custom Directives   Custom Directives – Transclusion</vt:lpstr>
      <vt:lpstr>Demo</vt:lpstr>
      <vt:lpstr>2.5 Custom Directives  Working with jQuery UI</vt:lpstr>
      <vt:lpstr>Demo</vt:lpstr>
      <vt:lpstr>2.6 Digest Cycle Digest Cycle and $scope</vt:lpstr>
      <vt:lpstr>2.6 Digest Cycle Digest Cycle and $scope</vt:lpstr>
      <vt:lpstr>2.6 Digest Cycle Digest Cycle and $scope</vt:lpstr>
      <vt:lpstr>2.6 Digest Cycle Digest Cycle and $scope</vt:lpstr>
      <vt:lpstr>2.6 Digest Cycle $watch</vt:lpstr>
      <vt:lpstr>2.6 Digest Cycle $digest</vt:lpstr>
      <vt:lpstr>2.6 Digest Cycle $apply</vt:lpstr>
      <vt:lpstr>Demo</vt:lpstr>
      <vt:lpstr>Summary</vt:lpstr>
      <vt:lpstr>Summary</vt:lpstr>
      <vt:lpstr>Summary</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JananiLogith</cp:lastModifiedBy>
  <cp:revision>532</cp:revision>
  <dcterms:created xsi:type="dcterms:W3CDTF">2012-05-18T02:59:15Z</dcterms:created>
  <dcterms:modified xsi:type="dcterms:W3CDTF">2014-08-31T16:58:44Z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