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20"/>
  </p:notesMasterIdLst>
  <p:handoutMasterIdLst>
    <p:handoutMasterId r:id="rId21"/>
  </p:handoutMasterIdLst>
  <p:sldIdLst>
    <p:sldId id="431" r:id="rId5"/>
    <p:sldId id="322" r:id="rId6"/>
    <p:sldId id="323" r:id="rId7"/>
    <p:sldId id="324" r:id="rId8"/>
    <p:sldId id="325" r:id="rId9"/>
    <p:sldId id="326" r:id="rId10"/>
    <p:sldId id="327" r:id="rId11"/>
    <p:sldId id="358" r:id="rId12"/>
    <p:sldId id="359" r:id="rId13"/>
    <p:sldId id="432" r:id="rId14"/>
    <p:sldId id="433" r:id="rId15"/>
    <p:sldId id="434" r:id="rId16"/>
    <p:sldId id="435" r:id="rId17"/>
    <p:sldId id="458" r:id="rId18"/>
    <p:sldId id="459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DD6C4-A1F7-49A9-9A19-2229FFF55D9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008E44AD-2A6E-4470-BEB0-A62F39102BB7}">
      <dgm:prSet phldrT="[Text]" custT="1"/>
      <dgm:spPr/>
      <dgm:t>
        <a:bodyPr/>
        <a:lstStyle/>
        <a:p>
          <a:r>
            <a:rPr lang="en-US" sz="2200" dirty="0" smtClean="0"/>
            <a:t>Component Directives</a:t>
          </a:r>
          <a:endParaRPr lang="en-US" sz="2200" dirty="0"/>
        </a:p>
      </dgm:t>
    </dgm:pt>
    <dgm:pt modelId="{0F8252A2-0FF5-4719-A411-32D62475FDD0}" type="parTrans" cxnId="{5CD73AC4-0F4F-4CA7-8F63-006A25DE9CD5}">
      <dgm:prSet/>
      <dgm:spPr/>
      <dgm:t>
        <a:bodyPr/>
        <a:lstStyle/>
        <a:p>
          <a:endParaRPr lang="en-US"/>
        </a:p>
      </dgm:t>
    </dgm:pt>
    <dgm:pt modelId="{F045FFB7-AF1D-4E0F-A83B-941C54A7E9CA}" type="sibTrans" cxnId="{5CD73AC4-0F4F-4CA7-8F63-006A25DE9CD5}">
      <dgm:prSet/>
      <dgm:spPr/>
      <dgm:t>
        <a:bodyPr/>
        <a:lstStyle/>
        <a:p>
          <a:endParaRPr lang="en-US"/>
        </a:p>
      </dgm:t>
    </dgm:pt>
    <dgm:pt modelId="{0D823CAB-2CDC-4EB8-ABA8-7B207F21B69A}">
      <dgm:prSet phldrT="[Text]" custT="1"/>
      <dgm:spPr/>
      <dgm:t>
        <a:bodyPr/>
        <a:lstStyle/>
        <a:p>
          <a:r>
            <a:rPr lang="en-US" sz="2200" dirty="0" smtClean="0"/>
            <a:t>Structural Directives</a:t>
          </a:r>
          <a:endParaRPr lang="en-US" sz="2200" dirty="0"/>
        </a:p>
      </dgm:t>
    </dgm:pt>
    <dgm:pt modelId="{F6EDBC55-83A3-48BA-A90D-D6207DC8FB03}" type="parTrans" cxnId="{3862C394-409D-4802-BA92-804557E05F23}">
      <dgm:prSet/>
      <dgm:spPr/>
      <dgm:t>
        <a:bodyPr/>
        <a:lstStyle/>
        <a:p>
          <a:endParaRPr lang="en-US"/>
        </a:p>
      </dgm:t>
    </dgm:pt>
    <dgm:pt modelId="{C745CDE5-E3C3-411D-81C7-9B4AFD77F393}" type="sibTrans" cxnId="{3862C394-409D-4802-BA92-804557E05F23}">
      <dgm:prSet/>
      <dgm:spPr/>
      <dgm:t>
        <a:bodyPr/>
        <a:lstStyle/>
        <a:p>
          <a:endParaRPr lang="en-US"/>
        </a:p>
      </dgm:t>
    </dgm:pt>
    <dgm:pt modelId="{F9513DEC-59D8-4CC4-81A0-E9A09F3F0409}">
      <dgm:prSet phldrT="[Text]" custT="1"/>
      <dgm:spPr/>
      <dgm:t>
        <a:bodyPr/>
        <a:lstStyle/>
        <a:p>
          <a:r>
            <a:rPr lang="en-US" sz="2200" dirty="0" smtClean="0"/>
            <a:t>Attribute Directives</a:t>
          </a:r>
          <a:endParaRPr lang="en-US" sz="2200" dirty="0"/>
        </a:p>
      </dgm:t>
    </dgm:pt>
    <dgm:pt modelId="{FA6C5F64-11FD-4FF9-8228-8FC0AE421FEA}" type="parTrans" cxnId="{0B0DBDCD-4518-4619-86F8-C9FB88EE9BEF}">
      <dgm:prSet/>
      <dgm:spPr/>
      <dgm:t>
        <a:bodyPr/>
        <a:lstStyle/>
        <a:p>
          <a:endParaRPr lang="en-US"/>
        </a:p>
      </dgm:t>
    </dgm:pt>
    <dgm:pt modelId="{19845FC7-872C-4877-B731-DFD0DE42E997}" type="sibTrans" cxnId="{0B0DBDCD-4518-4619-86F8-C9FB88EE9BEF}">
      <dgm:prSet/>
      <dgm:spPr/>
      <dgm:t>
        <a:bodyPr/>
        <a:lstStyle/>
        <a:p>
          <a:endParaRPr lang="en-US"/>
        </a:p>
      </dgm:t>
    </dgm:pt>
    <dgm:pt modelId="{F7194F1D-5A39-4390-AFC6-968DE7FECB7C}">
      <dgm:prSet phldrT="[Text]" custT="1"/>
      <dgm:spPr/>
      <dgm:t>
        <a:bodyPr/>
        <a:lstStyle/>
        <a:p>
          <a:r>
            <a:rPr lang="en-US" sz="1800" b="0" i="0" dirty="0" smtClean="0"/>
            <a:t>Directive with a template</a:t>
          </a:r>
          <a:endParaRPr lang="en-US" sz="1800" dirty="0"/>
        </a:p>
      </dgm:t>
    </dgm:pt>
    <dgm:pt modelId="{444ACFC9-320E-41A7-A84B-AEDD2542E5B6}" type="parTrans" cxnId="{C9FDC243-48A4-4C8A-9464-53210F4C5791}">
      <dgm:prSet/>
      <dgm:spPr/>
      <dgm:t>
        <a:bodyPr/>
        <a:lstStyle/>
        <a:p>
          <a:endParaRPr lang="en-US"/>
        </a:p>
      </dgm:t>
    </dgm:pt>
    <dgm:pt modelId="{96AA1944-7723-4C48-916A-5AAC670BC4F6}" type="sibTrans" cxnId="{C9FDC243-48A4-4C8A-9464-53210F4C5791}">
      <dgm:prSet/>
      <dgm:spPr/>
      <dgm:t>
        <a:bodyPr/>
        <a:lstStyle/>
        <a:p>
          <a:endParaRPr lang="en-US"/>
        </a:p>
      </dgm:t>
    </dgm:pt>
    <dgm:pt modelId="{ED52BE24-D763-4ABF-B0E7-4E68936B7C4D}">
      <dgm:prSet phldrT="[Text]" custT="1"/>
      <dgm:spPr/>
      <dgm:t>
        <a:bodyPr/>
        <a:lstStyle/>
        <a:p>
          <a:r>
            <a:rPr lang="en-US" sz="1800" dirty="0" smtClean="0"/>
            <a:t>D</a:t>
          </a:r>
          <a:r>
            <a:rPr lang="en-US" sz="1800" b="0" i="0" dirty="0" smtClean="0"/>
            <a:t>irective used to change the DOM Layout</a:t>
          </a:r>
          <a:endParaRPr lang="en-US" sz="1800" dirty="0"/>
        </a:p>
      </dgm:t>
    </dgm:pt>
    <dgm:pt modelId="{3B859AB2-196F-44FF-8136-B53079F5D297}" type="parTrans" cxnId="{E1B481B4-3A4D-4E13-AC0A-383D716899CD}">
      <dgm:prSet/>
      <dgm:spPr/>
      <dgm:t>
        <a:bodyPr/>
        <a:lstStyle/>
        <a:p>
          <a:endParaRPr lang="en-US"/>
        </a:p>
      </dgm:t>
    </dgm:pt>
    <dgm:pt modelId="{B96762EE-409E-4DD7-B8D7-963F7DD186D9}" type="sibTrans" cxnId="{E1B481B4-3A4D-4E13-AC0A-383D716899CD}">
      <dgm:prSet/>
      <dgm:spPr/>
      <dgm:t>
        <a:bodyPr/>
        <a:lstStyle/>
        <a:p>
          <a:endParaRPr lang="en-US"/>
        </a:p>
      </dgm:t>
    </dgm:pt>
    <dgm:pt modelId="{0D010612-6C88-4273-B84B-CF4EC6887D51}">
      <dgm:prSet phldrT="[Text]" custT="1"/>
      <dgm:spPr/>
      <dgm:t>
        <a:bodyPr/>
        <a:lstStyle/>
        <a:p>
          <a:r>
            <a:rPr lang="en-US" sz="1800" dirty="0" smtClean="0"/>
            <a:t>D</a:t>
          </a:r>
          <a:r>
            <a:rPr lang="en-US" sz="1800" b="0" i="0" dirty="0" smtClean="0"/>
            <a:t>irective used to change the appearance or behavior of an element</a:t>
          </a:r>
          <a:endParaRPr lang="en-US" sz="1800" dirty="0"/>
        </a:p>
      </dgm:t>
    </dgm:pt>
    <dgm:pt modelId="{B52BCA37-DB12-4BC0-8BB1-19CD125BD943}" type="parTrans" cxnId="{0B341FCF-6F56-40E5-9B3F-0B699391F47B}">
      <dgm:prSet/>
      <dgm:spPr/>
      <dgm:t>
        <a:bodyPr/>
        <a:lstStyle/>
        <a:p>
          <a:endParaRPr lang="en-US"/>
        </a:p>
      </dgm:t>
    </dgm:pt>
    <dgm:pt modelId="{4C85497B-9154-4862-AEBB-C9150939E166}" type="sibTrans" cxnId="{0B341FCF-6F56-40E5-9B3F-0B699391F47B}">
      <dgm:prSet/>
      <dgm:spPr/>
      <dgm:t>
        <a:bodyPr/>
        <a:lstStyle/>
        <a:p>
          <a:endParaRPr lang="en-US"/>
        </a:p>
      </dgm:t>
    </dgm:pt>
    <dgm:pt modelId="{B94E32B0-AFB5-480C-8F8C-BF8237EC1D98}" type="pres">
      <dgm:prSet presAssocID="{F19DD6C4-A1F7-49A9-9A19-2229FFF55D9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A40EADD-B2D0-4DDF-A3F7-45F9F74226A1}" type="pres">
      <dgm:prSet presAssocID="{F19DD6C4-A1F7-49A9-9A19-2229FFF55D9F}" presName="Name1" presStyleCnt="0"/>
      <dgm:spPr/>
    </dgm:pt>
    <dgm:pt modelId="{7E5128DA-268C-4C97-A59C-E4182A718DBC}" type="pres">
      <dgm:prSet presAssocID="{F19DD6C4-A1F7-49A9-9A19-2229FFF55D9F}" presName="cycle" presStyleCnt="0"/>
      <dgm:spPr/>
    </dgm:pt>
    <dgm:pt modelId="{4645F566-A6B5-4853-8A72-7EA40A5618BC}" type="pres">
      <dgm:prSet presAssocID="{F19DD6C4-A1F7-49A9-9A19-2229FFF55D9F}" presName="srcNode" presStyleLbl="node1" presStyleIdx="0" presStyleCnt="3"/>
      <dgm:spPr/>
    </dgm:pt>
    <dgm:pt modelId="{09115427-75EC-4219-939B-5E8ADBCC1F9B}" type="pres">
      <dgm:prSet presAssocID="{F19DD6C4-A1F7-49A9-9A19-2229FFF55D9F}" presName="conn" presStyleLbl="parChTrans1D2" presStyleIdx="0" presStyleCnt="1"/>
      <dgm:spPr/>
      <dgm:t>
        <a:bodyPr/>
        <a:lstStyle/>
        <a:p>
          <a:endParaRPr lang="en-US"/>
        </a:p>
      </dgm:t>
    </dgm:pt>
    <dgm:pt modelId="{496A381F-FAE6-484F-9D81-D06201BBD76E}" type="pres">
      <dgm:prSet presAssocID="{F19DD6C4-A1F7-49A9-9A19-2229FFF55D9F}" presName="extraNode" presStyleLbl="node1" presStyleIdx="0" presStyleCnt="3"/>
      <dgm:spPr/>
    </dgm:pt>
    <dgm:pt modelId="{3BA7FD56-A86D-4157-AB06-D18EE9BAF12D}" type="pres">
      <dgm:prSet presAssocID="{F19DD6C4-A1F7-49A9-9A19-2229FFF55D9F}" presName="dstNode" presStyleLbl="node1" presStyleIdx="0" presStyleCnt="3"/>
      <dgm:spPr/>
    </dgm:pt>
    <dgm:pt modelId="{D61E8F86-256C-44EA-972A-A904D49CCB06}" type="pres">
      <dgm:prSet presAssocID="{008E44AD-2A6E-4470-BEB0-A62F39102BB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016DF-079D-4070-B1BB-E89EDF8FF5B8}" type="pres">
      <dgm:prSet presAssocID="{008E44AD-2A6E-4470-BEB0-A62F39102BB7}" presName="accent_1" presStyleCnt="0"/>
      <dgm:spPr/>
    </dgm:pt>
    <dgm:pt modelId="{CACB0C82-94E8-476C-8D0F-598B18E8940C}" type="pres">
      <dgm:prSet presAssocID="{008E44AD-2A6E-4470-BEB0-A62F39102BB7}" presName="accentRepeatNode" presStyleLbl="solidFgAcc1" presStyleIdx="0" presStyleCnt="3"/>
      <dgm:spPr/>
    </dgm:pt>
    <dgm:pt modelId="{41A2BA32-AB64-4F51-B9DE-19F647E80B63}" type="pres">
      <dgm:prSet presAssocID="{0D823CAB-2CDC-4EB8-ABA8-7B207F21B69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8C81C-1FDE-435F-8610-94FF3321439A}" type="pres">
      <dgm:prSet presAssocID="{0D823CAB-2CDC-4EB8-ABA8-7B207F21B69A}" presName="accent_2" presStyleCnt="0"/>
      <dgm:spPr/>
    </dgm:pt>
    <dgm:pt modelId="{DC3EBE75-4426-43BD-AA2F-1636A03485F3}" type="pres">
      <dgm:prSet presAssocID="{0D823CAB-2CDC-4EB8-ABA8-7B207F21B69A}" presName="accentRepeatNode" presStyleLbl="solidFgAcc1" presStyleIdx="1" presStyleCnt="3"/>
      <dgm:spPr/>
    </dgm:pt>
    <dgm:pt modelId="{E32E2A1F-5DF1-412E-872B-45E5B6FDB2AC}" type="pres">
      <dgm:prSet presAssocID="{F9513DEC-59D8-4CC4-81A0-E9A09F3F040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E359C-A80A-4020-BC59-7C490CE635F7}" type="pres">
      <dgm:prSet presAssocID="{F9513DEC-59D8-4CC4-81A0-E9A09F3F0409}" presName="accent_3" presStyleCnt="0"/>
      <dgm:spPr/>
    </dgm:pt>
    <dgm:pt modelId="{FF846868-CE9C-403E-A2AA-32BE49A55565}" type="pres">
      <dgm:prSet presAssocID="{F9513DEC-59D8-4CC4-81A0-E9A09F3F0409}" presName="accentRepeatNode" presStyleLbl="solidFgAcc1" presStyleIdx="2" presStyleCnt="3"/>
      <dgm:spPr/>
    </dgm:pt>
  </dgm:ptLst>
  <dgm:cxnLst>
    <dgm:cxn modelId="{E91FE4DB-BF7A-44CE-9BC6-DB0FD05C06E5}" type="presOf" srcId="{F7194F1D-5A39-4390-AFC6-968DE7FECB7C}" destId="{D61E8F86-256C-44EA-972A-A904D49CCB06}" srcOrd="0" destOrd="1" presId="urn:microsoft.com/office/officeart/2008/layout/VerticalCurvedList"/>
    <dgm:cxn modelId="{E1B481B4-3A4D-4E13-AC0A-383D716899CD}" srcId="{0D823CAB-2CDC-4EB8-ABA8-7B207F21B69A}" destId="{ED52BE24-D763-4ABF-B0E7-4E68936B7C4D}" srcOrd="0" destOrd="0" parTransId="{3B859AB2-196F-44FF-8136-B53079F5D297}" sibTransId="{B96762EE-409E-4DD7-B8D7-963F7DD186D9}"/>
    <dgm:cxn modelId="{3862C394-409D-4802-BA92-804557E05F23}" srcId="{F19DD6C4-A1F7-49A9-9A19-2229FFF55D9F}" destId="{0D823CAB-2CDC-4EB8-ABA8-7B207F21B69A}" srcOrd="1" destOrd="0" parTransId="{F6EDBC55-83A3-48BA-A90D-D6207DC8FB03}" sibTransId="{C745CDE5-E3C3-411D-81C7-9B4AFD77F393}"/>
    <dgm:cxn modelId="{D1C6E7E4-31E1-4771-8766-C7447A8556C0}" type="presOf" srcId="{0D823CAB-2CDC-4EB8-ABA8-7B207F21B69A}" destId="{41A2BA32-AB64-4F51-B9DE-19F647E80B63}" srcOrd="0" destOrd="0" presId="urn:microsoft.com/office/officeart/2008/layout/VerticalCurvedList"/>
    <dgm:cxn modelId="{31ABE2D0-F9F9-4E93-AE77-2579ECF656B8}" type="presOf" srcId="{F9513DEC-59D8-4CC4-81A0-E9A09F3F0409}" destId="{E32E2A1F-5DF1-412E-872B-45E5B6FDB2AC}" srcOrd="0" destOrd="0" presId="urn:microsoft.com/office/officeart/2008/layout/VerticalCurvedList"/>
    <dgm:cxn modelId="{0B0DBDCD-4518-4619-86F8-C9FB88EE9BEF}" srcId="{F19DD6C4-A1F7-49A9-9A19-2229FFF55D9F}" destId="{F9513DEC-59D8-4CC4-81A0-E9A09F3F0409}" srcOrd="2" destOrd="0" parTransId="{FA6C5F64-11FD-4FF9-8228-8FC0AE421FEA}" sibTransId="{19845FC7-872C-4877-B731-DFD0DE42E997}"/>
    <dgm:cxn modelId="{0B341FCF-6F56-40E5-9B3F-0B699391F47B}" srcId="{F9513DEC-59D8-4CC4-81A0-E9A09F3F0409}" destId="{0D010612-6C88-4273-B84B-CF4EC6887D51}" srcOrd="0" destOrd="0" parTransId="{B52BCA37-DB12-4BC0-8BB1-19CD125BD943}" sibTransId="{4C85497B-9154-4862-AEBB-C9150939E166}"/>
    <dgm:cxn modelId="{E0BBC880-6BE1-4E73-9881-D60E496B9006}" type="presOf" srcId="{96AA1944-7723-4C48-916A-5AAC670BC4F6}" destId="{09115427-75EC-4219-939B-5E8ADBCC1F9B}" srcOrd="0" destOrd="0" presId="urn:microsoft.com/office/officeart/2008/layout/VerticalCurvedList"/>
    <dgm:cxn modelId="{E34DB72A-3FF2-4627-9FBB-5E8CB7832B1D}" type="presOf" srcId="{008E44AD-2A6E-4470-BEB0-A62F39102BB7}" destId="{D61E8F86-256C-44EA-972A-A904D49CCB06}" srcOrd="0" destOrd="0" presId="urn:microsoft.com/office/officeart/2008/layout/VerticalCurvedList"/>
    <dgm:cxn modelId="{06DBCB6F-73E1-4A2E-A703-5BBA29BDACCA}" type="presOf" srcId="{0D010612-6C88-4273-B84B-CF4EC6887D51}" destId="{E32E2A1F-5DF1-412E-872B-45E5B6FDB2AC}" srcOrd="0" destOrd="1" presId="urn:microsoft.com/office/officeart/2008/layout/VerticalCurvedList"/>
    <dgm:cxn modelId="{C038DF12-B2E5-4A80-BBC3-B1EA09DEABDE}" type="presOf" srcId="{ED52BE24-D763-4ABF-B0E7-4E68936B7C4D}" destId="{41A2BA32-AB64-4F51-B9DE-19F647E80B63}" srcOrd="0" destOrd="1" presId="urn:microsoft.com/office/officeart/2008/layout/VerticalCurvedList"/>
    <dgm:cxn modelId="{C9FDC243-48A4-4C8A-9464-53210F4C5791}" srcId="{008E44AD-2A6E-4470-BEB0-A62F39102BB7}" destId="{F7194F1D-5A39-4390-AFC6-968DE7FECB7C}" srcOrd="0" destOrd="0" parTransId="{444ACFC9-320E-41A7-A84B-AEDD2542E5B6}" sibTransId="{96AA1944-7723-4C48-916A-5AAC670BC4F6}"/>
    <dgm:cxn modelId="{5CD73AC4-0F4F-4CA7-8F63-006A25DE9CD5}" srcId="{F19DD6C4-A1F7-49A9-9A19-2229FFF55D9F}" destId="{008E44AD-2A6E-4470-BEB0-A62F39102BB7}" srcOrd="0" destOrd="0" parTransId="{0F8252A2-0FF5-4719-A411-32D62475FDD0}" sibTransId="{F045FFB7-AF1D-4E0F-A83B-941C54A7E9CA}"/>
    <dgm:cxn modelId="{3AB24F79-1AFD-49EF-AE8E-201E91899BF0}" type="presOf" srcId="{F19DD6C4-A1F7-49A9-9A19-2229FFF55D9F}" destId="{B94E32B0-AFB5-480C-8F8C-BF8237EC1D98}" srcOrd="0" destOrd="0" presId="urn:microsoft.com/office/officeart/2008/layout/VerticalCurvedList"/>
    <dgm:cxn modelId="{F72DE6A2-6B5C-4FC9-83C3-816927D2DB64}" type="presParOf" srcId="{B94E32B0-AFB5-480C-8F8C-BF8237EC1D98}" destId="{3A40EADD-B2D0-4DDF-A3F7-45F9F74226A1}" srcOrd="0" destOrd="0" presId="urn:microsoft.com/office/officeart/2008/layout/VerticalCurvedList"/>
    <dgm:cxn modelId="{FCECEEBE-131C-45DF-B226-89BC0DA80B1E}" type="presParOf" srcId="{3A40EADD-B2D0-4DDF-A3F7-45F9F74226A1}" destId="{7E5128DA-268C-4C97-A59C-E4182A718DBC}" srcOrd="0" destOrd="0" presId="urn:microsoft.com/office/officeart/2008/layout/VerticalCurvedList"/>
    <dgm:cxn modelId="{B6115F30-D934-4D87-8B95-4C8A4A403889}" type="presParOf" srcId="{7E5128DA-268C-4C97-A59C-E4182A718DBC}" destId="{4645F566-A6B5-4853-8A72-7EA40A5618BC}" srcOrd="0" destOrd="0" presId="urn:microsoft.com/office/officeart/2008/layout/VerticalCurvedList"/>
    <dgm:cxn modelId="{ECDFB7B7-3A3E-42FE-BCC9-023CE6FAAAC1}" type="presParOf" srcId="{7E5128DA-268C-4C97-A59C-E4182A718DBC}" destId="{09115427-75EC-4219-939B-5E8ADBCC1F9B}" srcOrd="1" destOrd="0" presId="urn:microsoft.com/office/officeart/2008/layout/VerticalCurvedList"/>
    <dgm:cxn modelId="{BF9285A2-B55C-45C6-B54B-7E14285C4406}" type="presParOf" srcId="{7E5128DA-268C-4C97-A59C-E4182A718DBC}" destId="{496A381F-FAE6-484F-9D81-D06201BBD76E}" srcOrd="2" destOrd="0" presId="urn:microsoft.com/office/officeart/2008/layout/VerticalCurvedList"/>
    <dgm:cxn modelId="{8130C89B-A998-451D-A828-4866110DE718}" type="presParOf" srcId="{7E5128DA-268C-4C97-A59C-E4182A718DBC}" destId="{3BA7FD56-A86D-4157-AB06-D18EE9BAF12D}" srcOrd="3" destOrd="0" presId="urn:microsoft.com/office/officeart/2008/layout/VerticalCurvedList"/>
    <dgm:cxn modelId="{69718523-58C9-412B-9030-5BC30C4B1027}" type="presParOf" srcId="{3A40EADD-B2D0-4DDF-A3F7-45F9F74226A1}" destId="{D61E8F86-256C-44EA-972A-A904D49CCB06}" srcOrd="1" destOrd="0" presId="urn:microsoft.com/office/officeart/2008/layout/VerticalCurvedList"/>
    <dgm:cxn modelId="{3F944E08-7814-4C63-B7A0-CFBD55861ECF}" type="presParOf" srcId="{3A40EADD-B2D0-4DDF-A3F7-45F9F74226A1}" destId="{A09016DF-079D-4070-B1BB-E89EDF8FF5B8}" srcOrd="2" destOrd="0" presId="urn:microsoft.com/office/officeart/2008/layout/VerticalCurvedList"/>
    <dgm:cxn modelId="{0B50544F-08A6-46F4-969D-6065617B873D}" type="presParOf" srcId="{A09016DF-079D-4070-B1BB-E89EDF8FF5B8}" destId="{CACB0C82-94E8-476C-8D0F-598B18E8940C}" srcOrd="0" destOrd="0" presId="urn:microsoft.com/office/officeart/2008/layout/VerticalCurvedList"/>
    <dgm:cxn modelId="{B002516B-E82E-4F88-B78C-530E0215A74F}" type="presParOf" srcId="{3A40EADD-B2D0-4DDF-A3F7-45F9F74226A1}" destId="{41A2BA32-AB64-4F51-B9DE-19F647E80B63}" srcOrd="3" destOrd="0" presId="urn:microsoft.com/office/officeart/2008/layout/VerticalCurvedList"/>
    <dgm:cxn modelId="{AFDDFF75-175E-420D-B47C-1C7AF405276E}" type="presParOf" srcId="{3A40EADD-B2D0-4DDF-A3F7-45F9F74226A1}" destId="{A4C8C81C-1FDE-435F-8610-94FF3321439A}" srcOrd="4" destOrd="0" presId="urn:microsoft.com/office/officeart/2008/layout/VerticalCurvedList"/>
    <dgm:cxn modelId="{C686CD98-E8E0-4735-ACF3-9BF362510975}" type="presParOf" srcId="{A4C8C81C-1FDE-435F-8610-94FF3321439A}" destId="{DC3EBE75-4426-43BD-AA2F-1636A03485F3}" srcOrd="0" destOrd="0" presId="urn:microsoft.com/office/officeart/2008/layout/VerticalCurvedList"/>
    <dgm:cxn modelId="{9CFBE3CF-8A0D-45BD-95E8-274DA1897E28}" type="presParOf" srcId="{3A40EADD-B2D0-4DDF-A3F7-45F9F74226A1}" destId="{E32E2A1F-5DF1-412E-872B-45E5B6FDB2AC}" srcOrd="5" destOrd="0" presId="urn:microsoft.com/office/officeart/2008/layout/VerticalCurvedList"/>
    <dgm:cxn modelId="{BE989616-AF78-4C49-AD0A-512155CD5791}" type="presParOf" srcId="{3A40EADD-B2D0-4DDF-A3F7-45F9F74226A1}" destId="{29CE359C-A80A-4020-BC59-7C490CE635F7}" srcOrd="6" destOrd="0" presId="urn:microsoft.com/office/officeart/2008/layout/VerticalCurvedList"/>
    <dgm:cxn modelId="{3B4867C5-2761-482E-8B4A-6304B30E77B0}" type="presParOf" srcId="{29CE359C-A80A-4020-BC59-7C490CE635F7}" destId="{FF846868-CE9C-403E-A2AA-32BE49A555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15427-75EC-4219-939B-5E8ADBCC1F9B}">
      <dsp:nvSpPr>
        <dsp:cNvPr id="0" name=""/>
        <dsp:cNvSpPr/>
      </dsp:nvSpPr>
      <dsp:spPr>
        <a:xfrm>
          <a:off x="-3933377" y="-603924"/>
          <a:ext cx="4687645" cy="4687645"/>
        </a:xfrm>
        <a:prstGeom prst="blockArc">
          <a:avLst>
            <a:gd name="adj1" fmla="val 18900000"/>
            <a:gd name="adj2" fmla="val 2700000"/>
            <a:gd name="adj3" fmla="val 46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E8F86-256C-44EA-972A-A904D49CCB06}">
      <dsp:nvSpPr>
        <dsp:cNvPr id="0" name=""/>
        <dsp:cNvSpPr/>
      </dsp:nvSpPr>
      <dsp:spPr>
        <a:xfrm>
          <a:off x="485057" y="347979"/>
          <a:ext cx="7815814" cy="6959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18" tIns="55880" rIns="55880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Component Directives</a:t>
          </a:r>
          <a:endParaRPr lang="en-US" sz="2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Directive with a template</a:t>
          </a:r>
          <a:endParaRPr lang="en-US" sz="1800" kern="1200" dirty="0"/>
        </a:p>
      </dsp:txBody>
      <dsp:txXfrm>
        <a:off x="485057" y="347979"/>
        <a:ext cx="7815814" cy="695959"/>
      </dsp:txXfrm>
    </dsp:sp>
    <dsp:sp modelId="{CACB0C82-94E8-476C-8D0F-598B18E8940C}">
      <dsp:nvSpPr>
        <dsp:cNvPr id="0" name=""/>
        <dsp:cNvSpPr/>
      </dsp:nvSpPr>
      <dsp:spPr>
        <a:xfrm>
          <a:off x="50082" y="260984"/>
          <a:ext cx="869949" cy="869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2BA32-AB64-4F51-B9DE-19F647E80B63}">
      <dsp:nvSpPr>
        <dsp:cNvPr id="0" name=""/>
        <dsp:cNvSpPr/>
      </dsp:nvSpPr>
      <dsp:spPr>
        <a:xfrm>
          <a:off x="738038" y="1391918"/>
          <a:ext cx="7562832" cy="695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18" tIns="55880" rIns="55880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Structural Directives</a:t>
          </a:r>
          <a:endParaRPr lang="en-US" sz="2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</a:t>
          </a:r>
          <a:r>
            <a:rPr lang="en-US" sz="1800" b="0" i="0" kern="1200" dirty="0" smtClean="0"/>
            <a:t>irective used to change the DOM Layout</a:t>
          </a:r>
          <a:endParaRPr lang="en-US" sz="1800" kern="1200" dirty="0"/>
        </a:p>
      </dsp:txBody>
      <dsp:txXfrm>
        <a:off x="738038" y="1391918"/>
        <a:ext cx="7562832" cy="695959"/>
      </dsp:txXfrm>
    </dsp:sp>
    <dsp:sp modelId="{DC3EBE75-4426-43BD-AA2F-1636A03485F3}">
      <dsp:nvSpPr>
        <dsp:cNvPr id="0" name=""/>
        <dsp:cNvSpPr/>
      </dsp:nvSpPr>
      <dsp:spPr>
        <a:xfrm>
          <a:off x="303063" y="1304923"/>
          <a:ext cx="869949" cy="869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E2A1F-5DF1-412E-872B-45E5B6FDB2AC}">
      <dsp:nvSpPr>
        <dsp:cNvPr id="0" name=""/>
        <dsp:cNvSpPr/>
      </dsp:nvSpPr>
      <dsp:spPr>
        <a:xfrm>
          <a:off x="485057" y="2435857"/>
          <a:ext cx="7815814" cy="6959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18" tIns="55880" rIns="55880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Attribute Directives</a:t>
          </a:r>
          <a:endParaRPr lang="en-US" sz="2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</a:t>
          </a:r>
          <a:r>
            <a:rPr lang="en-US" sz="1800" b="0" i="0" kern="1200" dirty="0" smtClean="0"/>
            <a:t>irective used to change the appearance or behavior of an element</a:t>
          </a:r>
          <a:endParaRPr lang="en-US" sz="1800" kern="1200" dirty="0"/>
        </a:p>
      </dsp:txBody>
      <dsp:txXfrm>
        <a:off x="485057" y="2435857"/>
        <a:ext cx="7815814" cy="695959"/>
      </dsp:txXfrm>
    </dsp:sp>
    <dsp:sp modelId="{FF846868-CE9C-403E-A2AA-32BE49A55565}">
      <dsp:nvSpPr>
        <dsp:cNvPr id="0" name=""/>
        <dsp:cNvSpPr/>
      </dsp:nvSpPr>
      <dsp:spPr>
        <a:xfrm>
          <a:off x="50082" y="2348862"/>
          <a:ext cx="869949" cy="869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67813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Pipes are used when the data </a:t>
            </a:r>
            <a:r>
              <a:rPr lang="en-US" dirty="0"/>
              <a:t>is not in a format appropriate for display</a:t>
            </a:r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29947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8463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54040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509698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93222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8260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Component is really a directive with a template. It's the most common of the three directives and we tend to write lots of them as we build applications.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Structural directives can change the DOM layout by adding and removing DOM elements. </a:t>
            </a:r>
            <a:r>
              <a:rPr lang="en-US" dirty="0" err="1"/>
              <a:t>NgFor</a:t>
            </a:r>
            <a:r>
              <a:rPr lang="en-US" dirty="0"/>
              <a:t> and </a:t>
            </a:r>
            <a:r>
              <a:rPr lang="en-US" dirty="0" err="1"/>
              <a:t>NgIf</a:t>
            </a:r>
            <a:r>
              <a:rPr lang="en-US" dirty="0"/>
              <a:t> are two familiar examples.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Attribute directive can change the appearance or behavior of an element. The built-in </a:t>
            </a:r>
            <a:r>
              <a:rPr lang="en-US" dirty="0" err="1"/>
              <a:t>NgStyle</a:t>
            </a:r>
            <a:r>
              <a:rPr lang="en-US" dirty="0"/>
              <a:t> directive, for example, can change several element styles at the same time.</a:t>
            </a:r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4313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51509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ngIf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dirty="0" err="1" smtClean="0"/>
              <a:t>ngIf</a:t>
            </a:r>
            <a:r>
              <a:rPr lang="en-US" dirty="0" smtClean="0"/>
              <a:t> </a:t>
            </a:r>
            <a:r>
              <a:rPr lang="en-US" dirty="0"/>
              <a:t>is a structural directives that removes or recreates a portion of the DOM tree based on an expression. </a:t>
            </a:r>
            <a:r>
              <a:rPr lang="en-US" dirty="0" smtClean="0"/>
              <a:t>If </a:t>
            </a:r>
            <a:r>
              <a:rPr lang="en-US" dirty="0"/>
              <a:t>the expression assigned to the </a:t>
            </a:r>
            <a:r>
              <a:rPr lang="en-US" dirty="0" err="1" smtClean="0"/>
              <a:t>ngIf</a:t>
            </a:r>
            <a:r>
              <a:rPr lang="en-US" dirty="0" smtClean="0"/>
              <a:t> </a:t>
            </a:r>
            <a:r>
              <a:rPr lang="en-US" dirty="0"/>
              <a:t>evaluates to a false </a:t>
            </a:r>
            <a:r>
              <a:rPr lang="en-US" dirty="0" smtClean="0"/>
              <a:t>value; </a:t>
            </a:r>
            <a:r>
              <a:rPr lang="en-US" dirty="0"/>
              <a:t>the element and its children are removed from the </a:t>
            </a:r>
            <a:r>
              <a:rPr lang="en-US" dirty="0" smtClean="0"/>
              <a:t>DOM, whereas if the </a:t>
            </a:r>
            <a:r>
              <a:rPr lang="en-US" dirty="0"/>
              <a:t>expression evaluates to a true </a:t>
            </a:r>
            <a:r>
              <a:rPr lang="en-US" dirty="0" smtClean="0"/>
              <a:t>value </a:t>
            </a:r>
            <a:r>
              <a:rPr lang="en-US" dirty="0"/>
              <a:t>a copy of the element and its children are reinserted into the </a:t>
            </a:r>
            <a:r>
              <a:rPr lang="en-US" dirty="0" smtClean="0"/>
              <a:t>DOM.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 smtClean="0"/>
              <a:t>ngFor</a:t>
            </a:r>
            <a:endParaRPr lang="en-US" b="1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ngFor</a:t>
            </a:r>
            <a:r>
              <a:rPr lang="en-US" dirty="0" smtClean="0"/>
              <a:t> </a:t>
            </a:r>
            <a:r>
              <a:rPr lang="en-US" dirty="0"/>
              <a:t>repeats a portion of the </a:t>
            </a:r>
            <a:r>
              <a:rPr lang="en-US" dirty="0" smtClean="0"/>
              <a:t>DOM tree </a:t>
            </a:r>
            <a:r>
              <a:rPr lang="en-US" dirty="0"/>
              <a:t>once for each item in an </a:t>
            </a:r>
            <a:r>
              <a:rPr lang="en-US" dirty="0" err="1"/>
              <a:t>iterable</a:t>
            </a:r>
            <a:r>
              <a:rPr lang="en-US" dirty="0"/>
              <a:t> list. </a:t>
            </a:r>
            <a:r>
              <a:rPr lang="en-US" dirty="0" smtClean="0"/>
              <a:t>The let keyword explicitly </a:t>
            </a:r>
            <a:r>
              <a:rPr lang="en-US" dirty="0"/>
              <a:t>defines </a:t>
            </a:r>
            <a:r>
              <a:rPr lang="en-US" dirty="0" smtClean="0"/>
              <a:t>the </a:t>
            </a:r>
            <a:r>
              <a:rPr lang="en-US" dirty="0"/>
              <a:t>variable as a local </a:t>
            </a:r>
            <a:r>
              <a:rPr lang="en-US" dirty="0" smtClean="0"/>
              <a:t>variable </a:t>
            </a:r>
            <a:r>
              <a:rPr lang="en-US" dirty="0"/>
              <a:t>used only in the </a:t>
            </a:r>
            <a:r>
              <a:rPr lang="en-US" dirty="0" smtClean="0"/>
              <a:t>template. It can be referenced  </a:t>
            </a:r>
            <a:r>
              <a:rPr lang="en-US" dirty="0"/>
              <a:t>on </a:t>
            </a:r>
            <a:r>
              <a:rPr lang="en-US" dirty="0" smtClean="0"/>
              <a:t>that </a:t>
            </a:r>
            <a:r>
              <a:rPr lang="en-US" dirty="0"/>
              <a:t>element </a:t>
            </a:r>
            <a:r>
              <a:rPr lang="en-US" dirty="0" smtClean="0"/>
              <a:t>or </a:t>
            </a:r>
            <a:r>
              <a:rPr lang="en-US" dirty="0"/>
              <a:t>any sibling </a:t>
            </a:r>
            <a:r>
              <a:rPr lang="en-US" dirty="0" smtClean="0"/>
              <a:t>element or on </a:t>
            </a:r>
            <a:r>
              <a:rPr lang="en-US" dirty="0"/>
              <a:t>any </a:t>
            </a:r>
            <a:r>
              <a:rPr lang="en-US" dirty="0" smtClean="0"/>
              <a:t>of its child element.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Note:</a:t>
            </a:r>
            <a:endParaRPr lang="en-US" b="1" dirty="0"/>
          </a:p>
          <a:p>
            <a:pPr algn="just"/>
            <a:r>
              <a:rPr lang="en-US" dirty="0"/>
              <a:t>ES 2015 has both  </a:t>
            </a:r>
            <a:r>
              <a:rPr lang="en-US" dirty="0" err="1"/>
              <a:t>for..of</a:t>
            </a:r>
            <a:r>
              <a:rPr lang="en-US" dirty="0"/>
              <a:t> loop and  </a:t>
            </a:r>
            <a:r>
              <a:rPr lang="en-US" dirty="0" err="1"/>
              <a:t>for..in</a:t>
            </a:r>
            <a:r>
              <a:rPr lang="en-US" dirty="0"/>
              <a:t> </a:t>
            </a:r>
            <a:r>
              <a:rPr lang="en-US" dirty="0" smtClean="0"/>
              <a:t>loop. </a:t>
            </a:r>
            <a:r>
              <a:rPr lang="en-US" dirty="0" err="1" smtClean="0"/>
              <a:t>for</a:t>
            </a:r>
            <a:r>
              <a:rPr lang="en-US" dirty="0" err="1"/>
              <a:t>..of</a:t>
            </a:r>
            <a:r>
              <a:rPr lang="en-US" dirty="0"/>
              <a:t> loop </a:t>
            </a:r>
            <a:r>
              <a:rPr lang="en-US" dirty="0" smtClean="0"/>
              <a:t>is used to iterate </a:t>
            </a:r>
            <a:r>
              <a:rPr lang="en-US" dirty="0"/>
              <a:t>over an </a:t>
            </a:r>
            <a:r>
              <a:rPr lang="en-US" dirty="0" err="1"/>
              <a:t>iterable</a:t>
            </a:r>
            <a:r>
              <a:rPr lang="en-US" dirty="0"/>
              <a:t> objects such as an </a:t>
            </a:r>
            <a:r>
              <a:rPr lang="en-US" dirty="0" smtClean="0"/>
              <a:t>array where as </a:t>
            </a:r>
            <a:r>
              <a:rPr lang="en-US" dirty="0" err="1" smtClean="0"/>
              <a:t>for</a:t>
            </a:r>
            <a:r>
              <a:rPr lang="en-US" dirty="0" err="1"/>
              <a:t>..in</a:t>
            </a:r>
            <a:r>
              <a:rPr lang="en-US" dirty="0"/>
              <a:t> loop </a:t>
            </a:r>
            <a:r>
              <a:rPr lang="en-US" dirty="0" smtClean="0"/>
              <a:t>is used to iterate </a:t>
            </a:r>
            <a:r>
              <a:rPr lang="en-US" dirty="0"/>
              <a:t>over the properties of an object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err="1" smtClean="0"/>
              <a:t>ngSwitch</a:t>
            </a:r>
            <a:r>
              <a:rPr lang="en-US" b="1" dirty="0"/>
              <a:t>, </a:t>
            </a:r>
            <a:r>
              <a:rPr lang="en-US" b="1" dirty="0" err="1" smtClean="0"/>
              <a:t>NgSwitchWhen</a:t>
            </a:r>
            <a:r>
              <a:rPr lang="en-US" b="1" dirty="0" smtClean="0"/>
              <a:t> &amp; </a:t>
            </a:r>
            <a:r>
              <a:rPr lang="en-US" b="1" dirty="0" err="1" smtClean="0"/>
              <a:t>ngSwitchDefault</a:t>
            </a:r>
            <a:r>
              <a:rPr lang="en-US" b="1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ngSwitch</a:t>
            </a:r>
            <a:r>
              <a:rPr lang="en-US" dirty="0" smtClean="0"/>
              <a:t> simply inserts nested elements based on which match expression matches the value obtained from the evaluated switch expression</a:t>
            </a:r>
            <a:r>
              <a:rPr lang="en-US" dirty="0"/>
              <a:t>. </a:t>
            </a:r>
            <a:r>
              <a:rPr lang="en-US" dirty="0" err="1" smtClean="0"/>
              <a:t>ngSwitchWhen</a:t>
            </a:r>
            <a:r>
              <a:rPr lang="en-US" dirty="0" smtClean="0"/>
              <a:t>  property is used to inform </a:t>
            </a:r>
            <a:r>
              <a:rPr lang="en-US" dirty="0" err="1" smtClean="0"/>
              <a:t>NgSwitch</a:t>
            </a:r>
            <a:r>
              <a:rPr lang="en-US" dirty="0" smtClean="0"/>
              <a:t> which element to display when the expression is evaluated. If a matching expression is not found via </a:t>
            </a:r>
            <a:r>
              <a:rPr lang="en-US" dirty="0"/>
              <a:t>a </a:t>
            </a:r>
            <a:r>
              <a:rPr lang="en-US" dirty="0" err="1" smtClean="0"/>
              <a:t>ngSwitchWhen</a:t>
            </a:r>
            <a:r>
              <a:rPr lang="en-US" dirty="0" smtClean="0"/>
              <a:t> </a:t>
            </a:r>
            <a:r>
              <a:rPr lang="en-US" dirty="0"/>
              <a:t>property </a:t>
            </a:r>
            <a:r>
              <a:rPr lang="en-US" dirty="0" smtClean="0"/>
              <a:t>then an element with the </a:t>
            </a:r>
            <a:r>
              <a:rPr lang="en-US" dirty="0" err="1" smtClean="0"/>
              <a:t>ngSwitchDefault</a:t>
            </a:r>
            <a:r>
              <a:rPr lang="en-US" dirty="0" smtClean="0"/>
              <a:t> attribute is displayed.</a:t>
            </a:r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9058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035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85614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9924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HostListener</a:t>
            </a:r>
            <a:r>
              <a:rPr lang="en-US" dirty="0" smtClean="0"/>
              <a:t> - Declares a host listener. Angular will invoke the decorated method when the host element emits the specified event.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#</a:t>
            </a:r>
            <a:r>
              <a:rPr lang="en-US" dirty="0" err="1" smtClean="0"/>
              <a:t>HostListener</a:t>
            </a:r>
            <a:r>
              <a:rPr lang="en-US" dirty="0" smtClean="0"/>
              <a:t> - will listen to the event emitted by host element, declared with @</a:t>
            </a:r>
            <a:r>
              <a:rPr lang="en-US" dirty="0" err="1" smtClean="0"/>
              <a:t>HostListener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HostBinding</a:t>
            </a:r>
            <a:r>
              <a:rPr lang="en-US" dirty="0" smtClean="0"/>
              <a:t> -Declares a host property </a:t>
            </a:r>
            <a:r>
              <a:rPr lang="en-US" dirty="0" err="1" smtClean="0"/>
              <a:t>binding.Angular</a:t>
            </a:r>
            <a:r>
              <a:rPr lang="en-US" dirty="0" smtClean="0"/>
              <a:t> automatically checks host property bindings during change detection. If a binding changes, it will update the host element of the directive.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#</a:t>
            </a:r>
            <a:r>
              <a:rPr lang="en-US" dirty="0" err="1" smtClean="0"/>
              <a:t>HostBinding</a:t>
            </a:r>
            <a:r>
              <a:rPr lang="en-US" dirty="0" smtClean="0"/>
              <a:t> - will bind property to host element, If a binding changes, </a:t>
            </a:r>
            <a:r>
              <a:rPr lang="en-US" dirty="0" err="1" smtClean="0"/>
              <a:t>HostBinding</a:t>
            </a:r>
            <a:r>
              <a:rPr lang="en-US" dirty="0" smtClean="0"/>
              <a:t> will update the host element.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51698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179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6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Angular 2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/>
              <a:t>Directives and Pipes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41937"/>
            <a:ext cx="8845484" cy="4900248"/>
          </a:xfrm>
        </p:spPr>
        <p:txBody>
          <a:bodyPr/>
          <a:lstStyle/>
          <a:p>
            <a:pPr algn="just"/>
            <a:r>
              <a:rPr lang="en-US" dirty="0"/>
              <a:t>Pipes </a:t>
            </a:r>
            <a:r>
              <a:rPr lang="en-US" dirty="0" smtClean="0"/>
              <a:t>are used to transform </a:t>
            </a:r>
            <a:r>
              <a:rPr lang="en-US" dirty="0"/>
              <a:t>displayed values within a </a:t>
            </a:r>
            <a:r>
              <a:rPr lang="en-US" dirty="0" smtClean="0"/>
              <a:t>template.</a:t>
            </a:r>
          </a:p>
          <a:p>
            <a:pPr algn="just"/>
            <a:r>
              <a:rPr lang="en-US" dirty="0" smtClean="0"/>
              <a:t>Pipes </a:t>
            </a:r>
            <a:r>
              <a:rPr lang="en-US" dirty="0"/>
              <a:t>transform bound properties before they are displayed</a:t>
            </a:r>
            <a:endParaRPr lang="en-US" dirty="0" smtClean="0"/>
          </a:p>
          <a:p>
            <a:pPr algn="just"/>
            <a:r>
              <a:rPr lang="en-US" dirty="0"/>
              <a:t>A pipe takes in data as input and transforms it to a desired output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pass an argument to a </a:t>
            </a:r>
            <a:r>
              <a:rPr lang="en-US" dirty="0" smtClean="0"/>
              <a:t>pipe in </a:t>
            </a:r>
            <a:r>
              <a:rPr lang="en-US" dirty="0"/>
              <a:t>the HTML </a:t>
            </a:r>
            <a:r>
              <a:rPr lang="en-US" dirty="0" smtClean="0"/>
              <a:t>form, pass </a:t>
            </a:r>
            <a:r>
              <a:rPr lang="en-US" dirty="0"/>
              <a:t>it with a colon after the </a:t>
            </a:r>
            <a:r>
              <a:rPr lang="en-US" dirty="0" smtClean="0"/>
              <a:t>pipe (for </a:t>
            </a:r>
            <a:r>
              <a:rPr lang="en-US" dirty="0"/>
              <a:t>multiple arguments, </a:t>
            </a:r>
            <a:r>
              <a:rPr lang="en-US" dirty="0" smtClean="0"/>
              <a:t>simply </a:t>
            </a:r>
            <a:r>
              <a:rPr lang="en-US" dirty="0"/>
              <a:t>append a colon after each argument)</a:t>
            </a:r>
          </a:p>
          <a:p>
            <a:pPr algn="just"/>
            <a:r>
              <a:rPr lang="en-US" dirty="0"/>
              <a:t>Angular gives us several built-in pipe like </a:t>
            </a:r>
            <a:r>
              <a:rPr lang="en-US" dirty="0" smtClean="0"/>
              <a:t>lowercase, date, number, decimal, percent, currency, </a:t>
            </a:r>
            <a:r>
              <a:rPr lang="en-US" dirty="0" err="1" smtClean="0"/>
              <a:t>json</a:t>
            </a:r>
            <a:r>
              <a:rPr lang="en-US" dirty="0" smtClean="0"/>
              <a:t>, slice </a:t>
            </a:r>
            <a:r>
              <a:rPr lang="en-US" dirty="0" err="1" smtClean="0"/>
              <a:t>etc</a:t>
            </a:r>
            <a:endParaRPr lang="en-US" dirty="0" smtClean="0"/>
          </a:p>
          <a:p>
            <a:pPr algn="just"/>
            <a:r>
              <a:rPr lang="en-US" dirty="0" smtClean="0"/>
              <a:t>Angular provides a way to create custom pipes as well.</a:t>
            </a:r>
          </a:p>
        </p:txBody>
      </p:sp>
    </p:spTree>
    <p:extLst>
      <p:ext uri="{BB962C8B-B14F-4D97-AF65-F5344CB8AC3E}">
        <p14:creationId xmlns:p14="http://schemas.microsoft.com/office/powerpoint/2010/main" val="1929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Pipes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Format Pipes</a:t>
            </a:r>
          </a:p>
          <a:p>
            <a:pPr lvl="1"/>
            <a:r>
              <a:rPr lang="en-US" dirty="0" err="1" smtClean="0"/>
              <a:t>DatePipe</a:t>
            </a:r>
            <a:endParaRPr lang="en-US" dirty="0" smtClean="0"/>
          </a:p>
          <a:p>
            <a:pPr lvl="1"/>
            <a:r>
              <a:rPr lang="en-US" dirty="0" err="1" smtClean="0"/>
              <a:t>UpperCasePipe</a:t>
            </a:r>
            <a:endParaRPr lang="en-US" dirty="0" smtClean="0"/>
          </a:p>
          <a:p>
            <a:pPr lvl="1"/>
            <a:r>
              <a:rPr lang="en-US" dirty="0" err="1" smtClean="0"/>
              <a:t>LowerCasePipe</a:t>
            </a:r>
            <a:endParaRPr lang="en-US" dirty="0" smtClean="0"/>
          </a:p>
          <a:p>
            <a:pPr lvl="1"/>
            <a:r>
              <a:rPr lang="en-US" dirty="0" err="1" smtClean="0"/>
              <a:t>CurrencyPipe</a:t>
            </a:r>
            <a:endParaRPr lang="en-US" dirty="0" smtClean="0"/>
          </a:p>
          <a:p>
            <a:pPr lvl="1"/>
            <a:r>
              <a:rPr lang="en-US" dirty="0" err="1" smtClean="0"/>
              <a:t>PercentPipe</a:t>
            </a:r>
            <a:endParaRPr lang="en-US" dirty="0" smtClean="0"/>
          </a:p>
          <a:p>
            <a:pPr lvl="1"/>
            <a:r>
              <a:rPr lang="en-US" dirty="0" err="1" smtClean="0"/>
              <a:t>JsonPipe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Array pipes</a:t>
            </a:r>
          </a:p>
          <a:p>
            <a:pPr lvl="1"/>
            <a:r>
              <a:rPr lang="en-US" dirty="0" err="1" smtClean="0"/>
              <a:t>SlicePipe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pipes</a:t>
            </a:r>
          </a:p>
          <a:p>
            <a:pPr lvl="1"/>
            <a:r>
              <a:rPr lang="en-US" dirty="0" err="1" smtClean="0"/>
              <a:t>AsyncPipe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Pipes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0500" y="1336431"/>
            <a:ext cx="8595592" cy="4912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pipe is a class decorated with pipe metadata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pipe class implements a transform method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Takes an input value and an optional array of parameter strings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Returns the transformed value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9938" y="3540367"/>
            <a:ext cx="7186247" cy="2696308"/>
          </a:xfrm>
          <a:prstGeom prst="round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import {</a:t>
            </a:r>
            <a:r>
              <a:rPr lang="en-US" sz="1600" dirty="0" err="1" smtClean="0">
                <a:solidFill>
                  <a:srgbClr val="000000"/>
                </a:solidFill>
              </a:rPr>
              <a:t>PipeTransform,Pipe</a:t>
            </a:r>
            <a:r>
              <a:rPr lang="en-US" sz="1600" dirty="0" smtClean="0">
                <a:solidFill>
                  <a:srgbClr val="000000"/>
                </a:solidFill>
              </a:rPr>
              <a:t>} from 'angular2/core';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@Pipe({  name : '</a:t>
            </a:r>
            <a:r>
              <a:rPr lang="en-US" sz="1600" dirty="0" err="1" smtClean="0">
                <a:solidFill>
                  <a:srgbClr val="000000"/>
                </a:solidFill>
              </a:rPr>
              <a:t>customPipe</a:t>
            </a:r>
            <a:r>
              <a:rPr lang="en-US" sz="1600" dirty="0" smtClean="0">
                <a:solidFill>
                  <a:srgbClr val="000000"/>
                </a:solidFill>
              </a:rPr>
              <a:t>'})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export class </a:t>
            </a:r>
            <a:r>
              <a:rPr lang="en-US" sz="1600" dirty="0" err="1" smtClean="0">
                <a:solidFill>
                  <a:srgbClr val="000000"/>
                </a:solidFill>
              </a:rPr>
              <a:t>ExponentialStengthPipe</a:t>
            </a:r>
            <a:r>
              <a:rPr lang="en-US" sz="1600" dirty="0" smtClean="0">
                <a:solidFill>
                  <a:srgbClr val="000000"/>
                </a:solidFill>
              </a:rPr>
              <a:t> implements </a:t>
            </a:r>
            <a:r>
              <a:rPr lang="en-US" sz="1600" dirty="0" err="1" smtClean="0">
                <a:solidFill>
                  <a:srgbClr val="000000"/>
                </a:solidFill>
              </a:rPr>
              <a:t>PipeTransform</a:t>
            </a:r>
            <a:r>
              <a:rPr lang="en-US" sz="1600" dirty="0" smtClean="0">
                <a:solidFill>
                  <a:srgbClr val="000000"/>
                </a:solidFill>
              </a:rPr>
              <a:t>{	transform(</a:t>
            </a:r>
            <a:r>
              <a:rPr lang="en-US" sz="1600" dirty="0" err="1" smtClean="0">
                <a:solidFill>
                  <a:srgbClr val="000000"/>
                </a:solidFill>
              </a:rPr>
              <a:t>value:number,args:string</a:t>
            </a:r>
            <a:r>
              <a:rPr lang="en-US" sz="1600" dirty="0" smtClean="0">
                <a:solidFill>
                  <a:srgbClr val="000000"/>
                </a:solidFill>
              </a:rPr>
              <a:t>[]):any {		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	    return  Math.pow(</a:t>
            </a:r>
            <a:r>
              <a:rPr lang="en-US" sz="1600" dirty="0" err="1" smtClean="0">
                <a:solidFill>
                  <a:srgbClr val="000000"/>
                </a:solidFill>
              </a:rPr>
              <a:t>value,parseInt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args</a:t>
            </a:r>
            <a:r>
              <a:rPr lang="en-US" sz="1600" dirty="0" smtClean="0">
                <a:solidFill>
                  <a:srgbClr val="000000"/>
                </a:solidFill>
              </a:rPr>
              <a:t>[0] || ‘1’, 10));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             }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WorkingWithPipes</a:t>
            </a:r>
            <a:endParaRPr lang="en-US" dirty="0" smtClean="0"/>
          </a:p>
          <a:p>
            <a:r>
              <a:rPr lang="en-US" dirty="0" err="1" smtClean="0"/>
              <a:t>CustomPipe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/>
          <a:lstStyle/>
          <a:p>
            <a:pPr algn="just"/>
            <a:r>
              <a:rPr lang="en-US" dirty="0"/>
              <a:t>Component </a:t>
            </a:r>
            <a:r>
              <a:rPr lang="en-US" dirty="0" smtClean="0"/>
              <a:t>Directives is a directive </a:t>
            </a:r>
            <a:r>
              <a:rPr lang="en-US" dirty="0"/>
              <a:t>with a </a:t>
            </a:r>
            <a:r>
              <a:rPr lang="en-US" dirty="0" smtClean="0"/>
              <a:t>template.</a:t>
            </a:r>
          </a:p>
          <a:p>
            <a:pPr algn="just"/>
            <a:r>
              <a:rPr lang="en-US" dirty="0"/>
              <a:t>Directives can't be </a:t>
            </a:r>
            <a:r>
              <a:rPr lang="en-US" dirty="0" smtClean="0"/>
              <a:t>bootstrapped</a:t>
            </a:r>
          </a:p>
          <a:p>
            <a:pPr algn="just"/>
            <a:r>
              <a:rPr lang="en-US" dirty="0"/>
              <a:t>Structural </a:t>
            </a:r>
            <a:r>
              <a:rPr lang="en-US" dirty="0" smtClean="0"/>
              <a:t>directives change </a:t>
            </a:r>
            <a:r>
              <a:rPr lang="en-US" dirty="0"/>
              <a:t>the DOM layout by adding and removing DOM elements.</a:t>
            </a:r>
            <a:endParaRPr lang="en-US" dirty="0" smtClean="0"/>
          </a:p>
          <a:p>
            <a:pPr algn="just"/>
            <a:r>
              <a:rPr lang="en-US" dirty="0" smtClean="0"/>
              <a:t>Attribute directives changes </a:t>
            </a:r>
            <a:r>
              <a:rPr lang="en-US" dirty="0"/>
              <a:t>the appearance or behavior of a DOM element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order to use </a:t>
            </a:r>
            <a:r>
              <a:rPr lang="en-US" i="1" dirty="0" err="1"/>
              <a:t>ngModel</a:t>
            </a:r>
            <a:r>
              <a:rPr lang="en-US" dirty="0"/>
              <a:t> in the application components, we need to compulsorily add </a:t>
            </a:r>
            <a:r>
              <a:rPr lang="en-US" dirty="0" err="1"/>
              <a:t>FormsModule</a:t>
            </a:r>
            <a:r>
              <a:rPr lang="en-US" dirty="0"/>
              <a:t> in the Imports array of Application Module </a:t>
            </a:r>
            <a:r>
              <a:rPr lang="en-US" dirty="0" smtClean="0"/>
              <a:t>class</a:t>
            </a:r>
          </a:p>
          <a:p>
            <a:pPr algn="just"/>
            <a:r>
              <a:rPr lang="en-US" i="1" dirty="0" err="1" smtClean="0"/>
              <a:t>ngNonBindable</a:t>
            </a:r>
            <a:r>
              <a:rPr lang="en-US" dirty="0"/>
              <a:t> tells the Angular not to compile or bind a </a:t>
            </a:r>
            <a:r>
              <a:rPr lang="en-US" dirty="0" smtClean="0"/>
              <a:t>particular </a:t>
            </a:r>
            <a:r>
              <a:rPr lang="en-US" dirty="0"/>
              <a:t>section of a </a:t>
            </a:r>
            <a:r>
              <a:rPr lang="en-US" dirty="0" smtClean="0"/>
              <a:t>DOM.</a:t>
            </a:r>
          </a:p>
          <a:p>
            <a:pPr algn="just"/>
            <a:r>
              <a:rPr lang="en-US" dirty="0" smtClean="0"/>
              <a:t>Using </a:t>
            </a:r>
            <a:r>
              <a:rPr lang="en-US" i="1" dirty="0" err="1" smtClean="0"/>
              <a:t>ngStyle</a:t>
            </a:r>
            <a:r>
              <a:rPr lang="en-US" dirty="0" smtClean="0"/>
              <a:t> directive </a:t>
            </a:r>
            <a:r>
              <a:rPr lang="en-US" dirty="0"/>
              <a:t>we can set CSS properties for the DOM element from Angular expressions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0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i="1" dirty="0" err="1" smtClean="0"/>
              <a:t>ngClass</a:t>
            </a:r>
            <a:r>
              <a:rPr lang="en-US" dirty="0" smtClean="0"/>
              <a:t> </a:t>
            </a:r>
            <a:r>
              <a:rPr lang="en-US" dirty="0"/>
              <a:t>directive allows us to dynamically set and change the CSS classes for a given DOM element</a:t>
            </a:r>
          </a:p>
          <a:p>
            <a:pPr algn="just">
              <a:spcBef>
                <a:spcPts val="600"/>
              </a:spcBef>
            </a:pPr>
            <a:r>
              <a:rPr lang="en-US" dirty="0" smtClean="0"/>
              <a:t>Pipes </a:t>
            </a:r>
            <a:r>
              <a:rPr lang="en-US" dirty="0"/>
              <a:t>are used to transform displayed values within a </a:t>
            </a:r>
            <a:r>
              <a:rPr lang="en-US" dirty="0" smtClean="0"/>
              <a:t>template.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pipe class implements a transform </a:t>
            </a:r>
            <a:r>
              <a:rPr lang="en-US" dirty="0" smtClean="0"/>
              <a:t>method which takes </a:t>
            </a:r>
            <a:r>
              <a:rPr lang="en-US" dirty="0"/>
              <a:t>an input value and an optional array of parameter </a:t>
            </a:r>
            <a:r>
              <a:rPr lang="en-US" dirty="0" smtClean="0"/>
              <a:t>strings which returns </a:t>
            </a:r>
            <a:r>
              <a:rPr lang="en-US" dirty="0"/>
              <a:t>the transformed value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8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41937"/>
            <a:ext cx="8845484" cy="4900248"/>
          </a:xfrm>
        </p:spPr>
        <p:txBody>
          <a:bodyPr/>
          <a:lstStyle/>
          <a:p>
            <a:pPr algn="just"/>
            <a:r>
              <a:rPr lang="en-US" dirty="0"/>
              <a:t>Directives </a:t>
            </a:r>
            <a:r>
              <a:rPr lang="en-US" dirty="0" smtClean="0"/>
              <a:t>power </a:t>
            </a:r>
            <a:r>
              <a:rPr lang="en-US" dirty="0"/>
              <a:t>up </a:t>
            </a:r>
            <a:r>
              <a:rPr lang="en-US" dirty="0" smtClean="0"/>
              <a:t>the HTML. </a:t>
            </a:r>
          </a:p>
          <a:p>
            <a:pPr algn="just"/>
            <a:r>
              <a:rPr lang="en-US" dirty="0" smtClean="0"/>
              <a:t>It is used to attach behavior to elements in the DOM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three kinds of directives in </a:t>
            </a:r>
            <a:r>
              <a:rPr lang="en-US" dirty="0" smtClean="0"/>
              <a:t>Angular 2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5715316"/>
              </p:ext>
            </p:extLst>
          </p:nvPr>
        </p:nvGraphicFramePr>
        <p:xfrm>
          <a:off x="433754" y="2766648"/>
          <a:ext cx="8346831" cy="3479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24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ComponentDirective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Structural </a:t>
            </a:r>
            <a:r>
              <a:rPr lang="en-US" dirty="0" smtClean="0"/>
              <a:t>Directives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289538"/>
            <a:ext cx="8845484" cy="499403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tructural </a:t>
            </a:r>
            <a:r>
              <a:rPr lang="en-US" dirty="0"/>
              <a:t>directives modifies the structure or layout of a view by adding, removing or manipulating elements and their </a:t>
            </a:r>
            <a:r>
              <a:rPr lang="en-US" dirty="0" smtClean="0"/>
              <a:t>children.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'*' </a:t>
            </a:r>
            <a:r>
              <a:rPr lang="en-US" dirty="0"/>
              <a:t>in front of the directive name marks the directive as a structural </a:t>
            </a:r>
            <a:r>
              <a:rPr lang="en-US" dirty="0" smtClean="0"/>
              <a:t>directive.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angular we have </a:t>
            </a:r>
            <a:r>
              <a:rPr lang="en-US" dirty="0"/>
              <a:t>three </a:t>
            </a:r>
            <a:r>
              <a:rPr lang="en-US" dirty="0" smtClean="0"/>
              <a:t>built-in structural directives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 err="1" smtClean="0"/>
              <a:t>ngIf</a:t>
            </a:r>
            <a:r>
              <a:rPr lang="en-US" dirty="0"/>
              <a:t> : </a:t>
            </a:r>
            <a:r>
              <a:rPr lang="en-US" dirty="0" err="1" smtClean="0"/>
              <a:t>ngIf</a:t>
            </a:r>
            <a:r>
              <a:rPr lang="en-US" dirty="0" smtClean="0"/>
              <a:t> </a:t>
            </a:r>
            <a:r>
              <a:rPr lang="en-US" dirty="0"/>
              <a:t>directive inserts or removes an element based on a </a:t>
            </a:r>
            <a:r>
              <a:rPr lang="en-US" dirty="0" err="1"/>
              <a:t>truthy</a:t>
            </a:r>
            <a:r>
              <a:rPr lang="en-US" dirty="0"/>
              <a:t>/</a:t>
            </a:r>
            <a:r>
              <a:rPr lang="en-US" dirty="0" err="1"/>
              <a:t>falsey</a:t>
            </a:r>
            <a:r>
              <a:rPr lang="en-US" dirty="0"/>
              <a:t> condition</a:t>
            </a:r>
            <a:r>
              <a:rPr lang="en-US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 smtClean="0"/>
              <a:t>ngFor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ngFor</a:t>
            </a:r>
            <a:r>
              <a:rPr lang="en-US" dirty="0"/>
              <a:t> </a:t>
            </a:r>
            <a:r>
              <a:rPr lang="en-US" dirty="0" smtClean="0"/>
              <a:t>directive is used to iterate an </a:t>
            </a:r>
            <a:r>
              <a:rPr lang="en-US" dirty="0"/>
              <a:t>array of </a:t>
            </a:r>
            <a:r>
              <a:rPr lang="en-US" dirty="0" smtClean="0"/>
              <a:t>items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 smtClean="0"/>
              <a:t>ngSwitch</a:t>
            </a:r>
            <a:r>
              <a:rPr lang="en-US" dirty="0" smtClean="0"/>
              <a:t>: </a:t>
            </a:r>
            <a:r>
              <a:rPr lang="en-US" dirty="0" err="1" smtClean="0"/>
              <a:t>ngSwitch</a:t>
            </a:r>
            <a:r>
              <a:rPr lang="en-US" dirty="0" smtClean="0"/>
              <a:t> directive is used to conditionally swap DOM structure on template based on an expression.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77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ngIf</a:t>
            </a:r>
            <a:r>
              <a:rPr lang="en-US" dirty="0" smtClean="0"/>
              <a:t>-Directive</a:t>
            </a:r>
          </a:p>
          <a:p>
            <a:r>
              <a:rPr lang="en-US" dirty="0" err="1" smtClean="0"/>
              <a:t>ngFor</a:t>
            </a:r>
            <a:r>
              <a:rPr lang="en-US" dirty="0" smtClean="0"/>
              <a:t>-Directive</a:t>
            </a:r>
          </a:p>
          <a:p>
            <a:r>
              <a:rPr lang="en-US" dirty="0" err="1" smtClean="0"/>
              <a:t>ngSwitch</a:t>
            </a:r>
            <a:r>
              <a:rPr lang="en-US" dirty="0" smtClean="0"/>
              <a:t>-Directive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Attribute Directives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24707"/>
            <a:ext cx="8845484" cy="499403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Attribute directives alter the appearance or behavior of an existing element.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templates they look like regular HTML </a:t>
            </a:r>
            <a:r>
              <a:rPr lang="en-US" dirty="0" smtClean="0"/>
              <a:t>attributes.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Some important angular in-built attribute directives are :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 smtClean="0"/>
              <a:t>ngModel</a:t>
            </a:r>
            <a:r>
              <a:rPr lang="en-US" dirty="0"/>
              <a:t> :  </a:t>
            </a:r>
            <a:r>
              <a:rPr lang="en-US" dirty="0" smtClean="0"/>
              <a:t>Implements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  <a:r>
              <a:rPr lang="en-US" dirty="0"/>
              <a:t>, which modifies the behavior of an existing element (typically an &lt;input&gt;) by setting its display value property and responding to change events.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b="1" dirty="0" err="1" smtClean="0"/>
              <a:t>ngStyle</a:t>
            </a:r>
            <a:r>
              <a:rPr lang="en-US" dirty="0" smtClean="0"/>
              <a:t>   : Changes the style </a:t>
            </a:r>
            <a:r>
              <a:rPr lang="en-US" dirty="0"/>
              <a:t>based on a result of expression evaluation.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 smtClean="0"/>
              <a:t>ngClass</a:t>
            </a:r>
            <a:r>
              <a:rPr lang="en-US" dirty="0"/>
              <a:t> </a:t>
            </a:r>
            <a:r>
              <a:rPr lang="en-US" dirty="0" smtClean="0"/>
              <a:t>: Conditionally </a:t>
            </a:r>
            <a:r>
              <a:rPr lang="en-US" dirty="0"/>
              <a:t>adds and removes CSS classes on an HTML element based on an expression's evaluation result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7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r>
              <a:rPr lang="en-US" dirty="0" smtClean="0"/>
              <a:t>-Directive</a:t>
            </a:r>
          </a:p>
          <a:p>
            <a:r>
              <a:rPr lang="en-US" dirty="0" err="1"/>
              <a:t>NgClass</a:t>
            </a:r>
            <a:r>
              <a:rPr lang="en-US" dirty="0"/>
              <a:t>-Directive</a:t>
            </a:r>
          </a:p>
        </p:txBody>
      </p:sp>
    </p:spTree>
    <p:extLst>
      <p:ext uri="{BB962C8B-B14F-4D97-AF65-F5344CB8AC3E}">
        <p14:creationId xmlns:p14="http://schemas.microsoft.com/office/powerpoint/2010/main" val="29061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 smtClean="0"/>
              <a:t>HostBinding</a:t>
            </a:r>
            <a:r>
              <a:rPr lang="en-US" dirty="0" smtClean="0"/>
              <a:t> and</a:t>
            </a:r>
            <a:r>
              <a:rPr lang="en-US" dirty="0"/>
              <a:t> @</a:t>
            </a:r>
            <a:r>
              <a:rPr lang="en-US" dirty="0" err="1"/>
              <a:t>HostListener</a:t>
            </a:r>
            <a:r>
              <a:rPr lang="en-US" dirty="0"/>
              <a:t>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24707"/>
            <a:ext cx="8845484" cy="499403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Host </a:t>
            </a:r>
            <a:r>
              <a:rPr lang="en-US" dirty="0"/>
              <a:t>property </a:t>
            </a:r>
            <a:r>
              <a:rPr lang="en-US" dirty="0" smtClean="0"/>
              <a:t>decorators are used to </a:t>
            </a:r>
            <a:r>
              <a:rPr lang="en-US" dirty="0"/>
              <a:t>bind a host element to a component or directive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HostBinding</a:t>
            </a:r>
            <a:r>
              <a:rPr lang="en-US" dirty="0" smtClean="0"/>
              <a:t> is used to bind the host element property to a directive </a:t>
            </a:r>
            <a:r>
              <a:rPr lang="en-US" dirty="0"/>
              <a:t>property. Angular automatically checks host property bindings during change detection. If a binding changes, it will update the host element of the directive.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HostListener</a:t>
            </a:r>
            <a:r>
              <a:rPr lang="en-US" dirty="0" smtClean="0"/>
              <a:t> will </a:t>
            </a:r>
            <a:r>
              <a:rPr lang="en-US" dirty="0"/>
              <a:t>listen to the event emitted by host element, declared with @</a:t>
            </a:r>
            <a:r>
              <a:rPr lang="en-US" dirty="0" err="1"/>
              <a:t>HostListener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7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Demos</Material_x0020_Type>
    <Category xmlns="2792f03d-d3b8-434f-88d1-32c1c69d1f7a">Module Artifact</Category>
    <Level xmlns="2792f03d-d3b8-434f-88d1-32c1c69d1f7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74D833-540E-484E-998F-E0171F749499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8486</TotalTime>
  <Words>1173</Words>
  <Application>Microsoft Office PowerPoint</Application>
  <PresentationFormat>On-screen Show (4:3)</PresentationFormat>
  <Paragraphs>136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Candara</vt:lpstr>
      <vt:lpstr>Helvetica Light</vt:lpstr>
      <vt:lpstr>Wingdings</vt:lpstr>
      <vt:lpstr>2_Corporate Presentation Template (4x3 - Normal)</vt:lpstr>
      <vt:lpstr>think-cell Slide</vt:lpstr>
      <vt:lpstr>Angular 2</vt:lpstr>
      <vt:lpstr>Directives</vt:lpstr>
      <vt:lpstr>Demo</vt:lpstr>
      <vt:lpstr> Structural Directives </vt:lpstr>
      <vt:lpstr>Demo</vt:lpstr>
      <vt:lpstr> Attribute Directives </vt:lpstr>
      <vt:lpstr>Demo</vt:lpstr>
      <vt:lpstr> @HostBinding and @HostListener </vt:lpstr>
      <vt:lpstr>Demo</vt:lpstr>
      <vt:lpstr>Pipe</vt:lpstr>
      <vt:lpstr>Built-in Pipes</vt:lpstr>
      <vt:lpstr>Custom Pipes</vt:lpstr>
      <vt:lpstr>Demo</vt:lpstr>
      <vt:lpstr>Summary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Muthukrishnan, Karthik</cp:lastModifiedBy>
  <cp:revision>910</cp:revision>
  <cp:lastPrinted>2016-10-16T23:19:34Z</cp:lastPrinted>
  <dcterms:created xsi:type="dcterms:W3CDTF">2012-05-18T02:59:15Z</dcterms:created>
  <dcterms:modified xsi:type="dcterms:W3CDTF">2017-02-13T00:48:03Z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</Properties>
</file>