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11"/>
  </p:notesMasterIdLst>
  <p:handoutMasterIdLst>
    <p:handoutMasterId r:id="rId12"/>
  </p:handoutMasterIdLst>
  <p:sldIdLst>
    <p:sldId id="422" r:id="rId5"/>
    <p:sldId id="345" r:id="rId6"/>
    <p:sldId id="362" r:id="rId7"/>
    <p:sldId id="346" r:id="rId8"/>
    <p:sldId id="347" r:id="rId9"/>
    <p:sldId id="34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01887-B337-47BB-9FFF-4FC5BB0A300E}" type="doc">
      <dgm:prSet loTypeId="urn:microsoft.com/office/officeart/2005/8/layout/hProcess9" loCatId="process" qsTypeId="urn:microsoft.com/office/officeart/2005/8/quickstyle/simple1" qsCatId="simple" csTypeId="urn:microsoft.com/office/officeart/2005/8/colors/colorful1#3" csCatId="colorful" phldr="1"/>
      <dgm:spPr/>
    </dgm:pt>
    <dgm:pt modelId="{D24F1278-9EE2-449B-96D7-CBB1D053CA8E}">
      <dgm:prSet phldrT="[Text]"/>
      <dgm:spPr/>
      <dgm:t>
        <a:bodyPr/>
        <a:lstStyle/>
        <a:p>
          <a:r>
            <a:rPr lang="en-US" dirty="0" smtClean="0"/>
            <a:t>Create</a:t>
          </a:r>
          <a:endParaRPr lang="en-US" dirty="0"/>
        </a:p>
      </dgm:t>
    </dgm:pt>
    <dgm:pt modelId="{D691FC35-24E6-4903-9B7D-FAC3C95BAF2B}" type="parTrans" cxnId="{0F56E706-C022-4EFE-A5F9-93EAAB244864}">
      <dgm:prSet/>
      <dgm:spPr/>
      <dgm:t>
        <a:bodyPr/>
        <a:lstStyle/>
        <a:p>
          <a:endParaRPr lang="en-US"/>
        </a:p>
      </dgm:t>
    </dgm:pt>
    <dgm:pt modelId="{A5CA3673-B4F2-48D1-951C-420566512BBD}" type="sibTrans" cxnId="{0F56E706-C022-4EFE-A5F9-93EAAB244864}">
      <dgm:prSet/>
      <dgm:spPr/>
      <dgm:t>
        <a:bodyPr/>
        <a:lstStyle/>
        <a:p>
          <a:endParaRPr lang="en-US"/>
        </a:p>
      </dgm:t>
    </dgm:pt>
    <dgm:pt modelId="{48EA457B-02C1-4153-A63E-C424D68CDA5A}">
      <dgm:prSet phldrT="[Text]"/>
      <dgm:spPr/>
      <dgm:t>
        <a:bodyPr/>
        <a:lstStyle/>
        <a:p>
          <a:r>
            <a:rPr lang="en-US" dirty="0" smtClean="0"/>
            <a:t>Render</a:t>
          </a:r>
          <a:endParaRPr lang="en-US" dirty="0"/>
        </a:p>
      </dgm:t>
    </dgm:pt>
    <dgm:pt modelId="{816E756E-5184-467F-9896-0F498061FA27}" type="parTrans" cxnId="{3CFC3277-DD07-4F00-9473-B198DB90DD89}">
      <dgm:prSet/>
      <dgm:spPr/>
      <dgm:t>
        <a:bodyPr/>
        <a:lstStyle/>
        <a:p>
          <a:endParaRPr lang="en-US"/>
        </a:p>
      </dgm:t>
    </dgm:pt>
    <dgm:pt modelId="{26F0FF0F-0F06-45C8-AA02-67F154EF630E}" type="sibTrans" cxnId="{3CFC3277-DD07-4F00-9473-B198DB90DD89}">
      <dgm:prSet/>
      <dgm:spPr/>
      <dgm:t>
        <a:bodyPr/>
        <a:lstStyle/>
        <a:p>
          <a:endParaRPr lang="en-US"/>
        </a:p>
      </dgm:t>
    </dgm:pt>
    <dgm:pt modelId="{5FE203E5-A1FE-45F5-B78C-3FC1CB34AD0F}">
      <dgm:prSet phldrT="[Text]"/>
      <dgm:spPr/>
      <dgm:t>
        <a:bodyPr/>
        <a:lstStyle/>
        <a:p>
          <a:r>
            <a:rPr lang="en-US" dirty="0" smtClean="0"/>
            <a:t>Create and render children</a:t>
          </a:r>
          <a:endParaRPr lang="en-US" dirty="0"/>
        </a:p>
      </dgm:t>
    </dgm:pt>
    <dgm:pt modelId="{E3CC5CEE-E5F4-4760-8260-AD312C00AA2D}" type="parTrans" cxnId="{81FB0E54-5C4F-49F1-BA58-F74F1FEFC18F}">
      <dgm:prSet/>
      <dgm:spPr/>
      <dgm:t>
        <a:bodyPr/>
        <a:lstStyle/>
        <a:p>
          <a:endParaRPr lang="en-US"/>
        </a:p>
      </dgm:t>
    </dgm:pt>
    <dgm:pt modelId="{38BB78C3-872F-4D86-8983-CBF0F9C4BD22}" type="sibTrans" cxnId="{81FB0E54-5C4F-49F1-BA58-F74F1FEFC18F}">
      <dgm:prSet/>
      <dgm:spPr/>
      <dgm:t>
        <a:bodyPr/>
        <a:lstStyle/>
        <a:p>
          <a:endParaRPr lang="en-US"/>
        </a:p>
      </dgm:t>
    </dgm:pt>
    <dgm:pt modelId="{A2D7DD62-E07B-4E6C-BDA7-068553C91F11}">
      <dgm:prSet phldrT="[Text]"/>
      <dgm:spPr/>
      <dgm:t>
        <a:bodyPr/>
        <a:lstStyle/>
        <a:p>
          <a:r>
            <a:rPr lang="en-US" dirty="0" smtClean="0"/>
            <a:t>Process Changes</a:t>
          </a:r>
          <a:endParaRPr lang="en-US" dirty="0"/>
        </a:p>
      </dgm:t>
    </dgm:pt>
    <dgm:pt modelId="{2B05CAA5-1995-4A84-B9E1-48BA21CCABB9}" type="parTrans" cxnId="{244B88E0-F013-4C8D-941D-FEDFE81FE766}">
      <dgm:prSet/>
      <dgm:spPr/>
      <dgm:t>
        <a:bodyPr/>
        <a:lstStyle/>
        <a:p>
          <a:endParaRPr lang="en-US"/>
        </a:p>
      </dgm:t>
    </dgm:pt>
    <dgm:pt modelId="{8D26A62D-3DCF-4473-9C51-EF5D27418DBF}" type="sibTrans" cxnId="{244B88E0-F013-4C8D-941D-FEDFE81FE766}">
      <dgm:prSet/>
      <dgm:spPr/>
      <dgm:t>
        <a:bodyPr/>
        <a:lstStyle/>
        <a:p>
          <a:endParaRPr lang="en-US"/>
        </a:p>
      </dgm:t>
    </dgm:pt>
    <dgm:pt modelId="{70840D9C-BD05-461A-A932-1E0C35AAB266}">
      <dgm:prSet phldrT="[Text]"/>
      <dgm:spPr/>
      <dgm:t>
        <a:bodyPr/>
        <a:lstStyle/>
        <a:p>
          <a:r>
            <a:rPr lang="en-US" dirty="0" smtClean="0"/>
            <a:t>Destroy</a:t>
          </a:r>
          <a:endParaRPr lang="en-US" dirty="0"/>
        </a:p>
      </dgm:t>
    </dgm:pt>
    <dgm:pt modelId="{534A9FB4-53EC-45EE-A0A3-83A932877205}" type="parTrans" cxnId="{1AED6697-29FE-43F2-A107-299CD3DCCB56}">
      <dgm:prSet/>
      <dgm:spPr/>
      <dgm:t>
        <a:bodyPr/>
        <a:lstStyle/>
        <a:p>
          <a:endParaRPr lang="en-US"/>
        </a:p>
      </dgm:t>
    </dgm:pt>
    <dgm:pt modelId="{DDE5675F-2A32-4A61-961C-7F0242641094}" type="sibTrans" cxnId="{1AED6697-29FE-43F2-A107-299CD3DCCB56}">
      <dgm:prSet/>
      <dgm:spPr/>
      <dgm:t>
        <a:bodyPr/>
        <a:lstStyle/>
        <a:p>
          <a:endParaRPr lang="en-US"/>
        </a:p>
      </dgm:t>
    </dgm:pt>
    <dgm:pt modelId="{0B365BFF-A64A-4830-A8E7-803C7589BCB5}" type="pres">
      <dgm:prSet presAssocID="{95D01887-B337-47BB-9FFF-4FC5BB0A300E}" presName="CompostProcess" presStyleCnt="0">
        <dgm:presLayoutVars>
          <dgm:dir/>
          <dgm:resizeHandles val="exact"/>
        </dgm:presLayoutVars>
      </dgm:prSet>
      <dgm:spPr/>
    </dgm:pt>
    <dgm:pt modelId="{D2DEE7D8-B54E-4E15-9120-5531229863BD}" type="pres">
      <dgm:prSet presAssocID="{95D01887-B337-47BB-9FFF-4FC5BB0A300E}" presName="arrow" presStyleLbl="bgShp" presStyleIdx="0" presStyleCnt="1"/>
      <dgm:spPr/>
    </dgm:pt>
    <dgm:pt modelId="{7306F9AF-2C3E-429B-915B-1C24350AAC3D}" type="pres">
      <dgm:prSet presAssocID="{95D01887-B337-47BB-9FFF-4FC5BB0A300E}" presName="linearProcess" presStyleCnt="0"/>
      <dgm:spPr/>
    </dgm:pt>
    <dgm:pt modelId="{F0A549D9-F44C-48CF-BB81-E9CBE0410263}" type="pres">
      <dgm:prSet presAssocID="{D24F1278-9EE2-449B-96D7-CBB1D053CA8E}" presName="textNode" presStyleLbl="node1" presStyleIdx="0" presStyleCnt="5">
        <dgm:presLayoutVars>
          <dgm:bulletEnabled val="1"/>
        </dgm:presLayoutVars>
      </dgm:prSet>
      <dgm:spPr/>
      <dgm:t>
        <a:bodyPr/>
        <a:lstStyle/>
        <a:p>
          <a:endParaRPr lang="en-US"/>
        </a:p>
      </dgm:t>
    </dgm:pt>
    <dgm:pt modelId="{B570086D-E069-4995-A5B6-9099F75E7F08}" type="pres">
      <dgm:prSet presAssocID="{A5CA3673-B4F2-48D1-951C-420566512BBD}" presName="sibTrans" presStyleCnt="0"/>
      <dgm:spPr/>
    </dgm:pt>
    <dgm:pt modelId="{7F6E7C7A-438C-4683-9FC3-E5E8EF3C8C65}" type="pres">
      <dgm:prSet presAssocID="{48EA457B-02C1-4153-A63E-C424D68CDA5A}" presName="textNode" presStyleLbl="node1" presStyleIdx="1" presStyleCnt="5">
        <dgm:presLayoutVars>
          <dgm:bulletEnabled val="1"/>
        </dgm:presLayoutVars>
      </dgm:prSet>
      <dgm:spPr/>
      <dgm:t>
        <a:bodyPr/>
        <a:lstStyle/>
        <a:p>
          <a:endParaRPr lang="en-US"/>
        </a:p>
      </dgm:t>
    </dgm:pt>
    <dgm:pt modelId="{0A1250AC-588E-4A65-97C9-5E3F1BFF5D66}" type="pres">
      <dgm:prSet presAssocID="{26F0FF0F-0F06-45C8-AA02-67F154EF630E}" presName="sibTrans" presStyleCnt="0"/>
      <dgm:spPr/>
    </dgm:pt>
    <dgm:pt modelId="{E7744EEE-109C-4D0E-8794-C2154D78C864}" type="pres">
      <dgm:prSet presAssocID="{5FE203E5-A1FE-45F5-B78C-3FC1CB34AD0F}" presName="textNode" presStyleLbl="node1" presStyleIdx="2" presStyleCnt="5">
        <dgm:presLayoutVars>
          <dgm:bulletEnabled val="1"/>
        </dgm:presLayoutVars>
      </dgm:prSet>
      <dgm:spPr/>
      <dgm:t>
        <a:bodyPr/>
        <a:lstStyle/>
        <a:p>
          <a:endParaRPr lang="en-US"/>
        </a:p>
      </dgm:t>
    </dgm:pt>
    <dgm:pt modelId="{F01AE052-153B-479F-8E52-7838D8114C41}" type="pres">
      <dgm:prSet presAssocID="{38BB78C3-872F-4D86-8983-CBF0F9C4BD22}" presName="sibTrans" presStyleCnt="0"/>
      <dgm:spPr/>
    </dgm:pt>
    <dgm:pt modelId="{9187796C-6263-4C05-98BB-C5548F43EDFF}" type="pres">
      <dgm:prSet presAssocID="{A2D7DD62-E07B-4E6C-BDA7-068553C91F11}" presName="textNode" presStyleLbl="node1" presStyleIdx="3" presStyleCnt="5">
        <dgm:presLayoutVars>
          <dgm:bulletEnabled val="1"/>
        </dgm:presLayoutVars>
      </dgm:prSet>
      <dgm:spPr/>
      <dgm:t>
        <a:bodyPr/>
        <a:lstStyle/>
        <a:p>
          <a:endParaRPr lang="en-US"/>
        </a:p>
      </dgm:t>
    </dgm:pt>
    <dgm:pt modelId="{C82830CD-6C8D-4758-BA97-F84F2B766BC9}" type="pres">
      <dgm:prSet presAssocID="{8D26A62D-3DCF-4473-9C51-EF5D27418DBF}" presName="sibTrans" presStyleCnt="0"/>
      <dgm:spPr/>
    </dgm:pt>
    <dgm:pt modelId="{C8AEF64A-6943-4ACF-83DA-E0410C9D1784}" type="pres">
      <dgm:prSet presAssocID="{70840D9C-BD05-461A-A932-1E0C35AAB266}" presName="textNode" presStyleLbl="node1" presStyleIdx="4" presStyleCnt="5">
        <dgm:presLayoutVars>
          <dgm:bulletEnabled val="1"/>
        </dgm:presLayoutVars>
      </dgm:prSet>
      <dgm:spPr/>
      <dgm:t>
        <a:bodyPr/>
        <a:lstStyle/>
        <a:p>
          <a:endParaRPr lang="en-US"/>
        </a:p>
      </dgm:t>
    </dgm:pt>
  </dgm:ptLst>
  <dgm:cxnLst>
    <dgm:cxn modelId="{244B88E0-F013-4C8D-941D-FEDFE81FE766}" srcId="{95D01887-B337-47BB-9FFF-4FC5BB0A300E}" destId="{A2D7DD62-E07B-4E6C-BDA7-068553C91F11}" srcOrd="3" destOrd="0" parTransId="{2B05CAA5-1995-4A84-B9E1-48BA21CCABB9}" sibTransId="{8D26A62D-3DCF-4473-9C51-EF5D27418DBF}"/>
    <dgm:cxn modelId="{AB674C54-5875-42DA-8F2D-FD62DFC77920}" type="presOf" srcId="{95D01887-B337-47BB-9FFF-4FC5BB0A300E}" destId="{0B365BFF-A64A-4830-A8E7-803C7589BCB5}" srcOrd="0" destOrd="0" presId="urn:microsoft.com/office/officeart/2005/8/layout/hProcess9"/>
    <dgm:cxn modelId="{DF7CC8C6-7AD2-40D0-AB1D-A1A4AE4A308B}" type="presOf" srcId="{48EA457B-02C1-4153-A63E-C424D68CDA5A}" destId="{7F6E7C7A-438C-4683-9FC3-E5E8EF3C8C65}" srcOrd="0" destOrd="0" presId="urn:microsoft.com/office/officeart/2005/8/layout/hProcess9"/>
    <dgm:cxn modelId="{26A9AB9D-E570-4370-A781-88420856C7D0}" type="presOf" srcId="{70840D9C-BD05-461A-A932-1E0C35AAB266}" destId="{C8AEF64A-6943-4ACF-83DA-E0410C9D1784}" srcOrd="0" destOrd="0" presId="urn:microsoft.com/office/officeart/2005/8/layout/hProcess9"/>
    <dgm:cxn modelId="{FC966C42-6674-4F65-BA3D-BB40D9520A6C}" type="presOf" srcId="{5FE203E5-A1FE-45F5-B78C-3FC1CB34AD0F}" destId="{E7744EEE-109C-4D0E-8794-C2154D78C864}" srcOrd="0" destOrd="0" presId="urn:microsoft.com/office/officeart/2005/8/layout/hProcess9"/>
    <dgm:cxn modelId="{0F56E706-C022-4EFE-A5F9-93EAAB244864}" srcId="{95D01887-B337-47BB-9FFF-4FC5BB0A300E}" destId="{D24F1278-9EE2-449B-96D7-CBB1D053CA8E}" srcOrd="0" destOrd="0" parTransId="{D691FC35-24E6-4903-9B7D-FAC3C95BAF2B}" sibTransId="{A5CA3673-B4F2-48D1-951C-420566512BBD}"/>
    <dgm:cxn modelId="{81FB0E54-5C4F-49F1-BA58-F74F1FEFC18F}" srcId="{95D01887-B337-47BB-9FFF-4FC5BB0A300E}" destId="{5FE203E5-A1FE-45F5-B78C-3FC1CB34AD0F}" srcOrd="2" destOrd="0" parTransId="{E3CC5CEE-E5F4-4760-8260-AD312C00AA2D}" sibTransId="{38BB78C3-872F-4D86-8983-CBF0F9C4BD22}"/>
    <dgm:cxn modelId="{3CFC3277-DD07-4F00-9473-B198DB90DD89}" srcId="{95D01887-B337-47BB-9FFF-4FC5BB0A300E}" destId="{48EA457B-02C1-4153-A63E-C424D68CDA5A}" srcOrd="1" destOrd="0" parTransId="{816E756E-5184-467F-9896-0F498061FA27}" sibTransId="{26F0FF0F-0F06-45C8-AA02-67F154EF630E}"/>
    <dgm:cxn modelId="{14CA770B-98FF-4964-BCF9-B825E3FC12DC}" type="presOf" srcId="{D24F1278-9EE2-449B-96D7-CBB1D053CA8E}" destId="{F0A549D9-F44C-48CF-BB81-E9CBE0410263}" srcOrd="0" destOrd="0" presId="urn:microsoft.com/office/officeart/2005/8/layout/hProcess9"/>
    <dgm:cxn modelId="{150E8298-F768-4143-B20A-EAB22E455238}" type="presOf" srcId="{A2D7DD62-E07B-4E6C-BDA7-068553C91F11}" destId="{9187796C-6263-4C05-98BB-C5548F43EDFF}" srcOrd="0" destOrd="0" presId="urn:microsoft.com/office/officeart/2005/8/layout/hProcess9"/>
    <dgm:cxn modelId="{1AED6697-29FE-43F2-A107-299CD3DCCB56}" srcId="{95D01887-B337-47BB-9FFF-4FC5BB0A300E}" destId="{70840D9C-BD05-461A-A932-1E0C35AAB266}" srcOrd="4" destOrd="0" parTransId="{534A9FB4-53EC-45EE-A0A3-83A932877205}" sibTransId="{DDE5675F-2A32-4A61-961C-7F0242641094}"/>
    <dgm:cxn modelId="{586BD7F3-1A93-441A-A005-D3C038A75B70}" type="presParOf" srcId="{0B365BFF-A64A-4830-A8E7-803C7589BCB5}" destId="{D2DEE7D8-B54E-4E15-9120-5531229863BD}" srcOrd="0" destOrd="0" presId="urn:microsoft.com/office/officeart/2005/8/layout/hProcess9"/>
    <dgm:cxn modelId="{15E20D7A-F6BE-4F81-B9B7-BFB2D177D200}" type="presParOf" srcId="{0B365BFF-A64A-4830-A8E7-803C7589BCB5}" destId="{7306F9AF-2C3E-429B-915B-1C24350AAC3D}" srcOrd="1" destOrd="0" presId="urn:microsoft.com/office/officeart/2005/8/layout/hProcess9"/>
    <dgm:cxn modelId="{6D289A81-F407-4A58-9A6E-81E697722C59}" type="presParOf" srcId="{7306F9AF-2C3E-429B-915B-1C24350AAC3D}" destId="{F0A549D9-F44C-48CF-BB81-E9CBE0410263}" srcOrd="0" destOrd="0" presId="urn:microsoft.com/office/officeart/2005/8/layout/hProcess9"/>
    <dgm:cxn modelId="{D73FF9B2-B2E5-4B1F-883E-0309ED210F6D}" type="presParOf" srcId="{7306F9AF-2C3E-429B-915B-1C24350AAC3D}" destId="{B570086D-E069-4995-A5B6-9099F75E7F08}" srcOrd="1" destOrd="0" presId="urn:microsoft.com/office/officeart/2005/8/layout/hProcess9"/>
    <dgm:cxn modelId="{D76E8AD8-CE76-44F4-A2ED-71E3123ACF8D}" type="presParOf" srcId="{7306F9AF-2C3E-429B-915B-1C24350AAC3D}" destId="{7F6E7C7A-438C-4683-9FC3-E5E8EF3C8C65}" srcOrd="2" destOrd="0" presId="urn:microsoft.com/office/officeart/2005/8/layout/hProcess9"/>
    <dgm:cxn modelId="{75D2C3D4-E3D7-4C6A-A5D9-58A789227604}" type="presParOf" srcId="{7306F9AF-2C3E-429B-915B-1C24350AAC3D}" destId="{0A1250AC-588E-4A65-97C9-5E3F1BFF5D66}" srcOrd="3" destOrd="0" presId="urn:microsoft.com/office/officeart/2005/8/layout/hProcess9"/>
    <dgm:cxn modelId="{7DFB732D-B0DA-4C81-B692-5A6B3EAA2A56}" type="presParOf" srcId="{7306F9AF-2C3E-429B-915B-1C24350AAC3D}" destId="{E7744EEE-109C-4D0E-8794-C2154D78C864}" srcOrd="4" destOrd="0" presId="urn:microsoft.com/office/officeart/2005/8/layout/hProcess9"/>
    <dgm:cxn modelId="{DDFBD45E-144F-4CC2-AD3E-F364508C2E00}" type="presParOf" srcId="{7306F9AF-2C3E-429B-915B-1C24350AAC3D}" destId="{F01AE052-153B-479F-8E52-7838D8114C41}" srcOrd="5" destOrd="0" presId="urn:microsoft.com/office/officeart/2005/8/layout/hProcess9"/>
    <dgm:cxn modelId="{E2623EA5-CE44-4AC6-A008-9FFD4ADA009D}" type="presParOf" srcId="{7306F9AF-2C3E-429B-915B-1C24350AAC3D}" destId="{9187796C-6263-4C05-98BB-C5548F43EDFF}" srcOrd="6" destOrd="0" presId="urn:microsoft.com/office/officeart/2005/8/layout/hProcess9"/>
    <dgm:cxn modelId="{127B52C3-D2E1-4FAF-9839-777B14293906}" type="presParOf" srcId="{7306F9AF-2C3E-429B-915B-1C24350AAC3D}" destId="{C82830CD-6C8D-4758-BA97-F84F2B766BC9}" srcOrd="7" destOrd="0" presId="urn:microsoft.com/office/officeart/2005/8/layout/hProcess9"/>
    <dgm:cxn modelId="{D3F48D5E-9A0F-4E7F-83A4-ED6DDABE25C0}" type="presParOf" srcId="{7306F9AF-2C3E-429B-915B-1C24350AAC3D}" destId="{C8AEF64A-6943-4ACF-83DA-E0410C9D178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EE7D8-B54E-4E15-9120-5531229863BD}">
      <dsp:nvSpPr>
        <dsp:cNvPr id="0" name=""/>
        <dsp:cNvSpPr/>
      </dsp:nvSpPr>
      <dsp:spPr>
        <a:xfrm>
          <a:off x="562707" y="0"/>
          <a:ext cx="6377353" cy="260252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549D9-F44C-48CF-BB81-E9CBE0410263}">
      <dsp:nvSpPr>
        <dsp:cNvPr id="0" name=""/>
        <dsp:cNvSpPr/>
      </dsp:nvSpPr>
      <dsp:spPr>
        <a:xfrm>
          <a:off x="1815" y="780756"/>
          <a:ext cx="1441138" cy="10410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Create</a:t>
          </a:r>
          <a:endParaRPr lang="en-US" sz="1900" kern="1200" dirty="0"/>
        </a:p>
      </dsp:txBody>
      <dsp:txXfrm>
        <a:off x="52633" y="831574"/>
        <a:ext cx="1339502" cy="939373"/>
      </dsp:txXfrm>
    </dsp:sp>
    <dsp:sp modelId="{7F6E7C7A-438C-4683-9FC3-E5E8EF3C8C65}">
      <dsp:nvSpPr>
        <dsp:cNvPr id="0" name=""/>
        <dsp:cNvSpPr/>
      </dsp:nvSpPr>
      <dsp:spPr>
        <a:xfrm>
          <a:off x="1516315" y="780756"/>
          <a:ext cx="1441138" cy="104100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Render</a:t>
          </a:r>
          <a:endParaRPr lang="en-US" sz="1900" kern="1200" dirty="0"/>
        </a:p>
      </dsp:txBody>
      <dsp:txXfrm>
        <a:off x="1567133" y="831574"/>
        <a:ext cx="1339502" cy="939373"/>
      </dsp:txXfrm>
    </dsp:sp>
    <dsp:sp modelId="{E7744EEE-109C-4D0E-8794-C2154D78C864}">
      <dsp:nvSpPr>
        <dsp:cNvPr id="0" name=""/>
        <dsp:cNvSpPr/>
      </dsp:nvSpPr>
      <dsp:spPr>
        <a:xfrm>
          <a:off x="3030815" y="780756"/>
          <a:ext cx="1441138" cy="104100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Create and render children</a:t>
          </a:r>
          <a:endParaRPr lang="en-US" sz="1900" kern="1200" dirty="0"/>
        </a:p>
      </dsp:txBody>
      <dsp:txXfrm>
        <a:off x="3081633" y="831574"/>
        <a:ext cx="1339502" cy="939373"/>
      </dsp:txXfrm>
    </dsp:sp>
    <dsp:sp modelId="{9187796C-6263-4C05-98BB-C5548F43EDFF}">
      <dsp:nvSpPr>
        <dsp:cNvPr id="0" name=""/>
        <dsp:cNvSpPr/>
      </dsp:nvSpPr>
      <dsp:spPr>
        <a:xfrm>
          <a:off x="4545314" y="780756"/>
          <a:ext cx="1441138" cy="104100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Process Changes</a:t>
          </a:r>
          <a:endParaRPr lang="en-US" sz="1900" kern="1200" dirty="0"/>
        </a:p>
      </dsp:txBody>
      <dsp:txXfrm>
        <a:off x="4596132" y="831574"/>
        <a:ext cx="1339502" cy="939373"/>
      </dsp:txXfrm>
    </dsp:sp>
    <dsp:sp modelId="{C8AEF64A-6943-4ACF-83DA-E0410C9D1784}">
      <dsp:nvSpPr>
        <dsp:cNvPr id="0" name=""/>
        <dsp:cNvSpPr/>
      </dsp:nvSpPr>
      <dsp:spPr>
        <a:xfrm>
          <a:off x="6059814" y="780756"/>
          <a:ext cx="1441138" cy="104100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Destroy</a:t>
          </a:r>
          <a:endParaRPr lang="en-US" sz="1900" kern="1200" dirty="0"/>
        </a:p>
      </dsp:txBody>
      <dsp:txXfrm>
        <a:off x="6110632" y="831574"/>
        <a:ext cx="1339502" cy="9393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1251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When running an application Angular 2 each component passes through various stages. </a:t>
            </a:r>
          </a:p>
          <a:p>
            <a:pPr algn="just"/>
            <a:endParaRPr lang="en-US" dirty="0" smtClean="0"/>
          </a:p>
          <a:p>
            <a:pPr algn="just"/>
            <a:r>
              <a:rPr lang="en-US" dirty="0" smtClean="0"/>
              <a:t>Angular creates the component ,  renders it , creates and renders its children</a:t>
            </a:r>
          </a:p>
          <a:p>
            <a:pPr algn="just"/>
            <a:r>
              <a:rPr lang="en-US" dirty="0" smtClean="0"/>
              <a:t>processes changes when its data bound properties change and then destroys it before removing its template from the  DOM.</a:t>
            </a:r>
          </a:p>
          <a:p>
            <a:pPr algn="just"/>
            <a:endParaRPr lang="en-US" dirty="0" smtClean="0"/>
          </a:p>
          <a:p>
            <a:pPr algn="just"/>
            <a:r>
              <a:rPr lang="en-US" dirty="0" smtClean="0"/>
              <a:t>If component is based on any dependencies, the constructor is the best place to inject those dependencies.</a:t>
            </a:r>
          </a:p>
          <a:p>
            <a:pPr algn="just"/>
            <a:endParaRPr lang="en-US" dirty="0" smtClean="0"/>
          </a:p>
          <a:p>
            <a:pPr algn="just"/>
            <a:r>
              <a:rPr lang="en-US" dirty="0" smtClean="0"/>
              <a:t>By default hooks are executed in the following order when they are used also for the first time</a:t>
            </a:r>
          </a:p>
          <a:p>
            <a:pPr algn="just"/>
            <a:endParaRPr lang="en-US" dirty="0" smtClean="0"/>
          </a:p>
          <a:p>
            <a:pPr marL="241653" indent="-241653" algn="just">
              <a:buFont typeface="+mj-lt"/>
              <a:buAutoNum type="arabicPeriod"/>
            </a:pPr>
            <a:r>
              <a:rPr lang="en-US" dirty="0" err="1" smtClean="0"/>
              <a:t>ngOnChanges</a:t>
            </a:r>
            <a:r>
              <a:rPr lang="en-US" dirty="0" smtClean="0"/>
              <a:t> - changes of input values ​​( @Input()) (before </a:t>
            </a:r>
            <a:r>
              <a:rPr lang="en-US" dirty="0" err="1" smtClean="0"/>
              <a:t>ngOnOnit</a:t>
            </a:r>
            <a:r>
              <a:rPr lang="en-US" dirty="0" smtClean="0"/>
              <a:t>)</a:t>
            </a:r>
          </a:p>
          <a:p>
            <a:pPr marL="241653" indent="-241653" algn="just">
              <a:buFont typeface="+mj-lt"/>
              <a:buAutoNum type="arabicPeriod"/>
            </a:pPr>
            <a:r>
              <a:rPr lang="en-US" dirty="0" err="1" smtClean="0"/>
              <a:t>ngOnInit</a:t>
            </a:r>
            <a:r>
              <a:rPr lang="en-US" dirty="0" smtClean="0"/>
              <a:t> - after the construction of the Data Bindings</a:t>
            </a:r>
          </a:p>
          <a:p>
            <a:pPr marL="241653" indent="-241653" algn="just">
              <a:buFont typeface="+mj-lt"/>
              <a:buAutoNum type="arabicPeriod"/>
            </a:pPr>
            <a:r>
              <a:rPr lang="en-US" dirty="0" err="1" smtClean="0"/>
              <a:t>ngDoCheck</a:t>
            </a:r>
            <a:r>
              <a:rPr lang="en-US" dirty="0" smtClean="0"/>
              <a:t> - own </a:t>
            </a:r>
            <a:r>
              <a:rPr lang="en-US" dirty="0" err="1" smtClean="0"/>
              <a:t>ChangeDetection</a:t>
            </a:r>
            <a:endParaRPr lang="en-US" dirty="0" smtClean="0"/>
          </a:p>
          <a:p>
            <a:pPr marL="241653" indent="-241653" algn="just">
              <a:buFont typeface="+mj-lt"/>
              <a:buAutoNum type="arabicPeriod"/>
            </a:pPr>
            <a:r>
              <a:rPr lang="en-US" dirty="0" err="1" smtClean="0"/>
              <a:t>ngAfterContentInit</a:t>
            </a:r>
            <a:r>
              <a:rPr lang="en-US" dirty="0" smtClean="0"/>
              <a:t> - after projecting the Contents</a:t>
            </a:r>
          </a:p>
          <a:p>
            <a:pPr marL="241653" indent="-241653" algn="just">
              <a:buFont typeface="+mj-lt"/>
              <a:buAutoNum type="arabicPeriod"/>
            </a:pPr>
            <a:r>
              <a:rPr lang="en-US" dirty="0" err="1" smtClean="0"/>
              <a:t>ngAfterContentChecked</a:t>
            </a:r>
            <a:r>
              <a:rPr lang="en-US" dirty="0" smtClean="0"/>
              <a:t> - control on content changes</a:t>
            </a:r>
          </a:p>
          <a:p>
            <a:pPr marL="241653" indent="-241653" algn="just">
              <a:buFont typeface="+mj-lt"/>
              <a:buAutoNum type="arabicPeriod"/>
            </a:pPr>
            <a:r>
              <a:rPr lang="en-US" dirty="0" err="1" smtClean="0"/>
              <a:t>ngAfterViewInit</a:t>
            </a:r>
            <a:r>
              <a:rPr lang="en-US" dirty="0" smtClean="0"/>
              <a:t> - after initializing the Views</a:t>
            </a:r>
          </a:p>
          <a:p>
            <a:pPr marL="241653" indent="-241653" algn="just">
              <a:buFont typeface="+mj-lt"/>
              <a:buAutoNum type="arabicPeriod"/>
            </a:pPr>
            <a:r>
              <a:rPr lang="en-US" dirty="0" err="1" smtClean="0"/>
              <a:t>ngAfterViewChecked</a:t>
            </a:r>
            <a:r>
              <a:rPr lang="en-US" dirty="0" smtClean="0"/>
              <a:t> - control to changes in the views</a:t>
            </a:r>
          </a:p>
          <a:p>
            <a:pPr marL="241653" indent="-241653" algn="just">
              <a:buFont typeface="+mj-lt"/>
              <a:buAutoNum type="arabicPeriod"/>
            </a:pPr>
            <a:r>
              <a:rPr lang="en-US" dirty="0" err="1" smtClean="0"/>
              <a:t>ngOnDestroy</a:t>
            </a:r>
            <a:r>
              <a:rPr lang="en-US" dirty="0" smtClean="0"/>
              <a:t> - before removing the component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5662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52837" y="4369464"/>
            <a:ext cx="4892673" cy="4840988"/>
          </a:xfrm>
        </p:spPr>
        <p:txBody>
          <a:bodyPr>
            <a:normAutofit/>
          </a:bodyPr>
          <a:lstStyle/>
          <a:p>
            <a:pPr algn="just"/>
            <a:r>
              <a:rPr lang="en-US" dirty="0" smtClean="0"/>
              <a:t>Three most commonly used lifecycle hooks are </a:t>
            </a:r>
          </a:p>
          <a:p>
            <a:pPr algn="just"/>
            <a:endParaRPr lang="en-US" dirty="0" smtClean="0"/>
          </a:p>
          <a:p>
            <a:pPr algn="just"/>
            <a:r>
              <a:rPr lang="en-US" b="1" dirty="0" err="1" smtClean="0"/>
              <a:t>OnInit</a:t>
            </a:r>
            <a:r>
              <a:rPr lang="en-US" dirty="0" smtClean="0"/>
              <a:t>  :  Use this lifecycle hook to perform any component initialization after angular has initialize the data bound properties. This is a good place to retrieve the data for the template from a backend service </a:t>
            </a:r>
          </a:p>
          <a:p>
            <a:pPr algn="just"/>
            <a:endParaRPr lang="en-US" dirty="0" smtClean="0"/>
          </a:p>
          <a:p>
            <a:pPr algn="just"/>
            <a:r>
              <a:rPr lang="en-US" b="1" dirty="0" err="1" smtClean="0"/>
              <a:t>OnChanges</a:t>
            </a:r>
            <a:r>
              <a:rPr lang="en-US" b="1" dirty="0" smtClean="0"/>
              <a:t> :</a:t>
            </a:r>
            <a:r>
              <a:rPr lang="en-US" dirty="0" smtClean="0"/>
              <a:t> Use this lifecycle hook to perform any action after angular set data bound input properties.</a:t>
            </a:r>
          </a:p>
          <a:p>
            <a:pPr algn="just"/>
            <a:endParaRPr lang="en-US" dirty="0" smtClean="0"/>
          </a:p>
          <a:p>
            <a:pPr algn="just"/>
            <a:r>
              <a:rPr lang="en-US" b="1" dirty="0" err="1" smtClean="0"/>
              <a:t>OnDestroy</a:t>
            </a:r>
            <a:r>
              <a:rPr lang="en-US" b="1" dirty="0" smtClean="0"/>
              <a:t> </a:t>
            </a:r>
            <a:r>
              <a:rPr lang="en-US" dirty="0" smtClean="0"/>
              <a:t>Use this lifecycle hook to perform any cleanup before angular destroys the component.</a:t>
            </a:r>
          </a:p>
          <a:p>
            <a:pPr algn="just"/>
            <a:endParaRPr lang="en-US" dirty="0" smtClean="0"/>
          </a:p>
          <a:p>
            <a:pPr algn="just"/>
            <a:r>
              <a:rPr lang="en-US" dirty="0" smtClean="0"/>
              <a:t>Implementing the interface is actually optional because neither ES5 nor ES 2015 support interfaces . Interface are the features of typescript  so the interfaces are </a:t>
            </a:r>
            <a:r>
              <a:rPr lang="en-US" dirty="0" err="1" smtClean="0"/>
              <a:t>transpiled</a:t>
            </a:r>
            <a:r>
              <a:rPr lang="en-US" dirty="0" smtClean="0"/>
              <a:t> out of the resulting JavaScript so we don't really have to implement the interface to use lifecycle hooks we can simply  write code for the hook method however is good practice and provides better tooling to implement the interface</a:t>
            </a:r>
          </a:p>
          <a:p>
            <a:pPr algn="just"/>
            <a:endParaRPr lang="en-US" dirty="0" smtClean="0"/>
          </a:p>
          <a:p>
            <a:pPr algn="just"/>
            <a:r>
              <a:rPr lang="en-US" b="1" dirty="0" err="1" smtClean="0"/>
              <a:t>ngOnInit</a:t>
            </a:r>
            <a:r>
              <a:rPr lang="en-US" b="1" dirty="0" smtClean="0"/>
              <a:t>:</a:t>
            </a:r>
          </a:p>
          <a:p>
            <a:pPr algn="just"/>
            <a:r>
              <a:rPr lang="en-US" dirty="0" smtClean="0"/>
              <a:t>The </a:t>
            </a:r>
            <a:r>
              <a:rPr lang="en-US" dirty="0" err="1" smtClean="0"/>
              <a:t>ngOnInit</a:t>
            </a:r>
            <a:r>
              <a:rPr lang="en-US" dirty="0" smtClean="0"/>
              <a:t> method of a component is called directly after the constructor and before the </a:t>
            </a:r>
            <a:r>
              <a:rPr lang="en-US" dirty="0" err="1" smtClean="0"/>
              <a:t>ngOnChange</a:t>
            </a:r>
            <a:r>
              <a:rPr lang="en-US" dirty="0" smtClean="0"/>
              <a:t> is triggered for the first time. It is the perfect place for </a:t>
            </a:r>
            <a:r>
              <a:rPr lang="en-US" dirty="0" err="1" smtClean="0"/>
              <a:t>initialisation</a:t>
            </a:r>
            <a:r>
              <a:rPr lang="en-US" dirty="0" smtClean="0"/>
              <a:t> work.</a:t>
            </a:r>
          </a:p>
          <a:p>
            <a:pPr algn="just"/>
            <a:endParaRPr lang="en-US" dirty="0" smtClean="0"/>
          </a:p>
          <a:p>
            <a:pPr algn="just"/>
            <a:r>
              <a:rPr lang="en-US" b="1" dirty="0" err="1" smtClean="0"/>
              <a:t>ngOnChanges</a:t>
            </a:r>
            <a:r>
              <a:rPr lang="en-US" b="1" dirty="0" smtClean="0"/>
              <a:t>:</a:t>
            </a:r>
          </a:p>
          <a:p>
            <a:pPr algn="just"/>
            <a:r>
              <a:rPr lang="en-US" dirty="0" smtClean="0"/>
              <a:t>The </a:t>
            </a:r>
            <a:r>
              <a:rPr lang="en-US" dirty="0" err="1" smtClean="0"/>
              <a:t>ngOnChanges</a:t>
            </a:r>
            <a:r>
              <a:rPr lang="en-US" dirty="0" smtClean="0"/>
              <a:t> will be called first when the value of a bound property changes. It executes, every time the value of an input property changes. It will receive a changes map, containing the current and previous values of the binding.</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6694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41496" y="4369467"/>
            <a:ext cx="4892673" cy="4762837"/>
          </a:xfrm>
        </p:spPr>
        <p:txBody>
          <a:bodyPr>
            <a:normAutofit/>
          </a:bodyPr>
          <a:lstStyle/>
          <a:p>
            <a:pPr algn="just"/>
            <a:r>
              <a:rPr lang="en-US" b="1" dirty="0" err="1" smtClean="0"/>
              <a:t>ngOnDestroy</a:t>
            </a:r>
            <a:r>
              <a:rPr lang="en-US" b="1" dirty="0" smtClean="0"/>
              <a:t>:</a:t>
            </a:r>
          </a:p>
          <a:p>
            <a:pPr algn="just"/>
            <a:r>
              <a:rPr lang="en-US" dirty="0" smtClean="0"/>
              <a:t>The </a:t>
            </a:r>
            <a:r>
              <a:rPr lang="en-US" dirty="0" err="1" smtClean="0"/>
              <a:t>ngDestroy</a:t>
            </a:r>
            <a:r>
              <a:rPr lang="en-US" dirty="0" smtClean="0"/>
              <a:t> is called in a component’s lifecycle just before the instance of the component is finally destroyed. It is the perfect place to clean the component . for example, to cancel background tasks.</a:t>
            </a:r>
          </a:p>
          <a:p>
            <a:pPr algn="just"/>
            <a:endParaRPr lang="en-US" dirty="0" smtClean="0"/>
          </a:p>
          <a:p>
            <a:pPr algn="just"/>
            <a:r>
              <a:rPr lang="en-US" b="1" dirty="0" err="1" smtClean="0"/>
              <a:t>ngDoCheck</a:t>
            </a:r>
            <a:r>
              <a:rPr lang="en-US" b="1" dirty="0" smtClean="0"/>
              <a:t>:</a:t>
            </a:r>
          </a:p>
          <a:p>
            <a:pPr algn="just"/>
            <a:r>
              <a:rPr lang="en-US" dirty="0" err="1" smtClean="0"/>
              <a:t>ngDoCheck</a:t>
            </a:r>
            <a:r>
              <a:rPr lang="en-US" dirty="0" smtClean="0"/>
              <a:t> is triggered every time the input properties of a component or a directive are checked. We can use this lifecycle hook to extend the check with our own custom check logic. </a:t>
            </a:r>
          </a:p>
          <a:p>
            <a:pPr algn="just"/>
            <a:endParaRPr lang="en-US" dirty="0" smtClean="0"/>
          </a:p>
          <a:p>
            <a:pPr algn="just"/>
            <a:r>
              <a:rPr lang="en-US" b="1" dirty="0" err="1" smtClean="0"/>
              <a:t>ngAfterContentInit</a:t>
            </a:r>
            <a:r>
              <a:rPr lang="en-US" b="1" dirty="0" smtClean="0"/>
              <a:t>:</a:t>
            </a:r>
          </a:p>
          <a:p>
            <a:pPr algn="just"/>
            <a:r>
              <a:rPr lang="en-US" dirty="0" smtClean="0"/>
              <a:t>The </a:t>
            </a:r>
            <a:r>
              <a:rPr lang="en-US" dirty="0" err="1" smtClean="0"/>
              <a:t>ngAfterContentInit</a:t>
            </a:r>
            <a:r>
              <a:rPr lang="en-US" dirty="0" smtClean="0"/>
              <a:t> lifecycle hook is called after </a:t>
            </a:r>
            <a:r>
              <a:rPr lang="en-US" dirty="0" err="1" smtClean="0"/>
              <a:t>ngOnInit</a:t>
            </a:r>
            <a:r>
              <a:rPr lang="en-US" dirty="0" smtClean="0"/>
              <a:t> when the component or directive’s content has been </a:t>
            </a:r>
            <a:r>
              <a:rPr lang="en-US" dirty="0" err="1" smtClean="0"/>
              <a:t>initialised</a:t>
            </a:r>
            <a:r>
              <a:rPr lang="en-US" dirty="0" smtClean="0"/>
              <a:t>; basically when all the bindings of the component have been checked for the first time.</a:t>
            </a:r>
          </a:p>
          <a:p>
            <a:pPr algn="just"/>
            <a:endParaRPr lang="en-US" dirty="0" smtClean="0"/>
          </a:p>
          <a:p>
            <a:pPr algn="just"/>
            <a:r>
              <a:rPr lang="en-US" b="1" dirty="0" err="1" smtClean="0"/>
              <a:t>ngAfterContentChecked</a:t>
            </a:r>
            <a:r>
              <a:rPr lang="en-US" b="1" dirty="0" smtClean="0"/>
              <a:t>:</a:t>
            </a:r>
          </a:p>
          <a:p>
            <a:pPr algn="just"/>
            <a:r>
              <a:rPr lang="en-US" dirty="0" smtClean="0"/>
              <a:t>Called after every check of the component or directive’s content, effectively when all the bindings of the components have been checked; even if they haven’t changed.</a:t>
            </a:r>
          </a:p>
          <a:p>
            <a:pPr algn="just"/>
            <a:endParaRPr lang="en-US" dirty="0" smtClean="0"/>
          </a:p>
          <a:p>
            <a:pPr algn="just"/>
            <a:r>
              <a:rPr lang="en-US" b="1" dirty="0" err="1" smtClean="0"/>
              <a:t>ngAfterViewInit</a:t>
            </a:r>
            <a:r>
              <a:rPr lang="en-US" b="1" dirty="0" smtClean="0"/>
              <a:t>:</a:t>
            </a:r>
          </a:p>
          <a:p>
            <a:pPr algn="just"/>
            <a:r>
              <a:rPr lang="en-US" dirty="0" smtClean="0"/>
              <a:t>Called after </a:t>
            </a:r>
            <a:r>
              <a:rPr lang="en-US" dirty="0" err="1" smtClean="0"/>
              <a:t>ngAfterContentInit</a:t>
            </a:r>
            <a:r>
              <a:rPr lang="en-US" dirty="0" smtClean="0"/>
              <a:t> when the component’s view has been </a:t>
            </a:r>
            <a:r>
              <a:rPr lang="en-US" dirty="0" err="1" smtClean="0"/>
              <a:t>initialised</a:t>
            </a:r>
            <a:r>
              <a:rPr lang="en-US" dirty="0" smtClean="0"/>
              <a:t>. Applies to components only.</a:t>
            </a:r>
          </a:p>
          <a:p>
            <a:pPr algn="just"/>
            <a:endParaRPr lang="en-US" dirty="0" smtClean="0"/>
          </a:p>
          <a:p>
            <a:pPr algn="just"/>
            <a:r>
              <a:rPr lang="en-US" b="1" dirty="0" err="1" smtClean="0"/>
              <a:t>ngAfterViewChecked</a:t>
            </a:r>
            <a:r>
              <a:rPr lang="en-US" b="1" dirty="0" smtClean="0"/>
              <a:t>:</a:t>
            </a:r>
          </a:p>
          <a:p>
            <a:pPr algn="just"/>
            <a:r>
              <a:rPr lang="en-US" dirty="0" smtClean="0"/>
              <a:t>Called after every check of the component’s view. Applies to components only. When all the bindings of the children directives have been checked; even if they haven’t changed. It can be useful if the component is waiting for something coming from its child components.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6845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52838" y="4358304"/>
            <a:ext cx="4892673" cy="4807493"/>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grpSp>
        <p:nvGrpSpPr>
          <p:cNvPr id="30" name="Group 37"/>
          <p:cNvGrpSpPr/>
          <p:nvPr/>
        </p:nvGrpSpPr>
        <p:grpSpPr>
          <a:xfrm>
            <a:off x="2185107" y="4488002"/>
            <a:ext cx="4959973" cy="4186572"/>
            <a:chOff x="1137137" y="1371601"/>
            <a:chExt cx="6595022" cy="4888522"/>
          </a:xfrm>
        </p:grpSpPr>
        <p:sp>
          <p:nvSpPr>
            <p:cNvPr id="31" name="Flowchart: Alternate Process 30"/>
            <p:cNvSpPr/>
            <p:nvPr/>
          </p:nvSpPr>
          <p:spPr>
            <a:xfrm>
              <a:off x="1137137" y="1371601"/>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a:solidFill>
                    <a:schemeClr val="tx2">
                      <a:lumMod val="50000"/>
                    </a:schemeClr>
                  </a:solidFill>
                </a:rPr>
                <a:t>Constructor</a:t>
              </a:r>
            </a:p>
          </p:txBody>
        </p:sp>
        <p:sp>
          <p:nvSpPr>
            <p:cNvPr id="32" name="Flowchart: Alternate Process 31"/>
            <p:cNvSpPr/>
            <p:nvPr/>
          </p:nvSpPr>
          <p:spPr>
            <a:xfrm>
              <a:off x="1137137" y="2004647"/>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OnChanges</a:t>
              </a:r>
              <a:endParaRPr lang="en-US" sz="1300" dirty="0">
                <a:solidFill>
                  <a:schemeClr val="tx2">
                    <a:lumMod val="50000"/>
                  </a:schemeClr>
                </a:solidFill>
              </a:endParaRPr>
            </a:p>
          </p:txBody>
        </p:sp>
        <p:sp>
          <p:nvSpPr>
            <p:cNvPr id="33" name="Flowchart: Alternate Process 32"/>
            <p:cNvSpPr/>
            <p:nvPr/>
          </p:nvSpPr>
          <p:spPr>
            <a:xfrm>
              <a:off x="1137137" y="2637693"/>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OnInit</a:t>
              </a:r>
              <a:endParaRPr lang="en-US" sz="1300" dirty="0">
                <a:solidFill>
                  <a:schemeClr val="tx2">
                    <a:lumMod val="50000"/>
                  </a:schemeClr>
                </a:solidFill>
              </a:endParaRPr>
            </a:p>
          </p:txBody>
        </p:sp>
        <p:sp>
          <p:nvSpPr>
            <p:cNvPr id="34" name="Flowchart: Alternate Process 33"/>
            <p:cNvSpPr/>
            <p:nvPr/>
          </p:nvSpPr>
          <p:spPr>
            <a:xfrm>
              <a:off x="1137137" y="3270739"/>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DoCheck</a:t>
              </a:r>
              <a:endParaRPr lang="en-US" sz="1300" dirty="0">
                <a:solidFill>
                  <a:schemeClr val="tx2">
                    <a:lumMod val="50000"/>
                  </a:schemeClr>
                </a:solidFill>
              </a:endParaRPr>
            </a:p>
          </p:txBody>
        </p:sp>
        <p:sp>
          <p:nvSpPr>
            <p:cNvPr id="35" name="Flowchart: Alternate Process 34"/>
            <p:cNvSpPr/>
            <p:nvPr/>
          </p:nvSpPr>
          <p:spPr>
            <a:xfrm>
              <a:off x="1137137" y="3903785"/>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AfterContentInit</a:t>
              </a:r>
              <a:endParaRPr lang="en-US" sz="1300" dirty="0">
                <a:solidFill>
                  <a:schemeClr val="tx2">
                    <a:lumMod val="50000"/>
                  </a:schemeClr>
                </a:solidFill>
              </a:endParaRPr>
            </a:p>
          </p:txBody>
        </p:sp>
        <p:sp>
          <p:nvSpPr>
            <p:cNvPr id="36" name="Flowchart: Alternate Process 35"/>
            <p:cNvSpPr/>
            <p:nvPr/>
          </p:nvSpPr>
          <p:spPr>
            <a:xfrm>
              <a:off x="1137137" y="4536831"/>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AfterContentChecked</a:t>
              </a:r>
              <a:endParaRPr lang="en-US" sz="1300" dirty="0">
                <a:solidFill>
                  <a:schemeClr val="tx2">
                    <a:lumMod val="50000"/>
                  </a:schemeClr>
                </a:solidFill>
              </a:endParaRPr>
            </a:p>
          </p:txBody>
        </p:sp>
        <p:sp>
          <p:nvSpPr>
            <p:cNvPr id="37" name="Flowchart: Alternate Process 36"/>
            <p:cNvSpPr/>
            <p:nvPr/>
          </p:nvSpPr>
          <p:spPr>
            <a:xfrm>
              <a:off x="1137137" y="5169877"/>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AfterViewInit</a:t>
              </a:r>
              <a:endParaRPr lang="en-US" sz="1300" dirty="0">
                <a:solidFill>
                  <a:schemeClr val="tx2">
                    <a:lumMod val="50000"/>
                  </a:schemeClr>
                </a:solidFill>
              </a:endParaRPr>
            </a:p>
          </p:txBody>
        </p:sp>
        <p:sp>
          <p:nvSpPr>
            <p:cNvPr id="38" name="Flowchart: Alternate Process 37"/>
            <p:cNvSpPr/>
            <p:nvPr/>
          </p:nvSpPr>
          <p:spPr>
            <a:xfrm>
              <a:off x="1137137" y="5802923"/>
              <a:ext cx="2286001" cy="457200"/>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00" dirty="0" err="1">
                  <a:solidFill>
                    <a:schemeClr val="tx2">
                      <a:lumMod val="50000"/>
                    </a:schemeClr>
                  </a:solidFill>
                </a:rPr>
                <a:t>AfterViewChecked</a:t>
              </a:r>
              <a:endParaRPr lang="en-US" sz="1300" dirty="0">
                <a:solidFill>
                  <a:schemeClr val="tx2">
                    <a:lumMod val="50000"/>
                  </a:schemeClr>
                </a:solidFill>
              </a:endParaRPr>
            </a:p>
          </p:txBody>
        </p:sp>
        <p:sp>
          <p:nvSpPr>
            <p:cNvPr id="39" name="TextBox 38"/>
            <p:cNvSpPr txBox="1"/>
            <p:nvPr/>
          </p:nvSpPr>
          <p:spPr>
            <a:xfrm>
              <a:off x="3657599" y="1453662"/>
              <a:ext cx="3406250" cy="351065"/>
            </a:xfrm>
            <a:prstGeom prst="rect">
              <a:avLst/>
            </a:prstGeom>
            <a:noFill/>
          </p:spPr>
          <p:txBody>
            <a:bodyPr wrap="square" rtlCol="0">
              <a:spAutoFit/>
            </a:bodyPr>
            <a:lstStyle/>
            <a:p>
              <a:r>
                <a:rPr lang="en-US" sz="1300" dirty="0">
                  <a:solidFill>
                    <a:schemeClr val="tx2">
                      <a:lumMod val="50000"/>
                    </a:schemeClr>
                  </a:solidFill>
                </a:rPr>
                <a:t>Constructor is executed</a:t>
              </a:r>
            </a:p>
          </p:txBody>
        </p:sp>
        <p:sp>
          <p:nvSpPr>
            <p:cNvPr id="40" name="TextBox 39"/>
            <p:cNvSpPr txBox="1"/>
            <p:nvPr/>
          </p:nvSpPr>
          <p:spPr>
            <a:xfrm>
              <a:off x="3657600" y="2098431"/>
              <a:ext cx="2644689" cy="351065"/>
            </a:xfrm>
            <a:prstGeom prst="rect">
              <a:avLst/>
            </a:prstGeom>
            <a:noFill/>
          </p:spPr>
          <p:txBody>
            <a:bodyPr wrap="square" rtlCol="0">
              <a:spAutoFit/>
            </a:bodyPr>
            <a:lstStyle/>
            <a:p>
              <a:r>
                <a:rPr lang="en-US" sz="1300" dirty="0">
                  <a:solidFill>
                    <a:schemeClr val="tx2">
                      <a:lumMod val="50000"/>
                    </a:schemeClr>
                  </a:solidFill>
                </a:rPr>
                <a:t>Recognize Initial changes</a:t>
              </a:r>
            </a:p>
          </p:txBody>
        </p:sp>
        <p:sp>
          <p:nvSpPr>
            <p:cNvPr id="41" name="TextBox 40"/>
            <p:cNvSpPr txBox="1"/>
            <p:nvPr/>
          </p:nvSpPr>
          <p:spPr>
            <a:xfrm>
              <a:off x="3657600" y="2637692"/>
              <a:ext cx="2396016" cy="351065"/>
            </a:xfrm>
            <a:prstGeom prst="rect">
              <a:avLst/>
            </a:prstGeom>
            <a:noFill/>
          </p:spPr>
          <p:txBody>
            <a:bodyPr wrap="square" rtlCol="0">
              <a:spAutoFit/>
            </a:bodyPr>
            <a:lstStyle/>
            <a:p>
              <a:r>
                <a:rPr lang="en-US" sz="1300" dirty="0">
                  <a:solidFill>
                    <a:schemeClr val="tx2">
                      <a:lumMod val="50000"/>
                    </a:schemeClr>
                  </a:solidFill>
                </a:rPr>
                <a:t>Finished initializing</a:t>
              </a:r>
            </a:p>
          </p:txBody>
        </p:sp>
        <p:sp>
          <p:nvSpPr>
            <p:cNvPr id="42" name="TextBox 41"/>
            <p:cNvSpPr txBox="1"/>
            <p:nvPr/>
          </p:nvSpPr>
          <p:spPr>
            <a:xfrm>
              <a:off x="3657600" y="3317631"/>
              <a:ext cx="2784568" cy="351065"/>
            </a:xfrm>
            <a:prstGeom prst="rect">
              <a:avLst/>
            </a:prstGeom>
            <a:noFill/>
          </p:spPr>
          <p:txBody>
            <a:bodyPr wrap="square" rtlCol="0">
              <a:spAutoFit/>
            </a:bodyPr>
            <a:lstStyle/>
            <a:p>
              <a:r>
                <a:rPr lang="en-US" sz="1300" dirty="0">
                  <a:solidFill>
                    <a:schemeClr val="tx2">
                      <a:lumMod val="50000"/>
                    </a:schemeClr>
                  </a:solidFill>
                </a:rPr>
                <a:t>Check for possible changes</a:t>
              </a:r>
            </a:p>
          </p:txBody>
        </p:sp>
        <p:sp>
          <p:nvSpPr>
            <p:cNvPr id="43" name="TextBox 42"/>
            <p:cNvSpPr txBox="1"/>
            <p:nvPr/>
          </p:nvSpPr>
          <p:spPr>
            <a:xfrm>
              <a:off x="3657600" y="3962400"/>
              <a:ext cx="2396016" cy="351065"/>
            </a:xfrm>
            <a:prstGeom prst="rect">
              <a:avLst/>
            </a:prstGeom>
            <a:noFill/>
          </p:spPr>
          <p:txBody>
            <a:bodyPr wrap="square" rtlCol="0">
              <a:spAutoFit/>
            </a:bodyPr>
            <a:lstStyle/>
            <a:p>
              <a:r>
                <a:rPr lang="en-US" sz="1300" dirty="0" err="1">
                  <a:solidFill>
                    <a:schemeClr val="tx2">
                      <a:lumMod val="50000"/>
                    </a:schemeClr>
                  </a:solidFill>
                </a:rPr>
                <a:t>ngContent</a:t>
              </a:r>
              <a:r>
                <a:rPr lang="en-US" sz="1300" dirty="0">
                  <a:solidFill>
                    <a:schemeClr val="tx2">
                      <a:lumMod val="50000"/>
                    </a:schemeClr>
                  </a:solidFill>
                </a:rPr>
                <a:t> Initialized</a:t>
              </a:r>
            </a:p>
          </p:txBody>
        </p:sp>
        <p:sp>
          <p:nvSpPr>
            <p:cNvPr id="44" name="TextBox 43"/>
            <p:cNvSpPr txBox="1"/>
            <p:nvPr/>
          </p:nvSpPr>
          <p:spPr>
            <a:xfrm>
              <a:off x="3657600" y="4618893"/>
              <a:ext cx="3157577" cy="351065"/>
            </a:xfrm>
            <a:prstGeom prst="rect">
              <a:avLst/>
            </a:prstGeom>
            <a:noFill/>
          </p:spPr>
          <p:txBody>
            <a:bodyPr wrap="square" rtlCol="0">
              <a:spAutoFit/>
            </a:bodyPr>
            <a:lstStyle/>
            <a:p>
              <a:r>
                <a:rPr lang="en-US" sz="1300" dirty="0" err="1">
                  <a:solidFill>
                    <a:schemeClr val="tx2">
                      <a:lumMod val="50000"/>
                    </a:schemeClr>
                  </a:solidFill>
                </a:rPr>
                <a:t>ngContent</a:t>
              </a:r>
              <a:r>
                <a:rPr lang="en-US" sz="1300" dirty="0">
                  <a:solidFill>
                    <a:schemeClr val="tx2">
                      <a:lumMod val="50000"/>
                    </a:schemeClr>
                  </a:solidFill>
                </a:rPr>
                <a:t> checked for changes</a:t>
              </a:r>
            </a:p>
          </p:txBody>
        </p:sp>
        <p:sp>
          <p:nvSpPr>
            <p:cNvPr id="45" name="TextBox 44"/>
            <p:cNvSpPr txBox="1"/>
            <p:nvPr/>
          </p:nvSpPr>
          <p:spPr>
            <a:xfrm>
              <a:off x="3657600" y="5287108"/>
              <a:ext cx="4074559" cy="585108"/>
            </a:xfrm>
            <a:prstGeom prst="rect">
              <a:avLst/>
            </a:prstGeom>
            <a:noFill/>
          </p:spPr>
          <p:txBody>
            <a:bodyPr wrap="square" rtlCol="0">
              <a:spAutoFit/>
            </a:bodyPr>
            <a:lstStyle/>
            <a:p>
              <a:r>
                <a:rPr lang="en-US" sz="1300" dirty="0">
                  <a:solidFill>
                    <a:schemeClr val="tx2">
                      <a:lumMod val="50000"/>
                    </a:schemeClr>
                  </a:solidFill>
                </a:rPr>
                <a:t>View was initialized ( Template + Data-Bindings)</a:t>
              </a:r>
            </a:p>
          </p:txBody>
        </p:sp>
        <p:sp>
          <p:nvSpPr>
            <p:cNvPr id="46" name="TextBox 45"/>
            <p:cNvSpPr txBox="1"/>
            <p:nvPr/>
          </p:nvSpPr>
          <p:spPr>
            <a:xfrm>
              <a:off x="3657600" y="5908431"/>
              <a:ext cx="3515045" cy="351065"/>
            </a:xfrm>
            <a:prstGeom prst="rect">
              <a:avLst/>
            </a:prstGeom>
            <a:noFill/>
          </p:spPr>
          <p:txBody>
            <a:bodyPr wrap="square" rtlCol="0">
              <a:spAutoFit/>
            </a:bodyPr>
            <a:lstStyle/>
            <a:p>
              <a:r>
                <a:rPr lang="en-US" sz="1300" dirty="0">
                  <a:solidFill>
                    <a:schemeClr val="tx2">
                      <a:lumMod val="50000"/>
                    </a:schemeClr>
                  </a:solidFill>
                </a:rPr>
                <a:t>View checked for changes</a:t>
              </a:r>
            </a:p>
          </p:txBody>
        </p:sp>
        <p:cxnSp>
          <p:nvCxnSpPr>
            <p:cNvPr id="47" name="Straight Arrow Connector 46"/>
            <p:cNvCxnSpPr>
              <a:stCxn id="31" idx="2"/>
              <a:endCxn id="32" idx="0"/>
            </p:cNvCxnSpPr>
            <p:nvPr/>
          </p:nvCxnSpPr>
          <p:spPr>
            <a:xfrm rot="5400000">
              <a:off x="2192215" y="1916724"/>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2"/>
              <a:endCxn id="33" idx="0"/>
            </p:cNvCxnSpPr>
            <p:nvPr/>
          </p:nvCxnSpPr>
          <p:spPr>
            <a:xfrm rot="5400000">
              <a:off x="2192215" y="2549770"/>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3" idx="2"/>
              <a:endCxn id="34" idx="0"/>
            </p:cNvCxnSpPr>
            <p:nvPr/>
          </p:nvCxnSpPr>
          <p:spPr>
            <a:xfrm rot="5400000">
              <a:off x="2192215" y="3182816"/>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2"/>
              <a:endCxn id="35" idx="0"/>
            </p:cNvCxnSpPr>
            <p:nvPr/>
          </p:nvCxnSpPr>
          <p:spPr>
            <a:xfrm rot="5400000">
              <a:off x="2192215" y="3815862"/>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2"/>
              <a:endCxn id="36" idx="0"/>
            </p:cNvCxnSpPr>
            <p:nvPr/>
          </p:nvCxnSpPr>
          <p:spPr>
            <a:xfrm rot="5400000">
              <a:off x="2192215" y="4448908"/>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6" idx="2"/>
              <a:endCxn id="37" idx="0"/>
            </p:cNvCxnSpPr>
            <p:nvPr/>
          </p:nvCxnSpPr>
          <p:spPr>
            <a:xfrm rot="5400000">
              <a:off x="2192215" y="5081954"/>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38" idx="0"/>
            </p:cNvCxnSpPr>
            <p:nvPr/>
          </p:nvCxnSpPr>
          <p:spPr>
            <a:xfrm rot="5400000">
              <a:off x="2192215" y="5715000"/>
              <a:ext cx="175846" cy="158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4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599584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0"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58"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2"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6"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0"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4"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4"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6"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p:txBody>
          <a:bodyPr>
            <a:normAutofit/>
          </a:bodyPr>
          <a:lstStyle/>
          <a:p>
            <a:pPr lvl="0"/>
            <a:r>
              <a:rPr lang="en-US" sz="2000" dirty="0"/>
              <a:t>Component Lifecycle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Lifecycle</a:t>
            </a:r>
            <a:endParaRPr lang="en-US" dirty="0"/>
          </a:p>
        </p:txBody>
      </p:sp>
      <p:graphicFrame>
        <p:nvGraphicFramePr>
          <p:cNvPr id="4" name="Content Placeholder 3"/>
          <p:cNvGraphicFramePr>
            <a:graphicFrameLocks noGrp="1"/>
          </p:cNvGraphicFramePr>
          <p:nvPr>
            <p:ph idx="1"/>
          </p:nvPr>
        </p:nvGraphicFramePr>
        <p:xfrm>
          <a:off x="937845" y="3587261"/>
          <a:ext cx="7502769" cy="2602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87569" y="1406770"/>
            <a:ext cx="8745416" cy="2456057"/>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 component has a lifecycle managed by angular.</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The constructor of the component class is called before any other component lifecycle hook.</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As a best practice inputs of a component should not be accessed via constructor. To access the value of an input for instance to load data from server component’s life cycle phase should be used</a:t>
            </a:r>
          </a:p>
          <a:p>
            <a:pPr marL="166189" indent="-166189" algn="just" defTabSz="914342">
              <a:lnSpc>
                <a:spcPct val="90000"/>
              </a:lnSpc>
              <a:spcAft>
                <a:spcPts val="600"/>
              </a:spcAft>
              <a:buClr>
                <a:schemeClr val="accent5"/>
              </a:buClr>
              <a:buFont typeface="Wingdings" pitchFamily="2" charset="2"/>
              <a:buChar char="§"/>
            </a:pPr>
            <a:endParaRPr lang="en-US" sz="2200" dirty="0" smtClean="0">
              <a:solidFill>
                <a:schemeClr val="bg2">
                  <a:lumMod val="50000"/>
                </a:schemeClr>
              </a:solidFill>
            </a:endParaRPr>
          </a:p>
        </p:txBody>
      </p:sp>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Lifecycle hooks</a:t>
            </a:r>
            <a:endParaRPr lang="en-US" dirty="0"/>
          </a:p>
        </p:txBody>
      </p:sp>
      <p:sp>
        <p:nvSpPr>
          <p:cNvPr id="5" name="TextBox 4"/>
          <p:cNvSpPr txBox="1"/>
          <p:nvPr/>
        </p:nvSpPr>
        <p:spPr>
          <a:xfrm>
            <a:off x="187569" y="1453661"/>
            <a:ext cx="8745416" cy="701731"/>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Angular calls life cycle hook methods on directives and components as it creates, changes and destroy them</a:t>
            </a:r>
            <a:endParaRPr lang="en-US" sz="2200" b="1" i="1" dirty="0" smtClean="0">
              <a:solidFill>
                <a:schemeClr val="bg2">
                  <a:lumMod val="50000"/>
                </a:schemeClr>
              </a:solidFill>
            </a:endParaRPr>
          </a:p>
        </p:txBody>
      </p:sp>
      <p:graphicFrame>
        <p:nvGraphicFramePr>
          <p:cNvPr id="8" name="Table 7"/>
          <p:cNvGraphicFramePr>
            <a:graphicFrameLocks noGrp="1"/>
          </p:cNvGraphicFramePr>
          <p:nvPr/>
        </p:nvGraphicFramePr>
        <p:xfrm>
          <a:off x="515815" y="2616197"/>
          <a:ext cx="8159262" cy="2987435"/>
        </p:xfrm>
        <a:graphic>
          <a:graphicData uri="http://schemas.openxmlformats.org/drawingml/2006/table">
            <a:tbl>
              <a:tblPr firstRow="1" bandRow="1">
                <a:tableStyleId>{7DF18680-E054-41AD-8BC1-D1AEF772440D}</a:tableStyleId>
              </a:tblPr>
              <a:tblGrid>
                <a:gridCol w="2837903"/>
                <a:gridCol w="3140055"/>
                <a:gridCol w="2181304"/>
              </a:tblGrid>
              <a:tr h="597487">
                <a:tc>
                  <a:txBody>
                    <a:bodyPr/>
                    <a:lstStyle/>
                    <a:p>
                      <a:pPr algn="ctr"/>
                      <a:r>
                        <a:rPr lang="en-US" sz="2400" dirty="0" smtClean="0"/>
                        <a:t>Creates</a:t>
                      </a:r>
                      <a:endParaRPr lang="en-US" sz="2400" dirty="0"/>
                    </a:p>
                  </a:txBody>
                  <a:tcPr/>
                </a:tc>
                <a:tc>
                  <a:txBody>
                    <a:bodyPr/>
                    <a:lstStyle/>
                    <a:p>
                      <a:pPr algn="ctr"/>
                      <a:r>
                        <a:rPr lang="en-US" sz="2400" dirty="0" smtClean="0"/>
                        <a:t>Changes</a:t>
                      </a:r>
                      <a:endParaRPr lang="en-US" sz="2400" dirty="0"/>
                    </a:p>
                  </a:txBody>
                  <a:tcPr/>
                </a:tc>
                <a:tc>
                  <a:txBody>
                    <a:bodyPr/>
                    <a:lstStyle/>
                    <a:p>
                      <a:pPr algn="ctr"/>
                      <a:r>
                        <a:rPr lang="en-US" sz="2400" dirty="0" smtClean="0"/>
                        <a:t>Destroy</a:t>
                      </a:r>
                      <a:endParaRPr lang="en-US" sz="2400" dirty="0"/>
                    </a:p>
                  </a:txBody>
                  <a:tcPr/>
                </a:tc>
              </a:tr>
              <a:tr h="597487">
                <a:tc>
                  <a:txBody>
                    <a:bodyPr/>
                    <a:lstStyle/>
                    <a:p>
                      <a:pPr algn="ctr"/>
                      <a:r>
                        <a:rPr lang="en-US" sz="2000" b="1" dirty="0" err="1" smtClean="0"/>
                        <a:t>OnInit</a:t>
                      </a:r>
                      <a:endParaRPr lang="en-US" sz="2000" b="1" dirty="0"/>
                    </a:p>
                  </a:txBody>
                  <a:tcPr/>
                </a:tc>
                <a:tc>
                  <a:txBody>
                    <a:bodyPr/>
                    <a:lstStyle/>
                    <a:p>
                      <a:pPr algn="ctr"/>
                      <a:r>
                        <a:rPr lang="en-US" sz="2000" b="1" dirty="0" err="1" smtClean="0"/>
                        <a:t>DoCheck</a:t>
                      </a:r>
                      <a:endParaRPr lang="en-US" sz="2000" b="1" dirty="0"/>
                    </a:p>
                  </a:txBody>
                  <a:tcPr/>
                </a:tc>
                <a:tc>
                  <a:txBody>
                    <a:bodyPr/>
                    <a:lstStyle/>
                    <a:p>
                      <a:pPr algn="ctr"/>
                      <a:r>
                        <a:rPr lang="en-US" sz="2000" b="1" kern="1200" dirty="0" err="1" smtClean="0"/>
                        <a:t>OnDestroy</a:t>
                      </a:r>
                      <a:endParaRPr lang="en-US" sz="2000" b="1" dirty="0"/>
                    </a:p>
                  </a:txBody>
                  <a:tcPr/>
                </a:tc>
              </a:tr>
              <a:tr h="597487">
                <a:tc>
                  <a:txBody>
                    <a:bodyPr/>
                    <a:lstStyle/>
                    <a:p>
                      <a:pPr algn="ctr"/>
                      <a:r>
                        <a:rPr lang="en-US" sz="2000" b="1" kern="1200" dirty="0" err="1" smtClean="0"/>
                        <a:t>AfterContentInit</a:t>
                      </a:r>
                      <a:endParaRPr lang="en-US" sz="2000" b="1" dirty="0"/>
                    </a:p>
                  </a:txBody>
                  <a:tcPr/>
                </a:tc>
                <a:tc>
                  <a:txBody>
                    <a:bodyPr/>
                    <a:lstStyle/>
                    <a:p>
                      <a:pPr algn="ctr"/>
                      <a:r>
                        <a:rPr lang="en-US" sz="2000" b="1" kern="1200" dirty="0" err="1" smtClean="0"/>
                        <a:t>OnChanges</a:t>
                      </a:r>
                      <a:endParaRPr lang="en-US" sz="2000" b="1" dirty="0"/>
                    </a:p>
                  </a:txBody>
                  <a:tcPr/>
                </a:tc>
                <a:tc>
                  <a:txBody>
                    <a:bodyPr/>
                    <a:lstStyle/>
                    <a:p>
                      <a:pPr algn="ctr"/>
                      <a:endParaRPr lang="en-US" sz="2000" b="1" dirty="0"/>
                    </a:p>
                  </a:txBody>
                  <a:tcPr/>
                </a:tc>
              </a:tr>
              <a:tr h="597487">
                <a:tc>
                  <a:txBody>
                    <a:bodyPr/>
                    <a:lstStyle/>
                    <a:p>
                      <a:pPr algn="ctr"/>
                      <a:r>
                        <a:rPr lang="en-US" sz="2000" b="1" dirty="0" err="1" smtClean="0"/>
                        <a:t>AfterViewInit</a:t>
                      </a:r>
                      <a:endParaRPr lang="en-US" sz="2000" b="1" dirty="0"/>
                    </a:p>
                  </a:txBody>
                  <a:tcPr/>
                </a:tc>
                <a:tc>
                  <a:txBody>
                    <a:bodyPr/>
                    <a:lstStyle/>
                    <a:p>
                      <a:pPr algn="ctr"/>
                      <a:r>
                        <a:rPr lang="en-US" sz="2000" b="1" kern="1200" dirty="0" err="1" smtClean="0"/>
                        <a:t>AfterContentChecked</a:t>
                      </a:r>
                      <a:endParaRPr lang="en-US" sz="2000" b="1" dirty="0"/>
                    </a:p>
                  </a:txBody>
                  <a:tcPr/>
                </a:tc>
                <a:tc>
                  <a:txBody>
                    <a:bodyPr/>
                    <a:lstStyle/>
                    <a:p>
                      <a:pPr algn="ctr" fontAlgn="t"/>
                      <a:endParaRPr lang="en-US" sz="2000" b="1" dirty="0"/>
                    </a:p>
                  </a:txBody>
                  <a:tcPr/>
                </a:tc>
              </a:tr>
              <a:tr h="597487">
                <a:tc>
                  <a:txBody>
                    <a:bodyPr/>
                    <a:lstStyle/>
                    <a:p>
                      <a:pPr algn="ctr"/>
                      <a:endParaRPr lang="en-US" sz="2000" b="1" dirty="0"/>
                    </a:p>
                  </a:txBody>
                  <a:tcPr/>
                </a:tc>
                <a:tc>
                  <a:txBody>
                    <a:bodyPr/>
                    <a:lstStyle/>
                    <a:p>
                      <a:pPr algn="ctr"/>
                      <a:r>
                        <a:rPr lang="en-US" sz="2000" b="1" kern="1200" dirty="0" err="1" smtClean="0"/>
                        <a:t>AfterViewChecked</a:t>
                      </a:r>
                      <a:endParaRPr lang="en-US" sz="2000" b="1" dirty="0"/>
                    </a:p>
                  </a:txBody>
                  <a:tcPr/>
                </a:tc>
                <a:tc>
                  <a:txBody>
                    <a:bodyPr/>
                    <a:lstStyle/>
                    <a:p>
                      <a:pPr algn="ctr" fontAlgn="t"/>
                      <a:endParaRPr lang="en-US" sz="2000" b="1" dirty="0"/>
                    </a:p>
                  </a:txBody>
                  <a:tcPr/>
                </a:tc>
              </a:tr>
            </a:tbl>
          </a:graphicData>
        </a:graphic>
      </p:graphicFrame>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Accessing Component Lifecycle hooks</a:t>
            </a:r>
            <a:endParaRPr lang="en-US" dirty="0"/>
          </a:p>
        </p:txBody>
      </p:sp>
      <p:sp>
        <p:nvSpPr>
          <p:cNvPr id="5" name="TextBox 4"/>
          <p:cNvSpPr txBox="1"/>
          <p:nvPr/>
        </p:nvSpPr>
        <p:spPr>
          <a:xfrm>
            <a:off x="187569" y="1453661"/>
            <a:ext cx="8745416" cy="2074414"/>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To respond to certain events in the life cycle of a component angular provides various interface which can be implemented.</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Angular application finds the hook functions only when the Component class assigns the associated interface.</a:t>
            </a:r>
          </a:p>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For each hook a corresponding interface exists without the prefix </a:t>
            </a:r>
            <a:r>
              <a:rPr lang="en-US" sz="2200" b="1" i="1" dirty="0" err="1" smtClean="0">
                <a:solidFill>
                  <a:schemeClr val="bg2">
                    <a:lumMod val="50000"/>
                  </a:schemeClr>
                </a:solidFill>
              </a:rPr>
              <a:t>ng</a:t>
            </a:r>
            <a:endParaRPr lang="en-US" sz="2200" b="1" i="1" dirty="0" smtClean="0">
              <a:solidFill>
                <a:schemeClr val="bg2">
                  <a:lumMod val="50000"/>
                </a:schemeClr>
              </a:solidFill>
            </a:endParaRPr>
          </a:p>
        </p:txBody>
      </p:sp>
      <p:graphicFrame>
        <p:nvGraphicFramePr>
          <p:cNvPr id="8" name="Table 7"/>
          <p:cNvGraphicFramePr>
            <a:graphicFrameLocks noGrp="1"/>
          </p:cNvGraphicFramePr>
          <p:nvPr/>
        </p:nvGraphicFramePr>
        <p:xfrm>
          <a:off x="199290" y="3753338"/>
          <a:ext cx="8850412" cy="1854200"/>
        </p:xfrm>
        <a:graphic>
          <a:graphicData uri="http://schemas.openxmlformats.org/drawingml/2006/table">
            <a:tbl>
              <a:tblPr firstRow="1" bandRow="1">
                <a:tableStyleId>{7DF18680-E054-41AD-8BC1-D1AEF772440D}</a:tableStyleId>
              </a:tblPr>
              <a:tblGrid>
                <a:gridCol w="2326005"/>
                <a:gridCol w="2573655"/>
                <a:gridCol w="1787843"/>
                <a:gridCol w="2162909"/>
              </a:tblGrid>
              <a:tr h="370840">
                <a:tc>
                  <a:txBody>
                    <a:bodyPr/>
                    <a:lstStyle/>
                    <a:p>
                      <a:pPr algn="ctr"/>
                      <a:r>
                        <a:rPr lang="en-US" dirty="0" smtClean="0"/>
                        <a:t>Interface</a:t>
                      </a:r>
                      <a:endParaRPr lang="en-US" dirty="0"/>
                    </a:p>
                  </a:txBody>
                  <a:tcPr/>
                </a:tc>
                <a:tc>
                  <a:txBody>
                    <a:bodyPr/>
                    <a:lstStyle/>
                    <a:p>
                      <a:pPr algn="ctr"/>
                      <a:r>
                        <a:rPr lang="en-US" dirty="0" smtClean="0"/>
                        <a:t>Hook</a:t>
                      </a:r>
                      <a:endParaRPr lang="en-US" dirty="0"/>
                    </a:p>
                  </a:txBody>
                  <a:tcPr/>
                </a:tc>
                <a:tc>
                  <a:txBody>
                    <a:bodyPr/>
                    <a:lstStyle/>
                    <a:p>
                      <a:pPr algn="ctr"/>
                      <a:r>
                        <a:rPr lang="en-US" dirty="0" smtClean="0"/>
                        <a:t>Interface</a:t>
                      </a:r>
                      <a:endParaRPr lang="en-US" dirty="0"/>
                    </a:p>
                  </a:txBody>
                  <a:tcPr/>
                </a:tc>
                <a:tc>
                  <a:txBody>
                    <a:bodyPr/>
                    <a:lstStyle/>
                    <a:p>
                      <a:pPr algn="ctr"/>
                      <a:r>
                        <a:rPr lang="en-US" dirty="0" smtClean="0"/>
                        <a:t>Hook</a:t>
                      </a:r>
                      <a:endParaRPr lang="en-US" dirty="0"/>
                    </a:p>
                  </a:txBody>
                  <a:tcPr/>
                </a:tc>
              </a:tr>
              <a:tr h="370840">
                <a:tc>
                  <a:txBody>
                    <a:bodyPr/>
                    <a:lstStyle/>
                    <a:p>
                      <a:pPr algn="ctr"/>
                      <a:r>
                        <a:rPr lang="en-US" sz="1600" b="1" dirty="0" err="1" smtClean="0"/>
                        <a:t>OnChanges</a:t>
                      </a:r>
                      <a:endParaRPr lang="en-US" sz="1600" b="1" dirty="0"/>
                    </a:p>
                  </a:txBody>
                  <a:tcPr/>
                </a:tc>
                <a:tc>
                  <a:txBody>
                    <a:bodyPr/>
                    <a:lstStyle/>
                    <a:p>
                      <a:pPr algn="ctr"/>
                      <a:r>
                        <a:rPr lang="en-US" sz="1600" b="1" dirty="0" err="1" smtClean="0"/>
                        <a:t>ngOnChanges</a:t>
                      </a:r>
                      <a:endParaRPr lang="en-US" sz="1600" b="1" dirty="0"/>
                    </a:p>
                  </a:txBody>
                  <a:tcPr/>
                </a:tc>
                <a:tc>
                  <a:txBody>
                    <a:bodyPr/>
                    <a:lstStyle/>
                    <a:p>
                      <a:pPr algn="ctr"/>
                      <a:r>
                        <a:rPr lang="en-US" sz="1600" b="1" dirty="0" err="1" smtClean="0"/>
                        <a:t>OnInit</a:t>
                      </a:r>
                      <a:r>
                        <a:rPr lang="en-US" sz="1600" b="1" dirty="0" smtClean="0"/>
                        <a:t>	</a:t>
                      </a:r>
                      <a:endParaRPr lang="en-US" sz="1600" b="1" dirty="0"/>
                    </a:p>
                  </a:txBody>
                  <a:tcPr/>
                </a:tc>
                <a:tc>
                  <a:txBody>
                    <a:bodyPr/>
                    <a:lstStyle/>
                    <a:p>
                      <a:pPr algn="ctr"/>
                      <a:r>
                        <a:rPr lang="en-US" sz="1600" b="1" dirty="0" err="1" smtClean="0"/>
                        <a:t>ngOnInit</a:t>
                      </a:r>
                      <a:endParaRPr lang="en-US" sz="1600" b="1" dirty="0"/>
                    </a:p>
                  </a:txBody>
                  <a:tcPr/>
                </a:tc>
              </a:tr>
              <a:tr h="370840">
                <a:tc>
                  <a:txBody>
                    <a:bodyPr/>
                    <a:lstStyle/>
                    <a:p>
                      <a:pPr algn="ctr"/>
                      <a:r>
                        <a:rPr lang="en-US" sz="1600" b="1" kern="1200" dirty="0" err="1" smtClean="0"/>
                        <a:t>DoCheck</a:t>
                      </a:r>
                      <a:endParaRPr lang="en-US" sz="1600" b="1" dirty="0"/>
                    </a:p>
                  </a:txBody>
                  <a:tcPr/>
                </a:tc>
                <a:tc>
                  <a:txBody>
                    <a:bodyPr/>
                    <a:lstStyle/>
                    <a:p>
                      <a:pPr algn="ctr"/>
                      <a:r>
                        <a:rPr lang="en-US" sz="1600" b="1" kern="1200" dirty="0" err="1" smtClean="0"/>
                        <a:t>ngDoCheck</a:t>
                      </a:r>
                      <a:endParaRPr lang="en-US" sz="1600" b="1" dirty="0"/>
                    </a:p>
                  </a:txBody>
                  <a:tcPr/>
                </a:tc>
                <a:tc>
                  <a:txBody>
                    <a:bodyPr/>
                    <a:lstStyle/>
                    <a:p>
                      <a:pPr algn="ctr"/>
                      <a:r>
                        <a:rPr lang="en-US" sz="1600" b="1" kern="1200" dirty="0" err="1" smtClean="0"/>
                        <a:t>AfterContentInit</a:t>
                      </a:r>
                      <a:endParaRPr lang="en-US" sz="1600" b="1" dirty="0"/>
                    </a:p>
                  </a:txBody>
                  <a:tcPr/>
                </a:tc>
                <a:tc>
                  <a:txBody>
                    <a:bodyPr/>
                    <a:lstStyle/>
                    <a:p>
                      <a:pPr algn="ctr"/>
                      <a:r>
                        <a:rPr lang="en-US" sz="1600" b="1" kern="1200" dirty="0" err="1" smtClean="0"/>
                        <a:t>ngAfterContentInit</a:t>
                      </a:r>
                      <a:endParaRPr lang="en-US" sz="1600" b="1" dirty="0"/>
                    </a:p>
                  </a:txBody>
                  <a:tcPr/>
                </a:tc>
              </a:tr>
              <a:tr h="370840">
                <a:tc>
                  <a:txBody>
                    <a:bodyPr/>
                    <a:lstStyle/>
                    <a:p>
                      <a:pPr algn="ctr"/>
                      <a:r>
                        <a:rPr lang="en-US" sz="1600" b="1" kern="1200" dirty="0" err="1" smtClean="0"/>
                        <a:t>AfterContentChecked</a:t>
                      </a:r>
                      <a:endParaRPr lang="en-US" sz="1600" b="1" dirty="0"/>
                    </a:p>
                  </a:txBody>
                  <a:tcPr/>
                </a:tc>
                <a:tc>
                  <a:txBody>
                    <a:bodyPr/>
                    <a:lstStyle/>
                    <a:p>
                      <a:pPr algn="ctr"/>
                      <a:r>
                        <a:rPr lang="en-US" sz="1600" b="1" kern="1200" dirty="0" err="1" smtClean="0"/>
                        <a:t>ngAfterContentChecked</a:t>
                      </a:r>
                      <a:endParaRPr lang="en-US" sz="1600" b="1" dirty="0"/>
                    </a:p>
                  </a:txBody>
                  <a:tcPr/>
                </a:tc>
                <a:tc>
                  <a:txBody>
                    <a:bodyPr/>
                    <a:lstStyle/>
                    <a:p>
                      <a:pPr algn="ctr" fontAlgn="t"/>
                      <a:r>
                        <a:rPr lang="en-US" sz="1600" b="1" dirty="0" err="1" smtClean="0"/>
                        <a:t>AfterViewInit</a:t>
                      </a:r>
                      <a:endParaRPr lang="en-US" sz="1600" b="1" dirty="0"/>
                    </a:p>
                  </a:txBody>
                  <a:tcPr/>
                </a:tc>
                <a:tc>
                  <a:txBody>
                    <a:bodyPr/>
                    <a:lstStyle/>
                    <a:p>
                      <a:pPr algn="ctr"/>
                      <a:r>
                        <a:rPr lang="en-US" sz="1600" b="1" kern="1200" dirty="0" err="1" smtClean="0"/>
                        <a:t>ngAfterViewInit</a:t>
                      </a:r>
                      <a:endParaRPr lang="en-US" sz="1600" b="1" dirty="0"/>
                    </a:p>
                  </a:txBody>
                  <a:tcPr/>
                </a:tc>
              </a:tr>
              <a:tr h="370840">
                <a:tc>
                  <a:txBody>
                    <a:bodyPr/>
                    <a:lstStyle/>
                    <a:p>
                      <a:pPr algn="ctr"/>
                      <a:r>
                        <a:rPr lang="en-US" sz="1600" b="1" kern="1200" dirty="0" err="1" smtClean="0"/>
                        <a:t>AfterViewChecked</a:t>
                      </a:r>
                      <a:endParaRPr lang="en-US" sz="1600" b="1" dirty="0"/>
                    </a:p>
                  </a:txBody>
                  <a:tcPr/>
                </a:tc>
                <a:tc>
                  <a:txBody>
                    <a:bodyPr/>
                    <a:lstStyle/>
                    <a:p>
                      <a:pPr algn="ctr"/>
                      <a:r>
                        <a:rPr lang="en-US" sz="1600" b="1" kern="1200" dirty="0" err="1" smtClean="0"/>
                        <a:t>ngAfterViewChecked</a:t>
                      </a:r>
                      <a:endParaRPr lang="en-US" sz="1600" b="1" dirty="0"/>
                    </a:p>
                  </a:txBody>
                  <a:tcPr/>
                </a:tc>
                <a:tc>
                  <a:txBody>
                    <a:bodyPr/>
                    <a:lstStyle/>
                    <a:p>
                      <a:pPr algn="ctr" fontAlgn="t"/>
                      <a:r>
                        <a:rPr lang="en-US" sz="1600" b="1" kern="1200" dirty="0" err="1" smtClean="0"/>
                        <a:t>OnDestroy</a:t>
                      </a:r>
                      <a:endParaRPr lang="en-US" sz="1600" b="1" dirty="0"/>
                    </a:p>
                  </a:txBody>
                  <a:tcPr/>
                </a:tc>
                <a:tc>
                  <a:txBody>
                    <a:bodyPr/>
                    <a:lstStyle/>
                    <a:p>
                      <a:pPr algn="ctr"/>
                      <a:r>
                        <a:rPr lang="en-US" sz="1600" b="1" kern="1200" dirty="0" err="1" smtClean="0"/>
                        <a:t>ngOnDestroy</a:t>
                      </a:r>
                      <a:endParaRPr lang="en-US" sz="1600" b="1" dirty="0"/>
                    </a:p>
                  </a:txBody>
                  <a:tcPr/>
                </a:tc>
              </a:tr>
            </a:tbl>
          </a:graphicData>
        </a:graphic>
      </p:graphicFrame>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Lifecycle hooks execution order</a:t>
            </a:r>
            <a:endParaRPr lang="en-US" dirty="0"/>
          </a:p>
        </p:txBody>
      </p:sp>
      <p:grpSp>
        <p:nvGrpSpPr>
          <p:cNvPr id="80" name="Group 79"/>
          <p:cNvGrpSpPr/>
          <p:nvPr/>
        </p:nvGrpSpPr>
        <p:grpSpPr>
          <a:xfrm>
            <a:off x="1383322" y="1301262"/>
            <a:ext cx="6283570" cy="4802140"/>
            <a:chOff x="1383322" y="1406768"/>
            <a:chExt cx="5884985" cy="4696634"/>
          </a:xfrm>
        </p:grpSpPr>
        <p:sp>
          <p:nvSpPr>
            <p:cNvPr id="28" name="Rectangle 27"/>
            <p:cNvSpPr/>
            <p:nvPr/>
          </p:nvSpPr>
          <p:spPr>
            <a:xfrm>
              <a:off x="3493477" y="2919044"/>
              <a:ext cx="1957754" cy="58615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30" name="Rectangle 29"/>
            <p:cNvSpPr/>
            <p:nvPr/>
          </p:nvSpPr>
          <p:spPr>
            <a:xfrm>
              <a:off x="1383322" y="4736122"/>
              <a:ext cx="1957754" cy="58615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Content</a:t>
              </a:r>
            </a:p>
          </p:txBody>
        </p:sp>
        <p:sp>
          <p:nvSpPr>
            <p:cNvPr id="32" name="Rectangle 31"/>
            <p:cNvSpPr/>
            <p:nvPr/>
          </p:nvSpPr>
          <p:spPr>
            <a:xfrm>
              <a:off x="5122984" y="4736121"/>
              <a:ext cx="1957754" cy="58615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Template</a:t>
              </a:r>
            </a:p>
          </p:txBody>
        </p:sp>
        <p:cxnSp>
          <p:nvCxnSpPr>
            <p:cNvPr id="36" name="Straight Connector 35"/>
            <p:cNvCxnSpPr/>
            <p:nvPr/>
          </p:nvCxnSpPr>
          <p:spPr>
            <a:xfrm flipV="1">
              <a:off x="2356336" y="4126521"/>
              <a:ext cx="3751387" cy="11723"/>
            </a:xfrm>
            <a:prstGeom prst="line">
              <a:avLst/>
            </a:prstGeom>
            <a:ln/>
          </p:spPr>
          <p:style>
            <a:lnRef idx="3">
              <a:schemeClr val="dk1"/>
            </a:lnRef>
            <a:fillRef idx="0">
              <a:schemeClr val="dk1"/>
            </a:fillRef>
            <a:effectRef idx="2">
              <a:schemeClr val="dk1"/>
            </a:effectRef>
            <a:fontRef idx="minor">
              <a:schemeClr val="tx1"/>
            </a:fontRef>
          </p:style>
        </p:cxnSp>
        <p:cxnSp>
          <p:nvCxnSpPr>
            <p:cNvPr id="49" name="Straight Connector 48"/>
            <p:cNvCxnSpPr>
              <a:stCxn id="30" idx="0"/>
            </p:cNvCxnSpPr>
            <p:nvPr/>
          </p:nvCxnSpPr>
          <p:spPr>
            <a:xfrm rot="16200000" flipV="1">
              <a:off x="2054469" y="4428391"/>
              <a:ext cx="609601" cy="5861"/>
            </a:xfrm>
            <a:prstGeom prst="line">
              <a:avLst/>
            </a:prstGeom>
            <a:ln/>
          </p:spPr>
          <p:style>
            <a:lnRef idx="3">
              <a:schemeClr val="dk1"/>
            </a:lnRef>
            <a:fillRef idx="0">
              <a:schemeClr val="dk1"/>
            </a:fillRef>
            <a:effectRef idx="2">
              <a:schemeClr val="dk1"/>
            </a:effectRef>
            <a:fontRef idx="minor">
              <a:schemeClr val="tx1"/>
            </a:fontRef>
          </p:style>
        </p:cxnSp>
        <p:cxnSp>
          <p:nvCxnSpPr>
            <p:cNvPr id="53" name="Straight Connector 52"/>
            <p:cNvCxnSpPr>
              <a:stCxn id="32" idx="0"/>
            </p:cNvCxnSpPr>
            <p:nvPr/>
          </p:nvCxnSpPr>
          <p:spPr>
            <a:xfrm rot="5400000" flipH="1" flipV="1">
              <a:off x="5805854" y="4434252"/>
              <a:ext cx="597877" cy="5862"/>
            </a:xfrm>
            <a:prstGeom prst="line">
              <a:avLst/>
            </a:prstGeom>
            <a:ln/>
          </p:spPr>
          <p:style>
            <a:lnRef idx="3">
              <a:schemeClr val="dk1"/>
            </a:lnRef>
            <a:fillRef idx="0">
              <a:schemeClr val="dk1"/>
            </a:fillRef>
            <a:effectRef idx="2">
              <a:schemeClr val="dk1"/>
            </a:effectRef>
            <a:fontRef idx="minor">
              <a:schemeClr val="tx1"/>
            </a:fontRef>
          </p:style>
        </p:cxnSp>
        <p:cxnSp>
          <p:nvCxnSpPr>
            <p:cNvPr id="58" name="Straight Connector 57"/>
            <p:cNvCxnSpPr>
              <a:stCxn id="28" idx="2"/>
            </p:cNvCxnSpPr>
            <p:nvPr/>
          </p:nvCxnSpPr>
          <p:spPr>
            <a:xfrm rot="5400000">
              <a:off x="4152900" y="3818790"/>
              <a:ext cx="633046" cy="5862"/>
            </a:xfrm>
            <a:prstGeom prst="line">
              <a:avLst/>
            </a:prstGeom>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28" idx="0"/>
            </p:cNvCxnSpPr>
            <p:nvPr/>
          </p:nvCxnSpPr>
          <p:spPr>
            <a:xfrm rot="5400000" flipH="1" flipV="1">
              <a:off x="4223238" y="2664068"/>
              <a:ext cx="504092" cy="58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Straight Arrow Connector 61"/>
            <p:cNvCxnSpPr>
              <a:endCxn id="30" idx="2"/>
            </p:cNvCxnSpPr>
            <p:nvPr/>
          </p:nvCxnSpPr>
          <p:spPr>
            <a:xfrm rot="16200000" flipV="1">
              <a:off x="2048609" y="5635867"/>
              <a:ext cx="633045" cy="58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5" name="Straight Arrow Connector 64"/>
            <p:cNvCxnSpPr>
              <a:endCxn id="32" idx="2"/>
            </p:cNvCxnSpPr>
            <p:nvPr/>
          </p:nvCxnSpPr>
          <p:spPr>
            <a:xfrm rot="16200000" flipV="1">
              <a:off x="5753080" y="5671057"/>
              <a:ext cx="715149" cy="1758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2403231" y="5580182"/>
              <a:ext cx="324128" cy="523220"/>
            </a:xfrm>
            <a:prstGeom prst="rect">
              <a:avLst/>
            </a:prstGeom>
            <a:noFill/>
          </p:spPr>
          <p:txBody>
            <a:bodyPr wrap="none" rtlCol="0">
              <a:spAutoFit/>
            </a:bodyPr>
            <a:lstStyle/>
            <a:p>
              <a:r>
                <a:rPr lang="en-US" sz="2800" dirty="0" smtClean="0">
                  <a:solidFill>
                    <a:schemeClr val="tx2">
                      <a:lumMod val="50000"/>
                    </a:schemeClr>
                  </a:solidFill>
                </a:rPr>
                <a:t>*</a:t>
              </a:r>
            </a:p>
          </p:txBody>
        </p:sp>
        <p:sp>
          <p:nvSpPr>
            <p:cNvPr id="68" name="TextBox 67"/>
            <p:cNvSpPr txBox="1"/>
            <p:nvPr/>
          </p:nvSpPr>
          <p:spPr>
            <a:xfrm>
              <a:off x="6131170" y="5521566"/>
              <a:ext cx="324128" cy="523220"/>
            </a:xfrm>
            <a:prstGeom prst="rect">
              <a:avLst/>
            </a:prstGeom>
            <a:noFill/>
          </p:spPr>
          <p:txBody>
            <a:bodyPr wrap="square" rtlCol="0">
              <a:spAutoFit/>
            </a:bodyPr>
            <a:lstStyle/>
            <a:p>
              <a:r>
                <a:rPr lang="en-US" sz="2800" dirty="0" smtClean="0">
                  <a:solidFill>
                    <a:schemeClr val="tx2">
                      <a:lumMod val="50000"/>
                    </a:schemeClr>
                  </a:solidFill>
                </a:rPr>
                <a:t>*</a:t>
              </a:r>
            </a:p>
          </p:txBody>
        </p:sp>
        <p:sp>
          <p:nvSpPr>
            <p:cNvPr id="69" name="TextBox 68"/>
            <p:cNvSpPr txBox="1"/>
            <p:nvPr/>
          </p:nvSpPr>
          <p:spPr>
            <a:xfrm>
              <a:off x="1676399" y="3552090"/>
              <a:ext cx="2121877" cy="523220"/>
            </a:xfrm>
            <a:prstGeom prst="rect">
              <a:avLst/>
            </a:prstGeom>
            <a:noFill/>
          </p:spPr>
          <p:txBody>
            <a:bodyPr wrap="square" rtlCol="0">
              <a:spAutoFit/>
            </a:bodyPr>
            <a:lstStyle/>
            <a:p>
              <a:r>
                <a:rPr lang="en-US" sz="1400" b="1" dirty="0" err="1" smtClean="0"/>
                <a:t>AfterContentInit</a:t>
              </a:r>
              <a:endParaRPr lang="en-US" sz="1400" b="1" dirty="0" smtClean="0"/>
            </a:p>
            <a:p>
              <a:r>
                <a:rPr lang="en-US" sz="1400" b="1" dirty="0" err="1" smtClean="0"/>
                <a:t>AfterContentChecked</a:t>
              </a:r>
              <a:endParaRPr lang="en-US" sz="1400" dirty="0" smtClean="0"/>
            </a:p>
          </p:txBody>
        </p:sp>
        <p:sp>
          <p:nvSpPr>
            <p:cNvPr id="70" name="TextBox 69"/>
            <p:cNvSpPr txBox="1"/>
            <p:nvPr/>
          </p:nvSpPr>
          <p:spPr>
            <a:xfrm>
              <a:off x="5146430" y="3552090"/>
              <a:ext cx="2121877" cy="523220"/>
            </a:xfrm>
            <a:prstGeom prst="rect">
              <a:avLst/>
            </a:prstGeom>
            <a:noFill/>
          </p:spPr>
          <p:txBody>
            <a:bodyPr wrap="square" rtlCol="0">
              <a:spAutoFit/>
            </a:bodyPr>
            <a:lstStyle/>
            <a:p>
              <a:r>
                <a:rPr lang="en-US" sz="1400" b="1" dirty="0" err="1" smtClean="0"/>
                <a:t>AfterViewInit</a:t>
              </a:r>
              <a:endParaRPr lang="en-US" sz="1400" b="1" dirty="0" smtClean="0"/>
            </a:p>
            <a:p>
              <a:r>
                <a:rPr lang="en-US" sz="1400" b="1" dirty="0" err="1" smtClean="0"/>
                <a:t>AfterViewChecked</a:t>
              </a:r>
              <a:endParaRPr lang="en-US" sz="1400" dirty="0" smtClean="0"/>
            </a:p>
          </p:txBody>
        </p:sp>
        <p:sp>
          <p:nvSpPr>
            <p:cNvPr id="71" name="TextBox 70"/>
            <p:cNvSpPr txBox="1"/>
            <p:nvPr/>
          </p:nvSpPr>
          <p:spPr>
            <a:xfrm>
              <a:off x="3938951" y="1406768"/>
              <a:ext cx="1230925" cy="954107"/>
            </a:xfrm>
            <a:prstGeom prst="rect">
              <a:avLst/>
            </a:prstGeom>
            <a:noFill/>
          </p:spPr>
          <p:txBody>
            <a:bodyPr wrap="square" rtlCol="0">
              <a:spAutoFit/>
            </a:bodyPr>
            <a:lstStyle/>
            <a:p>
              <a:r>
                <a:rPr lang="en-US" sz="1400" b="1" dirty="0" smtClean="0"/>
                <a:t>Constructor</a:t>
              </a:r>
            </a:p>
            <a:p>
              <a:r>
                <a:rPr lang="en-US" sz="1400" b="1" dirty="0" err="1" smtClean="0"/>
                <a:t>OnChanges</a:t>
              </a:r>
              <a:endParaRPr lang="en-US" sz="1400" b="1" dirty="0" smtClean="0"/>
            </a:p>
            <a:p>
              <a:r>
                <a:rPr lang="en-US" sz="1400" b="1" dirty="0" err="1" smtClean="0"/>
                <a:t>OnInit</a:t>
              </a:r>
              <a:endParaRPr lang="en-US" sz="1400" b="1" dirty="0" smtClean="0"/>
            </a:p>
            <a:p>
              <a:r>
                <a:rPr lang="en-US" sz="1400" b="1" dirty="0" err="1" smtClean="0"/>
                <a:t>DoCheck</a:t>
              </a:r>
              <a:endParaRPr lang="en-US" sz="1400" dirty="0" smtClean="0"/>
            </a:p>
          </p:txBody>
        </p:sp>
        <p:sp>
          <p:nvSpPr>
            <p:cNvPr id="72" name="Oval 71"/>
            <p:cNvSpPr/>
            <p:nvPr/>
          </p:nvSpPr>
          <p:spPr>
            <a:xfrm>
              <a:off x="3645876" y="1441939"/>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1</a:t>
              </a:r>
            </a:p>
          </p:txBody>
        </p:sp>
        <p:sp>
          <p:nvSpPr>
            <p:cNvPr id="73" name="Oval 72"/>
            <p:cNvSpPr/>
            <p:nvPr/>
          </p:nvSpPr>
          <p:spPr>
            <a:xfrm>
              <a:off x="5076091" y="1664678"/>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2</a:t>
              </a:r>
            </a:p>
          </p:txBody>
        </p:sp>
        <p:sp>
          <p:nvSpPr>
            <p:cNvPr id="74" name="Oval 73"/>
            <p:cNvSpPr/>
            <p:nvPr/>
          </p:nvSpPr>
          <p:spPr>
            <a:xfrm>
              <a:off x="3669322" y="1852247"/>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3</a:t>
              </a:r>
            </a:p>
          </p:txBody>
        </p:sp>
        <p:sp>
          <p:nvSpPr>
            <p:cNvPr id="75" name="Oval 74"/>
            <p:cNvSpPr/>
            <p:nvPr/>
          </p:nvSpPr>
          <p:spPr>
            <a:xfrm>
              <a:off x="4777984" y="2086709"/>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4</a:t>
              </a:r>
            </a:p>
          </p:txBody>
        </p:sp>
        <p:sp>
          <p:nvSpPr>
            <p:cNvPr id="76" name="Oval 75"/>
            <p:cNvSpPr/>
            <p:nvPr/>
          </p:nvSpPr>
          <p:spPr>
            <a:xfrm>
              <a:off x="1441938" y="3563816"/>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5</a:t>
              </a:r>
            </a:p>
          </p:txBody>
        </p:sp>
        <p:sp>
          <p:nvSpPr>
            <p:cNvPr id="77" name="Oval 76"/>
            <p:cNvSpPr/>
            <p:nvPr/>
          </p:nvSpPr>
          <p:spPr>
            <a:xfrm>
              <a:off x="3522128" y="3786555"/>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6</a:t>
              </a:r>
            </a:p>
          </p:txBody>
        </p:sp>
        <p:sp>
          <p:nvSpPr>
            <p:cNvPr id="78" name="Oval 77"/>
            <p:cNvSpPr/>
            <p:nvPr/>
          </p:nvSpPr>
          <p:spPr>
            <a:xfrm>
              <a:off x="4911969" y="3610709"/>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7</a:t>
              </a:r>
            </a:p>
          </p:txBody>
        </p:sp>
        <p:sp>
          <p:nvSpPr>
            <p:cNvPr id="79" name="Oval 78"/>
            <p:cNvSpPr/>
            <p:nvPr/>
          </p:nvSpPr>
          <p:spPr>
            <a:xfrm>
              <a:off x="6734252" y="3786555"/>
              <a:ext cx="281355" cy="24618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8</a:t>
              </a:r>
            </a:p>
          </p:txBody>
        </p:sp>
      </p:grpSp>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ComponentLifeCycle</a:t>
            </a:r>
            <a:endParaRPr lang="en-US" dirty="0"/>
          </a:p>
        </p:txBody>
      </p:sp>
    </p:spTree>
    <p:extLst>
      <p:ext uri="{BB962C8B-B14F-4D97-AF65-F5344CB8AC3E}">
        <p14:creationId xmlns:p14="http://schemas.microsoft.com/office/powerpoint/2010/main" val="40653744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Demos</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4BF4E6-F1C4-436D-8F6D-BCB42831E30F}"/>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8486</TotalTime>
  <Words>674</Words>
  <Application>Microsoft Office PowerPoint</Application>
  <PresentationFormat>On-screen Show (4:3)</PresentationFormat>
  <Paragraphs>145</Paragraphs>
  <Slides>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Candara</vt:lpstr>
      <vt:lpstr>Helvetica Light</vt:lpstr>
      <vt:lpstr>Wingdings</vt:lpstr>
      <vt:lpstr>2_Corporate Presentation Template (4x3 - Normal)</vt:lpstr>
      <vt:lpstr>think-cell Slide</vt:lpstr>
      <vt:lpstr>Angular 2</vt:lpstr>
      <vt:lpstr>Component Lifecycle</vt:lpstr>
      <vt:lpstr>Lifecycle hooks</vt:lpstr>
      <vt:lpstr>Accessing Component Lifecycle hooks</vt:lpstr>
      <vt:lpstr>Lifecycle hooks execution order</vt:lpstr>
      <vt:lpstr>Demo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910</cp:revision>
  <cp:lastPrinted>2016-10-16T23:19:34Z</cp:lastPrinted>
  <dcterms:created xsi:type="dcterms:W3CDTF">2012-05-18T02:59:15Z</dcterms:created>
  <dcterms:modified xsi:type="dcterms:W3CDTF">2017-02-13T00:48:56Z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