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11"/>
  </p:notesMasterIdLst>
  <p:handoutMasterIdLst>
    <p:handoutMasterId r:id="rId12"/>
  </p:handoutMasterIdLst>
  <p:sldIdLst>
    <p:sldId id="461" r:id="rId5"/>
    <p:sldId id="415" r:id="rId6"/>
    <p:sldId id="417" r:id="rId7"/>
    <p:sldId id="419" r:id="rId8"/>
    <p:sldId id="418" r:id="rId9"/>
    <p:sldId id="420"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5269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As a user interacts with our app, data (state) changes and our app needs to respond accordingly.</a:t>
            </a:r>
          </a:p>
          <a:p>
            <a:pPr algn="just"/>
            <a:endParaRPr lang="en-US" dirty="0" smtClean="0"/>
          </a:p>
          <a:p>
            <a:pPr algn="just"/>
            <a:r>
              <a:rPr lang="en-US" dirty="0" smtClean="0"/>
              <a:t>One of the big problems any modern JavaScript framework needs to solve is how to figure out when changes have happened and re-render components accordingly.</a:t>
            </a:r>
          </a:p>
          <a:p>
            <a:pPr algn="just"/>
            <a:endParaRPr lang="en-US" dirty="0" smtClean="0"/>
          </a:p>
          <a:p>
            <a:pPr algn="just"/>
            <a:r>
              <a:rPr lang="en-US" dirty="0" smtClean="0"/>
              <a:t>In order to make the view react to changes on components state, Angular uses change detection.</a:t>
            </a:r>
          </a:p>
          <a:p>
            <a:pPr algn="just"/>
            <a:endParaRPr lang="en-US" dirty="0" smtClean="0"/>
          </a:p>
          <a:p>
            <a:pPr algn="just"/>
            <a:r>
              <a:rPr lang="en-US" dirty="0" smtClean="0"/>
              <a:t>A zone is nothing more than an execution context that survives multiple JavaScript VM execution turns. It's a generic mechanism which we can use to add extra functionality to the browser. Angular uses zones internally to trigger change detection, but another possible use would be for application profiling, or keeping track of long stack traces that run across multiple VM turns.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9760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3794" name="Picture 2"/>
          <p:cNvPicPr>
            <a:picLocks noChangeAspect="1" noChangeArrowheads="1"/>
          </p:cNvPicPr>
          <p:nvPr/>
        </p:nvPicPr>
        <p:blipFill>
          <a:blip r:embed="rId3"/>
          <a:srcRect/>
          <a:stretch>
            <a:fillRect/>
          </a:stretch>
        </p:blipFill>
        <p:spPr bwMode="auto">
          <a:xfrm>
            <a:off x="2665583" y="4896776"/>
            <a:ext cx="3322320" cy="2710339"/>
          </a:xfrm>
          <a:prstGeom prst="rect">
            <a:avLst/>
          </a:prstGeom>
          <a:noFill/>
          <a:ln w="9525">
            <a:noFill/>
            <a:miter lim="800000"/>
            <a:headEnd/>
            <a:tailEnd/>
          </a:ln>
          <a:effectLst/>
        </p:spPr>
      </p:pic>
    </p:spTree>
    <p:extLst>
      <p:ext uri="{BB962C8B-B14F-4D97-AF65-F5344CB8AC3E}">
        <p14:creationId xmlns:p14="http://schemas.microsoft.com/office/powerpoint/2010/main" val="147037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122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7474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6567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2"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60"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4"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8"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2"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6"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6"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8"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a:xfrm>
            <a:off x="3557016" y="4949633"/>
            <a:ext cx="5586985" cy="874227"/>
          </a:xfrm>
        </p:spPr>
        <p:txBody>
          <a:bodyPr>
            <a:normAutofit/>
          </a:bodyPr>
          <a:lstStyle/>
          <a:p>
            <a:pPr lvl="0"/>
            <a:r>
              <a:rPr lang="en-US" sz="2000" dirty="0"/>
              <a:t>Internals of Angular 2</a:t>
            </a:r>
          </a:p>
        </p:txBody>
      </p:sp>
    </p:spTree>
    <p:extLst>
      <p:ext uri="{BB962C8B-B14F-4D97-AF65-F5344CB8AC3E}">
        <p14:creationId xmlns:p14="http://schemas.microsoft.com/office/powerpoint/2010/main" val="3999570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Change Detection</a:t>
            </a:r>
            <a:endParaRPr lang="en-US" dirty="0"/>
          </a:p>
        </p:txBody>
      </p:sp>
      <p:sp>
        <p:nvSpPr>
          <p:cNvPr id="2" name="Content Placeholder 1"/>
          <p:cNvSpPr>
            <a:spLocks noGrp="1"/>
          </p:cNvSpPr>
          <p:nvPr>
            <p:ph idx="1"/>
          </p:nvPr>
        </p:nvSpPr>
        <p:spPr>
          <a:xfrm>
            <a:off x="134057" y="1324708"/>
            <a:ext cx="8845484" cy="5005754"/>
          </a:xfrm>
        </p:spPr>
        <p:txBody>
          <a:bodyPr/>
          <a:lstStyle/>
          <a:p>
            <a:pPr algn="just">
              <a:lnSpc>
                <a:spcPct val="100000"/>
              </a:lnSpc>
            </a:pPr>
            <a:r>
              <a:rPr lang="en-US" sz="2000" dirty="0" smtClean="0"/>
              <a:t>Angular 2 can detect when component data changes and then automatically re-render the view to reflect that change though its change detection implementation.</a:t>
            </a:r>
          </a:p>
          <a:p>
            <a:pPr algn="just">
              <a:lnSpc>
                <a:spcPct val="100000"/>
              </a:lnSpc>
            </a:pPr>
            <a:r>
              <a:rPr lang="en-US" sz="2000" dirty="0" smtClean="0"/>
              <a:t> Angular 2 at startup time overrides several low-level browser APIs for instance </a:t>
            </a:r>
            <a:r>
              <a:rPr lang="en-US" sz="2000" i="1" dirty="0" err="1" smtClean="0"/>
              <a:t>addEventListener</a:t>
            </a:r>
            <a:r>
              <a:rPr lang="en-US" sz="2000" dirty="0" smtClean="0"/>
              <a:t> to run change detection and update the UI.</a:t>
            </a:r>
          </a:p>
          <a:p>
            <a:pPr algn="just">
              <a:lnSpc>
                <a:spcPct val="100000"/>
              </a:lnSpc>
            </a:pPr>
            <a:r>
              <a:rPr lang="en-US" sz="2000" dirty="0" smtClean="0"/>
              <a:t>This low-level patching of browser APIs is done by a library shipped with Angular called </a:t>
            </a:r>
            <a:r>
              <a:rPr lang="en-US" sz="2000" b="1" i="1" dirty="0" smtClean="0"/>
              <a:t>Zone.js</a:t>
            </a:r>
          </a:p>
          <a:p>
            <a:pPr algn="just">
              <a:lnSpc>
                <a:spcPct val="100000"/>
              </a:lnSpc>
            </a:pPr>
            <a:r>
              <a:rPr lang="en-US" sz="2000" dirty="0" smtClean="0"/>
              <a:t>The following frequently used browser mechanisms which usually cause changes are patched to support change detection</a:t>
            </a:r>
          </a:p>
          <a:p>
            <a:pPr lvl="1" algn="just">
              <a:lnSpc>
                <a:spcPct val="100000"/>
              </a:lnSpc>
            </a:pPr>
            <a:r>
              <a:rPr lang="en-US" sz="1600" dirty="0" smtClean="0"/>
              <a:t>All browser events (click, </a:t>
            </a:r>
            <a:r>
              <a:rPr lang="en-US" sz="1600" dirty="0" err="1" smtClean="0"/>
              <a:t>mouseover</a:t>
            </a:r>
            <a:r>
              <a:rPr lang="en-US" sz="1600" dirty="0" smtClean="0"/>
              <a:t>, </a:t>
            </a:r>
            <a:r>
              <a:rPr lang="en-US" sz="1600" dirty="0" err="1" smtClean="0"/>
              <a:t>keyup</a:t>
            </a:r>
            <a:r>
              <a:rPr lang="en-US" sz="1600" dirty="0" smtClean="0"/>
              <a:t>, etc.)</a:t>
            </a:r>
          </a:p>
          <a:p>
            <a:pPr lvl="1" algn="just">
              <a:lnSpc>
                <a:spcPct val="100000"/>
              </a:lnSpc>
            </a:pPr>
            <a:r>
              <a:rPr lang="en-US" sz="1600" dirty="0" smtClean="0"/>
              <a:t>Timers: </a:t>
            </a:r>
            <a:r>
              <a:rPr lang="en-US" sz="1600" dirty="0" err="1" smtClean="0"/>
              <a:t>setTimeout</a:t>
            </a:r>
            <a:r>
              <a:rPr lang="en-US" sz="1600" dirty="0" smtClean="0"/>
              <a:t>() and </a:t>
            </a:r>
            <a:r>
              <a:rPr lang="en-US" sz="1600" dirty="0" err="1" smtClean="0"/>
              <a:t>setInterval</a:t>
            </a:r>
            <a:r>
              <a:rPr lang="en-US" sz="1600" dirty="0" smtClean="0"/>
              <a:t>()</a:t>
            </a:r>
          </a:p>
          <a:p>
            <a:pPr lvl="1" algn="just">
              <a:lnSpc>
                <a:spcPct val="100000"/>
              </a:lnSpc>
            </a:pPr>
            <a:r>
              <a:rPr lang="en-US" sz="1600" dirty="0" smtClean="0"/>
              <a:t>Ajax requests : XHR - Fetching data from a remote server</a:t>
            </a:r>
            <a:endParaRPr lang="en-US" sz="1600" b="1" i="1" dirty="0" smtClean="0"/>
          </a:p>
          <a:p>
            <a:pPr algn="just">
              <a:lnSpc>
                <a:spcPct val="100000"/>
              </a:lnSpc>
            </a:pPr>
            <a:r>
              <a:rPr lang="en-US" sz="2000" dirty="0" smtClean="0"/>
              <a:t>Zone.js intercepts all ASYNC operations</a:t>
            </a:r>
          </a:p>
          <a:p>
            <a:pPr algn="just">
              <a:lnSpc>
                <a:spcPct val="100000"/>
              </a:lnSpc>
            </a:pPr>
            <a:r>
              <a:rPr lang="en-US" sz="2000" dirty="0" smtClean="0"/>
              <a:t>Angular has its own zone  called </a:t>
            </a:r>
            <a:r>
              <a:rPr lang="en-US" sz="2000" dirty="0" err="1" smtClean="0"/>
              <a:t>NgZone</a:t>
            </a:r>
            <a:r>
              <a:rPr lang="en-US" sz="2000" dirty="0" smtClean="0"/>
              <a:t> to control Change Detections</a:t>
            </a:r>
            <a:endParaRPr lang="en-US" sz="2000" dirty="0"/>
          </a:p>
          <a:p>
            <a:pPr algn="just">
              <a:lnSpc>
                <a:spcPct val="150000"/>
              </a:lnSpc>
            </a:pPr>
            <a:endParaRPr lang="en-US" sz="2000" dirty="0" smtClean="0"/>
          </a:p>
        </p:txBody>
      </p:sp>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How Change Detection works</a:t>
            </a:r>
            <a:endParaRPr lang="en-US" dirty="0"/>
          </a:p>
        </p:txBody>
      </p:sp>
      <p:sp>
        <p:nvSpPr>
          <p:cNvPr id="2" name="Content Placeholder 1"/>
          <p:cNvSpPr>
            <a:spLocks noGrp="1"/>
          </p:cNvSpPr>
          <p:nvPr>
            <p:ph idx="1"/>
          </p:nvPr>
        </p:nvSpPr>
        <p:spPr>
          <a:xfrm>
            <a:off x="134057" y="1324708"/>
            <a:ext cx="8845484" cy="5005754"/>
          </a:xfrm>
        </p:spPr>
        <p:txBody>
          <a:bodyPr/>
          <a:lstStyle/>
          <a:p>
            <a:pPr algn="just">
              <a:lnSpc>
                <a:spcPct val="100000"/>
              </a:lnSpc>
            </a:pPr>
            <a:r>
              <a:rPr lang="en-US" sz="2000" dirty="0" smtClean="0"/>
              <a:t>Angular application will have a number of components that will interact with each other which creates a dependency tree. </a:t>
            </a:r>
          </a:p>
          <a:p>
            <a:pPr algn="just">
              <a:lnSpc>
                <a:spcPct val="100000"/>
              </a:lnSpc>
            </a:pPr>
            <a:r>
              <a:rPr lang="en-US" sz="2000" dirty="0" smtClean="0"/>
              <a:t>Each component gets a change detector, so we end up with a tree of change detectors.</a:t>
            </a:r>
          </a:p>
          <a:p>
            <a:pPr algn="just">
              <a:lnSpc>
                <a:spcPct val="100000"/>
              </a:lnSpc>
            </a:pPr>
            <a:r>
              <a:rPr lang="en-US" sz="2000" dirty="0" smtClean="0"/>
              <a:t>When one of the components change, no matter where in the tree it is, a change detection pass is triggered for the whole tree.</a:t>
            </a:r>
          </a:p>
          <a:p>
            <a:pPr lvl="1" algn="just">
              <a:lnSpc>
                <a:spcPct val="100000"/>
              </a:lnSpc>
            </a:pPr>
            <a:r>
              <a:rPr lang="en-US" sz="1600" dirty="0" smtClean="0"/>
              <a:t>This happens because Angular scans for changes from the top component node, all the way to the bottom leaves of the tree (Unidirectional flow)</a:t>
            </a:r>
          </a:p>
          <a:p>
            <a:pPr lvl="1" algn="just">
              <a:lnSpc>
                <a:spcPct val="100000"/>
              </a:lnSpc>
            </a:pPr>
            <a:r>
              <a:rPr lang="en-US" sz="1600" dirty="0" smtClean="0"/>
              <a:t>It gives a impression that this check may be a very expensive operation but angular generates VM friendly code for better performance which an perform hundreds of thousands of such checks in a few milliseconds.</a:t>
            </a:r>
          </a:p>
          <a:p>
            <a:pPr lvl="1" algn="just">
              <a:lnSpc>
                <a:spcPct val="100000"/>
              </a:lnSpc>
            </a:pPr>
            <a:endParaRPr lang="en-US" sz="1600" dirty="0" smtClean="0"/>
          </a:p>
        </p:txBody>
      </p:sp>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Customizing Change Detection</a:t>
            </a:r>
            <a:endParaRPr lang="en-US" dirty="0"/>
          </a:p>
        </p:txBody>
      </p:sp>
      <p:sp>
        <p:nvSpPr>
          <p:cNvPr id="2" name="Content Placeholder 1"/>
          <p:cNvSpPr>
            <a:spLocks noGrp="1"/>
          </p:cNvSpPr>
          <p:nvPr>
            <p:ph idx="1"/>
          </p:nvPr>
        </p:nvSpPr>
        <p:spPr>
          <a:xfrm>
            <a:off x="134057" y="1324708"/>
            <a:ext cx="8845484" cy="5005754"/>
          </a:xfrm>
        </p:spPr>
        <p:txBody>
          <a:bodyPr/>
          <a:lstStyle/>
          <a:p>
            <a:pPr algn="just">
              <a:lnSpc>
                <a:spcPct val="100000"/>
              </a:lnSpc>
            </a:pPr>
            <a:r>
              <a:rPr lang="en-US" sz="2000" dirty="0" smtClean="0"/>
              <a:t>There are times that the built-in or default change detection mechanism may be overkill.</a:t>
            </a:r>
          </a:p>
          <a:p>
            <a:pPr algn="just">
              <a:lnSpc>
                <a:spcPct val="100000"/>
              </a:lnSpc>
            </a:pPr>
            <a:r>
              <a:rPr lang="en-US" sz="2000" dirty="0" smtClean="0"/>
              <a:t>Angular provides mechanisms for configuring the change detection system such to get very fast performance.</a:t>
            </a:r>
          </a:p>
          <a:p>
            <a:pPr lvl="1" algn="just">
              <a:lnSpc>
                <a:spcPct val="100000"/>
              </a:lnSpc>
            </a:pPr>
            <a:r>
              <a:rPr lang="en-US" sz="1600" dirty="0" smtClean="0"/>
              <a:t>Change detection should be optimized using Immutable Data and Observables</a:t>
            </a:r>
          </a:p>
          <a:p>
            <a:pPr lvl="1" algn="just">
              <a:lnSpc>
                <a:spcPct val="100000"/>
              </a:lnSpc>
            </a:pPr>
            <a:r>
              <a:rPr lang="en-US" sz="1600" dirty="0" smtClean="0"/>
              <a:t>If  immutable objects or observables used it checks only the parts of tree.</a:t>
            </a:r>
          </a:p>
          <a:p>
            <a:pPr algn="just">
              <a:lnSpc>
                <a:spcPct val="100000"/>
              </a:lnSpc>
            </a:pPr>
            <a:r>
              <a:rPr lang="en-US" sz="2000" dirty="0" smtClean="0"/>
              <a:t>Change detector behavior can be changed by telling a component that it only should be checked if one of its input values change by setting its </a:t>
            </a:r>
            <a:r>
              <a:rPr lang="en-US" sz="2000" i="1" dirty="0" err="1" smtClean="0"/>
              <a:t>changeDetection</a:t>
            </a:r>
            <a:r>
              <a:rPr lang="en-US" sz="2000" dirty="0" smtClean="0"/>
              <a:t> attribute to </a:t>
            </a:r>
            <a:r>
              <a:rPr lang="en-US" sz="2000" i="1" dirty="0" err="1" smtClean="0"/>
              <a:t>ChangeDetectionStrategy.OnPush</a:t>
            </a:r>
            <a:endParaRPr lang="en-US" sz="2000" i="1" dirty="0" smtClean="0"/>
          </a:p>
          <a:p>
            <a:pPr lvl="1" algn="just">
              <a:lnSpc>
                <a:spcPct val="100000"/>
              </a:lnSpc>
            </a:pPr>
            <a:r>
              <a:rPr lang="en-US" sz="1600" dirty="0" smtClean="0"/>
              <a:t>The default value for </a:t>
            </a:r>
            <a:r>
              <a:rPr lang="en-US" sz="1600" dirty="0" err="1" smtClean="0"/>
              <a:t>changeDetection</a:t>
            </a:r>
            <a:r>
              <a:rPr lang="en-US" sz="1600" dirty="0" smtClean="0"/>
              <a:t> is </a:t>
            </a:r>
            <a:r>
              <a:rPr lang="en-US" sz="1600" dirty="0" err="1" smtClean="0"/>
              <a:t>ChangeDetectionStrategy.Default</a:t>
            </a:r>
            <a:r>
              <a:rPr lang="en-US" sz="1600" dirty="0" smtClean="0"/>
              <a:t>.</a:t>
            </a:r>
          </a:p>
          <a:p>
            <a:pPr algn="just">
              <a:lnSpc>
                <a:spcPct val="100000"/>
              </a:lnSpc>
            </a:pPr>
            <a:endParaRPr lang="en-US" sz="1600" dirty="0" smtClean="0"/>
          </a:p>
        </p:txBody>
      </p:sp>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 2 change detection system</a:t>
            </a:r>
            <a:endParaRPr lang="en-US" dirty="0"/>
          </a:p>
        </p:txBody>
      </p:sp>
      <p:pic>
        <p:nvPicPr>
          <p:cNvPr id="34818" name="Picture 2"/>
          <p:cNvPicPr>
            <a:picLocks noChangeAspect="1" noChangeArrowheads="1"/>
          </p:cNvPicPr>
          <p:nvPr/>
        </p:nvPicPr>
        <p:blipFill>
          <a:blip r:embed="rId3"/>
          <a:srcRect/>
          <a:stretch>
            <a:fillRect/>
          </a:stretch>
        </p:blipFill>
        <p:spPr bwMode="auto">
          <a:xfrm>
            <a:off x="211016" y="2133600"/>
            <a:ext cx="8739553" cy="3465269"/>
          </a:xfrm>
          <a:prstGeom prst="rect">
            <a:avLst/>
          </a:prstGeom>
          <a:noFill/>
          <a:ln w="9525">
            <a:noFill/>
            <a:miter lim="800000"/>
            <a:headEnd/>
            <a:tailEnd/>
          </a:ln>
          <a:effectLst/>
        </p:spPr>
      </p:pic>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ChangeDetection</a:t>
            </a:r>
            <a:endParaRPr lang="en-US" dirty="0" smtClean="0"/>
          </a:p>
        </p:txBody>
      </p:sp>
    </p:spTree>
    <p:extLst>
      <p:ext uri="{BB962C8B-B14F-4D97-AF65-F5344CB8AC3E}">
        <p14:creationId xmlns:p14="http://schemas.microsoft.com/office/powerpoint/2010/main" val="17364741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Demos</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C3A29E-D3DC-4EA1-9462-98C3B1CF9C3F}"/>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8486</TotalTime>
  <Words>537</Words>
  <Application>Microsoft Office PowerPoint</Application>
  <PresentationFormat>On-screen Show (4:3)</PresentationFormat>
  <Paragraphs>45</Paragraphs>
  <Slides>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Candara</vt:lpstr>
      <vt:lpstr>Helvetica Light</vt:lpstr>
      <vt:lpstr>Wingdings</vt:lpstr>
      <vt:lpstr>2_Corporate Presentation Template (4x3 - Normal)</vt:lpstr>
      <vt:lpstr>think-cell Slide</vt:lpstr>
      <vt:lpstr>Angular 2</vt:lpstr>
      <vt:lpstr>Change Detection</vt:lpstr>
      <vt:lpstr>How Change Detection works</vt:lpstr>
      <vt:lpstr>Customizing Change Detection</vt:lpstr>
      <vt:lpstr>Angular 2 change detection system</vt:lpstr>
      <vt:lpstr>Demo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912</cp:revision>
  <cp:lastPrinted>2016-10-16T23:19:34Z</cp:lastPrinted>
  <dcterms:created xsi:type="dcterms:W3CDTF">2012-05-18T02:59:15Z</dcterms:created>
  <dcterms:modified xsi:type="dcterms:W3CDTF">2017-02-13T00:52:56Z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