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ＭＳ Ｐゴシック" panose="020B0604020202020204" charset="-128"/>
      <p:regular r:id="rId24"/>
    </p:embeddedFont>
    <p:embeddedFont>
      <p:font typeface="Candara" panose="020E0502030303020204" pitchFamily="34" charset="0"/>
      <p:regular r:id="rId25"/>
      <p:bold r:id="rId26"/>
      <p:italic r:id="rId27"/>
      <p:boldItalic r:id="rId28"/>
    </p:embeddedFont>
    <p:embeddedFont>
      <p:font typeface="宋体" panose="02010600030101010101" pitchFamily="2" charset="-122"/>
      <p:regular r:id="rId29"/>
    </p:embeddedFont>
    <p:embeddedFont>
      <p:font typeface="宋体" panose="02010600030101010101" pitchFamily="2" charset="-122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8" autoAdjust="0"/>
    <p:restoredTop sz="86486" autoAdjust="0"/>
  </p:normalViewPr>
  <p:slideViewPr>
    <p:cSldViewPr snapToGrid="0" showGuides="1">
      <p:cViewPr varScale="1">
        <p:scale>
          <a:sx n="61" d="100"/>
          <a:sy n="61" d="100"/>
        </p:scale>
        <p:origin x="1412" y="44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05000" y="457200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andara" panose="020E0502030303020204" pitchFamily="34" charset="0"/>
                <a:cs typeface="Arial" pitchFamily="34" charset="0"/>
              </a:rPr>
              <a:t>HTML5 &amp; Its New Features          		              HTML5 - Client-Side Storage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andara" panose="020E0502030303020204" pitchFamily="34" charset="0"/>
                <a:cs typeface="Arial" pitchFamily="34" charset="0"/>
              </a:rPr>
              <a:t>		</a:t>
            </a:r>
            <a:endParaRPr lang="en-US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62793" y="8591057"/>
            <a:ext cx="2762530" cy="44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latin typeface="Candara" panose="020E0502030303020204" pitchFamily="34" charset="0"/>
                <a:cs typeface="Arial" pitchFamily="34" charset="0"/>
              </a:rPr>
              <a:t>		 Page 05-</a:t>
            </a:r>
            <a:fld id="{BD9FB300-F9DC-4669-88F4-967ABA23CC04}" type="slidenum">
              <a:rPr lang="en-US" sz="1000" smtClean="0">
                <a:latin typeface="Candara" panose="020E0502030303020204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 smtClean="0">
                <a:latin typeface="Candara" panose="020E0502030303020204" pitchFamily="34" charset="0"/>
                <a:cs typeface="Arial" pitchFamily="34" charset="0"/>
              </a:rPr>
              <a:t> </a:t>
            </a:r>
          </a:p>
          <a:p>
            <a:r>
              <a:rPr lang="en-US" sz="1000" dirty="0" smtClean="0">
                <a:latin typeface="Candara" panose="020E0502030303020204" pitchFamily="34" charset="0"/>
                <a:cs typeface="Arial" pitchFamily="34" charset="0"/>
              </a:rPr>
              <a:t>  </a:t>
            </a:r>
            <a:endParaRPr lang="en-US" sz="1000" dirty="0"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900" kern="1200">
        <a:solidFill>
          <a:schemeClr val="tx1"/>
        </a:solidFill>
        <a:latin typeface="Candara" panose="020E0502030303020204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900" kern="1200">
        <a:solidFill>
          <a:schemeClr val="tx1"/>
        </a:solidFill>
        <a:latin typeface="Candara" panose="020E0502030303020204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900" kern="1200">
        <a:solidFill>
          <a:schemeClr val="tx1"/>
        </a:solidFill>
        <a:latin typeface="Candara" panose="020E0502030303020204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900" kern="1200">
        <a:solidFill>
          <a:schemeClr val="tx1"/>
        </a:solidFill>
        <a:latin typeface="Candara" panose="020E0502030303020204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900" kern="1200">
        <a:solidFill>
          <a:schemeClr val="tx1"/>
        </a:solidFill>
        <a:latin typeface="Candara" panose="020E0502030303020204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9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3013516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174503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4261292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74850" y="841375"/>
            <a:ext cx="4667250" cy="3502025"/>
          </a:xfrm>
          <a:ln/>
        </p:spPr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0903" y="4572001"/>
            <a:ext cx="4649391" cy="3964214"/>
          </a:xfrm>
          <a:noFill/>
          <a:ln/>
        </p:spPr>
        <p:txBody>
          <a:bodyPr/>
          <a:lstStyle/>
          <a:p>
            <a:pPr eaLnBrk="1" hangingPunct="1"/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3835383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247138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pPr marL="144155" indent="-144155">
              <a:lnSpc>
                <a:spcPct val="90000"/>
              </a:lnSpc>
            </a:pPr>
            <a:r>
              <a:rPr lang="en-US" altLang="zh-CN" b="1" u="sng" dirty="0" smtClean="0">
                <a:latin typeface="Arial" pitchFamily="34" charset="0"/>
              </a:rPr>
              <a:t>The HTML5 Web Storage (Client Storage):</a:t>
            </a:r>
          </a:p>
          <a:p>
            <a:pPr marL="144155" indent="-144155">
              <a:lnSpc>
                <a:spcPct val="90000"/>
              </a:lnSpc>
            </a:pPr>
            <a:endParaRPr lang="en-IN" altLang="zh-CN" b="1" u="sng" dirty="0" smtClean="0">
              <a:latin typeface="Arial" pitchFamily="34" charset="0"/>
            </a:endParaRP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</a:rPr>
              <a:t>The HTML5 (web) storage spec is a standardized way of providing larger amounts of</a:t>
            </a: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</a:rPr>
              <a:t>client-side storage. Without HTML5, client-side storage for web applications is limited</a:t>
            </a: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</a:rPr>
              <a:t>to the tiny storage provided by cookies i.e. 4KB per cookie, 20 cookies per domain. If</a:t>
            </a: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</a:rPr>
              <a:t>cookies are used they provide both session and locally persistent storage at the</a:t>
            </a: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</a:rPr>
              <a:t>same time, and are accessible by all browser windows and tabs. Domain cookies are</a:t>
            </a: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</a:rPr>
              <a:t>sent with every request to that domain, which consumes bandwidth. The "mechanics“</a:t>
            </a: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</a:rPr>
              <a:t>of processing cookies are also a bit cumbersome. In contrast, HTML5 storage</a:t>
            </a: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</a:rPr>
              <a:t>provides a much larger initial local storage (5MB per domain), unlimited session</a:t>
            </a: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</a:rPr>
              <a:t>storage (limited only by system resources) and successfully partitions local and</a:t>
            </a: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</a:rPr>
              <a:t>session storage so that only the data you want to persist is persisted in local storage</a:t>
            </a: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</a:rPr>
              <a:t>and data you want to be transient stays transient.</a:t>
            </a:r>
          </a:p>
          <a:p>
            <a:pPr marL="144155" indent="-144155">
              <a:lnSpc>
                <a:spcPct val="90000"/>
              </a:lnSpc>
            </a:pPr>
            <a:endParaRPr lang="en-US" altLang="zh-CN" dirty="0" smtClean="0">
              <a:latin typeface="Arial" pitchFamily="34" charset="0"/>
            </a:endParaRP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With HTML5 local storage, a larger amount of data (initially, 5MB per application per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browser) can be persistently cached client-side, which provides an alternative to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server downloads. A web application can achieve better performance and provide a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better user experience if it uses this local storage. For example, your web application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can use local storage to cache data from RPC calls for faster startup times and for a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more responsive user interface. Other uses include saving the application state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locally for a faster restore when the user re-enters the application, and saving the</a:t>
            </a:r>
          </a:p>
          <a:p>
            <a:pPr marL="144155" indent="-144155"/>
            <a:r>
              <a:rPr lang="en-IN" altLang="zh-CN" dirty="0" smtClean="0">
                <a:latin typeface="Arial" pitchFamily="34" charset="0"/>
              </a:rPr>
              <a:t>user's work if there is a network outage, and so forth</a:t>
            </a:r>
            <a:endParaRPr lang="en-IN" altLang="zh-CN" b="1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576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1688" y="580571"/>
            <a:ext cx="4647903" cy="7894689"/>
          </a:xfrm>
          <a:noFill/>
          <a:ln/>
        </p:spPr>
        <p:txBody>
          <a:bodyPr/>
          <a:lstStyle/>
          <a:p>
            <a:pPr marL="180194" indent="-180194">
              <a:lnSpc>
                <a:spcPct val="90000"/>
              </a:lnSpc>
            </a:pPr>
            <a:r>
              <a:rPr lang="en-US" altLang="zh-CN" b="1" u="sng" dirty="0" smtClean="0">
                <a:latin typeface="Arial" pitchFamily="34" charset="0"/>
              </a:rPr>
              <a:t>The HTML5 Web Storage (Client Storage):</a:t>
            </a:r>
          </a:p>
          <a:p>
            <a:pPr marL="180194" indent="-180194">
              <a:lnSpc>
                <a:spcPct val="90000"/>
              </a:lnSpc>
            </a:pPr>
            <a:endParaRPr lang="en-IN" altLang="zh-CN" b="1" u="sng" dirty="0" smtClean="0">
              <a:latin typeface="Arial" pitchFamily="34" charset="0"/>
            </a:endParaRPr>
          </a:p>
          <a:p>
            <a:pPr marL="180194" indent="-180194">
              <a:lnSpc>
                <a:spcPct val="90000"/>
              </a:lnSpc>
            </a:pPr>
            <a:r>
              <a:rPr lang="en-IN" altLang="zh-CN" b="1" dirty="0" smtClean="0">
                <a:latin typeface="Arial" pitchFamily="34" charset="0"/>
              </a:rPr>
              <a:t>Note:</a:t>
            </a:r>
            <a:r>
              <a:rPr lang="en-IN" altLang="zh-CN" dirty="0" smtClean="0">
                <a:latin typeface="Arial" pitchFamily="34" charset="0"/>
              </a:rPr>
              <a:t> The 5MB maximum applies to local storage only, not to session storage, which</a:t>
            </a:r>
          </a:p>
          <a:p>
            <a:pPr marL="180194" indent="-180194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</a:rPr>
              <a:t>is limited only by system memory.</a:t>
            </a:r>
          </a:p>
          <a:p>
            <a:pPr marL="180194" indent="-180194">
              <a:lnSpc>
                <a:spcPct val="90000"/>
              </a:lnSpc>
            </a:pPr>
            <a:endParaRPr lang="en-US" altLang="zh-CN" dirty="0" smtClean="0">
              <a:latin typeface="Arial" pitchFamily="34" charset="0"/>
            </a:endParaRPr>
          </a:p>
          <a:p>
            <a:pPr marL="180194" indent="-180194">
              <a:lnSpc>
                <a:spcPct val="90000"/>
              </a:lnSpc>
            </a:pPr>
            <a:r>
              <a:rPr lang="en-IN" altLang="zh-CN" b="1" u="sng" dirty="0" smtClean="0">
                <a:latin typeface="Arial" pitchFamily="34" charset="0"/>
              </a:rPr>
              <a:t>Here is a short list of some of the benefits and uses of client storage:</a:t>
            </a:r>
          </a:p>
          <a:p>
            <a:pPr marL="180194" indent="-180194">
              <a:lnSpc>
                <a:spcPct val="90000"/>
              </a:lnSpc>
              <a:buFontTx/>
              <a:buAutoNum type="arabicPeriod"/>
            </a:pPr>
            <a:r>
              <a:rPr lang="en-IN" altLang="zh-CN" dirty="0" smtClean="0">
                <a:latin typeface="Arial" pitchFamily="34" charset="0"/>
              </a:rPr>
              <a:t>Reduce network traffic</a:t>
            </a:r>
          </a:p>
          <a:p>
            <a:pPr marL="180194" indent="-180194">
              <a:lnSpc>
                <a:spcPct val="90000"/>
              </a:lnSpc>
              <a:buFontTx/>
              <a:buAutoNum type="arabicPeriod"/>
            </a:pPr>
            <a:r>
              <a:rPr lang="en-IN" altLang="zh-CN" dirty="0" smtClean="0">
                <a:latin typeface="Arial" pitchFamily="34" charset="0"/>
              </a:rPr>
              <a:t>Significantly speed up display times</a:t>
            </a:r>
          </a:p>
          <a:p>
            <a:pPr marL="180194" indent="-180194">
              <a:lnSpc>
                <a:spcPct val="90000"/>
              </a:lnSpc>
              <a:buFontTx/>
              <a:buAutoNum type="arabicPeriod"/>
            </a:pPr>
            <a:r>
              <a:rPr lang="en-IN" altLang="zh-CN" dirty="0" smtClean="0">
                <a:latin typeface="Arial" pitchFamily="34" charset="0"/>
              </a:rPr>
              <a:t>Cache data from RPC calls</a:t>
            </a:r>
          </a:p>
          <a:p>
            <a:pPr marL="180194" indent="-180194">
              <a:lnSpc>
                <a:spcPct val="90000"/>
              </a:lnSpc>
              <a:buFontTx/>
              <a:buAutoNum type="arabicPeriod"/>
            </a:pPr>
            <a:r>
              <a:rPr lang="en-IN" altLang="zh-CN" dirty="0" smtClean="0">
                <a:latin typeface="Arial" pitchFamily="34" charset="0"/>
              </a:rPr>
              <a:t>Load cached data on startup (faster startup)</a:t>
            </a:r>
          </a:p>
          <a:p>
            <a:pPr marL="180194" indent="-180194">
              <a:lnSpc>
                <a:spcPct val="90000"/>
              </a:lnSpc>
              <a:buFontTx/>
              <a:buAutoNum type="arabicPeriod"/>
            </a:pPr>
            <a:r>
              <a:rPr lang="en-IN" altLang="zh-CN" dirty="0" smtClean="0">
                <a:latin typeface="Arial" pitchFamily="34" charset="0"/>
              </a:rPr>
              <a:t>Save temporary state</a:t>
            </a:r>
          </a:p>
          <a:p>
            <a:pPr marL="180194" indent="-180194">
              <a:lnSpc>
                <a:spcPct val="90000"/>
              </a:lnSpc>
              <a:buFontTx/>
              <a:buAutoNum type="arabicPeriod"/>
            </a:pPr>
            <a:r>
              <a:rPr lang="en-IN" altLang="zh-CN" dirty="0" smtClean="0">
                <a:latin typeface="Arial" pitchFamily="34" charset="0"/>
              </a:rPr>
              <a:t>Restore state upon app reentry</a:t>
            </a:r>
          </a:p>
          <a:p>
            <a:pPr marL="180194" indent="-180194">
              <a:lnSpc>
                <a:spcPct val="90000"/>
              </a:lnSpc>
              <a:buFontTx/>
              <a:buAutoNum type="arabicPeriod"/>
            </a:pPr>
            <a:r>
              <a:rPr lang="en-IN" altLang="zh-CN" dirty="0" smtClean="0">
                <a:latin typeface="Arial" pitchFamily="34" charset="0"/>
              </a:rPr>
              <a:t>Prevent work loss from network disconnects</a:t>
            </a:r>
          </a:p>
          <a:p>
            <a:pPr marL="180194" indent="-180194">
              <a:lnSpc>
                <a:spcPct val="90000"/>
              </a:lnSpc>
              <a:buFontTx/>
              <a:buAutoNum type="arabicPeriod"/>
            </a:pPr>
            <a:endParaRPr lang="en-IN" altLang="zh-CN" dirty="0" smtClean="0">
              <a:latin typeface="Arial" pitchFamily="34" charset="0"/>
            </a:endParaRPr>
          </a:p>
          <a:p>
            <a:pPr marL="180194" indent="-180194">
              <a:lnSpc>
                <a:spcPct val="90000"/>
              </a:lnSpc>
            </a:pPr>
            <a:r>
              <a:rPr lang="en-IN" altLang="zh-CN" b="1" dirty="0" smtClean="0">
                <a:latin typeface="Arial" pitchFamily="34" charset="0"/>
              </a:rPr>
              <a:t>Note:</a:t>
            </a:r>
            <a:r>
              <a:rPr lang="en-IN" altLang="zh-CN" dirty="0" smtClean="0">
                <a:latin typeface="Arial" pitchFamily="34" charset="0"/>
              </a:rPr>
              <a:t> Unlike cookies, items in Storage are not sent along in requests, which helps</a:t>
            </a:r>
          </a:p>
          <a:p>
            <a:pPr marL="180194" indent="-180194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</a:rPr>
              <a:t>reduce network traffic.</a:t>
            </a:r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362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44155" indent="-144155">
              <a:lnSpc>
                <a:spcPct val="90000"/>
              </a:lnSpc>
            </a:pPr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055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44155" indent="-144155">
              <a:lnSpc>
                <a:spcPct val="90000"/>
              </a:lnSpc>
            </a:pPr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710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44155" indent="-144155">
              <a:lnSpc>
                <a:spcPct val="90000"/>
              </a:lnSpc>
            </a:pPr>
            <a:r>
              <a:rPr lang="en-US" altLang="zh-CN" b="1" u="sng" dirty="0" smtClean="0">
                <a:latin typeface="Arial" pitchFamily="34" charset="0"/>
              </a:rPr>
              <a:t>Local Storage:</a:t>
            </a:r>
            <a:endParaRPr lang="en-IN" altLang="zh-CN" b="1" u="sng" dirty="0" smtClean="0">
              <a:latin typeface="Arial" pitchFamily="34" charset="0"/>
            </a:endParaRP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</a:rPr>
              <a:t>One LocalStorage per web application, with a max size of 5MB, is available for a</a:t>
            </a: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</a:rPr>
              <a:t>given browser and is shared by all windows and tabs of that browser. For example,</a:t>
            </a: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</a:rPr>
              <a:t>suppose you have MyWebApp running in a Chrome browser on the client. If you run</a:t>
            </a: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</a:rPr>
              <a:t>MyWebApp in multiple tabs and windows, they all share the same Local Storage data</a:t>
            </a: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</a:rPr>
              <a:t>,subject to a max limit of 5MB. If you were to then open that same application in</a:t>
            </a: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</a:rPr>
              <a:t>another browser, say FireFox, then the new browser would get its own LocalStorage</a:t>
            </a: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</a:rPr>
              <a:t>to share with all its own tabs and windows. </a:t>
            </a: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</a:rPr>
              <a:t>HTML5 local storage saves data in string form as key-value pairs. If the data you</a:t>
            </a: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</a:rPr>
              <a:t>wish to save is not string data, you are responsible for conversion to and from string</a:t>
            </a: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</a:rPr>
              <a:t>when using LocalStorage. </a:t>
            </a: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</a:rPr>
              <a:t>HTML5 local storage saves data unencrypted in string form in the regular browser</a:t>
            </a: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</a:rPr>
              <a:t>cache. It is not secure storage. It should not be used for sensitive data, such as</a:t>
            </a:r>
          </a:p>
          <a:p>
            <a:pPr marL="144155" indent="-144155">
              <a:lnSpc>
                <a:spcPct val="90000"/>
              </a:lnSpc>
            </a:pPr>
            <a:r>
              <a:rPr lang="en-IN" altLang="zh-CN" dirty="0" smtClean="0">
                <a:latin typeface="Arial" pitchFamily="34" charset="0"/>
              </a:rPr>
              <a:t>social security numbers, credit card numbers, logon credentials, and so forth. </a:t>
            </a:r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434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44155" indent="-144155">
              <a:lnSpc>
                <a:spcPct val="90000"/>
              </a:lnSpc>
            </a:pPr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998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2475" y="685800"/>
            <a:ext cx="4572000" cy="3429000"/>
          </a:xfrm>
          <a:ln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44155" indent="-144155">
              <a:lnSpc>
                <a:spcPct val="90000"/>
              </a:lnSpc>
            </a:pPr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039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6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5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0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7/13/2017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 marL="0" algn="l" defTabSz="914400" rtl="0" eaLnBrk="1" latinLnBrk="0" hangingPunct="1">
              <a:defRPr/>
            </a:pPr>
            <a:fld id="{634B1AA2-1421-4123-B46B-C773544C4A12}" type="datetime4">
              <a:rPr lang="en-US" sz="8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July 13, 2017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r>
              <a:rPr lang="en-US" altLang="ja-JP" sz="8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 kern="12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en-US" sz="800" dirty="0">
                <a:solidFill>
                  <a:schemeClr val="tx2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832" y="6270978"/>
            <a:ext cx="1036768" cy="46284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381000" y="6582865"/>
            <a:ext cx="7467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600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7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786698" y="2928265"/>
            <a:ext cx="6267244" cy="83093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Lesson </a:t>
            </a:r>
            <a:r>
              <a:rPr lang="en-US" dirty="0" smtClean="0">
                <a:solidFill>
                  <a:schemeClr val="tx1"/>
                </a:solidFill>
              </a:rPr>
              <a:t>11:  </a:t>
            </a:r>
            <a:r>
              <a:rPr lang="en-US" dirty="0" smtClean="0">
                <a:solidFill>
                  <a:schemeClr val="tx1"/>
                </a:solidFill>
              </a:rPr>
              <a:t>HTML5 - Client-Side Storage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714829" y="1665968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ndara"/>
              </a:rPr>
              <a:t>Introducing HTML5</a:t>
            </a:r>
            <a:endParaRPr lang="en-US" dirty="0">
              <a:solidFill>
                <a:srgbClr val="000000"/>
              </a:solidFill>
              <a:latin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65360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/>
          </p:cNvSpPr>
          <p:nvPr/>
        </p:nvSpPr>
        <p:spPr bwMode="auto">
          <a:xfrm>
            <a:off x="466725" y="122238"/>
            <a:ext cx="81534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800" dirty="0" smtClean="0">
                <a:latin typeface="Candara" panose="020E0502030303020204" pitchFamily="34" charset="0"/>
                <a:ea typeface="+mj-ea"/>
                <a:cs typeface="+mj-cs"/>
              </a:rPr>
              <a:t>Demo</a:t>
            </a:r>
            <a:endParaRPr lang="en-US" sz="2800" dirty="0">
              <a:latin typeface="Candara" panose="020E0502030303020204" pitchFamily="34" charset="0"/>
              <a:ea typeface="+mj-ea"/>
              <a:cs typeface="+mj-cs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757863" y="1546225"/>
            <a:ext cx="2905125" cy="1670050"/>
            <a:chOff x="781" y="1008"/>
            <a:chExt cx="4107" cy="2525"/>
          </a:xfrm>
        </p:grpSpPr>
        <p:sp>
          <p:nvSpPr>
            <p:cNvPr id="12293" name="Rectangle 4"/>
            <p:cNvSpPr>
              <a:spLocks noChangeArrowheads="1"/>
            </p:cNvSpPr>
            <p:nvPr/>
          </p:nvSpPr>
          <p:spPr bwMode="auto">
            <a:xfrm>
              <a:off x="864" y="1008"/>
              <a:ext cx="4024" cy="2525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41" y="1963"/>
              <a:ext cx="796" cy="355"/>
              <a:chOff x="2624" y="1896"/>
              <a:chExt cx="796" cy="355"/>
            </a:xfrm>
          </p:grpSpPr>
          <p:sp>
            <p:nvSpPr>
              <p:cNvPr id="12357" name="Freeform 6"/>
              <p:cNvSpPr>
                <a:spLocks/>
              </p:cNvSpPr>
              <p:nvPr/>
            </p:nvSpPr>
            <p:spPr bwMode="auto">
              <a:xfrm>
                <a:off x="2624" y="1896"/>
                <a:ext cx="466" cy="267"/>
              </a:xfrm>
              <a:custGeom>
                <a:avLst/>
                <a:gdLst>
                  <a:gd name="T0" fmla="*/ 0 w 466"/>
                  <a:gd name="T1" fmla="*/ 120 h 267"/>
                  <a:gd name="T2" fmla="*/ 202 w 466"/>
                  <a:gd name="T3" fmla="*/ 24 h 267"/>
                  <a:gd name="T4" fmla="*/ 364 w 466"/>
                  <a:gd name="T5" fmla="*/ 30 h 267"/>
                  <a:gd name="T6" fmla="*/ 280 w 466"/>
                  <a:gd name="T7" fmla="*/ 204 h 267"/>
                  <a:gd name="T8" fmla="*/ 400 w 466"/>
                  <a:gd name="T9" fmla="*/ 234 h 267"/>
                  <a:gd name="T10" fmla="*/ 466 w 466"/>
                  <a:gd name="T11" fmla="*/ 210 h 2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6"/>
                  <a:gd name="T19" fmla="*/ 0 h 267"/>
                  <a:gd name="T20" fmla="*/ 466 w 466"/>
                  <a:gd name="T21" fmla="*/ 267 h 2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6" h="267">
                    <a:moveTo>
                      <a:pt x="0" y="120"/>
                    </a:moveTo>
                    <a:cubicBezTo>
                      <a:pt x="29" y="108"/>
                      <a:pt x="144" y="40"/>
                      <a:pt x="202" y="24"/>
                    </a:cubicBezTo>
                    <a:cubicBezTo>
                      <a:pt x="260" y="8"/>
                      <a:pt x="351" y="0"/>
                      <a:pt x="364" y="30"/>
                    </a:cubicBezTo>
                    <a:cubicBezTo>
                      <a:pt x="377" y="60"/>
                      <a:pt x="274" y="170"/>
                      <a:pt x="280" y="204"/>
                    </a:cubicBezTo>
                    <a:cubicBezTo>
                      <a:pt x="293" y="267"/>
                      <a:pt x="330" y="238"/>
                      <a:pt x="400" y="234"/>
                    </a:cubicBezTo>
                    <a:cubicBezTo>
                      <a:pt x="426" y="229"/>
                      <a:pt x="447" y="229"/>
                      <a:pt x="466" y="21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8" name="Freeform 7"/>
              <p:cNvSpPr>
                <a:spLocks/>
              </p:cNvSpPr>
              <p:nvPr/>
            </p:nvSpPr>
            <p:spPr bwMode="auto">
              <a:xfrm>
                <a:off x="3044" y="2040"/>
                <a:ext cx="376" cy="211"/>
              </a:xfrm>
              <a:custGeom>
                <a:avLst/>
                <a:gdLst>
                  <a:gd name="T0" fmla="*/ 10 w 376"/>
                  <a:gd name="T1" fmla="*/ 138 h 211"/>
                  <a:gd name="T2" fmla="*/ 46 w 376"/>
                  <a:gd name="T3" fmla="*/ 30 h 211"/>
                  <a:gd name="T4" fmla="*/ 286 w 376"/>
                  <a:gd name="T5" fmla="*/ 0 h 211"/>
                  <a:gd name="T6" fmla="*/ 364 w 376"/>
                  <a:gd name="T7" fmla="*/ 24 h 211"/>
                  <a:gd name="T8" fmla="*/ 376 w 376"/>
                  <a:gd name="T9" fmla="*/ 84 h 211"/>
                  <a:gd name="T10" fmla="*/ 328 w 376"/>
                  <a:gd name="T11" fmla="*/ 192 h 211"/>
                  <a:gd name="T12" fmla="*/ 208 w 376"/>
                  <a:gd name="T13" fmla="*/ 198 h 211"/>
                  <a:gd name="T14" fmla="*/ 118 w 376"/>
                  <a:gd name="T15" fmla="*/ 168 h 211"/>
                  <a:gd name="T16" fmla="*/ 34 w 376"/>
                  <a:gd name="T17" fmla="*/ 180 h 211"/>
                  <a:gd name="T18" fmla="*/ 10 w 376"/>
                  <a:gd name="T19" fmla="*/ 138 h 21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76"/>
                  <a:gd name="T31" fmla="*/ 0 h 211"/>
                  <a:gd name="T32" fmla="*/ 376 w 376"/>
                  <a:gd name="T33" fmla="*/ 211 h 21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76" h="211">
                    <a:moveTo>
                      <a:pt x="10" y="138"/>
                    </a:moveTo>
                    <a:cubicBezTo>
                      <a:pt x="12" y="113"/>
                      <a:pt x="0" y="53"/>
                      <a:pt x="46" y="30"/>
                    </a:cubicBezTo>
                    <a:cubicBezTo>
                      <a:pt x="92" y="7"/>
                      <a:pt x="233" y="1"/>
                      <a:pt x="286" y="0"/>
                    </a:cubicBezTo>
                    <a:lnTo>
                      <a:pt x="364" y="24"/>
                    </a:lnTo>
                    <a:lnTo>
                      <a:pt x="376" y="84"/>
                    </a:lnTo>
                    <a:cubicBezTo>
                      <a:pt x="370" y="112"/>
                      <a:pt x="356" y="173"/>
                      <a:pt x="328" y="192"/>
                    </a:cubicBezTo>
                    <a:cubicBezTo>
                      <a:pt x="300" y="211"/>
                      <a:pt x="243" y="202"/>
                      <a:pt x="208" y="198"/>
                    </a:cubicBezTo>
                    <a:cubicBezTo>
                      <a:pt x="173" y="194"/>
                      <a:pt x="147" y="171"/>
                      <a:pt x="118" y="168"/>
                    </a:cubicBezTo>
                    <a:cubicBezTo>
                      <a:pt x="89" y="165"/>
                      <a:pt x="52" y="185"/>
                      <a:pt x="34" y="180"/>
                    </a:cubicBezTo>
                    <a:cubicBezTo>
                      <a:pt x="16" y="175"/>
                      <a:pt x="8" y="163"/>
                      <a:pt x="10" y="138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9" name="Line 8"/>
              <p:cNvSpPr>
                <a:spLocks noChangeShapeType="1"/>
              </p:cNvSpPr>
              <p:nvPr/>
            </p:nvSpPr>
            <p:spPr bwMode="auto">
              <a:xfrm flipH="1">
                <a:off x="3138" y="2094"/>
                <a:ext cx="72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0" name="Line 9"/>
              <p:cNvSpPr>
                <a:spLocks noChangeShapeType="1"/>
              </p:cNvSpPr>
              <p:nvPr/>
            </p:nvSpPr>
            <p:spPr bwMode="auto">
              <a:xfrm flipH="1" flipV="1">
                <a:off x="3114" y="2130"/>
                <a:ext cx="66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1" name="Freeform 10"/>
              <p:cNvSpPr>
                <a:spLocks/>
              </p:cNvSpPr>
              <p:nvPr/>
            </p:nvSpPr>
            <p:spPr bwMode="auto">
              <a:xfrm>
                <a:off x="3224" y="2120"/>
                <a:ext cx="152" cy="96"/>
              </a:xfrm>
              <a:custGeom>
                <a:avLst/>
                <a:gdLst>
                  <a:gd name="T0" fmla="*/ 0 w 152"/>
                  <a:gd name="T1" fmla="*/ 28 h 96"/>
                  <a:gd name="T2" fmla="*/ 100 w 152"/>
                  <a:gd name="T3" fmla="*/ 40 h 96"/>
                  <a:gd name="T4" fmla="*/ 140 w 152"/>
                  <a:gd name="T5" fmla="*/ 0 h 96"/>
                  <a:gd name="T6" fmla="*/ 152 w 152"/>
                  <a:gd name="T7" fmla="*/ 44 h 96"/>
                  <a:gd name="T8" fmla="*/ 112 w 152"/>
                  <a:gd name="T9" fmla="*/ 96 h 96"/>
                  <a:gd name="T10" fmla="*/ 24 w 152"/>
                  <a:gd name="T11" fmla="*/ 80 h 96"/>
                  <a:gd name="T12" fmla="*/ 0 w 152"/>
                  <a:gd name="T13" fmla="*/ 28 h 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2"/>
                  <a:gd name="T22" fmla="*/ 0 h 96"/>
                  <a:gd name="T23" fmla="*/ 152 w 152"/>
                  <a:gd name="T24" fmla="*/ 96 h 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2" h="96">
                    <a:moveTo>
                      <a:pt x="0" y="28"/>
                    </a:moveTo>
                    <a:lnTo>
                      <a:pt x="100" y="40"/>
                    </a:lnTo>
                    <a:lnTo>
                      <a:pt x="140" y="0"/>
                    </a:lnTo>
                    <a:lnTo>
                      <a:pt x="152" y="44"/>
                    </a:lnTo>
                    <a:lnTo>
                      <a:pt x="112" y="96"/>
                    </a:lnTo>
                    <a:lnTo>
                      <a:pt x="24" y="8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196" y="2406"/>
              <a:ext cx="996" cy="690"/>
              <a:chOff x="2074" y="2432"/>
              <a:chExt cx="996" cy="690"/>
            </a:xfrm>
          </p:grpSpPr>
          <p:sp>
            <p:nvSpPr>
              <p:cNvPr id="12346" name="Freeform 12"/>
              <p:cNvSpPr>
                <a:spLocks/>
              </p:cNvSpPr>
              <p:nvPr/>
            </p:nvSpPr>
            <p:spPr bwMode="auto">
              <a:xfrm>
                <a:off x="2074" y="2432"/>
                <a:ext cx="996" cy="690"/>
              </a:xfrm>
              <a:custGeom>
                <a:avLst/>
                <a:gdLst>
                  <a:gd name="T0" fmla="*/ 12 w 996"/>
                  <a:gd name="T1" fmla="*/ 246 h 690"/>
                  <a:gd name="T2" fmla="*/ 720 w 996"/>
                  <a:gd name="T3" fmla="*/ 0 h 690"/>
                  <a:gd name="T4" fmla="*/ 996 w 996"/>
                  <a:gd name="T5" fmla="*/ 168 h 690"/>
                  <a:gd name="T6" fmla="*/ 972 w 996"/>
                  <a:gd name="T7" fmla="*/ 300 h 690"/>
                  <a:gd name="T8" fmla="*/ 126 w 996"/>
                  <a:gd name="T9" fmla="*/ 690 h 690"/>
                  <a:gd name="T10" fmla="*/ 0 w 996"/>
                  <a:gd name="T11" fmla="*/ 594 h 690"/>
                  <a:gd name="T12" fmla="*/ 12 w 996"/>
                  <a:gd name="T13" fmla="*/ 246 h 6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96"/>
                  <a:gd name="T22" fmla="*/ 0 h 690"/>
                  <a:gd name="T23" fmla="*/ 996 w 996"/>
                  <a:gd name="T24" fmla="*/ 690 h 6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96" h="690">
                    <a:moveTo>
                      <a:pt x="12" y="246"/>
                    </a:moveTo>
                    <a:lnTo>
                      <a:pt x="720" y="0"/>
                    </a:lnTo>
                    <a:lnTo>
                      <a:pt x="996" y="168"/>
                    </a:lnTo>
                    <a:lnTo>
                      <a:pt x="972" y="300"/>
                    </a:lnTo>
                    <a:lnTo>
                      <a:pt x="126" y="690"/>
                    </a:lnTo>
                    <a:lnTo>
                      <a:pt x="0" y="594"/>
                    </a:lnTo>
                    <a:lnTo>
                      <a:pt x="12" y="246"/>
                    </a:lnTo>
                    <a:close/>
                  </a:path>
                </a:pathLst>
              </a:custGeom>
              <a:solidFill>
                <a:schemeClr val="folHlink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7" name="Freeform 13"/>
              <p:cNvSpPr>
                <a:spLocks/>
              </p:cNvSpPr>
              <p:nvPr/>
            </p:nvSpPr>
            <p:spPr bwMode="auto">
              <a:xfrm>
                <a:off x="2076" y="2606"/>
                <a:ext cx="976" cy="414"/>
              </a:xfrm>
              <a:custGeom>
                <a:avLst/>
                <a:gdLst>
                  <a:gd name="T0" fmla="*/ 976 w 976"/>
                  <a:gd name="T1" fmla="*/ 0 h 414"/>
                  <a:gd name="T2" fmla="*/ 0 w 976"/>
                  <a:gd name="T3" fmla="*/ 414 h 414"/>
                  <a:gd name="T4" fmla="*/ 0 60000 65536"/>
                  <a:gd name="T5" fmla="*/ 0 60000 65536"/>
                  <a:gd name="T6" fmla="*/ 0 w 976"/>
                  <a:gd name="T7" fmla="*/ 0 h 414"/>
                  <a:gd name="T8" fmla="*/ 976 w 976"/>
                  <a:gd name="T9" fmla="*/ 414 h 41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6" h="414">
                    <a:moveTo>
                      <a:pt x="976" y="0"/>
                    </a:moveTo>
                    <a:lnTo>
                      <a:pt x="0" y="414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8" name="Freeform 14"/>
              <p:cNvSpPr>
                <a:spLocks/>
              </p:cNvSpPr>
              <p:nvPr/>
            </p:nvSpPr>
            <p:spPr bwMode="auto">
              <a:xfrm>
                <a:off x="2146" y="2690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9" name="Freeform 15"/>
              <p:cNvSpPr>
                <a:spLocks/>
              </p:cNvSpPr>
              <p:nvPr/>
            </p:nvSpPr>
            <p:spPr bwMode="auto">
              <a:xfrm>
                <a:off x="2344" y="2618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0" name="Freeform 16"/>
              <p:cNvSpPr>
                <a:spLocks/>
              </p:cNvSpPr>
              <p:nvPr/>
            </p:nvSpPr>
            <p:spPr bwMode="auto">
              <a:xfrm>
                <a:off x="2542" y="2546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1" name="Freeform 17"/>
              <p:cNvSpPr>
                <a:spLocks/>
              </p:cNvSpPr>
              <p:nvPr/>
            </p:nvSpPr>
            <p:spPr bwMode="auto">
              <a:xfrm>
                <a:off x="2170" y="2786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2" name="Freeform 18"/>
              <p:cNvSpPr>
                <a:spLocks/>
              </p:cNvSpPr>
              <p:nvPr/>
            </p:nvSpPr>
            <p:spPr bwMode="auto">
              <a:xfrm>
                <a:off x="2380" y="2696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3" name="Freeform 19"/>
              <p:cNvSpPr>
                <a:spLocks/>
              </p:cNvSpPr>
              <p:nvPr/>
            </p:nvSpPr>
            <p:spPr bwMode="auto">
              <a:xfrm>
                <a:off x="2590" y="2606"/>
                <a:ext cx="180" cy="108"/>
              </a:xfrm>
              <a:custGeom>
                <a:avLst/>
                <a:gdLst>
                  <a:gd name="T0" fmla="*/ 6 w 180"/>
                  <a:gd name="T1" fmla="*/ 48 h 108"/>
                  <a:gd name="T2" fmla="*/ 156 w 180"/>
                  <a:gd name="T3" fmla="*/ 0 h 108"/>
                  <a:gd name="T4" fmla="*/ 180 w 180"/>
                  <a:gd name="T5" fmla="*/ 36 h 108"/>
                  <a:gd name="T6" fmla="*/ 0 w 180"/>
                  <a:gd name="T7" fmla="*/ 108 h 108"/>
                  <a:gd name="T8" fmla="*/ 6 w 180"/>
                  <a:gd name="T9" fmla="*/ 48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08"/>
                  <a:gd name="T17" fmla="*/ 180 w 180"/>
                  <a:gd name="T18" fmla="*/ 108 h 1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08">
                    <a:moveTo>
                      <a:pt x="6" y="48"/>
                    </a:moveTo>
                    <a:lnTo>
                      <a:pt x="156" y="0"/>
                    </a:lnTo>
                    <a:lnTo>
                      <a:pt x="180" y="36"/>
                    </a:lnTo>
                    <a:lnTo>
                      <a:pt x="0" y="108"/>
                    </a:lnTo>
                    <a:lnTo>
                      <a:pt x="6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4" name="Freeform 20"/>
              <p:cNvSpPr>
                <a:spLocks/>
              </p:cNvSpPr>
              <p:nvPr/>
            </p:nvSpPr>
            <p:spPr bwMode="auto">
              <a:xfrm>
                <a:off x="2806" y="2534"/>
                <a:ext cx="92" cy="60"/>
              </a:xfrm>
              <a:custGeom>
                <a:avLst/>
                <a:gdLst>
                  <a:gd name="T0" fmla="*/ 0 w 120"/>
                  <a:gd name="T1" fmla="*/ 30 h 78"/>
                  <a:gd name="T2" fmla="*/ 72 w 120"/>
                  <a:gd name="T3" fmla="*/ 0 h 78"/>
                  <a:gd name="T4" fmla="*/ 120 w 120"/>
                  <a:gd name="T5" fmla="*/ 42 h 78"/>
                  <a:gd name="T6" fmla="*/ 60 w 120"/>
                  <a:gd name="T7" fmla="*/ 78 h 78"/>
                  <a:gd name="T8" fmla="*/ 0 w 120"/>
                  <a:gd name="T9" fmla="*/ 3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78"/>
                  <a:gd name="T17" fmla="*/ 120 w 120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5" name="Freeform 21"/>
              <p:cNvSpPr>
                <a:spLocks/>
              </p:cNvSpPr>
              <p:nvPr/>
            </p:nvSpPr>
            <p:spPr bwMode="auto">
              <a:xfrm>
                <a:off x="2740" y="2486"/>
                <a:ext cx="102" cy="66"/>
              </a:xfrm>
              <a:custGeom>
                <a:avLst/>
                <a:gdLst>
                  <a:gd name="T0" fmla="*/ 0 w 120"/>
                  <a:gd name="T1" fmla="*/ 30 h 78"/>
                  <a:gd name="T2" fmla="*/ 72 w 120"/>
                  <a:gd name="T3" fmla="*/ 0 h 78"/>
                  <a:gd name="T4" fmla="*/ 120 w 120"/>
                  <a:gd name="T5" fmla="*/ 42 h 78"/>
                  <a:gd name="T6" fmla="*/ 60 w 120"/>
                  <a:gd name="T7" fmla="*/ 78 h 78"/>
                  <a:gd name="T8" fmla="*/ 0 w 120"/>
                  <a:gd name="T9" fmla="*/ 3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78"/>
                  <a:gd name="T17" fmla="*/ 120 w 120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78">
                    <a:moveTo>
                      <a:pt x="0" y="30"/>
                    </a:moveTo>
                    <a:lnTo>
                      <a:pt x="72" y="0"/>
                    </a:lnTo>
                    <a:lnTo>
                      <a:pt x="120" y="42"/>
                    </a:lnTo>
                    <a:lnTo>
                      <a:pt x="60" y="78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6" name="Freeform 22"/>
              <p:cNvSpPr>
                <a:spLocks/>
              </p:cNvSpPr>
              <p:nvPr/>
            </p:nvSpPr>
            <p:spPr bwMode="auto">
              <a:xfrm>
                <a:off x="2424" y="2628"/>
                <a:ext cx="628" cy="300"/>
              </a:xfrm>
              <a:custGeom>
                <a:avLst/>
                <a:gdLst>
                  <a:gd name="T0" fmla="*/ 0 w 628"/>
                  <a:gd name="T1" fmla="*/ 300 h 300"/>
                  <a:gd name="T2" fmla="*/ 628 w 628"/>
                  <a:gd name="T3" fmla="*/ 0 h 300"/>
                  <a:gd name="T4" fmla="*/ 620 w 628"/>
                  <a:gd name="T5" fmla="*/ 68 h 300"/>
                  <a:gd name="T6" fmla="*/ 0 w 628"/>
                  <a:gd name="T7" fmla="*/ 300 h 3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8"/>
                  <a:gd name="T13" fmla="*/ 0 h 300"/>
                  <a:gd name="T14" fmla="*/ 628 w 628"/>
                  <a:gd name="T15" fmla="*/ 300 h 3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8" h="300">
                    <a:moveTo>
                      <a:pt x="0" y="300"/>
                    </a:moveTo>
                    <a:lnTo>
                      <a:pt x="628" y="0"/>
                    </a:lnTo>
                    <a:lnTo>
                      <a:pt x="620" y="68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547" y="1137"/>
              <a:ext cx="1302" cy="1554"/>
              <a:chOff x="1458" y="1110"/>
              <a:chExt cx="1302" cy="1554"/>
            </a:xfrm>
          </p:grpSpPr>
          <p:grpSp>
            <p:nvGrpSpPr>
              <p:cNvPr id="6" name="Group 24"/>
              <p:cNvGrpSpPr>
                <a:grpSpLocks/>
              </p:cNvGrpSpPr>
              <p:nvPr/>
            </p:nvGrpSpPr>
            <p:grpSpPr bwMode="auto">
              <a:xfrm>
                <a:off x="1464" y="1968"/>
                <a:ext cx="1296" cy="696"/>
                <a:chOff x="1464" y="1968"/>
                <a:chExt cx="1296" cy="696"/>
              </a:xfrm>
            </p:grpSpPr>
            <p:sp>
              <p:nvSpPr>
                <p:cNvPr id="12337" name="Freeform 25"/>
                <p:cNvSpPr>
                  <a:spLocks/>
                </p:cNvSpPr>
                <p:nvPr/>
              </p:nvSpPr>
              <p:spPr bwMode="auto">
                <a:xfrm>
                  <a:off x="1470" y="2016"/>
                  <a:ext cx="1290" cy="648"/>
                </a:xfrm>
                <a:custGeom>
                  <a:avLst/>
                  <a:gdLst>
                    <a:gd name="T0" fmla="*/ 1290 w 1290"/>
                    <a:gd name="T1" fmla="*/ 0 h 648"/>
                    <a:gd name="T2" fmla="*/ 474 w 1290"/>
                    <a:gd name="T3" fmla="*/ 252 h 648"/>
                    <a:gd name="T4" fmla="*/ 0 w 1290"/>
                    <a:gd name="T5" fmla="*/ 102 h 648"/>
                    <a:gd name="T6" fmla="*/ 24 w 1290"/>
                    <a:gd name="T7" fmla="*/ 342 h 648"/>
                    <a:gd name="T8" fmla="*/ 402 w 1290"/>
                    <a:gd name="T9" fmla="*/ 648 h 648"/>
                    <a:gd name="T10" fmla="*/ 1242 w 1290"/>
                    <a:gd name="T11" fmla="*/ 240 h 648"/>
                    <a:gd name="T12" fmla="*/ 1290 w 1290"/>
                    <a:gd name="T13" fmla="*/ 0 h 6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90"/>
                    <a:gd name="T22" fmla="*/ 0 h 648"/>
                    <a:gd name="T23" fmla="*/ 1290 w 1290"/>
                    <a:gd name="T24" fmla="*/ 648 h 64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90" h="648">
                      <a:moveTo>
                        <a:pt x="1290" y="0"/>
                      </a:moveTo>
                      <a:lnTo>
                        <a:pt x="474" y="252"/>
                      </a:lnTo>
                      <a:lnTo>
                        <a:pt x="0" y="102"/>
                      </a:lnTo>
                      <a:lnTo>
                        <a:pt x="24" y="342"/>
                      </a:lnTo>
                      <a:lnTo>
                        <a:pt x="402" y="648"/>
                      </a:lnTo>
                      <a:lnTo>
                        <a:pt x="1242" y="240"/>
                      </a:lnTo>
                      <a:lnTo>
                        <a:pt x="1290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" name="Group 26"/>
                <p:cNvGrpSpPr>
                  <a:grpSpLocks/>
                </p:cNvGrpSpPr>
                <p:nvPr/>
              </p:nvGrpSpPr>
              <p:grpSpPr bwMode="auto">
                <a:xfrm>
                  <a:off x="1464" y="1968"/>
                  <a:ext cx="1296" cy="690"/>
                  <a:chOff x="1464" y="1968"/>
                  <a:chExt cx="1296" cy="690"/>
                </a:xfrm>
              </p:grpSpPr>
              <p:grpSp>
                <p:nvGrpSpPr>
                  <p:cNvPr id="8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1464" y="1968"/>
                    <a:ext cx="1296" cy="690"/>
                    <a:chOff x="1200" y="2160"/>
                    <a:chExt cx="1296" cy="690"/>
                  </a:xfrm>
                </p:grpSpPr>
                <p:sp>
                  <p:nvSpPr>
                    <p:cNvPr id="12341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1704" y="2304"/>
                      <a:ext cx="720" cy="432"/>
                    </a:xfrm>
                    <a:custGeom>
                      <a:avLst/>
                      <a:gdLst>
                        <a:gd name="T0" fmla="*/ 48 w 720"/>
                        <a:gd name="T1" fmla="*/ 192 h 432"/>
                        <a:gd name="T2" fmla="*/ 0 w 720"/>
                        <a:gd name="T3" fmla="*/ 432 h 432"/>
                        <a:gd name="T4" fmla="*/ 720 w 720"/>
                        <a:gd name="T5" fmla="*/ 48 h 432"/>
                        <a:gd name="T6" fmla="*/ 720 w 720"/>
                        <a:gd name="T7" fmla="*/ 0 h 432"/>
                        <a:gd name="T8" fmla="*/ 48 w 720"/>
                        <a:gd name="T9" fmla="*/ 192 h 43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0"/>
                        <a:gd name="T16" fmla="*/ 0 h 432"/>
                        <a:gd name="T17" fmla="*/ 720 w 720"/>
                        <a:gd name="T18" fmla="*/ 432 h 43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0" h="432">
                          <a:moveTo>
                            <a:pt x="48" y="192"/>
                          </a:moveTo>
                          <a:lnTo>
                            <a:pt x="0" y="432"/>
                          </a:lnTo>
                          <a:lnTo>
                            <a:pt x="720" y="48"/>
                          </a:lnTo>
                          <a:lnTo>
                            <a:pt x="720" y="0"/>
                          </a:lnTo>
                          <a:lnTo>
                            <a:pt x="48" y="19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42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344" y="2448"/>
                      <a:ext cx="288" cy="288"/>
                    </a:xfrm>
                    <a:custGeom>
                      <a:avLst/>
                      <a:gdLst>
                        <a:gd name="T0" fmla="*/ 0 w 288"/>
                        <a:gd name="T1" fmla="*/ 0 h 288"/>
                        <a:gd name="T2" fmla="*/ 288 w 288"/>
                        <a:gd name="T3" fmla="*/ 48 h 288"/>
                        <a:gd name="T4" fmla="*/ 240 w 288"/>
                        <a:gd name="T5" fmla="*/ 288 h 288"/>
                        <a:gd name="T6" fmla="*/ 48 w 288"/>
                        <a:gd name="T7" fmla="*/ 144 h 288"/>
                        <a:gd name="T8" fmla="*/ 0 w 288"/>
                        <a:gd name="T9" fmla="*/ 0 h 28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88"/>
                        <a:gd name="T16" fmla="*/ 0 h 288"/>
                        <a:gd name="T17" fmla="*/ 288 w 288"/>
                        <a:gd name="T18" fmla="*/ 288 h 28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88" h="288">
                          <a:moveTo>
                            <a:pt x="0" y="0"/>
                          </a:moveTo>
                          <a:lnTo>
                            <a:pt x="288" y="48"/>
                          </a:lnTo>
                          <a:lnTo>
                            <a:pt x="240" y="288"/>
                          </a:lnTo>
                          <a:lnTo>
                            <a:pt x="48" y="14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43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1794" y="2460"/>
                      <a:ext cx="240" cy="144"/>
                    </a:xfrm>
                    <a:custGeom>
                      <a:avLst/>
                      <a:gdLst>
                        <a:gd name="T0" fmla="*/ 0 w 240"/>
                        <a:gd name="T1" fmla="*/ 96 h 144"/>
                        <a:gd name="T2" fmla="*/ 240 w 240"/>
                        <a:gd name="T3" fmla="*/ 0 h 144"/>
                        <a:gd name="T4" fmla="*/ 240 w 240"/>
                        <a:gd name="T5" fmla="*/ 48 h 144"/>
                        <a:gd name="T6" fmla="*/ 0 w 240"/>
                        <a:gd name="T7" fmla="*/ 144 h 144"/>
                        <a:gd name="T8" fmla="*/ 0 w 240"/>
                        <a:gd name="T9" fmla="*/ 96 h 14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40"/>
                        <a:gd name="T16" fmla="*/ 0 h 144"/>
                        <a:gd name="T17" fmla="*/ 240 w 240"/>
                        <a:gd name="T18" fmla="*/ 144 h 14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40" h="144">
                          <a:moveTo>
                            <a:pt x="0" y="96"/>
                          </a:moveTo>
                          <a:lnTo>
                            <a:pt x="240" y="0"/>
                          </a:lnTo>
                          <a:lnTo>
                            <a:pt x="240" y="48"/>
                          </a:lnTo>
                          <a:lnTo>
                            <a:pt x="0" y="144"/>
                          </a:lnTo>
                          <a:lnTo>
                            <a:pt x="0" y="96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44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200" y="2160"/>
                      <a:ext cx="1296" cy="312"/>
                    </a:xfrm>
                    <a:custGeom>
                      <a:avLst/>
                      <a:gdLst>
                        <a:gd name="T0" fmla="*/ 0 w 1296"/>
                        <a:gd name="T1" fmla="*/ 144 h 312"/>
                        <a:gd name="T2" fmla="*/ 510 w 1296"/>
                        <a:gd name="T3" fmla="*/ 312 h 312"/>
                        <a:gd name="T4" fmla="*/ 1296 w 1296"/>
                        <a:gd name="T5" fmla="*/ 48 h 312"/>
                        <a:gd name="T6" fmla="*/ 720 w 1296"/>
                        <a:gd name="T7" fmla="*/ 0 h 312"/>
                        <a:gd name="T8" fmla="*/ 0 w 1296"/>
                        <a:gd name="T9" fmla="*/ 144 h 31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296"/>
                        <a:gd name="T16" fmla="*/ 0 h 312"/>
                        <a:gd name="T17" fmla="*/ 1296 w 1296"/>
                        <a:gd name="T18" fmla="*/ 312 h 31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296" h="312">
                          <a:moveTo>
                            <a:pt x="0" y="144"/>
                          </a:moveTo>
                          <a:lnTo>
                            <a:pt x="510" y="312"/>
                          </a:lnTo>
                          <a:lnTo>
                            <a:pt x="1296" y="48"/>
                          </a:lnTo>
                          <a:lnTo>
                            <a:pt x="720" y="0"/>
                          </a:lnTo>
                          <a:lnTo>
                            <a:pt x="0" y="144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45" name="Line 3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608" y="2472"/>
                      <a:ext cx="96" cy="378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2340" name="Freeform 33"/>
                  <p:cNvSpPr>
                    <a:spLocks/>
                  </p:cNvSpPr>
                  <p:nvPr/>
                </p:nvSpPr>
                <p:spPr bwMode="auto">
                  <a:xfrm>
                    <a:off x="1480" y="2124"/>
                    <a:ext cx="280" cy="244"/>
                  </a:xfrm>
                  <a:custGeom>
                    <a:avLst/>
                    <a:gdLst>
                      <a:gd name="T0" fmla="*/ 280 w 280"/>
                      <a:gd name="T1" fmla="*/ 84 h 244"/>
                      <a:gd name="T2" fmla="*/ 60 w 280"/>
                      <a:gd name="T3" fmla="*/ 76 h 244"/>
                      <a:gd name="T4" fmla="*/ 36 w 280"/>
                      <a:gd name="T5" fmla="*/ 244 h 244"/>
                      <a:gd name="T6" fmla="*/ 8 w 280"/>
                      <a:gd name="T7" fmla="*/ 180 h 244"/>
                      <a:gd name="T8" fmla="*/ 0 w 280"/>
                      <a:gd name="T9" fmla="*/ 0 h 244"/>
                      <a:gd name="T10" fmla="*/ 280 w 280"/>
                      <a:gd name="T11" fmla="*/ 84 h 24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80"/>
                      <a:gd name="T19" fmla="*/ 0 h 244"/>
                      <a:gd name="T20" fmla="*/ 280 w 280"/>
                      <a:gd name="T21" fmla="*/ 244 h 244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80" h="244">
                        <a:moveTo>
                          <a:pt x="280" y="84"/>
                        </a:moveTo>
                        <a:lnTo>
                          <a:pt x="60" y="76"/>
                        </a:lnTo>
                        <a:lnTo>
                          <a:pt x="36" y="244"/>
                        </a:lnTo>
                        <a:lnTo>
                          <a:pt x="8" y="180"/>
                        </a:lnTo>
                        <a:lnTo>
                          <a:pt x="0" y="0"/>
                        </a:lnTo>
                        <a:lnTo>
                          <a:pt x="280" y="84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" name="Group 34"/>
              <p:cNvGrpSpPr>
                <a:grpSpLocks/>
              </p:cNvGrpSpPr>
              <p:nvPr/>
            </p:nvGrpSpPr>
            <p:grpSpPr bwMode="auto">
              <a:xfrm>
                <a:off x="1458" y="1110"/>
                <a:ext cx="1125" cy="1098"/>
                <a:chOff x="1458" y="1110"/>
                <a:chExt cx="1125" cy="1098"/>
              </a:xfrm>
            </p:grpSpPr>
            <p:sp>
              <p:nvSpPr>
                <p:cNvPr id="12330" name="Freeform 35"/>
                <p:cNvSpPr>
                  <a:spLocks/>
                </p:cNvSpPr>
                <p:nvPr/>
              </p:nvSpPr>
              <p:spPr bwMode="auto">
                <a:xfrm>
                  <a:off x="1896" y="1944"/>
                  <a:ext cx="552" cy="264"/>
                </a:xfrm>
                <a:custGeom>
                  <a:avLst/>
                  <a:gdLst>
                    <a:gd name="T0" fmla="*/ 552 w 552"/>
                    <a:gd name="T1" fmla="*/ 0 h 264"/>
                    <a:gd name="T2" fmla="*/ 444 w 552"/>
                    <a:gd name="T3" fmla="*/ 162 h 264"/>
                    <a:gd name="T4" fmla="*/ 0 w 552"/>
                    <a:gd name="T5" fmla="*/ 264 h 264"/>
                    <a:gd name="T6" fmla="*/ 0 w 552"/>
                    <a:gd name="T7" fmla="*/ 168 h 264"/>
                    <a:gd name="T8" fmla="*/ 552 w 552"/>
                    <a:gd name="T9" fmla="*/ 0 h 2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2"/>
                    <a:gd name="T16" fmla="*/ 0 h 264"/>
                    <a:gd name="T17" fmla="*/ 552 w 552"/>
                    <a:gd name="T18" fmla="*/ 264 h 2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2" h="264">
                      <a:moveTo>
                        <a:pt x="552" y="0"/>
                      </a:moveTo>
                      <a:lnTo>
                        <a:pt x="444" y="162"/>
                      </a:lnTo>
                      <a:lnTo>
                        <a:pt x="0" y="264"/>
                      </a:lnTo>
                      <a:lnTo>
                        <a:pt x="0" y="168"/>
                      </a:lnTo>
                      <a:lnTo>
                        <a:pt x="552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31" name="Freeform 36"/>
                <p:cNvSpPr>
                  <a:spLocks/>
                </p:cNvSpPr>
                <p:nvPr/>
              </p:nvSpPr>
              <p:spPr bwMode="auto">
                <a:xfrm>
                  <a:off x="1458" y="1110"/>
                  <a:ext cx="1125" cy="1079"/>
                </a:xfrm>
                <a:custGeom>
                  <a:avLst/>
                  <a:gdLst>
                    <a:gd name="T0" fmla="*/ 1069 w 1125"/>
                    <a:gd name="T1" fmla="*/ 208 h 1079"/>
                    <a:gd name="T2" fmla="*/ 274 w 1125"/>
                    <a:gd name="T3" fmla="*/ 0 h 1079"/>
                    <a:gd name="T4" fmla="*/ 0 w 1125"/>
                    <a:gd name="T5" fmla="*/ 186 h 1079"/>
                    <a:gd name="T6" fmla="*/ 53 w 1125"/>
                    <a:gd name="T7" fmla="*/ 890 h 1079"/>
                    <a:gd name="T8" fmla="*/ 365 w 1125"/>
                    <a:gd name="T9" fmla="*/ 1079 h 1079"/>
                    <a:gd name="T10" fmla="*/ 1125 w 1125"/>
                    <a:gd name="T11" fmla="*/ 846 h 1079"/>
                    <a:gd name="T12" fmla="*/ 1069 w 1125"/>
                    <a:gd name="T13" fmla="*/ 208 h 107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25"/>
                    <a:gd name="T22" fmla="*/ 0 h 1079"/>
                    <a:gd name="T23" fmla="*/ 1125 w 1125"/>
                    <a:gd name="T24" fmla="*/ 1079 h 107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25" h="1079">
                      <a:moveTo>
                        <a:pt x="1069" y="208"/>
                      </a:moveTo>
                      <a:lnTo>
                        <a:pt x="274" y="0"/>
                      </a:lnTo>
                      <a:lnTo>
                        <a:pt x="0" y="186"/>
                      </a:lnTo>
                      <a:lnTo>
                        <a:pt x="53" y="890"/>
                      </a:lnTo>
                      <a:lnTo>
                        <a:pt x="365" y="1079"/>
                      </a:lnTo>
                      <a:lnTo>
                        <a:pt x="1125" y="846"/>
                      </a:lnTo>
                      <a:lnTo>
                        <a:pt x="1069" y="208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32" name="Freeform 37"/>
                <p:cNvSpPr>
                  <a:spLocks/>
                </p:cNvSpPr>
                <p:nvPr/>
              </p:nvSpPr>
              <p:spPr bwMode="auto">
                <a:xfrm>
                  <a:off x="1896" y="1278"/>
                  <a:ext cx="576" cy="725"/>
                </a:xfrm>
                <a:custGeom>
                  <a:avLst/>
                  <a:gdLst>
                    <a:gd name="T0" fmla="*/ 0 w 576"/>
                    <a:gd name="T1" fmla="*/ 0 h 725"/>
                    <a:gd name="T2" fmla="*/ 534 w 576"/>
                    <a:gd name="T3" fmla="*/ 84 h 725"/>
                    <a:gd name="T4" fmla="*/ 576 w 576"/>
                    <a:gd name="T5" fmla="*/ 594 h 725"/>
                    <a:gd name="T6" fmla="*/ 20 w 576"/>
                    <a:gd name="T7" fmla="*/ 725 h 725"/>
                    <a:gd name="T8" fmla="*/ 0 w 576"/>
                    <a:gd name="T9" fmla="*/ 0 h 7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6"/>
                    <a:gd name="T16" fmla="*/ 0 h 725"/>
                    <a:gd name="T17" fmla="*/ 576 w 576"/>
                    <a:gd name="T18" fmla="*/ 725 h 7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6" h="725">
                      <a:moveTo>
                        <a:pt x="0" y="0"/>
                      </a:moveTo>
                      <a:lnTo>
                        <a:pt x="534" y="84"/>
                      </a:lnTo>
                      <a:lnTo>
                        <a:pt x="576" y="594"/>
                      </a:lnTo>
                      <a:lnTo>
                        <a:pt x="20" y="7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33" name="Freeform 38"/>
                <p:cNvSpPr>
                  <a:spLocks/>
                </p:cNvSpPr>
                <p:nvPr/>
              </p:nvSpPr>
              <p:spPr bwMode="auto">
                <a:xfrm>
                  <a:off x="1576" y="1212"/>
                  <a:ext cx="170" cy="870"/>
                </a:xfrm>
                <a:custGeom>
                  <a:avLst/>
                  <a:gdLst>
                    <a:gd name="T0" fmla="*/ 4 w 170"/>
                    <a:gd name="T1" fmla="*/ 136 h 870"/>
                    <a:gd name="T2" fmla="*/ 0 w 170"/>
                    <a:gd name="T3" fmla="*/ 684 h 870"/>
                    <a:gd name="T4" fmla="*/ 170 w 170"/>
                    <a:gd name="T5" fmla="*/ 870 h 870"/>
                    <a:gd name="T6" fmla="*/ 98 w 170"/>
                    <a:gd name="T7" fmla="*/ 0 h 870"/>
                    <a:gd name="T8" fmla="*/ 4 w 170"/>
                    <a:gd name="T9" fmla="*/ 136 h 8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"/>
                    <a:gd name="T16" fmla="*/ 0 h 870"/>
                    <a:gd name="T17" fmla="*/ 170 w 170"/>
                    <a:gd name="T18" fmla="*/ 870 h 8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" h="870">
                      <a:moveTo>
                        <a:pt x="4" y="136"/>
                      </a:moveTo>
                      <a:lnTo>
                        <a:pt x="0" y="684"/>
                      </a:lnTo>
                      <a:lnTo>
                        <a:pt x="170" y="870"/>
                      </a:lnTo>
                      <a:lnTo>
                        <a:pt x="98" y="0"/>
                      </a:lnTo>
                      <a:lnTo>
                        <a:pt x="4" y="13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34" name="Freeform 39"/>
                <p:cNvSpPr>
                  <a:spLocks/>
                </p:cNvSpPr>
                <p:nvPr/>
              </p:nvSpPr>
              <p:spPr bwMode="auto">
                <a:xfrm>
                  <a:off x="1866" y="1284"/>
                  <a:ext cx="528" cy="732"/>
                </a:xfrm>
                <a:custGeom>
                  <a:avLst/>
                  <a:gdLst>
                    <a:gd name="T0" fmla="*/ 0 w 528"/>
                    <a:gd name="T1" fmla="*/ 0 h 732"/>
                    <a:gd name="T2" fmla="*/ 510 w 528"/>
                    <a:gd name="T3" fmla="*/ 114 h 732"/>
                    <a:gd name="T4" fmla="*/ 528 w 528"/>
                    <a:gd name="T5" fmla="*/ 528 h 732"/>
                    <a:gd name="T6" fmla="*/ 30 w 528"/>
                    <a:gd name="T7" fmla="*/ 732 h 732"/>
                    <a:gd name="T8" fmla="*/ 0 w 528"/>
                    <a:gd name="T9" fmla="*/ 0 h 7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8"/>
                    <a:gd name="T16" fmla="*/ 0 h 732"/>
                    <a:gd name="T17" fmla="*/ 528 w 528"/>
                    <a:gd name="T18" fmla="*/ 732 h 7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8" h="732">
                      <a:moveTo>
                        <a:pt x="0" y="0"/>
                      </a:moveTo>
                      <a:lnTo>
                        <a:pt x="510" y="114"/>
                      </a:lnTo>
                      <a:lnTo>
                        <a:pt x="528" y="528"/>
                      </a:lnTo>
                      <a:lnTo>
                        <a:pt x="30" y="7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35" name="Line 40"/>
                <p:cNvSpPr>
                  <a:spLocks noChangeShapeType="1"/>
                </p:cNvSpPr>
                <p:nvPr/>
              </p:nvSpPr>
              <p:spPr bwMode="auto">
                <a:xfrm>
                  <a:off x="1740" y="1116"/>
                  <a:ext cx="78" cy="107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36" name="Freeform 41"/>
                <p:cNvSpPr>
                  <a:spLocks/>
                </p:cNvSpPr>
                <p:nvPr/>
              </p:nvSpPr>
              <p:spPr bwMode="auto">
                <a:xfrm>
                  <a:off x="1464" y="1276"/>
                  <a:ext cx="348" cy="904"/>
                </a:xfrm>
                <a:custGeom>
                  <a:avLst/>
                  <a:gdLst>
                    <a:gd name="T0" fmla="*/ 0 w 348"/>
                    <a:gd name="T1" fmla="*/ 12 h 904"/>
                    <a:gd name="T2" fmla="*/ 24 w 348"/>
                    <a:gd name="T3" fmla="*/ 0 h 904"/>
                    <a:gd name="T4" fmla="*/ 80 w 348"/>
                    <a:gd name="T5" fmla="*/ 612 h 904"/>
                    <a:gd name="T6" fmla="*/ 348 w 348"/>
                    <a:gd name="T7" fmla="*/ 904 h 904"/>
                    <a:gd name="T8" fmla="*/ 44 w 348"/>
                    <a:gd name="T9" fmla="*/ 708 h 904"/>
                    <a:gd name="T10" fmla="*/ 0 w 348"/>
                    <a:gd name="T11" fmla="*/ 12 h 90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48"/>
                    <a:gd name="T19" fmla="*/ 0 h 904"/>
                    <a:gd name="T20" fmla="*/ 348 w 348"/>
                    <a:gd name="T21" fmla="*/ 904 h 90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48" h="904">
                      <a:moveTo>
                        <a:pt x="0" y="12"/>
                      </a:moveTo>
                      <a:lnTo>
                        <a:pt x="24" y="0"/>
                      </a:lnTo>
                      <a:lnTo>
                        <a:pt x="80" y="612"/>
                      </a:lnTo>
                      <a:lnTo>
                        <a:pt x="348" y="904"/>
                      </a:lnTo>
                      <a:lnTo>
                        <a:pt x="44" y="708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297" name="Freeform 42"/>
            <p:cNvSpPr>
              <a:spLocks/>
            </p:cNvSpPr>
            <p:nvPr/>
          </p:nvSpPr>
          <p:spPr bwMode="auto">
            <a:xfrm>
              <a:off x="2669" y="1333"/>
              <a:ext cx="240" cy="144"/>
            </a:xfrm>
            <a:custGeom>
              <a:avLst/>
              <a:gdLst>
                <a:gd name="T0" fmla="*/ 0 w 240"/>
                <a:gd name="T1" fmla="*/ 144 h 144"/>
                <a:gd name="T2" fmla="*/ 210 w 240"/>
                <a:gd name="T3" fmla="*/ 0 h 144"/>
                <a:gd name="T4" fmla="*/ 240 w 240"/>
                <a:gd name="T5" fmla="*/ 54 h 144"/>
                <a:gd name="T6" fmla="*/ 0 w 240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44"/>
                <a:gd name="T14" fmla="*/ 240 w 240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44">
                  <a:moveTo>
                    <a:pt x="0" y="144"/>
                  </a:moveTo>
                  <a:lnTo>
                    <a:pt x="210" y="0"/>
                  </a:lnTo>
                  <a:lnTo>
                    <a:pt x="240" y="5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Freeform 43"/>
            <p:cNvSpPr>
              <a:spLocks/>
            </p:cNvSpPr>
            <p:nvPr/>
          </p:nvSpPr>
          <p:spPr bwMode="auto">
            <a:xfrm>
              <a:off x="2771" y="1537"/>
              <a:ext cx="258" cy="54"/>
            </a:xfrm>
            <a:custGeom>
              <a:avLst/>
              <a:gdLst>
                <a:gd name="T0" fmla="*/ 0 w 258"/>
                <a:gd name="T1" fmla="*/ 54 h 54"/>
                <a:gd name="T2" fmla="*/ 258 w 258"/>
                <a:gd name="T3" fmla="*/ 0 h 54"/>
                <a:gd name="T4" fmla="*/ 246 w 258"/>
                <a:gd name="T5" fmla="*/ 54 h 54"/>
                <a:gd name="T6" fmla="*/ 0 w 258"/>
                <a:gd name="T7" fmla="*/ 54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8"/>
                <a:gd name="T13" fmla="*/ 0 h 54"/>
                <a:gd name="T14" fmla="*/ 258 w 258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8" h="54">
                  <a:moveTo>
                    <a:pt x="0" y="54"/>
                  </a:moveTo>
                  <a:lnTo>
                    <a:pt x="258" y="0"/>
                  </a:lnTo>
                  <a:lnTo>
                    <a:pt x="246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Freeform 44"/>
            <p:cNvSpPr>
              <a:spLocks/>
            </p:cNvSpPr>
            <p:nvPr/>
          </p:nvSpPr>
          <p:spPr bwMode="auto">
            <a:xfrm>
              <a:off x="2759" y="1753"/>
              <a:ext cx="162" cy="102"/>
            </a:xfrm>
            <a:custGeom>
              <a:avLst/>
              <a:gdLst>
                <a:gd name="T0" fmla="*/ 0 w 162"/>
                <a:gd name="T1" fmla="*/ 0 h 102"/>
                <a:gd name="T2" fmla="*/ 162 w 162"/>
                <a:gd name="T3" fmla="*/ 60 h 102"/>
                <a:gd name="T4" fmla="*/ 126 w 162"/>
                <a:gd name="T5" fmla="*/ 102 h 102"/>
                <a:gd name="T6" fmla="*/ 0 w 162"/>
                <a:gd name="T7" fmla="*/ 0 h 1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102"/>
                <a:gd name="T14" fmla="*/ 162 w 162"/>
                <a:gd name="T15" fmla="*/ 102 h 1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102">
                  <a:moveTo>
                    <a:pt x="0" y="0"/>
                  </a:moveTo>
                  <a:lnTo>
                    <a:pt x="162" y="60"/>
                  </a:lnTo>
                  <a:lnTo>
                    <a:pt x="126" y="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45"/>
            <p:cNvGrpSpPr>
              <a:grpSpLocks/>
            </p:cNvGrpSpPr>
            <p:nvPr/>
          </p:nvGrpSpPr>
          <p:grpSpPr bwMode="auto">
            <a:xfrm>
              <a:off x="781" y="2595"/>
              <a:ext cx="1304" cy="752"/>
              <a:chOff x="781" y="2595"/>
              <a:chExt cx="1304" cy="752"/>
            </a:xfrm>
          </p:grpSpPr>
          <p:sp>
            <p:nvSpPr>
              <p:cNvPr id="12322" name="Freeform 46"/>
              <p:cNvSpPr>
                <a:spLocks/>
              </p:cNvSpPr>
              <p:nvPr/>
            </p:nvSpPr>
            <p:spPr bwMode="auto">
              <a:xfrm>
                <a:off x="781" y="2735"/>
                <a:ext cx="1304" cy="612"/>
              </a:xfrm>
              <a:custGeom>
                <a:avLst/>
                <a:gdLst>
                  <a:gd name="T0" fmla="*/ 0 w 1304"/>
                  <a:gd name="T1" fmla="*/ 208 h 612"/>
                  <a:gd name="T2" fmla="*/ 348 w 1304"/>
                  <a:gd name="T3" fmla="*/ 612 h 612"/>
                  <a:gd name="T4" fmla="*/ 696 w 1304"/>
                  <a:gd name="T5" fmla="*/ 460 h 612"/>
                  <a:gd name="T6" fmla="*/ 796 w 1304"/>
                  <a:gd name="T7" fmla="*/ 436 h 612"/>
                  <a:gd name="T8" fmla="*/ 832 w 1304"/>
                  <a:gd name="T9" fmla="*/ 444 h 612"/>
                  <a:gd name="T10" fmla="*/ 904 w 1304"/>
                  <a:gd name="T11" fmla="*/ 388 h 612"/>
                  <a:gd name="T12" fmla="*/ 1304 w 1304"/>
                  <a:gd name="T13" fmla="*/ 336 h 612"/>
                  <a:gd name="T14" fmla="*/ 936 w 1304"/>
                  <a:gd name="T15" fmla="*/ 0 h 612"/>
                  <a:gd name="T16" fmla="*/ 0 w 1304"/>
                  <a:gd name="T17" fmla="*/ 208 h 6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04"/>
                  <a:gd name="T28" fmla="*/ 0 h 612"/>
                  <a:gd name="T29" fmla="*/ 1304 w 1304"/>
                  <a:gd name="T30" fmla="*/ 612 h 6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04" h="612">
                    <a:moveTo>
                      <a:pt x="0" y="208"/>
                    </a:moveTo>
                    <a:lnTo>
                      <a:pt x="348" y="612"/>
                    </a:lnTo>
                    <a:lnTo>
                      <a:pt x="696" y="460"/>
                    </a:lnTo>
                    <a:lnTo>
                      <a:pt x="796" y="436"/>
                    </a:lnTo>
                    <a:lnTo>
                      <a:pt x="832" y="444"/>
                    </a:lnTo>
                    <a:lnTo>
                      <a:pt x="904" y="388"/>
                    </a:lnTo>
                    <a:lnTo>
                      <a:pt x="1304" y="336"/>
                    </a:lnTo>
                    <a:lnTo>
                      <a:pt x="936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rgbClr val="008080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3" name="Freeform 47"/>
              <p:cNvSpPr>
                <a:spLocks/>
              </p:cNvSpPr>
              <p:nvPr/>
            </p:nvSpPr>
            <p:spPr bwMode="auto">
              <a:xfrm>
                <a:off x="1269" y="2595"/>
                <a:ext cx="809" cy="504"/>
              </a:xfrm>
              <a:custGeom>
                <a:avLst/>
                <a:gdLst>
                  <a:gd name="T0" fmla="*/ 16 w 809"/>
                  <a:gd name="T1" fmla="*/ 124 h 504"/>
                  <a:gd name="T2" fmla="*/ 56 w 809"/>
                  <a:gd name="T3" fmla="*/ 136 h 504"/>
                  <a:gd name="T4" fmla="*/ 80 w 809"/>
                  <a:gd name="T5" fmla="*/ 152 h 504"/>
                  <a:gd name="T6" fmla="*/ 100 w 809"/>
                  <a:gd name="T7" fmla="*/ 168 h 504"/>
                  <a:gd name="T8" fmla="*/ 132 w 809"/>
                  <a:gd name="T9" fmla="*/ 188 h 504"/>
                  <a:gd name="T10" fmla="*/ 176 w 809"/>
                  <a:gd name="T11" fmla="*/ 232 h 504"/>
                  <a:gd name="T12" fmla="*/ 244 w 809"/>
                  <a:gd name="T13" fmla="*/ 328 h 504"/>
                  <a:gd name="T14" fmla="*/ 288 w 809"/>
                  <a:gd name="T15" fmla="*/ 396 h 504"/>
                  <a:gd name="T16" fmla="*/ 328 w 809"/>
                  <a:gd name="T17" fmla="*/ 504 h 504"/>
                  <a:gd name="T18" fmla="*/ 412 w 809"/>
                  <a:gd name="T19" fmla="*/ 464 h 504"/>
                  <a:gd name="T20" fmla="*/ 488 w 809"/>
                  <a:gd name="T21" fmla="*/ 452 h 504"/>
                  <a:gd name="T22" fmla="*/ 788 w 809"/>
                  <a:gd name="T23" fmla="*/ 416 h 504"/>
                  <a:gd name="T24" fmla="*/ 808 w 809"/>
                  <a:gd name="T25" fmla="*/ 412 h 504"/>
                  <a:gd name="T26" fmla="*/ 788 w 809"/>
                  <a:gd name="T27" fmla="*/ 384 h 504"/>
                  <a:gd name="T28" fmla="*/ 748 w 809"/>
                  <a:gd name="T29" fmla="*/ 328 h 504"/>
                  <a:gd name="T30" fmla="*/ 672 w 809"/>
                  <a:gd name="T31" fmla="*/ 244 h 504"/>
                  <a:gd name="T32" fmla="*/ 624 w 809"/>
                  <a:gd name="T33" fmla="*/ 204 h 504"/>
                  <a:gd name="T34" fmla="*/ 568 w 809"/>
                  <a:gd name="T35" fmla="*/ 168 h 504"/>
                  <a:gd name="T36" fmla="*/ 492 w 809"/>
                  <a:gd name="T37" fmla="*/ 100 h 504"/>
                  <a:gd name="T38" fmla="*/ 360 w 809"/>
                  <a:gd name="T39" fmla="*/ 68 h 504"/>
                  <a:gd name="T40" fmla="*/ 84 w 809"/>
                  <a:gd name="T41" fmla="*/ 48 h 504"/>
                  <a:gd name="T42" fmla="*/ 20 w 809"/>
                  <a:gd name="T43" fmla="*/ 108 h 504"/>
                  <a:gd name="T44" fmla="*/ 16 w 809"/>
                  <a:gd name="T45" fmla="*/ 124 h 50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09"/>
                  <a:gd name="T70" fmla="*/ 0 h 504"/>
                  <a:gd name="T71" fmla="*/ 809 w 809"/>
                  <a:gd name="T72" fmla="*/ 504 h 50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09" h="504">
                    <a:moveTo>
                      <a:pt x="16" y="124"/>
                    </a:moveTo>
                    <a:cubicBezTo>
                      <a:pt x="45" y="134"/>
                      <a:pt x="32" y="130"/>
                      <a:pt x="56" y="136"/>
                    </a:cubicBezTo>
                    <a:cubicBezTo>
                      <a:pt x="64" y="141"/>
                      <a:pt x="72" y="146"/>
                      <a:pt x="80" y="152"/>
                    </a:cubicBezTo>
                    <a:cubicBezTo>
                      <a:pt x="87" y="157"/>
                      <a:pt x="93" y="163"/>
                      <a:pt x="100" y="168"/>
                    </a:cubicBezTo>
                    <a:cubicBezTo>
                      <a:pt x="110" y="175"/>
                      <a:pt x="132" y="188"/>
                      <a:pt x="132" y="188"/>
                    </a:cubicBezTo>
                    <a:cubicBezTo>
                      <a:pt x="146" y="206"/>
                      <a:pt x="161" y="215"/>
                      <a:pt x="176" y="232"/>
                    </a:cubicBezTo>
                    <a:cubicBezTo>
                      <a:pt x="201" y="262"/>
                      <a:pt x="222" y="296"/>
                      <a:pt x="244" y="328"/>
                    </a:cubicBezTo>
                    <a:cubicBezTo>
                      <a:pt x="257" y="348"/>
                      <a:pt x="280" y="373"/>
                      <a:pt x="288" y="396"/>
                    </a:cubicBezTo>
                    <a:cubicBezTo>
                      <a:pt x="300" y="431"/>
                      <a:pt x="308" y="474"/>
                      <a:pt x="328" y="504"/>
                    </a:cubicBezTo>
                    <a:cubicBezTo>
                      <a:pt x="357" y="494"/>
                      <a:pt x="381" y="473"/>
                      <a:pt x="412" y="464"/>
                    </a:cubicBezTo>
                    <a:cubicBezTo>
                      <a:pt x="436" y="457"/>
                      <a:pt x="463" y="456"/>
                      <a:pt x="488" y="452"/>
                    </a:cubicBezTo>
                    <a:cubicBezTo>
                      <a:pt x="588" y="437"/>
                      <a:pt x="686" y="424"/>
                      <a:pt x="788" y="416"/>
                    </a:cubicBezTo>
                    <a:cubicBezTo>
                      <a:pt x="795" y="415"/>
                      <a:pt x="804" y="417"/>
                      <a:pt x="808" y="412"/>
                    </a:cubicBezTo>
                    <a:cubicBezTo>
                      <a:pt x="809" y="411"/>
                      <a:pt x="796" y="395"/>
                      <a:pt x="788" y="384"/>
                    </a:cubicBezTo>
                    <a:cubicBezTo>
                      <a:pt x="775" y="366"/>
                      <a:pt x="763" y="345"/>
                      <a:pt x="748" y="328"/>
                    </a:cubicBezTo>
                    <a:cubicBezTo>
                      <a:pt x="745" y="325"/>
                      <a:pt x="676" y="247"/>
                      <a:pt x="672" y="244"/>
                    </a:cubicBezTo>
                    <a:cubicBezTo>
                      <a:pt x="656" y="231"/>
                      <a:pt x="641" y="216"/>
                      <a:pt x="624" y="204"/>
                    </a:cubicBezTo>
                    <a:cubicBezTo>
                      <a:pt x="606" y="191"/>
                      <a:pt x="585" y="183"/>
                      <a:pt x="568" y="168"/>
                    </a:cubicBezTo>
                    <a:cubicBezTo>
                      <a:pt x="544" y="147"/>
                      <a:pt x="518" y="117"/>
                      <a:pt x="492" y="100"/>
                    </a:cubicBezTo>
                    <a:cubicBezTo>
                      <a:pt x="460" y="52"/>
                      <a:pt x="418" y="71"/>
                      <a:pt x="360" y="68"/>
                    </a:cubicBezTo>
                    <a:cubicBezTo>
                      <a:pt x="292" y="64"/>
                      <a:pt x="168" y="0"/>
                      <a:pt x="84" y="48"/>
                    </a:cubicBezTo>
                    <a:cubicBezTo>
                      <a:pt x="0" y="96"/>
                      <a:pt x="44" y="100"/>
                      <a:pt x="20" y="108"/>
                    </a:cubicBezTo>
                    <a:cubicBezTo>
                      <a:pt x="16" y="121"/>
                      <a:pt x="16" y="116"/>
                      <a:pt x="16" y="12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4" name="Freeform 48"/>
              <p:cNvSpPr>
                <a:spLocks/>
              </p:cNvSpPr>
              <p:nvPr/>
            </p:nvSpPr>
            <p:spPr bwMode="auto">
              <a:xfrm>
                <a:off x="833" y="2677"/>
                <a:ext cx="768" cy="602"/>
              </a:xfrm>
              <a:custGeom>
                <a:avLst/>
                <a:gdLst>
                  <a:gd name="T0" fmla="*/ 768 w 768"/>
                  <a:gd name="T1" fmla="*/ 446 h 602"/>
                  <a:gd name="T2" fmla="*/ 648 w 768"/>
                  <a:gd name="T3" fmla="*/ 210 h 602"/>
                  <a:gd name="T4" fmla="*/ 488 w 768"/>
                  <a:gd name="T5" fmla="*/ 62 h 602"/>
                  <a:gd name="T6" fmla="*/ 408 w 768"/>
                  <a:gd name="T7" fmla="*/ 22 h 602"/>
                  <a:gd name="T8" fmla="*/ 368 w 768"/>
                  <a:gd name="T9" fmla="*/ 10 h 602"/>
                  <a:gd name="T10" fmla="*/ 356 w 768"/>
                  <a:gd name="T11" fmla="*/ 6 h 602"/>
                  <a:gd name="T12" fmla="*/ 236 w 768"/>
                  <a:gd name="T13" fmla="*/ 14 h 602"/>
                  <a:gd name="T14" fmla="*/ 8 w 768"/>
                  <a:gd name="T15" fmla="*/ 178 h 602"/>
                  <a:gd name="T16" fmla="*/ 36 w 768"/>
                  <a:gd name="T17" fmla="*/ 226 h 602"/>
                  <a:gd name="T18" fmla="*/ 168 w 768"/>
                  <a:gd name="T19" fmla="*/ 394 h 602"/>
                  <a:gd name="T20" fmla="*/ 276 w 768"/>
                  <a:gd name="T21" fmla="*/ 562 h 602"/>
                  <a:gd name="T22" fmla="*/ 300 w 768"/>
                  <a:gd name="T23" fmla="*/ 602 h 602"/>
                  <a:gd name="T24" fmla="*/ 400 w 768"/>
                  <a:gd name="T25" fmla="*/ 518 h 602"/>
                  <a:gd name="T26" fmla="*/ 736 w 768"/>
                  <a:gd name="T27" fmla="*/ 446 h 602"/>
                  <a:gd name="T28" fmla="*/ 764 w 768"/>
                  <a:gd name="T29" fmla="*/ 434 h 60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68"/>
                  <a:gd name="T46" fmla="*/ 0 h 602"/>
                  <a:gd name="T47" fmla="*/ 768 w 768"/>
                  <a:gd name="T48" fmla="*/ 602 h 602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68" h="602">
                    <a:moveTo>
                      <a:pt x="768" y="446"/>
                    </a:moveTo>
                    <a:cubicBezTo>
                      <a:pt x="752" y="425"/>
                      <a:pt x="695" y="274"/>
                      <a:pt x="648" y="210"/>
                    </a:cubicBezTo>
                    <a:cubicBezTo>
                      <a:pt x="601" y="146"/>
                      <a:pt x="528" y="93"/>
                      <a:pt x="488" y="62"/>
                    </a:cubicBezTo>
                    <a:cubicBezTo>
                      <a:pt x="448" y="31"/>
                      <a:pt x="428" y="31"/>
                      <a:pt x="408" y="22"/>
                    </a:cubicBezTo>
                    <a:cubicBezTo>
                      <a:pt x="395" y="17"/>
                      <a:pt x="381" y="14"/>
                      <a:pt x="368" y="10"/>
                    </a:cubicBezTo>
                    <a:cubicBezTo>
                      <a:pt x="364" y="9"/>
                      <a:pt x="356" y="6"/>
                      <a:pt x="356" y="6"/>
                    </a:cubicBezTo>
                    <a:cubicBezTo>
                      <a:pt x="316" y="8"/>
                      <a:pt x="274" y="0"/>
                      <a:pt x="236" y="14"/>
                    </a:cubicBezTo>
                    <a:cubicBezTo>
                      <a:pt x="178" y="43"/>
                      <a:pt x="41" y="143"/>
                      <a:pt x="8" y="178"/>
                    </a:cubicBezTo>
                    <a:cubicBezTo>
                      <a:pt x="0" y="202"/>
                      <a:pt x="21" y="207"/>
                      <a:pt x="36" y="226"/>
                    </a:cubicBezTo>
                    <a:cubicBezTo>
                      <a:pt x="63" y="262"/>
                      <a:pt x="128" y="338"/>
                      <a:pt x="168" y="394"/>
                    </a:cubicBezTo>
                    <a:cubicBezTo>
                      <a:pt x="191" y="429"/>
                      <a:pt x="257" y="531"/>
                      <a:pt x="276" y="562"/>
                    </a:cubicBezTo>
                    <a:cubicBezTo>
                      <a:pt x="298" y="597"/>
                      <a:pt x="295" y="593"/>
                      <a:pt x="300" y="602"/>
                    </a:cubicBezTo>
                    <a:cubicBezTo>
                      <a:pt x="311" y="599"/>
                      <a:pt x="327" y="544"/>
                      <a:pt x="400" y="518"/>
                    </a:cubicBezTo>
                    <a:cubicBezTo>
                      <a:pt x="473" y="492"/>
                      <a:pt x="675" y="460"/>
                      <a:pt x="736" y="446"/>
                    </a:cubicBezTo>
                    <a:cubicBezTo>
                      <a:pt x="760" y="441"/>
                      <a:pt x="751" y="447"/>
                      <a:pt x="764" y="434"/>
                    </a:cubicBezTo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5" name="Freeform 49"/>
              <p:cNvSpPr>
                <a:spLocks/>
              </p:cNvSpPr>
              <p:nvPr/>
            </p:nvSpPr>
            <p:spPr bwMode="auto">
              <a:xfrm>
                <a:off x="1429" y="2763"/>
                <a:ext cx="332" cy="312"/>
              </a:xfrm>
              <a:custGeom>
                <a:avLst/>
                <a:gdLst>
                  <a:gd name="T0" fmla="*/ 0 w 332"/>
                  <a:gd name="T1" fmla="*/ 0 h 312"/>
                  <a:gd name="T2" fmla="*/ 108 w 332"/>
                  <a:gd name="T3" fmla="*/ 116 h 312"/>
                  <a:gd name="T4" fmla="*/ 180 w 332"/>
                  <a:gd name="T5" fmla="*/ 312 h 312"/>
                  <a:gd name="T6" fmla="*/ 248 w 332"/>
                  <a:gd name="T7" fmla="*/ 284 h 312"/>
                  <a:gd name="T8" fmla="*/ 332 w 332"/>
                  <a:gd name="T9" fmla="*/ 264 h 312"/>
                  <a:gd name="T10" fmla="*/ 248 w 332"/>
                  <a:gd name="T11" fmla="*/ 128 h 312"/>
                  <a:gd name="T12" fmla="*/ 200 w 332"/>
                  <a:gd name="T13" fmla="*/ 172 h 312"/>
                  <a:gd name="T14" fmla="*/ 144 w 332"/>
                  <a:gd name="T15" fmla="*/ 76 h 312"/>
                  <a:gd name="T16" fmla="*/ 0 w 332"/>
                  <a:gd name="T17" fmla="*/ 0 h 3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32"/>
                  <a:gd name="T28" fmla="*/ 0 h 312"/>
                  <a:gd name="T29" fmla="*/ 332 w 332"/>
                  <a:gd name="T30" fmla="*/ 312 h 3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32" h="312">
                    <a:moveTo>
                      <a:pt x="0" y="0"/>
                    </a:moveTo>
                    <a:lnTo>
                      <a:pt x="108" y="116"/>
                    </a:lnTo>
                    <a:lnTo>
                      <a:pt x="180" y="312"/>
                    </a:lnTo>
                    <a:lnTo>
                      <a:pt x="248" y="284"/>
                    </a:lnTo>
                    <a:lnTo>
                      <a:pt x="332" y="264"/>
                    </a:lnTo>
                    <a:lnTo>
                      <a:pt x="248" y="128"/>
                    </a:lnTo>
                    <a:lnTo>
                      <a:pt x="200" y="172"/>
                    </a:lnTo>
                    <a:lnTo>
                      <a:pt x="144" y="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6" name="Freeform 50"/>
              <p:cNvSpPr>
                <a:spLocks/>
              </p:cNvSpPr>
              <p:nvPr/>
            </p:nvSpPr>
            <p:spPr bwMode="auto">
              <a:xfrm>
                <a:off x="1021" y="2719"/>
                <a:ext cx="544" cy="400"/>
              </a:xfrm>
              <a:custGeom>
                <a:avLst/>
                <a:gdLst>
                  <a:gd name="T0" fmla="*/ 0 w 544"/>
                  <a:gd name="T1" fmla="*/ 32 h 400"/>
                  <a:gd name="T2" fmla="*/ 228 w 544"/>
                  <a:gd name="T3" fmla="*/ 136 h 400"/>
                  <a:gd name="T4" fmla="*/ 376 w 544"/>
                  <a:gd name="T5" fmla="*/ 300 h 400"/>
                  <a:gd name="T6" fmla="*/ 424 w 544"/>
                  <a:gd name="T7" fmla="*/ 400 h 400"/>
                  <a:gd name="T8" fmla="*/ 468 w 544"/>
                  <a:gd name="T9" fmla="*/ 388 h 400"/>
                  <a:gd name="T10" fmla="*/ 388 w 544"/>
                  <a:gd name="T11" fmla="*/ 228 h 400"/>
                  <a:gd name="T12" fmla="*/ 508 w 544"/>
                  <a:gd name="T13" fmla="*/ 388 h 400"/>
                  <a:gd name="T14" fmla="*/ 544 w 544"/>
                  <a:gd name="T15" fmla="*/ 380 h 400"/>
                  <a:gd name="T16" fmla="*/ 372 w 544"/>
                  <a:gd name="T17" fmla="*/ 156 h 400"/>
                  <a:gd name="T18" fmla="*/ 260 w 544"/>
                  <a:gd name="T19" fmla="*/ 76 h 400"/>
                  <a:gd name="T20" fmla="*/ 212 w 544"/>
                  <a:gd name="T21" fmla="*/ 28 h 400"/>
                  <a:gd name="T22" fmla="*/ 164 w 544"/>
                  <a:gd name="T23" fmla="*/ 48 h 400"/>
                  <a:gd name="T24" fmla="*/ 116 w 544"/>
                  <a:gd name="T25" fmla="*/ 40 h 400"/>
                  <a:gd name="T26" fmla="*/ 44 w 544"/>
                  <a:gd name="T27" fmla="*/ 0 h 400"/>
                  <a:gd name="T28" fmla="*/ 0 w 544"/>
                  <a:gd name="T29" fmla="*/ 32 h 40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44"/>
                  <a:gd name="T46" fmla="*/ 0 h 400"/>
                  <a:gd name="T47" fmla="*/ 544 w 544"/>
                  <a:gd name="T48" fmla="*/ 400 h 40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44" h="400">
                    <a:moveTo>
                      <a:pt x="0" y="32"/>
                    </a:moveTo>
                    <a:lnTo>
                      <a:pt x="228" y="136"/>
                    </a:lnTo>
                    <a:lnTo>
                      <a:pt x="376" y="300"/>
                    </a:lnTo>
                    <a:lnTo>
                      <a:pt x="424" y="400"/>
                    </a:lnTo>
                    <a:lnTo>
                      <a:pt x="468" y="388"/>
                    </a:lnTo>
                    <a:lnTo>
                      <a:pt x="388" y="228"/>
                    </a:lnTo>
                    <a:lnTo>
                      <a:pt x="508" y="388"/>
                    </a:lnTo>
                    <a:lnTo>
                      <a:pt x="544" y="380"/>
                    </a:lnTo>
                    <a:lnTo>
                      <a:pt x="372" y="156"/>
                    </a:lnTo>
                    <a:lnTo>
                      <a:pt x="260" y="76"/>
                    </a:lnTo>
                    <a:lnTo>
                      <a:pt x="212" y="28"/>
                    </a:lnTo>
                    <a:lnTo>
                      <a:pt x="164" y="48"/>
                    </a:lnTo>
                    <a:lnTo>
                      <a:pt x="116" y="40"/>
                    </a:lnTo>
                    <a:lnTo>
                      <a:pt x="44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7" name="Freeform 51"/>
              <p:cNvSpPr>
                <a:spLocks/>
              </p:cNvSpPr>
              <p:nvPr/>
            </p:nvSpPr>
            <p:spPr bwMode="auto">
              <a:xfrm>
                <a:off x="785" y="2839"/>
                <a:ext cx="496" cy="460"/>
              </a:xfrm>
              <a:custGeom>
                <a:avLst/>
                <a:gdLst>
                  <a:gd name="T0" fmla="*/ 0 w 496"/>
                  <a:gd name="T1" fmla="*/ 12 h 460"/>
                  <a:gd name="T2" fmla="*/ 56 w 496"/>
                  <a:gd name="T3" fmla="*/ 0 h 460"/>
                  <a:gd name="T4" fmla="*/ 64 w 496"/>
                  <a:gd name="T5" fmla="*/ 4 h 460"/>
                  <a:gd name="T6" fmla="*/ 212 w 496"/>
                  <a:gd name="T7" fmla="*/ 88 h 460"/>
                  <a:gd name="T8" fmla="*/ 328 w 496"/>
                  <a:gd name="T9" fmla="*/ 300 h 460"/>
                  <a:gd name="T10" fmla="*/ 496 w 496"/>
                  <a:gd name="T11" fmla="*/ 332 h 460"/>
                  <a:gd name="T12" fmla="*/ 392 w 496"/>
                  <a:gd name="T13" fmla="*/ 380 h 460"/>
                  <a:gd name="T14" fmla="*/ 336 w 496"/>
                  <a:gd name="T15" fmla="*/ 460 h 460"/>
                  <a:gd name="T16" fmla="*/ 200 w 496"/>
                  <a:gd name="T17" fmla="*/ 204 h 460"/>
                  <a:gd name="T18" fmla="*/ 56 w 496"/>
                  <a:gd name="T19" fmla="*/ 68 h 460"/>
                  <a:gd name="T20" fmla="*/ 0 w 496"/>
                  <a:gd name="T21" fmla="*/ 12 h 46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96"/>
                  <a:gd name="T34" fmla="*/ 0 h 460"/>
                  <a:gd name="T35" fmla="*/ 496 w 496"/>
                  <a:gd name="T36" fmla="*/ 460 h 46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96" h="460">
                    <a:moveTo>
                      <a:pt x="0" y="12"/>
                    </a:moveTo>
                    <a:lnTo>
                      <a:pt x="56" y="0"/>
                    </a:lnTo>
                    <a:lnTo>
                      <a:pt x="64" y="4"/>
                    </a:lnTo>
                    <a:lnTo>
                      <a:pt x="212" y="88"/>
                    </a:lnTo>
                    <a:lnTo>
                      <a:pt x="328" y="300"/>
                    </a:lnTo>
                    <a:lnTo>
                      <a:pt x="496" y="332"/>
                    </a:lnTo>
                    <a:lnTo>
                      <a:pt x="392" y="380"/>
                    </a:lnTo>
                    <a:lnTo>
                      <a:pt x="336" y="460"/>
                    </a:lnTo>
                    <a:lnTo>
                      <a:pt x="200" y="204"/>
                    </a:lnTo>
                    <a:lnTo>
                      <a:pt x="56" y="6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52"/>
            <p:cNvGrpSpPr>
              <a:grpSpLocks/>
            </p:cNvGrpSpPr>
            <p:nvPr/>
          </p:nvGrpSpPr>
          <p:grpSpPr bwMode="auto">
            <a:xfrm>
              <a:off x="2549" y="1361"/>
              <a:ext cx="2203" cy="2087"/>
              <a:chOff x="2549" y="1361"/>
              <a:chExt cx="2203" cy="2087"/>
            </a:xfrm>
          </p:grpSpPr>
          <p:grpSp>
            <p:nvGrpSpPr>
              <p:cNvPr id="12" name="Group 53"/>
              <p:cNvGrpSpPr>
                <a:grpSpLocks/>
              </p:cNvGrpSpPr>
              <p:nvPr/>
            </p:nvGrpSpPr>
            <p:grpSpPr bwMode="auto">
              <a:xfrm rot="105239">
                <a:off x="2549" y="2499"/>
                <a:ext cx="672" cy="436"/>
                <a:chOff x="2452" y="2860"/>
                <a:chExt cx="768" cy="516"/>
              </a:xfrm>
            </p:grpSpPr>
            <p:sp>
              <p:nvSpPr>
                <p:cNvPr id="12320" name="Freeform 54"/>
                <p:cNvSpPr>
                  <a:spLocks/>
                </p:cNvSpPr>
                <p:nvPr/>
              </p:nvSpPr>
              <p:spPr bwMode="auto">
                <a:xfrm>
                  <a:off x="2805" y="2860"/>
                  <a:ext cx="183" cy="224"/>
                </a:xfrm>
                <a:custGeom>
                  <a:avLst/>
                  <a:gdLst>
                    <a:gd name="T0" fmla="*/ 27 w 183"/>
                    <a:gd name="T1" fmla="*/ 100 h 224"/>
                    <a:gd name="T2" fmla="*/ 31 w 183"/>
                    <a:gd name="T3" fmla="*/ 0 h 224"/>
                    <a:gd name="T4" fmla="*/ 119 w 183"/>
                    <a:gd name="T5" fmla="*/ 80 h 224"/>
                    <a:gd name="T6" fmla="*/ 183 w 183"/>
                    <a:gd name="T7" fmla="*/ 224 h 224"/>
                    <a:gd name="T8" fmla="*/ 27 w 183"/>
                    <a:gd name="T9" fmla="*/ 100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3"/>
                    <a:gd name="T16" fmla="*/ 0 h 224"/>
                    <a:gd name="T17" fmla="*/ 183 w 183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3" h="224">
                      <a:moveTo>
                        <a:pt x="27" y="100"/>
                      </a:moveTo>
                      <a:cubicBezTo>
                        <a:pt x="5" y="67"/>
                        <a:pt x="0" y="31"/>
                        <a:pt x="31" y="0"/>
                      </a:cubicBezTo>
                      <a:lnTo>
                        <a:pt x="119" y="80"/>
                      </a:lnTo>
                      <a:lnTo>
                        <a:pt x="183" y="224"/>
                      </a:lnTo>
                      <a:lnTo>
                        <a:pt x="27" y="10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21" name="Freeform 55"/>
                <p:cNvSpPr>
                  <a:spLocks/>
                </p:cNvSpPr>
                <p:nvPr/>
              </p:nvSpPr>
              <p:spPr bwMode="auto">
                <a:xfrm>
                  <a:off x="2452" y="2948"/>
                  <a:ext cx="768" cy="428"/>
                </a:xfrm>
                <a:custGeom>
                  <a:avLst/>
                  <a:gdLst>
                    <a:gd name="T0" fmla="*/ 0 w 768"/>
                    <a:gd name="T1" fmla="*/ 116 h 428"/>
                    <a:gd name="T2" fmla="*/ 264 w 768"/>
                    <a:gd name="T3" fmla="*/ 16 h 428"/>
                    <a:gd name="T4" fmla="*/ 524 w 768"/>
                    <a:gd name="T5" fmla="*/ 0 h 428"/>
                    <a:gd name="T6" fmla="*/ 660 w 768"/>
                    <a:gd name="T7" fmla="*/ 240 h 428"/>
                    <a:gd name="T8" fmla="*/ 768 w 768"/>
                    <a:gd name="T9" fmla="*/ 312 h 428"/>
                    <a:gd name="T10" fmla="*/ 680 w 768"/>
                    <a:gd name="T11" fmla="*/ 348 h 428"/>
                    <a:gd name="T12" fmla="*/ 612 w 768"/>
                    <a:gd name="T13" fmla="*/ 428 h 428"/>
                    <a:gd name="T14" fmla="*/ 536 w 768"/>
                    <a:gd name="T15" fmla="*/ 352 h 428"/>
                    <a:gd name="T16" fmla="*/ 412 w 768"/>
                    <a:gd name="T17" fmla="*/ 300 h 428"/>
                    <a:gd name="T18" fmla="*/ 328 w 768"/>
                    <a:gd name="T19" fmla="*/ 172 h 428"/>
                    <a:gd name="T20" fmla="*/ 64 w 768"/>
                    <a:gd name="T21" fmla="*/ 168 h 428"/>
                    <a:gd name="T22" fmla="*/ 0 w 768"/>
                    <a:gd name="T23" fmla="*/ 116 h 42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768"/>
                    <a:gd name="T37" fmla="*/ 0 h 428"/>
                    <a:gd name="T38" fmla="*/ 768 w 768"/>
                    <a:gd name="T39" fmla="*/ 428 h 42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768" h="428">
                      <a:moveTo>
                        <a:pt x="0" y="116"/>
                      </a:moveTo>
                      <a:lnTo>
                        <a:pt x="264" y="16"/>
                      </a:lnTo>
                      <a:lnTo>
                        <a:pt x="524" y="0"/>
                      </a:lnTo>
                      <a:lnTo>
                        <a:pt x="660" y="240"/>
                      </a:lnTo>
                      <a:cubicBezTo>
                        <a:pt x="701" y="292"/>
                        <a:pt x="765" y="294"/>
                        <a:pt x="768" y="312"/>
                      </a:cubicBezTo>
                      <a:cubicBezTo>
                        <a:pt x="708" y="332"/>
                        <a:pt x="718" y="318"/>
                        <a:pt x="680" y="348"/>
                      </a:cubicBezTo>
                      <a:cubicBezTo>
                        <a:pt x="637" y="375"/>
                        <a:pt x="636" y="376"/>
                        <a:pt x="612" y="428"/>
                      </a:cubicBezTo>
                      <a:cubicBezTo>
                        <a:pt x="564" y="352"/>
                        <a:pt x="569" y="373"/>
                        <a:pt x="536" y="352"/>
                      </a:cubicBezTo>
                      <a:cubicBezTo>
                        <a:pt x="503" y="331"/>
                        <a:pt x="447" y="330"/>
                        <a:pt x="412" y="300"/>
                      </a:cubicBezTo>
                      <a:cubicBezTo>
                        <a:pt x="392" y="278"/>
                        <a:pt x="382" y="187"/>
                        <a:pt x="328" y="172"/>
                      </a:cubicBezTo>
                      <a:lnTo>
                        <a:pt x="64" y="1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571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303" name="Freeform 56"/>
              <p:cNvSpPr>
                <a:spLocks/>
              </p:cNvSpPr>
              <p:nvPr/>
            </p:nvSpPr>
            <p:spPr bwMode="auto">
              <a:xfrm>
                <a:off x="3765" y="1435"/>
                <a:ext cx="504" cy="936"/>
              </a:xfrm>
              <a:custGeom>
                <a:avLst/>
                <a:gdLst>
                  <a:gd name="T0" fmla="*/ 192 w 504"/>
                  <a:gd name="T1" fmla="*/ 936 h 936"/>
                  <a:gd name="T2" fmla="*/ 152 w 504"/>
                  <a:gd name="T3" fmla="*/ 882 h 936"/>
                  <a:gd name="T4" fmla="*/ 183 w 504"/>
                  <a:gd name="T5" fmla="*/ 782 h 936"/>
                  <a:gd name="T6" fmla="*/ 108 w 504"/>
                  <a:gd name="T7" fmla="*/ 731 h 936"/>
                  <a:gd name="T8" fmla="*/ 45 w 504"/>
                  <a:gd name="T9" fmla="*/ 651 h 936"/>
                  <a:gd name="T10" fmla="*/ 0 w 504"/>
                  <a:gd name="T11" fmla="*/ 457 h 936"/>
                  <a:gd name="T12" fmla="*/ 49 w 504"/>
                  <a:gd name="T13" fmla="*/ 131 h 936"/>
                  <a:gd name="T14" fmla="*/ 103 w 504"/>
                  <a:gd name="T15" fmla="*/ 54 h 936"/>
                  <a:gd name="T16" fmla="*/ 187 w 504"/>
                  <a:gd name="T17" fmla="*/ 0 h 936"/>
                  <a:gd name="T18" fmla="*/ 303 w 504"/>
                  <a:gd name="T19" fmla="*/ 14 h 936"/>
                  <a:gd name="T20" fmla="*/ 446 w 504"/>
                  <a:gd name="T21" fmla="*/ 145 h 936"/>
                  <a:gd name="T22" fmla="*/ 468 w 504"/>
                  <a:gd name="T23" fmla="*/ 217 h 936"/>
                  <a:gd name="T24" fmla="*/ 495 w 504"/>
                  <a:gd name="T25" fmla="*/ 380 h 936"/>
                  <a:gd name="T26" fmla="*/ 500 w 504"/>
                  <a:gd name="T27" fmla="*/ 565 h 936"/>
                  <a:gd name="T28" fmla="*/ 500 w 504"/>
                  <a:gd name="T29" fmla="*/ 719 h 936"/>
                  <a:gd name="T30" fmla="*/ 303 w 504"/>
                  <a:gd name="T31" fmla="*/ 877 h 936"/>
                  <a:gd name="T32" fmla="*/ 192 w 504"/>
                  <a:gd name="T33" fmla="*/ 936 h 9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04"/>
                  <a:gd name="T52" fmla="*/ 0 h 936"/>
                  <a:gd name="T53" fmla="*/ 504 w 504"/>
                  <a:gd name="T54" fmla="*/ 936 h 9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04" h="936">
                    <a:moveTo>
                      <a:pt x="192" y="936"/>
                    </a:moveTo>
                    <a:lnTo>
                      <a:pt x="152" y="882"/>
                    </a:lnTo>
                    <a:lnTo>
                      <a:pt x="183" y="782"/>
                    </a:lnTo>
                    <a:cubicBezTo>
                      <a:pt x="182" y="737"/>
                      <a:pt x="168" y="746"/>
                      <a:pt x="108" y="731"/>
                    </a:cubicBezTo>
                    <a:cubicBezTo>
                      <a:pt x="95" y="712"/>
                      <a:pt x="55" y="673"/>
                      <a:pt x="45" y="651"/>
                    </a:cubicBezTo>
                    <a:cubicBezTo>
                      <a:pt x="22" y="599"/>
                      <a:pt x="4" y="512"/>
                      <a:pt x="0" y="457"/>
                    </a:cubicBezTo>
                    <a:cubicBezTo>
                      <a:pt x="1" y="397"/>
                      <a:pt x="0" y="206"/>
                      <a:pt x="49" y="131"/>
                    </a:cubicBezTo>
                    <a:cubicBezTo>
                      <a:pt x="57" y="97"/>
                      <a:pt x="85" y="83"/>
                      <a:pt x="103" y="54"/>
                    </a:cubicBezTo>
                    <a:cubicBezTo>
                      <a:pt x="125" y="20"/>
                      <a:pt x="146" y="8"/>
                      <a:pt x="187" y="0"/>
                    </a:cubicBezTo>
                    <a:cubicBezTo>
                      <a:pt x="226" y="3"/>
                      <a:pt x="264" y="6"/>
                      <a:pt x="303" y="14"/>
                    </a:cubicBezTo>
                    <a:cubicBezTo>
                      <a:pt x="367" y="46"/>
                      <a:pt x="416" y="75"/>
                      <a:pt x="446" y="145"/>
                    </a:cubicBezTo>
                    <a:cubicBezTo>
                      <a:pt x="456" y="168"/>
                      <a:pt x="457" y="193"/>
                      <a:pt x="468" y="217"/>
                    </a:cubicBezTo>
                    <a:cubicBezTo>
                      <a:pt x="479" y="271"/>
                      <a:pt x="484" y="326"/>
                      <a:pt x="495" y="380"/>
                    </a:cubicBezTo>
                    <a:cubicBezTo>
                      <a:pt x="504" y="475"/>
                      <a:pt x="500" y="413"/>
                      <a:pt x="500" y="565"/>
                    </a:cubicBezTo>
                    <a:lnTo>
                      <a:pt x="500" y="719"/>
                    </a:lnTo>
                    <a:lnTo>
                      <a:pt x="303" y="877"/>
                    </a:lnTo>
                    <a:lnTo>
                      <a:pt x="192" y="936"/>
                    </a:lnTo>
                    <a:close/>
                  </a:path>
                </a:pathLst>
              </a:custGeom>
              <a:solidFill>
                <a:srgbClr val="FFCC99"/>
              </a:solidFill>
              <a:ln w="1270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4" name="Freeform 57"/>
              <p:cNvSpPr>
                <a:spLocks/>
              </p:cNvSpPr>
              <p:nvPr/>
            </p:nvSpPr>
            <p:spPr bwMode="auto">
              <a:xfrm>
                <a:off x="3719" y="1361"/>
                <a:ext cx="749" cy="745"/>
              </a:xfrm>
              <a:custGeom>
                <a:avLst/>
                <a:gdLst>
                  <a:gd name="T0" fmla="*/ 563 w 749"/>
                  <a:gd name="T1" fmla="*/ 679 h 745"/>
                  <a:gd name="T2" fmla="*/ 643 w 749"/>
                  <a:gd name="T3" fmla="*/ 602 h 745"/>
                  <a:gd name="T4" fmla="*/ 719 w 749"/>
                  <a:gd name="T5" fmla="*/ 498 h 745"/>
                  <a:gd name="T6" fmla="*/ 749 w 749"/>
                  <a:gd name="T7" fmla="*/ 360 h 745"/>
                  <a:gd name="T8" fmla="*/ 683 w 749"/>
                  <a:gd name="T9" fmla="*/ 150 h 745"/>
                  <a:gd name="T10" fmla="*/ 623 w 749"/>
                  <a:gd name="T11" fmla="*/ 48 h 745"/>
                  <a:gd name="T12" fmla="*/ 515 w 749"/>
                  <a:gd name="T13" fmla="*/ 0 h 745"/>
                  <a:gd name="T14" fmla="*/ 149 w 749"/>
                  <a:gd name="T15" fmla="*/ 72 h 745"/>
                  <a:gd name="T16" fmla="*/ 0 w 749"/>
                  <a:gd name="T17" fmla="*/ 159 h 745"/>
                  <a:gd name="T18" fmla="*/ 1 w 749"/>
                  <a:gd name="T19" fmla="*/ 289 h 745"/>
                  <a:gd name="T20" fmla="*/ 88 w 749"/>
                  <a:gd name="T21" fmla="*/ 385 h 745"/>
                  <a:gd name="T22" fmla="*/ 184 w 749"/>
                  <a:gd name="T23" fmla="*/ 415 h 745"/>
                  <a:gd name="T24" fmla="*/ 160 w 749"/>
                  <a:gd name="T25" fmla="*/ 505 h 745"/>
                  <a:gd name="T26" fmla="*/ 229 w 749"/>
                  <a:gd name="T27" fmla="*/ 535 h 745"/>
                  <a:gd name="T28" fmla="*/ 238 w 749"/>
                  <a:gd name="T29" fmla="*/ 643 h 745"/>
                  <a:gd name="T30" fmla="*/ 358 w 749"/>
                  <a:gd name="T31" fmla="*/ 730 h 745"/>
                  <a:gd name="T32" fmla="*/ 484 w 749"/>
                  <a:gd name="T33" fmla="*/ 745 h 745"/>
                  <a:gd name="T34" fmla="*/ 563 w 749"/>
                  <a:gd name="T35" fmla="*/ 679 h 74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49"/>
                  <a:gd name="T55" fmla="*/ 0 h 745"/>
                  <a:gd name="T56" fmla="*/ 749 w 749"/>
                  <a:gd name="T57" fmla="*/ 745 h 74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49" h="745">
                    <a:moveTo>
                      <a:pt x="563" y="679"/>
                    </a:moveTo>
                    <a:lnTo>
                      <a:pt x="643" y="602"/>
                    </a:lnTo>
                    <a:lnTo>
                      <a:pt x="719" y="498"/>
                    </a:lnTo>
                    <a:lnTo>
                      <a:pt x="749" y="360"/>
                    </a:lnTo>
                    <a:lnTo>
                      <a:pt x="683" y="150"/>
                    </a:lnTo>
                    <a:lnTo>
                      <a:pt x="623" y="48"/>
                    </a:lnTo>
                    <a:lnTo>
                      <a:pt x="515" y="0"/>
                    </a:lnTo>
                    <a:lnTo>
                      <a:pt x="149" y="72"/>
                    </a:lnTo>
                    <a:lnTo>
                      <a:pt x="0" y="159"/>
                    </a:lnTo>
                    <a:lnTo>
                      <a:pt x="1" y="289"/>
                    </a:lnTo>
                    <a:lnTo>
                      <a:pt x="88" y="385"/>
                    </a:lnTo>
                    <a:lnTo>
                      <a:pt x="184" y="415"/>
                    </a:lnTo>
                    <a:lnTo>
                      <a:pt x="160" y="505"/>
                    </a:lnTo>
                    <a:lnTo>
                      <a:pt x="229" y="535"/>
                    </a:lnTo>
                    <a:lnTo>
                      <a:pt x="238" y="643"/>
                    </a:lnTo>
                    <a:lnTo>
                      <a:pt x="358" y="730"/>
                    </a:lnTo>
                    <a:lnTo>
                      <a:pt x="484" y="745"/>
                    </a:lnTo>
                    <a:lnTo>
                      <a:pt x="563" y="67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5" name="Freeform 58"/>
              <p:cNvSpPr>
                <a:spLocks/>
              </p:cNvSpPr>
              <p:nvPr/>
            </p:nvSpPr>
            <p:spPr bwMode="auto">
              <a:xfrm>
                <a:off x="3841" y="1420"/>
                <a:ext cx="510" cy="203"/>
              </a:xfrm>
              <a:custGeom>
                <a:avLst/>
                <a:gdLst>
                  <a:gd name="T0" fmla="*/ 64 w 456"/>
                  <a:gd name="T1" fmla="*/ 32 h 180"/>
                  <a:gd name="T2" fmla="*/ 4 w 456"/>
                  <a:gd name="T3" fmla="*/ 52 h 180"/>
                  <a:gd name="T4" fmla="*/ 0 w 456"/>
                  <a:gd name="T5" fmla="*/ 116 h 180"/>
                  <a:gd name="T6" fmla="*/ 96 w 456"/>
                  <a:gd name="T7" fmla="*/ 124 h 180"/>
                  <a:gd name="T8" fmla="*/ 140 w 456"/>
                  <a:gd name="T9" fmla="*/ 76 h 180"/>
                  <a:gd name="T10" fmla="*/ 244 w 456"/>
                  <a:gd name="T11" fmla="*/ 180 h 180"/>
                  <a:gd name="T12" fmla="*/ 244 w 456"/>
                  <a:gd name="T13" fmla="*/ 92 h 180"/>
                  <a:gd name="T14" fmla="*/ 332 w 456"/>
                  <a:gd name="T15" fmla="*/ 88 h 180"/>
                  <a:gd name="T16" fmla="*/ 448 w 456"/>
                  <a:gd name="T17" fmla="*/ 152 h 180"/>
                  <a:gd name="T18" fmla="*/ 456 w 456"/>
                  <a:gd name="T19" fmla="*/ 84 h 180"/>
                  <a:gd name="T20" fmla="*/ 408 w 456"/>
                  <a:gd name="T21" fmla="*/ 24 h 180"/>
                  <a:gd name="T22" fmla="*/ 312 w 456"/>
                  <a:gd name="T23" fmla="*/ 0 h 180"/>
                  <a:gd name="T24" fmla="*/ 64 w 456"/>
                  <a:gd name="T25" fmla="*/ 32 h 1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56"/>
                  <a:gd name="T40" fmla="*/ 0 h 180"/>
                  <a:gd name="T41" fmla="*/ 456 w 456"/>
                  <a:gd name="T42" fmla="*/ 180 h 18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56" h="180">
                    <a:moveTo>
                      <a:pt x="64" y="32"/>
                    </a:moveTo>
                    <a:lnTo>
                      <a:pt x="4" y="52"/>
                    </a:lnTo>
                    <a:lnTo>
                      <a:pt x="0" y="116"/>
                    </a:lnTo>
                    <a:lnTo>
                      <a:pt x="96" y="124"/>
                    </a:lnTo>
                    <a:lnTo>
                      <a:pt x="140" y="76"/>
                    </a:lnTo>
                    <a:lnTo>
                      <a:pt x="244" y="180"/>
                    </a:lnTo>
                    <a:lnTo>
                      <a:pt x="244" y="92"/>
                    </a:lnTo>
                    <a:lnTo>
                      <a:pt x="332" y="88"/>
                    </a:lnTo>
                    <a:lnTo>
                      <a:pt x="448" y="152"/>
                    </a:lnTo>
                    <a:lnTo>
                      <a:pt x="456" y="84"/>
                    </a:lnTo>
                    <a:lnTo>
                      <a:pt x="408" y="24"/>
                    </a:lnTo>
                    <a:lnTo>
                      <a:pt x="312" y="0"/>
                    </a:lnTo>
                    <a:lnTo>
                      <a:pt x="64" y="32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6" name="Freeform 59"/>
              <p:cNvSpPr>
                <a:spLocks/>
              </p:cNvSpPr>
              <p:nvPr/>
            </p:nvSpPr>
            <p:spPr bwMode="auto">
              <a:xfrm>
                <a:off x="3756" y="1638"/>
                <a:ext cx="303" cy="688"/>
              </a:xfrm>
              <a:custGeom>
                <a:avLst/>
                <a:gdLst>
                  <a:gd name="T0" fmla="*/ 51 w 303"/>
                  <a:gd name="T1" fmla="*/ 18 h 688"/>
                  <a:gd name="T2" fmla="*/ 18 w 303"/>
                  <a:gd name="T3" fmla="*/ 126 h 688"/>
                  <a:gd name="T4" fmla="*/ 33 w 303"/>
                  <a:gd name="T5" fmla="*/ 303 h 688"/>
                  <a:gd name="T6" fmla="*/ 65 w 303"/>
                  <a:gd name="T7" fmla="*/ 439 h 688"/>
                  <a:gd name="T8" fmla="*/ 117 w 303"/>
                  <a:gd name="T9" fmla="*/ 513 h 688"/>
                  <a:gd name="T10" fmla="*/ 210 w 303"/>
                  <a:gd name="T11" fmla="*/ 516 h 688"/>
                  <a:gd name="T12" fmla="*/ 303 w 303"/>
                  <a:gd name="T13" fmla="*/ 498 h 688"/>
                  <a:gd name="T14" fmla="*/ 228 w 303"/>
                  <a:gd name="T15" fmla="*/ 561 h 688"/>
                  <a:gd name="T16" fmla="*/ 193 w 303"/>
                  <a:gd name="T17" fmla="*/ 688 h 688"/>
                  <a:gd name="T18" fmla="*/ 165 w 303"/>
                  <a:gd name="T19" fmla="*/ 549 h 688"/>
                  <a:gd name="T20" fmla="*/ 78 w 303"/>
                  <a:gd name="T21" fmla="*/ 531 h 688"/>
                  <a:gd name="T22" fmla="*/ 0 w 303"/>
                  <a:gd name="T23" fmla="*/ 315 h 688"/>
                  <a:gd name="T24" fmla="*/ 3 w 303"/>
                  <a:gd name="T25" fmla="*/ 99 h 688"/>
                  <a:gd name="T26" fmla="*/ 18 w 303"/>
                  <a:gd name="T27" fmla="*/ 0 h 688"/>
                  <a:gd name="T28" fmla="*/ 51 w 303"/>
                  <a:gd name="T29" fmla="*/ 18 h 68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03"/>
                  <a:gd name="T46" fmla="*/ 0 h 688"/>
                  <a:gd name="T47" fmla="*/ 303 w 303"/>
                  <a:gd name="T48" fmla="*/ 688 h 68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03" h="688">
                    <a:moveTo>
                      <a:pt x="51" y="18"/>
                    </a:moveTo>
                    <a:lnTo>
                      <a:pt x="18" y="126"/>
                    </a:lnTo>
                    <a:lnTo>
                      <a:pt x="33" y="303"/>
                    </a:lnTo>
                    <a:lnTo>
                      <a:pt x="65" y="439"/>
                    </a:lnTo>
                    <a:lnTo>
                      <a:pt x="117" y="513"/>
                    </a:lnTo>
                    <a:lnTo>
                      <a:pt x="210" y="516"/>
                    </a:lnTo>
                    <a:lnTo>
                      <a:pt x="303" y="498"/>
                    </a:lnTo>
                    <a:lnTo>
                      <a:pt x="228" y="561"/>
                    </a:lnTo>
                    <a:lnTo>
                      <a:pt x="193" y="688"/>
                    </a:lnTo>
                    <a:cubicBezTo>
                      <a:pt x="183" y="686"/>
                      <a:pt x="184" y="575"/>
                      <a:pt x="165" y="549"/>
                    </a:cubicBezTo>
                    <a:cubicBezTo>
                      <a:pt x="150" y="546"/>
                      <a:pt x="106" y="570"/>
                      <a:pt x="78" y="531"/>
                    </a:cubicBezTo>
                    <a:lnTo>
                      <a:pt x="0" y="315"/>
                    </a:lnTo>
                    <a:lnTo>
                      <a:pt x="3" y="99"/>
                    </a:lnTo>
                    <a:lnTo>
                      <a:pt x="18" y="0"/>
                    </a:lnTo>
                    <a:lnTo>
                      <a:pt x="51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7" name="Freeform 60"/>
              <p:cNvSpPr>
                <a:spLocks/>
              </p:cNvSpPr>
              <p:nvPr/>
            </p:nvSpPr>
            <p:spPr bwMode="auto">
              <a:xfrm>
                <a:off x="4162" y="1841"/>
                <a:ext cx="28" cy="71"/>
              </a:xfrm>
              <a:custGeom>
                <a:avLst/>
                <a:gdLst>
                  <a:gd name="T0" fmla="*/ 0 w 28"/>
                  <a:gd name="T1" fmla="*/ 8 h 71"/>
                  <a:gd name="T2" fmla="*/ 28 w 28"/>
                  <a:gd name="T3" fmla="*/ 0 h 71"/>
                  <a:gd name="T4" fmla="*/ 16 w 28"/>
                  <a:gd name="T5" fmla="*/ 71 h 71"/>
                  <a:gd name="T6" fmla="*/ 0 w 28"/>
                  <a:gd name="T7" fmla="*/ 8 h 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"/>
                  <a:gd name="T13" fmla="*/ 0 h 71"/>
                  <a:gd name="T14" fmla="*/ 28 w 28"/>
                  <a:gd name="T15" fmla="*/ 71 h 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" h="71">
                    <a:moveTo>
                      <a:pt x="0" y="8"/>
                    </a:moveTo>
                    <a:lnTo>
                      <a:pt x="28" y="0"/>
                    </a:lnTo>
                    <a:lnTo>
                      <a:pt x="16" y="71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8" name="Freeform 61"/>
              <p:cNvSpPr>
                <a:spLocks/>
              </p:cNvSpPr>
              <p:nvPr/>
            </p:nvSpPr>
            <p:spPr bwMode="auto">
              <a:xfrm>
                <a:off x="4239" y="1850"/>
                <a:ext cx="169" cy="154"/>
              </a:xfrm>
              <a:custGeom>
                <a:avLst/>
                <a:gdLst>
                  <a:gd name="T0" fmla="*/ 9 w 169"/>
                  <a:gd name="T1" fmla="*/ 154 h 154"/>
                  <a:gd name="T2" fmla="*/ 0 w 169"/>
                  <a:gd name="T3" fmla="*/ 73 h 154"/>
                  <a:gd name="T4" fmla="*/ 67 w 169"/>
                  <a:gd name="T5" fmla="*/ 6 h 154"/>
                  <a:gd name="T6" fmla="*/ 79 w 169"/>
                  <a:gd name="T7" fmla="*/ 60 h 154"/>
                  <a:gd name="T8" fmla="*/ 115 w 169"/>
                  <a:gd name="T9" fmla="*/ 27 h 154"/>
                  <a:gd name="T10" fmla="*/ 169 w 169"/>
                  <a:gd name="T11" fmla="*/ 0 h 154"/>
                  <a:gd name="T12" fmla="*/ 121 w 169"/>
                  <a:gd name="T13" fmla="*/ 60 h 154"/>
                  <a:gd name="T14" fmla="*/ 9 w 169"/>
                  <a:gd name="T15" fmla="*/ 154 h 15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9"/>
                  <a:gd name="T25" fmla="*/ 0 h 154"/>
                  <a:gd name="T26" fmla="*/ 169 w 169"/>
                  <a:gd name="T27" fmla="*/ 154 h 15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9" h="154">
                    <a:moveTo>
                      <a:pt x="9" y="154"/>
                    </a:moveTo>
                    <a:lnTo>
                      <a:pt x="0" y="73"/>
                    </a:lnTo>
                    <a:lnTo>
                      <a:pt x="67" y="6"/>
                    </a:lnTo>
                    <a:lnTo>
                      <a:pt x="79" y="60"/>
                    </a:lnTo>
                    <a:lnTo>
                      <a:pt x="115" y="27"/>
                    </a:lnTo>
                    <a:lnTo>
                      <a:pt x="169" y="0"/>
                    </a:lnTo>
                    <a:lnTo>
                      <a:pt x="121" y="60"/>
                    </a:lnTo>
                    <a:lnTo>
                      <a:pt x="9" y="15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9" name="Freeform 62"/>
              <p:cNvSpPr>
                <a:spLocks/>
              </p:cNvSpPr>
              <p:nvPr/>
            </p:nvSpPr>
            <p:spPr bwMode="auto">
              <a:xfrm>
                <a:off x="3137" y="2175"/>
                <a:ext cx="1600" cy="1273"/>
              </a:xfrm>
              <a:custGeom>
                <a:avLst/>
                <a:gdLst>
                  <a:gd name="T0" fmla="*/ 1404 w 1600"/>
                  <a:gd name="T1" fmla="*/ 112 h 1273"/>
                  <a:gd name="T2" fmla="*/ 1152 w 1600"/>
                  <a:gd name="T3" fmla="*/ 0 h 1273"/>
                  <a:gd name="T4" fmla="*/ 926 w 1600"/>
                  <a:gd name="T5" fmla="*/ 164 h 1273"/>
                  <a:gd name="T6" fmla="*/ 845 w 1600"/>
                  <a:gd name="T7" fmla="*/ 200 h 1273"/>
                  <a:gd name="T8" fmla="*/ 746 w 1600"/>
                  <a:gd name="T9" fmla="*/ 245 h 1273"/>
                  <a:gd name="T10" fmla="*/ 575 w 1600"/>
                  <a:gd name="T11" fmla="*/ 311 h 1273"/>
                  <a:gd name="T12" fmla="*/ 476 w 1600"/>
                  <a:gd name="T13" fmla="*/ 380 h 1273"/>
                  <a:gd name="T14" fmla="*/ 296 w 1600"/>
                  <a:gd name="T15" fmla="*/ 688 h 1273"/>
                  <a:gd name="T16" fmla="*/ 255 w 1600"/>
                  <a:gd name="T17" fmla="*/ 811 h 1273"/>
                  <a:gd name="T18" fmla="*/ 99 w 1600"/>
                  <a:gd name="T19" fmla="*/ 910 h 1273"/>
                  <a:gd name="T20" fmla="*/ 0 w 1600"/>
                  <a:gd name="T21" fmla="*/ 1120 h 1273"/>
                  <a:gd name="T22" fmla="*/ 584 w 1600"/>
                  <a:gd name="T23" fmla="*/ 1220 h 1273"/>
                  <a:gd name="T24" fmla="*/ 840 w 1600"/>
                  <a:gd name="T25" fmla="*/ 812 h 1273"/>
                  <a:gd name="T26" fmla="*/ 1304 w 1600"/>
                  <a:gd name="T27" fmla="*/ 672 h 1273"/>
                  <a:gd name="T28" fmla="*/ 1592 w 1600"/>
                  <a:gd name="T29" fmla="*/ 824 h 1273"/>
                  <a:gd name="T30" fmla="*/ 1600 w 1600"/>
                  <a:gd name="T31" fmla="*/ 544 h 1273"/>
                  <a:gd name="T32" fmla="*/ 1512 w 1600"/>
                  <a:gd name="T33" fmla="*/ 188 h 1273"/>
                  <a:gd name="T34" fmla="*/ 1404 w 1600"/>
                  <a:gd name="T35" fmla="*/ 112 h 127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00"/>
                  <a:gd name="T55" fmla="*/ 0 h 1273"/>
                  <a:gd name="T56" fmla="*/ 1600 w 1600"/>
                  <a:gd name="T57" fmla="*/ 1273 h 127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00" h="1273">
                    <a:moveTo>
                      <a:pt x="1404" y="112"/>
                    </a:moveTo>
                    <a:lnTo>
                      <a:pt x="1152" y="0"/>
                    </a:lnTo>
                    <a:lnTo>
                      <a:pt x="926" y="164"/>
                    </a:lnTo>
                    <a:lnTo>
                      <a:pt x="845" y="200"/>
                    </a:lnTo>
                    <a:lnTo>
                      <a:pt x="746" y="245"/>
                    </a:lnTo>
                    <a:lnTo>
                      <a:pt x="575" y="311"/>
                    </a:lnTo>
                    <a:lnTo>
                      <a:pt x="476" y="380"/>
                    </a:lnTo>
                    <a:lnTo>
                      <a:pt x="296" y="688"/>
                    </a:lnTo>
                    <a:cubicBezTo>
                      <a:pt x="296" y="688"/>
                      <a:pt x="275" y="749"/>
                      <a:pt x="255" y="811"/>
                    </a:cubicBezTo>
                    <a:cubicBezTo>
                      <a:pt x="222" y="848"/>
                      <a:pt x="141" y="859"/>
                      <a:pt x="99" y="910"/>
                    </a:cubicBezTo>
                    <a:cubicBezTo>
                      <a:pt x="57" y="961"/>
                      <a:pt x="46" y="965"/>
                      <a:pt x="0" y="1120"/>
                    </a:cubicBezTo>
                    <a:cubicBezTo>
                      <a:pt x="130" y="1193"/>
                      <a:pt x="449" y="1273"/>
                      <a:pt x="584" y="1220"/>
                    </a:cubicBezTo>
                    <a:cubicBezTo>
                      <a:pt x="656" y="1172"/>
                      <a:pt x="684" y="908"/>
                      <a:pt x="840" y="812"/>
                    </a:cubicBezTo>
                    <a:cubicBezTo>
                      <a:pt x="996" y="716"/>
                      <a:pt x="1136" y="680"/>
                      <a:pt x="1304" y="672"/>
                    </a:cubicBezTo>
                    <a:cubicBezTo>
                      <a:pt x="1472" y="664"/>
                      <a:pt x="1552" y="764"/>
                      <a:pt x="1592" y="824"/>
                    </a:cubicBezTo>
                    <a:cubicBezTo>
                      <a:pt x="1596" y="684"/>
                      <a:pt x="1600" y="544"/>
                      <a:pt x="1600" y="544"/>
                    </a:cubicBezTo>
                    <a:lnTo>
                      <a:pt x="1512" y="188"/>
                    </a:lnTo>
                    <a:lnTo>
                      <a:pt x="1404" y="112"/>
                    </a:lnTo>
                    <a:close/>
                  </a:path>
                </a:pathLst>
              </a:custGeom>
              <a:solidFill>
                <a:srgbClr val="99CCFF"/>
              </a:solidFill>
              <a:ln w="57150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0" name="Freeform 63"/>
              <p:cNvSpPr>
                <a:spLocks/>
              </p:cNvSpPr>
              <p:nvPr/>
            </p:nvSpPr>
            <p:spPr bwMode="auto">
              <a:xfrm>
                <a:off x="3333" y="2359"/>
                <a:ext cx="812" cy="864"/>
              </a:xfrm>
              <a:custGeom>
                <a:avLst/>
                <a:gdLst>
                  <a:gd name="T0" fmla="*/ 576 w 812"/>
                  <a:gd name="T1" fmla="*/ 32 h 864"/>
                  <a:gd name="T2" fmla="*/ 364 w 812"/>
                  <a:gd name="T3" fmla="*/ 112 h 864"/>
                  <a:gd name="T4" fmla="*/ 260 w 812"/>
                  <a:gd name="T5" fmla="*/ 180 h 864"/>
                  <a:gd name="T6" fmla="*/ 68 w 812"/>
                  <a:gd name="T7" fmla="*/ 492 h 864"/>
                  <a:gd name="T8" fmla="*/ 0 w 812"/>
                  <a:gd name="T9" fmla="*/ 864 h 864"/>
                  <a:gd name="T10" fmla="*/ 116 w 812"/>
                  <a:gd name="T11" fmla="*/ 648 h 864"/>
                  <a:gd name="T12" fmla="*/ 116 w 812"/>
                  <a:gd name="T13" fmla="*/ 540 h 864"/>
                  <a:gd name="T14" fmla="*/ 356 w 812"/>
                  <a:gd name="T15" fmla="*/ 160 h 864"/>
                  <a:gd name="T16" fmla="*/ 532 w 812"/>
                  <a:gd name="T17" fmla="*/ 92 h 864"/>
                  <a:gd name="T18" fmla="*/ 812 w 812"/>
                  <a:gd name="T19" fmla="*/ 52 h 864"/>
                  <a:gd name="T20" fmla="*/ 620 w 812"/>
                  <a:gd name="T21" fmla="*/ 0 h 864"/>
                  <a:gd name="T22" fmla="*/ 576 w 812"/>
                  <a:gd name="T23" fmla="*/ 32 h 8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12"/>
                  <a:gd name="T37" fmla="*/ 0 h 864"/>
                  <a:gd name="T38" fmla="*/ 812 w 812"/>
                  <a:gd name="T39" fmla="*/ 864 h 8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12" h="864">
                    <a:moveTo>
                      <a:pt x="576" y="32"/>
                    </a:moveTo>
                    <a:lnTo>
                      <a:pt x="364" y="112"/>
                    </a:lnTo>
                    <a:lnTo>
                      <a:pt x="260" y="180"/>
                    </a:lnTo>
                    <a:lnTo>
                      <a:pt x="68" y="492"/>
                    </a:lnTo>
                    <a:lnTo>
                      <a:pt x="0" y="864"/>
                    </a:lnTo>
                    <a:lnTo>
                      <a:pt x="116" y="648"/>
                    </a:lnTo>
                    <a:lnTo>
                      <a:pt x="116" y="540"/>
                    </a:lnTo>
                    <a:lnTo>
                      <a:pt x="356" y="160"/>
                    </a:lnTo>
                    <a:lnTo>
                      <a:pt x="532" y="92"/>
                    </a:lnTo>
                    <a:lnTo>
                      <a:pt x="812" y="52"/>
                    </a:lnTo>
                    <a:lnTo>
                      <a:pt x="620" y="0"/>
                    </a:lnTo>
                    <a:lnTo>
                      <a:pt x="576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1" name="Freeform 64"/>
              <p:cNvSpPr>
                <a:spLocks/>
              </p:cNvSpPr>
              <p:nvPr/>
            </p:nvSpPr>
            <p:spPr bwMode="auto">
              <a:xfrm>
                <a:off x="4282" y="2165"/>
                <a:ext cx="435" cy="458"/>
              </a:xfrm>
              <a:custGeom>
                <a:avLst/>
                <a:gdLst>
                  <a:gd name="T0" fmla="*/ 6 w 435"/>
                  <a:gd name="T1" fmla="*/ 0 h 458"/>
                  <a:gd name="T2" fmla="*/ 387 w 435"/>
                  <a:gd name="T3" fmla="*/ 178 h 458"/>
                  <a:gd name="T4" fmla="*/ 435 w 435"/>
                  <a:gd name="T5" fmla="*/ 458 h 458"/>
                  <a:gd name="T6" fmla="*/ 331 w 435"/>
                  <a:gd name="T7" fmla="*/ 198 h 458"/>
                  <a:gd name="T8" fmla="*/ 247 w 435"/>
                  <a:gd name="T9" fmla="*/ 210 h 458"/>
                  <a:gd name="T10" fmla="*/ 167 w 435"/>
                  <a:gd name="T11" fmla="*/ 142 h 458"/>
                  <a:gd name="T12" fmla="*/ 255 w 435"/>
                  <a:gd name="T13" fmla="*/ 326 h 458"/>
                  <a:gd name="T14" fmla="*/ 83 w 435"/>
                  <a:gd name="T15" fmla="*/ 170 h 458"/>
                  <a:gd name="T16" fmla="*/ 73 w 435"/>
                  <a:gd name="T17" fmla="*/ 92 h 458"/>
                  <a:gd name="T18" fmla="*/ 109 w 435"/>
                  <a:gd name="T19" fmla="*/ 74 h 458"/>
                  <a:gd name="T20" fmla="*/ 0 w 435"/>
                  <a:gd name="T21" fmla="*/ 18 h 458"/>
                  <a:gd name="T22" fmla="*/ 6 w 435"/>
                  <a:gd name="T23" fmla="*/ 0 h 45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435"/>
                  <a:gd name="T37" fmla="*/ 0 h 458"/>
                  <a:gd name="T38" fmla="*/ 435 w 435"/>
                  <a:gd name="T39" fmla="*/ 458 h 45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435" h="458">
                    <a:moveTo>
                      <a:pt x="6" y="0"/>
                    </a:moveTo>
                    <a:lnTo>
                      <a:pt x="387" y="178"/>
                    </a:lnTo>
                    <a:lnTo>
                      <a:pt x="435" y="458"/>
                    </a:lnTo>
                    <a:lnTo>
                      <a:pt x="331" y="198"/>
                    </a:lnTo>
                    <a:lnTo>
                      <a:pt x="247" y="210"/>
                    </a:lnTo>
                    <a:lnTo>
                      <a:pt x="167" y="142"/>
                    </a:lnTo>
                    <a:lnTo>
                      <a:pt x="255" y="326"/>
                    </a:lnTo>
                    <a:lnTo>
                      <a:pt x="83" y="170"/>
                    </a:lnTo>
                    <a:lnTo>
                      <a:pt x="73" y="92"/>
                    </a:lnTo>
                    <a:lnTo>
                      <a:pt x="109" y="74"/>
                    </a:lnTo>
                    <a:lnTo>
                      <a:pt x="0" y="1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2" name="Freeform 65"/>
              <p:cNvSpPr>
                <a:spLocks/>
              </p:cNvSpPr>
              <p:nvPr/>
            </p:nvSpPr>
            <p:spPr bwMode="auto">
              <a:xfrm>
                <a:off x="3497" y="2703"/>
                <a:ext cx="148" cy="280"/>
              </a:xfrm>
              <a:custGeom>
                <a:avLst/>
                <a:gdLst>
                  <a:gd name="T0" fmla="*/ 136 w 148"/>
                  <a:gd name="T1" fmla="*/ 0 h 280"/>
                  <a:gd name="T2" fmla="*/ 12 w 148"/>
                  <a:gd name="T3" fmla="*/ 188 h 280"/>
                  <a:gd name="T4" fmla="*/ 0 w 148"/>
                  <a:gd name="T5" fmla="*/ 264 h 280"/>
                  <a:gd name="T6" fmla="*/ 68 w 148"/>
                  <a:gd name="T7" fmla="*/ 280 h 280"/>
                  <a:gd name="T8" fmla="*/ 148 w 148"/>
                  <a:gd name="T9" fmla="*/ 216 h 280"/>
                  <a:gd name="T10" fmla="*/ 136 w 148"/>
                  <a:gd name="T11" fmla="*/ 156 h 280"/>
                  <a:gd name="T12" fmla="*/ 120 w 148"/>
                  <a:gd name="T13" fmla="*/ 204 h 280"/>
                  <a:gd name="T14" fmla="*/ 56 w 148"/>
                  <a:gd name="T15" fmla="*/ 220 h 280"/>
                  <a:gd name="T16" fmla="*/ 136 w 148"/>
                  <a:gd name="T17" fmla="*/ 0 h 28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8"/>
                  <a:gd name="T28" fmla="*/ 0 h 280"/>
                  <a:gd name="T29" fmla="*/ 148 w 148"/>
                  <a:gd name="T30" fmla="*/ 280 h 28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8" h="280">
                    <a:moveTo>
                      <a:pt x="136" y="0"/>
                    </a:moveTo>
                    <a:lnTo>
                      <a:pt x="12" y="188"/>
                    </a:lnTo>
                    <a:lnTo>
                      <a:pt x="0" y="264"/>
                    </a:lnTo>
                    <a:lnTo>
                      <a:pt x="68" y="280"/>
                    </a:lnTo>
                    <a:lnTo>
                      <a:pt x="148" y="216"/>
                    </a:lnTo>
                    <a:lnTo>
                      <a:pt x="136" y="156"/>
                    </a:lnTo>
                    <a:lnTo>
                      <a:pt x="120" y="204"/>
                    </a:lnTo>
                    <a:lnTo>
                      <a:pt x="56" y="22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3" name="Freeform 66"/>
              <p:cNvSpPr>
                <a:spLocks/>
              </p:cNvSpPr>
              <p:nvPr/>
            </p:nvSpPr>
            <p:spPr bwMode="auto">
              <a:xfrm>
                <a:off x="3061" y="2811"/>
                <a:ext cx="359" cy="396"/>
              </a:xfrm>
              <a:custGeom>
                <a:avLst/>
                <a:gdLst>
                  <a:gd name="T0" fmla="*/ 172 w 359"/>
                  <a:gd name="T1" fmla="*/ 20 h 396"/>
                  <a:gd name="T2" fmla="*/ 80 w 359"/>
                  <a:gd name="T3" fmla="*/ 44 h 396"/>
                  <a:gd name="T4" fmla="*/ 0 w 359"/>
                  <a:gd name="T5" fmla="*/ 136 h 396"/>
                  <a:gd name="T6" fmla="*/ 0 w 359"/>
                  <a:gd name="T7" fmla="*/ 204 h 396"/>
                  <a:gd name="T8" fmla="*/ 100 w 359"/>
                  <a:gd name="T9" fmla="*/ 396 h 396"/>
                  <a:gd name="T10" fmla="*/ 160 w 359"/>
                  <a:gd name="T11" fmla="*/ 292 h 396"/>
                  <a:gd name="T12" fmla="*/ 253 w 359"/>
                  <a:gd name="T13" fmla="*/ 211 h 396"/>
                  <a:gd name="T14" fmla="*/ 344 w 359"/>
                  <a:gd name="T15" fmla="*/ 164 h 396"/>
                  <a:gd name="T16" fmla="*/ 172 w 359"/>
                  <a:gd name="T17" fmla="*/ 20 h 39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59"/>
                  <a:gd name="T28" fmla="*/ 0 h 396"/>
                  <a:gd name="T29" fmla="*/ 359 w 359"/>
                  <a:gd name="T30" fmla="*/ 396 h 39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59" h="396">
                    <a:moveTo>
                      <a:pt x="172" y="20"/>
                    </a:moveTo>
                    <a:cubicBezTo>
                      <a:pt x="128" y="0"/>
                      <a:pt x="109" y="25"/>
                      <a:pt x="80" y="44"/>
                    </a:cubicBezTo>
                    <a:cubicBezTo>
                      <a:pt x="51" y="63"/>
                      <a:pt x="15" y="109"/>
                      <a:pt x="0" y="136"/>
                    </a:cubicBezTo>
                    <a:lnTo>
                      <a:pt x="0" y="204"/>
                    </a:lnTo>
                    <a:lnTo>
                      <a:pt x="100" y="396"/>
                    </a:lnTo>
                    <a:lnTo>
                      <a:pt x="160" y="292"/>
                    </a:lnTo>
                    <a:lnTo>
                      <a:pt x="253" y="211"/>
                    </a:lnTo>
                    <a:cubicBezTo>
                      <a:pt x="334" y="183"/>
                      <a:pt x="359" y="193"/>
                      <a:pt x="344" y="164"/>
                    </a:cubicBezTo>
                    <a:lnTo>
                      <a:pt x="172" y="20"/>
                    </a:lnTo>
                    <a:close/>
                  </a:path>
                </a:pathLst>
              </a:custGeom>
              <a:solidFill>
                <a:srgbClr val="CCFFFF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4" name="Freeform 67"/>
              <p:cNvSpPr>
                <a:spLocks/>
              </p:cNvSpPr>
              <p:nvPr/>
            </p:nvSpPr>
            <p:spPr bwMode="auto">
              <a:xfrm>
                <a:off x="3061" y="2871"/>
                <a:ext cx="156" cy="352"/>
              </a:xfrm>
              <a:custGeom>
                <a:avLst/>
                <a:gdLst>
                  <a:gd name="T0" fmla="*/ 72 w 156"/>
                  <a:gd name="T1" fmla="*/ 0 h 352"/>
                  <a:gd name="T2" fmla="*/ 44 w 156"/>
                  <a:gd name="T3" fmla="*/ 100 h 352"/>
                  <a:gd name="T4" fmla="*/ 92 w 156"/>
                  <a:gd name="T5" fmla="*/ 168 h 352"/>
                  <a:gd name="T6" fmla="*/ 100 w 156"/>
                  <a:gd name="T7" fmla="*/ 240 h 352"/>
                  <a:gd name="T8" fmla="*/ 156 w 156"/>
                  <a:gd name="T9" fmla="*/ 240 h 352"/>
                  <a:gd name="T10" fmla="*/ 96 w 156"/>
                  <a:gd name="T11" fmla="*/ 352 h 352"/>
                  <a:gd name="T12" fmla="*/ 0 w 156"/>
                  <a:gd name="T13" fmla="*/ 124 h 352"/>
                  <a:gd name="T14" fmla="*/ 12 w 156"/>
                  <a:gd name="T15" fmla="*/ 60 h 352"/>
                  <a:gd name="T16" fmla="*/ 72 w 156"/>
                  <a:gd name="T17" fmla="*/ 0 h 35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6"/>
                  <a:gd name="T28" fmla="*/ 0 h 352"/>
                  <a:gd name="T29" fmla="*/ 156 w 156"/>
                  <a:gd name="T30" fmla="*/ 352 h 35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6" h="352">
                    <a:moveTo>
                      <a:pt x="72" y="0"/>
                    </a:moveTo>
                    <a:lnTo>
                      <a:pt x="44" y="100"/>
                    </a:lnTo>
                    <a:lnTo>
                      <a:pt x="92" y="168"/>
                    </a:lnTo>
                    <a:lnTo>
                      <a:pt x="100" y="240"/>
                    </a:lnTo>
                    <a:lnTo>
                      <a:pt x="156" y="240"/>
                    </a:lnTo>
                    <a:lnTo>
                      <a:pt x="96" y="352"/>
                    </a:lnTo>
                    <a:lnTo>
                      <a:pt x="0" y="124"/>
                    </a:lnTo>
                    <a:lnTo>
                      <a:pt x="12" y="6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5" name="Freeform 68"/>
              <p:cNvSpPr>
                <a:spLocks/>
              </p:cNvSpPr>
              <p:nvPr/>
            </p:nvSpPr>
            <p:spPr bwMode="auto">
              <a:xfrm>
                <a:off x="3401" y="2983"/>
                <a:ext cx="264" cy="324"/>
              </a:xfrm>
              <a:custGeom>
                <a:avLst/>
                <a:gdLst>
                  <a:gd name="T0" fmla="*/ 81 w 264"/>
                  <a:gd name="T1" fmla="*/ 72 h 324"/>
                  <a:gd name="T2" fmla="*/ 0 w 264"/>
                  <a:gd name="T3" fmla="*/ 204 h 324"/>
                  <a:gd name="T4" fmla="*/ 6 w 264"/>
                  <a:gd name="T5" fmla="*/ 276 h 324"/>
                  <a:gd name="T6" fmla="*/ 93 w 264"/>
                  <a:gd name="T7" fmla="*/ 324 h 324"/>
                  <a:gd name="T8" fmla="*/ 186 w 264"/>
                  <a:gd name="T9" fmla="*/ 279 h 324"/>
                  <a:gd name="T10" fmla="*/ 183 w 264"/>
                  <a:gd name="T11" fmla="*/ 216 h 324"/>
                  <a:gd name="T12" fmla="*/ 105 w 264"/>
                  <a:gd name="T13" fmla="*/ 255 h 324"/>
                  <a:gd name="T14" fmla="*/ 45 w 264"/>
                  <a:gd name="T15" fmla="*/ 213 h 324"/>
                  <a:gd name="T16" fmla="*/ 126 w 264"/>
                  <a:gd name="T17" fmla="*/ 150 h 324"/>
                  <a:gd name="T18" fmla="*/ 123 w 264"/>
                  <a:gd name="T19" fmla="*/ 108 h 324"/>
                  <a:gd name="T20" fmla="*/ 240 w 264"/>
                  <a:gd name="T21" fmla="*/ 84 h 324"/>
                  <a:gd name="T22" fmla="*/ 264 w 264"/>
                  <a:gd name="T23" fmla="*/ 0 h 324"/>
                  <a:gd name="T24" fmla="*/ 189 w 264"/>
                  <a:gd name="T25" fmla="*/ 66 h 324"/>
                  <a:gd name="T26" fmla="*/ 81 w 264"/>
                  <a:gd name="T27" fmla="*/ 72 h 32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64"/>
                  <a:gd name="T43" fmla="*/ 0 h 324"/>
                  <a:gd name="T44" fmla="*/ 264 w 264"/>
                  <a:gd name="T45" fmla="*/ 324 h 32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64" h="324">
                    <a:moveTo>
                      <a:pt x="81" y="72"/>
                    </a:moveTo>
                    <a:lnTo>
                      <a:pt x="0" y="204"/>
                    </a:lnTo>
                    <a:lnTo>
                      <a:pt x="6" y="276"/>
                    </a:lnTo>
                    <a:lnTo>
                      <a:pt x="93" y="324"/>
                    </a:lnTo>
                    <a:lnTo>
                      <a:pt x="186" y="279"/>
                    </a:lnTo>
                    <a:lnTo>
                      <a:pt x="183" y="216"/>
                    </a:lnTo>
                    <a:lnTo>
                      <a:pt x="105" y="255"/>
                    </a:lnTo>
                    <a:lnTo>
                      <a:pt x="45" y="213"/>
                    </a:lnTo>
                    <a:lnTo>
                      <a:pt x="126" y="150"/>
                    </a:lnTo>
                    <a:lnTo>
                      <a:pt x="123" y="108"/>
                    </a:lnTo>
                    <a:lnTo>
                      <a:pt x="240" y="84"/>
                    </a:lnTo>
                    <a:lnTo>
                      <a:pt x="264" y="0"/>
                    </a:lnTo>
                    <a:lnTo>
                      <a:pt x="189" y="66"/>
                    </a:lnTo>
                    <a:lnTo>
                      <a:pt x="81" y="7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6" name="Freeform 69"/>
              <p:cNvSpPr>
                <a:spLocks/>
              </p:cNvSpPr>
              <p:nvPr/>
            </p:nvSpPr>
            <p:spPr bwMode="auto">
              <a:xfrm>
                <a:off x="3128" y="2556"/>
                <a:ext cx="1624" cy="884"/>
              </a:xfrm>
              <a:custGeom>
                <a:avLst/>
                <a:gdLst>
                  <a:gd name="T0" fmla="*/ 1580 w 1624"/>
                  <a:gd name="T1" fmla="*/ 36 h 884"/>
                  <a:gd name="T2" fmla="*/ 1624 w 1624"/>
                  <a:gd name="T3" fmla="*/ 164 h 884"/>
                  <a:gd name="T4" fmla="*/ 1600 w 1624"/>
                  <a:gd name="T5" fmla="*/ 460 h 884"/>
                  <a:gd name="T6" fmla="*/ 1472 w 1624"/>
                  <a:gd name="T7" fmla="*/ 344 h 884"/>
                  <a:gd name="T8" fmla="*/ 1160 w 1624"/>
                  <a:gd name="T9" fmla="*/ 312 h 884"/>
                  <a:gd name="T10" fmla="*/ 848 w 1624"/>
                  <a:gd name="T11" fmla="*/ 440 h 884"/>
                  <a:gd name="T12" fmla="*/ 692 w 1624"/>
                  <a:gd name="T13" fmla="*/ 672 h 884"/>
                  <a:gd name="T14" fmla="*/ 612 w 1624"/>
                  <a:gd name="T15" fmla="*/ 852 h 884"/>
                  <a:gd name="T16" fmla="*/ 404 w 1624"/>
                  <a:gd name="T17" fmla="*/ 884 h 884"/>
                  <a:gd name="T18" fmla="*/ 344 w 1624"/>
                  <a:gd name="T19" fmla="*/ 848 h 884"/>
                  <a:gd name="T20" fmla="*/ 264 w 1624"/>
                  <a:gd name="T21" fmla="*/ 844 h 884"/>
                  <a:gd name="T22" fmla="*/ 0 w 1624"/>
                  <a:gd name="T23" fmla="*/ 780 h 884"/>
                  <a:gd name="T24" fmla="*/ 32 w 1624"/>
                  <a:gd name="T25" fmla="*/ 664 h 884"/>
                  <a:gd name="T26" fmla="*/ 52 w 1624"/>
                  <a:gd name="T27" fmla="*/ 712 h 884"/>
                  <a:gd name="T28" fmla="*/ 56 w 1624"/>
                  <a:gd name="T29" fmla="*/ 748 h 884"/>
                  <a:gd name="T30" fmla="*/ 276 w 1624"/>
                  <a:gd name="T31" fmla="*/ 796 h 884"/>
                  <a:gd name="T32" fmla="*/ 452 w 1624"/>
                  <a:gd name="T33" fmla="*/ 836 h 884"/>
                  <a:gd name="T34" fmla="*/ 560 w 1624"/>
                  <a:gd name="T35" fmla="*/ 732 h 884"/>
                  <a:gd name="T36" fmla="*/ 612 w 1624"/>
                  <a:gd name="T37" fmla="*/ 716 h 884"/>
                  <a:gd name="T38" fmla="*/ 800 w 1624"/>
                  <a:gd name="T39" fmla="*/ 392 h 884"/>
                  <a:gd name="T40" fmla="*/ 924 w 1624"/>
                  <a:gd name="T41" fmla="*/ 360 h 884"/>
                  <a:gd name="T42" fmla="*/ 1020 w 1624"/>
                  <a:gd name="T43" fmla="*/ 284 h 884"/>
                  <a:gd name="T44" fmla="*/ 1328 w 1624"/>
                  <a:gd name="T45" fmla="*/ 260 h 884"/>
                  <a:gd name="T46" fmla="*/ 1540 w 1624"/>
                  <a:gd name="T47" fmla="*/ 328 h 884"/>
                  <a:gd name="T48" fmla="*/ 1584 w 1624"/>
                  <a:gd name="T49" fmla="*/ 396 h 884"/>
                  <a:gd name="T50" fmla="*/ 1572 w 1624"/>
                  <a:gd name="T51" fmla="*/ 172 h 884"/>
                  <a:gd name="T52" fmla="*/ 1512 w 1624"/>
                  <a:gd name="T53" fmla="*/ 136 h 884"/>
                  <a:gd name="T54" fmla="*/ 1564 w 1624"/>
                  <a:gd name="T55" fmla="*/ 0 h 884"/>
                  <a:gd name="T56" fmla="*/ 1580 w 1624"/>
                  <a:gd name="T57" fmla="*/ 36 h 884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624"/>
                  <a:gd name="T88" fmla="*/ 0 h 884"/>
                  <a:gd name="T89" fmla="*/ 1624 w 1624"/>
                  <a:gd name="T90" fmla="*/ 884 h 884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624" h="884">
                    <a:moveTo>
                      <a:pt x="1580" y="36"/>
                    </a:moveTo>
                    <a:lnTo>
                      <a:pt x="1624" y="164"/>
                    </a:lnTo>
                    <a:lnTo>
                      <a:pt x="1600" y="460"/>
                    </a:lnTo>
                    <a:lnTo>
                      <a:pt x="1472" y="344"/>
                    </a:lnTo>
                    <a:lnTo>
                      <a:pt x="1160" y="312"/>
                    </a:lnTo>
                    <a:lnTo>
                      <a:pt x="848" y="440"/>
                    </a:lnTo>
                    <a:lnTo>
                      <a:pt x="692" y="672"/>
                    </a:lnTo>
                    <a:lnTo>
                      <a:pt x="612" y="852"/>
                    </a:lnTo>
                    <a:lnTo>
                      <a:pt x="404" y="884"/>
                    </a:lnTo>
                    <a:lnTo>
                      <a:pt x="344" y="848"/>
                    </a:lnTo>
                    <a:lnTo>
                      <a:pt x="264" y="844"/>
                    </a:lnTo>
                    <a:lnTo>
                      <a:pt x="0" y="780"/>
                    </a:lnTo>
                    <a:lnTo>
                      <a:pt x="32" y="664"/>
                    </a:lnTo>
                    <a:lnTo>
                      <a:pt x="52" y="712"/>
                    </a:lnTo>
                    <a:lnTo>
                      <a:pt x="56" y="748"/>
                    </a:lnTo>
                    <a:lnTo>
                      <a:pt x="276" y="796"/>
                    </a:lnTo>
                    <a:lnTo>
                      <a:pt x="452" y="836"/>
                    </a:lnTo>
                    <a:lnTo>
                      <a:pt x="560" y="732"/>
                    </a:lnTo>
                    <a:lnTo>
                      <a:pt x="612" y="716"/>
                    </a:lnTo>
                    <a:lnTo>
                      <a:pt x="800" y="392"/>
                    </a:lnTo>
                    <a:lnTo>
                      <a:pt x="924" y="360"/>
                    </a:lnTo>
                    <a:lnTo>
                      <a:pt x="1020" y="284"/>
                    </a:lnTo>
                    <a:lnTo>
                      <a:pt x="1328" y="260"/>
                    </a:lnTo>
                    <a:lnTo>
                      <a:pt x="1540" y="328"/>
                    </a:lnTo>
                    <a:lnTo>
                      <a:pt x="1584" y="396"/>
                    </a:lnTo>
                    <a:lnTo>
                      <a:pt x="1572" y="172"/>
                    </a:lnTo>
                    <a:lnTo>
                      <a:pt x="1512" y="136"/>
                    </a:lnTo>
                    <a:lnTo>
                      <a:pt x="1564" y="0"/>
                    </a:lnTo>
                    <a:lnTo>
                      <a:pt x="158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7" name="Freeform 70"/>
              <p:cNvSpPr>
                <a:spLocks/>
              </p:cNvSpPr>
              <p:nvPr/>
            </p:nvSpPr>
            <p:spPr bwMode="auto">
              <a:xfrm>
                <a:off x="3890" y="2007"/>
                <a:ext cx="423" cy="396"/>
              </a:xfrm>
              <a:custGeom>
                <a:avLst/>
                <a:gdLst>
                  <a:gd name="T0" fmla="*/ 373 w 423"/>
                  <a:gd name="T1" fmla="*/ 0 h 396"/>
                  <a:gd name="T2" fmla="*/ 423 w 423"/>
                  <a:gd name="T3" fmla="*/ 170 h 396"/>
                  <a:gd name="T4" fmla="*/ 239 w 423"/>
                  <a:gd name="T5" fmla="*/ 333 h 396"/>
                  <a:gd name="T6" fmla="*/ 51 w 423"/>
                  <a:gd name="T7" fmla="*/ 382 h 396"/>
                  <a:gd name="T8" fmla="*/ 2 w 423"/>
                  <a:gd name="T9" fmla="*/ 396 h 396"/>
                  <a:gd name="T10" fmla="*/ 0 w 423"/>
                  <a:gd name="T11" fmla="*/ 299 h 396"/>
                  <a:gd name="T12" fmla="*/ 67 w 423"/>
                  <a:gd name="T13" fmla="*/ 211 h 396"/>
                  <a:gd name="T14" fmla="*/ 47 w 423"/>
                  <a:gd name="T15" fmla="*/ 312 h 396"/>
                  <a:gd name="T16" fmla="*/ 74 w 423"/>
                  <a:gd name="T17" fmla="*/ 346 h 396"/>
                  <a:gd name="T18" fmla="*/ 342 w 423"/>
                  <a:gd name="T19" fmla="*/ 116 h 396"/>
                  <a:gd name="T20" fmla="*/ 373 w 423"/>
                  <a:gd name="T21" fmla="*/ 0 h 39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23"/>
                  <a:gd name="T34" fmla="*/ 0 h 396"/>
                  <a:gd name="T35" fmla="*/ 423 w 423"/>
                  <a:gd name="T36" fmla="*/ 396 h 39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23" h="396">
                    <a:moveTo>
                      <a:pt x="373" y="0"/>
                    </a:moveTo>
                    <a:lnTo>
                      <a:pt x="423" y="170"/>
                    </a:lnTo>
                    <a:lnTo>
                      <a:pt x="239" y="333"/>
                    </a:lnTo>
                    <a:lnTo>
                      <a:pt x="51" y="382"/>
                    </a:lnTo>
                    <a:lnTo>
                      <a:pt x="2" y="396"/>
                    </a:lnTo>
                    <a:lnTo>
                      <a:pt x="0" y="299"/>
                    </a:lnTo>
                    <a:lnTo>
                      <a:pt x="67" y="211"/>
                    </a:lnTo>
                    <a:lnTo>
                      <a:pt x="47" y="312"/>
                    </a:lnTo>
                    <a:lnTo>
                      <a:pt x="74" y="346"/>
                    </a:lnTo>
                    <a:lnTo>
                      <a:pt x="342" y="116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8" name="Freeform 71"/>
              <p:cNvSpPr>
                <a:spLocks/>
              </p:cNvSpPr>
              <p:nvPr/>
            </p:nvSpPr>
            <p:spPr bwMode="auto">
              <a:xfrm>
                <a:off x="3726" y="1812"/>
                <a:ext cx="117" cy="51"/>
              </a:xfrm>
              <a:custGeom>
                <a:avLst/>
                <a:gdLst>
                  <a:gd name="T0" fmla="*/ 45 w 117"/>
                  <a:gd name="T1" fmla="*/ 0 h 51"/>
                  <a:gd name="T2" fmla="*/ 84 w 117"/>
                  <a:gd name="T3" fmla="*/ 18 h 51"/>
                  <a:gd name="T4" fmla="*/ 117 w 117"/>
                  <a:gd name="T5" fmla="*/ 30 h 51"/>
                  <a:gd name="T6" fmla="*/ 57 w 117"/>
                  <a:gd name="T7" fmla="*/ 51 h 51"/>
                  <a:gd name="T8" fmla="*/ 0 w 117"/>
                  <a:gd name="T9" fmla="*/ 15 h 51"/>
                  <a:gd name="T10" fmla="*/ 45 w 117"/>
                  <a:gd name="T11" fmla="*/ 0 h 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7"/>
                  <a:gd name="T19" fmla="*/ 0 h 51"/>
                  <a:gd name="T20" fmla="*/ 117 w 117"/>
                  <a:gd name="T21" fmla="*/ 51 h 5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7" h="51">
                    <a:moveTo>
                      <a:pt x="45" y="0"/>
                    </a:moveTo>
                    <a:lnTo>
                      <a:pt x="84" y="18"/>
                    </a:lnTo>
                    <a:lnTo>
                      <a:pt x="117" y="30"/>
                    </a:lnTo>
                    <a:lnTo>
                      <a:pt x="57" y="51"/>
                    </a:lnTo>
                    <a:lnTo>
                      <a:pt x="0" y="15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9" name="Freeform 72"/>
              <p:cNvSpPr>
                <a:spLocks/>
              </p:cNvSpPr>
              <p:nvPr/>
            </p:nvSpPr>
            <p:spPr bwMode="auto">
              <a:xfrm>
                <a:off x="2817" y="2628"/>
                <a:ext cx="117" cy="30"/>
              </a:xfrm>
              <a:custGeom>
                <a:avLst/>
                <a:gdLst>
                  <a:gd name="T0" fmla="*/ 0 w 117"/>
                  <a:gd name="T1" fmla="*/ 12 h 30"/>
                  <a:gd name="T2" fmla="*/ 117 w 117"/>
                  <a:gd name="T3" fmla="*/ 0 h 30"/>
                  <a:gd name="T4" fmla="*/ 96 w 117"/>
                  <a:gd name="T5" fmla="*/ 30 h 30"/>
                  <a:gd name="T6" fmla="*/ 0 w 117"/>
                  <a:gd name="T7" fmla="*/ 12 h 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7"/>
                  <a:gd name="T13" fmla="*/ 0 h 30"/>
                  <a:gd name="T14" fmla="*/ 117 w 117"/>
                  <a:gd name="T15" fmla="*/ 30 h 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7" h="30">
                    <a:moveTo>
                      <a:pt x="0" y="12"/>
                    </a:moveTo>
                    <a:lnTo>
                      <a:pt x="117" y="0"/>
                    </a:lnTo>
                    <a:lnTo>
                      <a:pt x="96" y="3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292" name="Content Placeholder 12"/>
          <p:cNvSpPr>
            <a:spLocks/>
          </p:cNvSpPr>
          <p:nvPr/>
        </p:nvSpPr>
        <p:spPr bwMode="auto">
          <a:xfrm>
            <a:off x="319088" y="1233488"/>
            <a:ext cx="4862512" cy="502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andara"/>
                <a:cs typeface="Arial" pitchFamily="34" charset="0"/>
              </a:rPr>
              <a:t>Demonstration on HTML5 Client-Side Storage</a:t>
            </a:r>
          </a:p>
        </p:txBody>
      </p:sp>
    </p:spTree>
    <p:extLst>
      <p:ext uri="{BB962C8B-B14F-4D97-AF65-F5344CB8AC3E}">
        <p14:creationId xmlns:p14="http://schemas.microsoft.com/office/powerpoint/2010/main" val="285312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319088" y="1233488"/>
            <a:ext cx="6386512" cy="4525962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  <a:cs typeface="Arial" pitchFamily="34" charset="0"/>
              </a:rPr>
              <a:t>In this module, you have learnt:</a:t>
            </a:r>
          </a:p>
          <a:p>
            <a:pPr lvl="1"/>
            <a:r>
              <a:rPr lang="en-IN" sz="1800" dirty="0" smtClean="0">
                <a:solidFill>
                  <a:schemeClr val="tx1"/>
                </a:solidFill>
                <a:cs typeface="Arial" pitchFamily="34" charset="0"/>
              </a:rPr>
              <a:t>The HTML5 (web) storage spec is a standardized way of providing larger amounts of client-side storage</a:t>
            </a:r>
          </a:p>
          <a:p>
            <a:pPr lvl="1"/>
            <a:r>
              <a:rPr lang="en-IN" sz="1800" dirty="0" smtClean="0">
                <a:solidFill>
                  <a:schemeClr val="tx1"/>
                </a:solidFill>
                <a:cs typeface="Arial" pitchFamily="34" charset="0"/>
              </a:rPr>
              <a:t>Without HTML5, client-side storage for web applications is limited to the tiny storage provided by cookies </a:t>
            </a:r>
          </a:p>
          <a:p>
            <a:pPr lvl="1"/>
            <a:r>
              <a:rPr lang="en-IN" sz="1800" dirty="0" smtClean="0">
                <a:solidFill>
                  <a:schemeClr val="tx1"/>
                </a:solidFill>
                <a:cs typeface="Arial" pitchFamily="34" charset="0"/>
              </a:rPr>
              <a:t>A web application can achieve better performance and provide a better user experience if it uses this local storage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934200" y="1576388"/>
            <a:ext cx="1716088" cy="1547812"/>
            <a:chOff x="4176" y="993"/>
            <a:chExt cx="1273" cy="1119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318" name="Picture 6" descr="summar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72" y="1080"/>
              <a:ext cx="1085" cy="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83983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>
          <a:xfrm>
            <a:off x="319088" y="1233488"/>
            <a:ext cx="6386512" cy="4525962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  <a:cs typeface="Arial" pitchFamily="34" charset="0"/>
              </a:rPr>
              <a:t>In this module, you have learnt:</a:t>
            </a:r>
          </a:p>
          <a:p>
            <a:pPr lvl="1"/>
            <a:r>
              <a:rPr lang="en-IN" sz="1800" dirty="0" smtClean="0">
                <a:solidFill>
                  <a:schemeClr val="tx1"/>
                </a:solidFill>
                <a:cs typeface="Arial" pitchFamily="34" charset="0"/>
              </a:rPr>
              <a:t>HTML5 Client-Side storage is divided into three categories</a:t>
            </a:r>
          </a:p>
          <a:p>
            <a:pPr lvl="1"/>
            <a:r>
              <a:rPr lang="en-IN" sz="1800" dirty="0" smtClean="0">
                <a:solidFill>
                  <a:schemeClr val="tx1"/>
                </a:solidFill>
                <a:cs typeface="Arial" pitchFamily="34" charset="0"/>
              </a:rPr>
              <a:t>Session Storage - Its similar to cookies but varies in size, accessible only withing the window or a tab that created it</a:t>
            </a:r>
          </a:p>
          <a:p>
            <a:pPr lvl="1"/>
            <a:r>
              <a:rPr lang="en-IN" sz="1800" dirty="0" smtClean="0">
                <a:solidFill>
                  <a:schemeClr val="tx1"/>
                </a:solidFill>
                <a:cs typeface="Arial" pitchFamily="34" charset="0"/>
              </a:rPr>
              <a:t>Local Storage - It can store 5MB per app per browser &amp; deleted by user or by the app</a:t>
            </a:r>
          </a:p>
          <a:p>
            <a:pPr lvl="1"/>
            <a:r>
              <a:rPr lang="en-IN" sz="1800" dirty="0" smtClean="0">
                <a:solidFill>
                  <a:schemeClr val="tx1"/>
                </a:solidFill>
                <a:cs typeface="Arial" pitchFamily="34" charset="0"/>
              </a:rPr>
              <a:t>Database Storage - It provides good performance generally, being an asynchronous API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  <a:endParaRPr lang="en-US" sz="1800" dirty="0" smtClean="0">
              <a:solidFill>
                <a:schemeClr val="tx1"/>
              </a:solidFill>
              <a:cs typeface="Arial" pitchFamily="34" charset="0"/>
            </a:endParaRPr>
          </a:p>
          <a:p>
            <a:pPr lvl="1"/>
            <a:r>
              <a:rPr lang="en-US" sz="1800" dirty="0" smtClean="0">
                <a:solidFill>
                  <a:schemeClr val="tx1"/>
                </a:solidFill>
                <a:cs typeface="Arial" pitchFamily="34" charset="0"/>
              </a:rPr>
              <a:t>How to implement Client Side Storage in HTML5</a:t>
            </a:r>
          </a:p>
          <a:p>
            <a:pPr lvl="1"/>
            <a:endParaRPr lang="en-US" sz="1800" dirty="0" smtClean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934200" y="1576388"/>
            <a:ext cx="1716088" cy="1547812"/>
            <a:chOff x="4176" y="993"/>
            <a:chExt cx="1273" cy="1119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4342" name="Picture 6" descr="summar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72" y="1080"/>
              <a:ext cx="1085" cy="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79570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/>
          </p:cNvSpPr>
          <p:nvPr/>
        </p:nvSpPr>
        <p:spPr bwMode="auto">
          <a:xfrm>
            <a:off x="466725" y="122238"/>
            <a:ext cx="81534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800" dirty="0">
                <a:latin typeface="Candara" panose="020E0502030303020204" pitchFamily="34" charset="0"/>
                <a:ea typeface="+mj-ea"/>
                <a:cs typeface="+mj-cs"/>
              </a:rPr>
              <a:t>Review Question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781800" y="1576388"/>
            <a:ext cx="1868488" cy="1471612"/>
            <a:chOff x="4176" y="993"/>
            <a:chExt cx="1273" cy="1119"/>
          </a:xfrm>
        </p:grpSpPr>
        <p:sp>
          <p:nvSpPr>
            <p:cNvPr id="15365" name="Rectangle 4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5366" name="Picture 5" descr="knowledgecheck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38" y="1074"/>
              <a:ext cx="949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364" name="Content Placeholder 12"/>
          <p:cNvSpPr>
            <a:spLocks/>
          </p:cNvSpPr>
          <p:nvPr/>
        </p:nvSpPr>
        <p:spPr bwMode="auto">
          <a:xfrm>
            <a:off x="319088" y="1219200"/>
            <a:ext cx="6386512" cy="50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IN" sz="2000" b="1" dirty="0">
                <a:solidFill>
                  <a:srgbClr val="000000"/>
                </a:solidFill>
                <a:latin typeface="Candara"/>
                <a:cs typeface="Arial" pitchFamily="34" charset="0"/>
              </a:rPr>
              <a:t>Fill in the blank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dirty="0">
                <a:solidFill>
                  <a:srgbClr val="000000"/>
                </a:solidFill>
                <a:latin typeface="Candara"/>
                <a:cs typeface="Arial" pitchFamily="34" charset="0"/>
              </a:rPr>
              <a:t>With HTML5 local storage, _____ amount of data per application per browser can be persistently cached client-side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endParaRPr lang="en-IN" dirty="0">
              <a:solidFill>
                <a:srgbClr val="000000"/>
              </a:solidFill>
              <a:latin typeface="Candara"/>
              <a:cs typeface="Arial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dirty="0">
                <a:solidFill>
                  <a:srgbClr val="000000"/>
                </a:solidFill>
                <a:latin typeface="Candara"/>
                <a:cs typeface="Arial" pitchFamily="34" charset="0"/>
              </a:rPr>
              <a:t>________ storage allows much more space, usually in megabytes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endParaRPr lang="en-IN" dirty="0">
              <a:solidFill>
                <a:srgbClr val="000000"/>
              </a:solidFill>
              <a:latin typeface="Candara"/>
              <a:cs typeface="Arial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dirty="0">
                <a:solidFill>
                  <a:srgbClr val="000000"/>
                </a:solidFill>
                <a:latin typeface="Candara"/>
                <a:cs typeface="Arial" pitchFamily="34" charset="0"/>
              </a:rPr>
              <a:t>__________ method removes a key/value pair from the storage object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endParaRPr lang="en-IN" dirty="0">
              <a:solidFill>
                <a:srgbClr val="000000"/>
              </a:solidFill>
              <a:latin typeface="Candara"/>
              <a:cs typeface="Arial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IN" dirty="0">
                <a:solidFill>
                  <a:srgbClr val="000000"/>
                </a:solidFill>
                <a:latin typeface="Candara"/>
                <a:cs typeface="Arial" pitchFamily="34" charset="0"/>
              </a:rPr>
              <a:t>Safari is the only browser to have implemented this feature with _______ Database</a:t>
            </a:r>
            <a:endParaRPr lang="en-IN" sz="2000" b="1" dirty="0">
              <a:solidFill>
                <a:srgbClr val="000000"/>
              </a:solidFill>
              <a:latin typeface="Candar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1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Lesson Objectives</a:t>
            </a:r>
          </a:p>
        </p:txBody>
      </p:sp>
      <p:sp>
        <p:nvSpPr>
          <p:cNvPr id="4099" name="Rectangle 6"/>
          <p:cNvSpPr>
            <a:spLocks noGrp="1"/>
          </p:cNvSpPr>
          <p:nvPr>
            <p:ph type="body" idx="1"/>
          </p:nvPr>
        </p:nvSpPr>
        <p:spPr>
          <a:xfrm>
            <a:off x="319088" y="1233488"/>
            <a:ext cx="6767512" cy="4525962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  <a:cs typeface="Arial" pitchFamily="34" charset="0"/>
              </a:rPr>
              <a:t>In this lesson you will learn about: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cs typeface="Arial" pitchFamily="34" charset="0"/>
              </a:rPr>
              <a:t>Introduction to HTML5 Client-Side Storage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cs typeface="Arial" pitchFamily="34" charset="0"/>
              </a:rPr>
              <a:t>Types of Client-Side Storage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34200" y="1576388"/>
            <a:ext cx="1716088" cy="1471612"/>
            <a:chOff x="4176" y="993"/>
            <a:chExt cx="1273" cy="1119"/>
          </a:xfrm>
        </p:grpSpPr>
        <p:sp>
          <p:nvSpPr>
            <p:cNvPr id="4101" name="Rectangle 8"/>
            <p:cNvSpPr>
              <a:spLocks noChangeArrowheads="1"/>
            </p:cNvSpPr>
            <p:nvPr/>
          </p:nvSpPr>
          <p:spPr bwMode="auto">
            <a:xfrm>
              <a:off x="4176" y="993"/>
              <a:ext cx="1273" cy="1119"/>
            </a:xfrm>
            <a:prstGeom prst="rect">
              <a:avLst/>
            </a:prstGeom>
            <a:solidFill>
              <a:srgbClr val="FFC979"/>
            </a:solidFill>
            <a:ln w="12700">
              <a:solidFill>
                <a:srgbClr val="40858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4102" name="Picture 9" descr="objective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4" y="1080"/>
              <a:ext cx="1056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25058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/>
              <a:t>HTML5 Client-Side Storage – An Overview </a:t>
            </a:r>
            <a:endParaRPr lang="en-AU" dirty="0"/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xfrm>
            <a:off x="319088" y="1233488"/>
            <a:ext cx="8291512" cy="4786312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1"/>
                </a:solidFill>
                <a:cs typeface="Arial" pitchFamily="34" charset="0"/>
              </a:rPr>
              <a:t>Most talked about features in HTML 5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  <a:cs typeface="Arial" pitchFamily="34" charset="0"/>
              </a:rPr>
              <a:t>Received a lot of criticism because of its lack of security, but it is nonetheless an interesting innovation</a:t>
            </a:r>
          </a:p>
          <a:p>
            <a:endParaRPr lang="en-US" sz="2000" b="1" dirty="0" smtClean="0">
              <a:solidFill>
                <a:schemeClr val="tx1"/>
              </a:solidFill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cs typeface="Arial" pitchFamily="34" charset="0"/>
              </a:rPr>
              <a:t>Divided into 3 methodologies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cs typeface="Arial" pitchFamily="34" charset="0"/>
              </a:rPr>
              <a:t>Session Storage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cs typeface="Arial" pitchFamily="34" charset="0"/>
              </a:rPr>
              <a:t>Local Storage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  <a:cs typeface="Arial" pitchFamily="34" charset="0"/>
              </a:rPr>
              <a:t>Database Storage</a:t>
            </a:r>
            <a:endParaRPr lang="en-US" altLang="zh-CN" sz="1800" b="1" dirty="0" smtClean="0">
              <a:solidFill>
                <a:schemeClr val="tx1"/>
              </a:solidFill>
              <a:ea typeface="SimSun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7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 smtClean="0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319088" y="1233488"/>
            <a:ext cx="8291512" cy="4786312"/>
          </a:xfrm>
        </p:spPr>
        <p:txBody>
          <a:bodyPr/>
          <a:lstStyle/>
          <a:p>
            <a:endParaRPr lang="en-US" altLang="zh-CN" sz="1800" b="1" dirty="0" smtClean="0">
              <a:ea typeface="SimSun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73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</a:t>
            </a:r>
            <a:r>
              <a:rPr lang="en-US" dirty="0"/>
              <a:t>Storage </a:t>
            </a:r>
            <a:endParaRPr lang="en-AU" dirty="0"/>
          </a:p>
        </p:txBody>
      </p:sp>
      <p:sp>
        <p:nvSpPr>
          <p:cNvPr id="7171" name="Content Placeholder 6"/>
          <p:cNvSpPr>
            <a:spLocks/>
          </p:cNvSpPr>
          <p:nvPr/>
        </p:nvSpPr>
        <p:spPr bwMode="auto">
          <a:xfrm>
            <a:off x="457200" y="1001486"/>
            <a:ext cx="8229600" cy="5234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r>
              <a:rPr lang="en-US" sz="2000" b="1" dirty="0">
                <a:latin typeface="Candara"/>
                <a:cs typeface="Arial" pitchFamily="34" charset="0"/>
              </a:rPr>
              <a:t>Isn't much different from that what cookies offer, but has some additional benefits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US" dirty="0">
                <a:latin typeface="Candara"/>
                <a:cs typeface="Arial" pitchFamily="34" charset="0"/>
              </a:rPr>
              <a:t>Session storage allows much more space, usually in megabytes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US" dirty="0">
                <a:latin typeface="Candara"/>
                <a:cs typeface="Arial" pitchFamily="34" charset="0"/>
              </a:rPr>
              <a:t>Depending on the browser implementation, the exact space can vary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US" dirty="0">
                <a:latin typeface="Candara"/>
                <a:cs typeface="Arial" pitchFamily="34" charset="0"/>
              </a:rPr>
              <a:t>Session data isn't sent automatically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US" dirty="0">
                <a:latin typeface="Candara"/>
                <a:cs typeface="Arial" pitchFamily="34" charset="0"/>
              </a:rPr>
              <a:t>Each tab/window maintains its own session information, as far as the site is concerned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r>
              <a:rPr lang="en-US" sz="2000" b="1" dirty="0">
                <a:latin typeface="Candara"/>
                <a:cs typeface="Arial" pitchFamily="34" charset="0"/>
              </a:rPr>
              <a:t>Session Storage should be used to store short lived data related to a single browser window 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r>
              <a:rPr lang="en-US" sz="2000" b="1" dirty="0">
                <a:latin typeface="Candara"/>
                <a:cs typeface="Arial" pitchFamily="34" charset="0"/>
              </a:rPr>
              <a:t>Data doesn't persist after the window is closed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r>
              <a:rPr lang="en-US" sz="2000" b="1" dirty="0">
                <a:latin typeface="Candara"/>
                <a:cs typeface="Arial" pitchFamily="34" charset="0"/>
              </a:rPr>
              <a:t>Methods for storing &amp; retrieving data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US" dirty="0">
                <a:latin typeface="Candara"/>
                <a:cs typeface="Arial" pitchFamily="34" charset="0"/>
              </a:rPr>
              <a:t>setItem(</a:t>
            </a:r>
            <a:r>
              <a:rPr lang="en-US" dirty="0" err="1">
                <a:latin typeface="Candara"/>
                <a:cs typeface="Arial" pitchFamily="34" charset="0"/>
              </a:rPr>
              <a:t>key,value</a:t>
            </a:r>
            <a:r>
              <a:rPr lang="en-US" dirty="0">
                <a:latin typeface="Candara"/>
                <a:cs typeface="Arial" pitchFamily="34" charset="0"/>
              </a:rPr>
              <a:t>): adds a key/value pair to the storage object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US" dirty="0">
                <a:latin typeface="Candara"/>
                <a:cs typeface="Arial" pitchFamily="34" charset="0"/>
              </a:rPr>
              <a:t>getItem(key): retrieves the value for a given key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US" dirty="0">
                <a:latin typeface="Candara"/>
                <a:cs typeface="Arial" pitchFamily="34" charset="0"/>
              </a:rPr>
              <a:t>clear(): removes all key/value pairs for the storage object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US" dirty="0">
                <a:latin typeface="Candara"/>
                <a:cs typeface="Arial" pitchFamily="34" charset="0"/>
              </a:rPr>
              <a:t>removeItem(key): removes a key/value pair from the storage object</a:t>
            </a:r>
          </a:p>
        </p:txBody>
      </p:sp>
    </p:spTree>
    <p:extLst>
      <p:ext uri="{BB962C8B-B14F-4D97-AF65-F5344CB8AC3E}">
        <p14:creationId xmlns:p14="http://schemas.microsoft.com/office/powerpoint/2010/main" val="34709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</a:t>
            </a:r>
            <a:r>
              <a:rPr lang="en-US" dirty="0"/>
              <a:t>Storage - Example </a:t>
            </a:r>
            <a:endParaRPr lang="en-AU" dirty="0"/>
          </a:p>
        </p:txBody>
      </p:sp>
      <p:sp>
        <p:nvSpPr>
          <p:cNvPr id="8195" name="Content Placeholder 6"/>
          <p:cNvSpPr>
            <a:spLocks/>
          </p:cNvSpPr>
          <p:nvPr/>
        </p:nvSpPr>
        <p:spPr bwMode="auto">
          <a:xfrm>
            <a:off x="457200" y="1265238"/>
            <a:ext cx="8229600" cy="497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Candara"/>
                <a:cs typeface="Arial" pitchFamily="34" charset="0"/>
              </a:rPr>
              <a:t>Example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49300" y="2133600"/>
            <a:ext cx="6348186" cy="685800"/>
          </a:xfrm>
          <a:prstGeom prst="round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sessionStorage.setItem</a:t>
            </a:r>
            <a:r>
              <a:rPr lang="en-US" sz="24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('username',‘shilpa');</a:t>
            </a:r>
          </a:p>
        </p:txBody>
      </p:sp>
      <p:sp>
        <p:nvSpPr>
          <p:cNvPr id="2" name="Rounded Rectangle 3"/>
          <p:cNvSpPr/>
          <p:nvPr/>
        </p:nvSpPr>
        <p:spPr>
          <a:xfrm>
            <a:off x="787400" y="3111500"/>
            <a:ext cx="6121400" cy="685800"/>
          </a:xfrm>
          <a:prstGeom prst="round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 err="1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sessionStorage.getItem</a:t>
            </a:r>
            <a:r>
              <a:rPr lang="en-US" sz="2400" dirty="0">
                <a:solidFill>
                  <a:srgbClr val="000000"/>
                </a:solidFill>
                <a:latin typeface="Candara"/>
                <a:ea typeface="ＭＳ Ｐゴシック" pitchFamily="34" charset="-128"/>
                <a:cs typeface="Arial" pitchFamily="34" charset="0"/>
              </a:rPr>
              <a:t>('username');</a:t>
            </a:r>
          </a:p>
        </p:txBody>
      </p:sp>
    </p:spTree>
    <p:extLst>
      <p:ext uri="{BB962C8B-B14F-4D97-AF65-F5344CB8AC3E}">
        <p14:creationId xmlns:p14="http://schemas.microsoft.com/office/powerpoint/2010/main" val="323942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/>
              <a:t>Local Storage </a:t>
            </a:r>
            <a:endParaRPr lang="en-AU" dirty="0"/>
          </a:p>
        </p:txBody>
      </p:sp>
      <p:sp>
        <p:nvSpPr>
          <p:cNvPr id="8" name="Content Placeholder 6"/>
          <p:cNvSpPr>
            <a:spLocks/>
          </p:cNvSpPr>
          <p:nvPr/>
        </p:nvSpPr>
        <p:spPr bwMode="auto">
          <a:xfrm>
            <a:off x="457200" y="1143000"/>
            <a:ext cx="8229600" cy="497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  <a:defRPr/>
            </a:pPr>
            <a:r>
              <a:rPr lang="en-US" sz="2000" b="1" dirty="0">
                <a:latin typeface="Candara"/>
                <a:cs typeface="Arial" pitchFamily="34" charset="0"/>
              </a:rPr>
              <a:t>The </a:t>
            </a:r>
            <a:r>
              <a:rPr lang="en-US" sz="2000" b="1" dirty="0" smtClean="0">
                <a:latin typeface="Candara"/>
                <a:cs typeface="Arial" pitchFamily="34" charset="0"/>
              </a:rPr>
              <a:t>local Storage </a:t>
            </a:r>
            <a:r>
              <a:rPr lang="en-US" sz="2000" b="1" dirty="0">
                <a:latin typeface="Candara"/>
                <a:cs typeface="Arial" pitchFamily="34" charset="0"/>
              </a:rPr>
              <a:t>JavaScript object is functionally identical to the </a:t>
            </a:r>
            <a:r>
              <a:rPr lang="en-US" sz="2000" b="1" dirty="0" smtClean="0">
                <a:latin typeface="Candara"/>
                <a:cs typeface="Arial" pitchFamily="34" charset="0"/>
              </a:rPr>
              <a:t>session Storage </a:t>
            </a:r>
            <a:r>
              <a:rPr lang="en-US" sz="2000" b="1" dirty="0">
                <a:latin typeface="Candara"/>
                <a:cs typeface="Arial" pitchFamily="34" charset="0"/>
              </a:rPr>
              <a:t>object 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  <a:defRPr/>
            </a:pPr>
            <a:r>
              <a:rPr lang="en-US" sz="2000" b="1" dirty="0">
                <a:latin typeface="Candara"/>
                <a:cs typeface="Arial" pitchFamily="34" charset="0"/>
              </a:rPr>
              <a:t>Only differ in persistence and scope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–"/>
              <a:defRPr/>
            </a:pPr>
            <a:r>
              <a:rPr lang="en-US" dirty="0">
                <a:latin typeface="Candara"/>
                <a:cs typeface="Arial" pitchFamily="34" charset="0"/>
              </a:rPr>
              <a:t>Persistence: localStorage is used for long-term storage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–"/>
              <a:defRPr/>
            </a:pPr>
            <a:r>
              <a:rPr lang="en-US" dirty="0">
                <a:latin typeface="Candara"/>
                <a:cs typeface="Arial" pitchFamily="34" charset="0"/>
              </a:rPr>
              <a:t>Scope: localStorage data is accessible across all browser windows while sessionStorage data is confined to the browser window that it was created in</a:t>
            </a:r>
          </a:p>
          <a:p>
            <a:pPr marL="342900" lvl="1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  <a:defRPr/>
            </a:pPr>
            <a:r>
              <a:rPr lang="en-US" sz="2000" b="1" dirty="0">
                <a:latin typeface="Candara"/>
                <a:cs typeface="Arial" pitchFamily="34" charset="0"/>
              </a:rPr>
              <a:t>Examples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charset="0"/>
              <a:buChar char="•"/>
              <a:defRPr/>
            </a:pPr>
            <a:endParaRPr lang="en-US" sz="2000" b="1" dirty="0">
              <a:latin typeface="Candara"/>
              <a:cs typeface="Arial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676400" y="3810000"/>
            <a:ext cx="5880100" cy="533400"/>
          </a:xfrm>
          <a:prstGeom prst="round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Candara"/>
                <a:cs typeface="Arial" pitchFamily="34" charset="0"/>
              </a:rPr>
              <a:t>localStorage.setItem('username',‘Shilpa');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701800" y="5511800"/>
            <a:ext cx="5880100" cy="533400"/>
          </a:xfrm>
          <a:prstGeom prst="round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Candara"/>
                <a:cs typeface="Arial" pitchFamily="34" charset="0"/>
              </a:rPr>
              <a:t>localStorage.clear();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01800" y="4597400"/>
            <a:ext cx="5880100" cy="533400"/>
          </a:xfrm>
          <a:prstGeom prst="round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Candara"/>
                <a:cs typeface="Arial" pitchFamily="34" charset="0"/>
              </a:rPr>
              <a:t>localStorage.getItem('username');</a:t>
            </a:r>
          </a:p>
        </p:txBody>
      </p:sp>
    </p:spTree>
    <p:extLst>
      <p:ext uri="{BB962C8B-B14F-4D97-AF65-F5344CB8AC3E}">
        <p14:creationId xmlns:p14="http://schemas.microsoft.com/office/powerpoint/2010/main" val="217486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/>
              <a:t>Database Storage </a:t>
            </a:r>
            <a:endParaRPr lang="en-AU" dirty="0"/>
          </a:p>
        </p:txBody>
      </p:sp>
      <p:sp>
        <p:nvSpPr>
          <p:cNvPr id="10243" name="Content Placeholder 6"/>
          <p:cNvSpPr>
            <a:spLocks/>
          </p:cNvSpPr>
          <p:nvPr/>
        </p:nvSpPr>
        <p:spPr bwMode="auto">
          <a:xfrm>
            <a:off x="457200" y="1265238"/>
            <a:ext cx="8229600" cy="497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latin typeface="Candara"/>
                <a:cs typeface="Arial" pitchFamily="34" charset="0"/>
              </a:rPr>
              <a:t>When dealing with a larger amount of content, it would be nice to be able to store it in a structured manner and be able to access it randomly 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latin typeface="Candara"/>
                <a:cs typeface="Arial" pitchFamily="34" charset="0"/>
              </a:rPr>
              <a:t>With HTML 5, you get database storage, which allows you to save structured data in the client's machine using a real SQL database 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latin typeface="Candara"/>
                <a:cs typeface="Arial" pitchFamily="34" charset="0"/>
              </a:rPr>
              <a:t>Limitations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US" dirty="0">
                <a:latin typeface="Candara"/>
                <a:cs typeface="Arial" pitchFamily="34" charset="0"/>
              </a:rPr>
              <a:t>Safari is the only browser to have implemented this feature with SQLite Database 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US" dirty="0">
                <a:latin typeface="Candara"/>
                <a:cs typeface="Arial" pitchFamily="34" charset="0"/>
              </a:rPr>
              <a:t>No specifications on available SQL commands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US" dirty="0">
                <a:latin typeface="Candara"/>
                <a:cs typeface="Arial" pitchFamily="34" charset="0"/>
              </a:rPr>
              <a:t>The SQLite database also lacks the Foreign Key Constraint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endParaRPr lang="en-US" sz="2000" b="1" dirty="0">
              <a:latin typeface="Candar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1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en-US" dirty="0"/>
              <a:t>Storage </a:t>
            </a:r>
            <a:endParaRPr lang="en-AU" dirty="0"/>
          </a:p>
        </p:txBody>
      </p:sp>
      <p:sp>
        <p:nvSpPr>
          <p:cNvPr id="11267" name="Content Placeholder 6"/>
          <p:cNvSpPr>
            <a:spLocks/>
          </p:cNvSpPr>
          <p:nvPr/>
        </p:nvSpPr>
        <p:spPr bwMode="auto">
          <a:xfrm>
            <a:off x="457200" y="1143000"/>
            <a:ext cx="8229600" cy="527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latin typeface="Candara"/>
                <a:cs typeface="Arial" pitchFamily="34" charset="0"/>
              </a:rPr>
              <a:t>Current local database implementation is not quite fit for use, because of a few basic deficiencies such as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US" dirty="0">
                <a:latin typeface="Candara"/>
                <a:cs typeface="Arial" pitchFamily="34" charset="0"/>
              </a:rPr>
              <a:t>Data is not encrypted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US" dirty="0">
                <a:latin typeface="Candara"/>
                <a:cs typeface="Arial" pitchFamily="34" charset="0"/>
              </a:rPr>
              <a:t>Accessible by anyone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US" dirty="0">
                <a:latin typeface="Candara"/>
                <a:cs typeface="Arial" pitchFamily="34" charset="0"/>
              </a:rPr>
              <a:t>There is no way to directly sync the local database with the one on the server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–"/>
            </a:pPr>
            <a:r>
              <a:rPr lang="en-US" dirty="0">
                <a:latin typeface="Candara"/>
                <a:cs typeface="Arial" pitchFamily="34" charset="0"/>
              </a:rPr>
              <a:t>Limited memory space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Wingdings" pitchFamily="2" charset="2"/>
              <a:buChar char="Ø"/>
            </a:pPr>
            <a:r>
              <a:rPr lang="en-US" sz="2000" b="1" dirty="0">
                <a:latin typeface="Candara"/>
                <a:cs typeface="Arial" pitchFamily="34" charset="0"/>
              </a:rPr>
              <a:t>Still, local database is going to be one of the key features in the future of browsers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A1E4"/>
              </a:buClr>
              <a:buFont typeface="Arial" pitchFamily="34" charset="0"/>
              <a:buChar char="•"/>
            </a:pPr>
            <a:endParaRPr lang="en-US" sz="2000" b="1" dirty="0">
              <a:latin typeface="Candara"/>
              <a:cs typeface="Arial" pitchFamily="34" charset="0"/>
            </a:endParaRP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5888" y="4129088"/>
            <a:ext cx="6357937" cy="223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1233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2792f03d-d3b8-434f-88d1-32c1c69d1f7a">Class book</Material_x0020_Type>
    <Level xmlns="2792f03d-d3b8-434f-88d1-32c1c69d1f7a">Generic</Level>
    <Category xmlns="2792f03d-d3b8-434f-88d1-32c1c69d1f7a">Module Artifact</Category>
  </documentManagement>
</p:properties>
</file>

<file path=customXml/itemProps1.xml><?xml version="1.0" encoding="utf-8"?>
<ds:datastoreItem xmlns:ds="http://schemas.openxmlformats.org/officeDocument/2006/customXml" ds:itemID="{7361E7D3-6222-4677-958B-ACADDF8C6868}"/>
</file>

<file path=customXml/itemProps2.xml><?xml version="1.0" encoding="utf-8"?>
<ds:datastoreItem xmlns:ds="http://schemas.openxmlformats.org/officeDocument/2006/customXml" ds:itemID="{1B673CDC-8BE6-4391-ABD9-A817C61AB8C9}"/>
</file>

<file path=customXml/itemProps3.xml><?xml version="1.0" encoding="utf-8"?>
<ds:datastoreItem xmlns:ds="http://schemas.openxmlformats.org/officeDocument/2006/customXml" ds:itemID="{7C1830C8-F522-4AF4-83DD-915E4EE23EB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2737</TotalTime>
  <Words>1209</Words>
  <Application>Microsoft Office PowerPoint</Application>
  <PresentationFormat>On-screen Show (4:3)</PresentationFormat>
  <Paragraphs>130</Paragraphs>
  <Slides>13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ＭＳ Ｐゴシック</vt:lpstr>
      <vt:lpstr>Candara</vt:lpstr>
      <vt:lpstr>Arial</vt:lpstr>
      <vt:lpstr>宋体</vt:lpstr>
      <vt:lpstr>宋体</vt:lpstr>
      <vt:lpstr>Wingdings</vt:lpstr>
      <vt:lpstr>1_Office Theme</vt:lpstr>
      <vt:lpstr>Introducing HTML5</vt:lpstr>
      <vt:lpstr>Lesson Objectives</vt:lpstr>
      <vt:lpstr> HTML5 Client-Side Storage – An Overview </vt:lpstr>
      <vt:lpstr>PowerPoint Presentation</vt:lpstr>
      <vt:lpstr>Session Storage </vt:lpstr>
      <vt:lpstr>Session Storage - Example </vt:lpstr>
      <vt:lpstr> Local Storage </vt:lpstr>
      <vt:lpstr> Database Storage </vt:lpstr>
      <vt:lpstr>Database Storage </vt:lpstr>
      <vt:lpstr>PowerPoint Presentation</vt:lpstr>
      <vt:lpstr>Summary</vt:lpstr>
      <vt:lpstr>Summary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Vikash, Rahul</cp:lastModifiedBy>
  <cp:revision>133</cp:revision>
  <dcterms:created xsi:type="dcterms:W3CDTF">2012-05-18T02:59:15Z</dcterms:created>
  <dcterms:modified xsi:type="dcterms:W3CDTF">2017-07-13T05:43:09Z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0x0101000108302FC8669F4799BB2525FF9426D3</vt:lpwstr>
  </property>
  <property fmtid="{D5CDD505-2E9C-101B-9397-08002B2CF9AE}" pid="4" name="_SourceUrl">
    <vt:lpwstr/>
  </property>
</Properties>
</file>