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 type="screen4x3"/>
  <p:notesSz cx="6858000" cy="9144000"/>
  <p:embeddedFontLst>
    <p:embeddedFont>
      <p:font typeface="ＭＳ Ｐゴシック" panose="020B0604020202020204" charset="-128"/>
      <p:regular r:id="rId30"/>
    </p:embeddedFont>
    <p:embeddedFont>
      <p:font typeface="Candara" panose="020E0502030303020204" pitchFamily="34" charset="0"/>
      <p:regular r:id="rId31"/>
      <p:bold r:id="rId32"/>
      <p:italic r:id="rId33"/>
      <p:boldItalic r:id="rId34"/>
    </p:embeddedFont>
    <p:embeddedFont>
      <p:font typeface="SimSun" panose="02010600030101010101" pitchFamily="2" charset="-122"/>
      <p:regular r:id="rId35"/>
    </p:embeddedFont>
    <p:embeddedFont>
      <p:font typeface="SimSun" panose="02010600030101010101" pitchFamily="2" charset="-122"/>
      <p:regular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86763" autoAdjust="0"/>
  </p:normalViewPr>
  <p:slideViewPr>
    <p:cSldViewPr snapToGrid="0" showGuides="1">
      <p:cViewPr varScale="1">
        <p:scale>
          <a:sx n="61" d="100"/>
          <a:sy n="61" d="100"/>
        </p:scale>
        <p:origin x="1412" y="48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23582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05000" y="457200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andara" panose="020E0502030303020204" pitchFamily="34" charset="0"/>
                <a:cs typeface="Arial" pitchFamily="34" charset="0"/>
              </a:rPr>
              <a:t>HTML5 &amp; Its New Features         	                  The Offline Access &amp; Drag and Drop API		</a:t>
            </a:r>
            <a:endParaRPr lang="en-US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489459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Candara" panose="020E0502030303020204" pitchFamily="34" charset="0"/>
                <a:cs typeface="Arial" pitchFamily="34" charset="0"/>
              </a:rPr>
              <a:t>		 Page 06-</a:t>
            </a:r>
            <a:fld id="{BD9FB300-F9DC-4669-88F4-967ABA23CC04}" type="slidenum">
              <a:rPr lang="en-US" sz="1000" smtClean="0">
                <a:latin typeface="Candara" panose="020E0502030303020204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Candara" panose="020E0502030303020204" pitchFamily="34" charset="0"/>
                <a:cs typeface="Arial" pitchFamily="34" charset="0"/>
              </a:rPr>
              <a:t> </a:t>
            </a:r>
          </a:p>
          <a:p>
            <a:r>
              <a:rPr lang="en-US" sz="1000" dirty="0" smtClean="0">
                <a:latin typeface="Candara" panose="020E0502030303020204" pitchFamily="34" charset="0"/>
                <a:cs typeface="Arial" pitchFamily="34" charset="0"/>
              </a:rPr>
              <a:t>  </a:t>
            </a:r>
            <a:endParaRPr lang="en-US" sz="1000" dirty="0">
              <a:latin typeface="Candara" panose="020E05020303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900" kern="1200">
        <a:solidFill>
          <a:schemeClr val="tx1"/>
        </a:solidFill>
        <a:latin typeface="Candara" panose="020E0502030303020204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900" kern="1200">
        <a:solidFill>
          <a:schemeClr val="tx1"/>
        </a:solidFill>
        <a:latin typeface="Candara" panose="020E0502030303020204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900" kern="1200">
        <a:solidFill>
          <a:schemeClr val="tx1"/>
        </a:solidFill>
        <a:latin typeface="Candara" panose="020E0502030303020204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900" kern="1200">
        <a:solidFill>
          <a:schemeClr val="tx1"/>
        </a:solidFill>
        <a:latin typeface="Candara" panose="020E0502030303020204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900" kern="1200">
        <a:solidFill>
          <a:schemeClr val="tx1"/>
        </a:solidFill>
        <a:latin typeface="Candara" panose="020E0502030303020204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9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80194" indent="-180194"/>
            <a:endParaRPr lang="en-IN" altLang="zh-CN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92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80194" indent="-180194"/>
            <a:endParaRPr lang="en-IN" altLang="zh-CN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466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80194" indent="-180194"/>
            <a:endParaRPr lang="en-IN" altLang="zh-CN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904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80194" indent="-180194"/>
            <a:r>
              <a:rPr lang="en-US" altLang="zh-CN" b="1" u="sng" dirty="0" smtClean="0">
                <a:latin typeface="Arial" pitchFamily="34" charset="0"/>
                <a:cs typeface="Arial" pitchFamily="34" charset="0"/>
              </a:rPr>
              <a:t>Triggering Cache Refresh:</a:t>
            </a:r>
          </a:p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Once a cache has been successfully downloaded, the browser will retain those</a:t>
            </a:r>
          </a:p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assets until either the user clears the cache or you trigger an update. Triggering an</a:t>
            </a:r>
          </a:p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update with your manifest file requires that the contents of that file change, not just</a:t>
            </a:r>
          </a:p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the assets themselves.</a:t>
            </a:r>
          </a:p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Updating the assets on your server will not trigger a cache update. You must modify</a:t>
            </a:r>
          </a:p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the manifest file.</a:t>
            </a:r>
          </a:p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If you’re adding or removing resources completely, you’ll have to edit your manifest</a:t>
            </a:r>
          </a:p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file anyway. But what if you’re just amending an already cached stylesheet?</a:t>
            </a:r>
          </a:p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This is where comments come in handy. Just throw in a simple version number</a:t>
            </a:r>
          </a:p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comment that you change when you want to trigger an update:</a:t>
            </a:r>
          </a:p>
        </p:txBody>
      </p:sp>
    </p:spTree>
    <p:extLst>
      <p:ext uri="{BB962C8B-B14F-4D97-AF65-F5344CB8AC3E}">
        <p14:creationId xmlns:p14="http://schemas.microsoft.com/office/powerpoint/2010/main" val="3863077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The next time you want to trigger a cache refresh, just increment the version number.</a:t>
            </a:r>
          </a:p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When the user next visits the online version of a page including this manifest, it will</a:t>
            </a:r>
          </a:p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re-download the manifest file, notice the change, download the listed assets, and</a:t>
            </a:r>
          </a:p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purge the existing cache.</a:t>
            </a:r>
          </a:p>
          <a:p>
            <a:pPr marL="180194" indent="-180194"/>
            <a:endParaRPr lang="en-IN" altLang="zh-CN" dirty="0" smtClean="0">
              <a:latin typeface="Arial" pitchFamily="34" charset="0"/>
              <a:cs typeface="Arial" pitchFamily="34" charset="0"/>
            </a:endParaRPr>
          </a:p>
          <a:p>
            <a:pPr marL="180194" indent="-180194"/>
            <a:r>
              <a:rPr lang="en-IN" altLang="zh-CN" b="1" dirty="0" smtClean="0">
                <a:latin typeface="Arial" pitchFamily="34" charset="0"/>
                <a:cs typeface="Arial" pitchFamily="34" charset="0"/>
              </a:rPr>
              <a:t>Browser Bug</a:t>
            </a:r>
            <a:r>
              <a:rPr lang="en-IN" altLang="zh-CN" dirty="0" smtClean="0">
                <a:latin typeface="Arial" pitchFamily="34" charset="0"/>
                <a:cs typeface="Arial" pitchFamily="34" charset="0"/>
              </a:rPr>
              <a:t>: Firefox caches the manifest file itself and will not update it even if the</a:t>
            </a:r>
          </a:p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manifest has changed on the server. With some server </a:t>
            </a:r>
            <a:r>
              <a:rPr lang="en-IN" altLang="zh-CN" dirty="0" err="1" smtClean="0">
                <a:latin typeface="Arial" pitchFamily="34" charset="0"/>
                <a:cs typeface="Arial" pitchFamily="34" charset="0"/>
              </a:rPr>
              <a:t>config</a:t>
            </a:r>
            <a:r>
              <a:rPr lang="en-IN" altLang="zh-CN" dirty="0" smtClean="0">
                <a:latin typeface="Arial" pitchFamily="34" charset="0"/>
                <a:cs typeface="Arial" pitchFamily="34" charset="0"/>
              </a:rPr>
              <a:t> wizardry, you can tell</a:t>
            </a:r>
          </a:p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browsers that the cache of the manifest file is instantly invalidated and should be</a:t>
            </a:r>
          </a:p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requested from the server every time it’s referenced.</a:t>
            </a:r>
          </a:p>
        </p:txBody>
      </p:sp>
    </p:spTree>
    <p:extLst>
      <p:ext uri="{BB962C8B-B14F-4D97-AF65-F5344CB8AC3E}">
        <p14:creationId xmlns:p14="http://schemas.microsoft.com/office/powerpoint/2010/main" val="4273072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3913759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44155" indent="-144155"/>
            <a:r>
              <a:rPr lang="en-US" altLang="zh-CN" b="1" u="sng" dirty="0" smtClean="0">
                <a:latin typeface="Arial" pitchFamily="34" charset="0"/>
              </a:rPr>
              <a:t>HTML5 – Drag &amp; Drop API</a:t>
            </a:r>
            <a:endParaRPr lang="en-IN" altLang="zh-CN" b="1" u="sng" dirty="0" smtClean="0">
              <a:latin typeface="Arial" pitchFamily="34" charset="0"/>
            </a:endParaRP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For years, we've been using libraries like JQuery and Dojo to simplify complex UI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elements like animations, rounded corners, and drag and drop. There's no doubt,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eye-candy is important for making rich, immersive experiences on the web. But why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should a library be required for common tasks that all developers are using?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Drag and drop (DnD) is a first class citizen in HTML5!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Along with an army of JavaScript APIs, HTML5 comes with a Drag and Drop (DnD)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API that brings native DnD support to the browser making it much easier to code up.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The spec defines an event-based mechanism, JavaScript API, and additional markup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for declaring that just about any type of element be </a:t>
            </a:r>
            <a:r>
              <a:rPr lang="en-IN" altLang="zh-CN" dirty="0" smtClean="0">
                <a:latin typeface="Arial" pitchFamily="34" charset="0"/>
                <a:cs typeface="Arial" pitchFamily="34" charset="0"/>
              </a:rPr>
              <a:t>draggable</a:t>
            </a:r>
            <a:r>
              <a:rPr lang="en-IN" altLang="zh-CN" dirty="0" smtClean="0">
                <a:latin typeface="Arial" pitchFamily="34" charset="0"/>
              </a:rPr>
              <a:t> on a page.</a:t>
            </a:r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384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44155" indent="-144155">
              <a:lnSpc>
                <a:spcPct val="90000"/>
              </a:lnSpc>
            </a:pPr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139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44155" indent="-144155">
              <a:lnSpc>
                <a:spcPct val="90000"/>
              </a:lnSpc>
            </a:pPr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7889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1742015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5677227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44155" indent="-144155">
              <a:lnSpc>
                <a:spcPct val="90000"/>
              </a:lnSpc>
            </a:pPr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2637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44155" indent="-144155">
              <a:lnSpc>
                <a:spcPct val="90000"/>
              </a:lnSpc>
            </a:pPr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6597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3352337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74850" y="841375"/>
            <a:ext cx="4667250" cy="3502025"/>
          </a:xfrm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0903" y="4572001"/>
            <a:ext cx="4649391" cy="3964214"/>
          </a:xfrm>
          <a:noFill/>
          <a:ln/>
        </p:spPr>
        <p:txBody>
          <a:bodyPr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122494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44155" indent="-144155">
              <a:lnSpc>
                <a:spcPct val="90000"/>
              </a:lnSpc>
            </a:pPr>
            <a:r>
              <a:rPr lang="en-IN" altLang="zh-CN" b="1" u="sng" dirty="0" smtClean="0">
                <a:latin typeface="Arial" pitchFamily="34" charset="0"/>
              </a:rPr>
              <a:t>What is an Offline Web Application?</a:t>
            </a:r>
          </a:p>
          <a:p>
            <a:pPr marL="144155" indent="-144155">
              <a:lnSpc>
                <a:spcPct val="90000"/>
              </a:lnSpc>
            </a:pPr>
            <a:r>
              <a:rPr lang="en-IN" altLang="zh-CN" dirty="0" smtClean="0">
                <a:latin typeface="Arial" pitchFamily="34" charset="0"/>
              </a:rPr>
              <a:t>At first glance it sounds like contradictions in terms. Web pages are things you</a:t>
            </a:r>
          </a:p>
          <a:p>
            <a:pPr marL="144155" indent="-144155">
              <a:lnSpc>
                <a:spcPct val="90000"/>
              </a:lnSpc>
            </a:pPr>
            <a:r>
              <a:rPr lang="en-IN" altLang="zh-CN" dirty="0" smtClean="0">
                <a:latin typeface="Arial" pitchFamily="34" charset="0"/>
              </a:rPr>
              <a:t>download &amp; render. Downloading implies a network connection. How can you</a:t>
            </a:r>
          </a:p>
          <a:p>
            <a:pPr marL="144155" indent="-144155">
              <a:lnSpc>
                <a:spcPct val="90000"/>
              </a:lnSpc>
            </a:pPr>
            <a:r>
              <a:rPr lang="en-IN" altLang="zh-CN" dirty="0" smtClean="0">
                <a:latin typeface="Arial" pitchFamily="34" charset="0"/>
              </a:rPr>
              <a:t>download when you are offline? Of course, you can’t. But you can download when</a:t>
            </a:r>
          </a:p>
          <a:p>
            <a:pPr marL="144155" indent="-144155">
              <a:lnSpc>
                <a:spcPct val="90000"/>
              </a:lnSpc>
            </a:pPr>
            <a:r>
              <a:rPr lang="en-IN" altLang="zh-CN" dirty="0" smtClean="0">
                <a:latin typeface="Arial" pitchFamily="34" charset="0"/>
              </a:rPr>
              <a:t>you are online. And that’s how offline applications work.</a:t>
            </a:r>
          </a:p>
          <a:p>
            <a:pPr marL="144155" indent="-144155">
              <a:lnSpc>
                <a:spcPct val="90000"/>
              </a:lnSpc>
            </a:pPr>
            <a:endParaRPr lang="en-US" altLang="zh-CN" dirty="0" smtClean="0">
              <a:latin typeface="Arial" pitchFamily="34" charset="0"/>
            </a:endParaRPr>
          </a:p>
          <a:p>
            <a:pPr marL="144155" indent="-144155">
              <a:lnSpc>
                <a:spcPct val="90000"/>
              </a:lnSpc>
            </a:pPr>
            <a:r>
              <a:rPr lang="en-US" altLang="zh-CN" dirty="0" smtClean="0">
                <a:latin typeface="Arial" pitchFamily="34" charset="0"/>
              </a:rPr>
              <a:t>As we all know that,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Web applications have become a major part of many people’s</a:t>
            </a:r>
          </a:p>
          <a:p>
            <a:pPr marL="144155" indent="-144155">
              <a:lnSpc>
                <a:spcPct val="90000"/>
              </a:lnSpc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Lives. It's becoming increasingly important for web-based applications to be </a:t>
            </a:r>
          </a:p>
          <a:p>
            <a:pPr marL="144155" indent="-144155">
              <a:lnSpc>
                <a:spcPct val="90000"/>
              </a:lnSpc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accessible offline. All browsers have caching mechanisms, but they're unreliable and</a:t>
            </a:r>
          </a:p>
          <a:p>
            <a:pPr marL="144155" indent="-144155">
              <a:lnSpc>
                <a:spcPct val="90000"/>
              </a:lnSpc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don't always work as you might expect. Wouldn't it be great if we could use them</a:t>
            </a:r>
          </a:p>
          <a:p>
            <a:pPr marL="144155" indent="-144155">
              <a:lnSpc>
                <a:spcPct val="90000"/>
              </a:lnSpc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even when offline. Until recently, there wasn’t any viable way to do this. However,</a:t>
            </a:r>
          </a:p>
          <a:p>
            <a:pPr marL="144155" indent="-144155">
              <a:lnSpc>
                <a:spcPct val="90000"/>
              </a:lnSpc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HTML5 introduces new methods for enabling a web site or web application to</a:t>
            </a:r>
          </a:p>
          <a:p>
            <a:pPr marL="144155" indent="-144155">
              <a:lnSpc>
                <a:spcPct val="90000"/>
              </a:lnSpc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function without a network connection.</a:t>
            </a:r>
            <a:endParaRPr lang="en-IN" altLang="zh-CN" dirty="0" smtClean="0">
              <a:latin typeface="Arial" pitchFamily="34" charset="0"/>
            </a:endParaRPr>
          </a:p>
          <a:p>
            <a:pPr marL="144155" indent="-144155">
              <a:lnSpc>
                <a:spcPct val="90000"/>
              </a:lnSpc>
            </a:pPr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695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44155" indent="-144155">
              <a:lnSpc>
                <a:spcPct val="90000"/>
              </a:lnSpc>
            </a:pPr>
            <a:r>
              <a:rPr lang="en-US" altLang="zh-CN" b="1" u="sng" dirty="0" smtClean="0">
                <a:latin typeface="Arial" pitchFamily="34" charset="0"/>
                <a:cs typeface="Arial" pitchFamily="34" charset="0"/>
              </a:rPr>
              <a:t>Need for an Offline Access</a:t>
            </a:r>
          </a:p>
          <a:p>
            <a:pPr marL="144155" indent="-144155">
              <a:lnSpc>
                <a:spcPct val="90000"/>
              </a:lnSpc>
            </a:pPr>
            <a:endParaRPr lang="en-IN" altLang="zh-CN" dirty="0" smtClean="0">
              <a:latin typeface="Arial" pitchFamily="34" charset="0"/>
              <a:cs typeface="Arial" pitchFamily="34" charset="0"/>
            </a:endParaRPr>
          </a:p>
          <a:p>
            <a:pPr marL="144155" indent="-144155">
              <a:lnSpc>
                <a:spcPct val="90000"/>
              </a:lnSpc>
            </a:pPr>
            <a:r>
              <a:rPr lang="en-IN" altLang="zh-CN" dirty="0" smtClean="0">
                <a:latin typeface="Arial" pitchFamily="34" charset="0"/>
                <a:cs typeface="Arial" pitchFamily="34" charset="0"/>
              </a:rPr>
              <a:t>Web applications are getting more advanced each day, with more elaborate uses of:</a:t>
            </a:r>
          </a:p>
          <a:p>
            <a:pPr marL="144155" indent="-144155">
              <a:lnSpc>
                <a:spcPct val="90000"/>
              </a:lnSpc>
            </a:pPr>
            <a:r>
              <a:rPr lang="en-IN" altLang="zh-CN" dirty="0" smtClean="0">
                <a:latin typeface="Arial" pitchFamily="34" charset="0"/>
                <a:cs typeface="Arial" pitchFamily="34" charset="0"/>
              </a:rPr>
              <a:t>JavaScript as well as upcoming standards and technologies. We increasingly rely on</a:t>
            </a:r>
          </a:p>
          <a:p>
            <a:pPr marL="144155" indent="-144155">
              <a:lnSpc>
                <a:spcPct val="90000"/>
              </a:lnSpc>
            </a:pPr>
            <a:r>
              <a:rPr lang="en-IN" altLang="zh-CN" dirty="0" smtClean="0">
                <a:latin typeface="Arial" pitchFamily="34" charset="0"/>
                <a:cs typeface="Arial" pitchFamily="34" charset="0"/>
              </a:rPr>
              <a:t>these applications, many of them becoming a part of our daily lives. </a:t>
            </a:r>
            <a:r>
              <a:rPr lang="en-IN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There are many</a:t>
            </a:r>
          </a:p>
          <a:p>
            <a:pPr marL="144155" indent="-144155">
              <a:lnSpc>
                <a:spcPct val="90000"/>
              </a:lnSpc>
            </a:pPr>
            <a:r>
              <a:rPr lang="en-IN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examples of web applications doing the same job as desktop applications in various</a:t>
            </a:r>
          </a:p>
          <a:p>
            <a:pPr marL="144155" indent="-144155">
              <a:lnSpc>
                <a:spcPct val="90000"/>
              </a:lnSpc>
            </a:pPr>
            <a:r>
              <a:rPr lang="en-IN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Fields. For example Google Docs, Picasa, etc.</a:t>
            </a:r>
          </a:p>
          <a:p>
            <a:pPr marL="144155" indent="-144155">
              <a:lnSpc>
                <a:spcPct val="90000"/>
              </a:lnSpc>
            </a:pPr>
            <a:endParaRPr lang="en-IN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144155" indent="-144155">
              <a:lnSpc>
                <a:spcPct val="90000"/>
              </a:lnSpc>
            </a:pPr>
            <a:r>
              <a:rPr lang="en-IN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However, one major disadvantage is that they cannot work when the user is not</a:t>
            </a:r>
          </a:p>
          <a:p>
            <a:pPr marL="144155" indent="-144155">
              <a:lnSpc>
                <a:spcPct val="90000"/>
              </a:lnSpc>
            </a:pPr>
            <a:r>
              <a:rPr lang="en-IN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connected to the Internet.</a:t>
            </a:r>
          </a:p>
          <a:p>
            <a:pPr marL="144155" indent="-144155">
              <a:lnSpc>
                <a:spcPct val="90000"/>
              </a:lnSpc>
            </a:pPr>
            <a:endParaRPr lang="en-IN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144155" indent="-144155">
              <a:lnSpc>
                <a:spcPct val="90000"/>
              </a:lnSpc>
            </a:pPr>
            <a:r>
              <a:rPr lang="en-IN" altLang="zh-CN" dirty="0" smtClean="0">
                <a:latin typeface="Arial" pitchFamily="34" charset="0"/>
                <a:cs typeface="Arial" pitchFamily="34" charset="0"/>
              </a:rPr>
              <a:t>It's becoming increasingly important for web-based applications to be accessible</a:t>
            </a:r>
          </a:p>
          <a:p>
            <a:pPr marL="144155" indent="-144155">
              <a:lnSpc>
                <a:spcPct val="90000"/>
              </a:lnSpc>
            </a:pPr>
            <a:r>
              <a:rPr lang="en-IN" altLang="zh-CN" dirty="0" smtClean="0">
                <a:latin typeface="Arial" pitchFamily="34" charset="0"/>
                <a:cs typeface="Arial" pitchFamily="34" charset="0"/>
              </a:rPr>
              <a:t>offline. Yes, all browsers have caching mechanisms, but they're unreliable and don't</a:t>
            </a:r>
          </a:p>
          <a:p>
            <a:pPr marL="144155" indent="-144155">
              <a:lnSpc>
                <a:spcPct val="90000"/>
              </a:lnSpc>
            </a:pPr>
            <a:r>
              <a:rPr lang="en-IN" altLang="zh-CN" dirty="0" smtClean="0">
                <a:latin typeface="Arial" pitchFamily="34" charset="0"/>
                <a:cs typeface="Arial" pitchFamily="34" charset="0"/>
              </a:rPr>
              <a:t>always work as you might expect. </a:t>
            </a:r>
          </a:p>
          <a:p>
            <a:pPr marL="144155" indent="-144155">
              <a:lnSpc>
                <a:spcPct val="90000"/>
              </a:lnSpc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144155" indent="-144155">
              <a:lnSpc>
                <a:spcPct val="90000"/>
              </a:lnSpc>
            </a:pPr>
            <a:r>
              <a:rPr lang="en-IN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This is where HTML5's new offline storage comes in It tries to remove that</a:t>
            </a:r>
          </a:p>
          <a:p>
            <a:pPr marL="144155" indent="-144155">
              <a:lnSpc>
                <a:spcPct val="90000"/>
              </a:lnSpc>
            </a:pPr>
            <a:r>
              <a:rPr lang="en-IN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disadvantage. HTML5 achieves this by defining a way to store files in a cache, so</a:t>
            </a:r>
          </a:p>
          <a:p>
            <a:pPr marL="144155" indent="-144155">
              <a:lnSpc>
                <a:spcPct val="90000"/>
              </a:lnSpc>
            </a:pPr>
            <a:r>
              <a:rPr lang="en-IN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that when the user is offline, the browser still has access to the necessary files.</a:t>
            </a:r>
            <a:endParaRPr lang="en-US" altLang="zh-CN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277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pPr marL="144155" indent="-144155"/>
            <a:r>
              <a:rPr lang="en-US" b="1" u="sng" dirty="0" smtClean="0"/>
              <a:t>How to implement an Offline Access in HTML5?</a:t>
            </a:r>
            <a:r>
              <a:rPr lang="en-US" b="1" u="sng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144155" indent="-144155"/>
            <a:endParaRPr lang="en-IN" b="1" u="sng" dirty="0" smtClean="0">
              <a:latin typeface="Arial" pitchFamily="34" charset="0"/>
              <a:cs typeface="Arial" pitchFamily="34" charset="0"/>
            </a:endParaRPr>
          </a:p>
          <a:p>
            <a:pPr marL="144155" indent="-144155"/>
            <a:r>
              <a:rPr lang="en-IN" dirty="0" smtClean="0">
                <a:latin typeface="Arial" pitchFamily="34" charset="0"/>
                <a:cs typeface="Arial" pitchFamily="34" charset="0"/>
              </a:rPr>
              <a:t>At its simplest, an offline web application is a list of URLs. This URL includes</a:t>
            </a:r>
          </a:p>
          <a:p>
            <a:pPr marL="144155" indent="-144155"/>
            <a:r>
              <a:rPr lang="en-IN" dirty="0" smtClean="0">
                <a:latin typeface="Arial" pitchFamily="34" charset="0"/>
                <a:cs typeface="Arial" pitchFamily="34" charset="0"/>
              </a:rPr>
              <a:t>resources like HTML, CSS, JavaScript, images, or any other kind of resource.</a:t>
            </a:r>
          </a:p>
          <a:p>
            <a:pPr marL="144155" indent="-144155"/>
            <a:r>
              <a:rPr lang="en-IN" dirty="0" smtClean="0">
                <a:latin typeface="Arial" pitchFamily="34" charset="0"/>
                <a:cs typeface="Arial" pitchFamily="34" charset="0"/>
              </a:rPr>
              <a:t>The home page of the offline web application points to this list, called a Manifest file,</a:t>
            </a:r>
          </a:p>
          <a:p>
            <a:pPr marL="144155" indent="-144155"/>
            <a:r>
              <a:rPr lang="en-IN" dirty="0" smtClean="0">
                <a:latin typeface="Arial" pitchFamily="34" charset="0"/>
                <a:cs typeface="Arial" pitchFamily="34" charset="0"/>
              </a:rPr>
              <a:t>which is just a text file located elsewhere on the web server. A web browser that</a:t>
            </a:r>
          </a:p>
          <a:p>
            <a:pPr marL="144155" indent="-144155"/>
            <a:r>
              <a:rPr lang="en-IN" dirty="0" smtClean="0">
                <a:latin typeface="Arial" pitchFamily="34" charset="0"/>
                <a:cs typeface="Arial" pitchFamily="34" charset="0"/>
              </a:rPr>
              <a:t>implements HTML5 offline applications will read the list of URLs from the manifest</a:t>
            </a:r>
          </a:p>
          <a:p>
            <a:pPr marL="144155" indent="-144155"/>
            <a:r>
              <a:rPr lang="en-IN" dirty="0" smtClean="0">
                <a:latin typeface="Arial" pitchFamily="34" charset="0"/>
                <a:cs typeface="Arial" pitchFamily="34" charset="0"/>
              </a:rPr>
              <a:t>file It also downloads the resources, cache them locally, and automatically keep the</a:t>
            </a:r>
          </a:p>
          <a:p>
            <a:pPr marL="144155" indent="-144155"/>
            <a:r>
              <a:rPr lang="en-IN" dirty="0" smtClean="0">
                <a:latin typeface="Arial" pitchFamily="34" charset="0"/>
                <a:cs typeface="Arial" pitchFamily="34" charset="0"/>
              </a:rPr>
              <a:t>local copies up to date as they change. When the time comes that you try to access</a:t>
            </a:r>
          </a:p>
          <a:p>
            <a:pPr marL="144155" indent="-144155"/>
            <a:r>
              <a:rPr lang="en-IN" dirty="0" smtClean="0">
                <a:latin typeface="Arial" pitchFamily="34" charset="0"/>
                <a:cs typeface="Arial" pitchFamily="34" charset="0"/>
              </a:rPr>
              <a:t>the web application without a network connection, your web browser will</a:t>
            </a:r>
          </a:p>
          <a:p>
            <a:pPr marL="144155" indent="-144155"/>
            <a:r>
              <a:rPr lang="en-IN" dirty="0" smtClean="0">
                <a:latin typeface="Arial" pitchFamily="34" charset="0"/>
                <a:cs typeface="Arial" pitchFamily="34" charset="0"/>
              </a:rPr>
              <a:t>automatically switch over to the local copies instead.</a:t>
            </a:r>
          </a:p>
          <a:p>
            <a:pPr marL="144155" indent="-144155"/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144155" indent="-144155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From there, most of the work is up to you, the web developer. There’s a flag in the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DOM that will tell you whether you’re online or offline. There are events that fire when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your offline status changes. But that’s pretty much it. If your application creates data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or saves state, it’s up to you to store that data locally while you’re offline and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synchronize it with the remote server once you’re back online. In other words,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HTML5 can take your web application offline. What you do once you’re there is up to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you. 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706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44155" indent="-144155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96461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80194" indent="-180194"/>
            <a:r>
              <a:rPr lang="en-US" altLang="zh-CN" b="1" u="sng" dirty="0" smtClean="0"/>
              <a:t>The Cache Manifest File:</a:t>
            </a:r>
          </a:p>
          <a:p>
            <a:pPr marL="180194" indent="-180194"/>
            <a:endParaRPr lang="en-IN" altLang="zh-CN" b="1" u="sng" dirty="0" smtClean="0"/>
          </a:p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The application cache is controlled by a plain text file called a manifest, which</a:t>
            </a:r>
          </a:p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contains a list of resources to be stored for use when there is no network connectivity.</a:t>
            </a:r>
          </a:p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The list can also define the conditions for caching, such as which pages should never</a:t>
            </a:r>
          </a:p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be cached and even what to show the user when he follows a link to an uncached</a:t>
            </a:r>
          </a:p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page.</a:t>
            </a:r>
          </a:p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If the user goes offline but has visited the site while online, the cached resources will</a:t>
            </a:r>
          </a:p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be loaded so the user can still view the site in a limited form. By carefully considering</a:t>
            </a:r>
          </a:p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the contents of your manifest file, you can offer a suitable web experience to a</a:t>
            </a:r>
          </a:p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disconnected user.</a:t>
            </a:r>
          </a:p>
          <a:p>
            <a:pPr marL="180194" indent="-180194"/>
            <a:endParaRPr lang="en-IN" altLang="zh-CN" b="1" u="sng" dirty="0" smtClean="0">
              <a:latin typeface="Arial" pitchFamily="34" charset="0"/>
              <a:cs typeface="Arial" pitchFamily="34" charset="0"/>
            </a:endParaRPr>
          </a:p>
          <a:p>
            <a:pPr marL="180194" indent="-180194"/>
            <a:r>
              <a:rPr lang="en-IN" altLang="zh-CN" b="1" u="sng" dirty="0" smtClean="0">
                <a:latin typeface="Arial" pitchFamily="34" charset="0"/>
                <a:cs typeface="Arial" pitchFamily="34" charset="0"/>
              </a:rPr>
              <a:t>Using the cache interface gives your application three advantages:</a:t>
            </a:r>
          </a:p>
          <a:p>
            <a:pPr marL="180194" indent="-180194"/>
            <a:endParaRPr lang="en-IN" altLang="zh-CN" b="1" u="sng" dirty="0" smtClean="0">
              <a:latin typeface="Arial" pitchFamily="34" charset="0"/>
              <a:cs typeface="Arial" pitchFamily="34" charset="0"/>
            </a:endParaRPr>
          </a:p>
          <a:p>
            <a:pPr marL="180194" indent="-180194">
              <a:buFontTx/>
              <a:buChar char="•"/>
            </a:pPr>
            <a:r>
              <a:rPr lang="en-IN" altLang="zh-CN" dirty="0" smtClean="0">
                <a:latin typeface="Arial" pitchFamily="34" charset="0"/>
                <a:cs typeface="Arial" pitchFamily="34" charset="0"/>
              </a:rPr>
              <a:t>Offline browsing - Users can navigate through out the site when they're offline.</a:t>
            </a:r>
          </a:p>
          <a:p>
            <a:pPr marL="180194" indent="-180194">
              <a:buFontTx/>
              <a:buChar char="•"/>
            </a:pPr>
            <a:r>
              <a:rPr lang="en-IN" altLang="zh-CN" dirty="0" smtClean="0">
                <a:latin typeface="Arial" pitchFamily="34" charset="0"/>
                <a:cs typeface="Arial" pitchFamily="34" charset="0"/>
              </a:rPr>
              <a:t>Speed - Cached resources are local, and therefore load faster.</a:t>
            </a:r>
          </a:p>
          <a:p>
            <a:pPr marL="180194" indent="-180194">
              <a:buFontTx/>
              <a:buChar char="•"/>
            </a:pPr>
            <a:r>
              <a:rPr lang="en-IN" altLang="zh-CN" dirty="0" smtClean="0">
                <a:latin typeface="Arial" pitchFamily="34" charset="0"/>
                <a:cs typeface="Arial" pitchFamily="34" charset="0"/>
              </a:rPr>
              <a:t>Reduced server load - The browser will only download resources from the server that have changed.</a:t>
            </a:r>
          </a:p>
        </p:txBody>
      </p:sp>
    </p:spTree>
    <p:extLst>
      <p:ext uri="{BB962C8B-B14F-4D97-AF65-F5344CB8AC3E}">
        <p14:creationId xmlns:p14="http://schemas.microsoft.com/office/powerpoint/2010/main" val="529201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80194" indent="-180194"/>
            <a:r>
              <a:rPr lang="en-US" altLang="zh-CN" b="1" u="sng" dirty="0" smtClean="0"/>
              <a:t>The Cache Manifest File:</a:t>
            </a:r>
          </a:p>
          <a:p>
            <a:pPr marL="180194" indent="-180194"/>
            <a:endParaRPr lang="en-US" altLang="zh-CN" b="1" u="sng" dirty="0" smtClean="0"/>
          </a:p>
          <a:p>
            <a:pPr marL="180194" indent="-180194"/>
            <a:r>
              <a:rPr lang="en-IN" dirty="0" smtClean="0">
                <a:latin typeface="Arial" pitchFamily="34" charset="0"/>
                <a:cs typeface="Arial" pitchFamily="34" charset="0"/>
              </a:rPr>
              <a:t>The manifest attribute should be included on every page of your web application that</a:t>
            </a:r>
          </a:p>
          <a:p>
            <a:pPr marL="180194" indent="-180194"/>
            <a:r>
              <a:rPr lang="en-IN" dirty="0" smtClean="0">
                <a:latin typeface="Arial" pitchFamily="34" charset="0"/>
                <a:cs typeface="Arial" pitchFamily="34" charset="0"/>
              </a:rPr>
              <a:t>you want cached. The browser does not cache a page if it does not contain the</a:t>
            </a:r>
          </a:p>
          <a:p>
            <a:pPr marL="180194" indent="-180194"/>
            <a:r>
              <a:rPr lang="en-IN" dirty="0" smtClean="0">
                <a:latin typeface="Arial" pitchFamily="34" charset="0"/>
                <a:cs typeface="Arial" pitchFamily="34" charset="0"/>
              </a:rPr>
              <a:t>manifest attribute (unless it is explicitly listed in the manifest file itself. This means</a:t>
            </a:r>
          </a:p>
          <a:p>
            <a:pPr marL="180194" indent="-180194"/>
            <a:r>
              <a:rPr lang="en-IN" dirty="0" smtClean="0">
                <a:latin typeface="Arial" pitchFamily="34" charset="0"/>
                <a:cs typeface="Arial" pitchFamily="34" charset="0"/>
              </a:rPr>
              <a:t>that any page the user navigates to that include a manifest will be implicitly added to</a:t>
            </a:r>
          </a:p>
          <a:p>
            <a:pPr marL="180194" indent="-180194"/>
            <a:r>
              <a:rPr lang="en-IN" dirty="0" smtClean="0">
                <a:latin typeface="Arial" pitchFamily="34" charset="0"/>
                <a:cs typeface="Arial" pitchFamily="34" charset="0"/>
              </a:rPr>
              <a:t>the application cache. Thus, there's no need to list every page in your manifest.</a:t>
            </a:r>
            <a:endParaRPr lang="en-IN" altLang="zh-CN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833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80194" indent="-180194"/>
            <a:endParaRPr lang="en-IN" altLang="zh-CN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089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51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6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5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8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3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6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0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7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August 19, 2017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832" y="6270978"/>
            <a:ext cx="1036768" cy="46284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7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335313" y="3000836"/>
            <a:ext cx="7707085" cy="772878"/>
          </a:xfrm>
        </p:spPr>
        <p:txBody>
          <a:bodyPr>
            <a:normAutofit/>
          </a:bodyPr>
          <a:lstStyle/>
          <a:p>
            <a:pPr algn="l"/>
            <a:r>
              <a:rPr lang="en-US" sz="2000" smtClean="0">
                <a:solidFill>
                  <a:schemeClr val="tx1"/>
                </a:solidFill>
              </a:rPr>
              <a:t>Lesson </a:t>
            </a:r>
            <a:r>
              <a:rPr lang="en-US" sz="2000" smtClean="0">
                <a:solidFill>
                  <a:schemeClr val="tx1"/>
                </a:solidFill>
              </a:rPr>
              <a:t>17: </a:t>
            </a:r>
            <a:r>
              <a:rPr lang="en-IN" sz="2000" dirty="0" smtClean="0">
                <a:solidFill>
                  <a:schemeClr val="tx1"/>
                </a:solidFill>
              </a:rPr>
              <a:t>The Offline Access &amp; Drag and Drop API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309213" y="1701570"/>
            <a:ext cx="6659130" cy="128588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Candara"/>
              </a:rPr>
              <a:t>HTML5 &amp; Its New Features</a:t>
            </a:r>
            <a:endParaRPr lang="en-US" sz="36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7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Techniques of implementing Offline Access</a:t>
            </a:r>
            <a:br>
              <a:rPr lang="en-US" sz="1200" dirty="0" smtClean="0"/>
            </a:br>
            <a:r>
              <a:rPr lang="en-US" dirty="0"/>
              <a:t>Sections in Cache Manifest</a:t>
            </a:r>
            <a:endParaRPr lang="en-AU" dirty="0"/>
          </a:p>
        </p:txBody>
      </p:sp>
      <p:sp>
        <p:nvSpPr>
          <p:cNvPr id="12291" name="Content Placeholder 6"/>
          <p:cNvSpPr>
            <a:spLocks/>
          </p:cNvSpPr>
          <p:nvPr/>
        </p:nvSpPr>
        <p:spPr bwMode="auto">
          <a:xfrm>
            <a:off x="533400" y="990600"/>
            <a:ext cx="8089900" cy="522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FALLBACK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The FALLBACK section tells the browser what to serve when the user tries to access an uncached resource while offline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It contains two values per line, separated by a space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The first value is the request URI to match, and the second is the resource sent upon matching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In below given example we’re telling the browser that when an offline user requests a URI matching “/status.html”, it should instead serve the cached file “offline.html”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33600" y="4495800"/>
            <a:ext cx="4354513" cy="1676400"/>
          </a:xfrm>
          <a:prstGeom prst="round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CACHE MANIFEST</a:t>
            </a:r>
            <a:b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/>
            </a:r>
            <a:b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FALLBACK:</a:t>
            </a:r>
            <a:b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/status.html /offline.html</a:t>
            </a:r>
            <a:r>
              <a:rPr lang="en-IN" dirty="0">
                <a:solidFill>
                  <a:srgbClr val="000000"/>
                </a:solidFill>
                <a:latin typeface="Candara"/>
                <a:cs typeface="Arial" pitchFamily="34" charset="0"/>
              </a:rPr>
              <a:t> </a:t>
            </a:r>
            <a:endParaRPr lang="en-US" dirty="0">
              <a:solidFill>
                <a:srgbClr val="000000"/>
              </a:solidFill>
              <a:latin typeface="Candara"/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6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Techniques of implementing Offline Access</a:t>
            </a:r>
            <a:br>
              <a:rPr lang="en-US" sz="1200" dirty="0" smtClean="0"/>
            </a:br>
            <a:r>
              <a:rPr lang="en-US" dirty="0"/>
              <a:t>Sections in Cache Manifest</a:t>
            </a:r>
            <a:endParaRPr lang="en-AU" dirty="0"/>
          </a:p>
        </p:txBody>
      </p:sp>
      <p:sp>
        <p:nvSpPr>
          <p:cNvPr id="13315" name="Content Placeholder 6"/>
          <p:cNvSpPr>
            <a:spLocks/>
          </p:cNvSpPr>
          <p:nvPr/>
        </p:nvSpPr>
        <p:spPr bwMode="auto">
          <a:xfrm>
            <a:off x="533400" y="990600"/>
            <a:ext cx="8089900" cy="522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NETWORK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Finally, we have the NETWORK section, used to tell the browser explicitly which resources are only available while online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By default, this uses the asterisk * symbol, meaning all resources that are not cached will require a connection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Alternatively we can whitelist specific url prefixes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62050" y="3507581"/>
            <a:ext cx="4354513" cy="1676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IN" sz="2000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CACHE MANIFEST</a:t>
            </a:r>
            <a:br>
              <a:rPr lang="en-IN" sz="2000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sz="2000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/>
            </a:r>
            <a:br>
              <a:rPr lang="en-IN" sz="2000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sz="2000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NETWORK:</a:t>
            </a:r>
            <a:br>
              <a:rPr lang="en-IN" sz="2000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sz="2000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* </a:t>
            </a:r>
            <a:endParaRPr lang="en-US" sz="2000" dirty="0">
              <a:solidFill>
                <a:schemeClr val="tx1"/>
              </a:solidFill>
              <a:latin typeface="Candara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Techniques of implementing Offline Access</a:t>
            </a:r>
            <a:br>
              <a:rPr lang="en-US" sz="1200" dirty="0" smtClean="0"/>
            </a:br>
            <a:r>
              <a:rPr lang="en-US" dirty="0"/>
              <a:t>The Cache Manifest – Complete Example</a:t>
            </a:r>
            <a:endParaRPr lang="en-AU" dirty="0"/>
          </a:p>
        </p:txBody>
      </p:sp>
      <p:sp>
        <p:nvSpPr>
          <p:cNvPr id="14339" name="Content Placeholder 6"/>
          <p:cNvSpPr>
            <a:spLocks/>
          </p:cNvSpPr>
          <p:nvPr/>
        </p:nvSpPr>
        <p:spPr bwMode="auto">
          <a:xfrm>
            <a:off x="533400" y="990600"/>
            <a:ext cx="8089900" cy="522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•"/>
            </a:pPr>
            <a:endParaRPr lang="en-IN" sz="2000" b="1">
              <a:solidFill>
                <a:srgbClr val="990000"/>
              </a:solidFill>
              <a:latin typeface="Candara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3400" y="1090613"/>
            <a:ext cx="4495800" cy="5124450"/>
          </a:xfrm>
          <a:prstGeom prst="round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IN" dirty="0">
              <a:solidFill>
                <a:schemeClr val="tx1"/>
              </a:solidFill>
              <a:latin typeface="Candara"/>
              <a:ea typeface="ＭＳ Ｐゴシック" pitchFamily="34" charset="-128"/>
            </a:endParaRPr>
          </a:p>
          <a:p>
            <a:pPr>
              <a:defRPr/>
            </a:pPr>
            <a:endParaRPr lang="en-IN" dirty="0">
              <a:solidFill>
                <a:schemeClr val="tx1"/>
              </a:solidFill>
              <a:latin typeface="Candara"/>
              <a:ea typeface="ＭＳ Ｐゴシック" pitchFamily="34" charset="-128"/>
            </a:endParaRPr>
          </a:p>
          <a:p>
            <a:pPr>
              <a:defRPr/>
            </a:pPr>
            <a: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CACHE MANIFEST</a:t>
            </a:r>
            <a:b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/>
            </a:r>
            <a:b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# This is a comment</a:t>
            </a:r>
            <a:b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/>
            </a:r>
            <a:b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CACHE:</a:t>
            </a:r>
            <a:b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/css/screen.css</a:t>
            </a:r>
            <a:b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/css/offline.css</a:t>
            </a:r>
            <a:b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/</a:t>
            </a:r>
            <a:r>
              <a:rPr lang="en-IN" dirty="0" err="1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js</a:t>
            </a:r>
            <a: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/screen.js</a:t>
            </a:r>
            <a:b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/img/logo.png</a:t>
            </a:r>
            <a:b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/>
            </a:r>
            <a:b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http://example.com/css/styles.css</a:t>
            </a:r>
            <a:b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/>
            </a:r>
            <a:b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FALLBACK:</a:t>
            </a:r>
            <a:b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/ /offline.html</a:t>
            </a:r>
            <a:b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/>
            </a:r>
            <a:b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NETWORK:</a:t>
            </a:r>
            <a:b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*</a:t>
            </a:r>
            <a: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</a:rPr>
              <a:t/>
            </a:r>
            <a:b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</a:rPr>
            </a:br>
            <a:endParaRPr lang="en-US" dirty="0">
              <a:solidFill>
                <a:schemeClr val="tx1"/>
              </a:solidFill>
              <a:latin typeface="Candara"/>
              <a:ea typeface="ＭＳ Ｐゴシック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Techniques of implementing Offline Access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dirty="0"/>
              <a:t>Triggering Cache Refresh</a:t>
            </a:r>
            <a:endParaRPr lang="en-AU" dirty="0"/>
          </a:p>
        </p:txBody>
      </p:sp>
      <p:sp>
        <p:nvSpPr>
          <p:cNvPr id="15363" name="Content Placeholder 6"/>
          <p:cNvSpPr>
            <a:spLocks/>
          </p:cNvSpPr>
          <p:nvPr/>
        </p:nvSpPr>
        <p:spPr bwMode="auto">
          <a:xfrm>
            <a:off x="323850" y="1181100"/>
            <a:ext cx="8089900" cy="522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Once a cache has been successfully downloaded, the browser will retain it until either the user clears the cache or you trigger an update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Triggering an update with your manifest file requires that the contents of that file change, not just the assets themselves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Updating the assets on your server will not trigger a cache update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You must modify the manifest file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If you’re adding or removing resources completely, you’ll have to edit your manifest file anyway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But what if you’re just amending an already cached stylesheet?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Just add in a simple version number comment that you change when you want to trigger an update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9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Techniques of implementing Offline Access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dirty="0"/>
              <a:t>Triggering Cache Refresh</a:t>
            </a:r>
            <a:endParaRPr lang="en-AU" dirty="0"/>
          </a:p>
        </p:txBody>
      </p:sp>
      <p:sp>
        <p:nvSpPr>
          <p:cNvPr id="16387" name="Content Placeholder 6"/>
          <p:cNvSpPr>
            <a:spLocks/>
          </p:cNvSpPr>
          <p:nvPr/>
        </p:nvSpPr>
        <p:spPr bwMode="auto">
          <a:xfrm>
            <a:off x="533400" y="990600"/>
            <a:ext cx="8089900" cy="522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latin typeface="Candara"/>
                <a:cs typeface="Arial" pitchFamily="34" charset="0"/>
              </a:rPr>
              <a:t>Example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IN" sz="2000" b="1" dirty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IN" sz="2000" b="1" dirty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IN" sz="2000" b="1" dirty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IN" sz="2000" b="1" dirty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IN" sz="2000" b="1" dirty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IN" sz="2000" b="1" dirty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IN" sz="2000" b="1" dirty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The next time you want to trigger a cache refresh, just increment the version number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IN" sz="2000" b="1" dirty="0" smtClean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 smtClean="0">
                <a:latin typeface="Candara"/>
                <a:cs typeface="Arial" pitchFamily="34" charset="0"/>
              </a:rPr>
              <a:t>When </a:t>
            </a:r>
            <a:r>
              <a:rPr lang="en-IN" sz="2000" b="1" dirty="0">
                <a:latin typeface="Candara"/>
                <a:cs typeface="Arial" pitchFamily="34" charset="0"/>
              </a:rPr>
              <a:t>the user next visits the online version of a page including this manifest, it will re-download the manifest file, notice the change, download the listed assets, and purge the existing cache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057400" y="1447800"/>
            <a:ext cx="4114800" cy="2286000"/>
          </a:xfrm>
          <a:prstGeom prst="round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CACHE MANIFEST</a:t>
            </a:r>
            <a:b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/>
            </a:r>
            <a:b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# Version 9</a:t>
            </a:r>
            <a:b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/>
            </a:r>
            <a:b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CACHE:</a:t>
            </a:r>
            <a:b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/css/screen.css</a:t>
            </a:r>
            <a:r>
              <a:rPr lang="en-IN" dirty="0">
                <a:solidFill>
                  <a:srgbClr val="000000"/>
                </a:solidFill>
                <a:latin typeface="Candara"/>
                <a:cs typeface="Arial" pitchFamily="34" charset="0"/>
              </a:rPr>
              <a:t> </a:t>
            </a:r>
            <a:endParaRPr lang="en-US" dirty="0">
              <a:solidFill>
                <a:srgbClr val="000000"/>
              </a:solidFill>
              <a:latin typeface="Candara"/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3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757863" y="1546225"/>
            <a:ext cx="2905125" cy="1670050"/>
            <a:chOff x="781" y="1008"/>
            <a:chExt cx="4107" cy="2525"/>
          </a:xfrm>
        </p:grpSpPr>
        <p:sp>
          <p:nvSpPr>
            <p:cNvPr id="17413" name="Rectangle 4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17477" name="Freeform 6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>
                  <a:gd name="T0" fmla="*/ 0 w 466"/>
                  <a:gd name="T1" fmla="*/ 120 h 267"/>
                  <a:gd name="T2" fmla="*/ 202 w 466"/>
                  <a:gd name="T3" fmla="*/ 24 h 267"/>
                  <a:gd name="T4" fmla="*/ 364 w 466"/>
                  <a:gd name="T5" fmla="*/ 30 h 267"/>
                  <a:gd name="T6" fmla="*/ 280 w 466"/>
                  <a:gd name="T7" fmla="*/ 204 h 267"/>
                  <a:gd name="T8" fmla="*/ 400 w 466"/>
                  <a:gd name="T9" fmla="*/ 234 h 267"/>
                  <a:gd name="T10" fmla="*/ 466 w 466"/>
                  <a:gd name="T11" fmla="*/ 210 h 2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6"/>
                  <a:gd name="T19" fmla="*/ 0 h 267"/>
                  <a:gd name="T20" fmla="*/ 466 w 466"/>
                  <a:gd name="T21" fmla="*/ 267 h 2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8" name="Freeform 7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>
                  <a:gd name="T0" fmla="*/ 10 w 376"/>
                  <a:gd name="T1" fmla="*/ 138 h 211"/>
                  <a:gd name="T2" fmla="*/ 46 w 376"/>
                  <a:gd name="T3" fmla="*/ 30 h 211"/>
                  <a:gd name="T4" fmla="*/ 286 w 376"/>
                  <a:gd name="T5" fmla="*/ 0 h 211"/>
                  <a:gd name="T6" fmla="*/ 364 w 376"/>
                  <a:gd name="T7" fmla="*/ 24 h 211"/>
                  <a:gd name="T8" fmla="*/ 376 w 376"/>
                  <a:gd name="T9" fmla="*/ 84 h 211"/>
                  <a:gd name="T10" fmla="*/ 328 w 376"/>
                  <a:gd name="T11" fmla="*/ 192 h 211"/>
                  <a:gd name="T12" fmla="*/ 208 w 376"/>
                  <a:gd name="T13" fmla="*/ 198 h 211"/>
                  <a:gd name="T14" fmla="*/ 118 w 376"/>
                  <a:gd name="T15" fmla="*/ 168 h 211"/>
                  <a:gd name="T16" fmla="*/ 34 w 376"/>
                  <a:gd name="T17" fmla="*/ 180 h 211"/>
                  <a:gd name="T18" fmla="*/ 10 w 376"/>
                  <a:gd name="T19" fmla="*/ 138 h 2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76"/>
                  <a:gd name="T31" fmla="*/ 0 h 211"/>
                  <a:gd name="T32" fmla="*/ 376 w 376"/>
                  <a:gd name="T33" fmla="*/ 211 h 2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9" name="Line 8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0" name="Line 9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1" name="Freeform 10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>
                  <a:gd name="T0" fmla="*/ 0 w 152"/>
                  <a:gd name="T1" fmla="*/ 28 h 96"/>
                  <a:gd name="T2" fmla="*/ 100 w 152"/>
                  <a:gd name="T3" fmla="*/ 40 h 96"/>
                  <a:gd name="T4" fmla="*/ 140 w 152"/>
                  <a:gd name="T5" fmla="*/ 0 h 96"/>
                  <a:gd name="T6" fmla="*/ 152 w 152"/>
                  <a:gd name="T7" fmla="*/ 44 h 96"/>
                  <a:gd name="T8" fmla="*/ 112 w 152"/>
                  <a:gd name="T9" fmla="*/ 96 h 96"/>
                  <a:gd name="T10" fmla="*/ 24 w 152"/>
                  <a:gd name="T11" fmla="*/ 80 h 96"/>
                  <a:gd name="T12" fmla="*/ 0 w 152"/>
                  <a:gd name="T13" fmla="*/ 28 h 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2"/>
                  <a:gd name="T22" fmla="*/ 0 h 96"/>
                  <a:gd name="T23" fmla="*/ 152 w 152"/>
                  <a:gd name="T24" fmla="*/ 96 h 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17466" name="Freeform 12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>
                  <a:gd name="T0" fmla="*/ 12 w 996"/>
                  <a:gd name="T1" fmla="*/ 246 h 690"/>
                  <a:gd name="T2" fmla="*/ 720 w 996"/>
                  <a:gd name="T3" fmla="*/ 0 h 690"/>
                  <a:gd name="T4" fmla="*/ 996 w 996"/>
                  <a:gd name="T5" fmla="*/ 168 h 690"/>
                  <a:gd name="T6" fmla="*/ 972 w 996"/>
                  <a:gd name="T7" fmla="*/ 300 h 690"/>
                  <a:gd name="T8" fmla="*/ 126 w 996"/>
                  <a:gd name="T9" fmla="*/ 690 h 690"/>
                  <a:gd name="T10" fmla="*/ 0 w 996"/>
                  <a:gd name="T11" fmla="*/ 594 h 690"/>
                  <a:gd name="T12" fmla="*/ 12 w 996"/>
                  <a:gd name="T13" fmla="*/ 246 h 6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96"/>
                  <a:gd name="T22" fmla="*/ 0 h 690"/>
                  <a:gd name="T23" fmla="*/ 996 w 996"/>
                  <a:gd name="T24" fmla="*/ 690 h 6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7" name="Freeform 13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>
                  <a:gd name="T0" fmla="*/ 976 w 976"/>
                  <a:gd name="T1" fmla="*/ 0 h 414"/>
                  <a:gd name="T2" fmla="*/ 0 w 976"/>
                  <a:gd name="T3" fmla="*/ 414 h 414"/>
                  <a:gd name="T4" fmla="*/ 0 60000 65536"/>
                  <a:gd name="T5" fmla="*/ 0 60000 65536"/>
                  <a:gd name="T6" fmla="*/ 0 w 976"/>
                  <a:gd name="T7" fmla="*/ 0 h 414"/>
                  <a:gd name="T8" fmla="*/ 976 w 976"/>
                  <a:gd name="T9" fmla="*/ 414 h 4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8" name="Freeform 14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9" name="Freeform 15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0" name="Freeform 16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1" name="Freeform 17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2" name="Freeform 18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3" name="Freeform 19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4" name="Freeform 20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>
                  <a:gd name="T0" fmla="*/ 0 w 120"/>
                  <a:gd name="T1" fmla="*/ 30 h 78"/>
                  <a:gd name="T2" fmla="*/ 72 w 120"/>
                  <a:gd name="T3" fmla="*/ 0 h 78"/>
                  <a:gd name="T4" fmla="*/ 120 w 120"/>
                  <a:gd name="T5" fmla="*/ 42 h 78"/>
                  <a:gd name="T6" fmla="*/ 60 w 120"/>
                  <a:gd name="T7" fmla="*/ 78 h 78"/>
                  <a:gd name="T8" fmla="*/ 0 w 120"/>
                  <a:gd name="T9" fmla="*/ 3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78"/>
                  <a:gd name="T17" fmla="*/ 120 w 120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5" name="Freeform 21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>
                  <a:gd name="T0" fmla="*/ 0 w 120"/>
                  <a:gd name="T1" fmla="*/ 30 h 78"/>
                  <a:gd name="T2" fmla="*/ 72 w 120"/>
                  <a:gd name="T3" fmla="*/ 0 h 78"/>
                  <a:gd name="T4" fmla="*/ 120 w 120"/>
                  <a:gd name="T5" fmla="*/ 42 h 78"/>
                  <a:gd name="T6" fmla="*/ 60 w 120"/>
                  <a:gd name="T7" fmla="*/ 78 h 78"/>
                  <a:gd name="T8" fmla="*/ 0 w 120"/>
                  <a:gd name="T9" fmla="*/ 3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78"/>
                  <a:gd name="T17" fmla="*/ 120 w 120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6" name="Freeform 22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>
                  <a:gd name="T0" fmla="*/ 0 w 628"/>
                  <a:gd name="T1" fmla="*/ 300 h 300"/>
                  <a:gd name="T2" fmla="*/ 628 w 628"/>
                  <a:gd name="T3" fmla="*/ 0 h 300"/>
                  <a:gd name="T4" fmla="*/ 620 w 628"/>
                  <a:gd name="T5" fmla="*/ 68 h 300"/>
                  <a:gd name="T6" fmla="*/ 0 w 628"/>
                  <a:gd name="T7" fmla="*/ 300 h 3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8"/>
                  <a:gd name="T13" fmla="*/ 0 h 300"/>
                  <a:gd name="T14" fmla="*/ 628 w 628"/>
                  <a:gd name="T15" fmla="*/ 300 h 3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4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17457" name="Freeform 25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>
                    <a:gd name="T0" fmla="*/ 1290 w 1290"/>
                    <a:gd name="T1" fmla="*/ 0 h 648"/>
                    <a:gd name="T2" fmla="*/ 474 w 1290"/>
                    <a:gd name="T3" fmla="*/ 252 h 648"/>
                    <a:gd name="T4" fmla="*/ 0 w 1290"/>
                    <a:gd name="T5" fmla="*/ 102 h 648"/>
                    <a:gd name="T6" fmla="*/ 24 w 1290"/>
                    <a:gd name="T7" fmla="*/ 342 h 648"/>
                    <a:gd name="T8" fmla="*/ 402 w 1290"/>
                    <a:gd name="T9" fmla="*/ 648 h 648"/>
                    <a:gd name="T10" fmla="*/ 1242 w 1290"/>
                    <a:gd name="T11" fmla="*/ 240 h 648"/>
                    <a:gd name="T12" fmla="*/ 1290 w 1290"/>
                    <a:gd name="T13" fmla="*/ 0 h 6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90"/>
                    <a:gd name="T22" fmla="*/ 0 h 648"/>
                    <a:gd name="T23" fmla="*/ 1290 w 1290"/>
                    <a:gd name="T24" fmla="*/ 648 h 64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" name="Group 26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8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17461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>
                        <a:gd name="T0" fmla="*/ 48 w 720"/>
                        <a:gd name="T1" fmla="*/ 192 h 432"/>
                        <a:gd name="T2" fmla="*/ 0 w 720"/>
                        <a:gd name="T3" fmla="*/ 432 h 432"/>
                        <a:gd name="T4" fmla="*/ 720 w 720"/>
                        <a:gd name="T5" fmla="*/ 48 h 432"/>
                        <a:gd name="T6" fmla="*/ 720 w 720"/>
                        <a:gd name="T7" fmla="*/ 0 h 432"/>
                        <a:gd name="T8" fmla="*/ 48 w 720"/>
                        <a:gd name="T9" fmla="*/ 192 h 43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0"/>
                        <a:gd name="T16" fmla="*/ 0 h 432"/>
                        <a:gd name="T17" fmla="*/ 720 w 720"/>
                        <a:gd name="T18" fmla="*/ 432 h 43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462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288 w 288"/>
                        <a:gd name="T3" fmla="*/ 48 h 288"/>
                        <a:gd name="T4" fmla="*/ 240 w 288"/>
                        <a:gd name="T5" fmla="*/ 288 h 288"/>
                        <a:gd name="T6" fmla="*/ 48 w 288"/>
                        <a:gd name="T7" fmla="*/ 144 h 288"/>
                        <a:gd name="T8" fmla="*/ 0 w 288"/>
                        <a:gd name="T9" fmla="*/ 0 h 28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88"/>
                        <a:gd name="T16" fmla="*/ 0 h 288"/>
                        <a:gd name="T17" fmla="*/ 288 w 288"/>
                        <a:gd name="T18" fmla="*/ 288 h 28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463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>
                        <a:gd name="T0" fmla="*/ 0 w 240"/>
                        <a:gd name="T1" fmla="*/ 96 h 144"/>
                        <a:gd name="T2" fmla="*/ 240 w 240"/>
                        <a:gd name="T3" fmla="*/ 0 h 144"/>
                        <a:gd name="T4" fmla="*/ 240 w 240"/>
                        <a:gd name="T5" fmla="*/ 48 h 144"/>
                        <a:gd name="T6" fmla="*/ 0 w 240"/>
                        <a:gd name="T7" fmla="*/ 144 h 144"/>
                        <a:gd name="T8" fmla="*/ 0 w 240"/>
                        <a:gd name="T9" fmla="*/ 96 h 14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40"/>
                        <a:gd name="T16" fmla="*/ 0 h 144"/>
                        <a:gd name="T17" fmla="*/ 240 w 240"/>
                        <a:gd name="T18" fmla="*/ 144 h 14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464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>
                        <a:gd name="T0" fmla="*/ 0 w 1296"/>
                        <a:gd name="T1" fmla="*/ 144 h 312"/>
                        <a:gd name="T2" fmla="*/ 510 w 1296"/>
                        <a:gd name="T3" fmla="*/ 312 h 312"/>
                        <a:gd name="T4" fmla="*/ 1296 w 1296"/>
                        <a:gd name="T5" fmla="*/ 48 h 312"/>
                        <a:gd name="T6" fmla="*/ 720 w 1296"/>
                        <a:gd name="T7" fmla="*/ 0 h 312"/>
                        <a:gd name="T8" fmla="*/ 0 w 1296"/>
                        <a:gd name="T9" fmla="*/ 144 h 31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296"/>
                        <a:gd name="T16" fmla="*/ 0 h 312"/>
                        <a:gd name="T17" fmla="*/ 1296 w 1296"/>
                        <a:gd name="T18" fmla="*/ 312 h 31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465" name="Line 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7460" name="Freeform 33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>
                      <a:gd name="T0" fmla="*/ 280 w 280"/>
                      <a:gd name="T1" fmla="*/ 84 h 244"/>
                      <a:gd name="T2" fmla="*/ 60 w 280"/>
                      <a:gd name="T3" fmla="*/ 76 h 244"/>
                      <a:gd name="T4" fmla="*/ 36 w 280"/>
                      <a:gd name="T5" fmla="*/ 244 h 244"/>
                      <a:gd name="T6" fmla="*/ 8 w 280"/>
                      <a:gd name="T7" fmla="*/ 180 h 244"/>
                      <a:gd name="T8" fmla="*/ 0 w 280"/>
                      <a:gd name="T9" fmla="*/ 0 h 244"/>
                      <a:gd name="T10" fmla="*/ 280 w 280"/>
                      <a:gd name="T11" fmla="*/ 84 h 24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80"/>
                      <a:gd name="T19" fmla="*/ 0 h 244"/>
                      <a:gd name="T20" fmla="*/ 280 w 280"/>
                      <a:gd name="T21" fmla="*/ 244 h 24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" name="Group 34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17450" name="Freeform 35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>
                    <a:gd name="T0" fmla="*/ 552 w 552"/>
                    <a:gd name="T1" fmla="*/ 0 h 264"/>
                    <a:gd name="T2" fmla="*/ 444 w 552"/>
                    <a:gd name="T3" fmla="*/ 162 h 264"/>
                    <a:gd name="T4" fmla="*/ 0 w 552"/>
                    <a:gd name="T5" fmla="*/ 264 h 264"/>
                    <a:gd name="T6" fmla="*/ 0 w 552"/>
                    <a:gd name="T7" fmla="*/ 168 h 264"/>
                    <a:gd name="T8" fmla="*/ 552 w 552"/>
                    <a:gd name="T9" fmla="*/ 0 h 2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52"/>
                    <a:gd name="T16" fmla="*/ 0 h 264"/>
                    <a:gd name="T17" fmla="*/ 552 w 552"/>
                    <a:gd name="T18" fmla="*/ 264 h 2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1" name="Freeform 36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>
                    <a:gd name="T0" fmla="*/ 1069 w 1125"/>
                    <a:gd name="T1" fmla="*/ 208 h 1079"/>
                    <a:gd name="T2" fmla="*/ 274 w 1125"/>
                    <a:gd name="T3" fmla="*/ 0 h 1079"/>
                    <a:gd name="T4" fmla="*/ 0 w 1125"/>
                    <a:gd name="T5" fmla="*/ 186 h 1079"/>
                    <a:gd name="T6" fmla="*/ 53 w 1125"/>
                    <a:gd name="T7" fmla="*/ 890 h 1079"/>
                    <a:gd name="T8" fmla="*/ 365 w 1125"/>
                    <a:gd name="T9" fmla="*/ 1079 h 1079"/>
                    <a:gd name="T10" fmla="*/ 1125 w 1125"/>
                    <a:gd name="T11" fmla="*/ 846 h 1079"/>
                    <a:gd name="T12" fmla="*/ 1069 w 1125"/>
                    <a:gd name="T13" fmla="*/ 208 h 107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25"/>
                    <a:gd name="T22" fmla="*/ 0 h 1079"/>
                    <a:gd name="T23" fmla="*/ 1125 w 1125"/>
                    <a:gd name="T24" fmla="*/ 1079 h 107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2" name="Freeform 37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>
                    <a:gd name="T0" fmla="*/ 0 w 576"/>
                    <a:gd name="T1" fmla="*/ 0 h 725"/>
                    <a:gd name="T2" fmla="*/ 534 w 576"/>
                    <a:gd name="T3" fmla="*/ 84 h 725"/>
                    <a:gd name="T4" fmla="*/ 576 w 576"/>
                    <a:gd name="T5" fmla="*/ 594 h 725"/>
                    <a:gd name="T6" fmla="*/ 20 w 576"/>
                    <a:gd name="T7" fmla="*/ 725 h 725"/>
                    <a:gd name="T8" fmla="*/ 0 w 576"/>
                    <a:gd name="T9" fmla="*/ 0 h 7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6"/>
                    <a:gd name="T16" fmla="*/ 0 h 725"/>
                    <a:gd name="T17" fmla="*/ 576 w 576"/>
                    <a:gd name="T18" fmla="*/ 725 h 7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3" name="Freeform 38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>
                    <a:gd name="T0" fmla="*/ 4 w 170"/>
                    <a:gd name="T1" fmla="*/ 136 h 870"/>
                    <a:gd name="T2" fmla="*/ 0 w 170"/>
                    <a:gd name="T3" fmla="*/ 684 h 870"/>
                    <a:gd name="T4" fmla="*/ 170 w 170"/>
                    <a:gd name="T5" fmla="*/ 870 h 870"/>
                    <a:gd name="T6" fmla="*/ 98 w 170"/>
                    <a:gd name="T7" fmla="*/ 0 h 870"/>
                    <a:gd name="T8" fmla="*/ 4 w 170"/>
                    <a:gd name="T9" fmla="*/ 136 h 8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0"/>
                    <a:gd name="T16" fmla="*/ 0 h 870"/>
                    <a:gd name="T17" fmla="*/ 170 w 170"/>
                    <a:gd name="T18" fmla="*/ 870 h 8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4" name="Freeform 39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>
                    <a:gd name="T0" fmla="*/ 0 w 528"/>
                    <a:gd name="T1" fmla="*/ 0 h 732"/>
                    <a:gd name="T2" fmla="*/ 510 w 528"/>
                    <a:gd name="T3" fmla="*/ 114 h 732"/>
                    <a:gd name="T4" fmla="*/ 528 w 528"/>
                    <a:gd name="T5" fmla="*/ 528 h 732"/>
                    <a:gd name="T6" fmla="*/ 30 w 528"/>
                    <a:gd name="T7" fmla="*/ 732 h 732"/>
                    <a:gd name="T8" fmla="*/ 0 w 528"/>
                    <a:gd name="T9" fmla="*/ 0 h 7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8"/>
                    <a:gd name="T16" fmla="*/ 0 h 732"/>
                    <a:gd name="T17" fmla="*/ 528 w 528"/>
                    <a:gd name="T18" fmla="*/ 732 h 7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5" name="Line 40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6" name="Freeform 41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>
                    <a:gd name="T0" fmla="*/ 0 w 348"/>
                    <a:gd name="T1" fmla="*/ 12 h 904"/>
                    <a:gd name="T2" fmla="*/ 24 w 348"/>
                    <a:gd name="T3" fmla="*/ 0 h 904"/>
                    <a:gd name="T4" fmla="*/ 80 w 348"/>
                    <a:gd name="T5" fmla="*/ 612 h 904"/>
                    <a:gd name="T6" fmla="*/ 348 w 348"/>
                    <a:gd name="T7" fmla="*/ 904 h 904"/>
                    <a:gd name="T8" fmla="*/ 44 w 348"/>
                    <a:gd name="T9" fmla="*/ 708 h 904"/>
                    <a:gd name="T10" fmla="*/ 0 w 348"/>
                    <a:gd name="T11" fmla="*/ 12 h 9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48"/>
                    <a:gd name="T19" fmla="*/ 0 h 904"/>
                    <a:gd name="T20" fmla="*/ 348 w 348"/>
                    <a:gd name="T21" fmla="*/ 904 h 9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7417" name="Freeform 42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>
                <a:gd name="T0" fmla="*/ 0 w 240"/>
                <a:gd name="T1" fmla="*/ 144 h 144"/>
                <a:gd name="T2" fmla="*/ 210 w 240"/>
                <a:gd name="T3" fmla="*/ 0 h 144"/>
                <a:gd name="T4" fmla="*/ 240 w 240"/>
                <a:gd name="T5" fmla="*/ 54 h 144"/>
                <a:gd name="T6" fmla="*/ 0 w 240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44"/>
                <a:gd name="T14" fmla="*/ 240 w 240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Freeform 43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>
                <a:gd name="T0" fmla="*/ 0 w 258"/>
                <a:gd name="T1" fmla="*/ 54 h 54"/>
                <a:gd name="T2" fmla="*/ 258 w 258"/>
                <a:gd name="T3" fmla="*/ 0 h 54"/>
                <a:gd name="T4" fmla="*/ 246 w 258"/>
                <a:gd name="T5" fmla="*/ 54 h 54"/>
                <a:gd name="T6" fmla="*/ 0 w 258"/>
                <a:gd name="T7" fmla="*/ 54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8"/>
                <a:gd name="T13" fmla="*/ 0 h 54"/>
                <a:gd name="T14" fmla="*/ 258 w 258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Freeform 44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>
                <a:gd name="T0" fmla="*/ 0 w 162"/>
                <a:gd name="T1" fmla="*/ 0 h 102"/>
                <a:gd name="T2" fmla="*/ 162 w 162"/>
                <a:gd name="T3" fmla="*/ 60 h 102"/>
                <a:gd name="T4" fmla="*/ 126 w 162"/>
                <a:gd name="T5" fmla="*/ 102 h 102"/>
                <a:gd name="T6" fmla="*/ 0 w 162"/>
                <a:gd name="T7" fmla="*/ 0 h 1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2"/>
                <a:gd name="T13" fmla="*/ 0 h 102"/>
                <a:gd name="T14" fmla="*/ 162 w 162"/>
                <a:gd name="T15" fmla="*/ 102 h 1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45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17442" name="Freeform 46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>
                  <a:gd name="T0" fmla="*/ 0 w 1304"/>
                  <a:gd name="T1" fmla="*/ 208 h 612"/>
                  <a:gd name="T2" fmla="*/ 348 w 1304"/>
                  <a:gd name="T3" fmla="*/ 612 h 612"/>
                  <a:gd name="T4" fmla="*/ 696 w 1304"/>
                  <a:gd name="T5" fmla="*/ 460 h 612"/>
                  <a:gd name="T6" fmla="*/ 796 w 1304"/>
                  <a:gd name="T7" fmla="*/ 436 h 612"/>
                  <a:gd name="T8" fmla="*/ 832 w 1304"/>
                  <a:gd name="T9" fmla="*/ 444 h 612"/>
                  <a:gd name="T10" fmla="*/ 904 w 1304"/>
                  <a:gd name="T11" fmla="*/ 388 h 612"/>
                  <a:gd name="T12" fmla="*/ 1304 w 1304"/>
                  <a:gd name="T13" fmla="*/ 336 h 612"/>
                  <a:gd name="T14" fmla="*/ 936 w 1304"/>
                  <a:gd name="T15" fmla="*/ 0 h 612"/>
                  <a:gd name="T16" fmla="*/ 0 w 1304"/>
                  <a:gd name="T17" fmla="*/ 208 h 6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04"/>
                  <a:gd name="T28" fmla="*/ 0 h 612"/>
                  <a:gd name="T29" fmla="*/ 1304 w 1304"/>
                  <a:gd name="T30" fmla="*/ 612 h 6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3" name="Freeform 47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>
                  <a:gd name="T0" fmla="*/ 16 w 809"/>
                  <a:gd name="T1" fmla="*/ 124 h 504"/>
                  <a:gd name="T2" fmla="*/ 56 w 809"/>
                  <a:gd name="T3" fmla="*/ 136 h 504"/>
                  <a:gd name="T4" fmla="*/ 80 w 809"/>
                  <a:gd name="T5" fmla="*/ 152 h 504"/>
                  <a:gd name="T6" fmla="*/ 100 w 809"/>
                  <a:gd name="T7" fmla="*/ 168 h 504"/>
                  <a:gd name="T8" fmla="*/ 132 w 809"/>
                  <a:gd name="T9" fmla="*/ 188 h 504"/>
                  <a:gd name="T10" fmla="*/ 176 w 809"/>
                  <a:gd name="T11" fmla="*/ 232 h 504"/>
                  <a:gd name="T12" fmla="*/ 244 w 809"/>
                  <a:gd name="T13" fmla="*/ 328 h 504"/>
                  <a:gd name="T14" fmla="*/ 288 w 809"/>
                  <a:gd name="T15" fmla="*/ 396 h 504"/>
                  <a:gd name="T16" fmla="*/ 328 w 809"/>
                  <a:gd name="T17" fmla="*/ 504 h 504"/>
                  <a:gd name="T18" fmla="*/ 412 w 809"/>
                  <a:gd name="T19" fmla="*/ 464 h 504"/>
                  <a:gd name="T20" fmla="*/ 488 w 809"/>
                  <a:gd name="T21" fmla="*/ 452 h 504"/>
                  <a:gd name="T22" fmla="*/ 788 w 809"/>
                  <a:gd name="T23" fmla="*/ 416 h 504"/>
                  <a:gd name="T24" fmla="*/ 808 w 809"/>
                  <a:gd name="T25" fmla="*/ 412 h 504"/>
                  <a:gd name="T26" fmla="*/ 788 w 809"/>
                  <a:gd name="T27" fmla="*/ 384 h 504"/>
                  <a:gd name="T28" fmla="*/ 748 w 809"/>
                  <a:gd name="T29" fmla="*/ 328 h 504"/>
                  <a:gd name="T30" fmla="*/ 672 w 809"/>
                  <a:gd name="T31" fmla="*/ 244 h 504"/>
                  <a:gd name="T32" fmla="*/ 624 w 809"/>
                  <a:gd name="T33" fmla="*/ 204 h 504"/>
                  <a:gd name="T34" fmla="*/ 568 w 809"/>
                  <a:gd name="T35" fmla="*/ 168 h 504"/>
                  <a:gd name="T36" fmla="*/ 492 w 809"/>
                  <a:gd name="T37" fmla="*/ 100 h 504"/>
                  <a:gd name="T38" fmla="*/ 360 w 809"/>
                  <a:gd name="T39" fmla="*/ 68 h 504"/>
                  <a:gd name="T40" fmla="*/ 84 w 809"/>
                  <a:gd name="T41" fmla="*/ 48 h 504"/>
                  <a:gd name="T42" fmla="*/ 20 w 809"/>
                  <a:gd name="T43" fmla="*/ 108 h 504"/>
                  <a:gd name="T44" fmla="*/ 16 w 809"/>
                  <a:gd name="T45" fmla="*/ 124 h 50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09"/>
                  <a:gd name="T70" fmla="*/ 0 h 504"/>
                  <a:gd name="T71" fmla="*/ 809 w 809"/>
                  <a:gd name="T72" fmla="*/ 504 h 50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4" name="Freeform 48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>
                  <a:gd name="T0" fmla="*/ 768 w 768"/>
                  <a:gd name="T1" fmla="*/ 446 h 602"/>
                  <a:gd name="T2" fmla="*/ 648 w 768"/>
                  <a:gd name="T3" fmla="*/ 210 h 602"/>
                  <a:gd name="T4" fmla="*/ 488 w 768"/>
                  <a:gd name="T5" fmla="*/ 62 h 602"/>
                  <a:gd name="T6" fmla="*/ 408 w 768"/>
                  <a:gd name="T7" fmla="*/ 22 h 602"/>
                  <a:gd name="T8" fmla="*/ 368 w 768"/>
                  <a:gd name="T9" fmla="*/ 10 h 602"/>
                  <a:gd name="T10" fmla="*/ 356 w 768"/>
                  <a:gd name="T11" fmla="*/ 6 h 602"/>
                  <a:gd name="T12" fmla="*/ 236 w 768"/>
                  <a:gd name="T13" fmla="*/ 14 h 602"/>
                  <a:gd name="T14" fmla="*/ 8 w 768"/>
                  <a:gd name="T15" fmla="*/ 178 h 602"/>
                  <a:gd name="T16" fmla="*/ 36 w 768"/>
                  <a:gd name="T17" fmla="*/ 226 h 602"/>
                  <a:gd name="T18" fmla="*/ 168 w 768"/>
                  <a:gd name="T19" fmla="*/ 394 h 602"/>
                  <a:gd name="T20" fmla="*/ 276 w 768"/>
                  <a:gd name="T21" fmla="*/ 562 h 602"/>
                  <a:gd name="T22" fmla="*/ 300 w 768"/>
                  <a:gd name="T23" fmla="*/ 602 h 602"/>
                  <a:gd name="T24" fmla="*/ 400 w 768"/>
                  <a:gd name="T25" fmla="*/ 518 h 602"/>
                  <a:gd name="T26" fmla="*/ 736 w 768"/>
                  <a:gd name="T27" fmla="*/ 446 h 602"/>
                  <a:gd name="T28" fmla="*/ 764 w 768"/>
                  <a:gd name="T29" fmla="*/ 434 h 60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68"/>
                  <a:gd name="T46" fmla="*/ 0 h 602"/>
                  <a:gd name="T47" fmla="*/ 768 w 768"/>
                  <a:gd name="T48" fmla="*/ 602 h 60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5" name="Freeform 49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>
                  <a:gd name="T0" fmla="*/ 0 w 332"/>
                  <a:gd name="T1" fmla="*/ 0 h 312"/>
                  <a:gd name="T2" fmla="*/ 108 w 332"/>
                  <a:gd name="T3" fmla="*/ 116 h 312"/>
                  <a:gd name="T4" fmla="*/ 180 w 332"/>
                  <a:gd name="T5" fmla="*/ 312 h 312"/>
                  <a:gd name="T6" fmla="*/ 248 w 332"/>
                  <a:gd name="T7" fmla="*/ 284 h 312"/>
                  <a:gd name="T8" fmla="*/ 332 w 332"/>
                  <a:gd name="T9" fmla="*/ 264 h 312"/>
                  <a:gd name="T10" fmla="*/ 248 w 332"/>
                  <a:gd name="T11" fmla="*/ 128 h 312"/>
                  <a:gd name="T12" fmla="*/ 200 w 332"/>
                  <a:gd name="T13" fmla="*/ 172 h 312"/>
                  <a:gd name="T14" fmla="*/ 144 w 332"/>
                  <a:gd name="T15" fmla="*/ 76 h 312"/>
                  <a:gd name="T16" fmla="*/ 0 w 332"/>
                  <a:gd name="T17" fmla="*/ 0 h 3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32"/>
                  <a:gd name="T28" fmla="*/ 0 h 312"/>
                  <a:gd name="T29" fmla="*/ 332 w 332"/>
                  <a:gd name="T30" fmla="*/ 312 h 3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6" name="Freeform 50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>
                  <a:gd name="T0" fmla="*/ 0 w 544"/>
                  <a:gd name="T1" fmla="*/ 32 h 400"/>
                  <a:gd name="T2" fmla="*/ 228 w 544"/>
                  <a:gd name="T3" fmla="*/ 136 h 400"/>
                  <a:gd name="T4" fmla="*/ 376 w 544"/>
                  <a:gd name="T5" fmla="*/ 300 h 400"/>
                  <a:gd name="T6" fmla="*/ 424 w 544"/>
                  <a:gd name="T7" fmla="*/ 400 h 400"/>
                  <a:gd name="T8" fmla="*/ 468 w 544"/>
                  <a:gd name="T9" fmla="*/ 388 h 400"/>
                  <a:gd name="T10" fmla="*/ 388 w 544"/>
                  <a:gd name="T11" fmla="*/ 228 h 400"/>
                  <a:gd name="T12" fmla="*/ 508 w 544"/>
                  <a:gd name="T13" fmla="*/ 388 h 400"/>
                  <a:gd name="T14" fmla="*/ 544 w 544"/>
                  <a:gd name="T15" fmla="*/ 380 h 400"/>
                  <a:gd name="T16" fmla="*/ 372 w 544"/>
                  <a:gd name="T17" fmla="*/ 156 h 400"/>
                  <a:gd name="T18" fmla="*/ 260 w 544"/>
                  <a:gd name="T19" fmla="*/ 76 h 400"/>
                  <a:gd name="T20" fmla="*/ 212 w 544"/>
                  <a:gd name="T21" fmla="*/ 28 h 400"/>
                  <a:gd name="T22" fmla="*/ 164 w 544"/>
                  <a:gd name="T23" fmla="*/ 48 h 400"/>
                  <a:gd name="T24" fmla="*/ 116 w 544"/>
                  <a:gd name="T25" fmla="*/ 40 h 400"/>
                  <a:gd name="T26" fmla="*/ 44 w 544"/>
                  <a:gd name="T27" fmla="*/ 0 h 400"/>
                  <a:gd name="T28" fmla="*/ 0 w 544"/>
                  <a:gd name="T29" fmla="*/ 32 h 40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44"/>
                  <a:gd name="T46" fmla="*/ 0 h 400"/>
                  <a:gd name="T47" fmla="*/ 544 w 544"/>
                  <a:gd name="T48" fmla="*/ 400 h 40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7" name="Freeform 51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>
                  <a:gd name="T0" fmla="*/ 0 w 496"/>
                  <a:gd name="T1" fmla="*/ 12 h 460"/>
                  <a:gd name="T2" fmla="*/ 56 w 496"/>
                  <a:gd name="T3" fmla="*/ 0 h 460"/>
                  <a:gd name="T4" fmla="*/ 64 w 496"/>
                  <a:gd name="T5" fmla="*/ 4 h 460"/>
                  <a:gd name="T6" fmla="*/ 212 w 496"/>
                  <a:gd name="T7" fmla="*/ 88 h 460"/>
                  <a:gd name="T8" fmla="*/ 328 w 496"/>
                  <a:gd name="T9" fmla="*/ 300 h 460"/>
                  <a:gd name="T10" fmla="*/ 496 w 496"/>
                  <a:gd name="T11" fmla="*/ 332 h 460"/>
                  <a:gd name="T12" fmla="*/ 392 w 496"/>
                  <a:gd name="T13" fmla="*/ 380 h 460"/>
                  <a:gd name="T14" fmla="*/ 336 w 496"/>
                  <a:gd name="T15" fmla="*/ 460 h 460"/>
                  <a:gd name="T16" fmla="*/ 200 w 496"/>
                  <a:gd name="T17" fmla="*/ 204 h 460"/>
                  <a:gd name="T18" fmla="*/ 56 w 496"/>
                  <a:gd name="T19" fmla="*/ 68 h 460"/>
                  <a:gd name="T20" fmla="*/ 0 w 496"/>
                  <a:gd name="T21" fmla="*/ 12 h 46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96"/>
                  <a:gd name="T34" fmla="*/ 0 h 460"/>
                  <a:gd name="T35" fmla="*/ 496 w 496"/>
                  <a:gd name="T36" fmla="*/ 460 h 46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52"/>
            <p:cNvGrpSpPr>
              <a:grpSpLocks/>
            </p:cNvGrpSpPr>
            <p:nvPr/>
          </p:nvGrpSpPr>
          <p:grpSpPr bwMode="auto">
            <a:xfrm>
              <a:off x="2549" y="1361"/>
              <a:ext cx="2203" cy="2087"/>
              <a:chOff x="2549" y="1361"/>
              <a:chExt cx="2203" cy="2087"/>
            </a:xfrm>
          </p:grpSpPr>
          <p:grpSp>
            <p:nvGrpSpPr>
              <p:cNvPr id="12" name="Group 53"/>
              <p:cNvGrpSpPr>
                <a:grpSpLocks/>
              </p:cNvGrpSpPr>
              <p:nvPr/>
            </p:nvGrpSpPr>
            <p:grpSpPr bwMode="auto">
              <a:xfrm rot="105239">
                <a:off x="2549" y="2499"/>
                <a:ext cx="672" cy="436"/>
                <a:chOff x="2452" y="2860"/>
                <a:chExt cx="768" cy="516"/>
              </a:xfrm>
            </p:grpSpPr>
            <p:sp>
              <p:nvSpPr>
                <p:cNvPr id="17440" name="Freeform 54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>
                    <a:gd name="T0" fmla="*/ 27 w 183"/>
                    <a:gd name="T1" fmla="*/ 100 h 224"/>
                    <a:gd name="T2" fmla="*/ 31 w 183"/>
                    <a:gd name="T3" fmla="*/ 0 h 224"/>
                    <a:gd name="T4" fmla="*/ 119 w 183"/>
                    <a:gd name="T5" fmla="*/ 80 h 224"/>
                    <a:gd name="T6" fmla="*/ 183 w 183"/>
                    <a:gd name="T7" fmla="*/ 224 h 224"/>
                    <a:gd name="T8" fmla="*/ 27 w 183"/>
                    <a:gd name="T9" fmla="*/ 100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3"/>
                    <a:gd name="T16" fmla="*/ 0 h 224"/>
                    <a:gd name="T17" fmla="*/ 183 w 183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1" name="Freeform 55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>
                    <a:gd name="T0" fmla="*/ 0 w 768"/>
                    <a:gd name="T1" fmla="*/ 116 h 428"/>
                    <a:gd name="T2" fmla="*/ 264 w 768"/>
                    <a:gd name="T3" fmla="*/ 16 h 428"/>
                    <a:gd name="T4" fmla="*/ 524 w 768"/>
                    <a:gd name="T5" fmla="*/ 0 h 428"/>
                    <a:gd name="T6" fmla="*/ 660 w 768"/>
                    <a:gd name="T7" fmla="*/ 240 h 428"/>
                    <a:gd name="T8" fmla="*/ 768 w 768"/>
                    <a:gd name="T9" fmla="*/ 312 h 428"/>
                    <a:gd name="T10" fmla="*/ 680 w 768"/>
                    <a:gd name="T11" fmla="*/ 348 h 428"/>
                    <a:gd name="T12" fmla="*/ 612 w 768"/>
                    <a:gd name="T13" fmla="*/ 428 h 428"/>
                    <a:gd name="T14" fmla="*/ 536 w 768"/>
                    <a:gd name="T15" fmla="*/ 352 h 428"/>
                    <a:gd name="T16" fmla="*/ 412 w 768"/>
                    <a:gd name="T17" fmla="*/ 300 h 428"/>
                    <a:gd name="T18" fmla="*/ 328 w 768"/>
                    <a:gd name="T19" fmla="*/ 172 h 428"/>
                    <a:gd name="T20" fmla="*/ 64 w 768"/>
                    <a:gd name="T21" fmla="*/ 168 h 428"/>
                    <a:gd name="T22" fmla="*/ 0 w 768"/>
                    <a:gd name="T23" fmla="*/ 116 h 42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768"/>
                    <a:gd name="T37" fmla="*/ 0 h 428"/>
                    <a:gd name="T38" fmla="*/ 768 w 768"/>
                    <a:gd name="T39" fmla="*/ 428 h 42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423" name="Freeform 56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>
                  <a:gd name="T0" fmla="*/ 192 w 504"/>
                  <a:gd name="T1" fmla="*/ 936 h 936"/>
                  <a:gd name="T2" fmla="*/ 152 w 504"/>
                  <a:gd name="T3" fmla="*/ 882 h 936"/>
                  <a:gd name="T4" fmla="*/ 183 w 504"/>
                  <a:gd name="T5" fmla="*/ 782 h 936"/>
                  <a:gd name="T6" fmla="*/ 108 w 504"/>
                  <a:gd name="T7" fmla="*/ 731 h 936"/>
                  <a:gd name="T8" fmla="*/ 45 w 504"/>
                  <a:gd name="T9" fmla="*/ 651 h 936"/>
                  <a:gd name="T10" fmla="*/ 0 w 504"/>
                  <a:gd name="T11" fmla="*/ 457 h 936"/>
                  <a:gd name="T12" fmla="*/ 49 w 504"/>
                  <a:gd name="T13" fmla="*/ 131 h 936"/>
                  <a:gd name="T14" fmla="*/ 103 w 504"/>
                  <a:gd name="T15" fmla="*/ 54 h 936"/>
                  <a:gd name="T16" fmla="*/ 187 w 504"/>
                  <a:gd name="T17" fmla="*/ 0 h 936"/>
                  <a:gd name="T18" fmla="*/ 303 w 504"/>
                  <a:gd name="T19" fmla="*/ 14 h 936"/>
                  <a:gd name="T20" fmla="*/ 446 w 504"/>
                  <a:gd name="T21" fmla="*/ 145 h 936"/>
                  <a:gd name="T22" fmla="*/ 468 w 504"/>
                  <a:gd name="T23" fmla="*/ 217 h 936"/>
                  <a:gd name="T24" fmla="*/ 495 w 504"/>
                  <a:gd name="T25" fmla="*/ 380 h 936"/>
                  <a:gd name="T26" fmla="*/ 500 w 504"/>
                  <a:gd name="T27" fmla="*/ 565 h 936"/>
                  <a:gd name="T28" fmla="*/ 500 w 504"/>
                  <a:gd name="T29" fmla="*/ 719 h 936"/>
                  <a:gd name="T30" fmla="*/ 303 w 504"/>
                  <a:gd name="T31" fmla="*/ 877 h 936"/>
                  <a:gd name="T32" fmla="*/ 192 w 504"/>
                  <a:gd name="T33" fmla="*/ 936 h 9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04"/>
                  <a:gd name="T52" fmla="*/ 0 h 936"/>
                  <a:gd name="T53" fmla="*/ 504 w 504"/>
                  <a:gd name="T54" fmla="*/ 936 h 9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4" name="Freeform 57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>
                  <a:gd name="T0" fmla="*/ 563 w 749"/>
                  <a:gd name="T1" fmla="*/ 679 h 745"/>
                  <a:gd name="T2" fmla="*/ 643 w 749"/>
                  <a:gd name="T3" fmla="*/ 602 h 745"/>
                  <a:gd name="T4" fmla="*/ 719 w 749"/>
                  <a:gd name="T5" fmla="*/ 498 h 745"/>
                  <a:gd name="T6" fmla="*/ 749 w 749"/>
                  <a:gd name="T7" fmla="*/ 360 h 745"/>
                  <a:gd name="T8" fmla="*/ 683 w 749"/>
                  <a:gd name="T9" fmla="*/ 150 h 745"/>
                  <a:gd name="T10" fmla="*/ 623 w 749"/>
                  <a:gd name="T11" fmla="*/ 48 h 745"/>
                  <a:gd name="T12" fmla="*/ 515 w 749"/>
                  <a:gd name="T13" fmla="*/ 0 h 745"/>
                  <a:gd name="T14" fmla="*/ 149 w 749"/>
                  <a:gd name="T15" fmla="*/ 72 h 745"/>
                  <a:gd name="T16" fmla="*/ 0 w 749"/>
                  <a:gd name="T17" fmla="*/ 159 h 745"/>
                  <a:gd name="T18" fmla="*/ 1 w 749"/>
                  <a:gd name="T19" fmla="*/ 289 h 745"/>
                  <a:gd name="T20" fmla="*/ 88 w 749"/>
                  <a:gd name="T21" fmla="*/ 385 h 745"/>
                  <a:gd name="T22" fmla="*/ 184 w 749"/>
                  <a:gd name="T23" fmla="*/ 415 h 745"/>
                  <a:gd name="T24" fmla="*/ 160 w 749"/>
                  <a:gd name="T25" fmla="*/ 505 h 745"/>
                  <a:gd name="T26" fmla="*/ 229 w 749"/>
                  <a:gd name="T27" fmla="*/ 535 h 745"/>
                  <a:gd name="T28" fmla="*/ 238 w 749"/>
                  <a:gd name="T29" fmla="*/ 643 h 745"/>
                  <a:gd name="T30" fmla="*/ 358 w 749"/>
                  <a:gd name="T31" fmla="*/ 730 h 745"/>
                  <a:gd name="T32" fmla="*/ 484 w 749"/>
                  <a:gd name="T33" fmla="*/ 745 h 745"/>
                  <a:gd name="T34" fmla="*/ 563 w 749"/>
                  <a:gd name="T35" fmla="*/ 679 h 74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49"/>
                  <a:gd name="T55" fmla="*/ 0 h 745"/>
                  <a:gd name="T56" fmla="*/ 749 w 749"/>
                  <a:gd name="T57" fmla="*/ 745 h 74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5" name="Freeform 58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>
                  <a:gd name="T0" fmla="*/ 64 w 456"/>
                  <a:gd name="T1" fmla="*/ 32 h 180"/>
                  <a:gd name="T2" fmla="*/ 4 w 456"/>
                  <a:gd name="T3" fmla="*/ 52 h 180"/>
                  <a:gd name="T4" fmla="*/ 0 w 456"/>
                  <a:gd name="T5" fmla="*/ 116 h 180"/>
                  <a:gd name="T6" fmla="*/ 96 w 456"/>
                  <a:gd name="T7" fmla="*/ 124 h 180"/>
                  <a:gd name="T8" fmla="*/ 140 w 456"/>
                  <a:gd name="T9" fmla="*/ 76 h 180"/>
                  <a:gd name="T10" fmla="*/ 244 w 456"/>
                  <a:gd name="T11" fmla="*/ 180 h 180"/>
                  <a:gd name="T12" fmla="*/ 244 w 456"/>
                  <a:gd name="T13" fmla="*/ 92 h 180"/>
                  <a:gd name="T14" fmla="*/ 332 w 456"/>
                  <a:gd name="T15" fmla="*/ 88 h 180"/>
                  <a:gd name="T16" fmla="*/ 448 w 456"/>
                  <a:gd name="T17" fmla="*/ 152 h 180"/>
                  <a:gd name="T18" fmla="*/ 456 w 456"/>
                  <a:gd name="T19" fmla="*/ 84 h 180"/>
                  <a:gd name="T20" fmla="*/ 408 w 456"/>
                  <a:gd name="T21" fmla="*/ 24 h 180"/>
                  <a:gd name="T22" fmla="*/ 312 w 456"/>
                  <a:gd name="T23" fmla="*/ 0 h 180"/>
                  <a:gd name="T24" fmla="*/ 64 w 456"/>
                  <a:gd name="T25" fmla="*/ 32 h 1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56"/>
                  <a:gd name="T40" fmla="*/ 0 h 180"/>
                  <a:gd name="T41" fmla="*/ 456 w 456"/>
                  <a:gd name="T42" fmla="*/ 180 h 18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6" name="Freeform 59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>
                  <a:gd name="T0" fmla="*/ 51 w 303"/>
                  <a:gd name="T1" fmla="*/ 18 h 688"/>
                  <a:gd name="T2" fmla="*/ 18 w 303"/>
                  <a:gd name="T3" fmla="*/ 126 h 688"/>
                  <a:gd name="T4" fmla="*/ 33 w 303"/>
                  <a:gd name="T5" fmla="*/ 303 h 688"/>
                  <a:gd name="T6" fmla="*/ 65 w 303"/>
                  <a:gd name="T7" fmla="*/ 439 h 688"/>
                  <a:gd name="T8" fmla="*/ 117 w 303"/>
                  <a:gd name="T9" fmla="*/ 513 h 688"/>
                  <a:gd name="T10" fmla="*/ 210 w 303"/>
                  <a:gd name="T11" fmla="*/ 516 h 688"/>
                  <a:gd name="T12" fmla="*/ 303 w 303"/>
                  <a:gd name="T13" fmla="*/ 498 h 688"/>
                  <a:gd name="T14" fmla="*/ 228 w 303"/>
                  <a:gd name="T15" fmla="*/ 561 h 688"/>
                  <a:gd name="T16" fmla="*/ 193 w 303"/>
                  <a:gd name="T17" fmla="*/ 688 h 688"/>
                  <a:gd name="T18" fmla="*/ 165 w 303"/>
                  <a:gd name="T19" fmla="*/ 549 h 688"/>
                  <a:gd name="T20" fmla="*/ 78 w 303"/>
                  <a:gd name="T21" fmla="*/ 531 h 688"/>
                  <a:gd name="T22" fmla="*/ 0 w 303"/>
                  <a:gd name="T23" fmla="*/ 315 h 688"/>
                  <a:gd name="T24" fmla="*/ 3 w 303"/>
                  <a:gd name="T25" fmla="*/ 99 h 688"/>
                  <a:gd name="T26" fmla="*/ 18 w 303"/>
                  <a:gd name="T27" fmla="*/ 0 h 688"/>
                  <a:gd name="T28" fmla="*/ 51 w 303"/>
                  <a:gd name="T29" fmla="*/ 18 h 68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03"/>
                  <a:gd name="T46" fmla="*/ 0 h 688"/>
                  <a:gd name="T47" fmla="*/ 303 w 303"/>
                  <a:gd name="T48" fmla="*/ 688 h 68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7" name="Freeform 60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>
                  <a:gd name="T0" fmla="*/ 0 w 28"/>
                  <a:gd name="T1" fmla="*/ 8 h 71"/>
                  <a:gd name="T2" fmla="*/ 28 w 28"/>
                  <a:gd name="T3" fmla="*/ 0 h 71"/>
                  <a:gd name="T4" fmla="*/ 16 w 28"/>
                  <a:gd name="T5" fmla="*/ 71 h 71"/>
                  <a:gd name="T6" fmla="*/ 0 w 28"/>
                  <a:gd name="T7" fmla="*/ 8 h 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"/>
                  <a:gd name="T13" fmla="*/ 0 h 71"/>
                  <a:gd name="T14" fmla="*/ 28 w 28"/>
                  <a:gd name="T15" fmla="*/ 71 h 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8" name="Freeform 61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>
                  <a:gd name="T0" fmla="*/ 9 w 169"/>
                  <a:gd name="T1" fmla="*/ 154 h 154"/>
                  <a:gd name="T2" fmla="*/ 0 w 169"/>
                  <a:gd name="T3" fmla="*/ 73 h 154"/>
                  <a:gd name="T4" fmla="*/ 67 w 169"/>
                  <a:gd name="T5" fmla="*/ 6 h 154"/>
                  <a:gd name="T6" fmla="*/ 79 w 169"/>
                  <a:gd name="T7" fmla="*/ 60 h 154"/>
                  <a:gd name="T8" fmla="*/ 115 w 169"/>
                  <a:gd name="T9" fmla="*/ 27 h 154"/>
                  <a:gd name="T10" fmla="*/ 169 w 169"/>
                  <a:gd name="T11" fmla="*/ 0 h 154"/>
                  <a:gd name="T12" fmla="*/ 121 w 169"/>
                  <a:gd name="T13" fmla="*/ 60 h 154"/>
                  <a:gd name="T14" fmla="*/ 9 w 169"/>
                  <a:gd name="T15" fmla="*/ 154 h 15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9"/>
                  <a:gd name="T25" fmla="*/ 0 h 154"/>
                  <a:gd name="T26" fmla="*/ 169 w 169"/>
                  <a:gd name="T27" fmla="*/ 154 h 15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9" name="Freeform 62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>
                  <a:gd name="T0" fmla="*/ 1404 w 1600"/>
                  <a:gd name="T1" fmla="*/ 112 h 1273"/>
                  <a:gd name="T2" fmla="*/ 1152 w 1600"/>
                  <a:gd name="T3" fmla="*/ 0 h 1273"/>
                  <a:gd name="T4" fmla="*/ 926 w 1600"/>
                  <a:gd name="T5" fmla="*/ 164 h 1273"/>
                  <a:gd name="T6" fmla="*/ 845 w 1600"/>
                  <a:gd name="T7" fmla="*/ 200 h 1273"/>
                  <a:gd name="T8" fmla="*/ 746 w 1600"/>
                  <a:gd name="T9" fmla="*/ 245 h 1273"/>
                  <a:gd name="T10" fmla="*/ 575 w 1600"/>
                  <a:gd name="T11" fmla="*/ 311 h 1273"/>
                  <a:gd name="T12" fmla="*/ 476 w 1600"/>
                  <a:gd name="T13" fmla="*/ 380 h 1273"/>
                  <a:gd name="T14" fmla="*/ 296 w 1600"/>
                  <a:gd name="T15" fmla="*/ 688 h 1273"/>
                  <a:gd name="T16" fmla="*/ 255 w 1600"/>
                  <a:gd name="T17" fmla="*/ 811 h 1273"/>
                  <a:gd name="T18" fmla="*/ 99 w 1600"/>
                  <a:gd name="T19" fmla="*/ 910 h 1273"/>
                  <a:gd name="T20" fmla="*/ 0 w 1600"/>
                  <a:gd name="T21" fmla="*/ 1120 h 1273"/>
                  <a:gd name="T22" fmla="*/ 584 w 1600"/>
                  <a:gd name="T23" fmla="*/ 1220 h 1273"/>
                  <a:gd name="T24" fmla="*/ 840 w 1600"/>
                  <a:gd name="T25" fmla="*/ 812 h 1273"/>
                  <a:gd name="T26" fmla="*/ 1304 w 1600"/>
                  <a:gd name="T27" fmla="*/ 672 h 1273"/>
                  <a:gd name="T28" fmla="*/ 1592 w 1600"/>
                  <a:gd name="T29" fmla="*/ 824 h 1273"/>
                  <a:gd name="T30" fmla="*/ 1600 w 1600"/>
                  <a:gd name="T31" fmla="*/ 544 h 1273"/>
                  <a:gd name="T32" fmla="*/ 1512 w 1600"/>
                  <a:gd name="T33" fmla="*/ 188 h 1273"/>
                  <a:gd name="T34" fmla="*/ 1404 w 1600"/>
                  <a:gd name="T35" fmla="*/ 112 h 127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00"/>
                  <a:gd name="T55" fmla="*/ 0 h 1273"/>
                  <a:gd name="T56" fmla="*/ 1600 w 1600"/>
                  <a:gd name="T57" fmla="*/ 1273 h 127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0" name="Freeform 63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>
                  <a:gd name="T0" fmla="*/ 576 w 812"/>
                  <a:gd name="T1" fmla="*/ 32 h 864"/>
                  <a:gd name="T2" fmla="*/ 364 w 812"/>
                  <a:gd name="T3" fmla="*/ 112 h 864"/>
                  <a:gd name="T4" fmla="*/ 260 w 812"/>
                  <a:gd name="T5" fmla="*/ 180 h 864"/>
                  <a:gd name="T6" fmla="*/ 68 w 812"/>
                  <a:gd name="T7" fmla="*/ 492 h 864"/>
                  <a:gd name="T8" fmla="*/ 0 w 812"/>
                  <a:gd name="T9" fmla="*/ 864 h 864"/>
                  <a:gd name="T10" fmla="*/ 116 w 812"/>
                  <a:gd name="T11" fmla="*/ 648 h 864"/>
                  <a:gd name="T12" fmla="*/ 116 w 812"/>
                  <a:gd name="T13" fmla="*/ 540 h 864"/>
                  <a:gd name="T14" fmla="*/ 356 w 812"/>
                  <a:gd name="T15" fmla="*/ 160 h 864"/>
                  <a:gd name="T16" fmla="*/ 532 w 812"/>
                  <a:gd name="T17" fmla="*/ 92 h 864"/>
                  <a:gd name="T18" fmla="*/ 812 w 812"/>
                  <a:gd name="T19" fmla="*/ 52 h 864"/>
                  <a:gd name="T20" fmla="*/ 620 w 812"/>
                  <a:gd name="T21" fmla="*/ 0 h 864"/>
                  <a:gd name="T22" fmla="*/ 576 w 812"/>
                  <a:gd name="T23" fmla="*/ 32 h 8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12"/>
                  <a:gd name="T37" fmla="*/ 0 h 864"/>
                  <a:gd name="T38" fmla="*/ 812 w 812"/>
                  <a:gd name="T39" fmla="*/ 864 h 86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1" name="Freeform 64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>
                  <a:gd name="T0" fmla="*/ 6 w 435"/>
                  <a:gd name="T1" fmla="*/ 0 h 458"/>
                  <a:gd name="T2" fmla="*/ 387 w 435"/>
                  <a:gd name="T3" fmla="*/ 178 h 458"/>
                  <a:gd name="T4" fmla="*/ 435 w 435"/>
                  <a:gd name="T5" fmla="*/ 458 h 458"/>
                  <a:gd name="T6" fmla="*/ 331 w 435"/>
                  <a:gd name="T7" fmla="*/ 198 h 458"/>
                  <a:gd name="T8" fmla="*/ 247 w 435"/>
                  <a:gd name="T9" fmla="*/ 210 h 458"/>
                  <a:gd name="T10" fmla="*/ 167 w 435"/>
                  <a:gd name="T11" fmla="*/ 142 h 458"/>
                  <a:gd name="T12" fmla="*/ 255 w 435"/>
                  <a:gd name="T13" fmla="*/ 326 h 458"/>
                  <a:gd name="T14" fmla="*/ 83 w 435"/>
                  <a:gd name="T15" fmla="*/ 170 h 458"/>
                  <a:gd name="T16" fmla="*/ 73 w 435"/>
                  <a:gd name="T17" fmla="*/ 92 h 458"/>
                  <a:gd name="T18" fmla="*/ 109 w 435"/>
                  <a:gd name="T19" fmla="*/ 74 h 458"/>
                  <a:gd name="T20" fmla="*/ 0 w 435"/>
                  <a:gd name="T21" fmla="*/ 18 h 458"/>
                  <a:gd name="T22" fmla="*/ 6 w 435"/>
                  <a:gd name="T23" fmla="*/ 0 h 45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35"/>
                  <a:gd name="T37" fmla="*/ 0 h 458"/>
                  <a:gd name="T38" fmla="*/ 435 w 435"/>
                  <a:gd name="T39" fmla="*/ 458 h 45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2" name="Freeform 65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>
                  <a:gd name="T0" fmla="*/ 136 w 148"/>
                  <a:gd name="T1" fmla="*/ 0 h 280"/>
                  <a:gd name="T2" fmla="*/ 12 w 148"/>
                  <a:gd name="T3" fmla="*/ 188 h 280"/>
                  <a:gd name="T4" fmla="*/ 0 w 148"/>
                  <a:gd name="T5" fmla="*/ 264 h 280"/>
                  <a:gd name="T6" fmla="*/ 68 w 148"/>
                  <a:gd name="T7" fmla="*/ 280 h 280"/>
                  <a:gd name="T8" fmla="*/ 148 w 148"/>
                  <a:gd name="T9" fmla="*/ 216 h 280"/>
                  <a:gd name="T10" fmla="*/ 136 w 148"/>
                  <a:gd name="T11" fmla="*/ 156 h 280"/>
                  <a:gd name="T12" fmla="*/ 120 w 148"/>
                  <a:gd name="T13" fmla="*/ 204 h 280"/>
                  <a:gd name="T14" fmla="*/ 56 w 148"/>
                  <a:gd name="T15" fmla="*/ 220 h 280"/>
                  <a:gd name="T16" fmla="*/ 136 w 148"/>
                  <a:gd name="T17" fmla="*/ 0 h 28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8"/>
                  <a:gd name="T28" fmla="*/ 0 h 280"/>
                  <a:gd name="T29" fmla="*/ 148 w 148"/>
                  <a:gd name="T30" fmla="*/ 280 h 28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3" name="Freeform 66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>
                  <a:gd name="T0" fmla="*/ 172 w 359"/>
                  <a:gd name="T1" fmla="*/ 20 h 396"/>
                  <a:gd name="T2" fmla="*/ 80 w 359"/>
                  <a:gd name="T3" fmla="*/ 44 h 396"/>
                  <a:gd name="T4" fmla="*/ 0 w 359"/>
                  <a:gd name="T5" fmla="*/ 136 h 396"/>
                  <a:gd name="T6" fmla="*/ 0 w 359"/>
                  <a:gd name="T7" fmla="*/ 204 h 396"/>
                  <a:gd name="T8" fmla="*/ 100 w 359"/>
                  <a:gd name="T9" fmla="*/ 396 h 396"/>
                  <a:gd name="T10" fmla="*/ 160 w 359"/>
                  <a:gd name="T11" fmla="*/ 292 h 396"/>
                  <a:gd name="T12" fmla="*/ 253 w 359"/>
                  <a:gd name="T13" fmla="*/ 211 h 396"/>
                  <a:gd name="T14" fmla="*/ 344 w 359"/>
                  <a:gd name="T15" fmla="*/ 164 h 396"/>
                  <a:gd name="T16" fmla="*/ 172 w 359"/>
                  <a:gd name="T17" fmla="*/ 20 h 39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59"/>
                  <a:gd name="T28" fmla="*/ 0 h 396"/>
                  <a:gd name="T29" fmla="*/ 359 w 359"/>
                  <a:gd name="T30" fmla="*/ 396 h 39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4" name="Freeform 67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>
                  <a:gd name="T0" fmla="*/ 72 w 156"/>
                  <a:gd name="T1" fmla="*/ 0 h 352"/>
                  <a:gd name="T2" fmla="*/ 44 w 156"/>
                  <a:gd name="T3" fmla="*/ 100 h 352"/>
                  <a:gd name="T4" fmla="*/ 92 w 156"/>
                  <a:gd name="T5" fmla="*/ 168 h 352"/>
                  <a:gd name="T6" fmla="*/ 100 w 156"/>
                  <a:gd name="T7" fmla="*/ 240 h 352"/>
                  <a:gd name="T8" fmla="*/ 156 w 156"/>
                  <a:gd name="T9" fmla="*/ 240 h 352"/>
                  <a:gd name="T10" fmla="*/ 96 w 156"/>
                  <a:gd name="T11" fmla="*/ 352 h 352"/>
                  <a:gd name="T12" fmla="*/ 0 w 156"/>
                  <a:gd name="T13" fmla="*/ 124 h 352"/>
                  <a:gd name="T14" fmla="*/ 12 w 156"/>
                  <a:gd name="T15" fmla="*/ 60 h 352"/>
                  <a:gd name="T16" fmla="*/ 72 w 156"/>
                  <a:gd name="T17" fmla="*/ 0 h 35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6"/>
                  <a:gd name="T28" fmla="*/ 0 h 352"/>
                  <a:gd name="T29" fmla="*/ 156 w 156"/>
                  <a:gd name="T30" fmla="*/ 352 h 35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5" name="Freeform 68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>
                  <a:gd name="T0" fmla="*/ 81 w 264"/>
                  <a:gd name="T1" fmla="*/ 72 h 324"/>
                  <a:gd name="T2" fmla="*/ 0 w 264"/>
                  <a:gd name="T3" fmla="*/ 204 h 324"/>
                  <a:gd name="T4" fmla="*/ 6 w 264"/>
                  <a:gd name="T5" fmla="*/ 276 h 324"/>
                  <a:gd name="T6" fmla="*/ 93 w 264"/>
                  <a:gd name="T7" fmla="*/ 324 h 324"/>
                  <a:gd name="T8" fmla="*/ 186 w 264"/>
                  <a:gd name="T9" fmla="*/ 279 h 324"/>
                  <a:gd name="T10" fmla="*/ 183 w 264"/>
                  <a:gd name="T11" fmla="*/ 216 h 324"/>
                  <a:gd name="T12" fmla="*/ 105 w 264"/>
                  <a:gd name="T13" fmla="*/ 255 h 324"/>
                  <a:gd name="T14" fmla="*/ 45 w 264"/>
                  <a:gd name="T15" fmla="*/ 213 h 324"/>
                  <a:gd name="T16" fmla="*/ 126 w 264"/>
                  <a:gd name="T17" fmla="*/ 150 h 324"/>
                  <a:gd name="T18" fmla="*/ 123 w 264"/>
                  <a:gd name="T19" fmla="*/ 108 h 324"/>
                  <a:gd name="T20" fmla="*/ 240 w 264"/>
                  <a:gd name="T21" fmla="*/ 84 h 324"/>
                  <a:gd name="T22" fmla="*/ 264 w 264"/>
                  <a:gd name="T23" fmla="*/ 0 h 324"/>
                  <a:gd name="T24" fmla="*/ 189 w 264"/>
                  <a:gd name="T25" fmla="*/ 66 h 324"/>
                  <a:gd name="T26" fmla="*/ 81 w 264"/>
                  <a:gd name="T27" fmla="*/ 72 h 32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64"/>
                  <a:gd name="T43" fmla="*/ 0 h 324"/>
                  <a:gd name="T44" fmla="*/ 264 w 264"/>
                  <a:gd name="T45" fmla="*/ 324 h 32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6" name="Freeform 69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>
                  <a:gd name="T0" fmla="*/ 1580 w 1624"/>
                  <a:gd name="T1" fmla="*/ 36 h 884"/>
                  <a:gd name="T2" fmla="*/ 1624 w 1624"/>
                  <a:gd name="T3" fmla="*/ 164 h 884"/>
                  <a:gd name="T4" fmla="*/ 1600 w 1624"/>
                  <a:gd name="T5" fmla="*/ 460 h 884"/>
                  <a:gd name="T6" fmla="*/ 1472 w 1624"/>
                  <a:gd name="T7" fmla="*/ 344 h 884"/>
                  <a:gd name="T8" fmla="*/ 1160 w 1624"/>
                  <a:gd name="T9" fmla="*/ 312 h 884"/>
                  <a:gd name="T10" fmla="*/ 848 w 1624"/>
                  <a:gd name="T11" fmla="*/ 440 h 884"/>
                  <a:gd name="T12" fmla="*/ 692 w 1624"/>
                  <a:gd name="T13" fmla="*/ 672 h 884"/>
                  <a:gd name="T14" fmla="*/ 612 w 1624"/>
                  <a:gd name="T15" fmla="*/ 852 h 884"/>
                  <a:gd name="T16" fmla="*/ 404 w 1624"/>
                  <a:gd name="T17" fmla="*/ 884 h 884"/>
                  <a:gd name="T18" fmla="*/ 344 w 1624"/>
                  <a:gd name="T19" fmla="*/ 848 h 884"/>
                  <a:gd name="T20" fmla="*/ 264 w 1624"/>
                  <a:gd name="T21" fmla="*/ 844 h 884"/>
                  <a:gd name="T22" fmla="*/ 0 w 1624"/>
                  <a:gd name="T23" fmla="*/ 780 h 884"/>
                  <a:gd name="T24" fmla="*/ 32 w 1624"/>
                  <a:gd name="T25" fmla="*/ 664 h 884"/>
                  <a:gd name="T26" fmla="*/ 52 w 1624"/>
                  <a:gd name="T27" fmla="*/ 712 h 884"/>
                  <a:gd name="T28" fmla="*/ 56 w 1624"/>
                  <a:gd name="T29" fmla="*/ 748 h 884"/>
                  <a:gd name="T30" fmla="*/ 276 w 1624"/>
                  <a:gd name="T31" fmla="*/ 796 h 884"/>
                  <a:gd name="T32" fmla="*/ 452 w 1624"/>
                  <a:gd name="T33" fmla="*/ 836 h 884"/>
                  <a:gd name="T34" fmla="*/ 560 w 1624"/>
                  <a:gd name="T35" fmla="*/ 732 h 884"/>
                  <a:gd name="T36" fmla="*/ 612 w 1624"/>
                  <a:gd name="T37" fmla="*/ 716 h 884"/>
                  <a:gd name="T38" fmla="*/ 800 w 1624"/>
                  <a:gd name="T39" fmla="*/ 392 h 884"/>
                  <a:gd name="T40" fmla="*/ 924 w 1624"/>
                  <a:gd name="T41" fmla="*/ 360 h 884"/>
                  <a:gd name="T42" fmla="*/ 1020 w 1624"/>
                  <a:gd name="T43" fmla="*/ 284 h 884"/>
                  <a:gd name="T44" fmla="*/ 1328 w 1624"/>
                  <a:gd name="T45" fmla="*/ 260 h 884"/>
                  <a:gd name="T46" fmla="*/ 1540 w 1624"/>
                  <a:gd name="T47" fmla="*/ 328 h 884"/>
                  <a:gd name="T48" fmla="*/ 1584 w 1624"/>
                  <a:gd name="T49" fmla="*/ 396 h 884"/>
                  <a:gd name="T50" fmla="*/ 1572 w 1624"/>
                  <a:gd name="T51" fmla="*/ 172 h 884"/>
                  <a:gd name="T52" fmla="*/ 1512 w 1624"/>
                  <a:gd name="T53" fmla="*/ 136 h 884"/>
                  <a:gd name="T54" fmla="*/ 1564 w 1624"/>
                  <a:gd name="T55" fmla="*/ 0 h 884"/>
                  <a:gd name="T56" fmla="*/ 1580 w 1624"/>
                  <a:gd name="T57" fmla="*/ 36 h 88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624"/>
                  <a:gd name="T88" fmla="*/ 0 h 884"/>
                  <a:gd name="T89" fmla="*/ 1624 w 1624"/>
                  <a:gd name="T90" fmla="*/ 884 h 884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7" name="Freeform 70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>
                  <a:gd name="T0" fmla="*/ 373 w 423"/>
                  <a:gd name="T1" fmla="*/ 0 h 396"/>
                  <a:gd name="T2" fmla="*/ 423 w 423"/>
                  <a:gd name="T3" fmla="*/ 170 h 396"/>
                  <a:gd name="T4" fmla="*/ 239 w 423"/>
                  <a:gd name="T5" fmla="*/ 333 h 396"/>
                  <a:gd name="T6" fmla="*/ 51 w 423"/>
                  <a:gd name="T7" fmla="*/ 382 h 396"/>
                  <a:gd name="T8" fmla="*/ 2 w 423"/>
                  <a:gd name="T9" fmla="*/ 396 h 396"/>
                  <a:gd name="T10" fmla="*/ 0 w 423"/>
                  <a:gd name="T11" fmla="*/ 299 h 396"/>
                  <a:gd name="T12" fmla="*/ 67 w 423"/>
                  <a:gd name="T13" fmla="*/ 211 h 396"/>
                  <a:gd name="T14" fmla="*/ 47 w 423"/>
                  <a:gd name="T15" fmla="*/ 312 h 396"/>
                  <a:gd name="T16" fmla="*/ 74 w 423"/>
                  <a:gd name="T17" fmla="*/ 346 h 396"/>
                  <a:gd name="T18" fmla="*/ 342 w 423"/>
                  <a:gd name="T19" fmla="*/ 116 h 396"/>
                  <a:gd name="T20" fmla="*/ 373 w 423"/>
                  <a:gd name="T21" fmla="*/ 0 h 39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23"/>
                  <a:gd name="T34" fmla="*/ 0 h 396"/>
                  <a:gd name="T35" fmla="*/ 423 w 423"/>
                  <a:gd name="T36" fmla="*/ 396 h 39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8" name="Freeform 71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>
                  <a:gd name="T0" fmla="*/ 45 w 117"/>
                  <a:gd name="T1" fmla="*/ 0 h 51"/>
                  <a:gd name="T2" fmla="*/ 84 w 117"/>
                  <a:gd name="T3" fmla="*/ 18 h 51"/>
                  <a:gd name="T4" fmla="*/ 117 w 117"/>
                  <a:gd name="T5" fmla="*/ 30 h 51"/>
                  <a:gd name="T6" fmla="*/ 57 w 117"/>
                  <a:gd name="T7" fmla="*/ 51 h 51"/>
                  <a:gd name="T8" fmla="*/ 0 w 117"/>
                  <a:gd name="T9" fmla="*/ 15 h 51"/>
                  <a:gd name="T10" fmla="*/ 45 w 117"/>
                  <a:gd name="T11" fmla="*/ 0 h 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7"/>
                  <a:gd name="T19" fmla="*/ 0 h 51"/>
                  <a:gd name="T20" fmla="*/ 117 w 117"/>
                  <a:gd name="T21" fmla="*/ 51 h 5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9" name="Freeform 72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>
                  <a:gd name="T0" fmla="*/ 0 w 117"/>
                  <a:gd name="T1" fmla="*/ 12 h 30"/>
                  <a:gd name="T2" fmla="*/ 117 w 117"/>
                  <a:gd name="T3" fmla="*/ 0 h 30"/>
                  <a:gd name="T4" fmla="*/ 96 w 117"/>
                  <a:gd name="T5" fmla="*/ 30 h 30"/>
                  <a:gd name="T6" fmla="*/ 0 w 117"/>
                  <a:gd name="T7" fmla="*/ 12 h 3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7"/>
                  <a:gd name="T13" fmla="*/ 0 h 30"/>
                  <a:gd name="T14" fmla="*/ 117 w 117"/>
                  <a:gd name="T15" fmla="*/ 30 h 3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411" name="Content Placeholder 12"/>
          <p:cNvSpPr>
            <a:spLocks/>
          </p:cNvSpPr>
          <p:nvPr/>
        </p:nvSpPr>
        <p:spPr bwMode="auto">
          <a:xfrm>
            <a:off x="319088" y="1233488"/>
            <a:ext cx="4862512" cy="502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 err="1" smtClean="0">
                <a:solidFill>
                  <a:srgbClr val="000000"/>
                </a:solidFill>
                <a:latin typeface="Candara"/>
                <a:cs typeface="Arial" pitchFamily="34" charset="0"/>
              </a:rPr>
              <a:t>OfflineDemo</a:t>
            </a:r>
            <a:r>
              <a:rPr lang="en-US" sz="2000" b="1" dirty="0" smtClean="0">
                <a:solidFill>
                  <a:srgbClr val="000000"/>
                </a:solidFill>
                <a:latin typeface="Candara"/>
                <a:cs typeface="Arial" pitchFamily="34" charset="0"/>
              </a:rPr>
              <a:t>\</a:t>
            </a:r>
            <a:r>
              <a:rPr lang="en-US" sz="2000" b="1" dirty="0" err="1" smtClean="0">
                <a:solidFill>
                  <a:srgbClr val="000000"/>
                </a:solidFill>
                <a:latin typeface="Candara"/>
                <a:cs typeface="Arial" pitchFamily="34" charset="0"/>
              </a:rPr>
              <a:t>index.jsp</a:t>
            </a:r>
            <a:endParaRPr lang="en-US" sz="2000" b="1" dirty="0">
              <a:solidFill>
                <a:srgbClr val="000000"/>
              </a:solidFill>
              <a:latin typeface="Candara"/>
              <a:cs typeface="Arial" pitchFamily="34" charset="0"/>
            </a:endParaRPr>
          </a:p>
        </p:txBody>
      </p:sp>
      <p:sp>
        <p:nvSpPr>
          <p:cNvPr id="17412" name="Rectangle 74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1200" dirty="0" smtClean="0"/>
              <a:t>Techniques of implementing Offline Access</a:t>
            </a:r>
            <a:br>
              <a:rPr lang="en-US" sz="1200" dirty="0" smtClean="0"/>
            </a:br>
            <a:r>
              <a:rPr lang="en-US" dirty="0"/>
              <a:t>DEMO</a:t>
            </a:r>
            <a:endParaRPr lang="en-AU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1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Introduction to Drag &amp; Drop API  in HTML5</a:t>
            </a:r>
            <a:br>
              <a:rPr lang="en-US" sz="1200" dirty="0" smtClean="0"/>
            </a:br>
            <a:r>
              <a:rPr lang="en-US" dirty="0"/>
              <a:t>HTML5 – Drag &amp; Drop API</a:t>
            </a:r>
            <a:endParaRPr lang="en-AU" dirty="0"/>
          </a:p>
        </p:txBody>
      </p:sp>
      <p:sp>
        <p:nvSpPr>
          <p:cNvPr id="18435" name="Content Placeholder 6"/>
          <p:cNvSpPr>
            <a:spLocks/>
          </p:cNvSpPr>
          <p:nvPr/>
        </p:nvSpPr>
        <p:spPr bwMode="auto">
          <a:xfrm>
            <a:off x="444500" y="947738"/>
            <a:ext cx="8229600" cy="5569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We've been using libraries like JQuery and Dojo to simplify complex UI elements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IN" sz="2000" b="1" dirty="0" smtClean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 smtClean="0">
                <a:latin typeface="Candara"/>
                <a:cs typeface="Arial" pitchFamily="34" charset="0"/>
              </a:rPr>
              <a:t>For </a:t>
            </a:r>
            <a:r>
              <a:rPr lang="en-IN" sz="2000" b="1" dirty="0">
                <a:latin typeface="Candara"/>
                <a:cs typeface="Arial" pitchFamily="34" charset="0"/>
              </a:rPr>
              <a:t>example animations, rounded corners, and drag and drop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IN" sz="2000" b="1" dirty="0" smtClean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 smtClean="0">
                <a:latin typeface="Candara"/>
                <a:cs typeface="Arial" pitchFamily="34" charset="0"/>
              </a:rPr>
              <a:t>Drag </a:t>
            </a:r>
            <a:r>
              <a:rPr lang="en-IN" sz="2000" b="1" dirty="0">
                <a:latin typeface="Candara"/>
                <a:cs typeface="Arial" pitchFamily="34" charset="0"/>
              </a:rPr>
              <a:t>and drop is a first class citizen in HTML5!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US" sz="2000" b="1" dirty="0" smtClean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 smtClean="0">
                <a:latin typeface="Candara"/>
                <a:cs typeface="Arial" pitchFamily="34" charset="0"/>
              </a:rPr>
              <a:t>Drag </a:t>
            </a:r>
            <a:r>
              <a:rPr lang="en-US" sz="2000" b="1" dirty="0">
                <a:latin typeface="Candara"/>
                <a:cs typeface="Arial" pitchFamily="34" charset="0"/>
              </a:rPr>
              <a:t>and drop is one of the often used functionalities throughout websites for various reasons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IN" sz="2000" b="1" dirty="0" smtClean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 smtClean="0">
                <a:latin typeface="Candara"/>
                <a:cs typeface="Arial" pitchFamily="34" charset="0"/>
              </a:rPr>
              <a:t>The </a:t>
            </a:r>
            <a:r>
              <a:rPr lang="en-IN" sz="2000" b="1" dirty="0">
                <a:latin typeface="Candara"/>
                <a:cs typeface="Arial" pitchFamily="34" charset="0"/>
              </a:rPr>
              <a:t>spec defines an event-based mechanism, JavaScript API, and additional markup for declaring that just about any type of element be draggable on a page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US" sz="2000" b="1" dirty="0" smtClean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 smtClean="0">
                <a:latin typeface="Candara"/>
                <a:cs typeface="Arial" pitchFamily="34" charset="0"/>
              </a:rPr>
              <a:t>Browser </a:t>
            </a:r>
            <a:r>
              <a:rPr lang="en-US" sz="2000" b="1" dirty="0">
                <a:latin typeface="Candara"/>
                <a:cs typeface="Arial" pitchFamily="34" charset="0"/>
              </a:rPr>
              <a:t>support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US" dirty="0">
                <a:latin typeface="Candara"/>
                <a:cs typeface="Arial" pitchFamily="34" charset="0"/>
              </a:rPr>
              <a:t>The latest versions of Firefox and Chrome support this API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endParaRPr lang="en-US" dirty="0">
              <a:latin typeface="Candara"/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2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247650" y="0"/>
            <a:ext cx="11163300" cy="792162"/>
          </a:xfrm>
        </p:spPr>
        <p:txBody>
          <a:bodyPr/>
          <a:lstStyle/>
          <a:p>
            <a:r>
              <a:rPr lang="en-US" sz="1200" dirty="0" smtClean="0"/>
              <a:t>Techniques of implementing Drag &amp; Drop API</a:t>
            </a:r>
            <a:br>
              <a:rPr lang="en-US" sz="1200" dirty="0" smtClean="0"/>
            </a:br>
            <a:r>
              <a:rPr lang="en-US" dirty="0"/>
              <a:t>How to use Drag &amp; Drop API in HTML5?</a:t>
            </a:r>
            <a:endParaRPr lang="en-AU" dirty="0"/>
          </a:p>
        </p:txBody>
      </p:sp>
      <p:sp>
        <p:nvSpPr>
          <p:cNvPr id="19459" name="Content Placeholder 6"/>
          <p:cNvSpPr>
            <a:spLocks/>
          </p:cNvSpPr>
          <p:nvPr/>
        </p:nvSpPr>
        <p:spPr bwMode="auto">
          <a:xfrm>
            <a:off x="444500" y="947738"/>
            <a:ext cx="8229600" cy="543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Drag &amp; Drop requires only a few things to work: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Something to drag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A drop target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JavaScript event handlers on the target to tell the browser it can drop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IN" sz="2000" b="1" dirty="0" smtClean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 smtClean="0">
                <a:latin typeface="Candara"/>
                <a:cs typeface="Arial" pitchFamily="34" charset="0"/>
              </a:rPr>
              <a:t>The </a:t>
            </a:r>
            <a:r>
              <a:rPr lang="en-IN" sz="2000" b="1" dirty="0">
                <a:latin typeface="Candara"/>
                <a:cs typeface="Arial" pitchFamily="34" charset="0"/>
              </a:rPr>
              <a:t>following elements are draggable by default: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 &lt;img&gt; elements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 &lt;a&gt; elements (with an href).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IN" sz="2000" b="1" dirty="0" smtClean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 smtClean="0">
                <a:latin typeface="Candara"/>
                <a:cs typeface="Arial" pitchFamily="34" charset="0"/>
              </a:rPr>
              <a:t>If </a:t>
            </a:r>
            <a:r>
              <a:rPr lang="en-IN" sz="2000" b="1" dirty="0">
                <a:latin typeface="Candara"/>
                <a:cs typeface="Arial" pitchFamily="34" charset="0"/>
              </a:rPr>
              <a:t>you want to drag a different element, you need to set the draggable attribute to true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47800" y="5711371"/>
            <a:ext cx="5435600" cy="685800"/>
          </a:xfrm>
          <a:prstGeom prst="round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&lt;div id="word1" draggable="true"&gt;the&lt;/div&gt;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Techniques of implementing Drag &amp; Drop API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dirty="0"/>
              <a:t>How to use Drag &amp; Drop API in HTML5?</a:t>
            </a:r>
            <a:endParaRPr lang="en-AU" dirty="0"/>
          </a:p>
        </p:txBody>
      </p:sp>
      <p:sp>
        <p:nvSpPr>
          <p:cNvPr id="20483" name="Content Placeholder 6"/>
          <p:cNvSpPr>
            <a:spLocks/>
          </p:cNvSpPr>
          <p:nvPr/>
        </p:nvSpPr>
        <p:spPr bwMode="auto">
          <a:xfrm>
            <a:off x="457200" y="990600"/>
            <a:ext cx="8267700" cy="518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latin typeface="Candara"/>
                <a:cs typeface="Arial" pitchFamily="34" charset="0"/>
              </a:rPr>
              <a:t>Starting a drag operation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latin typeface="Candara"/>
                <a:cs typeface="Arial" pitchFamily="34" charset="0"/>
              </a:rPr>
              <a:t>When a drag operation on a draggable object begins, a number of things need to be done: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US" dirty="0">
                <a:latin typeface="Candara"/>
                <a:cs typeface="Arial" pitchFamily="34" charset="0"/>
              </a:rPr>
              <a:t>Define the drag effect that is allowed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US" dirty="0">
                <a:latin typeface="Candara"/>
                <a:cs typeface="Arial" pitchFamily="34" charset="0"/>
              </a:rPr>
              <a:t>There are three effects that can be allowed:</a:t>
            </a:r>
            <a:r>
              <a:rPr lang="en-US" sz="2000" b="1" dirty="0">
                <a:latin typeface="Candara"/>
                <a:cs typeface="Arial" pitchFamily="34" charset="0"/>
              </a:rPr>
              <a:t> </a:t>
            </a:r>
          </a:p>
          <a:p>
            <a:pPr marL="1143000" lvl="2" indent="-22860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•"/>
            </a:pPr>
            <a:r>
              <a:rPr lang="en-US" sz="1600" dirty="0">
                <a:latin typeface="Candara"/>
                <a:cs typeface="Arial" pitchFamily="34" charset="0"/>
              </a:rPr>
              <a:t>copy —indicates that the item being dragged will be copied</a:t>
            </a:r>
          </a:p>
          <a:p>
            <a:pPr marL="1143000" lvl="2" indent="-22860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•"/>
            </a:pPr>
            <a:r>
              <a:rPr lang="en-US" sz="1600" dirty="0">
                <a:latin typeface="Candara"/>
                <a:cs typeface="Arial" pitchFamily="34" charset="0"/>
              </a:rPr>
              <a:t>move —indicates that the item being dragged is to be moved</a:t>
            </a:r>
          </a:p>
          <a:p>
            <a:pPr marL="1143000" lvl="2" indent="-22860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•"/>
            </a:pPr>
            <a:r>
              <a:rPr lang="en-US" sz="1600" dirty="0">
                <a:latin typeface="Candara"/>
                <a:cs typeface="Arial" pitchFamily="34" charset="0"/>
              </a:rPr>
              <a:t>Link —indicates that some sort of relationship is to be created between the original item and the resultant one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latin typeface="Candara"/>
                <a:cs typeface="Arial" pitchFamily="34" charset="0"/>
              </a:rPr>
              <a:t>Whilst the item is being dragged, the drag effects can be altered to indicate that certain effects are allowed at certain locations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latin typeface="Candara"/>
                <a:cs typeface="Arial" pitchFamily="34" charset="0"/>
              </a:rPr>
              <a:t>Set the data that is to be dragged using setData on the dataTransfer object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latin typeface="Candara"/>
                <a:cs typeface="Arial" pitchFamily="34" charset="0"/>
              </a:rPr>
              <a:t>Define the drag image using setDragImage, if it's to be customized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•"/>
            </a:pPr>
            <a:endParaRPr lang="en-US" sz="2000" b="1" dirty="0">
              <a:latin typeface="Candara"/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2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757863" y="1546225"/>
            <a:ext cx="2905125" cy="1670050"/>
            <a:chOff x="781" y="1008"/>
            <a:chExt cx="4107" cy="2525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21573" name="Freeform 6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>
                  <a:gd name="T0" fmla="*/ 0 w 466"/>
                  <a:gd name="T1" fmla="*/ 120 h 267"/>
                  <a:gd name="T2" fmla="*/ 202 w 466"/>
                  <a:gd name="T3" fmla="*/ 24 h 267"/>
                  <a:gd name="T4" fmla="*/ 364 w 466"/>
                  <a:gd name="T5" fmla="*/ 30 h 267"/>
                  <a:gd name="T6" fmla="*/ 280 w 466"/>
                  <a:gd name="T7" fmla="*/ 204 h 267"/>
                  <a:gd name="T8" fmla="*/ 400 w 466"/>
                  <a:gd name="T9" fmla="*/ 234 h 267"/>
                  <a:gd name="T10" fmla="*/ 466 w 466"/>
                  <a:gd name="T11" fmla="*/ 210 h 2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6"/>
                  <a:gd name="T19" fmla="*/ 0 h 267"/>
                  <a:gd name="T20" fmla="*/ 466 w 466"/>
                  <a:gd name="T21" fmla="*/ 267 h 2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4" name="Freeform 7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>
                  <a:gd name="T0" fmla="*/ 10 w 376"/>
                  <a:gd name="T1" fmla="*/ 138 h 211"/>
                  <a:gd name="T2" fmla="*/ 46 w 376"/>
                  <a:gd name="T3" fmla="*/ 30 h 211"/>
                  <a:gd name="T4" fmla="*/ 286 w 376"/>
                  <a:gd name="T5" fmla="*/ 0 h 211"/>
                  <a:gd name="T6" fmla="*/ 364 w 376"/>
                  <a:gd name="T7" fmla="*/ 24 h 211"/>
                  <a:gd name="T8" fmla="*/ 376 w 376"/>
                  <a:gd name="T9" fmla="*/ 84 h 211"/>
                  <a:gd name="T10" fmla="*/ 328 w 376"/>
                  <a:gd name="T11" fmla="*/ 192 h 211"/>
                  <a:gd name="T12" fmla="*/ 208 w 376"/>
                  <a:gd name="T13" fmla="*/ 198 h 211"/>
                  <a:gd name="T14" fmla="*/ 118 w 376"/>
                  <a:gd name="T15" fmla="*/ 168 h 211"/>
                  <a:gd name="T16" fmla="*/ 34 w 376"/>
                  <a:gd name="T17" fmla="*/ 180 h 211"/>
                  <a:gd name="T18" fmla="*/ 10 w 376"/>
                  <a:gd name="T19" fmla="*/ 138 h 2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76"/>
                  <a:gd name="T31" fmla="*/ 0 h 211"/>
                  <a:gd name="T32" fmla="*/ 376 w 376"/>
                  <a:gd name="T33" fmla="*/ 211 h 2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5" name="Line 8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6" name="Line 9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7" name="Freeform 10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>
                  <a:gd name="T0" fmla="*/ 0 w 152"/>
                  <a:gd name="T1" fmla="*/ 28 h 96"/>
                  <a:gd name="T2" fmla="*/ 100 w 152"/>
                  <a:gd name="T3" fmla="*/ 40 h 96"/>
                  <a:gd name="T4" fmla="*/ 140 w 152"/>
                  <a:gd name="T5" fmla="*/ 0 h 96"/>
                  <a:gd name="T6" fmla="*/ 152 w 152"/>
                  <a:gd name="T7" fmla="*/ 44 h 96"/>
                  <a:gd name="T8" fmla="*/ 112 w 152"/>
                  <a:gd name="T9" fmla="*/ 96 h 96"/>
                  <a:gd name="T10" fmla="*/ 24 w 152"/>
                  <a:gd name="T11" fmla="*/ 80 h 96"/>
                  <a:gd name="T12" fmla="*/ 0 w 152"/>
                  <a:gd name="T13" fmla="*/ 28 h 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2"/>
                  <a:gd name="T22" fmla="*/ 0 h 96"/>
                  <a:gd name="T23" fmla="*/ 152 w 152"/>
                  <a:gd name="T24" fmla="*/ 96 h 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21562" name="Freeform 12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>
                  <a:gd name="T0" fmla="*/ 12 w 996"/>
                  <a:gd name="T1" fmla="*/ 246 h 690"/>
                  <a:gd name="T2" fmla="*/ 720 w 996"/>
                  <a:gd name="T3" fmla="*/ 0 h 690"/>
                  <a:gd name="T4" fmla="*/ 996 w 996"/>
                  <a:gd name="T5" fmla="*/ 168 h 690"/>
                  <a:gd name="T6" fmla="*/ 972 w 996"/>
                  <a:gd name="T7" fmla="*/ 300 h 690"/>
                  <a:gd name="T8" fmla="*/ 126 w 996"/>
                  <a:gd name="T9" fmla="*/ 690 h 690"/>
                  <a:gd name="T10" fmla="*/ 0 w 996"/>
                  <a:gd name="T11" fmla="*/ 594 h 690"/>
                  <a:gd name="T12" fmla="*/ 12 w 996"/>
                  <a:gd name="T13" fmla="*/ 246 h 6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96"/>
                  <a:gd name="T22" fmla="*/ 0 h 690"/>
                  <a:gd name="T23" fmla="*/ 996 w 996"/>
                  <a:gd name="T24" fmla="*/ 690 h 6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3" name="Freeform 13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>
                  <a:gd name="T0" fmla="*/ 976 w 976"/>
                  <a:gd name="T1" fmla="*/ 0 h 414"/>
                  <a:gd name="T2" fmla="*/ 0 w 976"/>
                  <a:gd name="T3" fmla="*/ 414 h 414"/>
                  <a:gd name="T4" fmla="*/ 0 60000 65536"/>
                  <a:gd name="T5" fmla="*/ 0 60000 65536"/>
                  <a:gd name="T6" fmla="*/ 0 w 976"/>
                  <a:gd name="T7" fmla="*/ 0 h 414"/>
                  <a:gd name="T8" fmla="*/ 976 w 976"/>
                  <a:gd name="T9" fmla="*/ 414 h 4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4" name="Freeform 14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5" name="Freeform 15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6" name="Freeform 16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7" name="Freeform 17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8" name="Freeform 18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9" name="Freeform 19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0" name="Freeform 20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>
                  <a:gd name="T0" fmla="*/ 0 w 120"/>
                  <a:gd name="T1" fmla="*/ 30 h 78"/>
                  <a:gd name="T2" fmla="*/ 72 w 120"/>
                  <a:gd name="T3" fmla="*/ 0 h 78"/>
                  <a:gd name="T4" fmla="*/ 120 w 120"/>
                  <a:gd name="T5" fmla="*/ 42 h 78"/>
                  <a:gd name="T6" fmla="*/ 60 w 120"/>
                  <a:gd name="T7" fmla="*/ 78 h 78"/>
                  <a:gd name="T8" fmla="*/ 0 w 120"/>
                  <a:gd name="T9" fmla="*/ 3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78"/>
                  <a:gd name="T17" fmla="*/ 120 w 120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1" name="Freeform 21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>
                  <a:gd name="T0" fmla="*/ 0 w 120"/>
                  <a:gd name="T1" fmla="*/ 30 h 78"/>
                  <a:gd name="T2" fmla="*/ 72 w 120"/>
                  <a:gd name="T3" fmla="*/ 0 h 78"/>
                  <a:gd name="T4" fmla="*/ 120 w 120"/>
                  <a:gd name="T5" fmla="*/ 42 h 78"/>
                  <a:gd name="T6" fmla="*/ 60 w 120"/>
                  <a:gd name="T7" fmla="*/ 78 h 78"/>
                  <a:gd name="T8" fmla="*/ 0 w 120"/>
                  <a:gd name="T9" fmla="*/ 3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78"/>
                  <a:gd name="T17" fmla="*/ 120 w 120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2" name="Freeform 22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>
                  <a:gd name="T0" fmla="*/ 0 w 628"/>
                  <a:gd name="T1" fmla="*/ 300 h 300"/>
                  <a:gd name="T2" fmla="*/ 628 w 628"/>
                  <a:gd name="T3" fmla="*/ 0 h 300"/>
                  <a:gd name="T4" fmla="*/ 620 w 628"/>
                  <a:gd name="T5" fmla="*/ 68 h 300"/>
                  <a:gd name="T6" fmla="*/ 0 w 628"/>
                  <a:gd name="T7" fmla="*/ 300 h 3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8"/>
                  <a:gd name="T13" fmla="*/ 0 h 300"/>
                  <a:gd name="T14" fmla="*/ 628 w 628"/>
                  <a:gd name="T15" fmla="*/ 300 h 3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4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21553" name="Freeform 25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>
                    <a:gd name="T0" fmla="*/ 1290 w 1290"/>
                    <a:gd name="T1" fmla="*/ 0 h 648"/>
                    <a:gd name="T2" fmla="*/ 474 w 1290"/>
                    <a:gd name="T3" fmla="*/ 252 h 648"/>
                    <a:gd name="T4" fmla="*/ 0 w 1290"/>
                    <a:gd name="T5" fmla="*/ 102 h 648"/>
                    <a:gd name="T6" fmla="*/ 24 w 1290"/>
                    <a:gd name="T7" fmla="*/ 342 h 648"/>
                    <a:gd name="T8" fmla="*/ 402 w 1290"/>
                    <a:gd name="T9" fmla="*/ 648 h 648"/>
                    <a:gd name="T10" fmla="*/ 1242 w 1290"/>
                    <a:gd name="T11" fmla="*/ 240 h 648"/>
                    <a:gd name="T12" fmla="*/ 1290 w 1290"/>
                    <a:gd name="T13" fmla="*/ 0 h 6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90"/>
                    <a:gd name="T22" fmla="*/ 0 h 648"/>
                    <a:gd name="T23" fmla="*/ 1290 w 1290"/>
                    <a:gd name="T24" fmla="*/ 648 h 64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" name="Group 26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8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21557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>
                        <a:gd name="T0" fmla="*/ 48 w 720"/>
                        <a:gd name="T1" fmla="*/ 192 h 432"/>
                        <a:gd name="T2" fmla="*/ 0 w 720"/>
                        <a:gd name="T3" fmla="*/ 432 h 432"/>
                        <a:gd name="T4" fmla="*/ 720 w 720"/>
                        <a:gd name="T5" fmla="*/ 48 h 432"/>
                        <a:gd name="T6" fmla="*/ 720 w 720"/>
                        <a:gd name="T7" fmla="*/ 0 h 432"/>
                        <a:gd name="T8" fmla="*/ 48 w 720"/>
                        <a:gd name="T9" fmla="*/ 192 h 43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0"/>
                        <a:gd name="T16" fmla="*/ 0 h 432"/>
                        <a:gd name="T17" fmla="*/ 720 w 720"/>
                        <a:gd name="T18" fmla="*/ 432 h 43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558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288 w 288"/>
                        <a:gd name="T3" fmla="*/ 48 h 288"/>
                        <a:gd name="T4" fmla="*/ 240 w 288"/>
                        <a:gd name="T5" fmla="*/ 288 h 288"/>
                        <a:gd name="T6" fmla="*/ 48 w 288"/>
                        <a:gd name="T7" fmla="*/ 144 h 288"/>
                        <a:gd name="T8" fmla="*/ 0 w 288"/>
                        <a:gd name="T9" fmla="*/ 0 h 28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88"/>
                        <a:gd name="T16" fmla="*/ 0 h 288"/>
                        <a:gd name="T17" fmla="*/ 288 w 288"/>
                        <a:gd name="T18" fmla="*/ 288 h 28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559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>
                        <a:gd name="T0" fmla="*/ 0 w 240"/>
                        <a:gd name="T1" fmla="*/ 96 h 144"/>
                        <a:gd name="T2" fmla="*/ 240 w 240"/>
                        <a:gd name="T3" fmla="*/ 0 h 144"/>
                        <a:gd name="T4" fmla="*/ 240 w 240"/>
                        <a:gd name="T5" fmla="*/ 48 h 144"/>
                        <a:gd name="T6" fmla="*/ 0 w 240"/>
                        <a:gd name="T7" fmla="*/ 144 h 144"/>
                        <a:gd name="T8" fmla="*/ 0 w 240"/>
                        <a:gd name="T9" fmla="*/ 96 h 14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40"/>
                        <a:gd name="T16" fmla="*/ 0 h 144"/>
                        <a:gd name="T17" fmla="*/ 240 w 240"/>
                        <a:gd name="T18" fmla="*/ 144 h 14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560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>
                        <a:gd name="T0" fmla="*/ 0 w 1296"/>
                        <a:gd name="T1" fmla="*/ 144 h 312"/>
                        <a:gd name="T2" fmla="*/ 510 w 1296"/>
                        <a:gd name="T3" fmla="*/ 312 h 312"/>
                        <a:gd name="T4" fmla="*/ 1296 w 1296"/>
                        <a:gd name="T5" fmla="*/ 48 h 312"/>
                        <a:gd name="T6" fmla="*/ 720 w 1296"/>
                        <a:gd name="T7" fmla="*/ 0 h 312"/>
                        <a:gd name="T8" fmla="*/ 0 w 1296"/>
                        <a:gd name="T9" fmla="*/ 144 h 31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296"/>
                        <a:gd name="T16" fmla="*/ 0 h 312"/>
                        <a:gd name="T17" fmla="*/ 1296 w 1296"/>
                        <a:gd name="T18" fmla="*/ 312 h 31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561" name="Line 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1556" name="Freeform 33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>
                      <a:gd name="T0" fmla="*/ 280 w 280"/>
                      <a:gd name="T1" fmla="*/ 84 h 244"/>
                      <a:gd name="T2" fmla="*/ 60 w 280"/>
                      <a:gd name="T3" fmla="*/ 76 h 244"/>
                      <a:gd name="T4" fmla="*/ 36 w 280"/>
                      <a:gd name="T5" fmla="*/ 244 h 244"/>
                      <a:gd name="T6" fmla="*/ 8 w 280"/>
                      <a:gd name="T7" fmla="*/ 180 h 244"/>
                      <a:gd name="T8" fmla="*/ 0 w 280"/>
                      <a:gd name="T9" fmla="*/ 0 h 244"/>
                      <a:gd name="T10" fmla="*/ 280 w 280"/>
                      <a:gd name="T11" fmla="*/ 84 h 24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80"/>
                      <a:gd name="T19" fmla="*/ 0 h 244"/>
                      <a:gd name="T20" fmla="*/ 280 w 280"/>
                      <a:gd name="T21" fmla="*/ 244 h 24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" name="Group 34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21546" name="Freeform 35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>
                    <a:gd name="T0" fmla="*/ 552 w 552"/>
                    <a:gd name="T1" fmla="*/ 0 h 264"/>
                    <a:gd name="T2" fmla="*/ 444 w 552"/>
                    <a:gd name="T3" fmla="*/ 162 h 264"/>
                    <a:gd name="T4" fmla="*/ 0 w 552"/>
                    <a:gd name="T5" fmla="*/ 264 h 264"/>
                    <a:gd name="T6" fmla="*/ 0 w 552"/>
                    <a:gd name="T7" fmla="*/ 168 h 264"/>
                    <a:gd name="T8" fmla="*/ 552 w 552"/>
                    <a:gd name="T9" fmla="*/ 0 h 2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52"/>
                    <a:gd name="T16" fmla="*/ 0 h 264"/>
                    <a:gd name="T17" fmla="*/ 552 w 552"/>
                    <a:gd name="T18" fmla="*/ 264 h 2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47" name="Freeform 36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>
                    <a:gd name="T0" fmla="*/ 1069 w 1125"/>
                    <a:gd name="T1" fmla="*/ 208 h 1079"/>
                    <a:gd name="T2" fmla="*/ 274 w 1125"/>
                    <a:gd name="T3" fmla="*/ 0 h 1079"/>
                    <a:gd name="T4" fmla="*/ 0 w 1125"/>
                    <a:gd name="T5" fmla="*/ 186 h 1079"/>
                    <a:gd name="T6" fmla="*/ 53 w 1125"/>
                    <a:gd name="T7" fmla="*/ 890 h 1079"/>
                    <a:gd name="T8" fmla="*/ 365 w 1125"/>
                    <a:gd name="T9" fmla="*/ 1079 h 1079"/>
                    <a:gd name="T10" fmla="*/ 1125 w 1125"/>
                    <a:gd name="T11" fmla="*/ 846 h 1079"/>
                    <a:gd name="T12" fmla="*/ 1069 w 1125"/>
                    <a:gd name="T13" fmla="*/ 208 h 107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25"/>
                    <a:gd name="T22" fmla="*/ 0 h 1079"/>
                    <a:gd name="T23" fmla="*/ 1125 w 1125"/>
                    <a:gd name="T24" fmla="*/ 1079 h 107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48" name="Freeform 37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>
                    <a:gd name="T0" fmla="*/ 0 w 576"/>
                    <a:gd name="T1" fmla="*/ 0 h 725"/>
                    <a:gd name="T2" fmla="*/ 534 w 576"/>
                    <a:gd name="T3" fmla="*/ 84 h 725"/>
                    <a:gd name="T4" fmla="*/ 576 w 576"/>
                    <a:gd name="T5" fmla="*/ 594 h 725"/>
                    <a:gd name="T6" fmla="*/ 20 w 576"/>
                    <a:gd name="T7" fmla="*/ 725 h 725"/>
                    <a:gd name="T8" fmla="*/ 0 w 576"/>
                    <a:gd name="T9" fmla="*/ 0 h 7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6"/>
                    <a:gd name="T16" fmla="*/ 0 h 725"/>
                    <a:gd name="T17" fmla="*/ 576 w 576"/>
                    <a:gd name="T18" fmla="*/ 725 h 7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49" name="Freeform 38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>
                    <a:gd name="T0" fmla="*/ 4 w 170"/>
                    <a:gd name="T1" fmla="*/ 136 h 870"/>
                    <a:gd name="T2" fmla="*/ 0 w 170"/>
                    <a:gd name="T3" fmla="*/ 684 h 870"/>
                    <a:gd name="T4" fmla="*/ 170 w 170"/>
                    <a:gd name="T5" fmla="*/ 870 h 870"/>
                    <a:gd name="T6" fmla="*/ 98 w 170"/>
                    <a:gd name="T7" fmla="*/ 0 h 870"/>
                    <a:gd name="T8" fmla="*/ 4 w 170"/>
                    <a:gd name="T9" fmla="*/ 136 h 8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0"/>
                    <a:gd name="T16" fmla="*/ 0 h 870"/>
                    <a:gd name="T17" fmla="*/ 170 w 170"/>
                    <a:gd name="T18" fmla="*/ 870 h 8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50" name="Freeform 39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>
                    <a:gd name="T0" fmla="*/ 0 w 528"/>
                    <a:gd name="T1" fmla="*/ 0 h 732"/>
                    <a:gd name="T2" fmla="*/ 510 w 528"/>
                    <a:gd name="T3" fmla="*/ 114 h 732"/>
                    <a:gd name="T4" fmla="*/ 528 w 528"/>
                    <a:gd name="T5" fmla="*/ 528 h 732"/>
                    <a:gd name="T6" fmla="*/ 30 w 528"/>
                    <a:gd name="T7" fmla="*/ 732 h 732"/>
                    <a:gd name="T8" fmla="*/ 0 w 528"/>
                    <a:gd name="T9" fmla="*/ 0 h 7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8"/>
                    <a:gd name="T16" fmla="*/ 0 h 732"/>
                    <a:gd name="T17" fmla="*/ 528 w 528"/>
                    <a:gd name="T18" fmla="*/ 732 h 7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51" name="Line 40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52" name="Freeform 41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>
                    <a:gd name="T0" fmla="*/ 0 w 348"/>
                    <a:gd name="T1" fmla="*/ 12 h 904"/>
                    <a:gd name="T2" fmla="*/ 24 w 348"/>
                    <a:gd name="T3" fmla="*/ 0 h 904"/>
                    <a:gd name="T4" fmla="*/ 80 w 348"/>
                    <a:gd name="T5" fmla="*/ 612 h 904"/>
                    <a:gd name="T6" fmla="*/ 348 w 348"/>
                    <a:gd name="T7" fmla="*/ 904 h 904"/>
                    <a:gd name="T8" fmla="*/ 44 w 348"/>
                    <a:gd name="T9" fmla="*/ 708 h 904"/>
                    <a:gd name="T10" fmla="*/ 0 w 348"/>
                    <a:gd name="T11" fmla="*/ 12 h 9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48"/>
                    <a:gd name="T19" fmla="*/ 0 h 904"/>
                    <a:gd name="T20" fmla="*/ 348 w 348"/>
                    <a:gd name="T21" fmla="*/ 904 h 9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1513" name="Freeform 42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>
                <a:gd name="T0" fmla="*/ 0 w 240"/>
                <a:gd name="T1" fmla="*/ 144 h 144"/>
                <a:gd name="T2" fmla="*/ 210 w 240"/>
                <a:gd name="T3" fmla="*/ 0 h 144"/>
                <a:gd name="T4" fmla="*/ 240 w 240"/>
                <a:gd name="T5" fmla="*/ 54 h 144"/>
                <a:gd name="T6" fmla="*/ 0 w 240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44"/>
                <a:gd name="T14" fmla="*/ 240 w 240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Freeform 43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>
                <a:gd name="T0" fmla="*/ 0 w 258"/>
                <a:gd name="T1" fmla="*/ 54 h 54"/>
                <a:gd name="T2" fmla="*/ 258 w 258"/>
                <a:gd name="T3" fmla="*/ 0 h 54"/>
                <a:gd name="T4" fmla="*/ 246 w 258"/>
                <a:gd name="T5" fmla="*/ 54 h 54"/>
                <a:gd name="T6" fmla="*/ 0 w 258"/>
                <a:gd name="T7" fmla="*/ 54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8"/>
                <a:gd name="T13" fmla="*/ 0 h 54"/>
                <a:gd name="T14" fmla="*/ 258 w 258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Freeform 44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>
                <a:gd name="T0" fmla="*/ 0 w 162"/>
                <a:gd name="T1" fmla="*/ 0 h 102"/>
                <a:gd name="T2" fmla="*/ 162 w 162"/>
                <a:gd name="T3" fmla="*/ 60 h 102"/>
                <a:gd name="T4" fmla="*/ 126 w 162"/>
                <a:gd name="T5" fmla="*/ 102 h 102"/>
                <a:gd name="T6" fmla="*/ 0 w 162"/>
                <a:gd name="T7" fmla="*/ 0 h 1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2"/>
                <a:gd name="T13" fmla="*/ 0 h 102"/>
                <a:gd name="T14" fmla="*/ 162 w 162"/>
                <a:gd name="T15" fmla="*/ 102 h 1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45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21538" name="Freeform 46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>
                  <a:gd name="T0" fmla="*/ 0 w 1304"/>
                  <a:gd name="T1" fmla="*/ 208 h 612"/>
                  <a:gd name="T2" fmla="*/ 348 w 1304"/>
                  <a:gd name="T3" fmla="*/ 612 h 612"/>
                  <a:gd name="T4" fmla="*/ 696 w 1304"/>
                  <a:gd name="T5" fmla="*/ 460 h 612"/>
                  <a:gd name="T6" fmla="*/ 796 w 1304"/>
                  <a:gd name="T7" fmla="*/ 436 h 612"/>
                  <a:gd name="T8" fmla="*/ 832 w 1304"/>
                  <a:gd name="T9" fmla="*/ 444 h 612"/>
                  <a:gd name="T10" fmla="*/ 904 w 1304"/>
                  <a:gd name="T11" fmla="*/ 388 h 612"/>
                  <a:gd name="T12" fmla="*/ 1304 w 1304"/>
                  <a:gd name="T13" fmla="*/ 336 h 612"/>
                  <a:gd name="T14" fmla="*/ 936 w 1304"/>
                  <a:gd name="T15" fmla="*/ 0 h 612"/>
                  <a:gd name="T16" fmla="*/ 0 w 1304"/>
                  <a:gd name="T17" fmla="*/ 208 h 6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04"/>
                  <a:gd name="T28" fmla="*/ 0 h 612"/>
                  <a:gd name="T29" fmla="*/ 1304 w 1304"/>
                  <a:gd name="T30" fmla="*/ 612 h 6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9" name="Freeform 47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>
                  <a:gd name="T0" fmla="*/ 16 w 809"/>
                  <a:gd name="T1" fmla="*/ 124 h 504"/>
                  <a:gd name="T2" fmla="*/ 56 w 809"/>
                  <a:gd name="T3" fmla="*/ 136 h 504"/>
                  <a:gd name="T4" fmla="*/ 80 w 809"/>
                  <a:gd name="T5" fmla="*/ 152 h 504"/>
                  <a:gd name="T6" fmla="*/ 100 w 809"/>
                  <a:gd name="T7" fmla="*/ 168 h 504"/>
                  <a:gd name="T8" fmla="*/ 132 w 809"/>
                  <a:gd name="T9" fmla="*/ 188 h 504"/>
                  <a:gd name="T10" fmla="*/ 176 w 809"/>
                  <a:gd name="T11" fmla="*/ 232 h 504"/>
                  <a:gd name="T12" fmla="*/ 244 w 809"/>
                  <a:gd name="T13" fmla="*/ 328 h 504"/>
                  <a:gd name="T14" fmla="*/ 288 w 809"/>
                  <a:gd name="T15" fmla="*/ 396 h 504"/>
                  <a:gd name="T16" fmla="*/ 328 w 809"/>
                  <a:gd name="T17" fmla="*/ 504 h 504"/>
                  <a:gd name="T18" fmla="*/ 412 w 809"/>
                  <a:gd name="T19" fmla="*/ 464 h 504"/>
                  <a:gd name="T20" fmla="*/ 488 w 809"/>
                  <a:gd name="T21" fmla="*/ 452 h 504"/>
                  <a:gd name="T22" fmla="*/ 788 w 809"/>
                  <a:gd name="T23" fmla="*/ 416 h 504"/>
                  <a:gd name="T24" fmla="*/ 808 w 809"/>
                  <a:gd name="T25" fmla="*/ 412 h 504"/>
                  <a:gd name="T26" fmla="*/ 788 w 809"/>
                  <a:gd name="T27" fmla="*/ 384 h 504"/>
                  <a:gd name="T28" fmla="*/ 748 w 809"/>
                  <a:gd name="T29" fmla="*/ 328 h 504"/>
                  <a:gd name="T30" fmla="*/ 672 w 809"/>
                  <a:gd name="T31" fmla="*/ 244 h 504"/>
                  <a:gd name="T32" fmla="*/ 624 w 809"/>
                  <a:gd name="T33" fmla="*/ 204 h 504"/>
                  <a:gd name="T34" fmla="*/ 568 w 809"/>
                  <a:gd name="T35" fmla="*/ 168 h 504"/>
                  <a:gd name="T36" fmla="*/ 492 w 809"/>
                  <a:gd name="T37" fmla="*/ 100 h 504"/>
                  <a:gd name="T38" fmla="*/ 360 w 809"/>
                  <a:gd name="T39" fmla="*/ 68 h 504"/>
                  <a:gd name="T40" fmla="*/ 84 w 809"/>
                  <a:gd name="T41" fmla="*/ 48 h 504"/>
                  <a:gd name="T42" fmla="*/ 20 w 809"/>
                  <a:gd name="T43" fmla="*/ 108 h 504"/>
                  <a:gd name="T44" fmla="*/ 16 w 809"/>
                  <a:gd name="T45" fmla="*/ 124 h 50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09"/>
                  <a:gd name="T70" fmla="*/ 0 h 504"/>
                  <a:gd name="T71" fmla="*/ 809 w 809"/>
                  <a:gd name="T72" fmla="*/ 504 h 50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0" name="Freeform 48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>
                  <a:gd name="T0" fmla="*/ 768 w 768"/>
                  <a:gd name="T1" fmla="*/ 446 h 602"/>
                  <a:gd name="T2" fmla="*/ 648 w 768"/>
                  <a:gd name="T3" fmla="*/ 210 h 602"/>
                  <a:gd name="T4" fmla="*/ 488 w 768"/>
                  <a:gd name="T5" fmla="*/ 62 h 602"/>
                  <a:gd name="T6" fmla="*/ 408 w 768"/>
                  <a:gd name="T7" fmla="*/ 22 h 602"/>
                  <a:gd name="T8" fmla="*/ 368 w 768"/>
                  <a:gd name="T9" fmla="*/ 10 h 602"/>
                  <a:gd name="T10" fmla="*/ 356 w 768"/>
                  <a:gd name="T11" fmla="*/ 6 h 602"/>
                  <a:gd name="T12" fmla="*/ 236 w 768"/>
                  <a:gd name="T13" fmla="*/ 14 h 602"/>
                  <a:gd name="T14" fmla="*/ 8 w 768"/>
                  <a:gd name="T15" fmla="*/ 178 h 602"/>
                  <a:gd name="T16" fmla="*/ 36 w 768"/>
                  <a:gd name="T17" fmla="*/ 226 h 602"/>
                  <a:gd name="T18" fmla="*/ 168 w 768"/>
                  <a:gd name="T19" fmla="*/ 394 h 602"/>
                  <a:gd name="T20" fmla="*/ 276 w 768"/>
                  <a:gd name="T21" fmla="*/ 562 h 602"/>
                  <a:gd name="T22" fmla="*/ 300 w 768"/>
                  <a:gd name="T23" fmla="*/ 602 h 602"/>
                  <a:gd name="T24" fmla="*/ 400 w 768"/>
                  <a:gd name="T25" fmla="*/ 518 h 602"/>
                  <a:gd name="T26" fmla="*/ 736 w 768"/>
                  <a:gd name="T27" fmla="*/ 446 h 602"/>
                  <a:gd name="T28" fmla="*/ 764 w 768"/>
                  <a:gd name="T29" fmla="*/ 434 h 60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68"/>
                  <a:gd name="T46" fmla="*/ 0 h 602"/>
                  <a:gd name="T47" fmla="*/ 768 w 768"/>
                  <a:gd name="T48" fmla="*/ 602 h 60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1" name="Freeform 49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>
                  <a:gd name="T0" fmla="*/ 0 w 332"/>
                  <a:gd name="T1" fmla="*/ 0 h 312"/>
                  <a:gd name="T2" fmla="*/ 108 w 332"/>
                  <a:gd name="T3" fmla="*/ 116 h 312"/>
                  <a:gd name="T4" fmla="*/ 180 w 332"/>
                  <a:gd name="T5" fmla="*/ 312 h 312"/>
                  <a:gd name="T6" fmla="*/ 248 w 332"/>
                  <a:gd name="T7" fmla="*/ 284 h 312"/>
                  <a:gd name="T8" fmla="*/ 332 w 332"/>
                  <a:gd name="T9" fmla="*/ 264 h 312"/>
                  <a:gd name="T10" fmla="*/ 248 w 332"/>
                  <a:gd name="T11" fmla="*/ 128 h 312"/>
                  <a:gd name="T12" fmla="*/ 200 w 332"/>
                  <a:gd name="T13" fmla="*/ 172 h 312"/>
                  <a:gd name="T14" fmla="*/ 144 w 332"/>
                  <a:gd name="T15" fmla="*/ 76 h 312"/>
                  <a:gd name="T16" fmla="*/ 0 w 332"/>
                  <a:gd name="T17" fmla="*/ 0 h 3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32"/>
                  <a:gd name="T28" fmla="*/ 0 h 312"/>
                  <a:gd name="T29" fmla="*/ 332 w 332"/>
                  <a:gd name="T30" fmla="*/ 312 h 3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2" name="Freeform 50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>
                  <a:gd name="T0" fmla="*/ 0 w 544"/>
                  <a:gd name="T1" fmla="*/ 32 h 400"/>
                  <a:gd name="T2" fmla="*/ 228 w 544"/>
                  <a:gd name="T3" fmla="*/ 136 h 400"/>
                  <a:gd name="T4" fmla="*/ 376 w 544"/>
                  <a:gd name="T5" fmla="*/ 300 h 400"/>
                  <a:gd name="T6" fmla="*/ 424 w 544"/>
                  <a:gd name="T7" fmla="*/ 400 h 400"/>
                  <a:gd name="T8" fmla="*/ 468 w 544"/>
                  <a:gd name="T9" fmla="*/ 388 h 400"/>
                  <a:gd name="T10" fmla="*/ 388 w 544"/>
                  <a:gd name="T11" fmla="*/ 228 h 400"/>
                  <a:gd name="T12" fmla="*/ 508 w 544"/>
                  <a:gd name="T13" fmla="*/ 388 h 400"/>
                  <a:gd name="T14" fmla="*/ 544 w 544"/>
                  <a:gd name="T15" fmla="*/ 380 h 400"/>
                  <a:gd name="T16" fmla="*/ 372 w 544"/>
                  <a:gd name="T17" fmla="*/ 156 h 400"/>
                  <a:gd name="T18" fmla="*/ 260 w 544"/>
                  <a:gd name="T19" fmla="*/ 76 h 400"/>
                  <a:gd name="T20" fmla="*/ 212 w 544"/>
                  <a:gd name="T21" fmla="*/ 28 h 400"/>
                  <a:gd name="T22" fmla="*/ 164 w 544"/>
                  <a:gd name="T23" fmla="*/ 48 h 400"/>
                  <a:gd name="T24" fmla="*/ 116 w 544"/>
                  <a:gd name="T25" fmla="*/ 40 h 400"/>
                  <a:gd name="T26" fmla="*/ 44 w 544"/>
                  <a:gd name="T27" fmla="*/ 0 h 400"/>
                  <a:gd name="T28" fmla="*/ 0 w 544"/>
                  <a:gd name="T29" fmla="*/ 32 h 40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44"/>
                  <a:gd name="T46" fmla="*/ 0 h 400"/>
                  <a:gd name="T47" fmla="*/ 544 w 544"/>
                  <a:gd name="T48" fmla="*/ 400 h 40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3" name="Freeform 51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>
                  <a:gd name="T0" fmla="*/ 0 w 496"/>
                  <a:gd name="T1" fmla="*/ 12 h 460"/>
                  <a:gd name="T2" fmla="*/ 56 w 496"/>
                  <a:gd name="T3" fmla="*/ 0 h 460"/>
                  <a:gd name="T4" fmla="*/ 64 w 496"/>
                  <a:gd name="T5" fmla="*/ 4 h 460"/>
                  <a:gd name="T6" fmla="*/ 212 w 496"/>
                  <a:gd name="T7" fmla="*/ 88 h 460"/>
                  <a:gd name="T8" fmla="*/ 328 w 496"/>
                  <a:gd name="T9" fmla="*/ 300 h 460"/>
                  <a:gd name="T10" fmla="*/ 496 w 496"/>
                  <a:gd name="T11" fmla="*/ 332 h 460"/>
                  <a:gd name="T12" fmla="*/ 392 w 496"/>
                  <a:gd name="T13" fmla="*/ 380 h 460"/>
                  <a:gd name="T14" fmla="*/ 336 w 496"/>
                  <a:gd name="T15" fmla="*/ 460 h 460"/>
                  <a:gd name="T16" fmla="*/ 200 w 496"/>
                  <a:gd name="T17" fmla="*/ 204 h 460"/>
                  <a:gd name="T18" fmla="*/ 56 w 496"/>
                  <a:gd name="T19" fmla="*/ 68 h 460"/>
                  <a:gd name="T20" fmla="*/ 0 w 496"/>
                  <a:gd name="T21" fmla="*/ 12 h 46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96"/>
                  <a:gd name="T34" fmla="*/ 0 h 460"/>
                  <a:gd name="T35" fmla="*/ 496 w 496"/>
                  <a:gd name="T36" fmla="*/ 460 h 46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52"/>
            <p:cNvGrpSpPr>
              <a:grpSpLocks/>
            </p:cNvGrpSpPr>
            <p:nvPr/>
          </p:nvGrpSpPr>
          <p:grpSpPr bwMode="auto">
            <a:xfrm>
              <a:off x="2549" y="1361"/>
              <a:ext cx="2203" cy="2087"/>
              <a:chOff x="2549" y="1361"/>
              <a:chExt cx="2203" cy="2087"/>
            </a:xfrm>
          </p:grpSpPr>
          <p:grpSp>
            <p:nvGrpSpPr>
              <p:cNvPr id="12" name="Group 53"/>
              <p:cNvGrpSpPr>
                <a:grpSpLocks/>
              </p:cNvGrpSpPr>
              <p:nvPr/>
            </p:nvGrpSpPr>
            <p:grpSpPr bwMode="auto">
              <a:xfrm rot="105239">
                <a:off x="2549" y="2499"/>
                <a:ext cx="672" cy="436"/>
                <a:chOff x="2452" y="2860"/>
                <a:chExt cx="768" cy="516"/>
              </a:xfrm>
            </p:grpSpPr>
            <p:sp>
              <p:nvSpPr>
                <p:cNvPr id="21536" name="Freeform 54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>
                    <a:gd name="T0" fmla="*/ 27 w 183"/>
                    <a:gd name="T1" fmla="*/ 100 h 224"/>
                    <a:gd name="T2" fmla="*/ 31 w 183"/>
                    <a:gd name="T3" fmla="*/ 0 h 224"/>
                    <a:gd name="T4" fmla="*/ 119 w 183"/>
                    <a:gd name="T5" fmla="*/ 80 h 224"/>
                    <a:gd name="T6" fmla="*/ 183 w 183"/>
                    <a:gd name="T7" fmla="*/ 224 h 224"/>
                    <a:gd name="T8" fmla="*/ 27 w 183"/>
                    <a:gd name="T9" fmla="*/ 100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3"/>
                    <a:gd name="T16" fmla="*/ 0 h 224"/>
                    <a:gd name="T17" fmla="*/ 183 w 183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37" name="Freeform 55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>
                    <a:gd name="T0" fmla="*/ 0 w 768"/>
                    <a:gd name="T1" fmla="*/ 116 h 428"/>
                    <a:gd name="T2" fmla="*/ 264 w 768"/>
                    <a:gd name="T3" fmla="*/ 16 h 428"/>
                    <a:gd name="T4" fmla="*/ 524 w 768"/>
                    <a:gd name="T5" fmla="*/ 0 h 428"/>
                    <a:gd name="T6" fmla="*/ 660 w 768"/>
                    <a:gd name="T7" fmla="*/ 240 h 428"/>
                    <a:gd name="T8" fmla="*/ 768 w 768"/>
                    <a:gd name="T9" fmla="*/ 312 h 428"/>
                    <a:gd name="T10" fmla="*/ 680 w 768"/>
                    <a:gd name="T11" fmla="*/ 348 h 428"/>
                    <a:gd name="T12" fmla="*/ 612 w 768"/>
                    <a:gd name="T13" fmla="*/ 428 h 428"/>
                    <a:gd name="T14" fmla="*/ 536 w 768"/>
                    <a:gd name="T15" fmla="*/ 352 h 428"/>
                    <a:gd name="T16" fmla="*/ 412 w 768"/>
                    <a:gd name="T17" fmla="*/ 300 h 428"/>
                    <a:gd name="T18" fmla="*/ 328 w 768"/>
                    <a:gd name="T19" fmla="*/ 172 h 428"/>
                    <a:gd name="T20" fmla="*/ 64 w 768"/>
                    <a:gd name="T21" fmla="*/ 168 h 428"/>
                    <a:gd name="T22" fmla="*/ 0 w 768"/>
                    <a:gd name="T23" fmla="*/ 116 h 42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768"/>
                    <a:gd name="T37" fmla="*/ 0 h 428"/>
                    <a:gd name="T38" fmla="*/ 768 w 768"/>
                    <a:gd name="T39" fmla="*/ 428 h 42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1519" name="Freeform 56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>
                  <a:gd name="T0" fmla="*/ 192 w 504"/>
                  <a:gd name="T1" fmla="*/ 936 h 936"/>
                  <a:gd name="T2" fmla="*/ 152 w 504"/>
                  <a:gd name="T3" fmla="*/ 882 h 936"/>
                  <a:gd name="T4" fmla="*/ 183 w 504"/>
                  <a:gd name="T5" fmla="*/ 782 h 936"/>
                  <a:gd name="T6" fmla="*/ 108 w 504"/>
                  <a:gd name="T7" fmla="*/ 731 h 936"/>
                  <a:gd name="T8" fmla="*/ 45 w 504"/>
                  <a:gd name="T9" fmla="*/ 651 h 936"/>
                  <a:gd name="T10" fmla="*/ 0 w 504"/>
                  <a:gd name="T11" fmla="*/ 457 h 936"/>
                  <a:gd name="T12" fmla="*/ 49 w 504"/>
                  <a:gd name="T13" fmla="*/ 131 h 936"/>
                  <a:gd name="T14" fmla="*/ 103 w 504"/>
                  <a:gd name="T15" fmla="*/ 54 h 936"/>
                  <a:gd name="T16" fmla="*/ 187 w 504"/>
                  <a:gd name="T17" fmla="*/ 0 h 936"/>
                  <a:gd name="T18" fmla="*/ 303 w 504"/>
                  <a:gd name="T19" fmla="*/ 14 h 936"/>
                  <a:gd name="T20" fmla="*/ 446 w 504"/>
                  <a:gd name="T21" fmla="*/ 145 h 936"/>
                  <a:gd name="T22" fmla="*/ 468 w 504"/>
                  <a:gd name="T23" fmla="*/ 217 h 936"/>
                  <a:gd name="T24" fmla="*/ 495 w 504"/>
                  <a:gd name="T25" fmla="*/ 380 h 936"/>
                  <a:gd name="T26" fmla="*/ 500 w 504"/>
                  <a:gd name="T27" fmla="*/ 565 h 936"/>
                  <a:gd name="T28" fmla="*/ 500 w 504"/>
                  <a:gd name="T29" fmla="*/ 719 h 936"/>
                  <a:gd name="T30" fmla="*/ 303 w 504"/>
                  <a:gd name="T31" fmla="*/ 877 h 936"/>
                  <a:gd name="T32" fmla="*/ 192 w 504"/>
                  <a:gd name="T33" fmla="*/ 936 h 9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04"/>
                  <a:gd name="T52" fmla="*/ 0 h 936"/>
                  <a:gd name="T53" fmla="*/ 504 w 504"/>
                  <a:gd name="T54" fmla="*/ 936 h 9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0" name="Freeform 57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>
                  <a:gd name="T0" fmla="*/ 563 w 749"/>
                  <a:gd name="T1" fmla="*/ 679 h 745"/>
                  <a:gd name="T2" fmla="*/ 643 w 749"/>
                  <a:gd name="T3" fmla="*/ 602 h 745"/>
                  <a:gd name="T4" fmla="*/ 719 w 749"/>
                  <a:gd name="T5" fmla="*/ 498 h 745"/>
                  <a:gd name="T6" fmla="*/ 749 w 749"/>
                  <a:gd name="T7" fmla="*/ 360 h 745"/>
                  <a:gd name="T8" fmla="*/ 683 w 749"/>
                  <a:gd name="T9" fmla="*/ 150 h 745"/>
                  <a:gd name="T10" fmla="*/ 623 w 749"/>
                  <a:gd name="T11" fmla="*/ 48 h 745"/>
                  <a:gd name="T12" fmla="*/ 515 w 749"/>
                  <a:gd name="T13" fmla="*/ 0 h 745"/>
                  <a:gd name="T14" fmla="*/ 149 w 749"/>
                  <a:gd name="T15" fmla="*/ 72 h 745"/>
                  <a:gd name="T16" fmla="*/ 0 w 749"/>
                  <a:gd name="T17" fmla="*/ 159 h 745"/>
                  <a:gd name="T18" fmla="*/ 1 w 749"/>
                  <a:gd name="T19" fmla="*/ 289 h 745"/>
                  <a:gd name="T20" fmla="*/ 88 w 749"/>
                  <a:gd name="T21" fmla="*/ 385 h 745"/>
                  <a:gd name="T22" fmla="*/ 184 w 749"/>
                  <a:gd name="T23" fmla="*/ 415 h 745"/>
                  <a:gd name="T24" fmla="*/ 160 w 749"/>
                  <a:gd name="T25" fmla="*/ 505 h 745"/>
                  <a:gd name="T26" fmla="*/ 229 w 749"/>
                  <a:gd name="T27" fmla="*/ 535 h 745"/>
                  <a:gd name="T28" fmla="*/ 238 w 749"/>
                  <a:gd name="T29" fmla="*/ 643 h 745"/>
                  <a:gd name="T30" fmla="*/ 358 w 749"/>
                  <a:gd name="T31" fmla="*/ 730 h 745"/>
                  <a:gd name="T32" fmla="*/ 484 w 749"/>
                  <a:gd name="T33" fmla="*/ 745 h 745"/>
                  <a:gd name="T34" fmla="*/ 563 w 749"/>
                  <a:gd name="T35" fmla="*/ 679 h 74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49"/>
                  <a:gd name="T55" fmla="*/ 0 h 745"/>
                  <a:gd name="T56" fmla="*/ 749 w 749"/>
                  <a:gd name="T57" fmla="*/ 745 h 74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1" name="Freeform 58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>
                  <a:gd name="T0" fmla="*/ 64 w 456"/>
                  <a:gd name="T1" fmla="*/ 32 h 180"/>
                  <a:gd name="T2" fmla="*/ 4 w 456"/>
                  <a:gd name="T3" fmla="*/ 52 h 180"/>
                  <a:gd name="T4" fmla="*/ 0 w 456"/>
                  <a:gd name="T5" fmla="*/ 116 h 180"/>
                  <a:gd name="T6" fmla="*/ 96 w 456"/>
                  <a:gd name="T7" fmla="*/ 124 h 180"/>
                  <a:gd name="T8" fmla="*/ 140 w 456"/>
                  <a:gd name="T9" fmla="*/ 76 h 180"/>
                  <a:gd name="T10" fmla="*/ 244 w 456"/>
                  <a:gd name="T11" fmla="*/ 180 h 180"/>
                  <a:gd name="T12" fmla="*/ 244 w 456"/>
                  <a:gd name="T13" fmla="*/ 92 h 180"/>
                  <a:gd name="T14" fmla="*/ 332 w 456"/>
                  <a:gd name="T15" fmla="*/ 88 h 180"/>
                  <a:gd name="T16" fmla="*/ 448 w 456"/>
                  <a:gd name="T17" fmla="*/ 152 h 180"/>
                  <a:gd name="T18" fmla="*/ 456 w 456"/>
                  <a:gd name="T19" fmla="*/ 84 h 180"/>
                  <a:gd name="T20" fmla="*/ 408 w 456"/>
                  <a:gd name="T21" fmla="*/ 24 h 180"/>
                  <a:gd name="T22" fmla="*/ 312 w 456"/>
                  <a:gd name="T23" fmla="*/ 0 h 180"/>
                  <a:gd name="T24" fmla="*/ 64 w 456"/>
                  <a:gd name="T25" fmla="*/ 32 h 1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56"/>
                  <a:gd name="T40" fmla="*/ 0 h 180"/>
                  <a:gd name="T41" fmla="*/ 456 w 456"/>
                  <a:gd name="T42" fmla="*/ 180 h 18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2" name="Freeform 59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>
                  <a:gd name="T0" fmla="*/ 51 w 303"/>
                  <a:gd name="T1" fmla="*/ 18 h 688"/>
                  <a:gd name="T2" fmla="*/ 18 w 303"/>
                  <a:gd name="T3" fmla="*/ 126 h 688"/>
                  <a:gd name="T4" fmla="*/ 33 w 303"/>
                  <a:gd name="T5" fmla="*/ 303 h 688"/>
                  <a:gd name="T6" fmla="*/ 65 w 303"/>
                  <a:gd name="T7" fmla="*/ 439 h 688"/>
                  <a:gd name="T8" fmla="*/ 117 w 303"/>
                  <a:gd name="T9" fmla="*/ 513 h 688"/>
                  <a:gd name="T10" fmla="*/ 210 w 303"/>
                  <a:gd name="T11" fmla="*/ 516 h 688"/>
                  <a:gd name="T12" fmla="*/ 303 w 303"/>
                  <a:gd name="T13" fmla="*/ 498 h 688"/>
                  <a:gd name="T14" fmla="*/ 228 w 303"/>
                  <a:gd name="T15" fmla="*/ 561 h 688"/>
                  <a:gd name="T16" fmla="*/ 193 w 303"/>
                  <a:gd name="T17" fmla="*/ 688 h 688"/>
                  <a:gd name="T18" fmla="*/ 165 w 303"/>
                  <a:gd name="T19" fmla="*/ 549 h 688"/>
                  <a:gd name="T20" fmla="*/ 78 w 303"/>
                  <a:gd name="T21" fmla="*/ 531 h 688"/>
                  <a:gd name="T22" fmla="*/ 0 w 303"/>
                  <a:gd name="T23" fmla="*/ 315 h 688"/>
                  <a:gd name="T24" fmla="*/ 3 w 303"/>
                  <a:gd name="T25" fmla="*/ 99 h 688"/>
                  <a:gd name="T26" fmla="*/ 18 w 303"/>
                  <a:gd name="T27" fmla="*/ 0 h 688"/>
                  <a:gd name="T28" fmla="*/ 51 w 303"/>
                  <a:gd name="T29" fmla="*/ 18 h 68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03"/>
                  <a:gd name="T46" fmla="*/ 0 h 688"/>
                  <a:gd name="T47" fmla="*/ 303 w 303"/>
                  <a:gd name="T48" fmla="*/ 688 h 68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3" name="Freeform 60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>
                  <a:gd name="T0" fmla="*/ 0 w 28"/>
                  <a:gd name="T1" fmla="*/ 8 h 71"/>
                  <a:gd name="T2" fmla="*/ 28 w 28"/>
                  <a:gd name="T3" fmla="*/ 0 h 71"/>
                  <a:gd name="T4" fmla="*/ 16 w 28"/>
                  <a:gd name="T5" fmla="*/ 71 h 71"/>
                  <a:gd name="T6" fmla="*/ 0 w 28"/>
                  <a:gd name="T7" fmla="*/ 8 h 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"/>
                  <a:gd name="T13" fmla="*/ 0 h 71"/>
                  <a:gd name="T14" fmla="*/ 28 w 28"/>
                  <a:gd name="T15" fmla="*/ 71 h 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4" name="Freeform 61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>
                  <a:gd name="T0" fmla="*/ 9 w 169"/>
                  <a:gd name="T1" fmla="*/ 154 h 154"/>
                  <a:gd name="T2" fmla="*/ 0 w 169"/>
                  <a:gd name="T3" fmla="*/ 73 h 154"/>
                  <a:gd name="T4" fmla="*/ 67 w 169"/>
                  <a:gd name="T5" fmla="*/ 6 h 154"/>
                  <a:gd name="T6" fmla="*/ 79 w 169"/>
                  <a:gd name="T7" fmla="*/ 60 h 154"/>
                  <a:gd name="T8" fmla="*/ 115 w 169"/>
                  <a:gd name="T9" fmla="*/ 27 h 154"/>
                  <a:gd name="T10" fmla="*/ 169 w 169"/>
                  <a:gd name="T11" fmla="*/ 0 h 154"/>
                  <a:gd name="T12" fmla="*/ 121 w 169"/>
                  <a:gd name="T13" fmla="*/ 60 h 154"/>
                  <a:gd name="T14" fmla="*/ 9 w 169"/>
                  <a:gd name="T15" fmla="*/ 154 h 15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9"/>
                  <a:gd name="T25" fmla="*/ 0 h 154"/>
                  <a:gd name="T26" fmla="*/ 169 w 169"/>
                  <a:gd name="T27" fmla="*/ 154 h 15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5" name="Freeform 62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>
                  <a:gd name="T0" fmla="*/ 1404 w 1600"/>
                  <a:gd name="T1" fmla="*/ 112 h 1273"/>
                  <a:gd name="T2" fmla="*/ 1152 w 1600"/>
                  <a:gd name="T3" fmla="*/ 0 h 1273"/>
                  <a:gd name="T4" fmla="*/ 926 w 1600"/>
                  <a:gd name="T5" fmla="*/ 164 h 1273"/>
                  <a:gd name="T6" fmla="*/ 845 w 1600"/>
                  <a:gd name="T7" fmla="*/ 200 h 1273"/>
                  <a:gd name="T8" fmla="*/ 746 w 1600"/>
                  <a:gd name="T9" fmla="*/ 245 h 1273"/>
                  <a:gd name="T10" fmla="*/ 575 w 1600"/>
                  <a:gd name="T11" fmla="*/ 311 h 1273"/>
                  <a:gd name="T12" fmla="*/ 476 w 1600"/>
                  <a:gd name="T13" fmla="*/ 380 h 1273"/>
                  <a:gd name="T14" fmla="*/ 296 w 1600"/>
                  <a:gd name="T15" fmla="*/ 688 h 1273"/>
                  <a:gd name="T16" fmla="*/ 255 w 1600"/>
                  <a:gd name="T17" fmla="*/ 811 h 1273"/>
                  <a:gd name="T18" fmla="*/ 99 w 1600"/>
                  <a:gd name="T19" fmla="*/ 910 h 1273"/>
                  <a:gd name="T20" fmla="*/ 0 w 1600"/>
                  <a:gd name="T21" fmla="*/ 1120 h 1273"/>
                  <a:gd name="T22" fmla="*/ 584 w 1600"/>
                  <a:gd name="T23" fmla="*/ 1220 h 1273"/>
                  <a:gd name="T24" fmla="*/ 840 w 1600"/>
                  <a:gd name="T25" fmla="*/ 812 h 1273"/>
                  <a:gd name="T26" fmla="*/ 1304 w 1600"/>
                  <a:gd name="T27" fmla="*/ 672 h 1273"/>
                  <a:gd name="T28" fmla="*/ 1592 w 1600"/>
                  <a:gd name="T29" fmla="*/ 824 h 1273"/>
                  <a:gd name="T30" fmla="*/ 1600 w 1600"/>
                  <a:gd name="T31" fmla="*/ 544 h 1273"/>
                  <a:gd name="T32" fmla="*/ 1512 w 1600"/>
                  <a:gd name="T33" fmla="*/ 188 h 1273"/>
                  <a:gd name="T34" fmla="*/ 1404 w 1600"/>
                  <a:gd name="T35" fmla="*/ 112 h 127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00"/>
                  <a:gd name="T55" fmla="*/ 0 h 1273"/>
                  <a:gd name="T56" fmla="*/ 1600 w 1600"/>
                  <a:gd name="T57" fmla="*/ 1273 h 127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6" name="Freeform 63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>
                  <a:gd name="T0" fmla="*/ 576 w 812"/>
                  <a:gd name="T1" fmla="*/ 32 h 864"/>
                  <a:gd name="T2" fmla="*/ 364 w 812"/>
                  <a:gd name="T3" fmla="*/ 112 h 864"/>
                  <a:gd name="T4" fmla="*/ 260 w 812"/>
                  <a:gd name="T5" fmla="*/ 180 h 864"/>
                  <a:gd name="T6" fmla="*/ 68 w 812"/>
                  <a:gd name="T7" fmla="*/ 492 h 864"/>
                  <a:gd name="T8" fmla="*/ 0 w 812"/>
                  <a:gd name="T9" fmla="*/ 864 h 864"/>
                  <a:gd name="T10" fmla="*/ 116 w 812"/>
                  <a:gd name="T11" fmla="*/ 648 h 864"/>
                  <a:gd name="T12" fmla="*/ 116 w 812"/>
                  <a:gd name="T13" fmla="*/ 540 h 864"/>
                  <a:gd name="T14" fmla="*/ 356 w 812"/>
                  <a:gd name="T15" fmla="*/ 160 h 864"/>
                  <a:gd name="T16" fmla="*/ 532 w 812"/>
                  <a:gd name="T17" fmla="*/ 92 h 864"/>
                  <a:gd name="T18" fmla="*/ 812 w 812"/>
                  <a:gd name="T19" fmla="*/ 52 h 864"/>
                  <a:gd name="T20" fmla="*/ 620 w 812"/>
                  <a:gd name="T21" fmla="*/ 0 h 864"/>
                  <a:gd name="T22" fmla="*/ 576 w 812"/>
                  <a:gd name="T23" fmla="*/ 32 h 8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12"/>
                  <a:gd name="T37" fmla="*/ 0 h 864"/>
                  <a:gd name="T38" fmla="*/ 812 w 812"/>
                  <a:gd name="T39" fmla="*/ 864 h 86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7" name="Freeform 64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>
                  <a:gd name="T0" fmla="*/ 6 w 435"/>
                  <a:gd name="T1" fmla="*/ 0 h 458"/>
                  <a:gd name="T2" fmla="*/ 387 w 435"/>
                  <a:gd name="T3" fmla="*/ 178 h 458"/>
                  <a:gd name="T4" fmla="*/ 435 w 435"/>
                  <a:gd name="T5" fmla="*/ 458 h 458"/>
                  <a:gd name="T6" fmla="*/ 331 w 435"/>
                  <a:gd name="T7" fmla="*/ 198 h 458"/>
                  <a:gd name="T8" fmla="*/ 247 w 435"/>
                  <a:gd name="T9" fmla="*/ 210 h 458"/>
                  <a:gd name="T10" fmla="*/ 167 w 435"/>
                  <a:gd name="T11" fmla="*/ 142 h 458"/>
                  <a:gd name="T12" fmla="*/ 255 w 435"/>
                  <a:gd name="T13" fmla="*/ 326 h 458"/>
                  <a:gd name="T14" fmla="*/ 83 w 435"/>
                  <a:gd name="T15" fmla="*/ 170 h 458"/>
                  <a:gd name="T16" fmla="*/ 73 w 435"/>
                  <a:gd name="T17" fmla="*/ 92 h 458"/>
                  <a:gd name="T18" fmla="*/ 109 w 435"/>
                  <a:gd name="T19" fmla="*/ 74 h 458"/>
                  <a:gd name="T20" fmla="*/ 0 w 435"/>
                  <a:gd name="T21" fmla="*/ 18 h 458"/>
                  <a:gd name="T22" fmla="*/ 6 w 435"/>
                  <a:gd name="T23" fmla="*/ 0 h 45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35"/>
                  <a:gd name="T37" fmla="*/ 0 h 458"/>
                  <a:gd name="T38" fmla="*/ 435 w 435"/>
                  <a:gd name="T39" fmla="*/ 458 h 45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8" name="Freeform 65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>
                  <a:gd name="T0" fmla="*/ 136 w 148"/>
                  <a:gd name="T1" fmla="*/ 0 h 280"/>
                  <a:gd name="T2" fmla="*/ 12 w 148"/>
                  <a:gd name="T3" fmla="*/ 188 h 280"/>
                  <a:gd name="T4" fmla="*/ 0 w 148"/>
                  <a:gd name="T5" fmla="*/ 264 h 280"/>
                  <a:gd name="T6" fmla="*/ 68 w 148"/>
                  <a:gd name="T7" fmla="*/ 280 h 280"/>
                  <a:gd name="T8" fmla="*/ 148 w 148"/>
                  <a:gd name="T9" fmla="*/ 216 h 280"/>
                  <a:gd name="T10" fmla="*/ 136 w 148"/>
                  <a:gd name="T11" fmla="*/ 156 h 280"/>
                  <a:gd name="T12" fmla="*/ 120 w 148"/>
                  <a:gd name="T13" fmla="*/ 204 h 280"/>
                  <a:gd name="T14" fmla="*/ 56 w 148"/>
                  <a:gd name="T15" fmla="*/ 220 h 280"/>
                  <a:gd name="T16" fmla="*/ 136 w 148"/>
                  <a:gd name="T17" fmla="*/ 0 h 28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8"/>
                  <a:gd name="T28" fmla="*/ 0 h 280"/>
                  <a:gd name="T29" fmla="*/ 148 w 148"/>
                  <a:gd name="T30" fmla="*/ 280 h 28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9" name="Freeform 66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>
                  <a:gd name="T0" fmla="*/ 172 w 359"/>
                  <a:gd name="T1" fmla="*/ 20 h 396"/>
                  <a:gd name="T2" fmla="*/ 80 w 359"/>
                  <a:gd name="T3" fmla="*/ 44 h 396"/>
                  <a:gd name="T4" fmla="*/ 0 w 359"/>
                  <a:gd name="T5" fmla="*/ 136 h 396"/>
                  <a:gd name="T6" fmla="*/ 0 w 359"/>
                  <a:gd name="T7" fmla="*/ 204 h 396"/>
                  <a:gd name="T8" fmla="*/ 100 w 359"/>
                  <a:gd name="T9" fmla="*/ 396 h 396"/>
                  <a:gd name="T10" fmla="*/ 160 w 359"/>
                  <a:gd name="T11" fmla="*/ 292 h 396"/>
                  <a:gd name="T12" fmla="*/ 253 w 359"/>
                  <a:gd name="T13" fmla="*/ 211 h 396"/>
                  <a:gd name="T14" fmla="*/ 344 w 359"/>
                  <a:gd name="T15" fmla="*/ 164 h 396"/>
                  <a:gd name="T16" fmla="*/ 172 w 359"/>
                  <a:gd name="T17" fmla="*/ 20 h 39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59"/>
                  <a:gd name="T28" fmla="*/ 0 h 396"/>
                  <a:gd name="T29" fmla="*/ 359 w 359"/>
                  <a:gd name="T30" fmla="*/ 396 h 39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0" name="Freeform 67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>
                  <a:gd name="T0" fmla="*/ 72 w 156"/>
                  <a:gd name="T1" fmla="*/ 0 h 352"/>
                  <a:gd name="T2" fmla="*/ 44 w 156"/>
                  <a:gd name="T3" fmla="*/ 100 h 352"/>
                  <a:gd name="T4" fmla="*/ 92 w 156"/>
                  <a:gd name="T5" fmla="*/ 168 h 352"/>
                  <a:gd name="T6" fmla="*/ 100 w 156"/>
                  <a:gd name="T7" fmla="*/ 240 h 352"/>
                  <a:gd name="T8" fmla="*/ 156 w 156"/>
                  <a:gd name="T9" fmla="*/ 240 h 352"/>
                  <a:gd name="T10" fmla="*/ 96 w 156"/>
                  <a:gd name="T11" fmla="*/ 352 h 352"/>
                  <a:gd name="T12" fmla="*/ 0 w 156"/>
                  <a:gd name="T13" fmla="*/ 124 h 352"/>
                  <a:gd name="T14" fmla="*/ 12 w 156"/>
                  <a:gd name="T15" fmla="*/ 60 h 352"/>
                  <a:gd name="T16" fmla="*/ 72 w 156"/>
                  <a:gd name="T17" fmla="*/ 0 h 35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6"/>
                  <a:gd name="T28" fmla="*/ 0 h 352"/>
                  <a:gd name="T29" fmla="*/ 156 w 156"/>
                  <a:gd name="T30" fmla="*/ 352 h 35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1" name="Freeform 68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>
                  <a:gd name="T0" fmla="*/ 81 w 264"/>
                  <a:gd name="T1" fmla="*/ 72 h 324"/>
                  <a:gd name="T2" fmla="*/ 0 w 264"/>
                  <a:gd name="T3" fmla="*/ 204 h 324"/>
                  <a:gd name="T4" fmla="*/ 6 w 264"/>
                  <a:gd name="T5" fmla="*/ 276 h 324"/>
                  <a:gd name="T6" fmla="*/ 93 w 264"/>
                  <a:gd name="T7" fmla="*/ 324 h 324"/>
                  <a:gd name="T8" fmla="*/ 186 w 264"/>
                  <a:gd name="T9" fmla="*/ 279 h 324"/>
                  <a:gd name="T10" fmla="*/ 183 w 264"/>
                  <a:gd name="T11" fmla="*/ 216 h 324"/>
                  <a:gd name="T12" fmla="*/ 105 w 264"/>
                  <a:gd name="T13" fmla="*/ 255 h 324"/>
                  <a:gd name="T14" fmla="*/ 45 w 264"/>
                  <a:gd name="T15" fmla="*/ 213 h 324"/>
                  <a:gd name="T16" fmla="*/ 126 w 264"/>
                  <a:gd name="T17" fmla="*/ 150 h 324"/>
                  <a:gd name="T18" fmla="*/ 123 w 264"/>
                  <a:gd name="T19" fmla="*/ 108 h 324"/>
                  <a:gd name="T20" fmla="*/ 240 w 264"/>
                  <a:gd name="T21" fmla="*/ 84 h 324"/>
                  <a:gd name="T22" fmla="*/ 264 w 264"/>
                  <a:gd name="T23" fmla="*/ 0 h 324"/>
                  <a:gd name="T24" fmla="*/ 189 w 264"/>
                  <a:gd name="T25" fmla="*/ 66 h 324"/>
                  <a:gd name="T26" fmla="*/ 81 w 264"/>
                  <a:gd name="T27" fmla="*/ 72 h 32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64"/>
                  <a:gd name="T43" fmla="*/ 0 h 324"/>
                  <a:gd name="T44" fmla="*/ 264 w 264"/>
                  <a:gd name="T45" fmla="*/ 324 h 32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2" name="Freeform 69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>
                  <a:gd name="T0" fmla="*/ 1580 w 1624"/>
                  <a:gd name="T1" fmla="*/ 36 h 884"/>
                  <a:gd name="T2" fmla="*/ 1624 w 1624"/>
                  <a:gd name="T3" fmla="*/ 164 h 884"/>
                  <a:gd name="T4" fmla="*/ 1600 w 1624"/>
                  <a:gd name="T5" fmla="*/ 460 h 884"/>
                  <a:gd name="T6" fmla="*/ 1472 w 1624"/>
                  <a:gd name="T7" fmla="*/ 344 h 884"/>
                  <a:gd name="T8" fmla="*/ 1160 w 1624"/>
                  <a:gd name="T9" fmla="*/ 312 h 884"/>
                  <a:gd name="T10" fmla="*/ 848 w 1624"/>
                  <a:gd name="T11" fmla="*/ 440 h 884"/>
                  <a:gd name="T12" fmla="*/ 692 w 1624"/>
                  <a:gd name="T13" fmla="*/ 672 h 884"/>
                  <a:gd name="T14" fmla="*/ 612 w 1624"/>
                  <a:gd name="T15" fmla="*/ 852 h 884"/>
                  <a:gd name="T16" fmla="*/ 404 w 1624"/>
                  <a:gd name="T17" fmla="*/ 884 h 884"/>
                  <a:gd name="T18" fmla="*/ 344 w 1624"/>
                  <a:gd name="T19" fmla="*/ 848 h 884"/>
                  <a:gd name="T20" fmla="*/ 264 w 1624"/>
                  <a:gd name="T21" fmla="*/ 844 h 884"/>
                  <a:gd name="T22" fmla="*/ 0 w 1624"/>
                  <a:gd name="T23" fmla="*/ 780 h 884"/>
                  <a:gd name="T24" fmla="*/ 32 w 1624"/>
                  <a:gd name="T25" fmla="*/ 664 h 884"/>
                  <a:gd name="T26" fmla="*/ 52 w 1624"/>
                  <a:gd name="T27" fmla="*/ 712 h 884"/>
                  <a:gd name="T28" fmla="*/ 56 w 1624"/>
                  <a:gd name="T29" fmla="*/ 748 h 884"/>
                  <a:gd name="T30" fmla="*/ 276 w 1624"/>
                  <a:gd name="T31" fmla="*/ 796 h 884"/>
                  <a:gd name="T32" fmla="*/ 452 w 1624"/>
                  <a:gd name="T33" fmla="*/ 836 h 884"/>
                  <a:gd name="T34" fmla="*/ 560 w 1624"/>
                  <a:gd name="T35" fmla="*/ 732 h 884"/>
                  <a:gd name="T36" fmla="*/ 612 w 1624"/>
                  <a:gd name="T37" fmla="*/ 716 h 884"/>
                  <a:gd name="T38" fmla="*/ 800 w 1624"/>
                  <a:gd name="T39" fmla="*/ 392 h 884"/>
                  <a:gd name="T40" fmla="*/ 924 w 1624"/>
                  <a:gd name="T41" fmla="*/ 360 h 884"/>
                  <a:gd name="T42" fmla="*/ 1020 w 1624"/>
                  <a:gd name="T43" fmla="*/ 284 h 884"/>
                  <a:gd name="T44" fmla="*/ 1328 w 1624"/>
                  <a:gd name="T45" fmla="*/ 260 h 884"/>
                  <a:gd name="T46" fmla="*/ 1540 w 1624"/>
                  <a:gd name="T47" fmla="*/ 328 h 884"/>
                  <a:gd name="T48" fmla="*/ 1584 w 1624"/>
                  <a:gd name="T49" fmla="*/ 396 h 884"/>
                  <a:gd name="T50" fmla="*/ 1572 w 1624"/>
                  <a:gd name="T51" fmla="*/ 172 h 884"/>
                  <a:gd name="T52" fmla="*/ 1512 w 1624"/>
                  <a:gd name="T53" fmla="*/ 136 h 884"/>
                  <a:gd name="T54" fmla="*/ 1564 w 1624"/>
                  <a:gd name="T55" fmla="*/ 0 h 884"/>
                  <a:gd name="T56" fmla="*/ 1580 w 1624"/>
                  <a:gd name="T57" fmla="*/ 36 h 88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624"/>
                  <a:gd name="T88" fmla="*/ 0 h 884"/>
                  <a:gd name="T89" fmla="*/ 1624 w 1624"/>
                  <a:gd name="T90" fmla="*/ 884 h 884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3" name="Freeform 70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>
                  <a:gd name="T0" fmla="*/ 373 w 423"/>
                  <a:gd name="T1" fmla="*/ 0 h 396"/>
                  <a:gd name="T2" fmla="*/ 423 w 423"/>
                  <a:gd name="T3" fmla="*/ 170 h 396"/>
                  <a:gd name="T4" fmla="*/ 239 w 423"/>
                  <a:gd name="T5" fmla="*/ 333 h 396"/>
                  <a:gd name="T6" fmla="*/ 51 w 423"/>
                  <a:gd name="T7" fmla="*/ 382 h 396"/>
                  <a:gd name="T8" fmla="*/ 2 w 423"/>
                  <a:gd name="T9" fmla="*/ 396 h 396"/>
                  <a:gd name="T10" fmla="*/ 0 w 423"/>
                  <a:gd name="T11" fmla="*/ 299 h 396"/>
                  <a:gd name="T12" fmla="*/ 67 w 423"/>
                  <a:gd name="T13" fmla="*/ 211 h 396"/>
                  <a:gd name="T14" fmla="*/ 47 w 423"/>
                  <a:gd name="T15" fmla="*/ 312 h 396"/>
                  <a:gd name="T16" fmla="*/ 74 w 423"/>
                  <a:gd name="T17" fmla="*/ 346 h 396"/>
                  <a:gd name="T18" fmla="*/ 342 w 423"/>
                  <a:gd name="T19" fmla="*/ 116 h 396"/>
                  <a:gd name="T20" fmla="*/ 373 w 423"/>
                  <a:gd name="T21" fmla="*/ 0 h 39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23"/>
                  <a:gd name="T34" fmla="*/ 0 h 396"/>
                  <a:gd name="T35" fmla="*/ 423 w 423"/>
                  <a:gd name="T36" fmla="*/ 396 h 39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4" name="Freeform 71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>
                  <a:gd name="T0" fmla="*/ 45 w 117"/>
                  <a:gd name="T1" fmla="*/ 0 h 51"/>
                  <a:gd name="T2" fmla="*/ 84 w 117"/>
                  <a:gd name="T3" fmla="*/ 18 h 51"/>
                  <a:gd name="T4" fmla="*/ 117 w 117"/>
                  <a:gd name="T5" fmla="*/ 30 h 51"/>
                  <a:gd name="T6" fmla="*/ 57 w 117"/>
                  <a:gd name="T7" fmla="*/ 51 h 51"/>
                  <a:gd name="T8" fmla="*/ 0 w 117"/>
                  <a:gd name="T9" fmla="*/ 15 h 51"/>
                  <a:gd name="T10" fmla="*/ 45 w 117"/>
                  <a:gd name="T11" fmla="*/ 0 h 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7"/>
                  <a:gd name="T19" fmla="*/ 0 h 51"/>
                  <a:gd name="T20" fmla="*/ 117 w 117"/>
                  <a:gd name="T21" fmla="*/ 51 h 5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5" name="Freeform 72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>
                  <a:gd name="T0" fmla="*/ 0 w 117"/>
                  <a:gd name="T1" fmla="*/ 12 h 30"/>
                  <a:gd name="T2" fmla="*/ 117 w 117"/>
                  <a:gd name="T3" fmla="*/ 0 h 30"/>
                  <a:gd name="T4" fmla="*/ 96 w 117"/>
                  <a:gd name="T5" fmla="*/ 30 h 30"/>
                  <a:gd name="T6" fmla="*/ 0 w 117"/>
                  <a:gd name="T7" fmla="*/ 12 h 3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7"/>
                  <a:gd name="T13" fmla="*/ 0 h 30"/>
                  <a:gd name="T14" fmla="*/ 117 w 117"/>
                  <a:gd name="T15" fmla="*/ 30 h 3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1507" name="Content Placeholder 12"/>
          <p:cNvSpPr>
            <a:spLocks/>
          </p:cNvSpPr>
          <p:nvPr/>
        </p:nvSpPr>
        <p:spPr bwMode="auto">
          <a:xfrm>
            <a:off x="319088" y="1233488"/>
            <a:ext cx="4862512" cy="502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0000"/>
                </a:solidFill>
                <a:latin typeface="Candara"/>
                <a:cs typeface="Arial" pitchFamily="34" charset="0"/>
              </a:rPr>
              <a:t>Drag-Drop-API\imageTransfer.html</a:t>
            </a:r>
            <a:endParaRPr lang="en-US" sz="2000" b="1" dirty="0">
              <a:solidFill>
                <a:srgbClr val="000000"/>
              </a:solidFill>
              <a:latin typeface="Candara"/>
              <a:cs typeface="Arial" pitchFamily="34" charset="0"/>
            </a:endParaRPr>
          </a:p>
        </p:txBody>
      </p:sp>
      <p:sp>
        <p:nvSpPr>
          <p:cNvPr id="21508" name="Rectangle 74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1200" dirty="0" smtClean="0"/>
              <a:t>Techniques of implementing Drag &amp; Drop API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dirty="0"/>
              <a:t>DEMO</a:t>
            </a:r>
            <a:endParaRPr lang="en-AU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8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 Objectives</a:t>
            </a:r>
          </a:p>
        </p:txBody>
      </p:sp>
      <p:sp>
        <p:nvSpPr>
          <p:cNvPr id="4099" name="Rectangle 6"/>
          <p:cNvSpPr>
            <a:spLocks noGrp="1"/>
          </p:cNvSpPr>
          <p:nvPr>
            <p:ph type="body" idx="1"/>
          </p:nvPr>
        </p:nvSpPr>
        <p:spPr>
          <a:xfrm>
            <a:off x="319088" y="1233488"/>
            <a:ext cx="6767512" cy="4525962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  <a:cs typeface="Arial" pitchFamily="34" charset="0"/>
              </a:rPr>
              <a:t>In this lesson you will learn about: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cs typeface="Arial" pitchFamily="34" charset="0"/>
              </a:rPr>
              <a:t>Introduction to Offline Access in HTML5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cs typeface="Arial" pitchFamily="34" charset="0"/>
              </a:rPr>
              <a:t>Techniques of implementing Offline Access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cs typeface="Arial" pitchFamily="34" charset="0"/>
              </a:rPr>
              <a:t>Introduction to Drag &amp; Drop API in HTML5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cs typeface="Arial" pitchFamily="34" charset="0"/>
              </a:rPr>
              <a:t>Techniques of implementing Drag &amp; Drop API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cs typeface="Arial" pitchFamily="34" charset="0"/>
              </a:rPr>
              <a:t>Limitations of HTML5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cs typeface="Arial" pitchFamily="34" charset="0"/>
              </a:rPr>
              <a:t>Comparison – Native SDK &amp; HTML5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934200" y="1576388"/>
            <a:ext cx="1716088" cy="1471612"/>
            <a:chOff x="4176" y="993"/>
            <a:chExt cx="1273" cy="1119"/>
          </a:xfrm>
        </p:grpSpPr>
        <p:sp>
          <p:nvSpPr>
            <p:cNvPr id="4101" name="Rectangle 8"/>
            <p:cNvSpPr>
              <a:spLocks noChangeArrowheads="1"/>
            </p:cNvSpPr>
            <p:nvPr/>
          </p:nvSpPr>
          <p:spPr bwMode="auto">
            <a:xfrm>
              <a:off x="4176" y="993"/>
              <a:ext cx="1273" cy="1119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102" name="Picture 9" descr="objective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4" y="1080"/>
              <a:ext cx="1056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7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Limitations of HTML5</a:t>
            </a:r>
            <a:br>
              <a:rPr lang="en-US" sz="1200" dirty="0" smtClean="0"/>
            </a:br>
            <a:r>
              <a:rPr lang="en-US" dirty="0"/>
              <a:t>Limitations of HTML5</a:t>
            </a:r>
            <a:endParaRPr lang="en-AU" dirty="0"/>
          </a:p>
        </p:txBody>
      </p:sp>
      <p:sp>
        <p:nvSpPr>
          <p:cNvPr id="22531" name="Content Placeholder 2"/>
          <p:cNvSpPr>
            <a:spLocks/>
          </p:cNvSpPr>
          <p:nvPr/>
        </p:nvSpPr>
        <p:spPr bwMode="auto">
          <a:xfrm>
            <a:off x="457200" y="1074738"/>
            <a:ext cx="8229600" cy="534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latin typeface="Candara"/>
                <a:cs typeface="Arial" pitchFamily="34" charset="0"/>
              </a:rPr>
              <a:t>The HTML5 spec is DRAFT and is in ongoing development (change)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latin typeface="Candara"/>
                <a:cs typeface="Arial" pitchFamily="34" charset="0"/>
              </a:rPr>
              <a:t>Video support is not standardized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latin typeface="Candara"/>
                <a:cs typeface="Arial" pitchFamily="34" charset="0"/>
              </a:rPr>
              <a:t>Not currently a single codec that all browsers will support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latin typeface="Candara"/>
                <a:cs typeface="Arial" pitchFamily="34" charset="0"/>
              </a:rPr>
              <a:t>Currently no support for cue points or alpha (transparent) video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latin typeface="Candara"/>
                <a:cs typeface="Arial" pitchFamily="34" charset="0"/>
              </a:rPr>
              <a:t>Limited desktop browser support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latin typeface="Candara"/>
                <a:cs typeface="Arial" pitchFamily="34" charset="0"/>
              </a:rPr>
              <a:t>Only the newest and best have reasonable support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latin typeface="Candara"/>
                <a:cs typeface="Arial" pitchFamily="34" charset="0"/>
              </a:rPr>
              <a:t>Internet Explorer will not have decent support until IE9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latin typeface="Candara"/>
                <a:cs typeface="Arial" pitchFamily="34" charset="0"/>
              </a:rPr>
              <a:t>Challenges getting consistent page display across browsers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latin typeface="Candara"/>
                <a:cs typeface="Arial" pitchFamily="34" charset="0"/>
              </a:rPr>
              <a:t>Graceful page degradation is potentially complex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latin typeface="Candara"/>
                <a:cs typeface="Arial" pitchFamily="34" charset="0"/>
              </a:rPr>
              <a:t>Currently no designer tools for creating HTML5 animation or interactivity (all must be implemented by a developer)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latin typeface="Candara"/>
                <a:cs typeface="Arial" pitchFamily="34" charset="0"/>
              </a:rPr>
              <a:t>Limited developer debugging tools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•"/>
            </a:pPr>
            <a:endParaRPr lang="en-US" sz="2000" b="1" dirty="0">
              <a:latin typeface="Candara"/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8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Comparison</a:t>
            </a:r>
            <a:br>
              <a:rPr lang="en-US" sz="1200" dirty="0" smtClean="0"/>
            </a:br>
            <a:r>
              <a:rPr lang="en-US" dirty="0"/>
              <a:t>Comparison of Native SDK &amp; HTML5</a:t>
            </a:r>
            <a:endParaRPr lang="en-AU" dirty="0"/>
          </a:p>
        </p:txBody>
      </p:sp>
      <p:pic>
        <p:nvPicPr>
          <p:cNvPr id="2355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914400"/>
            <a:ext cx="853440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9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xfrm>
            <a:off x="319087" y="1233488"/>
            <a:ext cx="6517141" cy="5167312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cs typeface="Arial" pitchFamily="34" charset="0"/>
              </a:rPr>
              <a:t>In this module, you have learnt:</a:t>
            </a:r>
          </a:p>
          <a:p>
            <a:pPr lvl="1"/>
            <a:r>
              <a:rPr lang="en-IN" sz="2000" dirty="0" smtClean="0">
                <a:solidFill>
                  <a:schemeClr val="tx1"/>
                </a:solidFill>
                <a:cs typeface="Arial" pitchFamily="34" charset="0"/>
              </a:rPr>
              <a:t>HTML5 introduces new methods for enabling a web site or web application to function without a network connection</a:t>
            </a:r>
          </a:p>
          <a:p>
            <a:pPr lvl="1"/>
            <a:r>
              <a:rPr lang="en-IN" sz="2000" dirty="0" smtClean="0">
                <a:solidFill>
                  <a:schemeClr val="tx1"/>
                </a:solidFill>
                <a:cs typeface="Arial" pitchFamily="34" charset="0"/>
              </a:rPr>
              <a:t>All browsers have caching mechanisms, but they're unreliable and don't</a:t>
            </a:r>
          </a:p>
          <a:p>
            <a:pPr lvl="1"/>
            <a:r>
              <a:rPr lang="en-IN" sz="2000" dirty="0" smtClean="0">
                <a:solidFill>
                  <a:schemeClr val="tx1"/>
                </a:solidFill>
                <a:cs typeface="Arial" pitchFamily="34" charset="0"/>
              </a:rPr>
              <a:t>Always work as you might expect</a:t>
            </a:r>
          </a:p>
          <a:p>
            <a:pPr lvl="1"/>
            <a:r>
              <a:rPr lang="en-IN" sz="2000" dirty="0" smtClean="0">
                <a:solidFill>
                  <a:schemeClr val="tx1"/>
                </a:solidFill>
                <a:cs typeface="Arial" pitchFamily="34" charset="0"/>
              </a:rPr>
              <a:t>An offline web application revolves around a cache manifest file</a:t>
            </a:r>
          </a:p>
          <a:p>
            <a:pPr lvl="1"/>
            <a:r>
              <a:rPr lang="en-IN" sz="2000" dirty="0" smtClean="0">
                <a:solidFill>
                  <a:schemeClr val="tx1"/>
                </a:solidFill>
                <a:cs typeface="Arial" pitchFamily="34" charset="0"/>
              </a:rPr>
              <a:t>It contains a list of resources to be stored for use when there is no network connectivity</a:t>
            </a:r>
          </a:p>
          <a:p>
            <a:pPr lvl="1"/>
            <a:r>
              <a:rPr lang="en-IN" sz="2000" dirty="0" smtClean="0">
                <a:solidFill>
                  <a:schemeClr val="tx1"/>
                </a:solidFill>
                <a:cs typeface="Arial" pitchFamily="34" charset="0"/>
              </a:rPr>
              <a:t>HTML5 comes with a Drag and Drop (DnD)</a:t>
            </a:r>
          </a:p>
          <a:p>
            <a:pPr lvl="1"/>
            <a:r>
              <a:rPr lang="en-IN" sz="2000" dirty="0" smtClean="0">
                <a:solidFill>
                  <a:schemeClr val="tx1"/>
                </a:solidFill>
                <a:cs typeface="Arial" pitchFamily="34" charset="0"/>
              </a:rPr>
              <a:t>API that brings native DnD support to the browser making it much easier to code up</a:t>
            </a:r>
            <a:endParaRPr lang="en-US" sz="20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934200" y="1576388"/>
            <a:ext cx="1716088" cy="1547812"/>
            <a:chOff x="4176" y="993"/>
            <a:chExt cx="1273" cy="1119"/>
          </a:xfrm>
        </p:grpSpPr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4176" y="993"/>
              <a:ext cx="1273" cy="1119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4582" name="Picture 6" descr="summar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72" y="1080"/>
              <a:ext cx="1085" cy="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/>
          </p:cNvSpPr>
          <p:nvPr/>
        </p:nvSpPr>
        <p:spPr bwMode="auto">
          <a:xfrm>
            <a:off x="466725" y="122238"/>
            <a:ext cx="81534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800" dirty="0">
                <a:latin typeface="Candara" panose="020E0502030303020204" pitchFamily="34" charset="0"/>
                <a:ea typeface="+mj-ea"/>
                <a:cs typeface="+mj-cs"/>
              </a:rPr>
              <a:t>Review Question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781800" y="1576388"/>
            <a:ext cx="1868488" cy="1471612"/>
            <a:chOff x="4176" y="993"/>
            <a:chExt cx="1273" cy="1119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4176" y="993"/>
              <a:ext cx="1273" cy="1119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5606" name="Picture 5" descr="knowledgecheck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38" y="1074"/>
              <a:ext cx="949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5604" name="Content Placeholder 12"/>
          <p:cNvSpPr>
            <a:spLocks/>
          </p:cNvSpPr>
          <p:nvPr/>
        </p:nvSpPr>
        <p:spPr bwMode="auto">
          <a:xfrm>
            <a:off x="319088" y="986971"/>
            <a:ext cx="6386512" cy="527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Fill in the blank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dirty="0">
                <a:latin typeface="Candara"/>
                <a:cs typeface="Arial" pitchFamily="34" charset="0"/>
              </a:rPr>
              <a:t>A _____________ file is a list of all of the resources that your web application might need to access while it’s disconnected from the network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•"/>
            </a:pPr>
            <a:endParaRPr lang="en-IN" dirty="0">
              <a:latin typeface="Candara"/>
              <a:cs typeface="Arial" pitchFamily="34" charset="0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dirty="0">
                <a:latin typeface="Candara"/>
                <a:cs typeface="Arial" pitchFamily="34" charset="0"/>
              </a:rPr>
              <a:t>The ____________ section tells the browser what to serve when the user tries to access an uncached resource while offline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•"/>
            </a:pPr>
            <a:endParaRPr lang="en-IN" dirty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State whether True/False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dirty="0">
                <a:latin typeface="Candara"/>
                <a:cs typeface="Arial" pitchFamily="34" charset="0"/>
              </a:rPr>
              <a:t>Drag &amp; Drop API is used for developing web pages which can have draggable items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•"/>
            </a:pPr>
            <a:endParaRPr lang="en-IN" dirty="0">
              <a:latin typeface="Candara"/>
              <a:cs typeface="Arial" pitchFamily="34" charset="0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dirty="0">
                <a:latin typeface="Candara"/>
                <a:cs typeface="Arial" pitchFamily="34" charset="0"/>
              </a:rPr>
              <a:t>The &lt;img&gt; &amp; &lt;a&gt; elements are by default draggable items in HTML5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9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Introduction to Offline Access in HTML5</a:t>
            </a:r>
            <a:br>
              <a:rPr lang="en-US" sz="1200" dirty="0" smtClean="0"/>
            </a:br>
            <a:r>
              <a:rPr lang="en-US" dirty="0"/>
              <a:t>What is an offline Access?</a:t>
            </a:r>
            <a:endParaRPr lang="en-AU" dirty="0"/>
          </a:p>
        </p:txBody>
      </p:sp>
      <p:sp>
        <p:nvSpPr>
          <p:cNvPr id="5123" name="Content Placeholder 6"/>
          <p:cNvSpPr>
            <a:spLocks/>
          </p:cNvSpPr>
          <p:nvPr/>
        </p:nvSpPr>
        <p:spPr bwMode="auto">
          <a:xfrm>
            <a:off x="457200" y="972458"/>
            <a:ext cx="8229600" cy="55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Web applications have become a major part of many people’s lives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IN" sz="2000" b="1" dirty="0" smtClean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 smtClean="0">
                <a:latin typeface="Candara"/>
                <a:cs typeface="Arial" pitchFamily="34" charset="0"/>
              </a:rPr>
              <a:t>It's </a:t>
            </a:r>
            <a:r>
              <a:rPr lang="en-IN" sz="2000" b="1" dirty="0">
                <a:latin typeface="Candara"/>
                <a:cs typeface="Arial" pitchFamily="34" charset="0"/>
              </a:rPr>
              <a:t>becoming increasingly important for web-based applications to be accessible offline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IN" sz="2000" b="1" dirty="0" smtClean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 smtClean="0">
                <a:latin typeface="Candara"/>
                <a:cs typeface="Arial" pitchFamily="34" charset="0"/>
              </a:rPr>
              <a:t>All </a:t>
            </a:r>
            <a:r>
              <a:rPr lang="en-IN" sz="2000" b="1" dirty="0">
                <a:latin typeface="Candara"/>
                <a:cs typeface="Arial" pitchFamily="34" charset="0"/>
              </a:rPr>
              <a:t>browsers have caching mechanisms, but they're unreliable and don't always work as you might expect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IN" sz="2000" b="1" dirty="0" smtClean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 smtClean="0">
                <a:latin typeface="Candara"/>
                <a:cs typeface="Arial" pitchFamily="34" charset="0"/>
              </a:rPr>
              <a:t>Wouldn't </a:t>
            </a:r>
            <a:r>
              <a:rPr lang="en-IN" sz="2000" b="1" dirty="0">
                <a:latin typeface="Candara"/>
                <a:cs typeface="Arial" pitchFamily="34" charset="0"/>
              </a:rPr>
              <a:t>it be great if we could use them even when offline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IN" sz="2000" b="1" dirty="0" smtClean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 smtClean="0">
                <a:latin typeface="Candara"/>
                <a:cs typeface="Arial" pitchFamily="34" charset="0"/>
              </a:rPr>
              <a:t>Until </a:t>
            </a:r>
            <a:r>
              <a:rPr lang="en-IN" sz="2000" b="1" dirty="0">
                <a:latin typeface="Candara"/>
                <a:cs typeface="Arial" pitchFamily="34" charset="0"/>
              </a:rPr>
              <a:t>recently, there wasn’t any viable way to do this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IN" sz="2000" b="1" dirty="0" smtClean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 smtClean="0">
                <a:latin typeface="Candara"/>
                <a:cs typeface="Arial" pitchFamily="34" charset="0"/>
              </a:rPr>
              <a:t>However</a:t>
            </a:r>
            <a:r>
              <a:rPr lang="en-IN" sz="2000" b="1" dirty="0">
                <a:latin typeface="Candara"/>
                <a:cs typeface="Arial" pitchFamily="34" charset="0"/>
              </a:rPr>
              <a:t>, HTML5 introduces new methods for enabling a web site or web application to function without a network connection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4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Introduction to Offline Access in HTML5</a:t>
            </a:r>
            <a:br>
              <a:rPr lang="en-US" sz="1200" dirty="0" smtClean="0"/>
            </a:br>
            <a:r>
              <a:rPr lang="en-US" dirty="0"/>
              <a:t>Need for an Offline Access</a:t>
            </a:r>
            <a:endParaRPr lang="en-AU" dirty="0"/>
          </a:p>
        </p:txBody>
      </p:sp>
      <p:sp>
        <p:nvSpPr>
          <p:cNvPr id="6147" name="Content Placeholder 6"/>
          <p:cNvSpPr>
            <a:spLocks/>
          </p:cNvSpPr>
          <p:nvPr/>
        </p:nvSpPr>
        <p:spPr bwMode="auto">
          <a:xfrm>
            <a:off x="457200" y="1066800"/>
            <a:ext cx="8229600" cy="497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Web applications are becoming more complex and capable every day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There are many examples of web applications doing the same job as desktop applications in various fields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For example Google Docs, Picasa, etc.)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However, one major disadvantage is that they cannot work when the user is not connected to the Internet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This is where HTML5's new offline storage comes in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It tries to remove that disadvantage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HTML5 achieves this by defining a way to store files in a cache, so that when the user is offline, the browser still has access to the necessary files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These can be HTML, CSS or JavaScript files, or any other assets the site needs to run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3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285720" y="0"/>
            <a:ext cx="6858048" cy="1001486"/>
          </a:xfrm>
        </p:spPr>
        <p:txBody>
          <a:bodyPr>
            <a:normAutofit fontScale="90000"/>
          </a:bodyPr>
          <a:lstStyle/>
          <a:p>
            <a:r>
              <a:rPr lang="en-US" sz="1200" dirty="0" smtClean="0"/>
              <a:t>Introduction to Offline Access in HTML5</a:t>
            </a:r>
            <a:br>
              <a:rPr lang="en-US" sz="1200" dirty="0" smtClean="0"/>
            </a:br>
            <a:r>
              <a:rPr lang="en-US" sz="1200" dirty="0" smtClean="0"/>
              <a:t> </a:t>
            </a:r>
            <a:r>
              <a:rPr lang="en-US" dirty="0"/>
              <a:t>How to implement an Offline Access in HTML5</a:t>
            </a:r>
            <a:r>
              <a:rPr lang="en-US" sz="2400" dirty="0" smtClean="0"/>
              <a:t>?</a:t>
            </a:r>
            <a:endParaRPr lang="en-AU" sz="2400" dirty="0" smtClean="0"/>
          </a:p>
        </p:txBody>
      </p:sp>
      <p:sp>
        <p:nvSpPr>
          <p:cNvPr id="7171" name="Content Placeholder 6"/>
          <p:cNvSpPr>
            <a:spLocks/>
          </p:cNvSpPr>
          <p:nvPr/>
        </p:nvSpPr>
        <p:spPr bwMode="auto">
          <a:xfrm>
            <a:off x="457200" y="1066800"/>
            <a:ext cx="8229600" cy="497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 smtClean="0">
                <a:latin typeface="Candara"/>
                <a:cs typeface="Arial" pitchFamily="34" charset="0"/>
              </a:rPr>
              <a:t>At </a:t>
            </a:r>
            <a:r>
              <a:rPr lang="en-IN" sz="2000" b="1" dirty="0">
                <a:latin typeface="Candara"/>
                <a:cs typeface="Arial" pitchFamily="34" charset="0"/>
              </a:rPr>
              <a:t>its simplest, an offline web application is a list of URLs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This URL includes resources like HTML, CSS, JavaScript, images, or any other kind of resource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The home page of the offline web application points to this list, called a Manifest file, which is just a text file located elsewhere on the web server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A web browser that implements HTML5 offline applications will read the list of URLs from the manifest file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It also downloads the resources, cache them locally, and automatically keep the local copies up to date as they change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When the time comes that you try to access the web application without a network connection, your web browser will automatically switch over to the local copies instead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7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Techniques of implementing Offline Access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200" dirty="0" smtClean="0"/>
              <a:t> </a:t>
            </a:r>
            <a:r>
              <a:rPr lang="en-US" dirty="0"/>
              <a:t>Offline Access  – Current Browser Support</a:t>
            </a:r>
            <a:endParaRPr lang="en-AU" dirty="0"/>
          </a:p>
        </p:txBody>
      </p:sp>
      <p:sp>
        <p:nvSpPr>
          <p:cNvPr id="8195" name="Text Placeholder 4"/>
          <p:cNvSpPr>
            <a:spLocks/>
          </p:cNvSpPr>
          <p:nvPr/>
        </p:nvSpPr>
        <p:spPr bwMode="auto">
          <a:xfrm>
            <a:off x="1143000" y="2819400"/>
            <a:ext cx="1776413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</a:pPr>
            <a:r>
              <a:rPr lang="en-US" sz="2000" b="1" dirty="0">
                <a:solidFill>
                  <a:schemeClr val="tx2"/>
                </a:solidFill>
                <a:latin typeface="Candara"/>
                <a:cs typeface="Arial" pitchFamily="34" charset="0"/>
              </a:rPr>
              <a:t>Android</a:t>
            </a:r>
            <a:r>
              <a:rPr lang="en-US" sz="2800" dirty="0">
                <a:solidFill>
                  <a:schemeClr val="tx2"/>
                </a:solidFill>
                <a:latin typeface="Candara"/>
                <a:cs typeface="Arial" pitchFamily="34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andara"/>
                <a:cs typeface="Arial" pitchFamily="34" charset="0"/>
              </a:rPr>
              <a:t>2.0+</a:t>
            </a:r>
          </a:p>
        </p:txBody>
      </p:sp>
      <p:pic>
        <p:nvPicPr>
          <p:cNvPr id="8196" name="Picture Placeholder 5" descr="android.jpg"/>
          <p:cNvPicPr>
            <a:picLocks noChangeAspect="1"/>
          </p:cNvPicPr>
          <p:nvPr/>
        </p:nvPicPr>
        <p:blipFill>
          <a:blip r:embed="rId3"/>
          <a:srcRect l="6934" r="6934"/>
          <a:stretch>
            <a:fillRect/>
          </a:stretch>
        </p:blipFill>
        <p:spPr bwMode="auto">
          <a:xfrm>
            <a:off x="1066800" y="1447800"/>
            <a:ext cx="17907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Placeholder 5" descr="android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44875" y="1422400"/>
            <a:ext cx="17081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Text Placeholder 4"/>
          <p:cNvSpPr txBox="1">
            <a:spLocks/>
          </p:cNvSpPr>
          <p:nvPr/>
        </p:nvSpPr>
        <p:spPr bwMode="auto">
          <a:xfrm>
            <a:off x="3557588" y="2928938"/>
            <a:ext cx="2284412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 typeface="Arial" pitchFamily="34" charset="0"/>
              <a:buNone/>
            </a:pPr>
            <a:r>
              <a:rPr lang="en-US" sz="2000" b="1" dirty="0">
                <a:solidFill>
                  <a:schemeClr val="tx2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Chrome 5.0+</a:t>
            </a:r>
          </a:p>
        </p:txBody>
      </p:sp>
      <p:pic>
        <p:nvPicPr>
          <p:cNvPr id="8199" name="Picture Placeholder 5" descr="android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03900" y="1447800"/>
            <a:ext cx="14795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0" name="Text Placeholder 4"/>
          <p:cNvSpPr txBox="1">
            <a:spLocks/>
          </p:cNvSpPr>
          <p:nvPr/>
        </p:nvSpPr>
        <p:spPr bwMode="auto">
          <a:xfrm>
            <a:off x="5792788" y="2878138"/>
            <a:ext cx="1776412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 typeface="Arial" pitchFamily="34" charset="0"/>
              <a:buNone/>
            </a:pPr>
            <a:r>
              <a:rPr lang="en-US" sz="2000" b="1" dirty="0">
                <a:solidFill>
                  <a:schemeClr val="tx2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Firefox 3.5+</a:t>
            </a:r>
          </a:p>
        </p:txBody>
      </p:sp>
      <p:pic>
        <p:nvPicPr>
          <p:cNvPr id="8201" name="Picture Placeholder 5" descr="android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77900" y="3746500"/>
            <a:ext cx="16954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2" name="Text Placeholder 4"/>
          <p:cNvSpPr txBox="1">
            <a:spLocks/>
          </p:cNvSpPr>
          <p:nvPr/>
        </p:nvSpPr>
        <p:spPr bwMode="auto">
          <a:xfrm>
            <a:off x="1144588" y="5253038"/>
            <a:ext cx="1776412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 typeface="Arial" pitchFamily="34" charset="0"/>
              <a:buNone/>
            </a:pPr>
            <a:r>
              <a:rPr lang="en-US" sz="2000" b="1" dirty="0">
                <a:solidFill>
                  <a:schemeClr val="tx2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Opera 10.6+</a:t>
            </a:r>
          </a:p>
        </p:txBody>
      </p:sp>
      <p:sp>
        <p:nvSpPr>
          <p:cNvPr id="8203" name="Text Placeholder 4"/>
          <p:cNvSpPr txBox="1">
            <a:spLocks/>
          </p:cNvSpPr>
          <p:nvPr/>
        </p:nvSpPr>
        <p:spPr bwMode="auto">
          <a:xfrm>
            <a:off x="3187700" y="5240338"/>
            <a:ext cx="2286000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 typeface="Arial" pitchFamily="34" charset="0"/>
              <a:buNone/>
            </a:pPr>
            <a:r>
              <a:rPr lang="en-US" sz="2000" b="1" dirty="0">
                <a:solidFill>
                  <a:schemeClr val="tx2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         iPhone 2.1+</a:t>
            </a:r>
          </a:p>
        </p:txBody>
      </p:sp>
      <p:pic>
        <p:nvPicPr>
          <p:cNvPr id="8204" name="Picture Placeholder 5" descr="android.jp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69000" y="3733800"/>
            <a:ext cx="12557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5" name="Text Placeholder 4"/>
          <p:cNvSpPr txBox="1">
            <a:spLocks/>
          </p:cNvSpPr>
          <p:nvPr/>
        </p:nvSpPr>
        <p:spPr bwMode="auto">
          <a:xfrm>
            <a:off x="5549900" y="5253038"/>
            <a:ext cx="2006600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 typeface="Arial" pitchFamily="34" charset="0"/>
              <a:buNone/>
            </a:pPr>
            <a:r>
              <a:rPr lang="en-US" sz="2000" b="1" dirty="0">
                <a:solidFill>
                  <a:schemeClr val="tx2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     Safari 4.0+</a:t>
            </a:r>
          </a:p>
        </p:txBody>
      </p:sp>
      <p:pic>
        <p:nvPicPr>
          <p:cNvPr id="8206" name="Picture 18" descr="iphon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73500" y="3441700"/>
            <a:ext cx="1066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Techniques of implementing Offline Access</a:t>
            </a:r>
            <a:br>
              <a:rPr lang="en-US" sz="1200" dirty="0" smtClean="0"/>
            </a:br>
            <a:r>
              <a:rPr lang="en-US" dirty="0"/>
              <a:t>The Cache Manifest</a:t>
            </a:r>
            <a:endParaRPr lang="en-AU" dirty="0"/>
          </a:p>
        </p:txBody>
      </p:sp>
      <p:sp>
        <p:nvSpPr>
          <p:cNvPr id="9219" name="Content Placeholder 6"/>
          <p:cNvSpPr>
            <a:spLocks/>
          </p:cNvSpPr>
          <p:nvPr/>
        </p:nvSpPr>
        <p:spPr bwMode="auto">
          <a:xfrm>
            <a:off x="533400" y="990600"/>
            <a:ext cx="8089900" cy="549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An offline web application revolves around a cache manifest file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A manifest file is a list of all of the resources that your web application might need to access while it’s disconnected from the network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In order to bootstrap the process of downloading and caching these resources, you need to point to the manifest file, using a manifest attribute on your &lt;html&gt; element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Your cache manifest file can be located anywhere on your web server, but it must be served with the content type text/cache-manifest</a:t>
            </a:r>
            <a:endParaRPr lang="en-IN" sz="2800" dirty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Every one of your HTML pages points to your cache manifest file, and your cache manifest file is being served with the proper Content-Type header</a:t>
            </a:r>
            <a:r>
              <a:rPr lang="en-IN" sz="2800" dirty="0">
                <a:latin typeface="Candara"/>
                <a:cs typeface="Arial" pitchFamily="34" charset="0"/>
              </a:rPr>
              <a:t> 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A manifest file can have any file extension, but needs to be served with the correct mime-type i.e. text/cache-manifest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9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Techniques of implementing Offline Access</a:t>
            </a:r>
            <a:br>
              <a:rPr lang="en-US" sz="1200" dirty="0" smtClean="0"/>
            </a:br>
            <a:r>
              <a:rPr lang="en-US" dirty="0"/>
              <a:t>Cache Manifest in html Tag</a:t>
            </a:r>
            <a:endParaRPr lang="en-AU" dirty="0"/>
          </a:p>
        </p:txBody>
      </p:sp>
      <p:sp>
        <p:nvSpPr>
          <p:cNvPr id="10243" name="Content Placeholder 6"/>
          <p:cNvSpPr>
            <a:spLocks/>
          </p:cNvSpPr>
          <p:nvPr/>
        </p:nvSpPr>
        <p:spPr bwMode="auto">
          <a:xfrm>
            <a:off x="533400" y="990600"/>
            <a:ext cx="8089900" cy="522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Referencing a manifest file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To enable the application cache for an app, include the manifest attribute on the document's html tag: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endParaRPr lang="en-US" sz="2000" b="1" dirty="0">
              <a:latin typeface="Candara"/>
              <a:cs typeface="Arial" pitchFamily="34" charset="0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endParaRPr lang="en-IN" sz="2000" b="1" dirty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•"/>
            </a:pPr>
            <a:endParaRPr lang="en-IN" sz="2000" b="1" dirty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•"/>
            </a:pPr>
            <a:endParaRPr lang="en-IN" sz="2000" b="1" dirty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•"/>
            </a:pPr>
            <a:endParaRPr lang="en-IN" sz="2000" b="1" dirty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The manifest attribute can point to an absolute URL or relative path, but an absolute URL must be under the same origin as the web application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66800" y="2209800"/>
            <a:ext cx="5780088" cy="1371600"/>
          </a:xfrm>
          <a:prstGeom prst="round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&lt;!DOCTYPE HTML&gt; 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&lt;html manifest="/</a:t>
            </a:r>
            <a:r>
              <a:rPr lang="en-US" sz="20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cache.manifest</a:t>
            </a:r>
            <a:r>
              <a:rPr lang="en-US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"&gt; 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&lt;body&gt; ... &lt;/body&gt; 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&lt;/html&gt; </a:t>
            </a:r>
          </a:p>
        </p:txBody>
      </p:sp>
      <p:sp>
        <p:nvSpPr>
          <p:cNvPr id="2" name="Rounded Rectangle 3"/>
          <p:cNvSpPr/>
          <p:nvPr/>
        </p:nvSpPr>
        <p:spPr>
          <a:xfrm>
            <a:off x="990599" y="4953000"/>
            <a:ext cx="6977743" cy="1371600"/>
          </a:xfrm>
          <a:prstGeom prst="round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&lt;html manifest="http://www.example.com/example.manifest"&gt; ... &lt;/html&gt;</a:t>
            </a:r>
            <a:endParaRPr lang="en-US" sz="2000" dirty="0">
              <a:solidFill>
                <a:srgbClr val="000000"/>
              </a:solidFill>
              <a:latin typeface="Candara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3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Techniques of implementing Offline Access</a:t>
            </a:r>
            <a:br>
              <a:rPr lang="en-US" sz="1200" dirty="0" smtClean="0"/>
            </a:br>
            <a:r>
              <a:rPr lang="en-US" dirty="0"/>
              <a:t>Sections in Cache Manifest</a:t>
            </a:r>
            <a:endParaRPr lang="en-AU" dirty="0"/>
          </a:p>
        </p:txBody>
      </p:sp>
      <p:sp>
        <p:nvSpPr>
          <p:cNvPr id="11267" name="Content Placeholder 6"/>
          <p:cNvSpPr>
            <a:spLocks/>
          </p:cNvSpPr>
          <p:nvPr/>
        </p:nvSpPr>
        <p:spPr bwMode="auto">
          <a:xfrm>
            <a:off x="533400" y="990600"/>
            <a:ext cx="8089900" cy="522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CACHE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The CACHE section is considered the default - i.e., if no section heading has been defined, the browser will assume this is the CACHE section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Beneath this heading, you can list URIs to resources you want the browser to download and cache for offline use, including URIs hosted externally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362200" y="3581400"/>
            <a:ext cx="4354513" cy="2327275"/>
          </a:xfrm>
          <a:prstGeom prst="round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CACHE: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/html5/src/logic.js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/html5/src/style.css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/html5/src/background.png</a:t>
            </a:r>
          </a:p>
          <a:p>
            <a:pPr>
              <a:defRPr/>
            </a:pP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http://example.com/css/widget.css</a:t>
            </a:r>
            <a:r>
              <a:rPr lang="en-IN" dirty="0">
                <a:solidFill>
                  <a:srgbClr val="000000"/>
                </a:solidFill>
                <a:latin typeface="Candara"/>
                <a:cs typeface="Arial" pitchFamily="34" charset="0"/>
              </a:rPr>
              <a:t> </a:t>
            </a:r>
            <a:endParaRPr lang="en-US" dirty="0">
              <a:solidFill>
                <a:srgbClr val="000000"/>
              </a:solidFill>
              <a:latin typeface="Candara"/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7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2792f03d-d3b8-434f-88d1-32c1c69d1f7a">Class book</Material_x0020_Type>
    <Level xmlns="2792f03d-d3b8-434f-88d1-32c1c69d1f7a">L1</Level>
    <Category xmlns="2792f03d-d3b8-434f-88d1-32c1c69d1f7a">Module Artifact</Category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8302FC8669F4799BB2525FF9426D3" ma:contentTypeVersion="3" ma:contentTypeDescription="Create a new document." ma:contentTypeScope="" ma:versionID="34422bef9a1e4e19cd41d03b81149be0">
  <xsd:schema xmlns:xsd="http://www.w3.org/2001/XMLSchema" xmlns:xs="http://www.w3.org/2001/XMLSchema" xmlns:p="http://schemas.microsoft.com/office/2006/metadata/properties" xmlns:ns2="2792f03d-d3b8-434f-88d1-32c1c69d1f7a" targetNamespace="http://schemas.microsoft.com/office/2006/metadata/properties" ma:root="true" ma:fieldsID="2cd4f12d8a4bde3104e9f42f8b931e06" ns2:_="">
    <xsd:import namespace="2792f03d-d3b8-434f-88d1-32c1c69d1f7a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2f03d-d3b8-434f-88d1-32c1c69d1f7a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673CDC-8BE6-4391-ABD9-A817C61AB8C9}"/>
</file>

<file path=customXml/itemProps2.xml><?xml version="1.0" encoding="utf-8"?>
<ds:datastoreItem xmlns:ds="http://schemas.openxmlformats.org/officeDocument/2006/customXml" ds:itemID="{7C1830C8-F522-4AF4-83DD-915E4EE23EB4}"/>
</file>

<file path=customXml/itemProps3.xml><?xml version="1.0" encoding="utf-8"?>
<ds:datastoreItem xmlns:ds="http://schemas.openxmlformats.org/officeDocument/2006/customXml" ds:itemID="{AF032A47-43C9-4149-844A-F882833E191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2781</TotalTime>
  <Words>2958</Words>
  <Application>Microsoft Office PowerPoint</Application>
  <PresentationFormat>On-screen Show (4:3)</PresentationFormat>
  <Paragraphs>312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ＭＳ Ｐゴシック</vt:lpstr>
      <vt:lpstr>Candara</vt:lpstr>
      <vt:lpstr>Arial</vt:lpstr>
      <vt:lpstr>SimSun</vt:lpstr>
      <vt:lpstr>SimSun</vt:lpstr>
      <vt:lpstr>Wingdings</vt:lpstr>
      <vt:lpstr>Calibri</vt:lpstr>
      <vt:lpstr>1_Office Theme</vt:lpstr>
      <vt:lpstr>HTML5 &amp; Its New Features</vt:lpstr>
      <vt:lpstr>Lesson Objectives</vt:lpstr>
      <vt:lpstr>Introduction to Offline Access in HTML5 What is an offline Access?</vt:lpstr>
      <vt:lpstr>Introduction to Offline Access in HTML5 Need for an Offline Access</vt:lpstr>
      <vt:lpstr>Introduction to Offline Access in HTML5  How to implement an Offline Access in HTML5?</vt:lpstr>
      <vt:lpstr>Techniques of implementing Offline Access  Offline Access  – Current Browser Support</vt:lpstr>
      <vt:lpstr>Techniques of implementing Offline Access The Cache Manifest</vt:lpstr>
      <vt:lpstr>Techniques of implementing Offline Access Cache Manifest in html Tag</vt:lpstr>
      <vt:lpstr>Techniques of implementing Offline Access Sections in Cache Manifest</vt:lpstr>
      <vt:lpstr>Techniques of implementing Offline Access Sections in Cache Manifest</vt:lpstr>
      <vt:lpstr>Techniques of implementing Offline Access Sections in Cache Manifest</vt:lpstr>
      <vt:lpstr>Techniques of implementing Offline Access The Cache Manifest – Complete Example</vt:lpstr>
      <vt:lpstr>Techniques of implementing Offline Access Triggering Cache Refresh</vt:lpstr>
      <vt:lpstr>Techniques of implementing Offline Access Triggering Cache Refresh</vt:lpstr>
      <vt:lpstr>Techniques of implementing Offline Access DEMO</vt:lpstr>
      <vt:lpstr>Introduction to Drag &amp; Drop API  in HTML5 HTML5 – Drag &amp; Drop API</vt:lpstr>
      <vt:lpstr>Techniques of implementing Drag &amp; Drop API How to use Drag &amp; Drop API in HTML5?</vt:lpstr>
      <vt:lpstr>Techniques of implementing Drag &amp; Drop API How to use Drag &amp; Drop API in HTML5?</vt:lpstr>
      <vt:lpstr>Techniques of implementing Drag &amp; Drop API DEMO</vt:lpstr>
      <vt:lpstr>Limitations of HTML5 Limitations of HTML5</vt:lpstr>
      <vt:lpstr>Comparison Comparison of Native SDK &amp; HTML5</vt:lpstr>
      <vt:lpstr>Summary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Vikash, Rahul</cp:lastModifiedBy>
  <cp:revision>146</cp:revision>
  <dcterms:created xsi:type="dcterms:W3CDTF">2012-05-18T02:59:15Z</dcterms:created>
  <dcterms:modified xsi:type="dcterms:W3CDTF">2017-08-19T09:43:35Z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0x0101000108302FC8669F4799BB2525FF9426D3</vt:lpwstr>
  </property>
  <property fmtid="{D5CDD505-2E9C-101B-9397-08002B2CF9AE}" pid="4" name="_SourceUrl">
    <vt:lpwstr/>
  </property>
</Properties>
</file>